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67" r:id="rId3"/>
    <p:sldId id="371" r:id="rId4"/>
    <p:sldId id="368" r:id="rId5"/>
    <p:sldId id="369" r:id="rId6"/>
    <p:sldId id="370" r:id="rId7"/>
    <p:sldId id="372" r:id="rId8"/>
    <p:sldId id="373" r:id="rId9"/>
    <p:sldId id="374" r:id="rId10"/>
    <p:sldId id="375" r:id="rId11"/>
    <p:sldId id="376" r:id="rId12"/>
    <p:sldId id="377" r:id="rId13"/>
    <p:sldId id="378" r:id="rId14"/>
    <p:sldId id="379" r:id="rId15"/>
    <p:sldId id="380" r:id="rId16"/>
    <p:sldId id="381" r:id="rId17"/>
    <p:sldId id="383" r:id="rId18"/>
    <p:sldId id="382" r:id="rId19"/>
    <p:sldId id="387" r:id="rId20"/>
    <p:sldId id="384" r:id="rId21"/>
    <p:sldId id="388" r:id="rId22"/>
    <p:sldId id="385" r:id="rId23"/>
    <p:sldId id="389" r:id="rId24"/>
    <p:sldId id="390" r:id="rId25"/>
    <p:sldId id="391" r:id="rId26"/>
    <p:sldId id="392" r:id="rId27"/>
    <p:sldId id="393" r:id="rId28"/>
    <p:sldId id="401" r:id="rId29"/>
    <p:sldId id="394" r:id="rId30"/>
    <p:sldId id="395" r:id="rId31"/>
    <p:sldId id="396" r:id="rId32"/>
    <p:sldId id="397" r:id="rId33"/>
    <p:sldId id="398" r:id="rId34"/>
    <p:sldId id="399" r:id="rId35"/>
    <p:sldId id="408" r:id="rId36"/>
    <p:sldId id="400" r:id="rId37"/>
    <p:sldId id="402" r:id="rId38"/>
    <p:sldId id="403" r:id="rId39"/>
    <p:sldId id="404" r:id="rId40"/>
    <p:sldId id="405" r:id="rId41"/>
    <p:sldId id="406" r:id="rId42"/>
    <p:sldId id="407" r:id="rId43"/>
    <p:sldId id="409" r:id="rId44"/>
    <p:sldId id="410" r:id="rId45"/>
    <p:sldId id="411" r:id="rId46"/>
    <p:sldId id="412" r:id="rId47"/>
    <p:sldId id="413" r:id="rId48"/>
    <p:sldId id="414" r:id="rId49"/>
    <p:sldId id="415" r:id="rId50"/>
    <p:sldId id="416" r:id="rId51"/>
    <p:sldId id="417" r:id="rId52"/>
    <p:sldId id="418" r:id="rId53"/>
    <p:sldId id="27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09"/>
  </p:normalViewPr>
  <p:slideViewPr>
    <p:cSldViewPr snapToGrid="0" snapToObjects="1">
      <p:cViewPr varScale="1">
        <p:scale>
          <a:sx n="97" d="100"/>
          <a:sy n="97" d="100"/>
        </p:scale>
        <p:origin x="6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C58C3-81DE-40EF-B6EF-C4A29B7B20E1}"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FEE3840-9BBD-448D-ABC0-C9CC0258831A}">
      <dgm:prSet/>
      <dgm:spPr/>
      <dgm:t>
        <a:bodyPr/>
        <a:lstStyle/>
        <a:p>
          <a:r>
            <a:rPr lang="en-US"/>
            <a:t>Internal bevel incision: It starts at a distance (1 to 2 mm) from the gingival margin and is aimed at the bone crest. It is a basic incision to most of the flap procedures. </a:t>
          </a:r>
        </a:p>
      </dgm:t>
    </dgm:pt>
    <dgm:pt modelId="{DE281614-BF4F-4C6D-9848-42732B704F1F}" type="parTrans" cxnId="{1110F067-8883-48E6-AC93-3932EEBE091D}">
      <dgm:prSet/>
      <dgm:spPr/>
      <dgm:t>
        <a:bodyPr/>
        <a:lstStyle/>
        <a:p>
          <a:endParaRPr lang="en-US"/>
        </a:p>
      </dgm:t>
    </dgm:pt>
    <dgm:pt modelId="{8053786E-9474-430A-9776-994A642F309C}" type="sibTrans" cxnId="{1110F067-8883-48E6-AC93-3932EEBE091D}">
      <dgm:prSet/>
      <dgm:spPr/>
      <dgm:t>
        <a:bodyPr/>
        <a:lstStyle/>
        <a:p>
          <a:endParaRPr lang="en-US"/>
        </a:p>
      </dgm:t>
    </dgm:pt>
    <dgm:pt modelId="{2DFD07B0-2D70-416D-8078-CBEB1DD4D2EA}">
      <dgm:prSet/>
      <dgm:spPr/>
      <dgm:t>
        <a:bodyPr/>
        <a:lstStyle/>
        <a:p>
          <a:r>
            <a:rPr lang="en-US"/>
            <a:t>It accomplishes three important objectives: </a:t>
          </a:r>
        </a:p>
      </dgm:t>
    </dgm:pt>
    <dgm:pt modelId="{E12A0767-2C74-4997-AA24-2BBA482E7788}" type="parTrans" cxnId="{16FFDB16-9220-4F8F-8A0E-3FD4F48F5258}">
      <dgm:prSet/>
      <dgm:spPr/>
      <dgm:t>
        <a:bodyPr/>
        <a:lstStyle/>
        <a:p>
          <a:endParaRPr lang="en-US"/>
        </a:p>
      </dgm:t>
    </dgm:pt>
    <dgm:pt modelId="{801D026D-C019-4F8E-AFC3-D3E27865453D}" type="sibTrans" cxnId="{16FFDB16-9220-4F8F-8A0E-3FD4F48F5258}">
      <dgm:prSet/>
      <dgm:spPr/>
      <dgm:t>
        <a:bodyPr/>
        <a:lstStyle/>
        <a:p>
          <a:endParaRPr lang="en-US"/>
        </a:p>
      </dgm:t>
    </dgm:pt>
    <dgm:pt modelId="{8A469448-C1B3-4B73-9903-81A9324A1C58}">
      <dgm:prSet custT="1"/>
      <dgm:spPr/>
      <dgm:t>
        <a:bodyPr/>
        <a:lstStyle/>
        <a:p>
          <a:r>
            <a:rPr lang="en-US" sz="2400" dirty="0"/>
            <a:t>1. Removes pocket lining.</a:t>
          </a:r>
          <a:br>
            <a:rPr lang="en-US" sz="2400" dirty="0"/>
          </a:br>
          <a:r>
            <a:rPr lang="en-US" sz="2400" dirty="0"/>
            <a:t>2. Conserves relatively uninvolved outer surface of the gingiva.</a:t>
          </a:r>
          <a:br>
            <a:rPr lang="en-US" sz="2400" dirty="0"/>
          </a:br>
          <a:r>
            <a:rPr lang="en-US" sz="2400" dirty="0"/>
            <a:t>3. It produces a sharp, thin flap margin for adaptation to tooth—bone junction. </a:t>
          </a:r>
        </a:p>
      </dgm:t>
    </dgm:pt>
    <dgm:pt modelId="{13C1AC76-BFE0-4115-B44F-337316D2F7FD}" type="parTrans" cxnId="{ECEEB5F1-A47D-4103-A4EC-32D314E4DC8B}">
      <dgm:prSet/>
      <dgm:spPr/>
      <dgm:t>
        <a:bodyPr/>
        <a:lstStyle/>
        <a:p>
          <a:endParaRPr lang="en-US"/>
        </a:p>
      </dgm:t>
    </dgm:pt>
    <dgm:pt modelId="{A418C023-5E97-4202-9989-75B45A170749}" type="sibTrans" cxnId="{ECEEB5F1-A47D-4103-A4EC-32D314E4DC8B}">
      <dgm:prSet/>
      <dgm:spPr/>
      <dgm:t>
        <a:bodyPr/>
        <a:lstStyle/>
        <a:p>
          <a:endParaRPr lang="en-US"/>
        </a:p>
      </dgm:t>
    </dgm:pt>
    <dgm:pt modelId="{4BE53FB9-E0DA-CF44-9685-A1CD04D78717}" type="pres">
      <dgm:prSet presAssocID="{F6FC58C3-81DE-40EF-B6EF-C4A29B7B20E1}" presName="vert0" presStyleCnt="0">
        <dgm:presLayoutVars>
          <dgm:dir/>
          <dgm:animOne val="branch"/>
          <dgm:animLvl val="lvl"/>
        </dgm:presLayoutVars>
      </dgm:prSet>
      <dgm:spPr/>
    </dgm:pt>
    <dgm:pt modelId="{3F3CD140-D790-0B49-8DDA-2BD51A09734D}" type="pres">
      <dgm:prSet presAssocID="{BFEE3840-9BBD-448D-ABC0-C9CC0258831A}" presName="thickLine" presStyleLbl="alignNode1" presStyleIdx="0" presStyleCnt="3"/>
      <dgm:spPr/>
    </dgm:pt>
    <dgm:pt modelId="{3D0E604C-46BE-4749-9B2C-DD8B768BF30F}" type="pres">
      <dgm:prSet presAssocID="{BFEE3840-9BBD-448D-ABC0-C9CC0258831A}" presName="horz1" presStyleCnt="0"/>
      <dgm:spPr/>
    </dgm:pt>
    <dgm:pt modelId="{1950F7E3-D796-6841-8B70-38F557226AF4}" type="pres">
      <dgm:prSet presAssocID="{BFEE3840-9BBD-448D-ABC0-C9CC0258831A}" presName="tx1" presStyleLbl="revTx" presStyleIdx="0" presStyleCnt="3"/>
      <dgm:spPr/>
    </dgm:pt>
    <dgm:pt modelId="{4DF52A4B-B140-0E4D-AE8B-79E16882CFBB}" type="pres">
      <dgm:prSet presAssocID="{BFEE3840-9BBD-448D-ABC0-C9CC0258831A}" presName="vert1" presStyleCnt="0"/>
      <dgm:spPr/>
    </dgm:pt>
    <dgm:pt modelId="{C827875C-BE56-674E-96FD-65A273FEC70B}" type="pres">
      <dgm:prSet presAssocID="{2DFD07B0-2D70-416D-8078-CBEB1DD4D2EA}" presName="thickLine" presStyleLbl="alignNode1" presStyleIdx="1" presStyleCnt="3"/>
      <dgm:spPr/>
    </dgm:pt>
    <dgm:pt modelId="{E84B80A0-CA6D-A24F-B456-A5702421E543}" type="pres">
      <dgm:prSet presAssocID="{2DFD07B0-2D70-416D-8078-CBEB1DD4D2EA}" presName="horz1" presStyleCnt="0"/>
      <dgm:spPr/>
    </dgm:pt>
    <dgm:pt modelId="{A9A94C6A-3B06-8E4D-80ED-4C5B539A9A25}" type="pres">
      <dgm:prSet presAssocID="{2DFD07B0-2D70-416D-8078-CBEB1DD4D2EA}" presName="tx1" presStyleLbl="revTx" presStyleIdx="1" presStyleCnt="3"/>
      <dgm:spPr/>
    </dgm:pt>
    <dgm:pt modelId="{BA0F2304-6DEA-7643-AACC-6D13B83AFF5F}" type="pres">
      <dgm:prSet presAssocID="{2DFD07B0-2D70-416D-8078-CBEB1DD4D2EA}" presName="vert1" presStyleCnt="0"/>
      <dgm:spPr/>
    </dgm:pt>
    <dgm:pt modelId="{3A226001-62C2-3245-907D-3370F3F05E79}" type="pres">
      <dgm:prSet presAssocID="{8A469448-C1B3-4B73-9903-81A9324A1C58}" presName="thickLine" presStyleLbl="alignNode1" presStyleIdx="2" presStyleCnt="3" custLinFactNeighborX="0" custLinFactNeighborY="-46893"/>
      <dgm:spPr/>
    </dgm:pt>
    <dgm:pt modelId="{69D145EE-904B-1143-98D8-8E5991B80BE1}" type="pres">
      <dgm:prSet presAssocID="{8A469448-C1B3-4B73-9903-81A9324A1C58}" presName="horz1" presStyleCnt="0"/>
      <dgm:spPr/>
    </dgm:pt>
    <dgm:pt modelId="{282CBF8B-EFCC-F74C-9282-7C3A48CAE98D}" type="pres">
      <dgm:prSet presAssocID="{8A469448-C1B3-4B73-9903-81A9324A1C58}" presName="tx1" presStyleLbl="revTx" presStyleIdx="2" presStyleCnt="3"/>
      <dgm:spPr/>
    </dgm:pt>
    <dgm:pt modelId="{1BDE9B34-A706-F041-8004-7739CAA47E7D}" type="pres">
      <dgm:prSet presAssocID="{8A469448-C1B3-4B73-9903-81A9324A1C58}" presName="vert1" presStyleCnt="0"/>
      <dgm:spPr/>
    </dgm:pt>
  </dgm:ptLst>
  <dgm:cxnLst>
    <dgm:cxn modelId="{16FFDB16-9220-4F8F-8A0E-3FD4F48F5258}" srcId="{F6FC58C3-81DE-40EF-B6EF-C4A29B7B20E1}" destId="{2DFD07B0-2D70-416D-8078-CBEB1DD4D2EA}" srcOrd="1" destOrd="0" parTransId="{E12A0767-2C74-4997-AA24-2BBA482E7788}" sibTransId="{801D026D-C019-4F8E-AFC3-D3E27865453D}"/>
    <dgm:cxn modelId="{20C77249-D9C0-4A41-B3F2-C4B60E137FCF}" type="presOf" srcId="{BFEE3840-9BBD-448D-ABC0-C9CC0258831A}" destId="{1950F7E3-D796-6841-8B70-38F557226AF4}" srcOrd="0" destOrd="0" presId="urn:microsoft.com/office/officeart/2008/layout/LinedList"/>
    <dgm:cxn modelId="{1110F067-8883-48E6-AC93-3932EEBE091D}" srcId="{F6FC58C3-81DE-40EF-B6EF-C4A29B7B20E1}" destId="{BFEE3840-9BBD-448D-ABC0-C9CC0258831A}" srcOrd="0" destOrd="0" parTransId="{DE281614-BF4F-4C6D-9848-42732B704F1F}" sibTransId="{8053786E-9474-430A-9776-994A642F309C}"/>
    <dgm:cxn modelId="{2B351590-DCA6-824E-B21F-206CAF8D236D}" type="presOf" srcId="{2DFD07B0-2D70-416D-8078-CBEB1DD4D2EA}" destId="{A9A94C6A-3B06-8E4D-80ED-4C5B539A9A25}" srcOrd="0" destOrd="0" presId="urn:microsoft.com/office/officeart/2008/layout/LinedList"/>
    <dgm:cxn modelId="{6B1F97A3-B2A9-5A44-A369-17685F6A309B}" type="presOf" srcId="{F6FC58C3-81DE-40EF-B6EF-C4A29B7B20E1}" destId="{4BE53FB9-E0DA-CF44-9685-A1CD04D78717}" srcOrd="0" destOrd="0" presId="urn:microsoft.com/office/officeart/2008/layout/LinedList"/>
    <dgm:cxn modelId="{ECEEB5F1-A47D-4103-A4EC-32D314E4DC8B}" srcId="{F6FC58C3-81DE-40EF-B6EF-C4A29B7B20E1}" destId="{8A469448-C1B3-4B73-9903-81A9324A1C58}" srcOrd="2" destOrd="0" parTransId="{13C1AC76-BFE0-4115-B44F-337316D2F7FD}" sibTransId="{A418C023-5E97-4202-9989-75B45A170749}"/>
    <dgm:cxn modelId="{0DB633FF-1AEA-4346-97E9-3EA5FDE2A960}" type="presOf" srcId="{8A469448-C1B3-4B73-9903-81A9324A1C58}" destId="{282CBF8B-EFCC-F74C-9282-7C3A48CAE98D}" srcOrd="0" destOrd="0" presId="urn:microsoft.com/office/officeart/2008/layout/LinedList"/>
    <dgm:cxn modelId="{2BE1419D-079A-8747-860D-59109EF2C6A8}" type="presParOf" srcId="{4BE53FB9-E0DA-CF44-9685-A1CD04D78717}" destId="{3F3CD140-D790-0B49-8DDA-2BD51A09734D}" srcOrd="0" destOrd="0" presId="urn:microsoft.com/office/officeart/2008/layout/LinedList"/>
    <dgm:cxn modelId="{4148F4C5-A65C-9B47-A476-57C85F6731B8}" type="presParOf" srcId="{4BE53FB9-E0DA-CF44-9685-A1CD04D78717}" destId="{3D0E604C-46BE-4749-9B2C-DD8B768BF30F}" srcOrd="1" destOrd="0" presId="urn:microsoft.com/office/officeart/2008/layout/LinedList"/>
    <dgm:cxn modelId="{299D13E8-FEDD-AF48-87F6-88F5AD38A636}" type="presParOf" srcId="{3D0E604C-46BE-4749-9B2C-DD8B768BF30F}" destId="{1950F7E3-D796-6841-8B70-38F557226AF4}" srcOrd="0" destOrd="0" presId="urn:microsoft.com/office/officeart/2008/layout/LinedList"/>
    <dgm:cxn modelId="{6A774E56-A405-B748-8197-45DB8264C6E3}" type="presParOf" srcId="{3D0E604C-46BE-4749-9B2C-DD8B768BF30F}" destId="{4DF52A4B-B140-0E4D-AE8B-79E16882CFBB}" srcOrd="1" destOrd="0" presId="urn:microsoft.com/office/officeart/2008/layout/LinedList"/>
    <dgm:cxn modelId="{811DA873-687B-BB4A-80C7-3B2B08660049}" type="presParOf" srcId="{4BE53FB9-E0DA-CF44-9685-A1CD04D78717}" destId="{C827875C-BE56-674E-96FD-65A273FEC70B}" srcOrd="2" destOrd="0" presId="urn:microsoft.com/office/officeart/2008/layout/LinedList"/>
    <dgm:cxn modelId="{8DDBCB85-377B-FE40-9CF9-D14945724066}" type="presParOf" srcId="{4BE53FB9-E0DA-CF44-9685-A1CD04D78717}" destId="{E84B80A0-CA6D-A24F-B456-A5702421E543}" srcOrd="3" destOrd="0" presId="urn:microsoft.com/office/officeart/2008/layout/LinedList"/>
    <dgm:cxn modelId="{25C42509-981D-7643-8988-79C683EA9F5A}" type="presParOf" srcId="{E84B80A0-CA6D-A24F-B456-A5702421E543}" destId="{A9A94C6A-3B06-8E4D-80ED-4C5B539A9A25}" srcOrd="0" destOrd="0" presId="urn:microsoft.com/office/officeart/2008/layout/LinedList"/>
    <dgm:cxn modelId="{41C34E92-58E1-0349-90BB-7DD06403F28B}" type="presParOf" srcId="{E84B80A0-CA6D-A24F-B456-A5702421E543}" destId="{BA0F2304-6DEA-7643-AACC-6D13B83AFF5F}" srcOrd="1" destOrd="0" presId="urn:microsoft.com/office/officeart/2008/layout/LinedList"/>
    <dgm:cxn modelId="{AE0C66F4-43EC-274C-AE39-5B942CD16AB5}" type="presParOf" srcId="{4BE53FB9-E0DA-CF44-9685-A1CD04D78717}" destId="{3A226001-62C2-3245-907D-3370F3F05E79}" srcOrd="4" destOrd="0" presId="urn:microsoft.com/office/officeart/2008/layout/LinedList"/>
    <dgm:cxn modelId="{51F6A59B-3CE8-DA42-B23F-A120638B6A3C}" type="presParOf" srcId="{4BE53FB9-E0DA-CF44-9685-A1CD04D78717}" destId="{69D145EE-904B-1143-98D8-8E5991B80BE1}" srcOrd="5" destOrd="0" presId="urn:microsoft.com/office/officeart/2008/layout/LinedList"/>
    <dgm:cxn modelId="{41A53AF0-CCE8-7042-9AF2-B7422EEF8B61}" type="presParOf" srcId="{69D145EE-904B-1143-98D8-8E5991B80BE1}" destId="{282CBF8B-EFCC-F74C-9282-7C3A48CAE98D}" srcOrd="0" destOrd="0" presId="urn:microsoft.com/office/officeart/2008/layout/LinedList"/>
    <dgm:cxn modelId="{F2525325-EB98-BF4A-B4AB-8205026EE6AF}" type="presParOf" srcId="{69D145EE-904B-1143-98D8-8E5991B80BE1}" destId="{1BDE9B34-A706-F041-8004-7739CAA47E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9F542-41B9-4046-8321-E97597FF333E}"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D01D460A-4882-45C5-9B6D-B88D523883FC}">
      <dgm:prSet/>
      <dgm:spPr/>
      <dgm:t>
        <a:bodyPr/>
        <a:lstStyle/>
        <a:p>
          <a:r>
            <a:rPr lang="en-US"/>
            <a:t>Step 1</a:t>
          </a:r>
        </a:p>
      </dgm:t>
    </dgm:pt>
    <dgm:pt modelId="{9F1C91B7-CA61-4A53-B0EA-BFFA7A2009E0}" type="parTrans" cxnId="{AB7E35A4-4A1E-4E64-AA98-5D23B5755AD0}">
      <dgm:prSet/>
      <dgm:spPr/>
      <dgm:t>
        <a:bodyPr/>
        <a:lstStyle/>
        <a:p>
          <a:endParaRPr lang="en-US"/>
        </a:p>
      </dgm:t>
    </dgm:pt>
    <dgm:pt modelId="{DCDF5915-9553-4791-9839-2803A9DE94F6}" type="sibTrans" cxnId="{AB7E35A4-4A1E-4E64-AA98-5D23B5755AD0}">
      <dgm:prSet/>
      <dgm:spPr/>
      <dgm:t>
        <a:bodyPr/>
        <a:lstStyle/>
        <a:p>
          <a:endParaRPr lang="en-US"/>
        </a:p>
      </dgm:t>
    </dgm:pt>
    <dgm:pt modelId="{EB566350-E7EE-4B1A-985C-2C23A98081C3}">
      <dgm:prSet custT="1"/>
      <dgm:spPr/>
      <dgm:t>
        <a:bodyPr/>
        <a:lstStyle/>
        <a:p>
          <a:r>
            <a:rPr lang="en-US" sz="2800" dirty="0"/>
            <a:t>Crevicular incision is made around each tooth. No incisions through the interdental papilla.</a:t>
          </a:r>
        </a:p>
      </dgm:t>
    </dgm:pt>
    <dgm:pt modelId="{2D9B0FAD-3DCD-4BC2-A35A-F63817E947F8}" type="parTrans" cxnId="{A8AABA6E-9687-422A-89F7-A3F27C6EC875}">
      <dgm:prSet/>
      <dgm:spPr/>
      <dgm:t>
        <a:bodyPr/>
        <a:lstStyle/>
        <a:p>
          <a:endParaRPr lang="en-US"/>
        </a:p>
      </dgm:t>
    </dgm:pt>
    <dgm:pt modelId="{B60F2C2F-F0AD-4283-B2B8-1099DE041B42}" type="sibTrans" cxnId="{A8AABA6E-9687-422A-89F7-A3F27C6EC875}">
      <dgm:prSet/>
      <dgm:spPr/>
      <dgm:t>
        <a:bodyPr/>
        <a:lstStyle/>
        <a:p>
          <a:endParaRPr lang="en-US"/>
        </a:p>
      </dgm:t>
    </dgm:pt>
    <dgm:pt modelId="{27C4F299-FD9C-4046-BF68-3F150A00BFE5}">
      <dgm:prSet/>
      <dgm:spPr/>
      <dgm:t>
        <a:bodyPr/>
        <a:lstStyle/>
        <a:p>
          <a:r>
            <a:rPr lang="en-US"/>
            <a:t>Step 2</a:t>
          </a:r>
        </a:p>
      </dgm:t>
    </dgm:pt>
    <dgm:pt modelId="{2378A304-4BE2-48DA-AB6C-7B2C3D359DEF}" type="parTrans" cxnId="{03507AAB-A3DE-4BC6-93B7-B83D53C11791}">
      <dgm:prSet/>
      <dgm:spPr/>
      <dgm:t>
        <a:bodyPr/>
        <a:lstStyle/>
        <a:p>
          <a:endParaRPr lang="en-US"/>
        </a:p>
      </dgm:t>
    </dgm:pt>
    <dgm:pt modelId="{B9475E0D-0A22-4590-A352-9268221A7855}" type="sibTrans" cxnId="{03507AAB-A3DE-4BC6-93B7-B83D53C11791}">
      <dgm:prSet/>
      <dgm:spPr/>
      <dgm:t>
        <a:bodyPr/>
        <a:lstStyle/>
        <a:p>
          <a:endParaRPr lang="en-US"/>
        </a:p>
      </dgm:t>
    </dgm:pt>
    <dgm:pt modelId="{C0A8CDC5-531C-4DD0-B9A9-81C2602AA254}">
      <dgm:prSet custT="1"/>
      <dgm:spPr/>
      <dgm:t>
        <a:bodyPr/>
        <a:lstStyle/>
        <a:p>
          <a:r>
            <a:rPr lang="en-US" sz="2000" dirty="0"/>
            <a:t>a semi-lunar incision across the interdental papilla in the palatal or lingual surface is made, which is at least 5 mm from the crest of the papilla (the deepest curve).</a:t>
          </a:r>
        </a:p>
      </dgm:t>
    </dgm:pt>
    <dgm:pt modelId="{FEA7D510-F254-4321-8081-1F194340122B}" type="parTrans" cxnId="{8119B9D5-15F0-42DA-B4AC-803F849AD08D}">
      <dgm:prSet/>
      <dgm:spPr/>
      <dgm:t>
        <a:bodyPr/>
        <a:lstStyle/>
        <a:p>
          <a:endParaRPr lang="en-US"/>
        </a:p>
      </dgm:t>
    </dgm:pt>
    <dgm:pt modelId="{881CE0AA-F01D-444C-B68E-0E0F73E2233E}" type="sibTrans" cxnId="{8119B9D5-15F0-42DA-B4AC-803F849AD08D}">
      <dgm:prSet/>
      <dgm:spPr/>
      <dgm:t>
        <a:bodyPr/>
        <a:lstStyle/>
        <a:p>
          <a:endParaRPr lang="en-US"/>
        </a:p>
      </dgm:t>
    </dgm:pt>
    <dgm:pt modelId="{FEDA342C-F191-4630-9406-318543A873BB}">
      <dgm:prSet/>
      <dgm:spPr/>
      <dgm:t>
        <a:bodyPr/>
        <a:lstStyle/>
        <a:p>
          <a:r>
            <a:rPr lang="en-US"/>
            <a:t>Step 3</a:t>
          </a:r>
        </a:p>
      </dgm:t>
    </dgm:pt>
    <dgm:pt modelId="{8577FDEA-E7A5-4929-9E00-B6359437DBD6}" type="parTrans" cxnId="{5CE78CE9-4769-42D3-8F39-1003F35DC550}">
      <dgm:prSet/>
      <dgm:spPr/>
      <dgm:t>
        <a:bodyPr/>
        <a:lstStyle/>
        <a:p>
          <a:endParaRPr lang="en-US"/>
        </a:p>
      </dgm:t>
    </dgm:pt>
    <dgm:pt modelId="{FEAB22B8-7737-4503-9243-11732E6D7C1A}" type="sibTrans" cxnId="{5CE78CE9-4769-42D3-8F39-1003F35DC550}">
      <dgm:prSet/>
      <dgm:spPr/>
      <dgm:t>
        <a:bodyPr/>
        <a:lstStyle/>
        <a:p>
          <a:endParaRPr lang="en-US"/>
        </a:p>
      </dgm:t>
    </dgm:pt>
    <dgm:pt modelId="{501F08CB-C1BB-4C42-B8B3-27B416DF1601}">
      <dgm:prSet/>
      <dgm:spPr/>
      <dgm:t>
        <a:bodyPr/>
        <a:lstStyle/>
        <a:p>
          <a:r>
            <a:rPr lang="en-US" dirty="0"/>
            <a:t>The papilla is dissected from the lingual or palatal aspect using </a:t>
          </a:r>
          <a:r>
            <a:rPr lang="en-US" dirty="0" err="1"/>
            <a:t>Orban</a:t>
          </a:r>
          <a:r>
            <a:rPr lang="en-US" dirty="0"/>
            <a:t> knife and elevated intact with the facial flap. </a:t>
          </a:r>
        </a:p>
      </dgm:t>
    </dgm:pt>
    <dgm:pt modelId="{C43DC7A4-508E-44EF-98E4-FFE57C251B4F}" type="parTrans" cxnId="{64C36D4C-D4F4-477B-837B-AB0FD7278ADC}">
      <dgm:prSet/>
      <dgm:spPr/>
      <dgm:t>
        <a:bodyPr/>
        <a:lstStyle/>
        <a:p>
          <a:endParaRPr lang="en-US"/>
        </a:p>
      </dgm:t>
    </dgm:pt>
    <dgm:pt modelId="{5D8933F6-BD34-4827-BF55-C33C59E1F3AE}" type="sibTrans" cxnId="{64C36D4C-D4F4-477B-837B-AB0FD7278ADC}">
      <dgm:prSet/>
      <dgm:spPr/>
      <dgm:t>
        <a:bodyPr/>
        <a:lstStyle/>
        <a:p>
          <a:endParaRPr lang="en-US"/>
        </a:p>
      </dgm:t>
    </dgm:pt>
    <dgm:pt modelId="{DCF794A0-3042-3941-8EC6-C4759DE99AA6}" type="pres">
      <dgm:prSet presAssocID="{0579F542-41B9-4046-8321-E97597FF333E}" presName="Name0" presStyleCnt="0">
        <dgm:presLayoutVars>
          <dgm:dir/>
          <dgm:animLvl val="lvl"/>
          <dgm:resizeHandles val="exact"/>
        </dgm:presLayoutVars>
      </dgm:prSet>
      <dgm:spPr/>
    </dgm:pt>
    <dgm:pt modelId="{33A91C05-8C4A-344D-BF13-97EEC82C6B1F}" type="pres">
      <dgm:prSet presAssocID="{FEDA342C-F191-4630-9406-318543A873BB}" presName="boxAndChildren" presStyleCnt="0"/>
      <dgm:spPr/>
    </dgm:pt>
    <dgm:pt modelId="{15546B70-69A2-EC4B-8BD3-A8C6A7DDE81B}" type="pres">
      <dgm:prSet presAssocID="{FEDA342C-F191-4630-9406-318543A873BB}" presName="parentTextBox" presStyleLbl="alignNode1" presStyleIdx="0" presStyleCnt="3"/>
      <dgm:spPr/>
    </dgm:pt>
    <dgm:pt modelId="{64C2B662-77E0-2D4E-A3BC-65403EECE34E}" type="pres">
      <dgm:prSet presAssocID="{FEDA342C-F191-4630-9406-318543A873BB}" presName="descendantBox" presStyleLbl="bgAccFollowNode1" presStyleIdx="0" presStyleCnt="3"/>
      <dgm:spPr/>
    </dgm:pt>
    <dgm:pt modelId="{078B81CF-9C16-D743-989D-EFF538E0AEDA}" type="pres">
      <dgm:prSet presAssocID="{B9475E0D-0A22-4590-A352-9268221A7855}" presName="sp" presStyleCnt="0"/>
      <dgm:spPr/>
    </dgm:pt>
    <dgm:pt modelId="{645E96B4-35B3-AC41-8123-FB116DE01A08}" type="pres">
      <dgm:prSet presAssocID="{27C4F299-FD9C-4046-BF68-3F150A00BFE5}" presName="arrowAndChildren" presStyleCnt="0"/>
      <dgm:spPr/>
    </dgm:pt>
    <dgm:pt modelId="{C43DCE87-9770-4C44-9893-D0DF75029952}" type="pres">
      <dgm:prSet presAssocID="{27C4F299-FD9C-4046-BF68-3F150A00BFE5}" presName="parentTextArrow" presStyleLbl="node1" presStyleIdx="0" presStyleCnt="0"/>
      <dgm:spPr/>
    </dgm:pt>
    <dgm:pt modelId="{30DEF393-7C49-6247-92B4-86935E3BA5BB}" type="pres">
      <dgm:prSet presAssocID="{27C4F299-FD9C-4046-BF68-3F150A00BFE5}" presName="arrow" presStyleLbl="alignNode1" presStyleIdx="1" presStyleCnt="3"/>
      <dgm:spPr/>
    </dgm:pt>
    <dgm:pt modelId="{2A6C0252-C3C8-C641-918D-B49A8957FDBB}" type="pres">
      <dgm:prSet presAssocID="{27C4F299-FD9C-4046-BF68-3F150A00BFE5}" presName="descendantArrow" presStyleLbl="bgAccFollowNode1" presStyleIdx="1" presStyleCnt="3"/>
      <dgm:spPr/>
    </dgm:pt>
    <dgm:pt modelId="{5A1B4C4E-B378-4C4C-A32E-E8D2C6CF31A6}" type="pres">
      <dgm:prSet presAssocID="{DCDF5915-9553-4791-9839-2803A9DE94F6}" presName="sp" presStyleCnt="0"/>
      <dgm:spPr/>
    </dgm:pt>
    <dgm:pt modelId="{3162B3B3-A64B-B046-8D08-374DAF630D53}" type="pres">
      <dgm:prSet presAssocID="{D01D460A-4882-45C5-9B6D-B88D523883FC}" presName="arrowAndChildren" presStyleCnt="0"/>
      <dgm:spPr/>
    </dgm:pt>
    <dgm:pt modelId="{9DCFB11D-FB09-384D-8E3A-068AF9C8D25C}" type="pres">
      <dgm:prSet presAssocID="{D01D460A-4882-45C5-9B6D-B88D523883FC}" presName="parentTextArrow" presStyleLbl="node1" presStyleIdx="0" presStyleCnt="0"/>
      <dgm:spPr/>
    </dgm:pt>
    <dgm:pt modelId="{3BFFC173-400A-9846-B414-BED8E928098E}" type="pres">
      <dgm:prSet presAssocID="{D01D460A-4882-45C5-9B6D-B88D523883FC}" presName="arrow" presStyleLbl="alignNode1" presStyleIdx="2" presStyleCnt="3"/>
      <dgm:spPr/>
    </dgm:pt>
    <dgm:pt modelId="{2F12FE43-41A4-C541-9DD2-40A850C601FA}" type="pres">
      <dgm:prSet presAssocID="{D01D460A-4882-45C5-9B6D-B88D523883FC}" presName="descendantArrow" presStyleLbl="bgAccFollowNode1" presStyleIdx="2" presStyleCnt="3"/>
      <dgm:spPr/>
    </dgm:pt>
  </dgm:ptLst>
  <dgm:cxnLst>
    <dgm:cxn modelId="{CB44AD30-93BB-6F4E-B25B-A6A4FE1BF94B}" type="presOf" srcId="{D01D460A-4882-45C5-9B6D-B88D523883FC}" destId="{9DCFB11D-FB09-384D-8E3A-068AF9C8D25C}" srcOrd="0" destOrd="0" presId="urn:microsoft.com/office/officeart/2016/7/layout/VerticalDownArrowProcess"/>
    <dgm:cxn modelId="{EF334F44-CFE0-1A4D-9A07-CC18966C2505}" type="presOf" srcId="{0579F542-41B9-4046-8321-E97597FF333E}" destId="{DCF794A0-3042-3941-8EC6-C4759DE99AA6}" srcOrd="0" destOrd="0" presId="urn:microsoft.com/office/officeart/2016/7/layout/VerticalDownArrowProcess"/>
    <dgm:cxn modelId="{8B9E0945-F4D8-D848-834F-A81A5491F2AD}" type="presOf" srcId="{27C4F299-FD9C-4046-BF68-3F150A00BFE5}" destId="{C43DCE87-9770-4C44-9893-D0DF75029952}" srcOrd="0" destOrd="0" presId="urn:microsoft.com/office/officeart/2016/7/layout/VerticalDownArrowProcess"/>
    <dgm:cxn modelId="{64C36D4C-D4F4-477B-837B-AB0FD7278ADC}" srcId="{FEDA342C-F191-4630-9406-318543A873BB}" destId="{501F08CB-C1BB-4C42-B8B3-27B416DF1601}" srcOrd="0" destOrd="0" parTransId="{C43DC7A4-508E-44EF-98E4-FFE57C251B4F}" sibTransId="{5D8933F6-BD34-4827-BF55-C33C59E1F3AE}"/>
    <dgm:cxn modelId="{A8AABA6E-9687-422A-89F7-A3F27C6EC875}" srcId="{D01D460A-4882-45C5-9B6D-B88D523883FC}" destId="{EB566350-E7EE-4B1A-985C-2C23A98081C3}" srcOrd="0" destOrd="0" parTransId="{2D9B0FAD-3DCD-4BC2-A35A-F63817E947F8}" sibTransId="{B60F2C2F-F0AD-4283-B2B8-1099DE041B42}"/>
    <dgm:cxn modelId="{0DFCFE87-1645-C649-93F6-272336BCF349}" type="presOf" srcId="{27C4F299-FD9C-4046-BF68-3F150A00BFE5}" destId="{30DEF393-7C49-6247-92B4-86935E3BA5BB}" srcOrd="1" destOrd="0" presId="urn:microsoft.com/office/officeart/2016/7/layout/VerticalDownArrowProcess"/>
    <dgm:cxn modelId="{DAAA278D-6FC2-0C49-BBF8-33324C4DFC64}" type="presOf" srcId="{FEDA342C-F191-4630-9406-318543A873BB}" destId="{15546B70-69A2-EC4B-8BD3-A8C6A7DDE81B}" srcOrd="0" destOrd="0" presId="urn:microsoft.com/office/officeart/2016/7/layout/VerticalDownArrowProcess"/>
    <dgm:cxn modelId="{0D06C695-D0C2-AC47-98A1-E5F63186130F}" type="presOf" srcId="{501F08CB-C1BB-4C42-B8B3-27B416DF1601}" destId="{64C2B662-77E0-2D4E-A3BC-65403EECE34E}" srcOrd="0" destOrd="0" presId="urn:microsoft.com/office/officeart/2016/7/layout/VerticalDownArrowProcess"/>
    <dgm:cxn modelId="{AB7E35A4-4A1E-4E64-AA98-5D23B5755AD0}" srcId="{0579F542-41B9-4046-8321-E97597FF333E}" destId="{D01D460A-4882-45C5-9B6D-B88D523883FC}" srcOrd="0" destOrd="0" parTransId="{9F1C91B7-CA61-4A53-B0EA-BFFA7A2009E0}" sibTransId="{DCDF5915-9553-4791-9839-2803A9DE94F6}"/>
    <dgm:cxn modelId="{03507AAB-A3DE-4BC6-93B7-B83D53C11791}" srcId="{0579F542-41B9-4046-8321-E97597FF333E}" destId="{27C4F299-FD9C-4046-BF68-3F150A00BFE5}" srcOrd="1" destOrd="0" parTransId="{2378A304-4BE2-48DA-AB6C-7B2C3D359DEF}" sibTransId="{B9475E0D-0A22-4590-A352-9268221A7855}"/>
    <dgm:cxn modelId="{B975B8CA-D311-0B47-9AEF-66574DE8C091}" type="presOf" srcId="{EB566350-E7EE-4B1A-985C-2C23A98081C3}" destId="{2F12FE43-41A4-C541-9DD2-40A850C601FA}" srcOrd="0" destOrd="0" presId="urn:microsoft.com/office/officeart/2016/7/layout/VerticalDownArrowProcess"/>
    <dgm:cxn modelId="{8119B9D5-15F0-42DA-B4AC-803F849AD08D}" srcId="{27C4F299-FD9C-4046-BF68-3F150A00BFE5}" destId="{C0A8CDC5-531C-4DD0-B9A9-81C2602AA254}" srcOrd="0" destOrd="0" parTransId="{FEA7D510-F254-4321-8081-1F194340122B}" sibTransId="{881CE0AA-F01D-444C-B68E-0E0F73E2233E}"/>
    <dgm:cxn modelId="{5CE78CE9-4769-42D3-8F39-1003F35DC550}" srcId="{0579F542-41B9-4046-8321-E97597FF333E}" destId="{FEDA342C-F191-4630-9406-318543A873BB}" srcOrd="2" destOrd="0" parTransId="{8577FDEA-E7A5-4929-9E00-B6359437DBD6}" sibTransId="{FEAB22B8-7737-4503-9243-11732E6D7C1A}"/>
    <dgm:cxn modelId="{BB8FD0F6-D4D9-F546-909D-A0B2FAC63AE8}" type="presOf" srcId="{D01D460A-4882-45C5-9B6D-B88D523883FC}" destId="{3BFFC173-400A-9846-B414-BED8E928098E}" srcOrd="1" destOrd="0" presId="urn:microsoft.com/office/officeart/2016/7/layout/VerticalDownArrowProcess"/>
    <dgm:cxn modelId="{F87566FF-AB0E-6C47-B18A-13CE0BA4110C}" type="presOf" srcId="{C0A8CDC5-531C-4DD0-B9A9-81C2602AA254}" destId="{2A6C0252-C3C8-C641-918D-B49A8957FDBB}" srcOrd="0" destOrd="0" presId="urn:microsoft.com/office/officeart/2016/7/layout/VerticalDownArrowProcess"/>
    <dgm:cxn modelId="{820CE55E-9B1B-D04F-B606-4D8B0C88F3F6}" type="presParOf" srcId="{DCF794A0-3042-3941-8EC6-C4759DE99AA6}" destId="{33A91C05-8C4A-344D-BF13-97EEC82C6B1F}" srcOrd="0" destOrd="0" presId="urn:microsoft.com/office/officeart/2016/7/layout/VerticalDownArrowProcess"/>
    <dgm:cxn modelId="{C6E0E9BD-B424-2E4F-8AEF-3989E70599C9}" type="presParOf" srcId="{33A91C05-8C4A-344D-BF13-97EEC82C6B1F}" destId="{15546B70-69A2-EC4B-8BD3-A8C6A7DDE81B}" srcOrd="0" destOrd="0" presId="urn:microsoft.com/office/officeart/2016/7/layout/VerticalDownArrowProcess"/>
    <dgm:cxn modelId="{D61F74D5-89B1-DC48-A55A-D19CBF096326}" type="presParOf" srcId="{33A91C05-8C4A-344D-BF13-97EEC82C6B1F}" destId="{64C2B662-77E0-2D4E-A3BC-65403EECE34E}" srcOrd="1" destOrd="0" presId="urn:microsoft.com/office/officeart/2016/7/layout/VerticalDownArrowProcess"/>
    <dgm:cxn modelId="{C3F1187E-6DB4-E742-8A59-357CF9B1D55F}" type="presParOf" srcId="{DCF794A0-3042-3941-8EC6-C4759DE99AA6}" destId="{078B81CF-9C16-D743-989D-EFF538E0AEDA}" srcOrd="1" destOrd="0" presId="urn:microsoft.com/office/officeart/2016/7/layout/VerticalDownArrowProcess"/>
    <dgm:cxn modelId="{26F55811-1DAE-6949-BB1A-FDB6A64F3148}" type="presParOf" srcId="{DCF794A0-3042-3941-8EC6-C4759DE99AA6}" destId="{645E96B4-35B3-AC41-8123-FB116DE01A08}" srcOrd="2" destOrd="0" presId="urn:microsoft.com/office/officeart/2016/7/layout/VerticalDownArrowProcess"/>
    <dgm:cxn modelId="{BB991E66-D0D0-3B44-B458-6C02403BD67B}" type="presParOf" srcId="{645E96B4-35B3-AC41-8123-FB116DE01A08}" destId="{C43DCE87-9770-4C44-9893-D0DF75029952}" srcOrd="0" destOrd="0" presId="urn:microsoft.com/office/officeart/2016/7/layout/VerticalDownArrowProcess"/>
    <dgm:cxn modelId="{E5075867-AC9C-C540-817F-996D44521131}" type="presParOf" srcId="{645E96B4-35B3-AC41-8123-FB116DE01A08}" destId="{30DEF393-7C49-6247-92B4-86935E3BA5BB}" srcOrd="1" destOrd="0" presId="urn:microsoft.com/office/officeart/2016/7/layout/VerticalDownArrowProcess"/>
    <dgm:cxn modelId="{72FE69B7-3E1E-8A4E-9EDE-C81CE133AD23}" type="presParOf" srcId="{645E96B4-35B3-AC41-8123-FB116DE01A08}" destId="{2A6C0252-C3C8-C641-918D-B49A8957FDBB}" srcOrd="2" destOrd="0" presId="urn:microsoft.com/office/officeart/2016/7/layout/VerticalDownArrowProcess"/>
    <dgm:cxn modelId="{64149226-5E40-7644-A66D-2C944D7AC0CA}" type="presParOf" srcId="{DCF794A0-3042-3941-8EC6-C4759DE99AA6}" destId="{5A1B4C4E-B378-4C4C-A32E-E8D2C6CF31A6}" srcOrd="3" destOrd="0" presId="urn:microsoft.com/office/officeart/2016/7/layout/VerticalDownArrowProcess"/>
    <dgm:cxn modelId="{6DE1E286-5616-AB48-B056-A07BF6AC23E7}" type="presParOf" srcId="{DCF794A0-3042-3941-8EC6-C4759DE99AA6}" destId="{3162B3B3-A64B-B046-8D08-374DAF630D53}" srcOrd="4" destOrd="0" presId="urn:microsoft.com/office/officeart/2016/7/layout/VerticalDownArrowProcess"/>
    <dgm:cxn modelId="{6ED8B0B2-A86F-7B48-BF3C-176D94B70B6C}" type="presParOf" srcId="{3162B3B3-A64B-B046-8D08-374DAF630D53}" destId="{9DCFB11D-FB09-384D-8E3A-068AF9C8D25C}" srcOrd="0" destOrd="0" presId="urn:microsoft.com/office/officeart/2016/7/layout/VerticalDownArrowProcess"/>
    <dgm:cxn modelId="{B9FACB00-E1F4-F841-9065-25194A360F0F}" type="presParOf" srcId="{3162B3B3-A64B-B046-8D08-374DAF630D53}" destId="{3BFFC173-400A-9846-B414-BED8E928098E}" srcOrd="1" destOrd="0" presId="urn:microsoft.com/office/officeart/2016/7/layout/VerticalDownArrowProcess"/>
    <dgm:cxn modelId="{75168C7C-6F6D-5F45-8903-54E58287AB56}" type="presParOf" srcId="{3162B3B3-A64B-B046-8D08-374DAF630D53}" destId="{2F12FE43-41A4-C541-9DD2-40A850C601F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CD140-D790-0B49-8DDA-2BD51A09734D}">
      <dsp:nvSpPr>
        <dsp:cNvPr id="0" name=""/>
        <dsp:cNvSpPr/>
      </dsp:nvSpPr>
      <dsp:spPr>
        <a:xfrm>
          <a:off x="0" y="1848"/>
          <a:ext cx="69556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0F7E3-D796-6841-8B70-38F557226AF4}">
      <dsp:nvSpPr>
        <dsp:cNvPr id="0" name=""/>
        <dsp:cNvSpPr/>
      </dsp:nvSpPr>
      <dsp:spPr>
        <a:xfrm>
          <a:off x="0" y="1848"/>
          <a:ext cx="695563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Internal bevel incision: It starts at a distance (1 to 2 mm) from the gingival margin and is aimed at the bone crest. It is a basic incision to most of the flap procedures. </a:t>
          </a:r>
        </a:p>
      </dsp:txBody>
      <dsp:txXfrm>
        <a:off x="0" y="1848"/>
        <a:ext cx="6955636" cy="1260574"/>
      </dsp:txXfrm>
    </dsp:sp>
    <dsp:sp modelId="{C827875C-BE56-674E-96FD-65A273FEC70B}">
      <dsp:nvSpPr>
        <dsp:cNvPr id="0" name=""/>
        <dsp:cNvSpPr/>
      </dsp:nvSpPr>
      <dsp:spPr>
        <a:xfrm>
          <a:off x="0" y="1262422"/>
          <a:ext cx="69556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94C6A-3B06-8E4D-80ED-4C5B539A9A25}">
      <dsp:nvSpPr>
        <dsp:cNvPr id="0" name=""/>
        <dsp:cNvSpPr/>
      </dsp:nvSpPr>
      <dsp:spPr>
        <a:xfrm>
          <a:off x="0" y="1262422"/>
          <a:ext cx="695563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It accomplishes three important objectives: </a:t>
          </a:r>
        </a:p>
      </dsp:txBody>
      <dsp:txXfrm>
        <a:off x="0" y="1262422"/>
        <a:ext cx="6955636" cy="1260574"/>
      </dsp:txXfrm>
    </dsp:sp>
    <dsp:sp modelId="{3A226001-62C2-3245-907D-3370F3F05E79}">
      <dsp:nvSpPr>
        <dsp:cNvPr id="0" name=""/>
        <dsp:cNvSpPr/>
      </dsp:nvSpPr>
      <dsp:spPr>
        <a:xfrm>
          <a:off x="0" y="1931875"/>
          <a:ext cx="69556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CBF8B-EFCC-F74C-9282-7C3A48CAE98D}">
      <dsp:nvSpPr>
        <dsp:cNvPr id="0" name=""/>
        <dsp:cNvSpPr/>
      </dsp:nvSpPr>
      <dsp:spPr>
        <a:xfrm>
          <a:off x="0" y="2522996"/>
          <a:ext cx="695563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 Removes pocket lining.</a:t>
          </a:r>
          <a:br>
            <a:rPr lang="en-US" sz="2400" kern="1200" dirty="0"/>
          </a:br>
          <a:r>
            <a:rPr lang="en-US" sz="2400" kern="1200" dirty="0"/>
            <a:t>2. Conserves relatively uninvolved outer surface of the gingiva.</a:t>
          </a:r>
          <a:br>
            <a:rPr lang="en-US" sz="2400" kern="1200" dirty="0"/>
          </a:br>
          <a:r>
            <a:rPr lang="en-US" sz="2400" kern="1200" dirty="0"/>
            <a:t>3. It produces a sharp, thin flap margin for adaptation to tooth—bone junction. </a:t>
          </a:r>
        </a:p>
      </dsp:txBody>
      <dsp:txXfrm>
        <a:off x="0" y="2522996"/>
        <a:ext cx="6955636" cy="1260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46B70-69A2-EC4B-8BD3-A8C6A7DDE81B}">
      <dsp:nvSpPr>
        <dsp:cNvPr id="0" name=""/>
        <dsp:cNvSpPr/>
      </dsp:nvSpPr>
      <dsp:spPr>
        <a:xfrm>
          <a:off x="0" y="4430271"/>
          <a:ext cx="1628400" cy="145411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256032" rIns="115812" bIns="256032" numCol="1" spcCol="1270" anchor="ctr" anchorCtr="0">
          <a:noAutofit/>
        </a:bodyPr>
        <a:lstStyle/>
        <a:p>
          <a:pPr marL="0" lvl="0" indent="0" algn="ctr" defTabSz="1600200">
            <a:lnSpc>
              <a:spcPct val="90000"/>
            </a:lnSpc>
            <a:spcBef>
              <a:spcPct val="0"/>
            </a:spcBef>
            <a:spcAft>
              <a:spcPct val="35000"/>
            </a:spcAft>
            <a:buNone/>
          </a:pPr>
          <a:r>
            <a:rPr lang="en-US" sz="3600" kern="1200"/>
            <a:t>Step 3</a:t>
          </a:r>
        </a:p>
      </dsp:txBody>
      <dsp:txXfrm>
        <a:off x="0" y="4430271"/>
        <a:ext cx="1628400" cy="1454114"/>
      </dsp:txXfrm>
    </dsp:sp>
    <dsp:sp modelId="{64C2B662-77E0-2D4E-A3BC-65403EECE34E}">
      <dsp:nvSpPr>
        <dsp:cNvPr id="0" name=""/>
        <dsp:cNvSpPr/>
      </dsp:nvSpPr>
      <dsp:spPr>
        <a:xfrm>
          <a:off x="1628400" y="4430271"/>
          <a:ext cx="4885203" cy="145411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66700" rIns="99095" bIns="266700" numCol="1" spcCol="1270" anchor="ctr" anchorCtr="0">
          <a:noAutofit/>
        </a:bodyPr>
        <a:lstStyle/>
        <a:p>
          <a:pPr marL="0" lvl="0" indent="0" algn="l" defTabSz="933450">
            <a:lnSpc>
              <a:spcPct val="90000"/>
            </a:lnSpc>
            <a:spcBef>
              <a:spcPct val="0"/>
            </a:spcBef>
            <a:spcAft>
              <a:spcPct val="35000"/>
            </a:spcAft>
            <a:buNone/>
          </a:pPr>
          <a:r>
            <a:rPr lang="en-US" sz="2100" kern="1200" dirty="0"/>
            <a:t>The papilla is dissected from the lingual or palatal aspect using </a:t>
          </a:r>
          <a:r>
            <a:rPr lang="en-US" sz="2100" kern="1200" dirty="0" err="1"/>
            <a:t>Orban</a:t>
          </a:r>
          <a:r>
            <a:rPr lang="en-US" sz="2100" kern="1200" dirty="0"/>
            <a:t> knife and elevated intact with the facial flap. </a:t>
          </a:r>
        </a:p>
      </dsp:txBody>
      <dsp:txXfrm>
        <a:off x="1628400" y="4430271"/>
        <a:ext cx="4885203" cy="1454114"/>
      </dsp:txXfrm>
    </dsp:sp>
    <dsp:sp modelId="{30DEF393-7C49-6247-92B4-86935E3BA5BB}">
      <dsp:nvSpPr>
        <dsp:cNvPr id="0" name=""/>
        <dsp:cNvSpPr/>
      </dsp:nvSpPr>
      <dsp:spPr>
        <a:xfrm rot="10800000">
          <a:off x="0" y="2215655"/>
          <a:ext cx="1628400" cy="2236427"/>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256032" rIns="115812" bIns="256032" numCol="1" spcCol="1270" anchor="ctr" anchorCtr="0">
          <a:noAutofit/>
        </a:bodyPr>
        <a:lstStyle/>
        <a:p>
          <a:pPr marL="0" lvl="0" indent="0" algn="ctr" defTabSz="1600200">
            <a:lnSpc>
              <a:spcPct val="90000"/>
            </a:lnSpc>
            <a:spcBef>
              <a:spcPct val="0"/>
            </a:spcBef>
            <a:spcAft>
              <a:spcPct val="35000"/>
            </a:spcAft>
            <a:buNone/>
          </a:pPr>
          <a:r>
            <a:rPr lang="en-US" sz="3600" kern="1200"/>
            <a:t>Step 2</a:t>
          </a:r>
        </a:p>
      </dsp:txBody>
      <dsp:txXfrm rot="-10800000">
        <a:off x="0" y="2215655"/>
        <a:ext cx="1628400" cy="1453677"/>
      </dsp:txXfrm>
    </dsp:sp>
    <dsp:sp modelId="{2A6C0252-C3C8-C641-918D-B49A8957FDBB}">
      <dsp:nvSpPr>
        <dsp:cNvPr id="0" name=""/>
        <dsp:cNvSpPr/>
      </dsp:nvSpPr>
      <dsp:spPr>
        <a:xfrm>
          <a:off x="1628400" y="2215655"/>
          <a:ext cx="4885203" cy="145367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54000" rIns="99095" bIns="254000" numCol="1" spcCol="1270" anchor="ctr" anchorCtr="0">
          <a:noAutofit/>
        </a:bodyPr>
        <a:lstStyle/>
        <a:p>
          <a:pPr marL="0" lvl="0" indent="0" algn="l" defTabSz="889000">
            <a:lnSpc>
              <a:spcPct val="90000"/>
            </a:lnSpc>
            <a:spcBef>
              <a:spcPct val="0"/>
            </a:spcBef>
            <a:spcAft>
              <a:spcPct val="35000"/>
            </a:spcAft>
            <a:buNone/>
          </a:pPr>
          <a:r>
            <a:rPr lang="en-US" sz="2000" kern="1200" dirty="0"/>
            <a:t>a semi-lunar incision across the interdental papilla in the palatal or lingual surface is made, which is at least 5 mm from the crest of the papilla (the deepest curve).</a:t>
          </a:r>
        </a:p>
      </dsp:txBody>
      <dsp:txXfrm>
        <a:off x="1628400" y="2215655"/>
        <a:ext cx="4885203" cy="1453677"/>
      </dsp:txXfrm>
    </dsp:sp>
    <dsp:sp modelId="{3BFFC173-400A-9846-B414-BED8E928098E}">
      <dsp:nvSpPr>
        <dsp:cNvPr id="0" name=""/>
        <dsp:cNvSpPr/>
      </dsp:nvSpPr>
      <dsp:spPr>
        <a:xfrm rot="10800000">
          <a:off x="0" y="1040"/>
          <a:ext cx="1628400" cy="2236427"/>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256032" rIns="115812" bIns="256032" numCol="1" spcCol="1270" anchor="ctr" anchorCtr="0">
          <a:noAutofit/>
        </a:bodyPr>
        <a:lstStyle/>
        <a:p>
          <a:pPr marL="0" lvl="0" indent="0" algn="ctr" defTabSz="1600200">
            <a:lnSpc>
              <a:spcPct val="90000"/>
            </a:lnSpc>
            <a:spcBef>
              <a:spcPct val="0"/>
            </a:spcBef>
            <a:spcAft>
              <a:spcPct val="35000"/>
            </a:spcAft>
            <a:buNone/>
          </a:pPr>
          <a:r>
            <a:rPr lang="en-US" sz="3600" kern="1200"/>
            <a:t>Step 1</a:t>
          </a:r>
        </a:p>
      </dsp:txBody>
      <dsp:txXfrm rot="-10800000">
        <a:off x="0" y="1040"/>
        <a:ext cx="1628400" cy="1453677"/>
      </dsp:txXfrm>
    </dsp:sp>
    <dsp:sp modelId="{2F12FE43-41A4-C541-9DD2-40A850C601FA}">
      <dsp:nvSpPr>
        <dsp:cNvPr id="0" name=""/>
        <dsp:cNvSpPr/>
      </dsp:nvSpPr>
      <dsp:spPr>
        <a:xfrm>
          <a:off x="1628400" y="1040"/>
          <a:ext cx="4885203" cy="14536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355600" rIns="99095" bIns="355600" numCol="1" spcCol="1270" anchor="ctr" anchorCtr="0">
          <a:noAutofit/>
        </a:bodyPr>
        <a:lstStyle/>
        <a:p>
          <a:pPr marL="0" lvl="0" indent="0" algn="l" defTabSz="1244600">
            <a:lnSpc>
              <a:spcPct val="90000"/>
            </a:lnSpc>
            <a:spcBef>
              <a:spcPct val="0"/>
            </a:spcBef>
            <a:spcAft>
              <a:spcPct val="35000"/>
            </a:spcAft>
            <a:buNone/>
          </a:pPr>
          <a:r>
            <a:rPr lang="en-US" sz="2800" kern="1200" dirty="0"/>
            <a:t>Crevicular incision is made around each tooth. No incisions through the interdental papilla.</a:t>
          </a:r>
        </a:p>
      </dsp:txBody>
      <dsp:txXfrm>
        <a:off x="1628400" y="1040"/>
        <a:ext cx="4885203" cy="14536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FAF-CFC6-434E-9F89-BD281C4B6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4DFAD8-A47E-6C44-9F46-28A3CD1F9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7BC3E-5E29-ED4C-BCF9-A5DE80201AA7}"/>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5" name="Footer Placeholder 4">
            <a:extLst>
              <a:ext uri="{FF2B5EF4-FFF2-40B4-BE49-F238E27FC236}">
                <a16:creationId xmlns:a16="http://schemas.microsoft.com/office/drawing/2014/main" id="{67376B61-B9C4-0B45-9F9A-51941DA77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13BC9-47C9-954E-A4D9-596212D3FA9A}"/>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244071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8DD4-2051-EE4E-A3E5-3E036A18E6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5E107F-A734-4147-8FA7-2E85B104AB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F19D-8878-794D-8B44-351568D38FAB}"/>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5" name="Footer Placeholder 4">
            <a:extLst>
              <a:ext uri="{FF2B5EF4-FFF2-40B4-BE49-F238E27FC236}">
                <a16:creationId xmlns:a16="http://schemas.microsoft.com/office/drawing/2014/main" id="{19AB2DD8-2144-6F4C-B73F-4FE0D39A6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B4FED-0382-8748-958A-D3116B74D63E}"/>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310552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296958-4D8A-9146-ADD8-77BECE98F5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5ACDAC-BE09-D04F-8CFC-0CCDCD4EA4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D2082-7EFB-EF4E-8CE2-0AB632413426}"/>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5" name="Footer Placeholder 4">
            <a:extLst>
              <a:ext uri="{FF2B5EF4-FFF2-40B4-BE49-F238E27FC236}">
                <a16:creationId xmlns:a16="http://schemas.microsoft.com/office/drawing/2014/main" id="{901024D8-F60E-7A45-A4E2-698F9C955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CFBB-C841-EA45-A9B0-6152081C6DC0}"/>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119208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73D7-83AC-7E49-AAF1-A1EED9B526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63D2D-A19D-EE45-ACDF-5222E31404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D748A-8DAE-3342-A70E-BAB3A6E7A5AE}"/>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5" name="Footer Placeholder 4">
            <a:extLst>
              <a:ext uri="{FF2B5EF4-FFF2-40B4-BE49-F238E27FC236}">
                <a16:creationId xmlns:a16="http://schemas.microsoft.com/office/drawing/2014/main" id="{1A9A0949-FC5B-914F-BD56-5D20E5EE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47329-5511-A046-8BE1-27613A6162D1}"/>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409832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D444D-B6CA-8443-97FF-0C7E3D06E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D94396-BD88-2440-9F02-9B0A7BC06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5B6A41-D3CA-8843-9396-AC3047AB0D6F}"/>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5" name="Footer Placeholder 4">
            <a:extLst>
              <a:ext uri="{FF2B5EF4-FFF2-40B4-BE49-F238E27FC236}">
                <a16:creationId xmlns:a16="http://schemas.microsoft.com/office/drawing/2014/main" id="{02DE8A94-25D9-5945-8FD5-8B0C28978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3B29E-202B-4344-BEC4-3EC946506410}"/>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30216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0BF2-BBC9-9A49-B919-A776AE74F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0AFCA-D714-7A41-8495-DDD4CF7A88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8DD35E-130C-7045-9C7B-A44EA4F47B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9503A-B681-BE41-969A-D1E54D2D98E2}"/>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6" name="Footer Placeholder 5">
            <a:extLst>
              <a:ext uri="{FF2B5EF4-FFF2-40B4-BE49-F238E27FC236}">
                <a16:creationId xmlns:a16="http://schemas.microsoft.com/office/drawing/2014/main" id="{5CFAA619-D294-024E-80EE-3ACCF09A5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FA301-B865-9047-B404-C174F921AEE1}"/>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308357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3028-2CB6-2B45-BC2F-C409165A72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E7D61B-C50F-C747-87F5-EB8923AC6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525A9D-72DB-3541-BD23-855E4242C1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162FA-EAE4-A848-89CD-C051F8C1F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ED47B8-8DE0-5E45-897E-0CC4D1506E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9BED5-2D81-1148-89D6-3EFF486AE147}"/>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8" name="Footer Placeholder 7">
            <a:extLst>
              <a:ext uri="{FF2B5EF4-FFF2-40B4-BE49-F238E27FC236}">
                <a16:creationId xmlns:a16="http://schemas.microsoft.com/office/drawing/2014/main" id="{DD496DA2-9CAF-294A-B435-133AA6B301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5B3637-E9DD-924B-B351-CF1F491D2ED3}"/>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13327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6BDC-D1BB-5842-9C4B-EBD37BC8F3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45C95-B91D-9F49-8644-DDE7D0D8A927}"/>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4" name="Footer Placeholder 3">
            <a:extLst>
              <a:ext uri="{FF2B5EF4-FFF2-40B4-BE49-F238E27FC236}">
                <a16:creationId xmlns:a16="http://schemas.microsoft.com/office/drawing/2014/main" id="{815A4581-9F10-9347-B438-1DB4F2332B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F9CA06-3ECE-0B42-AE31-B5EC892AC6D2}"/>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91403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BB060-904A-A244-8B2C-68EEFC231D20}"/>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3" name="Footer Placeholder 2">
            <a:extLst>
              <a:ext uri="{FF2B5EF4-FFF2-40B4-BE49-F238E27FC236}">
                <a16:creationId xmlns:a16="http://schemas.microsoft.com/office/drawing/2014/main" id="{39B2BB9D-BD9B-2E4A-9C9F-21B026BD24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AD17F9-07DD-3148-B3AE-17A6532770B9}"/>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354506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9ACE-F552-1946-A0E7-EE9EEB93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B4CE95-2CC7-C048-B234-175D85A6C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80020B-3EF9-BC48-8BEC-DCD5BDC8E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9DBEE8-D42D-2343-B1C5-2C6B7D6DFAA3}"/>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6" name="Footer Placeholder 5">
            <a:extLst>
              <a:ext uri="{FF2B5EF4-FFF2-40B4-BE49-F238E27FC236}">
                <a16:creationId xmlns:a16="http://schemas.microsoft.com/office/drawing/2014/main" id="{D0665B64-81D4-574E-8ECE-54E0BF03E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A0298-A626-EA4B-A2FF-4C0B92F39DEA}"/>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194606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E919-FFD0-F74A-90DE-F5EFFF546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472D76-8B5B-B146-8332-4BB2BEACE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C2357E-1570-4347-A2F9-1DE316C5E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D13A2E-0166-EB47-B647-BC781BF2C208}"/>
              </a:ext>
            </a:extLst>
          </p:cNvPr>
          <p:cNvSpPr>
            <a:spLocks noGrp="1"/>
          </p:cNvSpPr>
          <p:nvPr>
            <p:ph type="dt" sz="half" idx="10"/>
          </p:nvPr>
        </p:nvSpPr>
        <p:spPr/>
        <p:txBody>
          <a:bodyPr/>
          <a:lstStyle/>
          <a:p>
            <a:fld id="{B9A6A090-9D2C-3B47-BAD5-D51DC933E887}" type="datetimeFigureOut">
              <a:rPr lang="en-US" smtClean="0"/>
              <a:t>9/14/19</a:t>
            </a:fld>
            <a:endParaRPr lang="en-US"/>
          </a:p>
        </p:txBody>
      </p:sp>
      <p:sp>
        <p:nvSpPr>
          <p:cNvPr id="6" name="Footer Placeholder 5">
            <a:extLst>
              <a:ext uri="{FF2B5EF4-FFF2-40B4-BE49-F238E27FC236}">
                <a16:creationId xmlns:a16="http://schemas.microsoft.com/office/drawing/2014/main" id="{0308C2EA-D86E-0B4E-BF72-90A2F19B7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9A718-06D8-0541-BEE0-F9463584825C}"/>
              </a:ext>
            </a:extLst>
          </p:cNvPr>
          <p:cNvSpPr>
            <a:spLocks noGrp="1"/>
          </p:cNvSpPr>
          <p:nvPr>
            <p:ph type="sldNum" sz="quarter" idx="12"/>
          </p:nvPr>
        </p:nvSpPr>
        <p:spPr/>
        <p:txBody>
          <a:bodyPr/>
          <a:lstStyle/>
          <a:p>
            <a:fld id="{535CF298-E9ED-484D-A63A-AEDD16A92ADC}" type="slidenum">
              <a:rPr lang="en-US" smtClean="0"/>
              <a:t>‹#›</a:t>
            </a:fld>
            <a:endParaRPr lang="en-US"/>
          </a:p>
        </p:txBody>
      </p:sp>
    </p:spTree>
    <p:extLst>
      <p:ext uri="{BB962C8B-B14F-4D97-AF65-F5344CB8AC3E}">
        <p14:creationId xmlns:p14="http://schemas.microsoft.com/office/powerpoint/2010/main" val="59298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065A8-8169-D044-A010-8E0283063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7ED7C8-717F-A74C-BC06-2263582E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A4918-3B4D-0841-BC2A-5E859BFC8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6A090-9D2C-3B47-BAD5-D51DC933E887}" type="datetimeFigureOut">
              <a:rPr lang="en-US" smtClean="0"/>
              <a:t>9/14/19</a:t>
            </a:fld>
            <a:endParaRPr lang="en-US"/>
          </a:p>
        </p:txBody>
      </p:sp>
      <p:sp>
        <p:nvSpPr>
          <p:cNvPr id="5" name="Footer Placeholder 4">
            <a:extLst>
              <a:ext uri="{FF2B5EF4-FFF2-40B4-BE49-F238E27FC236}">
                <a16:creationId xmlns:a16="http://schemas.microsoft.com/office/drawing/2014/main" id="{E15677BA-B8F0-114E-8BEE-A51657408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76561F-7B2F-1E47-96E4-2B186CD6D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CF298-E9ED-484D-A63A-AEDD16A92ADC}" type="slidenum">
              <a:rPr lang="en-US" smtClean="0"/>
              <a:t>‹#›</a:t>
            </a:fld>
            <a:endParaRPr lang="en-US"/>
          </a:p>
        </p:txBody>
      </p:sp>
    </p:spTree>
    <p:extLst>
      <p:ext uri="{BB962C8B-B14F-4D97-AF65-F5344CB8AC3E}">
        <p14:creationId xmlns:p14="http://schemas.microsoft.com/office/powerpoint/2010/main" val="2494142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4525347"/>
            <a:ext cx="6801321" cy="1737360"/>
          </a:xfrm>
        </p:spPr>
        <p:txBody>
          <a:bodyPr anchor="ctr">
            <a:normAutofit/>
          </a:bodyPr>
          <a:lstStyle/>
          <a:p>
            <a:pPr algn="r"/>
            <a:r>
              <a:rPr lang="en-US" dirty="0"/>
              <a:t>Periodontal Flap</a:t>
            </a:r>
          </a:p>
        </p:txBody>
      </p:sp>
      <p:sp>
        <p:nvSpPr>
          <p:cNvPr id="3" name="Subtitle 2"/>
          <p:cNvSpPr>
            <a:spLocks noGrp="1"/>
          </p:cNvSpPr>
          <p:nvPr>
            <p:ph type="subTitle" idx="1"/>
          </p:nvPr>
        </p:nvSpPr>
        <p:spPr>
          <a:xfrm>
            <a:off x="7961258" y="4525347"/>
            <a:ext cx="3258675" cy="1737360"/>
          </a:xfrm>
        </p:spPr>
        <p:txBody>
          <a:bodyPr anchor="ctr">
            <a:normAutofit/>
          </a:bodyPr>
          <a:lstStyle/>
          <a:p>
            <a:pPr algn="l"/>
            <a:r>
              <a:rPr lang="en-US" sz="2200"/>
              <a:t>Jafar Naghshbandi D.D.S;M.S  </a:t>
            </a:r>
          </a:p>
          <a:p>
            <a:pPr algn="l"/>
            <a:r>
              <a:rPr lang="en-US" sz="2200"/>
              <a:t>Diplomate of the American Board of Periodontology</a:t>
            </a:r>
          </a:p>
          <a:p>
            <a:pPr algn="l"/>
            <a:endParaRPr lang="en-US" sz="2200"/>
          </a:p>
        </p:txBody>
      </p:sp>
      <p:sp>
        <p:nvSpPr>
          <p:cNvPr id="22" name="Oval 16">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2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25E5-A650-ED48-BBF2-46579CA2F1B6}"/>
              </a:ext>
            </a:extLst>
          </p:cNvPr>
          <p:cNvSpPr>
            <a:spLocks noGrp="1"/>
          </p:cNvSpPr>
          <p:nvPr>
            <p:ph type="title"/>
          </p:nvPr>
        </p:nvSpPr>
        <p:spPr>
          <a:xfrm>
            <a:off x="1571811" y="1573586"/>
            <a:ext cx="9122584" cy="1325563"/>
          </a:xfrm>
        </p:spPr>
        <p:txBody>
          <a:bodyPr>
            <a:normAutofit/>
          </a:bodyPr>
          <a:lstStyle/>
          <a:p>
            <a:r>
              <a:rPr lang="en-US"/>
              <a:t>Indications </a:t>
            </a:r>
            <a:br>
              <a:rPr lang="en-US"/>
            </a:br>
            <a:endParaRPr lang="en-US" dirty="0"/>
          </a:p>
        </p:txBody>
      </p:sp>
      <p:sp>
        <p:nvSpPr>
          <p:cNvPr id="14" name="Content Placeholder 2">
            <a:extLst>
              <a:ext uri="{FF2B5EF4-FFF2-40B4-BE49-F238E27FC236}">
                <a16:creationId xmlns:a16="http://schemas.microsoft.com/office/drawing/2014/main" id="{8FE373B4-1BE3-794D-BA21-9FBBF4C37FB1}"/>
              </a:ext>
            </a:extLst>
          </p:cNvPr>
          <p:cNvSpPr>
            <a:spLocks noGrp="1"/>
          </p:cNvSpPr>
          <p:nvPr>
            <p:ph idx="1"/>
          </p:nvPr>
        </p:nvSpPr>
        <p:spPr>
          <a:xfrm>
            <a:off x="1571810" y="3060017"/>
            <a:ext cx="9248590" cy="2438546"/>
          </a:xfrm>
        </p:spPr>
        <p:txBody>
          <a:bodyPr>
            <a:normAutofit fontScale="92500" lnSpcReduction="10000"/>
          </a:bodyPr>
          <a:lstStyle/>
          <a:p>
            <a:pPr marL="0" indent="0">
              <a:buNone/>
            </a:pPr>
            <a:r>
              <a:rPr lang="en-US" sz="3200" dirty="0"/>
              <a:t>I. Full thickness : If osseous surgery is contemplated.</a:t>
            </a:r>
            <a:br>
              <a:rPr lang="en-US" sz="3200" dirty="0"/>
            </a:br>
            <a:endParaRPr lang="en-US" sz="3200" dirty="0"/>
          </a:p>
          <a:p>
            <a:pPr marL="0" indent="0">
              <a:buNone/>
            </a:pPr>
            <a:r>
              <a:rPr lang="en-US" sz="3200" dirty="0"/>
              <a:t>II. Partial thickness : For displacing flaps in the presence of dehiscence and fenestrations. </a:t>
            </a:r>
          </a:p>
          <a:p>
            <a:pPr marL="0" indent="0">
              <a:buNone/>
            </a:pPr>
            <a:br>
              <a:rPr lang="en-US" sz="2000" dirty="0"/>
            </a:br>
            <a:endParaRPr lang="en-US" sz="2000" dirty="0"/>
          </a:p>
          <a:p>
            <a:endParaRPr lang="en-US" sz="2000" dirty="0"/>
          </a:p>
        </p:txBody>
      </p:sp>
      <p:sp>
        <p:nvSpPr>
          <p:cNvPr id="2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219482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2C68-B4EF-6A49-AC2B-078730B1EDD5}"/>
              </a:ext>
            </a:extLst>
          </p:cNvPr>
          <p:cNvSpPr>
            <a:spLocks noGrp="1"/>
          </p:cNvSpPr>
          <p:nvPr>
            <p:ph type="title"/>
          </p:nvPr>
        </p:nvSpPr>
        <p:spPr/>
        <p:txBody>
          <a:bodyPr>
            <a:normAutofit fontScale="90000"/>
          </a:bodyPr>
          <a:lstStyle/>
          <a:p>
            <a:r>
              <a:rPr lang="en-US" b="1" dirty="0">
                <a:solidFill>
                  <a:srgbClr val="FF0000"/>
                </a:solidFill>
              </a:rPr>
              <a:t>According to the Placement of Flap after Surgery </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8C4BBC63-04CB-B945-B0BF-50555E7B4267}"/>
              </a:ext>
            </a:extLst>
          </p:cNvPr>
          <p:cNvSpPr>
            <a:spLocks noGrp="1"/>
          </p:cNvSpPr>
          <p:nvPr>
            <p:ph idx="1"/>
          </p:nvPr>
        </p:nvSpPr>
        <p:spPr/>
        <p:txBody>
          <a:bodyPr/>
          <a:lstStyle/>
          <a:p>
            <a:pPr marL="0" indent="0">
              <a:buNone/>
            </a:pPr>
            <a:r>
              <a:rPr lang="en-US" sz="3600" dirty="0"/>
              <a:t>a. </a:t>
            </a:r>
            <a:r>
              <a:rPr lang="en-US" sz="3600" dirty="0">
                <a:solidFill>
                  <a:srgbClr val="C00000"/>
                </a:solidFill>
              </a:rPr>
              <a:t>Nondisplaced flap</a:t>
            </a:r>
            <a:r>
              <a:rPr lang="en-US" sz="3600" dirty="0"/>
              <a:t>—The flap is returned and sutured back in its original position. </a:t>
            </a:r>
          </a:p>
          <a:p>
            <a:pPr marL="0" indent="0">
              <a:buNone/>
            </a:pPr>
            <a:r>
              <a:rPr lang="en-US" sz="3600" dirty="0"/>
              <a:t>b. </a:t>
            </a:r>
            <a:r>
              <a:rPr lang="en-US" sz="3600" dirty="0">
                <a:solidFill>
                  <a:srgbClr val="C00000"/>
                </a:solidFill>
              </a:rPr>
              <a:t>Displaced flaps</a:t>
            </a:r>
            <a:r>
              <a:rPr lang="en-US" sz="3600" dirty="0"/>
              <a:t>—The flap is repositioned coronal, apical or lateral to its original position. However, palatal flaps cannot be displaced due to the absence of unattached gingiva. </a:t>
            </a:r>
          </a:p>
          <a:p>
            <a:endParaRPr lang="en-US" dirty="0"/>
          </a:p>
        </p:txBody>
      </p:sp>
    </p:spTree>
    <p:extLst>
      <p:ext uri="{BB962C8B-B14F-4D97-AF65-F5344CB8AC3E}">
        <p14:creationId xmlns:p14="http://schemas.microsoft.com/office/powerpoint/2010/main" val="15121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43A1-50B8-2444-94E5-D2FBFBCC23AF}"/>
              </a:ext>
            </a:extLst>
          </p:cNvPr>
          <p:cNvSpPr>
            <a:spLocks noGrp="1"/>
          </p:cNvSpPr>
          <p:nvPr>
            <p:ph type="title"/>
          </p:nvPr>
        </p:nvSpPr>
        <p:spPr>
          <a:xfrm>
            <a:off x="651934" y="212725"/>
            <a:ext cx="10515600" cy="1325563"/>
          </a:xfrm>
        </p:spPr>
        <p:txBody>
          <a:bodyPr>
            <a:noAutofit/>
          </a:bodyPr>
          <a:lstStyle/>
          <a:p>
            <a:pPr algn="ctr"/>
            <a:r>
              <a:rPr lang="en-US" sz="3200" b="1" dirty="0">
                <a:solidFill>
                  <a:srgbClr val="FF0000"/>
                </a:solidFill>
              </a:rPr>
              <a:t>According to Design of the Flap/Management of the Papilla </a:t>
            </a:r>
            <a:br>
              <a:rPr lang="en-US" sz="3200" dirty="0">
                <a:solidFill>
                  <a:srgbClr val="FF0000"/>
                </a:solidFill>
              </a:rPr>
            </a:br>
            <a:endParaRPr lang="en-US" sz="3200" dirty="0">
              <a:solidFill>
                <a:srgbClr val="FF0000"/>
              </a:solidFill>
            </a:endParaRPr>
          </a:p>
        </p:txBody>
      </p:sp>
      <p:sp>
        <p:nvSpPr>
          <p:cNvPr id="3" name="Content Placeholder 2">
            <a:extLst>
              <a:ext uri="{FF2B5EF4-FFF2-40B4-BE49-F238E27FC236}">
                <a16:creationId xmlns:a16="http://schemas.microsoft.com/office/drawing/2014/main" id="{B011CD3C-0474-C045-93BA-EB972866B517}"/>
              </a:ext>
            </a:extLst>
          </p:cNvPr>
          <p:cNvSpPr>
            <a:spLocks noGrp="1"/>
          </p:cNvSpPr>
          <p:nvPr>
            <p:ph idx="1"/>
          </p:nvPr>
        </p:nvSpPr>
        <p:spPr>
          <a:xfrm>
            <a:off x="838200" y="1114425"/>
            <a:ext cx="10515600" cy="5743575"/>
          </a:xfrm>
        </p:spPr>
        <p:txBody>
          <a:bodyPr>
            <a:normAutofit fontScale="92500" lnSpcReduction="10000"/>
          </a:bodyPr>
          <a:lstStyle/>
          <a:p>
            <a:r>
              <a:rPr lang="en-US" dirty="0"/>
              <a:t>The flaps can be: </a:t>
            </a:r>
          </a:p>
          <a:p>
            <a:r>
              <a:rPr lang="en-US" dirty="0"/>
              <a:t>Conventional flaps—Splitting the papilla into a facial half and lingual/palatal half. For example, modified Widman flap, </a:t>
            </a:r>
            <a:r>
              <a:rPr lang="en-US" dirty="0" err="1"/>
              <a:t>undisplaced</a:t>
            </a:r>
            <a:r>
              <a:rPr lang="en-US" dirty="0"/>
              <a:t> flap, apically-displaced flap.</a:t>
            </a:r>
            <a:br>
              <a:rPr lang="en-US" dirty="0"/>
            </a:br>
            <a:endParaRPr lang="en-US" dirty="0"/>
          </a:p>
          <a:p>
            <a:r>
              <a:rPr lang="en-US" dirty="0">
                <a:solidFill>
                  <a:srgbClr val="FF0000"/>
                </a:solidFill>
              </a:rPr>
              <a:t>Indications: </a:t>
            </a:r>
          </a:p>
          <a:p>
            <a:pPr lvl="1"/>
            <a:r>
              <a:rPr lang="en-US" dirty="0"/>
              <a:t>When the interdental areas are too narrow to permit the preservation of flap. </a:t>
            </a:r>
          </a:p>
          <a:p>
            <a:pPr lvl="1"/>
            <a:r>
              <a:rPr lang="en-US" dirty="0"/>
              <a:t>When there is a need for displacing flaps. </a:t>
            </a:r>
          </a:p>
          <a:p>
            <a:pPr lvl="1"/>
            <a:endParaRPr lang="en-US" dirty="0"/>
          </a:p>
          <a:p>
            <a:r>
              <a:rPr lang="en-US" dirty="0"/>
              <a:t>Papilla preservation flaps—Entire papilla is incorporated into one of the flaps. </a:t>
            </a:r>
          </a:p>
          <a:p>
            <a:r>
              <a:rPr lang="en-US" dirty="0">
                <a:solidFill>
                  <a:srgbClr val="FF0000"/>
                </a:solidFill>
              </a:rPr>
              <a:t>Indications: </a:t>
            </a:r>
          </a:p>
          <a:p>
            <a:pPr lvl="1"/>
            <a:r>
              <a:rPr lang="en-US" dirty="0"/>
              <a:t>Where esthetics is of concern. </a:t>
            </a:r>
          </a:p>
          <a:p>
            <a:pPr lvl="1"/>
            <a:r>
              <a:rPr lang="en-US" dirty="0"/>
              <a:t>Where bone regeneration techniques are </a:t>
            </a:r>
          </a:p>
          <a:p>
            <a:pPr lvl="1"/>
            <a:r>
              <a:rPr lang="en-US" dirty="0"/>
              <a:t>attempted. </a:t>
            </a:r>
          </a:p>
          <a:p>
            <a:endParaRPr lang="en-US" dirty="0"/>
          </a:p>
        </p:txBody>
      </p:sp>
    </p:spTree>
    <p:extLst>
      <p:ext uri="{BB962C8B-B14F-4D97-AF65-F5344CB8AC3E}">
        <p14:creationId xmlns:p14="http://schemas.microsoft.com/office/powerpoint/2010/main" val="275031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3" name="Picture 1" descr="page335image44535040">
            <a:extLst>
              <a:ext uri="{FF2B5EF4-FFF2-40B4-BE49-F238E27FC236}">
                <a16:creationId xmlns:a16="http://schemas.microsoft.com/office/drawing/2014/main" id="{08F95032-DB81-E643-87CD-217B64480F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77344" y="643467"/>
            <a:ext cx="863731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8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7" name="Picture 1" descr="page335image44539824">
            <a:extLst>
              <a:ext uri="{FF2B5EF4-FFF2-40B4-BE49-F238E27FC236}">
                <a16:creationId xmlns:a16="http://schemas.microsoft.com/office/drawing/2014/main" id="{5C26F05C-66BD-6048-9EB6-29E1907B41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31766" y="643467"/>
            <a:ext cx="752846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0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descr="صورة ذات صلة">
            <a:extLst>
              <a:ext uri="{FF2B5EF4-FFF2-40B4-BE49-F238E27FC236}">
                <a16:creationId xmlns:a16="http://schemas.microsoft.com/office/drawing/2014/main" id="{6A817C3E-6626-7044-8ECD-ED4AAC109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79" t="31818" r="3912"/>
          <a:stretch/>
        </p:blipFill>
        <p:spPr bwMode="auto">
          <a:xfrm>
            <a:off x="-2333"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6C50EA-1FFB-4D4C-8E64-05C971CB3279}"/>
              </a:ext>
            </a:extLst>
          </p:cNvPr>
          <p:cNvSpPr>
            <a:spLocks noGrp="1"/>
          </p:cNvSpPr>
          <p:nvPr>
            <p:ph type="title"/>
          </p:nvPr>
        </p:nvSpPr>
        <p:spPr>
          <a:xfrm>
            <a:off x="520242" y="-23679"/>
            <a:ext cx="4062643" cy="1043409"/>
          </a:xfrm>
        </p:spPr>
        <p:txBody>
          <a:bodyPr>
            <a:normAutofit/>
          </a:bodyPr>
          <a:lstStyle/>
          <a:p>
            <a:r>
              <a:rPr lang="en-US" sz="3300" b="1" dirty="0"/>
              <a:t>INCISIONS </a:t>
            </a:r>
            <a:br>
              <a:rPr lang="en-US" sz="3300" dirty="0"/>
            </a:br>
            <a:endParaRPr lang="en-US" sz="3300" dirty="0"/>
          </a:p>
        </p:txBody>
      </p:sp>
      <p:sp>
        <p:nvSpPr>
          <p:cNvPr id="3" name="Content Placeholder 2">
            <a:extLst>
              <a:ext uri="{FF2B5EF4-FFF2-40B4-BE49-F238E27FC236}">
                <a16:creationId xmlns:a16="http://schemas.microsoft.com/office/drawing/2014/main" id="{C8C3CF8B-4114-934D-A5E0-BC44D24C12F8}"/>
              </a:ext>
            </a:extLst>
          </p:cNvPr>
          <p:cNvSpPr>
            <a:spLocks noGrp="1"/>
          </p:cNvSpPr>
          <p:nvPr>
            <p:ph idx="1"/>
          </p:nvPr>
        </p:nvSpPr>
        <p:spPr>
          <a:xfrm>
            <a:off x="183547" y="530531"/>
            <a:ext cx="5609220" cy="4775200"/>
          </a:xfrm>
        </p:spPr>
        <p:txBody>
          <a:bodyPr anchor="t">
            <a:normAutofit lnSpcReduction="10000"/>
          </a:bodyPr>
          <a:lstStyle/>
          <a:p>
            <a:pPr marL="0" indent="0">
              <a:buNone/>
            </a:pPr>
            <a:r>
              <a:rPr lang="en-US" sz="2400" b="1" dirty="0"/>
              <a:t>For Conventional Flap: </a:t>
            </a:r>
          </a:p>
          <a:p>
            <a:pPr marL="0" indent="0">
              <a:buNone/>
            </a:pPr>
            <a:r>
              <a:rPr lang="en-US" sz="2400" b="1" dirty="0"/>
              <a:t>1. Horizontal Incision:</a:t>
            </a:r>
            <a:br>
              <a:rPr lang="en-US" sz="2400" b="1" dirty="0"/>
            </a:br>
            <a:r>
              <a:rPr lang="en-US" sz="2400" b="1" dirty="0"/>
              <a:t>• Internal bevel incision</a:t>
            </a:r>
          </a:p>
          <a:p>
            <a:pPr marL="0" indent="0">
              <a:buNone/>
            </a:pPr>
            <a:r>
              <a:rPr lang="en-US" sz="2400" b="1" dirty="0"/>
              <a:t> • Crevicular incision</a:t>
            </a:r>
            <a:br>
              <a:rPr lang="en-US" sz="2400" b="1" dirty="0"/>
            </a:br>
            <a:r>
              <a:rPr lang="en-US" sz="2400" b="1" dirty="0"/>
              <a:t>• Interdental incision </a:t>
            </a:r>
          </a:p>
          <a:p>
            <a:pPr marL="0" indent="0">
              <a:buNone/>
            </a:pPr>
            <a:r>
              <a:rPr lang="en-US" sz="2400" b="1" dirty="0"/>
              <a:t>2. Vertical incision</a:t>
            </a:r>
            <a:br>
              <a:rPr lang="en-US" sz="2400" b="1" dirty="0"/>
            </a:br>
            <a:r>
              <a:rPr lang="en-US" sz="2400" b="1" dirty="0"/>
              <a:t>• Oblique releasing incision </a:t>
            </a:r>
          </a:p>
          <a:p>
            <a:endParaRPr lang="en-US" sz="2400" b="1" dirty="0"/>
          </a:p>
          <a:p>
            <a:r>
              <a:rPr lang="en-US" sz="2400" b="1" dirty="0"/>
              <a:t>For Papilla Preservation Flap: </a:t>
            </a:r>
          </a:p>
          <a:p>
            <a:pPr marL="0" indent="0">
              <a:buNone/>
            </a:pPr>
            <a:r>
              <a:rPr lang="en-US" sz="2400" b="1" dirty="0"/>
              <a:t>Crevicular incision with no incisions</a:t>
            </a:r>
          </a:p>
          <a:p>
            <a:pPr marL="0" indent="0">
              <a:buNone/>
            </a:pPr>
            <a:r>
              <a:rPr lang="en-US" sz="2400" b="1" dirty="0"/>
              <a:t> across the interdental papilla</a:t>
            </a:r>
          </a:p>
          <a:p>
            <a:pPr marL="0" indent="0">
              <a:buNone/>
            </a:pPr>
            <a:r>
              <a:rPr lang="en-US" sz="2400" b="1" dirty="0"/>
              <a:t> is given. </a:t>
            </a:r>
          </a:p>
          <a:p>
            <a:endParaRPr lang="en-US" sz="1600" b="1" dirty="0"/>
          </a:p>
        </p:txBody>
      </p:sp>
    </p:spTree>
    <p:extLst>
      <p:ext uri="{BB962C8B-B14F-4D97-AF65-F5344CB8AC3E}">
        <p14:creationId xmlns:p14="http://schemas.microsoft.com/office/powerpoint/2010/main" val="390372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3B4C-BB10-E946-9298-CBCF06A5B925}"/>
              </a:ext>
            </a:extLst>
          </p:cNvPr>
          <p:cNvSpPr>
            <a:spLocks noGrp="1"/>
          </p:cNvSpPr>
          <p:nvPr>
            <p:ph type="title"/>
          </p:nvPr>
        </p:nvSpPr>
        <p:spPr>
          <a:xfrm>
            <a:off x="4965430" y="629268"/>
            <a:ext cx="6586491" cy="1286160"/>
          </a:xfrm>
        </p:spPr>
        <p:txBody>
          <a:bodyPr anchor="b">
            <a:normAutofit/>
          </a:bodyPr>
          <a:lstStyle/>
          <a:p>
            <a:r>
              <a:rPr lang="en-US" sz="4100" b="1"/>
              <a:t>Horizontal Incisions</a:t>
            </a:r>
            <a:br>
              <a:rPr lang="en-US" sz="4100"/>
            </a:br>
            <a:endParaRPr lang="en-US" sz="4100"/>
          </a:p>
        </p:txBody>
      </p:sp>
      <p:pic>
        <p:nvPicPr>
          <p:cNvPr id="10241" name="Picture 1" descr="page336image44489008">
            <a:extLst>
              <a:ext uri="{FF2B5EF4-FFF2-40B4-BE49-F238E27FC236}">
                <a16:creationId xmlns:a16="http://schemas.microsoft.com/office/drawing/2014/main" id="{7800A6BB-CB80-C943-8574-DB00EBF5A1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19" r="18535"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0" name="Straight Connector 6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998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855EB43-451E-474B-A7C2-658D4E102F3E}"/>
              </a:ext>
            </a:extLst>
          </p:cNvPr>
          <p:cNvGraphicFramePr>
            <a:graphicFrameLocks noGrp="1"/>
          </p:cNvGraphicFramePr>
          <p:nvPr>
            <p:ph idx="1"/>
            <p:extLst>
              <p:ext uri="{D42A27DB-BD31-4B8C-83A1-F6EECF244321}">
                <p14:modId xmlns:p14="http://schemas.microsoft.com/office/powerpoint/2010/main" val="3245334529"/>
              </p:ext>
            </p:extLst>
          </p:nvPr>
        </p:nvGraphicFramePr>
        <p:xfrm>
          <a:off x="4965430" y="2314807"/>
          <a:ext cx="6955636"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6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AD4E5-EDFE-394C-A9D5-0C25C53A17D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Horizontal incisions </a:t>
            </a:r>
            <a:br>
              <a:rPr lang="en-US" sz="2600" kern="1200">
                <a:solidFill>
                  <a:srgbClr val="FFFFFF"/>
                </a:solidFill>
                <a:latin typeface="+mj-lt"/>
                <a:ea typeface="+mj-ea"/>
                <a:cs typeface="+mj-cs"/>
              </a:rPr>
            </a:br>
            <a:endParaRPr lang="en-US" sz="2600" kern="1200">
              <a:solidFill>
                <a:srgbClr val="FFFFFF"/>
              </a:solidFill>
              <a:latin typeface="+mj-lt"/>
              <a:ea typeface="+mj-ea"/>
              <a:cs typeface="+mj-cs"/>
            </a:endParaRPr>
          </a:p>
        </p:txBody>
      </p:sp>
      <p:pic>
        <p:nvPicPr>
          <p:cNvPr id="13313" name="Picture 1" descr="page336image44485056">
            <a:extLst>
              <a:ext uri="{FF2B5EF4-FFF2-40B4-BE49-F238E27FC236}">
                <a16:creationId xmlns:a16="http://schemas.microsoft.com/office/drawing/2014/main" id="{DA47BD9D-8F27-FC40-8477-3A26984979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08403" y="961812"/>
            <a:ext cx="6848593"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1" name="Picture 3" descr="نتيجة بحث الصور عن ‪Crevicular Incision‬‏">
            <a:extLst>
              <a:ext uri="{FF2B5EF4-FFF2-40B4-BE49-F238E27FC236}">
                <a16:creationId xmlns:a16="http://schemas.microsoft.com/office/drawing/2014/main" id="{DA6AA786-AE3D-0849-AD26-7745C9F936D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6727" r="2590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76C767C8-0A13-7142-8E0B-FDF4C8F1157D}"/>
              </a:ext>
            </a:extLst>
          </p:cNvPr>
          <p:cNvSpPr>
            <a:spLocks noGrp="1"/>
          </p:cNvSpPr>
          <p:nvPr>
            <p:ph type="title"/>
          </p:nvPr>
        </p:nvSpPr>
        <p:spPr>
          <a:xfrm>
            <a:off x="804998" y="798445"/>
            <a:ext cx="4803636" cy="1311664"/>
          </a:xfrm>
        </p:spPr>
        <p:txBody>
          <a:bodyPr>
            <a:normAutofit/>
          </a:bodyPr>
          <a:lstStyle/>
          <a:p>
            <a:r>
              <a:rPr lang="en-US" b="1">
                <a:solidFill>
                  <a:srgbClr val="000000"/>
                </a:solidFill>
              </a:rPr>
              <a:t>Crevicular Incision </a:t>
            </a:r>
            <a:br>
              <a:rPr lang="en-US">
                <a:solidFill>
                  <a:srgbClr val="000000"/>
                </a:solidFill>
              </a:rPr>
            </a:br>
            <a:endParaRPr lang="en-US">
              <a:solidFill>
                <a:srgbClr val="000000"/>
              </a:solidFill>
            </a:endParaRPr>
          </a:p>
        </p:txBody>
      </p:sp>
      <p:sp>
        <p:nvSpPr>
          <p:cNvPr id="3" name="Content Placeholder 2">
            <a:extLst>
              <a:ext uri="{FF2B5EF4-FFF2-40B4-BE49-F238E27FC236}">
                <a16:creationId xmlns:a16="http://schemas.microsoft.com/office/drawing/2014/main" id="{C4DBD468-6325-B449-8633-C0D1B49B8B71}"/>
              </a:ext>
            </a:extLst>
          </p:cNvPr>
          <p:cNvSpPr>
            <a:spLocks noGrp="1"/>
          </p:cNvSpPr>
          <p:nvPr>
            <p:ph idx="1"/>
          </p:nvPr>
        </p:nvSpPr>
        <p:spPr>
          <a:xfrm>
            <a:off x="0" y="2110109"/>
            <a:ext cx="6394152" cy="4941457"/>
          </a:xfrm>
        </p:spPr>
        <p:txBody>
          <a:bodyPr anchor="ctr">
            <a:normAutofit fontScale="92500" lnSpcReduction="10000"/>
          </a:bodyPr>
          <a:lstStyle/>
          <a:p>
            <a:r>
              <a:rPr lang="en-US" sz="2600" dirty="0">
                <a:solidFill>
                  <a:srgbClr val="000000"/>
                </a:solidFill>
              </a:rPr>
              <a:t>It is also termed as the second incision, is made from the base of the pocket to the crest of the bone.. No. 12B blade is used. This results in V-shaped wedge of tissue containing inflamed granulomatous tissue consisting of lateral wall of the pocket, junctional epithelium and connective tissue fibers between the base of the pocket and crest of the bone. </a:t>
            </a:r>
          </a:p>
          <a:p>
            <a:r>
              <a:rPr lang="en-US" sz="2600" dirty="0">
                <a:solidFill>
                  <a:srgbClr val="000000"/>
                </a:solidFill>
              </a:rPr>
              <a:t>With this access, the surgeon is able to make the third or interdental incision, to separate the collar of the gingiva that is left around the tooth. The </a:t>
            </a:r>
            <a:r>
              <a:rPr lang="en-US" sz="2600" dirty="0" err="1">
                <a:solidFill>
                  <a:srgbClr val="000000"/>
                </a:solidFill>
              </a:rPr>
              <a:t>orban</a:t>
            </a:r>
            <a:r>
              <a:rPr lang="en-US" sz="2600" dirty="0">
                <a:solidFill>
                  <a:srgbClr val="000000"/>
                </a:solidFill>
              </a:rPr>
              <a:t> knife is usually utilized for this incision. A curette or a large scaler (U15/30) can be used to remove the gingiva around the tooth. If no vertical incisions are made, the flap is called an envelope flap. </a:t>
            </a:r>
          </a:p>
          <a:p>
            <a:endParaRPr lang="en-US" sz="1600" dirty="0">
              <a:solidFill>
                <a:srgbClr val="000000"/>
              </a:solidFill>
            </a:endParaRPr>
          </a:p>
          <a:p>
            <a:endParaRPr lang="en-US" sz="1600" dirty="0">
              <a:solidFill>
                <a:srgbClr val="000000"/>
              </a:solidFill>
            </a:endParaRPr>
          </a:p>
        </p:txBody>
      </p:sp>
    </p:spTree>
    <p:extLst>
      <p:ext uri="{BB962C8B-B14F-4D97-AF65-F5344CB8AC3E}">
        <p14:creationId xmlns:p14="http://schemas.microsoft.com/office/powerpoint/2010/main" val="107019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F3E2-59C6-E444-AC67-21FFD977CD83}"/>
              </a:ext>
            </a:extLst>
          </p:cNvPr>
          <p:cNvSpPr>
            <a:spLocks noGrp="1"/>
          </p:cNvSpPr>
          <p:nvPr>
            <p:ph type="title"/>
          </p:nvPr>
        </p:nvSpPr>
        <p:spPr>
          <a:xfrm>
            <a:off x="655320" y="365125"/>
            <a:ext cx="5120114" cy="1692794"/>
          </a:xfrm>
        </p:spPr>
        <p:txBody>
          <a:bodyPr>
            <a:normAutofit/>
          </a:bodyPr>
          <a:lstStyle/>
          <a:p>
            <a:r>
              <a:rPr lang="en-US" b="1"/>
              <a:t>Vertical Incision </a:t>
            </a:r>
            <a:br>
              <a:rPr lang="en-US"/>
            </a:br>
            <a:endParaRPr lang="en-US"/>
          </a:p>
        </p:txBody>
      </p:sp>
      <p:cxnSp>
        <p:nvCxnSpPr>
          <p:cNvPr id="17"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7BDF7-4E2E-E64F-99A6-7F8708EA4E69}"/>
              </a:ext>
            </a:extLst>
          </p:cNvPr>
          <p:cNvSpPr>
            <a:spLocks noGrp="1"/>
          </p:cNvSpPr>
          <p:nvPr>
            <p:ph idx="1"/>
          </p:nvPr>
        </p:nvSpPr>
        <p:spPr>
          <a:xfrm>
            <a:off x="58802" y="3068968"/>
            <a:ext cx="6313150" cy="3462228"/>
          </a:xfrm>
        </p:spPr>
        <p:txBody>
          <a:bodyPr>
            <a:normAutofit fontScale="77500" lnSpcReduction="20000"/>
          </a:bodyPr>
          <a:lstStyle/>
          <a:p>
            <a:r>
              <a:rPr lang="en-US" dirty="0"/>
              <a:t>It can be done on one or both the ends of the horizontal incision. If the flap has to be displaced the incisions at both ends should be made. Another indication for vertical incision is in the presence of isolated deep pockets. Vertical incisions should be made extending beyond mucogingival junction for easy displacement of flap. </a:t>
            </a:r>
          </a:p>
          <a:p>
            <a:r>
              <a:rPr lang="en-US" dirty="0"/>
              <a:t>In general, vertical incisions are avoided:</a:t>
            </a:r>
            <a:br>
              <a:rPr lang="en-US" dirty="0"/>
            </a:br>
            <a:r>
              <a:rPr lang="en-US" dirty="0"/>
              <a:t>a. In lingual or palatal areas.</a:t>
            </a:r>
            <a:br>
              <a:rPr lang="en-US" dirty="0"/>
            </a:br>
            <a:r>
              <a:rPr lang="en-US" dirty="0"/>
              <a:t>b. At the center of the interdental papilla or over the radicular surface.</a:t>
            </a:r>
            <a:br>
              <a:rPr lang="en-US" dirty="0"/>
            </a:br>
            <a:endParaRPr lang="en-US" dirty="0"/>
          </a:p>
          <a:p>
            <a:endParaRPr lang="en-US" sz="1700" dirty="0"/>
          </a:p>
        </p:txBody>
      </p:sp>
      <p:pic>
        <p:nvPicPr>
          <p:cNvPr id="6" name="Picture 1" descr="page336image44485264">
            <a:extLst>
              <a:ext uri="{FF2B5EF4-FFF2-40B4-BE49-F238E27FC236}">
                <a16:creationId xmlns:a16="http://schemas.microsoft.com/office/drawing/2014/main" id="{A66597C1-81CC-E04B-87F9-2F1DE4122F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25467"/>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8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369832-3CBF-6A41-9692-25E2FB9DB735}"/>
              </a:ext>
            </a:extLst>
          </p:cNvPr>
          <p:cNvSpPr txBox="1"/>
          <p:nvPr/>
        </p:nvSpPr>
        <p:spPr>
          <a:xfrm>
            <a:off x="2028446" y="0"/>
            <a:ext cx="8382000" cy="3479290"/>
          </a:xfrm>
          <a:prstGeom prst="rect">
            <a:avLst/>
          </a:prstGeom>
        </p:spPr>
        <p:txBody>
          <a:bodyPr vert="horz" lIns="91440" tIns="45720" rIns="91440" bIns="45720" rtlCol="0" anchor="ctr">
            <a:normAutofit/>
          </a:bodyPr>
          <a:lstStyle/>
          <a:p>
            <a:pPr marL="137160" algn="ctr">
              <a:lnSpc>
                <a:spcPct val="90000"/>
              </a:lnSpc>
              <a:spcBef>
                <a:spcPct val="0"/>
              </a:spcBef>
              <a:spcAft>
                <a:spcPts val="600"/>
              </a:spcAft>
              <a:defRPr/>
            </a:pPr>
            <a:r>
              <a:rPr lang="en-US" sz="2800" cap="all" dirty="0">
                <a:ln w="3175" cmpd="sng">
                  <a:noFill/>
                </a:ln>
                <a:latin typeface="+mj-lt"/>
                <a:ea typeface="+mj-ea"/>
                <a:cs typeface="+mj-cs"/>
              </a:rPr>
              <a:t>Special Thanks</a:t>
            </a:r>
            <a:br>
              <a:rPr lang="en-US" sz="2800" cap="all" dirty="0">
                <a:ln w="3175" cmpd="sng">
                  <a:noFill/>
                </a:ln>
                <a:latin typeface="+mj-lt"/>
                <a:ea typeface="+mj-ea"/>
                <a:cs typeface="+mj-cs"/>
              </a:rPr>
            </a:br>
            <a:br>
              <a:rPr lang="en-US" sz="2800" cap="all" dirty="0">
                <a:ln w="3175" cmpd="sng">
                  <a:noFill/>
                </a:ln>
                <a:latin typeface="+mj-lt"/>
                <a:ea typeface="+mj-ea"/>
                <a:cs typeface="+mj-cs"/>
              </a:rPr>
            </a:br>
            <a:r>
              <a:rPr lang="en-US" sz="2800" cap="all" dirty="0">
                <a:ln w="3175" cmpd="sng">
                  <a:noFill/>
                </a:ln>
                <a:latin typeface="+mj-lt"/>
                <a:ea typeface="+mj-ea"/>
                <a:cs typeface="+mj-cs"/>
              </a:rPr>
              <a:t>Whoever taught me a word made me his servant.</a:t>
            </a:r>
          </a:p>
        </p:txBody>
      </p:sp>
      <p:pic>
        <p:nvPicPr>
          <p:cNvPr id="6" name="Picture 5" descr="Simon_James01">
            <a:extLst>
              <a:ext uri="{FF2B5EF4-FFF2-40B4-BE49-F238E27FC236}">
                <a16:creationId xmlns:a16="http://schemas.microsoft.com/office/drawing/2014/main" id="{3C4B6C91-3BD0-0149-8F57-1D229FD07093}"/>
              </a:ext>
            </a:extLst>
          </p:cNvPr>
          <p:cNvPicPr>
            <a:picLocks noChangeAspect="1" noChangeArrowheads="1"/>
          </p:cNvPicPr>
          <p:nvPr/>
        </p:nvPicPr>
        <p:blipFill>
          <a:blip r:embed="rId2"/>
          <a:srcRect l="6035" t="3011" r="4828"/>
          <a:stretch>
            <a:fillRect/>
          </a:stretch>
        </p:blipFill>
        <p:spPr bwMode="auto">
          <a:xfrm>
            <a:off x="2774043" y="3263842"/>
            <a:ext cx="1551412" cy="1782915"/>
          </a:xfrm>
          <a:prstGeom prst="rect">
            <a:avLst/>
          </a:prstGeom>
          <a:noFill/>
        </p:spPr>
      </p:pic>
      <p:pic>
        <p:nvPicPr>
          <p:cNvPr id="8" name="Picture 4" descr="Caffesse_Bild">
            <a:extLst>
              <a:ext uri="{FF2B5EF4-FFF2-40B4-BE49-F238E27FC236}">
                <a16:creationId xmlns:a16="http://schemas.microsoft.com/office/drawing/2014/main" id="{49A17FCC-7EEB-1B44-B912-25494AD04B38}"/>
              </a:ext>
            </a:extLst>
          </p:cNvPr>
          <p:cNvPicPr>
            <a:picLocks noChangeAspect="1" noChangeArrowheads="1"/>
          </p:cNvPicPr>
          <p:nvPr/>
        </p:nvPicPr>
        <p:blipFill>
          <a:blip r:embed="rId3"/>
          <a:srcRect/>
          <a:stretch>
            <a:fillRect/>
          </a:stretch>
        </p:blipFill>
        <p:spPr bwMode="auto">
          <a:xfrm>
            <a:off x="7992113" y="3263842"/>
            <a:ext cx="1599792" cy="1794155"/>
          </a:xfrm>
          <a:prstGeom prst="rect">
            <a:avLst/>
          </a:prstGeom>
          <a:noFill/>
        </p:spPr>
      </p:pic>
      <p:sp>
        <p:nvSpPr>
          <p:cNvPr id="10" name="TextBox 9">
            <a:extLst>
              <a:ext uri="{FF2B5EF4-FFF2-40B4-BE49-F238E27FC236}">
                <a16:creationId xmlns:a16="http://schemas.microsoft.com/office/drawing/2014/main" id="{DCA90A72-196D-CF46-BDB8-33E62B36DCAF}"/>
              </a:ext>
            </a:extLst>
          </p:cNvPr>
          <p:cNvSpPr txBox="1"/>
          <p:nvPr/>
        </p:nvSpPr>
        <p:spPr>
          <a:xfrm>
            <a:off x="7809658" y="5238273"/>
            <a:ext cx="1964705" cy="400110"/>
          </a:xfrm>
          <a:prstGeom prst="rect">
            <a:avLst/>
          </a:prstGeom>
          <a:noFill/>
        </p:spPr>
        <p:txBody>
          <a:bodyPr wrap="none" rtlCol="0">
            <a:spAutoFit/>
          </a:bodyPr>
          <a:lstStyle/>
          <a:p>
            <a:r>
              <a:rPr lang="en-US" sz="2000" dirty="0"/>
              <a:t> Dr. Raul </a:t>
            </a:r>
            <a:r>
              <a:rPr lang="en-US" sz="2000" dirty="0" err="1"/>
              <a:t>Caffesse</a:t>
            </a:r>
            <a:endParaRPr lang="en-US" sz="2000" dirty="0"/>
          </a:p>
        </p:txBody>
      </p:sp>
      <p:sp>
        <p:nvSpPr>
          <p:cNvPr id="12" name="TextBox 11">
            <a:extLst>
              <a:ext uri="{FF2B5EF4-FFF2-40B4-BE49-F238E27FC236}">
                <a16:creationId xmlns:a16="http://schemas.microsoft.com/office/drawing/2014/main" id="{90E77992-33E3-604B-8D19-5EC693648BED}"/>
              </a:ext>
            </a:extLst>
          </p:cNvPr>
          <p:cNvSpPr txBox="1"/>
          <p:nvPr/>
        </p:nvSpPr>
        <p:spPr>
          <a:xfrm>
            <a:off x="2715789" y="5175299"/>
            <a:ext cx="1396729" cy="338554"/>
          </a:xfrm>
          <a:prstGeom prst="rect">
            <a:avLst/>
          </a:prstGeom>
          <a:noFill/>
        </p:spPr>
        <p:txBody>
          <a:bodyPr wrap="none" rtlCol="0">
            <a:spAutoFit/>
          </a:bodyPr>
          <a:lstStyle/>
          <a:p>
            <a:r>
              <a:rPr lang="en-US" sz="1600" dirty="0"/>
              <a:t> Dr. Jim Simon </a:t>
            </a:r>
          </a:p>
        </p:txBody>
      </p:sp>
    </p:spTree>
    <p:extLst>
      <p:ext uri="{BB962C8B-B14F-4D97-AF65-F5344CB8AC3E}">
        <p14:creationId xmlns:p14="http://schemas.microsoft.com/office/powerpoint/2010/main" val="56581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C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89606-FAE1-EB4E-8CEB-578FE0E5487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Location of vertical incision </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14337" name="Picture 1" descr="page336image44488384">
            <a:extLst>
              <a:ext uri="{FF2B5EF4-FFF2-40B4-BE49-F238E27FC236}">
                <a16:creationId xmlns:a16="http://schemas.microsoft.com/office/drawing/2014/main" id="{0404E3CA-6D0B-754C-9676-8181DACC44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10696" y="0"/>
            <a:ext cx="79412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7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046D60-04AE-FB4D-9E65-C170779F2A65}"/>
              </a:ext>
            </a:extLst>
          </p:cNvPr>
          <p:cNvSpPr>
            <a:spLocks noGrp="1"/>
          </p:cNvSpPr>
          <p:nvPr>
            <p:ph type="title"/>
          </p:nvPr>
        </p:nvSpPr>
        <p:spPr>
          <a:xfrm>
            <a:off x="863029" y="1012004"/>
            <a:ext cx="3416158" cy="4795408"/>
          </a:xfrm>
        </p:spPr>
        <p:txBody>
          <a:bodyPr>
            <a:normAutofit/>
          </a:bodyPr>
          <a:lstStyle/>
          <a:p>
            <a:r>
              <a:rPr lang="en-US">
                <a:solidFill>
                  <a:srgbClr val="FFFFFF"/>
                </a:solidFill>
              </a:rPr>
              <a:t>Papilla Preservation Flap </a:t>
            </a:r>
            <a:br>
              <a:rPr lang="en-US">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EAA79F19-8941-4284-A19A-1F925D5926CE}"/>
              </a:ext>
            </a:extLst>
          </p:cNvPr>
          <p:cNvGraphicFramePr>
            <a:graphicFrameLocks noGrp="1"/>
          </p:cNvGraphicFramePr>
          <p:nvPr>
            <p:ph idx="1"/>
            <p:extLst>
              <p:ext uri="{D42A27DB-BD31-4B8C-83A1-F6EECF244321}">
                <p14:modId xmlns:p14="http://schemas.microsoft.com/office/powerpoint/2010/main" val="19481313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86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09" name="Picture 1" descr="page337image44109888">
            <a:extLst>
              <a:ext uri="{FF2B5EF4-FFF2-40B4-BE49-F238E27FC236}">
                <a16:creationId xmlns:a16="http://schemas.microsoft.com/office/drawing/2014/main" id="{1F674D24-D7D6-0748-8FE4-F01F9A48BB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1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BD92F-730A-0D40-BE92-645F8FF71E7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dirty="0">
                <a:solidFill>
                  <a:schemeClr val="tx1">
                    <a:lumMod val="85000"/>
                    <a:lumOff val="15000"/>
                  </a:schemeClr>
                </a:solidFill>
              </a:rPr>
              <a:t>Facial view after sulcular incisions have been made </a:t>
            </a:r>
            <a:br>
              <a:rPr lang="en-US" sz="2300" dirty="0">
                <a:solidFill>
                  <a:schemeClr val="tx1">
                    <a:lumMod val="85000"/>
                    <a:lumOff val="15000"/>
                  </a:schemeClr>
                </a:solidFill>
              </a:rPr>
            </a:br>
            <a:endParaRPr lang="en-US" sz="2300" dirty="0">
              <a:solidFill>
                <a:schemeClr val="tx1">
                  <a:lumMod val="85000"/>
                  <a:lumOff val="15000"/>
                </a:schemeClr>
              </a:solidFill>
            </a:endParaRPr>
          </a:p>
        </p:txBody>
      </p:sp>
      <p:cxnSp>
        <p:nvCxnSpPr>
          <p:cNvPr id="72" name="Straight Connector 7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16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1" descr="page337image44105936">
            <a:extLst>
              <a:ext uri="{FF2B5EF4-FFF2-40B4-BE49-F238E27FC236}">
                <a16:creationId xmlns:a16="http://schemas.microsoft.com/office/drawing/2014/main" id="{C508B98B-9F83-8F44-AD37-D6122CBF36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18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98155-449B-F049-80C5-10B23FEA82E8}"/>
              </a:ext>
            </a:extLst>
          </p:cNvPr>
          <p:cNvSpPr>
            <a:spLocks noGrp="1"/>
          </p:cNvSpPr>
          <p:nvPr>
            <p:ph type="title"/>
          </p:nvPr>
        </p:nvSpPr>
        <p:spPr>
          <a:xfrm>
            <a:off x="541867" y="443779"/>
            <a:ext cx="12446000" cy="1487497"/>
          </a:xfrm>
        </p:spPr>
        <p:txBody>
          <a:bodyPr vert="horz" lIns="91440" tIns="45720" rIns="91440" bIns="45720" rtlCol="0" anchor="ctr">
            <a:normAutofit fontScale="90000"/>
          </a:bodyPr>
          <a:lstStyle/>
          <a:p>
            <a:pPr algn="ctr"/>
            <a:r>
              <a:rPr lang="en-US" sz="3600" dirty="0">
                <a:solidFill>
                  <a:schemeClr val="tx1">
                    <a:lumMod val="85000"/>
                    <a:lumOff val="15000"/>
                  </a:schemeClr>
                </a:solidFill>
              </a:rPr>
              <a:t>Flap reflection</a:t>
            </a:r>
            <a:br>
              <a:rPr lang="en-US" sz="3600" dirty="0">
                <a:solidFill>
                  <a:schemeClr val="tx1">
                    <a:lumMod val="85000"/>
                    <a:lumOff val="15000"/>
                  </a:schemeClr>
                </a:solidFill>
              </a:rPr>
            </a:br>
            <a:br>
              <a:rPr lang="en-US" sz="3600" dirty="0">
                <a:solidFill>
                  <a:schemeClr val="tx1">
                    <a:lumMod val="85000"/>
                    <a:lumOff val="15000"/>
                  </a:schemeClr>
                </a:solidFill>
              </a:rPr>
            </a:br>
            <a:endParaRPr lang="en-US" sz="3600" dirty="0">
              <a:solidFill>
                <a:schemeClr val="tx1">
                  <a:lumMod val="85000"/>
                  <a:lumOff val="15000"/>
                </a:schemeClr>
              </a:solidFill>
            </a:endParaRPr>
          </a:p>
        </p:txBody>
      </p:sp>
      <p:cxnSp>
        <p:nvCxnSpPr>
          <p:cNvPr id="75" name="Straight Connector 7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23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7" name="Picture 1" descr="page337image44110304">
            <a:extLst>
              <a:ext uri="{FF2B5EF4-FFF2-40B4-BE49-F238E27FC236}">
                <a16:creationId xmlns:a16="http://schemas.microsoft.com/office/drawing/2014/main" id="{EA593DBC-268E-B44D-A3F2-0698E4BF21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4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C59280-9D6A-8E4D-9E18-E80F03BF259E}"/>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600" dirty="0">
                <a:solidFill>
                  <a:srgbClr val="262626"/>
                </a:solidFill>
              </a:rPr>
              <a:t>After curettage and root </a:t>
            </a:r>
            <a:r>
              <a:rPr lang="en-US" sz="2600" dirty="0" err="1">
                <a:solidFill>
                  <a:srgbClr val="262626"/>
                </a:solidFill>
              </a:rPr>
              <a:t>planing</a:t>
            </a:r>
            <a:r>
              <a:rPr lang="en-US" sz="2600" dirty="0">
                <a:solidFill>
                  <a:srgbClr val="262626"/>
                </a:solidFill>
              </a:rPr>
              <a:t> </a:t>
            </a:r>
            <a:br>
              <a:rPr lang="en-US" sz="2600" dirty="0">
                <a:solidFill>
                  <a:srgbClr val="262626"/>
                </a:solidFill>
              </a:rPr>
            </a:br>
            <a:endParaRPr lang="en-US" sz="2600" dirty="0">
              <a:solidFill>
                <a:srgbClr val="262626"/>
              </a:solidFill>
            </a:endParaRPr>
          </a:p>
        </p:txBody>
      </p:sp>
    </p:spTree>
    <p:extLst>
      <p:ext uri="{BB962C8B-B14F-4D97-AF65-F5344CB8AC3E}">
        <p14:creationId xmlns:p14="http://schemas.microsoft.com/office/powerpoint/2010/main" val="354518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1" name="Picture 1" descr="page337image44106560">
            <a:extLst>
              <a:ext uri="{FF2B5EF4-FFF2-40B4-BE49-F238E27FC236}">
                <a16:creationId xmlns:a16="http://schemas.microsoft.com/office/drawing/2014/main" id="{375467C9-836D-5D4B-8253-CD33C35EF8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877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39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5" name="Picture 1" descr="page337image44109472">
            <a:extLst>
              <a:ext uri="{FF2B5EF4-FFF2-40B4-BE49-F238E27FC236}">
                <a16:creationId xmlns:a16="http://schemas.microsoft.com/office/drawing/2014/main" id="{E5AEA250-61E8-7F49-A4A4-545BB36F9FF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87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7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0738-9FDA-F94B-9B7E-AF8E0127B3C9}"/>
              </a:ext>
            </a:extLst>
          </p:cNvPr>
          <p:cNvSpPr>
            <a:spLocks noGrp="1"/>
          </p:cNvSpPr>
          <p:nvPr>
            <p:ph type="title"/>
          </p:nvPr>
        </p:nvSpPr>
        <p:spPr>
          <a:xfrm>
            <a:off x="762001" y="803325"/>
            <a:ext cx="5314536" cy="1325563"/>
          </a:xfrm>
        </p:spPr>
        <p:txBody>
          <a:bodyPr>
            <a:normAutofit/>
          </a:bodyPr>
          <a:lstStyle/>
          <a:p>
            <a:r>
              <a:rPr lang="en-US" sz="2800" b="1" dirty="0"/>
              <a:t>FLAP TECHNIQUES FOR POCKET THERAPY </a:t>
            </a:r>
            <a:br>
              <a:rPr lang="en-US" sz="2800" dirty="0"/>
            </a:br>
            <a:endParaRPr lang="en-US" sz="2800" dirty="0"/>
          </a:p>
        </p:txBody>
      </p:sp>
      <p:sp>
        <p:nvSpPr>
          <p:cNvPr id="7" name="Content Placeholder 2">
            <a:extLst>
              <a:ext uri="{FF2B5EF4-FFF2-40B4-BE49-F238E27FC236}">
                <a16:creationId xmlns:a16="http://schemas.microsoft.com/office/drawing/2014/main" id="{6777E863-ABA5-9A47-A763-27ACC21DC288}"/>
              </a:ext>
            </a:extLst>
          </p:cNvPr>
          <p:cNvSpPr>
            <a:spLocks noGrp="1"/>
          </p:cNvSpPr>
          <p:nvPr>
            <p:ph idx="1"/>
          </p:nvPr>
        </p:nvSpPr>
        <p:spPr>
          <a:xfrm>
            <a:off x="425198" y="2172706"/>
            <a:ext cx="5988141" cy="4578982"/>
          </a:xfrm>
        </p:spPr>
        <p:txBody>
          <a:bodyPr anchor="t">
            <a:normAutofit/>
          </a:bodyPr>
          <a:lstStyle/>
          <a:p>
            <a:r>
              <a:rPr lang="en-US" dirty="0"/>
              <a:t>The periodontal flap is one of the most frequently employed procedure particularly for moderate to deep pockets in posterior areas. They are: </a:t>
            </a:r>
          </a:p>
          <a:p>
            <a:pPr marL="0" indent="0">
              <a:buNone/>
            </a:pPr>
            <a:r>
              <a:rPr lang="en-US" dirty="0" err="1"/>
              <a:t>i</a:t>
            </a:r>
            <a:r>
              <a:rPr lang="en-US" dirty="0"/>
              <a:t>. Modified Widman flap. </a:t>
            </a:r>
          </a:p>
          <a:p>
            <a:pPr marL="0" indent="0">
              <a:buNone/>
            </a:pPr>
            <a:r>
              <a:rPr lang="en-US" dirty="0"/>
              <a:t>ii. </a:t>
            </a:r>
            <a:r>
              <a:rPr lang="en-US" dirty="0" err="1"/>
              <a:t>Undisplaced</a:t>
            </a:r>
            <a:r>
              <a:rPr lang="en-US" dirty="0"/>
              <a:t> flap. </a:t>
            </a:r>
          </a:p>
          <a:p>
            <a:pPr marL="0" indent="0">
              <a:buNone/>
            </a:pPr>
            <a:r>
              <a:rPr lang="en-US" dirty="0"/>
              <a:t>iii. Apically-displaced flap. </a:t>
            </a:r>
          </a:p>
          <a:p>
            <a:endParaRPr lang="en-US" sz="18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descr="نتيجة بحث الصور عن ‪perio POCKET THERAPY‬‏">
            <a:extLst>
              <a:ext uri="{FF2B5EF4-FFF2-40B4-BE49-F238E27FC236}">
                <a16:creationId xmlns:a16="http://schemas.microsoft.com/office/drawing/2014/main" id="{54AA94CC-DC01-BB41-8977-BA02DC7A1B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404"/>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2565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08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7" name="Picture 1" descr="page342image44468256">
            <a:extLst>
              <a:ext uri="{FF2B5EF4-FFF2-40B4-BE49-F238E27FC236}">
                <a16:creationId xmlns:a16="http://schemas.microsoft.com/office/drawing/2014/main" id="{026F8DC4-2DC8-DE41-9C98-3DC162F43D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1200" y="643466"/>
            <a:ext cx="10854267" cy="57344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3134CE-EDF6-B241-A42C-B838BD6AA1D7}"/>
              </a:ext>
            </a:extLst>
          </p:cNvPr>
          <p:cNvSpPr/>
          <p:nvPr/>
        </p:nvSpPr>
        <p:spPr>
          <a:xfrm>
            <a:off x="3568669" y="480060"/>
            <a:ext cx="5389064" cy="523220"/>
          </a:xfrm>
          <a:prstGeom prst="rect">
            <a:avLst/>
          </a:prstGeom>
        </p:spPr>
        <p:txBody>
          <a:bodyPr wrap="square">
            <a:spAutoFit/>
          </a:bodyPr>
          <a:lstStyle/>
          <a:p>
            <a:r>
              <a:rPr lang="en-US" sz="2800" dirty="0"/>
              <a:t>Modified Widman flap technique</a:t>
            </a:r>
          </a:p>
        </p:txBody>
      </p:sp>
    </p:spTree>
    <p:extLst>
      <p:ext uri="{BB962C8B-B14F-4D97-AF65-F5344CB8AC3E}">
        <p14:creationId xmlns:p14="http://schemas.microsoft.com/office/powerpoint/2010/main" val="3132557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4AD2-BCC2-F243-8A6F-382E71521B4E}"/>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Modified Widman flap technique</a:t>
            </a:r>
          </a:p>
        </p:txBody>
      </p:sp>
      <p:sp>
        <p:nvSpPr>
          <p:cNvPr id="70" name="Freeform: Shape 6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3" name="Picture 1" descr="page340image44396944">
            <a:extLst>
              <a:ext uri="{FF2B5EF4-FFF2-40B4-BE49-F238E27FC236}">
                <a16:creationId xmlns:a16="http://schemas.microsoft.com/office/drawing/2014/main" id="{3040C296-0919-A047-937B-F63500F850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587" r="18339" b="-2"/>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8481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نتيجة بحث الصور عن ‪periodontal flap‬‏">
            <a:extLst>
              <a:ext uri="{FF2B5EF4-FFF2-40B4-BE49-F238E27FC236}">
                <a16:creationId xmlns:a16="http://schemas.microsoft.com/office/drawing/2014/main" id="{90445410-CB03-7D40-B864-35F8E1CC37E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4998" r="276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C121F7F-1FBE-CA46-B2AF-B13D565144EB}"/>
              </a:ext>
            </a:extLst>
          </p:cNvPr>
          <p:cNvSpPr>
            <a:spLocks noGrp="1"/>
          </p:cNvSpPr>
          <p:nvPr>
            <p:ph type="title"/>
          </p:nvPr>
        </p:nvSpPr>
        <p:spPr>
          <a:xfrm>
            <a:off x="804998" y="798445"/>
            <a:ext cx="4803636" cy="1311664"/>
          </a:xfrm>
        </p:spPr>
        <p:txBody>
          <a:bodyPr>
            <a:normAutofit/>
          </a:bodyPr>
          <a:lstStyle/>
          <a:p>
            <a:r>
              <a:rPr lang="en-US">
                <a:solidFill>
                  <a:srgbClr val="000000"/>
                </a:solidFill>
                <a:latin typeface="Engravers MT" panose="02090707080505020304" pitchFamily="18" charset="77"/>
              </a:rPr>
              <a:t>Definition</a:t>
            </a:r>
          </a:p>
        </p:txBody>
      </p:sp>
      <p:sp>
        <p:nvSpPr>
          <p:cNvPr id="3" name="Content Placeholder 2">
            <a:extLst>
              <a:ext uri="{FF2B5EF4-FFF2-40B4-BE49-F238E27FC236}">
                <a16:creationId xmlns:a16="http://schemas.microsoft.com/office/drawing/2014/main" id="{7D314CBF-983D-AA47-8F34-8540BABE1186}"/>
              </a:ext>
            </a:extLst>
          </p:cNvPr>
          <p:cNvSpPr>
            <a:spLocks noGrp="1"/>
          </p:cNvSpPr>
          <p:nvPr>
            <p:ph idx="1"/>
          </p:nvPr>
        </p:nvSpPr>
        <p:spPr>
          <a:xfrm>
            <a:off x="203432" y="2270725"/>
            <a:ext cx="6006768" cy="3788830"/>
          </a:xfrm>
        </p:spPr>
        <p:txBody>
          <a:bodyPr anchor="ctr">
            <a:normAutofit/>
          </a:bodyPr>
          <a:lstStyle/>
          <a:p>
            <a:r>
              <a:rPr lang="en-US" sz="3600" dirty="0">
                <a:solidFill>
                  <a:srgbClr val="000000"/>
                </a:solidFill>
              </a:rPr>
              <a:t>A periodontal flap is a section of gingiva and/or mucosa surgically-elevated from the underlying tissues to provide visibility of and access to the bone and root surface. </a:t>
            </a:r>
          </a:p>
          <a:p>
            <a:endParaRPr lang="en-US" sz="2000" dirty="0">
              <a:solidFill>
                <a:srgbClr val="000000"/>
              </a:solidFill>
            </a:endParaRPr>
          </a:p>
        </p:txBody>
      </p:sp>
      <p:pic>
        <p:nvPicPr>
          <p:cNvPr id="3073" name="Picture 1" descr="page334image38070784">
            <a:extLst>
              <a:ext uri="{FF2B5EF4-FFF2-40B4-BE49-F238E27FC236}">
                <a16:creationId xmlns:a16="http://schemas.microsoft.com/office/drawing/2014/main" id="{9E9DDDB3-C6C7-4D49-BB85-61C8E348F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27400" cy="2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3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7" name="Picture 1" descr="page340image44398816">
            <a:extLst>
              <a:ext uri="{FF2B5EF4-FFF2-40B4-BE49-F238E27FC236}">
                <a16:creationId xmlns:a16="http://schemas.microsoft.com/office/drawing/2014/main" id="{F16575AF-D85D-CA42-B17F-98017B1BD45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846" b="873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14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1" name="Picture 1" descr="page340image44393200">
            <a:extLst>
              <a:ext uri="{FF2B5EF4-FFF2-40B4-BE49-F238E27FC236}">
                <a16:creationId xmlns:a16="http://schemas.microsoft.com/office/drawing/2014/main" id="{F6D0B160-F403-3C48-A307-130E418F60E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59" b="858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71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5" name="Picture 1" descr="page340image44399856">
            <a:extLst>
              <a:ext uri="{FF2B5EF4-FFF2-40B4-BE49-F238E27FC236}">
                <a16:creationId xmlns:a16="http://schemas.microsoft.com/office/drawing/2014/main" id="{73CEC28E-8675-054A-B2EB-C094D0401A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30" b="488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81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Picture 1" descr="page340image44397776">
            <a:extLst>
              <a:ext uri="{FF2B5EF4-FFF2-40B4-BE49-F238E27FC236}">
                <a16:creationId xmlns:a16="http://schemas.microsoft.com/office/drawing/2014/main" id="{9793BE9F-8C68-984E-ADFB-E0BA0189A86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577" b="10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95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3" name="Picture 1" descr="page340image44406048">
            <a:extLst>
              <a:ext uri="{FF2B5EF4-FFF2-40B4-BE49-F238E27FC236}">
                <a16:creationId xmlns:a16="http://schemas.microsoft.com/office/drawing/2014/main" id="{2B0C1A89-45AC-E64E-8B7E-15F2E308971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407" b="33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243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EDB3D-6156-2D42-94A8-46F20BF21090}"/>
              </a:ext>
            </a:extLst>
          </p:cNvPr>
          <p:cNvSpPr>
            <a:spLocks noGrp="1"/>
          </p:cNvSpPr>
          <p:nvPr>
            <p:ph type="title"/>
          </p:nvPr>
        </p:nvSpPr>
        <p:spPr>
          <a:xfrm>
            <a:off x="-1048657" y="491067"/>
            <a:ext cx="13240657" cy="1405466"/>
          </a:xfrm>
          <a:prstGeom prst="ellipse">
            <a:avLst/>
          </a:prstGeom>
        </p:spPr>
        <p:txBody>
          <a:bodyPr vert="horz" lIns="91440" tIns="45720" rIns="91440" bIns="45720" rtlCol="0" anchor="ctr">
            <a:normAutofit fontScale="90000"/>
          </a:bodyPr>
          <a:lstStyle/>
          <a:p>
            <a:pPr algn="ctr"/>
            <a:r>
              <a:rPr lang="en-US" sz="3600" b="1" kern="1200" dirty="0" err="1">
                <a:solidFill>
                  <a:schemeClr val="bg1"/>
                </a:solidFill>
                <a:latin typeface="+mj-lt"/>
                <a:ea typeface="+mj-ea"/>
                <a:cs typeface="+mj-cs"/>
              </a:rPr>
              <a:t>Undisplaced</a:t>
            </a:r>
            <a:r>
              <a:rPr lang="en-US" sz="3600" b="1" kern="1200" dirty="0">
                <a:solidFill>
                  <a:schemeClr val="bg1"/>
                </a:solidFill>
                <a:latin typeface="+mj-lt"/>
                <a:ea typeface="+mj-ea"/>
                <a:cs typeface="+mj-cs"/>
              </a:rPr>
              <a:t> flap </a:t>
            </a:r>
            <a:br>
              <a:rPr lang="en-US" sz="3600" b="1" kern="1200" dirty="0">
                <a:solidFill>
                  <a:schemeClr val="bg1"/>
                </a:solidFill>
                <a:latin typeface="+mj-lt"/>
                <a:ea typeface="+mj-ea"/>
                <a:cs typeface="+mj-cs"/>
              </a:rPr>
            </a:br>
            <a:endParaRPr lang="en-US" sz="3600" b="1" kern="1200" dirty="0">
              <a:solidFill>
                <a:schemeClr val="bg1"/>
              </a:solidFill>
              <a:latin typeface="+mj-lt"/>
              <a:ea typeface="+mj-ea"/>
              <a:cs typeface="+mj-cs"/>
            </a:endParaRPr>
          </a:p>
        </p:txBody>
      </p:sp>
      <p:pic>
        <p:nvPicPr>
          <p:cNvPr id="36865" name="Picture 1" descr="page345image44488592">
            <a:extLst>
              <a:ext uri="{FF2B5EF4-FFF2-40B4-BE49-F238E27FC236}">
                <a16:creationId xmlns:a16="http://schemas.microsoft.com/office/drawing/2014/main" id="{19476F45-1941-4A49-BF1F-8DDCCEF8CA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532" y="1396589"/>
            <a:ext cx="11516935" cy="546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62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page342image44481568">
            <a:extLst>
              <a:ext uri="{FF2B5EF4-FFF2-40B4-BE49-F238E27FC236}">
                <a16:creationId xmlns:a16="http://schemas.microsoft.com/office/drawing/2014/main" id="{0F403990-74D2-C646-8A33-53380A32A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22" b="110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6F33C87-79BB-2149-B6E2-98D9ADA7586E}"/>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err="1"/>
              <a:t>Undisplaced</a:t>
            </a:r>
            <a:r>
              <a:rPr lang="en-US" sz="4000" dirty="0"/>
              <a:t> flap </a:t>
            </a:r>
            <a:br>
              <a:rPr lang="en-US" sz="4000" dirty="0"/>
            </a:br>
            <a:endParaRPr lang="en-US" sz="4000" dirty="0"/>
          </a:p>
        </p:txBody>
      </p:sp>
      <p:cxnSp>
        <p:nvCxnSpPr>
          <p:cNvPr id="137" name="Straight Connector 13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2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5" name="Picture 1" descr="page343image44476992">
            <a:extLst>
              <a:ext uri="{FF2B5EF4-FFF2-40B4-BE49-F238E27FC236}">
                <a16:creationId xmlns:a16="http://schemas.microsoft.com/office/drawing/2014/main" id="{F77EB452-8374-0F49-80FD-40F82997C12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883" b="71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44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69" name="Picture 1" descr="page343image44477408">
            <a:extLst>
              <a:ext uri="{FF2B5EF4-FFF2-40B4-BE49-F238E27FC236}">
                <a16:creationId xmlns:a16="http://schemas.microsoft.com/office/drawing/2014/main" id="{0ADB9B14-1868-AE4D-876A-3C5CEA7ABBE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085" b="996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09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3" name="Picture 1" descr="page343image44479488">
            <a:extLst>
              <a:ext uri="{FF2B5EF4-FFF2-40B4-BE49-F238E27FC236}">
                <a16:creationId xmlns:a16="http://schemas.microsoft.com/office/drawing/2014/main" id="{31B3C10D-C3F0-FE4E-B125-25C72CC4BFE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21" b="1422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7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8FB439-B0B4-F243-9CB6-F8161FF1E1CA}"/>
              </a:ext>
            </a:extLst>
          </p:cNvPr>
          <p:cNvSpPr>
            <a:spLocks noGrp="1"/>
          </p:cNvSpPr>
          <p:nvPr>
            <p:ph type="title"/>
          </p:nvPr>
        </p:nvSpPr>
        <p:spPr>
          <a:xfrm>
            <a:off x="6094105" y="802955"/>
            <a:ext cx="4977976" cy="1454051"/>
          </a:xfrm>
        </p:spPr>
        <p:txBody>
          <a:bodyPr>
            <a:normAutofit/>
          </a:bodyPr>
          <a:lstStyle/>
          <a:p>
            <a:r>
              <a:rPr lang="en-US" sz="3100" b="1" dirty="0">
                <a:solidFill>
                  <a:srgbClr val="FF0000"/>
                </a:solidFill>
              </a:rPr>
              <a:t>When should one consider for surgical pocket therapy ? </a:t>
            </a:r>
            <a:br>
              <a:rPr lang="en-US" sz="3100" b="1" dirty="0">
                <a:solidFill>
                  <a:srgbClr val="FF0000"/>
                </a:solidFill>
              </a:rPr>
            </a:br>
            <a:endParaRPr lang="en-US" sz="3100" b="1" dirty="0">
              <a:solidFill>
                <a:srgbClr val="FF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نتيجة بحث الصور عن ‪periodontal flap‬‏">
            <a:extLst>
              <a:ext uri="{FF2B5EF4-FFF2-40B4-BE49-F238E27FC236}">
                <a16:creationId xmlns:a16="http://schemas.microsoft.com/office/drawing/2014/main" id="{0B6FD98E-6AAB-0649-B232-E3C892ED871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890" r="1482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B242DA-FE95-CD49-8094-634F996F1C98}"/>
              </a:ext>
            </a:extLst>
          </p:cNvPr>
          <p:cNvSpPr>
            <a:spLocks noGrp="1"/>
          </p:cNvSpPr>
          <p:nvPr>
            <p:ph idx="1"/>
          </p:nvPr>
        </p:nvSpPr>
        <p:spPr>
          <a:xfrm>
            <a:off x="6090573" y="2421682"/>
            <a:ext cx="5864359" cy="3639289"/>
          </a:xfrm>
        </p:spPr>
        <p:txBody>
          <a:bodyPr anchor="ctr">
            <a:normAutofit/>
          </a:bodyPr>
          <a:lstStyle/>
          <a:p>
            <a:pPr marL="0" indent="0">
              <a:buNone/>
            </a:pPr>
            <a:r>
              <a:rPr lang="en-US" sz="3600" dirty="0">
                <a:solidFill>
                  <a:srgbClr val="000000"/>
                </a:solidFill>
              </a:rPr>
              <a:t>1. For opening up the pocket area in order to remove all the irritants from the tooth surface. </a:t>
            </a:r>
          </a:p>
          <a:p>
            <a:pPr marL="0" indent="0">
              <a:buNone/>
            </a:pPr>
            <a:r>
              <a:rPr lang="en-US" sz="3600" dirty="0">
                <a:solidFill>
                  <a:srgbClr val="000000"/>
                </a:solidFill>
              </a:rPr>
              <a:t>2. For elimination or reduction of the periodontal pocket. </a:t>
            </a:r>
          </a:p>
          <a:p>
            <a:endParaRPr lang="en-US" sz="2000" dirty="0">
              <a:solidFill>
                <a:srgbClr val="000000"/>
              </a:solidFill>
            </a:endParaRPr>
          </a:p>
        </p:txBody>
      </p:sp>
    </p:spTree>
    <p:extLst>
      <p:ext uri="{BB962C8B-B14F-4D97-AF65-F5344CB8AC3E}">
        <p14:creationId xmlns:p14="http://schemas.microsoft.com/office/powerpoint/2010/main" val="166113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7" name="Picture 1" descr="page343image44468048">
            <a:extLst>
              <a:ext uri="{FF2B5EF4-FFF2-40B4-BE49-F238E27FC236}">
                <a16:creationId xmlns:a16="http://schemas.microsoft.com/office/drawing/2014/main" id="{2B8B812A-5951-B241-9BE5-06A25146D0F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27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86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1" name="Picture 1" descr="page343image44475744">
            <a:extLst>
              <a:ext uri="{FF2B5EF4-FFF2-40B4-BE49-F238E27FC236}">
                <a16:creationId xmlns:a16="http://schemas.microsoft.com/office/drawing/2014/main" id="{7C539AF1-F052-7C4A-8103-ED766119C46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20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6ECE-594B-4844-BB37-8845F6E225A7}"/>
              </a:ext>
            </a:extLst>
          </p:cNvPr>
          <p:cNvSpPr>
            <a:spLocks noGrp="1"/>
          </p:cNvSpPr>
          <p:nvPr>
            <p:ph type="title"/>
          </p:nvPr>
        </p:nvSpPr>
        <p:spPr>
          <a:xfrm>
            <a:off x="838200" y="365125"/>
            <a:ext cx="10515600" cy="1325563"/>
          </a:xfrm>
        </p:spPr>
        <p:txBody>
          <a:bodyPr>
            <a:normAutofit/>
          </a:bodyPr>
          <a:lstStyle/>
          <a:p>
            <a:r>
              <a:rPr lang="en-US" b="1" dirty="0"/>
              <a:t>Palatal Flap </a:t>
            </a:r>
            <a:br>
              <a:rPr lang="en-US" dirty="0"/>
            </a:br>
            <a:endParaRPr lang="en-US" dirty="0"/>
          </a:p>
        </p:txBody>
      </p:sp>
      <p:sp>
        <p:nvSpPr>
          <p:cNvPr id="3" name="Content Placeholder 2">
            <a:extLst>
              <a:ext uri="{FF2B5EF4-FFF2-40B4-BE49-F238E27FC236}">
                <a16:creationId xmlns:a16="http://schemas.microsoft.com/office/drawing/2014/main" id="{CDFEE9E3-489F-BE40-BF80-84A3508EEA6F}"/>
              </a:ext>
            </a:extLst>
          </p:cNvPr>
          <p:cNvSpPr>
            <a:spLocks noGrp="1"/>
          </p:cNvSpPr>
          <p:nvPr>
            <p:ph idx="1"/>
          </p:nvPr>
        </p:nvSpPr>
        <p:spPr>
          <a:xfrm>
            <a:off x="423334" y="1904281"/>
            <a:ext cx="4212674" cy="4351338"/>
          </a:xfrm>
        </p:spPr>
        <p:txBody>
          <a:bodyPr>
            <a:normAutofit fontScale="92500" lnSpcReduction="10000"/>
          </a:bodyPr>
          <a:lstStyle/>
          <a:p>
            <a:r>
              <a:rPr lang="en-US" sz="3200" dirty="0"/>
              <a:t>The surgical approach is different here because of the nature of the palatal tissue which is attached, keratinized tissue and has no elastic properties associated with other gingival tissues, hence no displacement and no partial thickness flaps. </a:t>
            </a:r>
          </a:p>
          <a:p>
            <a:endParaRPr lang="en-US" sz="3200" dirty="0"/>
          </a:p>
        </p:txBody>
      </p:sp>
      <p:pic>
        <p:nvPicPr>
          <p:cNvPr id="37890" name="Picture 2" descr="نتيجة بحث الصور عن ‪palatal flap‬‏">
            <a:extLst>
              <a:ext uri="{FF2B5EF4-FFF2-40B4-BE49-F238E27FC236}">
                <a16:creationId xmlns:a16="http://schemas.microsoft.com/office/drawing/2014/main" id="{0B46F71D-E8C0-8C49-A760-866C53DF6F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96" b="3"/>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9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3" name="Picture 1" descr="page346image44460816">
            <a:extLst>
              <a:ext uri="{FF2B5EF4-FFF2-40B4-BE49-F238E27FC236}">
                <a16:creationId xmlns:a16="http://schemas.microsoft.com/office/drawing/2014/main" id="{9BC1E33D-CC4F-DC47-B54C-CA9E125314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15733" y="643467"/>
            <a:ext cx="641773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0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7" name="Picture 1" descr="page346image44464352">
            <a:extLst>
              <a:ext uri="{FF2B5EF4-FFF2-40B4-BE49-F238E27FC236}">
                <a16:creationId xmlns:a16="http://schemas.microsoft.com/office/drawing/2014/main" id="{62CF4A70-5A41-BA48-A56D-7C7DF33D9EB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65" b="43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76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1" name="Picture 1" descr="page346image44459984">
            <a:extLst>
              <a:ext uri="{FF2B5EF4-FFF2-40B4-BE49-F238E27FC236}">
                <a16:creationId xmlns:a16="http://schemas.microsoft.com/office/drawing/2014/main" id="{3BD82C3C-0EA5-7C41-B65E-81BCBCD37C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3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62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5" name="Picture 1" descr="page346image44464560">
            <a:extLst>
              <a:ext uri="{FF2B5EF4-FFF2-40B4-BE49-F238E27FC236}">
                <a16:creationId xmlns:a16="http://schemas.microsoft.com/office/drawing/2014/main" id="{BC5C4967-A2B5-EB4A-BC1B-D981A1B6332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60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2DB3-A0C1-D149-A447-B396FD425522}"/>
              </a:ext>
            </a:extLst>
          </p:cNvPr>
          <p:cNvSpPr>
            <a:spLocks noGrp="1"/>
          </p:cNvSpPr>
          <p:nvPr>
            <p:ph type="title"/>
          </p:nvPr>
        </p:nvSpPr>
        <p:spPr>
          <a:xfrm>
            <a:off x="648929" y="629266"/>
            <a:ext cx="3651467" cy="1676603"/>
          </a:xfrm>
        </p:spPr>
        <p:txBody>
          <a:bodyPr>
            <a:normAutofit fontScale="90000"/>
          </a:bodyPr>
          <a:lstStyle/>
          <a:p>
            <a:pPr algn="ctr"/>
            <a:r>
              <a:rPr lang="en-US" sz="4000" b="1" dirty="0"/>
              <a:t>Apically-displaced Flap </a:t>
            </a:r>
            <a:br>
              <a:rPr lang="en-US" sz="4000" dirty="0"/>
            </a:br>
            <a:endParaRPr lang="en-US" sz="4000" dirty="0"/>
          </a:p>
        </p:txBody>
      </p:sp>
      <p:sp>
        <p:nvSpPr>
          <p:cNvPr id="3" name="Content Placeholder 2">
            <a:extLst>
              <a:ext uri="{FF2B5EF4-FFF2-40B4-BE49-F238E27FC236}">
                <a16:creationId xmlns:a16="http://schemas.microsoft.com/office/drawing/2014/main" id="{0E15C466-711A-BC4B-B0BC-247E64B67BE2}"/>
              </a:ext>
            </a:extLst>
          </p:cNvPr>
          <p:cNvSpPr>
            <a:spLocks noGrp="1"/>
          </p:cNvSpPr>
          <p:nvPr>
            <p:ph idx="1"/>
          </p:nvPr>
        </p:nvSpPr>
        <p:spPr>
          <a:xfrm>
            <a:off x="648931" y="2438400"/>
            <a:ext cx="3651466" cy="3785419"/>
          </a:xfrm>
        </p:spPr>
        <p:txBody>
          <a:bodyPr>
            <a:normAutofit/>
          </a:bodyPr>
          <a:lstStyle/>
          <a:p>
            <a:r>
              <a:rPr lang="en-US" sz="3600" dirty="0"/>
              <a:t>Used for both pocket eradication and/widening the zone of attached gingiva. </a:t>
            </a:r>
          </a:p>
          <a:p>
            <a:endParaRPr lang="en-US" sz="1800" dirty="0"/>
          </a:p>
        </p:txBody>
      </p:sp>
      <p:pic>
        <p:nvPicPr>
          <p:cNvPr id="43010" name="Picture 2" descr="نتيجة بحث الصور عن ‪Apically-displaced Flap‬‏">
            <a:extLst>
              <a:ext uri="{FF2B5EF4-FFF2-40B4-BE49-F238E27FC236}">
                <a16:creationId xmlns:a16="http://schemas.microsoft.com/office/drawing/2014/main" id="{E74DC5E7-1B48-4B4C-9CC4-1E70BE430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88" r="17897"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58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نتيجة بحث الصور عن ‪HEALING‬‏">
            <a:extLst>
              <a:ext uri="{FF2B5EF4-FFF2-40B4-BE49-F238E27FC236}">
                <a16:creationId xmlns:a16="http://schemas.microsoft.com/office/drawing/2014/main" id="{1DB3CF49-0C1B-594D-AD8D-893FD57F509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7764"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98B3DBD-B99A-A648-AA05-9E48FA085952}"/>
              </a:ext>
            </a:extLst>
          </p:cNvPr>
          <p:cNvSpPr>
            <a:spLocks noGrp="1"/>
          </p:cNvSpPr>
          <p:nvPr>
            <p:ph type="title"/>
          </p:nvPr>
        </p:nvSpPr>
        <p:spPr>
          <a:xfrm>
            <a:off x="804998" y="798445"/>
            <a:ext cx="4803636" cy="1311664"/>
          </a:xfrm>
        </p:spPr>
        <p:txBody>
          <a:bodyPr>
            <a:normAutofit/>
          </a:bodyPr>
          <a:lstStyle/>
          <a:p>
            <a:r>
              <a:rPr lang="en-US" sz="2800" b="1">
                <a:solidFill>
                  <a:srgbClr val="000000"/>
                </a:solidFill>
              </a:rPr>
              <a:t>HEALING AFTER FLAP SURGERY </a:t>
            </a:r>
            <a:br>
              <a:rPr lang="en-US" sz="2800">
                <a:solidFill>
                  <a:srgbClr val="000000"/>
                </a:solidFill>
              </a:rPr>
            </a:br>
            <a:endParaRPr lang="en-US" sz="2800">
              <a:solidFill>
                <a:srgbClr val="000000"/>
              </a:solidFill>
            </a:endParaRPr>
          </a:p>
        </p:txBody>
      </p:sp>
      <p:sp>
        <p:nvSpPr>
          <p:cNvPr id="3" name="Content Placeholder 2">
            <a:extLst>
              <a:ext uri="{FF2B5EF4-FFF2-40B4-BE49-F238E27FC236}">
                <a16:creationId xmlns:a16="http://schemas.microsoft.com/office/drawing/2014/main" id="{9D9BB077-ED9A-9F49-953F-DD4394AEFB6C}"/>
              </a:ext>
            </a:extLst>
          </p:cNvPr>
          <p:cNvSpPr>
            <a:spLocks noGrp="1"/>
          </p:cNvSpPr>
          <p:nvPr>
            <p:ph idx="1"/>
          </p:nvPr>
        </p:nvSpPr>
        <p:spPr>
          <a:xfrm>
            <a:off x="239581" y="2110109"/>
            <a:ext cx="5934470" cy="4206024"/>
          </a:xfrm>
        </p:spPr>
        <p:txBody>
          <a:bodyPr anchor="ctr">
            <a:normAutofit lnSpcReduction="10000"/>
          </a:bodyPr>
          <a:lstStyle/>
          <a:p>
            <a:r>
              <a:rPr lang="en-US" dirty="0">
                <a:solidFill>
                  <a:srgbClr val="C00000"/>
                </a:solidFill>
              </a:rPr>
              <a:t>Immediately after suturing (0 to 24 hours) </a:t>
            </a:r>
            <a:r>
              <a:rPr lang="en-US" dirty="0">
                <a:solidFill>
                  <a:srgbClr val="000000"/>
                </a:solidFill>
              </a:rPr>
              <a:t>connection between the flap and the tooth or bone surface is established by the blood clot, which consists of a fibrin reticulum with many polymorphonuclear leukocytes, erythrocytes, debris from injured cells and capillaries at the edge of the wound. There are also bacteria and an exudate or transudate as a result of tissue injury. </a:t>
            </a:r>
          </a:p>
          <a:p>
            <a:endParaRPr lang="en-US" sz="2400" dirty="0">
              <a:solidFill>
                <a:srgbClr val="000000"/>
              </a:solidFill>
            </a:endParaRPr>
          </a:p>
        </p:txBody>
      </p:sp>
    </p:spTree>
    <p:extLst>
      <p:ext uri="{BB962C8B-B14F-4D97-AF65-F5344CB8AC3E}">
        <p14:creationId xmlns:p14="http://schemas.microsoft.com/office/powerpoint/2010/main" val="1706869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نتيجة بحث الصور عن ‪HEALING‬‏">
            <a:extLst>
              <a:ext uri="{FF2B5EF4-FFF2-40B4-BE49-F238E27FC236}">
                <a16:creationId xmlns:a16="http://schemas.microsoft.com/office/drawing/2014/main" id="{846362DC-DF5D-A04B-9858-39067481FA6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7764"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C971771-90C2-1741-93F3-967DB2A7E4A7}"/>
              </a:ext>
            </a:extLst>
          </p:cNvPr>
          <p:cNvSpPr>
            <a:spLocks noGrp="1"/>
          </p:cNvSpPr>
          <p:nvPr>
            <p:ph type="title"/>
          </p:nvPr>
        </p:nvSpPr>
        <p:spPr>
          <a:xfrm>
            <a:off x="804998" y="798445"/>
            <a:ext cx="4803636" cy="1311664"/>
          </a:xfrm>
        </p:spPr>
        <p:txBody>
          <a:bodyPr>
            <a:normAutofit/>
          </a:bodyPr>
          <a:lstStyle/>
          <a:p>
            <a:r>
              <a:rPr lang="en-US" sz="2800" b="1">
                <a:solidFill>
                  <a:srgbClr val="000000"/>
                </a:solidFill>
              </a:rPr>
              <a:t>HEALING AFTER FLAP SURGERY </a:t>
            </a:r>
            <a:br>
              <a:rPr lang="en-US" sz="2800">
                <a:solidFill>
                  <a:srgbClr val="000000"/>
                </a:solidFill>
              </a:rPr>
            </a:br>
            <a:endParaRPr lang="en-US" sz="2800">
              <a:solidFill>
                <a:srgbClr val="000000"/>
              </a:solidFill>
            </a:endParaRPr>
          </a:p>
        </p:txBody>
      </p:sp>
      <p:sp>
        <p:nvSpPr>
          <p:cNvPr id="3" name="Content Placeholder 2">
            <a:extLst>
              <a:ext uri="{FF2B5EF4-FFF2-40B4-BE49-F238E27FC236}">
                <a16:creationId xmlns:a16="http://schemas.microsoft.com/office/drawing/2014/main" id="{42C7B140-1203-6B46-8460-81172F578940}"/>
              </a:ext>
            </a:extLst>
          </p:cNvPr>
          <p:cNvSpPr>
            <a:spLocks noGrp="1"/>
          </p:cNvSpPr>
          <p:nvPr>
            <p:ph idx="1"/>
          </p:nvPr>
        </p:nvSpPr>
        <p:spPr>
          <a:xfrm>
            <a:off x="220133" y="1889974"/>
            <a:ext cx="6112933" cy="4968025"/>
          </a:xfrm>
        </p:spPr>
        <p:txBody>
          <a:bodyPr anchor="ctr">
            <a:normAutofit/>
          </a:bodyPr>
          <a:lstStyle/>
          <a:p>
            <a:r>
              <a:rPr lang="en-US" sz="2200" dirty="0">
                <a:solidFill>
                  <a:srgbClr val="C00000"/>
                </a:solidFill>
              </a:rPr>
              <a:t>One to three days after flap surgery</a:t>
            </a:r>
            <a:r>
              <a:rPr lang="en-US" sz="2200" dirty="0">
                <a:solidFill>
                  <a:srgbClr val="000000"/>
                </a:solidFill>
              </a:rPr>
              <a:t>—space between the flap and the tooth or the bone is thinner and epithelial cells migrate over the border of the flap, when the flap is closely-adapted to the alveolar process there is only a minimal inflammatory response. </a:t>
            </a:r>
          </a:p>
          <a:p>
            <a:r>
              <a:rPr lang="en-US" sz="2200" dirty="0">
                <a:solidFill>
                  <a:srgbClr val="C00000"/>
                </a:solidFill>
              </a:rPr>
              <a:t>One week after flap surgery</a:t>
            </a:r>
            <a:r>
              <a:rPr lang="en-US" sz="2200" dirty="0">
                <a:solidFill>
                  <a:srgbClr val="000000"/>
                </a:solidFill>
              </a:rPr>
              <a:t>—an epithelial attachment to the root has been established by means of hemi- desmosomes and a basal lamina. The blood clot is replaced by granulation tissue derived from gingival connective tissue, bone marrow and the periodontal ligament. </a:t>
            </a:r>
          </a:p>
          <a:p>
            <a:endParaRPr lang="en-US" sz="1700" dirty="0">
              <a:solidFill>
                <a:srgbClr val="000000"/>
              </a:solidFill>
            </a:endParaRPr>
          </a:p>
        </p:txBody>
      </p:sp>
    </p:spTree>
    <p:extLst>
      <p:ext uri="{BB962C8B-B14F-4D97-AF65-F5344CB8AC3E}">
        <p14:creationId xmlns:p14="http://schemas.microsoft.com/office/powerpoint/2010/main" val="135093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نتيجة بحث الصور عن ‪objective‬‏">
            <a:extLst>
              <a:ext uri="{FF2B5EF4-FFF2-40B4-BE49-F238E27FC236}">
                <a16:creationId xmlns:a16="http://schemas.microsoft.com/office/drawing/2014/main" id="{EFBDD5FB-A46C-C44C-84B4-0982395983A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4489" r="7238"/>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536F327-D974-5C48-A777-D43D36837D02}"/>
              </a:ext>
            </a:extLst>
          </p:cNvPr>
          <p:cNvSpPr>
            <a:spLocks noGrp="1"/>
          </p:cNvSpPr>
          <p:nvPr>
            <p:ph type="title"/>
          </p:nvPr>
        </p:nvSpPr>
        <p:spPr>
          <a:xfrm>
            <a:off x="136130" y="304642"/>
            <a:ext cx="6882735" cy="1311664"/>
          </a:xfrm>
        </p:spPr>
        <p:txBody>
          <a:bodyPr>
            <a:normAutofit/>
          </a:bodyPr>
          <a:lstStyle/>
          <a:p>
            <a:r>
              <a:rPr lang="en-US" sz="2800" b="1" dirty="0">
                <a:solidFill>
                  <a:srgbClr val="FF0000"/>
                </a:solidFill>
              </a:rPr>
              <a:t>INDICATIONS/OBJECTIVES OF FLAP SURGERY </a:t>
            </a:r>
            <a:br>
              <a:rPr lang="en-US" sz="2800" dirty="0">
                <a:solidFill>
                  <a:srgbClr val="FF0000"/>
                </a:solidFill>
              </a:rPr>
            </a:br>
            <a:endParaRPr lang="en-US" sz="2800" dirty="0">
              <a:solidFill>
                <a:srgbClr val="FF0000"/>
              </a:solidFill>
            </a:endParaRPr>
          </a:p>
        </p:txBody>
      </p:sp>
      <p:sp>
        <p:nvSpPr>
          <p:cNvPr id="3" name="Content Placeholder 2">
            <a:extLst>
              <a:ext uri="{FF2B5EF4-FFF2-40B4-BE49-F238E27FC236}">
                <a16:creationId xmlns:a16="http://schemas.microsoft.com/office/drawing/2014/main" id="{DE298E17-D8D8-8741-A249-D2DE8AC87F61}"/>
              </a:ext>
            </a:extLst>
          </p:cNvPr>
          <p:cNvSpPr>
            <a:spLocks noGrp="1"/>
          </p:cNvSpPr>
          <p:nvPr>
            <p:ph idx="1"/>
          </p:nvPr>
        </p:nvSpPr>
        <p:spPr>
          <a:xfrm>
            <a:off x="804997" y="2272143"/>
            <a:ext cx="5545003" cy="3788830"/>
          </a:xfrm>
        </p:spPr>
        <p:txBody>
          <a:bodyPr anchor="ctr">
            <a:normAutofit fontScale="85000" lnSpcReduction="20000"/>
          </a:bodyPr>
          <a:lstStyle/>
          <a:p>
            <a:pPr marL="0" indent="0">
              <a:buNone/>
            </a:pPr>
            <a:r>
              <a:rPr lang="en-US" sz="3000" dirty="0">
                <a:solidFill>
                  <a:srgbClr val="000000"/>
                </a:solidFill>
              </a:rPr>
              <a:t>1. Gain access for root debridement.</a:t>
            </a:r>
            <a:br>
              <a:rPr lang="en-US" sz="3000" dirty="0">
                <a:solidFill>
                  <a:srgbClr val="000000"/>
                </a:solidFill>
              </a:rPr>
            </a:br>
            <a:r>
              <a:rPr lang="en-US" sz="3000" dirty="0">
                <a:solidFill>
                  <a:srgbClr val="000000"/>
                </a:solidFill>
              </a:rPr>
              <a:t>2. Reduction or elimination of pocket depth, so that </a:t>
            </a:r>
          </a:p>
          <a:p>
            <a:pPr marL="0" indent="0">
              <a:buNone/>
            </a:pPr>
            <a:r>
              <a:rPr lang="en-US" sz="3000" dirty="0">
                <a:solidFill>
                  <a:srgbClr val="000000"/>
                </a:solidFill>
              </a:rPr>
              <a:t>patient can maintain the root surfaces free of plaque. </a:t>
            </a:r>
          </a:p>
          <a:p>
            <a:pPr marL="0" indent="0">
              <a:buNone/>
            </a:pPr>
            <a:r>
              <a:rPr lang="en-US" sz="3000" dirty="0">
                <a:solidFill>
                  <a:srgbClr val="000000"/>
                </a:solidFill>
              </a:rPr>
              <a:t>3.Reshaping soft and hard tissues to attain a harmonious topography (physiologic architecture). </a:t>
            </a:r>
          </a:p>
          <a:p>
            <a:pPr marL="0" indent="0">
              <a:buNone/>
            </a:pPr>
            <a:r>
              <a:rPr lang="en-US" sz="3000" dirty="0">
                <a:solidFill>
                  <a:srgbClr val="000000"/>
                </a:solidFill>
              </a:rPr>
              <a:t>4.Regeneration of alveolar bone , periodontal ligament and cementum.</a:t>
            </a:r>
            <a:br>
              <a:rPr lang="en-US" sz="3000" dirty="0">
                <a:solidFill>
                  <a:srgbClr val="000000"/>
                </a:solidFill>
              </a:rPr>
            </a:br>
            <a:endParaRPr lang="en-US" sz="3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2707839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نتيجة بحث الصور عن ‪HEALING‬‏">
            <a:extLst>
              <a:ext uri="{FF2B5EF4-FFF2-40B4-BE49-F238E27FC236}">
                <a16:creationId xmlns:a16="http://schemas.microsoft.com/office/drawing/2014/main" id="{F4824C32-0BB3-ED48-8001-D46385B8FB9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7764"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44982F6-CB85-4C4A-9B59-DA3EC7A18E78}"/>
              </a:ext>
            </a:extLst>
          </p:cNvPr>
          <p:cNvSpPr>
            <a:spLocks noGrp="1"/>
          </p:cNvSpPr>
          <p:nvPr>
            <p:ph type="title"/>
          </p:nvPr>
        </p:nvSpPr>
        <p:spPr>
          <a:xfrm>
            <a:off x="738586" y="657250"/>
            <a:ext cx="5357414" cy="1311664"/>
          </a:xfrm>
        </p:spPr>
        <p:txBody>
          <a:bodyPr>
            <a:normAutofit/>
          </a:bodyPr>
          <a:lstStyle/>
          <a:p>
            <a:r>
              <a:rPr lang="en-US" sz="2800" b="1" dirty="0">
                <a:solidFill>
                  <a:srgbClr val="000000"/>
                </a:solidFill>
              </a:rPr>
              <a:t>HEALING AFTER FLAP SURGERY </a:t>
            </a:r>
            <a:br>
              <a:rPr lang="en-US" sz="2800" dirty="0">
                <a:solidFill>
                  <a:srgbClr val="000000"/>
                </a:solidFill>
              </a:rPr>
            </a:br>
            <a:endParaRPr lang="en-US" sz="2800" dirty="0">
              <a:solidFill>
                <a:srgbClr val="000000"/>
              </a:solidFill>
            </a:endParaRPr>
          </a:p>
        </p:txBody>
      </p:sp>
      <p:sp>
        <p:nvSpPr>
          <p:cNvPr id="3" name="Content Placeholder 2">
            <a:extLst>
              <a:ext uri="{FF2B5EF4-FFF2-40B4-BE49-F238E27FC236}">
                <a16:creationId xmlns:a16="http://schemas.microsoft.com/office/drawing/2014/main" id="{71502A6A-5138-8D41-9EE7-6865140D1AB6}"/>
              </a:ext>
            </a:extLst>
          </p:cNvPr>
          <p:cNvSpPr>
            <a:spLocks noGrp="1"/>
          </p:cNvSpPr>
          <p:nvPr>
            <p:ph idx="1"/>
          </p:nvPr>
        </p:nvSpPr>
        <p:spPr>
          <a:xfrm>
            <a:off x="483264" y="2110109"/>
            <a:ext cx="5612736" cy="3950864"/>
          </a:xfrm>
        </p:spPr>
        <p:txBody>
          <a:bodyPr anchor="ctr">
            <a:normAutofit lnSpcReduction="10000"/>
          </a:bodyPr>
          <a:lstStyle/>
          <a:p>
            <a:r>
              <a:rPr lang="en-US" sz="2600" dirty="0">
                <a:solidFill>
                  <a:srgbClr val="C00000"/>
                </a:solidFill>
              </a:rPr>
              <a:t>Two weeks after surgery</a:t>
            </a:r>
            <a:r>
              <a:rPr lang="en-US" sz="2600" dirty="0">
                <a:solidFill>
                  <a:srgbClr val="000000"/>
                </a:solidFill>
              </a:rPr>
              <a:t>—collagen fibers begin to appear parallel to the tooth surface. Union of the flap and the tooth is still weak (due to immature collagen fibers) but clinically it appears almost normal. </a:t>
            </a:r>
          </a:p>
          <a:p>
            <a:r>
              <a:rPr lang="en-US" sz="2600" dirty="0">
                <a:solidFill>
                  <a:srgbClr val="C00000"/>
                </a:solidFill>
              </a:rPr>
              <a:t>One month after surgery</a:t>
            </a:r>
            <a:r>
              <a:rPr lang="en-US" sz="2600" dirty="0">
                <a:solidFill>
                  <a:srgbClr val="000000"/>
                </a:solidFill>
              </a:rPr>
              <a:t>—a fully-epithelialized gingival crevice with a well-defined epithelial attachment is present. </a:t>
            </a:r>
            <a:r>
              <a:rPr lang="en-US" sz="2600" dirty="0" err="1">
                <a:solidFill>
                  <a:srgbClr val="000000"/>
                </a:solidFill>
              </a:rPr>
              <a:t>Supracrestal</a:t>
            </a:r>
            <a:r>
              <a:rPr lang="en-US" sz="2600" dirty="0">
                <a:solidFill>
                  <a:srgbClr val="000000"/>
                </a:solidFill>
              </a:rPr>
              <a:t> fibers begin to adapt a functional arrangement. </a:t>
            </a:r>
          </a:p>
          <a:p>
            <a:endParaRPr lang="en-US" sz="2000" dirty="0">
              <a:solidFill>
                <a:srgbClr val="000000"/>
              </a:solidFill>
            </a:endParaRPr>
          </a:p>
        </p:txBody>
      </p:sp>
    </p:spTree>
    <p:extLst>
      <p:ext uri="{BB962C8B-B14F-4D97-AF65-F5344CB8AC3E}">
        <p14:creationId xmlns:p14="http://schemas.microsoft.com/office/powerpoint/2010/main" val="4020671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2" descr="صورة ذات صلة">
            <a:extLst>
              <a:ext uri="{FF2B5EF4-FFF2-40B4-BE49-F238E27FC236}">
                <a16:creationId xmlns:a16="http://schemas.microsoft.com/office/drawing/2014/main" id="{A3CA2830-9FB9-8D46-BADD-A70AE0E4246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6763" r="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C7955F2-6559-4849-AE47-F1FBD1596B69}"/>
              </a:ext>
            </a:extLst>
          </p:cNvPr>
          <p:cNvSpPr>
            <a:spLocks noGrp="1"/>
          </p:cNvSpPr>
          <p:nvPr>
            <p:ph type="title"/>
          </p:nvPr>
        </p:nvSpPr>
        <p:spPr>
          <a:xfrm>
            <a:off x="415531" y="498334"/>
            <a:ext cx="6628735" cy="1311664"/>
          </a:xfrm>
        </p:spPr>
        <p:txBody>
          <a:bodyPr>
            <a:normAutofit/>
          </a:bodyPr>
          <a:lstStyle/>
          <a:p>
            <a:r>
              <a:rPr lang="en-US" sz="3600" b="1" dirty="0">
                <a:solidFill>
                  <a:srgbClr val="C00000"/>
                </a:solidFill>
              </a:rPr>
              <a:t>Healing after Full Thickness Flap </a:t>
            </a:r>
            <a:br>
              <a:rPr lang="en-US" sz="3600" b="1" dirty="0">
                <a:solidFill>
                  <a:srgbClr val="C00000"/>
                </a:solidFill>
              </a:rPr>
            </a:br>
            <a:endParaRPr lang="en-US" sz="3600" b="1" dirty="0">
              <a:solidFill>
                <a:srgbClr val="C00000"/>
              </a:solidFill>
            </a:endParaRPr>
          </a:p>
        </p:txBody>
      </p:sp>
      <p:sp>
        <p:nvSpPr>
          <p:cNvPr id="3" name="Content Placeholder 2">
            <a:extLst>
              <a:ext uri="{FF2B5EF4-FFF2-40B4-BE49-F238E27FC236}">
                <a16:creationId xmlns:a16="http://schemas.microsoft.com/office/drawing/2014/main" id="{05930B32-51D5-EE4B-86DC-8A7A5888D724}"/>
              </a:ext>
            </a:extLst>
          </p:cNvPr>
          <p:cNvSpPr>
            <a:spLocks noGrp="1"/>
          </p:cNvSpPr>
          <p:nvPr>
            <p:ph idx="1"/>
          </p:nvPr>
        </p:nvSpPr>
        <p:spPr>
          <a:xfrm>
            <a:off x="415531" y="2272143"/>
            <a:ext cx="5381707" cy="3788830"/>
          </a:xfrm>
        </p:spPr>
        <p:txBody>
          <a:bodyPr anchor="ctr">
            <a:normAutofit fontScale="92500"/>
          </a:bodyPr>
          <a:lstStyle/>
          <a:p>
            <a:r>
              <a:rPr lang="en-US" sz="3500" dirty="0">
                <a:solidFill>
                  <a:srgbClr val="000000"/>
                </a:solidFill>
              </a:rPr>
              <a:t>Same as above but superficial bone necrosis takes place in one to three days followed by osteoclastic resorption at 4 to 6 days and declines thereafter. This results in bone loss of about 1 mm and greater, if the bone is thin. </a:t>
            </a:r>
          </a:p>
          <a:p>
            <a:endParaRPr lang="en-US" sz="2000" dirty="0">
              <a:solidFill>
                <a:srgbClr val="000000"/>
              </a:solidFill>
            </a:endParaRPr>
          </a:p>
        </p:txBody>
      </p:sp>
    </p:spTree>
    <p:extLst>
      <p:ext uri="{BB962C8B-B14F-4D97-AF65-F5344CB8AC3E}">
        <p14:creationId xmlns:p14="http://schemas.microsoft.com/office/powerpoint/2010/main" val="788901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2" descr="نتيجة بحث الصور عن ‪healing quotes‬‏">
            <a:extLst>
              <a:ext uri="{FF2B5EF4-FFF2-40B4-BE49-F238E27FC236}">
                <a16:creationId xmlns:a16="http://schemas.microsoft.com/office/drawing/2014/main" id="{420AF6A5-363F-8F45-9060-13F7EA6D1B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037" b="259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75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صورة ذات صلة">
            <a:extLst>
              <a:ext uri="{FF2B5EF4-FFF2-40B4-BE49-F238E27FC236}">
                <a16:creationId xmlns:a16="http://schemas.microsoft.com/office/drawing/2014/main" id="{D3A6188E-6667-0F43-9D36-BEC7CEA1EE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6600" y="1128712"/>
            <a:ext cx="8661400"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84930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Rectangle 7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7" name="Picture 1" descr="page334image44475120">
            <a:extLst>
              <a:ext uri="{FF2B5EF4-FFF2-40B4-BE49-F238E27FC236}">
                <a16:creationId xmlns:a16="http://schemas.microsoft.com/office/drawing/2014/main" id="{DFF329E4-5A05-6D42-9697-CE56940090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6667" y="480060"/>
            <a:ext cx="8686800" cy="589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1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2832-8756-CE4D-A9EB-47701D6ED9AA}"/>
              </a:ext>
            </a:extLst>
          </p:cNvPr>
          <p:cNvSpPr>
            <a:spLocks noGrp="1"/>
          </p:cNvSpPr>
          <p:nvPr>
            <p:ph type="title"/>
          </p:nvPr>
        </p:nvSpPr>
        <p:spPr/>
        <p:txBody>
          <a:bodyPr/>
          <a:lstStyle/>
          <a:p>
            <a:r>
              <a:rPr lang="en-US" b="1" dirty="0"/>
              <a:t>CLASSIFICATION </a:t>
            </a:r>
            <a:br>
              <a:rPr lang="en-US" dirty="0"/>
            </a:br>
            <a:endParaRPr lang="en-US" dirty="0"/>
          </a:p>
        </p:txBody>
      </p:sp>
      <p:sp>
        <p:nvSpPr>
          <p:cNvPr id="3" name="Content Placeholder 2">
            <a:extLst>
              <a:ext uri="{FF2B5EF4-FFF2-40B4-BE49-F238E27FC236}">
                <a16:creationId xmlns:a16="http://schemas.microsoft.com/office/drawing/2014/main" id="{3434DC9E-BC57-674B-86F4-2B0758C396CF}"/>
              </a:ext>
            </a:extLst>
          </p:cNvPr>
          <p:cNvSpPr>
            <a:spLocks noGrp="1"/>
          </p:cNvSpPr>
          <p:nvPr>
            <p:ph idx="1"/>
          </p:nvPr>
        </p:nvSpPr>
        <p:spPr/>
        <p:txBody>
          <a:bodyPr/>
          <a:lstStyle/>
          <a:p>
            <a:r>
              <a:rPr lang="en-US" b="1" dirty="0"/>
              <a:t>According to the Thickness of the Flap/Bone Exposure after Flap Reflection </a:t>
            </a:r>
            <a:endParaRPr lang="en-US" dirty="0"/>
          </a:p>
          <a:p>
            <a:r>
              <a:rPr lang="en-US" dirty="0"/>
              <a:t>The flaps are classified as:</a:t>
            </a:r>
          </a:p>
          <a:p>
            <a:pPr marL="0" indent="0">
              <a:buNone/>
            </a:pPr>
            <a:r>
              <a:rPr lang="en-US" dirty="0"/>
              <a:t>a. </a:t>
            </a:r>
            <a:r>
              <a:rPr lang="en-US" dirty="0">
                <a:solidFill>
                  <a:srgbClr val="FF0000"/>
                </a:solidFill>
              </a:rPr>
              <a:t>Full thickness/mucoperiosteal flap</a:t>
            </a:r>
            <a:r>
              <a:rPr lang="en-US" dirty="0"/>
              <a:t>—All the soft tissues including the periosteum is elevated </a:t>
            </a:r>
          </a:p>
          <a:p>
            <a:pPr marL="0" indent="0">
              <a:buNone/>
            </a:pPr>
            <a:r>
              <a:rPr lang="en-US" dirty="0"/>
              <a:t> b. </a:t>
            </a:r>
            <a:r>
              <a:rPr lang="en-US" dirty="0">
                <a:solidFill>
                  <a:srgbClr val="FF0000"/>
                </a:solidFill>
              </a:rPr>
              <a:t>Partial thickness/mucosal flap/split thickness flap</a:t>
            </a:r>
            <a:r>
              <a:rPr lang="en-US" dirty="0"/>
              <a:t>— Reflection of only the epithelium and a layer of underlying connective tissue, the bone is covered by a layer of connective tissue including periosteum </a:t>
            </a:r>
          </a:p>
          <a:p>
            <a:endParaRPr lang="en-US" dirty="0"/>
          </a:p>
        </p:txBody>
      </p:sp>
    </p:spTree>
    <p:extLst>
      <p:ext uri="{BB962C8B-B14F-4D97-AF65-F5344CB8AC3E}">
        <p14:creationId xmlns:p14="http://schemas.microsoft.com/office/powerpoint/2010/main" val="180285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1" name="Picture 1" descr="page334image44470544">
            <a:extLst>
              <a:ext uri="{FF2B5EF4-FFF2-40B4-BE49-F238E27FC236}">
                <a16:creationId xmlns:a16="http://schemas.microsoft.com/office/drawing/2014/main" id="{2397F8BE-E234-4B44-93E3-60C08A3BB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8191" y="643467"/>
            <a:ext cx="9095617"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857F6D7-071B-3149-8151-E20DFB33E917}"/>
              </a:ext>
            </a:extLst>
          </p:cNvPr>
          <p:cNvSpPr/>
          <p:nvPr/>
        </p:nvSpPr>
        <p:spPr>
          <a:xfrm>
            <a:off x="2784691" y="5793165"/>
            <a:ext cx="7459976" cy="584775"/>
          </a:xfrm>
          <a:prstGeom prst="rect">
            <a:avLst/>
          </a:prstGeom>
        </p:spPr>
        <p:txBody>
          <a:bodyPr wrap="square">
            <a:spAutoFit/>
          </a:bodyPr>
          <a:lstStyle/>
          <a:p>
            <a:r>
              <a:rPr lang="en-US" sz="3200" b="1" dirty="0">
                <a:solidFill>
                  <a:srgbClr val="211E1E"/>
                </a:solidFill>
                <a:latin typeface="Helvetica" pitchFamily="2" charset="0"/>
              </a:rPr>
              <a:t>Mucoperiosteal / full thickness flap </a:t>
            </a:r>
            <a:endParaRPr lang="en-US" sz="3200" b="1" dirty="0"/>
          </a:p>
        </p:txBody>
      </p:sp>
    </p:spTree>
    <p:extLst>
      <p:ext uri="{BB962C8B-B14F-4D97-AF65-F5344CB8AC3E}">
        <p14:creationId xmlns:p14="http://schemas.microsoft.com/office/powerpoint/2010/main" val="328330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4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5" name="Picture 1" descr="page334image44472832">
            <a:extLst>
              <a:ext uri="{FF2B5EF4-FFF2-40B4-BE49-F238E27FC236}">
                <a16:creationId xmlns:a16="http://schemas.microsoft.com/office/drawing/2014/main" id="{A65A398F-5CDC-0C44-88DE-FC0D12D41D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4836" y="643467"/>
            <a:ext cx="10662327"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8C391-1CFE-C34C-9B73-AE1F5E61E19E}"/>
              </a:ext>
            </a:extLst>
          </p:cNvPr>
          <p:cNvSpPr/>
          <p:nvPr/>
        </p:nvSpPr>
        <p:spPr>
          <a:xfrm>
            <a:off x="3035627" y="5794947"/>
            <a:ext cx="6263253" cy="646331"/>
          </a:xfrm>
          <a:prstGeom prst="rect">
            <a:avLst/>
          </a:prstGeom>
        </p:spPr>
        <p:txBody>
          <a:bodyPr wrap="none">
            <a:spAutoFit/>
          </a:bodyPr>
          <a:lstStyle/>
          <a:p>
            <a:r>
              <a:rPr lang="en-US" sz="3600" b="1" dirty="0">
                <a:solidFill>
                  <a:srgbClr val="211E1E"/>
                </a:solidFill>
                <a:latin typeface="Helvetica" pitchFamily="2" charset="0"/>
              </a:rPr>
              <a:t>Partial / split thickness flap </a:t>
            </a:r>
            <a:endParaRPr lang="en-US" sz="3600" b="1" dirty="0"/>
          </a:p>
        </p:txBody>
      </p:sp>
    </p:spTree>
    <p:extLst>
      <p:ext uri="{BB962C8B-B14F-4D97-AF65-F5344CB8AC3E}">
        <p14:creationId xmlns:p14="http://schemas.microsoft.com/office/powerpoint/2010/main" val="2374616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1100</Words>
  <Application>Microsoft Macintosh PowerPoint</Application>
  <PresentationFormat>Widescreen</PresentationFormat>
  <Paragraphs>97</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Engravers MT</vt:lpstr>
      <vt:lpstr>Helvetica</vt:lpstr>
      <vt:lpstr>Office Theme</vt:lpstr>
      <vt:lpstr>Periodontal Flap</vt:lpstr>
      <vt:lpstr>PowerPoint Presentation</vt:lpstr>
      <vt:lpstr>Definition</vt:lpstr>
      <vt:lpstr>When should one consider for surgical pocket therapy ?  </vt:lpstr>
      <vt:lpstr>INDICATIONS/OBJECTIVES OF FLAP SURGERY  </vt:lpstr>
      <vt:lpstr>PowerPoint Presentation</vt:lpstr>
      <vt:lpstr>CLASSIFICATION  </vt:lpstr>
      <vt:lpstr>PowerPoint Presentation</vt:lpstr>
      <vt:lpstr>PowerPoint Presentation</vt:lpstr>
      <vt:lpstr>Indications  </vt:lpstr>
      <vt:lpstr>According to the Placement of Flap after Surgery  </vt:lpstr>
      <vt:lpstr>According to Design of the Flap/Management of the Papilla  </vt:lpstr>
      <vt:lpstr>PowerPoint Presentation</vt:lpstr>
      <vt:lpstr>PowerPoint Presentation</vt:lpstr>
      <vt:lpstr>INCISIONS  </vt:lpstr>
      <vt:lpstr>Horizontal Incisions </vt:lpstr>
      <vt:lpstr>Horizontal incisions  </vt:lpstr>
      <vt:lpstr>Crevicular Incision  </vt:lpstr>
      <vt:lpstr>Vertical Incision  </vt:lpstr>
      <vt:lpstr>Location of vertical incision  </vt:lpstr>
      <vt:lpstr>Papilla Preservation Flap  </vt:lpstr>
      <vt:lpstr>Facial view after sulcular incisions have been made  </vt:lpstr>
      <vt:lpstr>Flap reflection  </vt:lpstr>
      <vt:lpstr>After curettage and root planing  </vt:lpstr>
      <vt:lpstr>PowerPoint Presentation</vt:lpstr>
      <vt:lpstr>PowerPoint Presentation</vt:lpstr>
      <vt:lpstr>FLAP TECHNIQUES FOR POCKET THERAPY  </vt:lpstr>
      <vt:lpstr>PowerPoint Presentation</vt:lpstr>
      <vt:lpstr>Modified Widman flap technique</vt:lpstr>
      <vt:lpstr>PowerPoint Presentation</vt:lpstr>
      <vt:lpstr>PowerPoint Presentation</vt:lpstr>
      <vt:lpstr>PowerPoint Presentation</vt:lpstr>
      <vt:lpstr>PowerPoint Presentation</vt:lpstr>
      <vt:lpstr>PowerPoint Presentation</vt:lpstr>
      <vt:lpstr>Undisplaced flap  </vt:lpstr>
      <vt:lpstr>Undisplaced flap  </vt:lpstr>
      <vt:lpstr>PowerPoint Presentation</vt:lpstr>
      <vt:lpstr>PowerPoint Presentation</vt:lpstr>
      <vt:lpstr>PowerPoint Presentation</vt:lpstr>
      <vt:lpstr>PowerPoint Presentation</vt:lpstr>
      <vt:lpstr>PowerPoint Presentation</vt:lpstr>
      <vt:lpstr>Palatal Flap  </vt:lpstr>
      <vt:lpstr>PowerPoint Presentation</vt:lpstr>
      <vt:lpstr>PowerPoint Presentation</vt:lpstr>
      <vt:lpstr>PowerPoint Presentation</vt:lpstr>
      <vt:lpstr>PowerPoint Presentation</vt:lpstr>
      <vt:lpstr>Apically-displaced Flap  </vt:lpstr>
      <vt:lpstr>HEALING AFTER FLAP SURGERY  </vt:lpstr>
      <vt:lpstr>HEALING AFTER FLAP SURGERY  </vt:lpstr>
      <vt:lpstr>HEALING AFTER FLAP SURGERY  </vt:lpstr>
      <vt:lpstr>Healing after Full Thickness Flap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Periodontal Flap</dc:title>
  <dc:creator>Melav Musa</dc:creator>
  <cp:lastModifiedBy>Melav Musa</cp:lastModifiedBy>
  <cp:revision>3</cp:revision>
  <dcterms:created xsi:type="dcterms:W3CDTF">2019-08-17T13:28:50Z</dcterms:created>
  <dcterms:modified xsi:type="dcterms:W3CDTF">2019-09-14T07:03:56Z</dcterms:modified>
</cp:coreProperties>
</file>