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262" r:id="rId3"/>
    <p:sldId id="259" r:id="rId4"/>
    <p:sldId id="256" r:id="rId5"/>
    <p:sldId id="272" r:id="rId6"/>
    <p:sldId id="273" r:id="rId7"/>
    <p:sldId id="264" r:id="rId8"/>
    <p:sldId id="267" r:id="rId9"/>
    <p:sldId id="268" r:id="rId10"/>
    <p:sldId id="269" r:id="rId11"/>
    <p:sldId id="265" r:id="rId12"/>
    <p:sldId id="270" r:id="rId13"/>
    <p:sldId id="271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7231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A21F5-C5F1-45CA-AC6B-BFDC46263FE5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BBA19-F0EA-4D9B-B1D4-C2F9A754A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97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8BA1B5C-D8BC-4CE1-B14B-47CE4465CA1D}" type="slidenum">
              <a:rPr lang="ar-SA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615CCA2-35FB-452D-8628-4F101927CD42}" type="slidenum">
              <a:rPr lang="ar-SA" altLang="en-US"/>
              <a:pPr/>
              <a:t>7</a:t>
            </a:fld>
            <a:endParaRPr lang="en-US" altLang="en-US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655638"/>
            <a:ext cx="4610100" cy="3457575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344988"/>
            <a:ext cx="4962525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23CCCDD-AEF2-47E4-8180-4B7AE107AD85}" type="slidenum">
              <a:rPr lang="ar-SA" altLang="en-US"/>
              <a:pPr/>
              <a:t>11</a:t>
            </a:fld>
            <a:endParaRPr lang="en-US" altLang="en-US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655638"/>
            <a:ext cx="4610100" cy="3457575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344988"/>
            <a:ext cx="4962525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9882B-388A-495E-B35E-0151FE94AC49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5BE-99C0-4CB6-AD4A-89AF931C2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52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9882B-388A-495E-B35E-0151FE94AC49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5BE-99C0-4CB6-AD4A-89AF931C2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9882B-388A-495E-B35E-0151FE94AC49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5BE-99C0-4CB6-AD4A-89AF931C2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32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9882B-388A-495E-B35E-0151FE94AC49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5BE-99C0-4CB6-AD4A-89AF931C2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47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9882B-388A-495E-B35E-0151FE94AC49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5BE-99C0-4CB6-AD4A-89AF931C2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63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9882B-388A-495E-B35E-0151FE94AC49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5BE-99C0-4CB6-AD4A-89AF931C2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84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9882B-388A-495E-B35E-0151FE94AC49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5BE-99C0-4CB6-AD4A-89AF931C2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68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9882B-388A-495E-B35E-0151FE94AC49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5BE-99C0-4CB6-AD4A-89AF931C2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7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9882B-388A-495E-B35E-0151FE94AC49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5BE-99C0-4CB6-AD4A-89AF931C2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3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9882B-388A-495E-B35E-0151FE94AC49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5BE-99C0-4CB6-AD4A-89AF931C2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43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9882B-388A-495E-B35E-0151FE94AC49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5BE-99C0-4CB6-AD4A-89AF931C2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1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9882B-388A-495E-B35E-0151FE94AC49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8D5BE-99C0-4CB6-AD4A-89AF931C2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7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52400" y="304800"/>
            <a:ext cx="8886825" cy="62484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latin typeface="Times" charset="0"/>
                <a:cs typeface="Times" charset="0"/>
              </a:rPr>
              <a:t/>
            </a:r>
            <a:br>
              <a:rPr lang="en-US" altLang="en-US" dirty="0" smtClean="0">
                <a:latin typeface="Times" charset="0"/>
                <a:cs typeface="Times" charset="0"/>
              </a:rPr>
            </a:br>
            <a:r>
              <a:rPr lang="en-US" altLang="en-US" dirty="0" smtClean="0">
                <a:latin typeface="Times" charset="0"/>
                <a:cs typeface="Times" charset="0"/>
              </a:rPr>
              <a:t/>
            </a:r>
            <a:br>
              <a:rPr lang="en-US" altLang="en-US" dirty="0" smtClean="0">
                <a:latin typeface="Times" charset="0"/>
                <a:cs typeface="Times" charset="0"/>
              </a:rPr>
            </a:br>
            <a:r>
              <a:rPr lang="en-US" altLang="en-US" dirty="0">
                <a:latin typeface="Times" charset="0"/>
                <a:cs typeface="Times" charset="0"/>
              </a:rPr>
              <a:t/>
            </a:r>
            <a:br>
              <a:rPr lang="en-US" altLang="en-US" dirty="0">
                <a:latin typeface="Times" charset="0"/>
                <a:cs typeface="Times" charset="0"/>
              </a:rPr>
            </a:br>
            <a:r>
              <a:rPr lang="en-US" altLang="en-US" dirty="0" smtClean="0">
                <a:latin typeface="Times" charset="0"/>
                <a:cs typeface="Times" charset="0"/>
              </a:rPr>
              <a:t/>
            </a:r>
            <a:br>
              <a:rPr lang="en-US" altLang="en-US" dirty="0" smtClean="0">
                <a:latin typeface="Times" charset="0"/>
                <a:cs typeface="Times" charset="0"/>
              </a:rPr>
            </a:b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Tishk International University</a:t>
            </a:r>
            <a:b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College of science / 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Medical Analysis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Dep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Medical Helminthology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Entomology (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Ectoparasites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Third Stage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By:</a:t>
            </a:r>
            <a:b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Dr.Hemdad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H.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Mawlood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</a:br>
            <a:endParaRPr lang="en-US" altLang="en-US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90A0328-C765-4D54-84D4-B4313BE5A5B9}" type="slidenum">
              <a:rPr lang="ar-SA" altLang="en-US" smtClean="0">
                <a:cs typeface="Arial" charset="0"/>
              </a:rPr>
              <a:pPr/>
              <a:t>1</a:t>
            </a:fld>
            <a:endParaRPr lang="en-US" altLang="en-US" smtClean="0"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87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55626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Hirudin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a naturally occurring 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peptide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the 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salivary glands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blood-sucking leeches (such as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Hirudo</a:t>
            </a:r>
            <a:r>
              <a:rPr lang="en-US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medicinalis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that has a blood anticoagulant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property. This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fundamental for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leeches to have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habit 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hematophagy.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00400"/>
            <a:ext cx="5715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94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General Characteristics of Nematodes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>
            <a:normAutofit lnSpcReduction="10000"/>
          </a:bodyPr>
          <a:lstStyle/>
          <a:p>
            <a:pPr algn="l" eaLnBrk="1" hangingPunct="1">
              <a:buFont typeface="Wingdings" pitchFamily="2" charset="2"/>
              <a:buChar char="v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Include numerous 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free living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parasitic forms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eaLnBrk="1" hangingPunct="1">
              <a:buFontTx/>
              <a:buNone/>
            </a:pPr>
            <a:r>
              <a:rPr lang="en-US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Cylindrical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body: few 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meter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s.</a:t>
            </a:r>
          </a:p>
          <a:p>
            <a:pPr algn="l" eaLnBrk="1" hangingPunct="1">
              <a:buFontTx/>
              <a:buNone/>
            </a:pP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Char char="v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segmented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(unlike earthworm and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estodes ).</a:t>
            </a:r>
          </a:p>
          <a:p>
            <a:pPr marL="0" indent="0" algn="l" eaLnBrk="1" hangingPunct="1">
              <a:buNone/>
            </a:pP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Char char="v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Separate 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sexes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emale 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larger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ale.</a:t>
            </a:r>
          </a:p>
          <a:p>
            <a:pPr marL="0" indent="0" algn="l" eaLnBrk="1" hangingPunct="1">
              <a:buNone/>
            </a:pP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Char char="v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Complete 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digestive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reproductive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system, life cycle 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simple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complicated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3947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Parasitic nematodes are generally 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white creamy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in           color.</a:t>
            </a:r>
          </a:p>
          <a:p>
            <a:pPr algn="l" rtl="0" eaLnBrk="1" hangingPunct="1">
              <a:buFont typeface="Wingdings" pitchFamily="2" charset="2"/>
              <a:buChar char="v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Certain structural modifications are important for identification, like 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mouth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anterior end of digestive tract, the esophagus, posterior end 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Stages: 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Ova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( egg), 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Larva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Adult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worm .</a:t>
            </a:r>
            <a:r>
              <a:rPr lang="pt-BR" altLang="en-US" sz="2800" dirty="0" smtClean="0">
                <a:latin typeface="Times New Roman" pitchFamily="18" charset="0"/>
                <a:cs typeface="Times New Roman" pitchFamily="18" charset="0"/>
              </a:rPr>
              <a:t>Larvae include:</a:t>
            </a:r>
          </a:p>
          <a:p>
            <a:pPr marL="0" indent="0">
              <a:buNone/>
            </a:pPr>
            <a:r>
              <a:rPr lang="pt-BR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 infective </a:t>
            </a:r>
            <a:r>
              <a:rPr lang="pt-BR" altLang="en-US" sz="2800" dirty="0" smtClean="0"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pt-BR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infective</a:t>
            </a:r>
            <a:r>
              <a:rPr lang="pt-BR" altLang="en-US" sz="2800" dirty="0" smtClean="0">
                <a:latin typeface="Times New Roman" pitchFamily="18" charset="0"/>
                <a:cs typeface="Times New Roman" pitchFamily="18" charset="0"/>
              </a:rPr>
              <a:t> Larvae</a:t>
            </a:r>
            <a:endParaRPr lang="pt-BR" alt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Rhabditiform</a:t>
            </a:r>
            <a:r>
              <a:rPr lang="pt-BR" altLang="en-US" sz="2800" dirty="0" smtClean="0">
                <a:latin typeface="Times New Roman" pitchFamily="18" charset="0"/>
                <a:cs typeface="Times New Roman" pitchFamily="18" charset="0"/>
              </a:rPr>
              <a:t> – noninfective(hook worm)</a:t>
            </a:r>
            <a:endParaRPr lang="pt-BR" alt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Filariform</a:t>
            </a:r>
            <a:r>
              <a:rPr lang="pt-BR" altLang="en-US" sz="2800" dirty="0" smtClean="0">
                <a:latin typeface="Times New Roman" pitchFamily="18" charset="0"/>
                <a:cs typeface="Times New Roman" pitchFamily="18" charset="0"/>
              </a:rPr>
              <a:t> – infective(hook worm)</a:t>
            </a:r>
            <a:endParaRPr lang="pt-BR" alt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 typeface="Wingdings" pitchFamily="2" charset="2"/>
              <a:buChar char="v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Eggs and larvae are best seen 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unstained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or with 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iodine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in wet mount. While 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adult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often 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visible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naked eye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 eaLnBrk="1" hangingPunct="1">
              <a:buFont typeface="Wingdings" pitchFamily="2" charset="2"/>
              <a:buChar char="v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covered with highly resistant coating (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cuticle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Font typeface="Wingdings" pitchFamily="2" charset="2"/>
              <a:buChar char="v"/>
            </a:pPr>
            <a:r>
              <a:rPr lang="en-US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Medically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important nematodes are 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Intestinal nematodes</a:t>
            </a:r>
          </a:p>
          <a:p>
            <a:pPr algn="l" rtl="0" eaLnBrk="1" hangingPunct="1">
              <a:buFont typeface="Wingdings" pitchFamily="2" charset="2"/>
              <a:buChar char="§"/>
            </a:pP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Tx/>
              <a:buNone/>
            </a:pPr>
            <a:endParaRPr lang="en-US" altLang="en-US" sz="2800" dirty="0" smtClean="0"/>
          </a:p>
          <a:p>
            <a:pPr algn="l" rtl="0" eaLnBrk="1" hangingPunct="1">
              <a:buFontTx/>
              <a:buNone/>
            </a:pPr>
            <a:endParaRPr lang="en-US" altLang="en-US" sz="2800" dirty="0" smtClean="0"/>
          </a:p>
          <a:p>
            <a:pPr algn="l" rtl="0" eaLnBrk="1" hangingPunct="1">
              <a:buFontTx/>
              <a:buNone/>
            </a:pPr>
            <a:endParaRPr lang="en-US" altLang="en-US" sz="2800" dirty="0" smtClean="0"/>
          </a:p>
          <a:p>
            <a:pPr algn="l" rtl="0" eaLnBrk="1" hangingPunct="1">
              <a:buFontTx/>
              <a:buNone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89892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2000" cy="58674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3100" b="1" dirty="0" smtClean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altLang="en-US" sz="3100" dirty="0" smtClean="0">
                <a:latin typeface="Times New Roman" pitchFamily="18" charset="0"/>
                <a:cs typeface="Times New Roman" pitchFamily="18" charset="0"/>
              </a:rPr>
              <a:t>The most </a:t>
            </a:r>
            <a:r>
              <a:rPr lang="en-US" altLang="en-US" sz="3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intestinal species</a:t>
            </a:r>
            <a:r>
              <a:rPr lang="en-US" altLang="en-US" sz="3100" dirty="0" smtClean="0">
                <a:latin typeface="Times New Roman" pitchFamily="18" charset="0"/>
                <a:cs typeface="Times New Roman" pitchFamily="18" charset="0"/>
              </a:rPr>
              <a:t> include:</a:t>
            </a:r>
            <a:br>
              <a:rPr lang="en-US" alt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1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altLang="en-US" sz="3100" i="1" dirty="0" smtClean="0">
                <a:latin typeface="Times New Roman" pitchFamily="18" charset="0"/>
                <a:cs typeface="Times New Roman" pitchFamily="18" charset="0"/>
              </a:rPr>
              <a:t>Enterobius </a:t>
            </a:r>
            <a:r>
              <a:rPr lang="en-US" altLang="en-US" sz="3100" i="1" dirty="0" err="1" smtClean="0">
                <a:latin typeface="Times New Roman" pitchFamily="18" charset="0"/>
                <a:cs typeface="Times New Roman" pitchFamily="18" charset="0"/>
              </a:rPr>
              <a:t>vermicularis</a:t>
            </a:r>
            <a:r>
              <a:rPr lang="en-US" altLang="en-US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100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1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100" i="1" dirty="0" smtClean="0">
                <a:latin typeface="Times New Roman" pitchFamily="18" charset="0"/>
                <a:cs typeface="Times New Roman" pitchFamily="18" charset="0"/>
              </a:rPr>
              <a:t>Ascaris </a:t>
            </a:r>
            <a:r>
              <a:rPr lang="en-US" altLang="en-US" sz="3100" i="1" dirty="0" err="1" smtClean="0">
                <a:latin typeface="Times New Roman" pitchFamily="18" charset="0"/>
                <a:cs typeface="Times New Roman" pitchFamily="18" charset="0"/>
              </a:rPr>
              <a:t>lumbricoides</a:t>
            </a:r>
            <a:r>
              <a:rPr lang="en-US" altLang="en-US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100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1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en-US" sz="3100" i="1" dirty="0" smtClean="0">
                <a:latin typeface="Times New Roman" pitchFamily="18" charset="0"/>
                <a:cs typeface="Times New Roman" pitchFamily="18" charset="0"/>
              </a:rPr>
              <a:t>Trichuris trichiura</a:t>
            </a:r>
            <a:r>
              <a:rPr lang="en-US" altLang="en-US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1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altLang="en-US" sz="3100" i="1" dirty="0" err="1" smtClean="0">
                <a:latin typeface="Times New Roman" pitchFamily="18" charset="0"/>
                <a:cs typeface="Times New Roman" pitchFamily="18" charset="0"/>
              </a:rPr>
              <a:t>Trichinella</a:t>
            </a:r>
            <a:r>
              <a:rPr lang="en-US" altLang="en-US" sz="3100" i="1" dirty="0" smtClean="0">
                <a:latin typeface="Times New Roman" pitchFamily="18" charset="0"/>
                <a:cs typeface="Times New Roman" pitchFamily="18" charset="0"/>
              </a:rPr>
              <a:t> spiralis </a:t>
            </a:r>
            <a:r>
              <a:rPr lang="en-US" altLang="en-US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100" dirty="0" smtClean="0">
                <a:latin typeface="Times New Roman" pitchFamily="18" charset="0"/>
                <a:cs typeface="Times New Roman" pitchFamily="18" charset="0"/>
              </a:rPr>
              <a:t> 5.Hookworms ( </a:t>
            </a:r>
            <a:r>
              <a:rPr lang="en-US" altLang="en-US" sz="3100" dirty="0" err="1" smtClean="0">
                <a:latin typeface="Times New Roman" pitchFamily="18" charset="0"/>
                <a:cs typeface="Times New Roman" pitchFamily="18" charset="0"/>
              </a:rPr>
              <a:t>Ancylostoma</a:t>
            </a:r>
            <a:r>
              <a:rPr lang="en-US" altLang="en-US" sz="31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en-US" sz="3100" dirty="0" err="1" smtClean="0">
                <a:latin typeface="Times New Roman" pitchFamily="18" charset="0"/>
                <a:cs typeface="Times New Roman" pitchFamily="18" charset="0"/>
              </a:rPr>
              <a:t>Necator</a:t>
            </a:r>
            <a:r>
              <a:rPr lang="en-US" altLang="en-US" sz="31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alt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100" dirty="0" smtClean="0">
                <a:latin typeface="Times New Roman" pitchFamily="18" charset="0"/>
                <a:cs typeface="Times New Roman" pitchFamily="18" charset="0"/>
              </a:rPr>
              <a:t> 6. </a:t>
            </a:r>
            <a:r>
              <a:rPr lang="en-US" altLang="en-US" sz="3100" i="1" dirty="0" err="1" smtClean="0">
                <a:latin typeface="Times New Roman" pitchFamily="18" charset="0"/>
                <a:cs typeface="Times New Roman" pitchFamily="18" charset="0"/>
              </a:rPr>
              <a:t>Strongyloides</a:t>
            </a:r>
            <a:r>
              <a:rPr lang="en-US" altLang="en-US" sz="3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i="1" dirty="0" err="1" smtClean="0">
                <a:latin typeface="Times New Roman" pitchFamily="18" charset="0"/>
                <a:cs typeface="Times New Roman" pitchFamily="18" charset="0"/>
              </a:rPr>
              <a:t>stercoralis</a:t>
            </a:r>
            <a:r>
              <a:rPr lang="en-US" altLang="en-US" sz="31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altLang="en-US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1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1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31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Intestinal </a:t>
            </a:r>
            <a:r>
              <a:rPr lang="en-US" altLang="en-US" sz="3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–Tissue Species </a:t>
            </a:r>
            <a:r>
              <a:rPr lang="en-US" altLang="en-US" sz="31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100" i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100" i="1" dirty="0">
                <a:latin typeface="Times New Roman" pitchFamily="18" charset="0"/>
                <a:cs typeface="Times New Roman" pitchFamily="18" charset="0"/>
              </a:rPr>
              <a:t>1.Trichinella spiralis </a:t>
            </a:r>
            <a:br>
              <a:rPr lang="en-US" altLang="en-US" sz="3100" i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100" i="1" dirty="0">
                <a:latin typeface="Times New Roman" pitchFamily="18" charset="0"/>
                <a:cs typeface="Times New Roman" pitchFamily="18" charset="0"/>
              </a:rPr>
              <a:t>2.Dracunculus </a:t>
            </a:r>
            <a:r>
              <a:rPr lang="en-US" altLang="en-US" sz="3100" i="1" dirty="0" err="1">
                <a:latin typeface="Times New Roman" pitchFamily="18" charset="0"/>
                <a:cs typeface="Times New Roman" pitchFamily="18" charset="0"/>
              </a:rPr>
              <a:t>medinesis</a:t>
            </a:r>
            <a:r>
              <a:rPr lang="en-US" altLang="en-US" sz="31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100" dirty="0" smtClean="0">
                <a:latin typeface="Times New Roman" pitchFamily="18" charset="0"/>
                <a:cs typeface="Times New Roman" pitchFamily="18" charset="0"/>
              </a:rPr>
            </a:br>
            <a:endParaRPr lang="en-US" altLang="en-US" sz="31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20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" pitchFamily="18" charset="0"/>
                <a:cs typeface="Times" pitchFamily="18" charset="0"/>
              </a:rPr>
              <a:t>Go to PIN worm</a:t>
            </a:r>
            <a:endParaRPr lang="en-US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Times" pitchFamily="18" charset="0"/>
                <a:cs typeface="Times" pitchFamily="18" charset="0"/>
              </a:rPr>
              <a:t>Thank you for your patient </a:t>
            </a:r>
          </a:p>
          <a:p>
            <a:r>
              <a:rPr lang="en-US" sz="4800" dirty="0" smtClean="0">
                <a:latin typeface="Times" pitchFamily="18" charset="0"/>
                <a:cs typeface="Times" pitchFamily="18" charset="0"/>
              </a:rPr>
              <a:t>Keep your </a:t>
            </a:r>
            <a:r>
              <a:rPr lang="en-US" sz="4800" dirty="0" err="1" smtClean="0">
                <a:latin typeface="Times" pitchFamily="18" charset="0"/>
                <a:cs typeface="Times" pitchFamily="18" charset="0"/>
              </a:rPr>
              <a:t>lec</a:t>
            </a:r>
            <a:r>
              <a:rPr lang="en-US" sz="4800" dirty="0" smtClean="0">
                <a:latin typeface="Times" pitchFamily="18" charset="0"/>
                <a:cs typeface="Times" pitchFamily="18" charset="0"/>
              </a:rPr>
              <a:t>.</a:t>
            </a:r>
            <a:endParaRPr lang="en-US" sz="4800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72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 descr="Scanned at 27-02-2007 17-37 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152400"/>
            <a:ext cx="7629525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97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458200" cy="6096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Medical helminthology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the field of medicine that pertains to </a:t>
            </a:r>
            <a:r>
              <a:rPr lang="en-US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helminthes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(worms) </a:t>
            </a:r>
            <a:r>
              <a:rPr lang="en-US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capable of disease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public health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impact of medical helminthes because is sizable. 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 billion people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infected by soil-transmitted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helminths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such as </a:t>
            </a:r>
            <a:r>
              <a:rPr lang="en-US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Ascaris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hookworms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i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Trichuris</a:t>
            </a:r>
            <a:r>
              <a:rPr lang="en-US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trichiura</a:t>
            </a:r>
            <a:r>
              <a:rPr lang="en-US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by </a:t>
            </a:r>
            <a:r>
              <a:rPr lang="en-US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schistosomes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Early childhood infections by soil-transmitted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helminths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delays </a:t>
            </a:r>
            <a:r>
              <a:rPr lang="en-US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physical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cognitive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development. </a:t>
            </a:r>
          </a:p>
        </p:txBody>
      </p:sp>
    </p:spTree>
    <p:extLst>
      <p:ext uri="{BB962C8B-B14F-4D97-AF65-F5344CB8AC3E}">
        <p14:creationId xmlns:p14="http://schemas.microsoft.com/office/powerpoint/2010/main" val="231300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1000"/>
            <a:ext cx="8458200" cy="5257800"/>
          </a:xfrm>
        </p:spPr>
        <p:txBody>
          <a:bodyPr/>
          <a:lstStyle/>
          <a:p>
            <a:pPr marL="457200" indent="-457200" algn="l">
              <a:buFont typeface="Wingdings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Other widespread helminthic infections include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lymphatic filariasis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Dracunculiasis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(Guinea worm disease), and 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food-borne trematode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tapeworm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infections. 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these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infections by above worms  causes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chronic morbidity and debilitation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2800" y="4724400"/>
            <a:ext cx="5486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" pitchFamily="18" charset="0"/>
                <a:cs typeface="Times" pitchFamily="18" charset="0"/>
              </a:rPr>
              <a:t>Paper not required: Human </a:t>
            </a:r>
            <a:r>
              <a:rPr lang="en-US" dirty="0" err="1">
                <a:latin typeface="Times" pitchFamily="18" charset="0"/>
                <a:cs typeface="Times" pitchFamily="18" charset="0"/>
              </a:rPr>
              <a:t>fascioliasis</a:t>
            </a:r>
            <a:r>
              <a:rPr lang="en-US" dirty="0">
                <a:latin typeface="Times" pitchFamily="18" charset="0"/>
                <a:cs typeface="Times" pitchFamily="18" charset="0"/>
              </a:rPr>
              <a:t>: review provides fresh perspectives on infection and control</a:t>
            </a:r>
          </a:p>
          <a:p>
            <a:r>
              <a:rPr lang="en-US" dirty="0">
                <a:latin typeface="Times" pitchFamily="18" charset="0"/>
                <a:cs typeface="Times" pitchFamily="18" charset="0"/>
              </a:rPr>
              <a:t>27 July 2018 | 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Fascioliasis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dirty="0">
                <a:latin typeface="Times" pitchFamily="18" charset="0"/>
                <a:cs typeface="Times" pitchFamily="18" charset="0"/>
              </a:rPr>
              <a:t>– an infection mainly of the liver – is estimated to affect 2.4 million people in more than 70 countries, with several millions at risk.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68078"/>
            <a:ext cx="25146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13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7762"/>
            <a:ext cx="4333875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03474"/>
            <a:ext cx="3510364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13537" y="304800"/>
            <a:ext cx="4459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1" dirty="0">
                <a:latin typeface="Times" pitchFamily="18" charset="0"/>
                <a:cs typeface="Times" pitchFamily="18" charset="0"/>
              </a:rPr>
              <a:t>Dracunculus medinensis</a:t>
            </a:r>
          </a:p>
        </p:txBody>
      </p:sp>
    </p:spTree>
    <p:extLst>
      <p:ext uri="{BB962C8B-B14F-4D97-AF65-F5344CB8AC3E}">
        <p14:creationId xmlns:p14="http://schemas.microsoft.com/office/powerpoint/2010/main" val="210777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Beef Tape worm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524000"/>
            <a:ext cx="666750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21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543800" cy="11430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Classification Helminthes (worms)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153400" cy="4830763"/>
          </a:xfrm>
          <a:noFill/>
        </p:spPr>
        <p:txBody>
          <a:bodyPr lIns="92075" tIns="46038" rIns="92075" bIns="46038">
            <a:normAutofit fontScale="77500" lnSpcReduction="20000"/>
          </a:bodyPr>
          <a:lstStyle/>
          <a:p>
            <a:pPr algn="l" eaLnBrk="1" hangingPunct="1">
              <a:buFontTx/>
              <a:buNone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1.Phylum :Nemathelminthes (</a:t>
            </a:r>
            <a:r>
              <a:rPr lang="en-US" alt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roundworms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algn="l" eaLnBrk="1" hangingPunct="1">
              <a:buFontTx/>
              <a:buNone/>
            </a:pP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Class:Nematodes</a:t>
            </a:r>
            <a:endParaRPr lang="en-US" alt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buFontTx/>
              <a:buNone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2.Phylum: Platyhelminthes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flatworms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), include:</a:t>
            </a:r>
          </a:p>
          <a:p>
            <a:pPr lvl="1" algn="l" eaLnBrk="1" hangingPunct="1">
              <a:buFontTx/>
              <a:buNone/>
            </a:pP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A.Class:Cestodes( </a:t>
            </a:r>
            <a:r>
              <a:rPr lang="en-US" alt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tapeworms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algn="l" eaLnBrk="1" hangingPunct="1">
              <a:buFontTx/>
              <a:buNone/>
            </a:pPr>
            <a:endParaRPr lang="en-US" alt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l" eaLnBrk="1" hangingPunct="1">
              <a:buFontTx/>
              <a:buNone/>
            </a:pP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B.Class:Trematodes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flukes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buNone/>
            </a:pPr>
            <a:endParaRPr lang="en-US" alt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C.Class:Turbellaria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whirlpools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) like Pseudoceros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dimidiatus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alt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3.Phylum :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Annelida(</a:t>
            </a:r>
            <a:r>
              <a:rPr lang="en-US" alt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ringed worms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) :like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</a:rPr>
              <a:t>Hirudo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</a:rPr>
              <a:t>medicinalis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(Leeches)(hematophagy)</a:t>
            </a:r>
          </a:p>
          <a:p>
            <a:pPr lvl="1" algn="l" eaLnBrk="1" hangingPunct="1">
              <a:buFontTx/>
              <a:buNone/>
            </a:pP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568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486993"/>
            <a:ext cx="4267200" cy="425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267200" cy="425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762000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Pseudoceros dimidiatus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76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98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413</Words>
  <Application>Microsoft Office PowerPoint</Application>
  <PresentationFormat>On-screen Show (4:3)</PresentationFormat>
  <Paragraphs>58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   Tishk International University College of science / Medical Analysis Dep      Medical Helminthology  &amp;Entomology (Ectoparasites) Third Stage By: Dr.Hemdad H. Mawlood </vt:lpstr>
      <vt:lpstr>PowerPoint Presentation</vt:lpstr>
      <vt:lpstr>PowerPoint Presentation</vt:lpstr>
      <vt:lpstr>PowerPoint Presentation</vt:lpstr>
      <vt:lpstr>PowerPoint Presentation</vt:lpstr>
      <vt:lpstr>Beef Tape worm</vt:lpstr>
      <vt:lpstr>Classification Helminthes (worms)</vt:lpstr>
      <vt:lpstr>PowerPoint Presentation</vt:lpstr>
      <vt:lpstr>PowerPoint Presentation</vt:lpstr>
      <vt:lpstr>PowerPoint Presentation</vt:lpstr>
      <vt:lpstr>General Characteristics of Nematodes</vt:lpstr>
      <vt:lpstr>PowerPoint Presentation</vt:lpstr>
      <vt:lpstr>A.The most intestinal species include: 1.Enterobius vermicularis 2. Ascaris lumbricoides 3. Trichuris trichiura 4. Trichinella spiralis   5.Hookworms ( Ancylostoma and Necator)  6. Strongyloides stercoralis.  B. Intestinal –Tissue Species  1.Trichinella spiralis  2.Dracunculus medinesis    </vt:lpstr>
      <vt:lpstr>Go to PIN worm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Helminthology &amp;Entomology (Ectoparasites)</dc:title>
  <dc:creator>Maher</dc:creator>
  <cp:lastModifiedBy>Lenovo</cp:lastModifiedBy>
  <cp:revision>24</cp:revision>
  <dcterms:created xsi:type="dcterms:W3CDTF">2020-01-29T15:46:53Z</dcterms:created>
  <dcterms:modified xsi:type="dcterms:W3CDTF">2021-02-07T07:08:06Z</dcterms:modified>
</cp:coreProperties>
</file>