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33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shu jalal" initials="hj" lastIdx="1" clrIdx="0">
    <p:extLst>
      <p:ext uri="{19B8F6BF-5375-455C-9EA6-DF929625EA0E}">
        <p15:presenceInfo xmlns:p15="http://schemas.microsoft.com/office/powerpoint/2012/main" userId="74d0448486f5c5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41549-65EE-432B-81D8-E1B5B94AFD9D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35146-B53F-42B8-8AC8-117B72060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63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35146-B53F-42B8-8AC8-117B72060E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96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1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3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8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5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6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2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B23E22-FD4E-4AD0-9AA2-1C90BE6C4CAF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87E4726-E38D-4BCD-BE86-AA590802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0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A59AF-C91F-48B4-A311-E265AC5FF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0114" y="1539551"/>
            <a:ext cx="6659679" cy="419463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Sample Collection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700" dirty="0" err="1"/>
              <a:t>Mrs:Sara</a:t>
            </a:r>
            <a:r>
              <a:rPr lang="en-US" sz="2700" dirty="0"/>
              <a:t> </a:t>
            </a:r>
            <a:r>
              <a:rPr lang="en-US" sz="2700" dirty="0" err="1"/>
              <a:t>Redar</a:t>
            </a:r>
            <a:r>
              <a:rPr lang="en-US" sz="2700" dirty="0"/>
              <a:t> </a:t>
            </a:r>
            <a:r>
              <a:rPr lang="en-US" sz="2700" dirty="0" err="1"/>
              <a:t>Yasseen</a:t>
            </a:r>
            <a:br>
              <a:rPr lang="en-US" sz="2700" dirty="0"/>
            </a:br>
            <a:r>
              <a:rPr lang="en-US" sz="2700" dirty="0"/>
              <a:t>Medical Microbiologist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BF0A1-706A-4D98-B4EA-D7B95C17F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0595" y="914400"/>
            <a:ext cx="1828800" cy="1828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75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65367B-7BE3-4E60-9340-8E1F6D28176C}"/>
              </a:ext>
            </a:extLst>
          </p:cNvPr>
          <p:cNvSpPr txBox="1"/>
          <p:nvPr/>
        </p:nvSpPr>
        <p:spPr>
          <a:xfrm>
            <a:off x="1295400" y="307123"/>
            <a:ext cx="6096912" cy="692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Objective: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1FA2E-A566-47CB-B9B9-58F83E4EAB4F}"/>
              </a:ext>
            </a:extLst>
          </p:cNvPr>
          <p:cNvSpPr txBox="1"/>
          <p:nvPr/>
        </p:nvSpPr>
        <p:spPr>
          <a:xfrm>
            <a:off x="1170377" y="1427854"/>
            <a:ext cx="609691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At the end of the section students must learn :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What is Sample Collection?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Principles of sample collection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Common types of sample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Labeling of samples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Benefit of transport media with examples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Criteria for rejecting samples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BA07FC-D51D-4A94-94CA-BCED5D5A40C7}"/>
              </a:ext>
            </a:extLst>
          </p:cNvPr>
          <p:cNvSpPr txBox="1"/>
          <p:nvPr/>
        </p:nvSpPr>
        <p:spPr>
          <a:xfrm>
            <a:off x="1529472" y="1400998"/>
            <a:ext cx="949260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Specimen collection is the process of obtaining tissue or fluids for laboratory analysis or near-patient testing. It is often a first step in determining diagnosis and treatment. The process must </a:t>
            </a:r>
            <a:r>
              <a:rPr lang="en-US" sz="2400" dirty="0" err="1"/>
              <a:t>minimise</a:t>
            </a:r>
            <a:r>
              <a:rPr lang="en-US" sz="2400" dirty="0"/>
              <a:t> health and safety risk to all staff handling the sample and the risk of erroneous data/results.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30E886-7347-455B-973D-8A85AA7905C2}"/>
              </a:ext>
            </a:extLst>
          </p:cNvPr>
          <p:cNvSpPr txBox="1"/>
          <p:nvPr/>
        </p:nvSpPr>
        <p:spPr>
          <a:xfrm>
            <a:off x="1394871" y="458700"/>
            <a:ext cx="60969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What is Sample Collection?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BFA4F9-60FC-4052-A8C1-7D76F4FB4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514" y="3916445"/>
            <a:ext cx="8804523" cy="16508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0871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0FFFE8-59A9-4248-939D-E8E407D54005}"/>
              </a:ext>
            </a:extLst>
          </p:cNvPr>
          <p:cNvSpPr txBox="1"/>
          <p:nvPr/>
        </p:nvSpPr>
        <p:spPr>
          <a:xfrm>
            <a:off x="1032029" y="219267"/>
            <a:ext cx="68424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Principles of sample collection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2EEFCB-5CD1-4F2B-A9A2-28125D279F08}"/>
              </a:ext>
            </a:extLst>
          </p:cNvPr>
          <p:cNvSpPr txBox="1"/>
          <p:nvPr/>
        </p:nvSpPr>
        <p:spPr>
          <a:xfrm>
            <a:off x="1032029" y="1233995"/>
            <a:ext cx="98719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specimen must be: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Collected at the right time;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Collected in a way that minimizes contamination;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Collected in a manner that reduces risk to all staff (including laboratory staff);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Collected using the correct tools;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Stored/transported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186966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79A4B1-5C4D-4F7F-9B4D-01A811CB5290}"/>
              </a:ext>
            </a:extLst>
          </p:cNvPr>
          <p:cNvSpPr txBox="1"/>
          <p:nvPr/>
        </p:nvSpPr>
        <p:spPr>
          <a:xfrm>
            <a:off x="1060868" y="338240"/>
            <a:ext cx="6096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Common types of sample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B80001-F35F-4EEA-80A8-1C1F5C44AA4A}"/>
              </a:ext>
            </a:extLst>
          </p:cNvPr>
          <p:cNvSpPr txBox="1"/>
          <p:nvPr/>
        </p:nvSpPr>
        <p:spPr>
          <a:xfrm>
            <a:off x="1060867" y="1182556"/>
            <a:ext cx="1076062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Solid </a:t>
            </a:r>
            <a:r>
              <a:rPr lang="en-US" sz="2400" dirty="0" err="1"/>
              <a:t>sample:such</a:t>
            </a:r>
            <a:r>
              <a:rPr lang="en-US" sz="2400" dirty="0"/>
              <a:t> as hard tissue </a:t>
            </a:r>
            <a:r>
              <a:rPr lang="en-US" sz="2400" dirty="0" err="1"/>
              <a:t>biopsy,stool,and</a:t>
            </a:r>
            <a:r>
              <a:rPr lang="en-US" sz="2400" dirty="0"/>
              <a:t> hair….</a:t>
            </a:r>
            <a:r>
              <a:rPr lang="en-US" sz="2400" dirty="0" err="1"/>
              <a:t>etc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Liquid sample: such as blood ,</a:t>
            </a:r>
            <a:r>
              <a:rPr lang="en-US" sz="2400" dirty="0" err="1"/>
              <a:t>urine,diarrhea,csf</a:t>
            </a:r>
            <a:r>
              <a:rPr lang="en-US" sz="2400" dirty="0"/>
              <a:t> (</a:t>
            </a:r>
            <a:r>
              <a:rPr lang="en-US" sz="2400" dirty="0" err="1"/>
              <a:t>cerebro</a:t>
            </a:r>
            <a:r>
              <a:rPr lang="en-US" sz="2400" dirty="0"/>
              <a:t> spinal fluid),and seminal fluid…….</a:t>
            </a:r>
            <a:r>
              <a:rPr lang="en-US" sz="2400" dirty="0" err="1"/>
              <a:t>etc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/>
              <a:t>Swabs :such as (throat </a:t>
            </a:r>
            <a:r>
              <a:rPr lang="en-US" sz="2400" dirty="0" err="1"/>
              <a:t>swab,nasal</a:t>
            </a:r>
            <a:r>
              <a:rPr lang="en-US" sz="2400" dirty="0"/>
              <a:t> </a:t>
            </a:r>
            <a:r>
              <a:rPr lang="en-US" sz="2400" dirty="0" err="1"/>
              <a:t>swab,cervical,and</a:t>
            </a:r>
            <a:r>
              <a:rPr lang="en-US" sz="2400" dirty="0"/>
              <a:t> wound swab …..</a:t>
            </a:r>
            <a:r>
              <a:rPr lang="en-US" sz="2400" dirty="0" err="1"/>
              <a:t>etc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018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024066-BF5D-4DDD-BEC7-008FE39C535E}"/>
              </a:ext>
            </a:extLst>
          </p:cNvPr>
          <p:cNvSpPr txBox="1"/>
          <p:nvPr/>
        </p:nvSpPr>
        <p:spPr>
          <a:xfrm>
            <a:off x="1132047" y="302160"/>
            <a:ext cx="943009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0" dirty="0">
                <a:effectLst/>
                <a:latin typeface="Arial" panose="020B0604020202020204" pitchFamily="34" charset="0"/>
              </a:rPr>
              <a:t>Labeling of samples</a:t>
            </a:r>
          </a:p>
          <a:p>
            <a:br>
              <a:rPr lang="en-US" sz="3200" dirty="0"/>
            </a:b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2AA239-4C39-4E29-B48A-BE0447CBEA2D}"/>
              </a:ext>
            </a:extLst>
          </p:cNvPr>
          <p:cNvSpPr txBox="1"/>
          <p:nvPr/>
        </p:nvSpPr>
        <p:spPr>
          <a:xfrm>
            <a:off x="1132046" y="1086990"/>
            <a:ext cx="6178131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i="0" dirty="0">
                <a:effectLst/>
                <a:latin typeface="Arial" panose="020B0604020202020204" pitchFamily="34" charset="0"/>
              </a:rPr>
              <a:t>Include: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Name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Arial" panose="020B0604020202020204" pitchFamily="34" charset="0"/>
              </a:rPr>
              <a:t>Participant 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Sample type ex: (blood-urine-feces)</a:t>
            </a:r>
            <a:endParaRPr lang="en-US" sz="2400" i="0" dirty="0">
              <a:effectLst/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Date  of collection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Arial" panose="020B0604020202020204" pitchFamily="34" charset="0"/>
              </a:rPr>
              <a:t>Gender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</a:rPr>
              <a:t>Age</a:t>
            </a:r>
            <a:endParaRPr lang="en-US" sz="2400" i="0" dirty="0">
              <a:effectLst/>
              <a:latin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0" dirty="0">
                <a:effectLst/>
                <a:latin typeface="Arial" panose="020B0604020202020204" pitchFamily="34" charset="0"/>
              </a:rPr>
              <a:t>Recent diet and supplement use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381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4E8046-1B5E-4873-9C5C-8B18C2A90634}"/>
              </a:ext>
            </a:extLst>
          </p:cNvPr>
          <p:cNvSpPr txBox="1"/>
          <p:nvPr/>
        </p:nvSpPr>
        <p:spPr>
          <a:xfrm>
            <a:off x="1329164" y="644864"/>
            <a:ext cx="91508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Benefit of transport media with examples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E18CFB-156D-4F72-9D57-073FCBFDF046}"/>
              </a:ext>
            </a:extLst>
          </p:cNvPr>
          <p:cNvSpPr txBox="1"/>
          <p:nvPr/>
        </p:nvSpPr>
        <p:spPr>
          <a:xfrm>
            <a:off x="1164673" y="1583416"/>
            <a:ext cx="90798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effectLst/>
              </a:rPr>
              <a:t>Transport medium is a safe and an appropriate way of carrying the clinical specimens from distances (long or short) for transporting to the lab for examination.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B513E-9DF7-481E-A795-8D039D55A61A}"/>
              </a:ext>
            </a:extLst>
          </p:cNvPr>
          <p:cNvSpPr txBox="1"/>
          <p:nvPr/>
        </p:nvSpPr>
        <p:spPr>
          <a:xfrm>
            <a:off x="1236082" y="3008430"/>
            <a:ext cx="60969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Two important purpose of transport media: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It allows organisms to survive.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 It does not allow organisms to proliferate. 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C41BDC-DAE9-4850-9B1E-EB9A477414E9}"/>
              </a:ext>
            </a:extLst>
          </p:cNvPr>
          <p:cNvSpPr txBox="1"/>
          <p:nvPr/>
        </p:nvSpPr>
        <p:spPr>
          <a:xfrm>
            <a:off x="1465823" y="4209644"/>
            <a:ext cx="67254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effectLst/>
                <a:latin typeface="+mj-lt"/>
              </a:rPr>
              <a:t>Examples: </a:t>
            </a:r>
          </a:p>
          <a:p>
            <a:r>
              <a:rPr lang="pt-BR" sz="2000" b="0" i="0" dirty="0">
                <a:solidFill>
                  <a:srgbClr val="00B050"/>
                </a:solidFill>
                <a:effectLst/>
                <a:latin typeface="+mj-lt"/>
              </a:rPr>
              <a:t>For bacteria – Cary Blair (Salmonella, Shigella, Vibrio)</a:t>
            </a:r>
          </a:p>
          <a:p>
            <a:r>
              <a:rPr lang="pt-BR" sz="2000" b="0" i="0" dirty="0">
                <a:solidFill>
                  <a:srgbClr val="00B050"/>
                </a:solidFill>
                <a:effectLst/>
                <a:latin typeface="+mj-lt"/>
              </a:rPr>
              <a:t>For viruses – virus transport media </a:t>
            </a:r>
            <a:r>
              <a:rPr lang="pt-BR" sz="2000" dirty="0">
                <a:solidFill>
                  <a:srgbClr val="00B050"/>
                </a:solidFill>
                <a:latin typeface="+mj-lt"/>
              </a:rPr>
              <a:t>(COVID-19)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9FCF07-0EB6-4446-91B9-4859C444D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852" y="2639166"/>
            <a:ext cx="2665066" cy="1755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620B500-8B87-4627-AADD-949EDA553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786" y="4434581"/>
            <a:ext cx="2368132" cy="2368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4284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9D6F33-EF5D-408A-8C56-B457D0BE5D79}"/>
              </a:ext>
            </a:extLst>
          </p:cNvPr>
          <p:cNvSpPr txBox="1"/>
          <p:nvPr/>
        </p:nvSpPr>
        <p:spPr>
          <a:xfrm>
            <a:off x="1071819" y="606537"/>
            <a:ext cx="72289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effectLst/>
                <a:latin typeface="+mj-lt"/>
              </a:rPr>
              <a:t>Criteria for rejecting samples</a:t>
            </a:r>
            <a:endParaRPr lang="en-US" sz="3600" dirty="0"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DFCEF1-0874-4AF0-8464-E8B392C505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45"/>
          <a:stretch/>
        </p:blipFill>
        <p:spPr>
          <a:xfrm>
            <a:off x="9755854" y="1332769"/>
            <a:ext cx="1675488" cy="2651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77A0841-C917-4DE1-B199-64146B217B04}"/>
              </a:ext>
            </a:extLst>
          </p:cNvPr>
          <p:cNvSpPr txBox="1"/>
          <p:nvPr/>
        </p:nvSpPr>
        <p:spPr>
          <a:xfrm>
            <a:off x="900387" y="1809636"/>
            <a:ext cx="6097554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5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i</a:t>
            </a:r>
            <a:r>
              <a:rPr lang="en-US" sz="2800" spc="-5" dirty="0">
                <a:latin typeface="Browallia New" panose="020B0604020202020204" pitchFamily="34" charset="-34"/>
                <a:cs typeface="Browallia New" panose="020B0604020202020204" pitchFamily="34" charset="-34"/>
              </a:rPr>
              <a:t>-Missing or inadequate</a:t>
            </a:r>
            <a:r>
              <a:rPr lang="en-US" sz="2800" spc="4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identification.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ii-Insufficient</a:t>
            </a:r>
            <a:r>
              <a:rPr lang="en-US" sz="2800" spc="35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30" dirty="0">
                <a:latin typeface="Browallia New" panose="020B0604020202020204" pitchFamily="34" charset="-34"/>
                <a:cs typeface="Browallia New" panose="020B0604020202020204" pitchFamily="34" charset="-34"/>
              </a:rPr>
              <a:t>quantity.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iii-collected </a:t>
            </a:r>
            <a:r>
              <a:rPr lang="en-US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 an </a:t>
            </a:r>
            <a:r>
              <a:rPr lang="en-US" sz="2800" spc="-15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inappropriate</a:t>
            </a:r>
            <a:r>
              <a:rPr lang="en-US" sz="2800" spc="7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45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container.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iv-Contamination</a:t>
            </a:r>
            <a:r>
              <a:rPr lang="en-US" sz="2800" spc="4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suspected.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latin typeface="Browallia New" panose="020B0604020202020204" pitchFamily="34" charset="-34"/>
                <a:cs typeface="Browallia New" panose="020B0604020202020204" pitchFamily="34" charset="-34"/>
              </a:rPr>
              <a:t>v-Inappropriate transport </a:t>
            </a:r>
            <a:r>
              <a:rPr lang="en-US" sz="2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or</a:t>
            </a:r>
            <a:r>
              <a:rPr lang="en-US" sz="2800" spc="25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25" dirty="0">
                <a:latin typeface="Browallia New" panose="020B0604020202020204" pitchFamily="34" charset="-34"/>
                <a:cs typeface="Browallia New" panose="020B0604020202020204" pitchFamily="34" charset="-34"/>
              </a:rPr>
              <a:t>storage.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5" dirty="0">
                <a:latin typeface="Browallia New" panose="020B0604020202020204" pitchFamily="34" charset="-34"/>
                <a:cs typeface="Browallia New" panose="020B0604020202020204" pitchFamily="34" charset="-34"/>
              </a:rPr>
              <a:t>vi-Unknown time </a:t>
            </a:r>
            <a:r>
              <a:rPr lang="en-US" sz="2800" spc="-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delay.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41300" indent="-228600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300" algn="l"/>
              </a:tabLst>
            </a:pPr>
            <a:r>
              <a:rPr lang="en-US" sz="2800" spc="-5" dirty="0">
                <a:latin typeface="Browallia New" panose="020B0604020202020204" pitchFamily="34" charset="-34"/>
                <a:cs typeface="Browallia New" panose="020B0604020202020204" pitchFamily="34" charset="-34"/>
              </a:rPr>
              <a:t>vii-</a:t>
            </a:r>
            <a:r>
              <a:rPr lang="en-US" sz="2800" spc="-5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Haemolysed</a:t>
            </a:r>
            <a:r>
              <a:rPr lang="en-US" sz="2800" spc="-5" dirty="0">
                <a:latin typeface="Browallia New" panose="020B0604020202020204" pitchFamily="34" charset="-34"/>
                <a:cs typeface="Browallia New" panose="020B0604020202020204" pitchFamily="34" charset="-34"/>
              </a:rPr>
              <a:t> blood</a:t>
            </a:r>
            <a:r>
              <a:rPr lang="en-US" sz="2800" spc="15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800" spc="-5" dirty="0">
                <a:latin typeface="Browallia New" panose="020B0604020202020204" pitchFamily="34" charset="-34"/>
                <a:cs typeface="Browallia New" panose="020B0604020202020204" pitchFamily="34" charset="-34"/>
              </a:rPr>
              <a:t>sample</a:t>
            </a:r>
            <a:endParaRPr lang="en-US" sz="2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663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52444" y="891032"/>
            <a:ext cx="5087620" cy="5080000"/>
          </a:xfrm>
          <a:custGeom>
            <a:avLst/>
            <a:gdLst/>
            <a:ahLst/>
            <a:cxnLst/>
            <a:rect l="l" t="t" r="r" b="b"/>
            <a:pathLst>
              <a:path w="5087620" h="5080000">
                <a:moveTo>
                  <a:pt x="2830112" y="5067300"/>
                </a:moveTo>
                <a:lnTo>
                  <a:pt x="2256999" y="5067300"/>
                </a:lnTo>
                <a:lnTo>
                  <a:pt x="2304159" y="5080000"/>
                </a:lnTo>
                <a:lnTo>
                  <a:pt x="2782952" y="5080000"/>
                </a:lnTo>
                <a:lnTo>
                  <a:pt x="2830112" y="5067300"/>
                </a:lnTo>
                <a:close/>
              </a:path>
              <a:path w="5087620" h="5080000">
                <a:moveTo>
                  <a:pt x="2923647" y="5054600"/>
                </a:moveTo>
                <a:lnTo>
                  <a:pt x="2163464" y="5054600"/>
                </a:lnTo>
                <a:lnTo>
                  <a:pt x="2210098" y="5067300"/>
                </a:lnTo>
                <a:lnTo>
                  <a:pt x="2877013" y="5067300"/>
                </a:lnTo>
                <a:lnTo>
                  <a:pt x="2923647" y="5054600"/>
                </a:lnTo>
                <a:close/>
              </a:path>
              <a:path w="5087620" h="5080000">
                <a:moveTo>
                  <a:pt x="3061872" y="5029200"/>
                </a:moveTo>
                <a:lnTo>
                  <a:pt x="2025239" y="5029200"/>
                </a:lnTo>
                <a:lnTo>
                  <a:pt x="2117104" y="5054600"/>
                </a:lnTo>
                <a:lnTo>
                  <a:pt x="2970007" y="5054600"/>
                </a:lnTo>
                <a:lnTo>
                  <a:pt x="3061872" y="5029200"/>
                </a:lnTo>
                <a:close/>
              </a:path>
              <a:path w="5087620" h="5080000">
                <a:moveTo>
                  <a:pt x="3241959" y="88900"/>
                </a:moveTo>
                <a:lnTo>
                  <a:pt x="1845152" y="88900"/>
                </a:lnTo>
                <a:lnTo>
                  <a:pt x="1800936" y="101600"/>
                </a:lnTo>
                <a:lnTo>
                  <a:pt x="1757058" y="127000"/>
                </a:lnTo>
                <a:lnTo>
                  <a:pt x="1627531" y="165100"/>
                </a:lnTo>
                <a:lnTo>
                  <a:pt x="1585085" y="190500"/>
                </a:lnTo>
                <a:lnTo>
                  <a:pt x="1501333" y="215900"/>
                </a:lnTo>
                <a:lnTo>
                  <a:pt x="1460044" y="241300"/>
                </a:lnTo>
                <a:lnTo>
                  <a:pt x="1419157" y="254000"/>
                </a:lnTo>
                <a:lnTo>
                  <a:pt x="1338619" y="304800"/>
                </a:lnTo>
                <a:lnTo>
                  <a:pt x="1298984" y="317500"/>
                </a:lnTo>
                <a:lnTo>
                  <a:pt x="1259783" y="342900"/>
                </a:lnTo>
                <a:lnTo>
                  <a:pt x="1182713" y="393700"/>
                </a:lnTo>
                <a:lnTo>
                  <a:pt x="1107473" y="444500"/>
                </a:lnTo>
                <a:lnTo>
                  <a:pt x="1034125" y="495300"/>
                </a:lnTo>
                <a:lnTo>
                  <a:pt x="962735" y="546100"/>
                </a:lnTo>
                <a:lnTo>
                  <a:pt x="927793" y="571500"/>
                </a:lnTo>
                <a:lnTo>
                  <a:pt x="893364" y="609600"/>
                </a:lnTo>
                <a:lnTo>
                  <a:pt x="859457" y="635000"/>
                </a:lnTo>
                <a:lnTo>
                  <a:pt x="826078" y="660400"/>
                </a:lnTo>
                <a:lnTo>
                  <a:pt x="793236" y="698500"/>
                </a:lnTo>
                <a:lnTo>
                  <a:pt x="760939" y="723900"/>
                </a:lnTo>
                <a:lnTo>
                  <a:pt x="729195" y="762000"/>
                </a:lnTo>
                <a:lnTo>
                  <a:pt x="698011" y="787400"/>
                </a:lnTo>
                <a:lnTo>
                  <a:pt x="667397" y="825500"/>
                </a:lnTo>
                <a:lnTo>
                  <a:pt x="637359" y="863600"/>
                </a:lnTo>
                <a:lnTo>
                  <a:pt x="607905" y="889000"/>
                </a:lnTo>
                <a:lnTo>
                  <a:pt x="579044" y="927100"/>
                </a:lnTo>
                <a:lnTo>
                  <a:pt x="550784" y="965200"/>
                </a:lnTo>
                <a:lnTo>
                  <a:pt x="523132" y="990600"/>
                </a:lnTo>
                <a:lnTo>
                  <a:pt x="496097" y="1028700"/>
                </a:lnTo>
                <a:lnTo>
                  <a:pt x="469685" y="1066800"/>
                </a:lnTo>
                <a:lnTo>
                  <a:pt x="443907" y="1104900"/>
                </a:lnTo>
                <a:lnTo>
                  <a:pt x="418768" y="1143000"/>
                </a:lnTo>
                <a:lnTo>
                  <a:pt x="394278" y="1181100"/>
                </a:lnTo>
                <a:lnTo>
                  <a:pt x="370444" y="1219200"/>
                </a:lnTo>
                <a:lnTo>
                  <a:pt x="347274" y="1257300"/>
                </a:lnTo>
                <a:lnTo>
                  <a:pt x="324776" y="1295400"/>
                </a:lnTo>
                <a:lnTo>
                  <a:pt x="302958" y="1333500"/>
                </a:lnTo>
                <a:lnTo>
                  <a:pt x="281829" y="1371600"/>
                </a:lnTo>
                <a:lnTo>
                  <a:pt x="261395" y="1422400"/>
                </a:lnTo>
                <a:lnTo>
                  <a:pt x="241665" y="1460500"/>
                </a:lnTo>
                <a:lnTo>
                  <a:pt x="222647" y="1498600"/>
                </a:lnTo>
                <a:lnTo>
                  <a:pt x="204349" y="1536700"/>
                </a:lnTo>
                <a:lnTo>
                  <a:pt x="186778" y="1587500"/>
                </a:lnTo>
                <a:lnTo>
                  <a:pt x="169944" y="1625600"/>
                </a:lnTo>
                <a:lnTo>
                  <a:pt x="153853" y="1663700"/>
                </a:lnTo>
                <a:lnTo>
                  <a:pt x="138513" y="1714500"/>
                </a:lnTo>
                <a:lnTo>
                  <a:pt x="123933" y="1752600"/>
                </a:lnTo>
                <a:lnTo>
                  <a:pt x="110121" y="1803400"/>
                </a:lnTo>
                <a:lnTo>
                  <a:pt x="97084" y="1841500"/>
                </a:lnTo>
                <a:lnTo>
                  <a:pt x="84831" y="1892300"/>
                </a:lnTo>
                <a:lnTo>
                  <a:pt x="73369" y="1930400"/>
                </a:lnTo>
                <a:lnTo>
                  <a:pt x="62706" y="1981200"/>
                </a:lnTo>
                <a:lnTo>
                  <a:pt x="52851" y="2019300"/>
                </a:lnTo>
                <a:lnTo>
                  <a:pt x="43811" y="2070100"/>
                </a:lnTo>
                <a:lnTo>
                  <a:pt x="35594" y="2120900"/>
                </a:lnTo>
                <a:lnTo>
                  <a:pt x="28209" y="2159000"/>
                </a:lnTo>
                <a:lnTo>
                  <a:pt x="21662" y="2209800"/>
                </a:lnTo>
                <a:lnTo>
                  <a:pt x="15963" y="2260600"/>
                </a:lnTo>
                <a:lnTo>
                  <a:pt x="11118" y="2298700"/>
                </a:lnTo>
                <a:lnTo>
                  <a:pt x="7137" y="2349500"/>
                </a:lnTo>
                <a:lnTo>
                  <a:pt x="4026" y="2400300"/>
                </a:lnTo>
                <a:lnTo>
                  <a:pt x="1794" y="2451100"/>
                </a:lnTo>
                <a:lnTo>
                  <a:pt x="450" y="2489200"/>
                </a:lnTo>
                <a:lnTo>
                  <a:pt x="0" y="2540000"/>
                </a:lnTo>
                <a:lnTo>
                  <a:pt x="450" y="2590800"/>
                </a:lnTo>
                <a:lnTo>
                  <a:pt x="1794" y="2641600"/>
                </a:lnTo>
                <a:lnTo>
                  <a:pt x="4026" y="2692400"/>
                </a:lnTo>
                <a:lnTo>
                  <a:pt x="7137" y="2730500"/>
                </a:lnTo>
                <a:lnTo>
                  <a:pt x="11118" y="2781300"/>
                </a:lnTo>
                <a:lnTo>
                  <a:pt x="15963" y="2832100"/>
                </a:lnTo>
                <a:lnTo>
                  <a:pt x="21662" y="2870200"/>
                </a:lnTo>
                <a:lnTo>
                  <a:pt x="28209" y="2921000"/>
                </a:lnTo>
                <a:lnTo>
                  <a:pt x="35594" y="2971800"/>
                </a:lnTo>
                <a:lnTo>
                  <a:pt x="43811" y="3009900"/>
                </a:lnTo>
                <a:lnTo>
                  <a:pt x="52851" y="3060700"/>
                </a:lnTo>
                <a:lnTo>
                  <a:pt x="62706" y="3111500"/>
                </a:lnTo>
                <a:lnTo>
                  <a:pt x="73369" y="3149600"/>
                </a:lnTo>
                <a:lnTo>
                  <a:pt x="84831" y="3200400"/>
                </a:lnTo>
                <a:lnTo>
                  <a:pt x="97084" y="3238500"/>
                </a:lnTo>
                <a:lnTo>
                  <a:pt x="110121" y="3289300"/>
                </a:lnTo>
                <a:lnTo>
                  <a:pt x="123933" y="3327400"/>
                </a:lnTo>
                <a:lnTo>
                  <a:pt x="138513" y="3378200"/>
                </a:lnTo>
                <a:lnTo>
                  <a:pt x="153853" y="3416300"/>
                </a:lnTo>
                <a:lnTo>
                  <a:pt x="169944" y="3454400"/>
                </a:lnTo>
                <a:lnTo>
                  <a:pt x="186778" y="3505200"/>
                </a:lnTo>
                <a:lnTo>
                  <a:pt x="204349" y="3543300"/>
                </a:lnTo>
                <a:lnTo>
                  <a:pt x="222647" y="3581400"/>
                </a:lnTo>
                <a:lnTo>
                  <a:pt x="241665" y="3632200"/>
                </a:lnTo>
                <a:lnTo>
                  <a:pt x="261395" y="3670300"/>
                </a:lnTo>
                <a:lnTo>
                  <a:pt x="281829" y="3708400"/>
                </a:lnTo>
                <a:lnTo>
                  <a:pt x="302958" y="3746500"/>
                </a:lnTo>
                <a:lnTo>
                  <a:pt x="324776" y="3784600"/>
                </a:lnTo>
                <a:lnTo>
                  <a:pt x="347274" y="3822700"/>
                </a:lnTo>
                <a:lnTo>
                  <a:pt x="370444" y="3860800"/>
                </a:lnTo>
                <a:lnTo>
                  <a:pt x="394278" y="3898900"/>
                </a:lnTo>
                <a:lnTo>
                  <a:pt x="418768" y="3937000"/>
                </a:lnTo>
                <a:lnTo>
                  <a:pt x="443907" y="3975100"/>
                </a:lnTo>
                <a:lnTo>
                  <a:pt x="469685" y="4013200"/>
                </a:lnTo>
                <a:lnTo>
                  <a:pt x="496097" y="4051300"/>
                </a:lnTo>
                <a:lnTo>
                  <a:pt x="523132" y="4089400"/>
                </a:lnTo>
                <a:lnTo>
                  <a:pt x="550784" y="4127500"/>
                </a:lnTo>
                <a:lnTo>
                  <a:pt x="579044" y="4152900"/>
                </a:lnTo>
                <a:lnTo>
                  <a:pt x="607905" y="4191000"/>
                </a:lnTo>
                <a:lnTo>
                  <a:pt x="637359" y="4229100"/>
                </a:lnTo>
                <a:lnTo>
                  <a:pt x="667397" y="4254500"/>
                </a:lnTo>
                <a:lnTo>
                  <a:pt x="698011" y="4292600"/>
                </a:lnTo>
                <a:lnTo>
                  <a:pt x="729195" y="4330700"/>
                </a:lnTo>
                <a:lnTo>
                  <a:pt x="760939" y="4356100"/>
                </a:lnTo>
                <a:lnTo>
                  <a:pt x="793236" y="4394200"/>
                </a:lnTo>
                <a:lnTo>
                  <a:pt x="826078" y="4419600"/>
                </a:lnTo>
                <a:lnTo>
                  <a:pt x="859457" y="4445000"/>
                </a:lnTo>
                <a:lnTo>
                  <a:pt x="893364" y="4483100"/>
                </a:lnTo>
                <a:lnTo>
                  <a:pt x="927793" y="4508500"/>
                </a:lnTo>
                <a:lnTo>
                  <a:pt x="962735" y="4533900"/>
                </a:lnTo>
                <a:lnTo>
                  <a:pt x="1034125" y="4584700"/>
                </a:lnTo>
                <a:lnTo>
                  <a:pt x="1070558" y="4622800"/>
                </a:lnTo>
                <a:lnTo>
                  <a:pt x="1144860" y="4673600"/>
                </a:lnTo>
                <a:lnTo>
                  <a:pt x="1182713" y="4686300"/>
                </a:lnTo>
                <a:lnTo>
                  <a:pt x="1259783" y="4737100"/>
                </a:lnTo>
                <a:lnTo>
                  <a:pt x="1338619" y="4787900"/>
                </a:lnTo>
                <a:lnTo>
                  <a:pt x="1378679" y="4800600"/>
                </a:lnTo>
                <a:lnTo>
                  <a:pt x="1419157" y="4826000"/>
                </a:lnTo>
                <a:lnTo>
                  <a:pt x="1460044" y="4838700"/>
                </a:lnTo>
                <a:lnTo>
                  <a:pt x="1501333" y="4864100"/>
                </a:lnTo>
                <a:lnTo>
                  <a:pt x="1543016" y="4876800"/>
                </a:lnTo>
                <a:lnTo>
                  <a:pt x="1585085" y="4902200"/>
                </a:lnTo>
                <a:lnTo>
                  <a:pt x="1670347" y="4927600"/>
                </a:lnTo>
                <a:lnTo>
                  <a:pt x="1713525" y="4953000"/>
                </a:lnTo>
                <a:lnTo>
                  <a:pt x="1979750" y="5029200"/>
                </a:lnTo>
                <a:lnTo>
                  <a:pt x="3107361" y="5029200"/>
                </a:lnTo>
                <a:lnTo>
                  <a:pt x="3373586" y="4953000"/>
                </a:lnTo>
                <a:lnTo>
                  <a:pt x="3416764" y="4927600"/>
                </a:lnTo>
                <a:lnTo>
                  <a:pt x="3502026" y="4902200"/>
                </a:lnTo>
                <a:lnTo>
                  <a:pt x="3544095" y="4876800"/>
                </a:lnTo>
                <a:lnTo>
                  <a:pt x="3585778" y="4864100"/>
                </a:lnTo>
                <a:lnTo>
                  <a:pt x="3627067" y="4838700"/>
                </a:lnTo>
                <a:lnTo>
                  <a:pt x="3667954" y="4826000"/>
                </a:lnTo>
                <a:lnTo>
                  <a:pt x="3708432" y="4800600"/>
                </a:lnTo>
                <a:lnTo>
                  <a:pt x="3748492" y="4787900"/>
                </a:lnTo>
                <a:lnTo>
                  <a:pt x="3827328" y="4737100"/>
                </a:lnTo>
                <a:lnTo>
                  <a:pt x="3904398" y="4686300"/>
                </a:lnTo>
                <a:lnTo>
                  <a:pt x="3942251" y="4673600"/>
                </a:lnTo>
                <a:lnTo>
                  <a:pt x="4016553" y="4622800"/>
                </a:lnTo>
                <a:lnTo>
                  <a:pt x="4052986" y="4584700"/>
                </a:lnTo>
                <a:lnTo>
                  <a:pt x="4124376" y="4533900"/>
                </a:lnTo>
                <a:lnTo>
                  <a:pt x="4159318" y="4508500"/>
                </a:lnTo>
                <a:lnTo>
                  <a:pt x="4193747" y="4483100"/>
                </a:lnTo>
                <a:lnTo>
                  <a:pt x="4227654" y="4445000"/>
                </a:lnTo>
                <a:lnTo>
                  <a:pt x="4261033" y="4419600"/>
                </a:lnTo>
                <a:lnTo>
                  <a:pt x="4293875" y="4394200"/>
                </a:lnTo>
                <a:lnTo>
                  <a:pt x="4326172" y="4356100"/>
                </a:lnTo>
                <a:lnTo>
                  <a:pt x="4357916" y="4330700"/>
                </a:lnTo>
                <a:lnTo>
                  <a:pt x="4389100" y="4292600"/>
                </a:lnTo>
                <a:lnTo>
                  <a:pt x="4419714" y="4254500"/>
                </a:lnTo>
                <a:lnTo>
                  <a:pt x="4449752" y="4229100"/>
                </a:lnTo>
                <a:lnTo>
                  <a:pt x="4479206" y="4191000"/>
                </a:lnTo>
                <a:lnTo>
                  <a:pt x="4508067" y="4152900"/>
                </a:lnTo>
                <a:lnTo>
                  <a:pt x="4536327" y="4127500"/>
                </a:lnTo>
                <a:lnTo>
                  <a:pt x="4563979" y="4089400"/>
                </a:lnTo>
                <a:lnTo>
                  <a:pt x="4591014" y="4051300"/>
                </a:lnTo>
                <a:lnTo>
                  <a:pt x="4617426" y="4013200"/>
                </a:lnTo>
                <a:lnTo>
                  <a:pt x="4643204" y="3975100"/>
                </a:lnTo>
                <a:lnTo>
                  <a:pt x="4668343" y="3937000"/>
                </a:lnTo>
                <a:lnTo>
                  <a:pt x="4692833" y="3898900"/>
                </a:lnTo>
                <a:lnTo>
                  <a:pt x="4716667" y="3860800"/>
                </a:lnTo>
                <a:lnTo>
                  <a:pt x="4739837" y="3822700"/>
                </a:lnTo>
                <a:lnTo>
                  <a:pt x="4762335" y="3784600"/>
                </a:lnTo>
                <a:lnTo>
                  <a:pt x="4784153" y="3746500"/>
                </a:lnTo>
                <a:lnTo>
                  <a:pt x="4805282" y="3708400"/>
                </a:lnTo>
                <a:lnTo>
                  <a:pt x="4825716" y="3670300"/>
                </a:lnTo>
                <a:lnTo>
                  <a:pt x="4845446" y="3632200"/>
                </a:lnTo>
                <a:lnTo>
                  <a:pt x="4864464" y="3581400"/>
                </a:lnTo>
                <a:lnTo>
                  <a:pt x="4882762" y="3543300"/>
                </a:lnTo>
                <a:lnTo>
                  <a:pt x="4900333" y="3505200"/>
                </a:lnTo>
                <a:lnTo>
                  <a:pt x="4917167" y="3454400"/>
                </a:lnTo>
                <a:lnTo>
                  <a:pt x="4933258" y="3416300"/>
                </a:lnTo>
                <a:lnTo>
                  <a:pt x="4948598" y="3378200"/>
                </a:lnTo>
                <a:lnTo>
                  <a:pt x="4963178" y="3327400"/>
                </a:lnTo>
                <a:lnTo>
                  <a:pt x="4976990" y="3289300"/>
                </a:lnTo>
                <a:lnTo>
                  <a:pt x="4990027" y="3238500"/>
                </a:lnTo>
                <a:lnTo>
                  <a:pt x="5002280" y="3200400"/>
                </a:lnTo>
                <a:lnTo>
                  <a:pt x="5013742" y="3149600"/>
                </a:lnTo>
                <a:lnTo>
                  <a:pt x="5024405" y="3111500"/>
                </a:lnTo>
                <a:lnTo>
                  <a:pt x="5034260" y="3060700"/>
                </a:lnTo>
                <a:lnTo>
                  <a:pt x="5043300" y="3009900"/>
                </a:lnTo>
                <a:lnTo>
                  <a:pt x="5051517" y="2971800"/>
                </a:lnTo>
                <a:lnTo>
                  <a:pt x="5058902" y="2921000"/>
                </a:lnTo>
                <a:lnTo>
                  <a:pt x="5065449" y="2870200"/>
                </a:lnTo>
                <a:lnTo>
                  <a:pt x="5071148" y="2832100"/>
                </a:lnTo>
                <a:lnTo>
                  <a:pt x="5075993" y="2781300"/>
                </a:lnTo>
                <a:lnTo>
                  <a:pt x="5079974" y="2730500"/>
                </a:lnTo>
                <a:lnTo>
                  <a:pt x="5083085" y="2692400"/>
                </a:lnTo>
                <a:lnTo>
                  <a:pt x="5085317" y="2641600"/>
                </a:lnTo>
                <a:lnTo>
                  <a:pt x="5086661" y="2590800"/>
                </a:lnTo>
                <a:lnTo>
                  <a:pt x="5087111" y="2540000"/>
                </a:lnTo>
                <a:lnTo>
                  <a:pt x="5086661" y="2489200"/>
                </a:lnTo>
                <a:lnTo>
                  <a:pt x="5085317" y="2451100"/>
                </a:lnTo>
                <a:lnTo>
                  <a:pt x="5083085" y="2400300"/>
                </a:lnTo>
                <a:lnTo>
                  <a:pt x="5079974" y="2349500"/>
                </a:lnTo>
                <a:lnTo>
                  <a:pt x="5075993" y="2298700"/>
                </a:lnTo>
                <a:lnTo>
                  <a:pt x="5071148" y="2260600"/>
                </a:lnTo>
                <a:lnTo>
                  <a:pt x="5065449" y="2209800"/>
                </a:lnTo>
                <a:lnTo>
                  <a:pt x="5058902" y="2159000"/>
                </a:lnTo>
                <a:lnTo>
                  <a:pt x="5051517" y="2120900"/>
                </a:lnTo>
                <a:lnTo>
                  <a:pt x="5043300" y="2070100"/>
                </a:lnTo>
                <a:lnTo>
                  <a:pt x="5034260" y="2019300"/>
                </a:lnTo>
                <a:lnTo>
                  <a:pt x="5024405" y="1981200"/>
                </a:lnTo>
                <a:lnTo>
                  <a:pt x="5013742" y="1930400"/>
                </a:lnTo>
                <a:lnTo>
                  <a:pt x="5002280" y="1892300"/>
                </a:lnTo>
                <a:lnTo>
                  <a:pt x="4990027" y="1841500"/>
                </a:lnTo>
                <a:lnTo>
                  <a:pt x="4976990" y="1803400"/>
                </a:lnTo>
                <a:lnTo>
                  <a:pt x="4963178" y="1752600"/>
                </a:lnTo>
                <a:lnTo>
                  <a:pt x="4948598" y="1714500"/>
                </a:lnTo>
                <a:lnTo>
                  <a:pt x="4933258" y="1663700"/>
                </a:lnTo>
                <a:lnTo>
                  <a:pt x="4917167" y="1625600"/>
                </a:lnTo>
                <a:lnTo>
                  <a:pt x="4900333" y="1587500"/>
                </a:lnTo>
                <a:lnTo>
                  <a:pt x="4882762" y="1536700"/>
                </a:lnTo>
                <a:lnTo>
                  <a:pt x="4864464" y="1498600"/>
                </a:lnTo>
                <a:lnTo>
                  <a:pt x="4845446" y="1460500"/>
                </a:lnTo>
                <a:lnTo>
                  <a:pt x="4825716" y="1422400"/>
                </a:lnTo>
                <a:lnTo>
                  <a:pt x="4805282" y="1371600"/>
                </a:lnTo>
                <a:lnTo>
                  <a:pt x="4784153" y="1333500"/>
                </a:lnTo>
                <a:lnTo>
                  <a:pt x="4762335" y="1295400"/>
                </a:lnTo>
                <a:lnTo>
                  <a:pt x="4739837" y="1257300"/>
                </a:lnTo>
                <a:lnTo>
                  <a:pt x="4716667" y="1219200"/>
                </a:lnTo>
                <a:lnTo>
                  <a:pt x="4692833" y="1181100"/>
                </a:lnTo>
                <a:lnTo>
                  <a:pt x="4668343" y="1143000"/>
                </a:lnTo>
                <a:lnTo>
                  <a:pt x="4643204" y="1104900"/>
                </a:lnTo>
                <a:lnTo>
                  <a:pt x="4617426" y="1066800"/>
                </a:lnTo>
                <a:lnTo>
                  <a:pt x="4591014" y="1028700"/>
                </a:lnTo>
                <a:lnTo>
                  <a:pt x="4563979" y="990600"/>
                </a:lnTo>
                <a:lnTo>
                  <a:pt x="4536327" y="965200"/>
                </a:lnTo>
                <a:lnTo>
                  <a:pt x="4508067" y="927100"/>
                </a:lnTo>
                <a:lnTo>
                  <a:pt x="4479206" y="889000"/>
                </a:lnTo>
                <a:lnTo>
                  <a:pt x="4449752" y="863600"/>
                </a:lnTo>
                <a:lnTo>
                  <a:pt x="4419714" y="825500"/>
                </a:lnTo>
                <a:lnTo>
                  <a:pt x="4389100" y="787400"/>
                </a:lnTo>
                <a:lnTo>
                  <a:pt x="4357916" y="762000"/>
                </a:lnTo>
                <a:lnTo>
                  <a:pt x="4326172" y="723900"/>
                </a:lnTo>
                <a:lnTo>
                  <a:pt x="4293875" y="698500"/>
                </a:lnTo>
                <a:lnTo>
                  <a:pt x="4261033" y="660400"/>
                </a:lnTo>
                <a:lnTo>
                  <a:pt x="4227654" y="635000"/>
                </a:lnTo>
                <a:lnTo>
                  <a:pt x="4193747" y="609600"/>
                </a:lnTo>
                <a:lnTo>
                  <a:pt x="4159318" y="571500"/>
                </a:lnTo>
                <a:lnTo>
                  <a:pt x="4124376" y="546100"/>
                </a:lnTo>
                <a:lnTo>
                  <a:pt x="4052986" y="495300"/>
                </a:lnTo>
                <a:lnTo>
                  <a:pt x="3979638" y="444500"/>
                </a:lnTo>
                <a:lnTo>
                  <a:pt x="3904398" y="393700"/>
                </a:lnTo>
                <a:lnTo>
                  <a:pt x="3827328" y="342900"/>
                </a:lnTo>
                <a:lnTo>
                  <a:pt x="3788127" y="317500"/>
                </a:lnTo>
                <a:lnTo>
                  <a:pt x="3748492" y="304800"/>
                </a:lnTo>
                <a:lnTo>
                  <a:pt x="3667954" y="254000"/>
                </a:lnTo>
                <a:lnTo>
                  <a:pt x="3627067" y="241300"/>
                </a:lnTo>
                <a:lnTo>
                  <a:pt x="3585778" y="215900"/>
                </a:lnTo>
                <a:lnTo>
                  <a:pt x="3502026" y="190500"/>
                </a:lnTo>
                <a:lnTo>
                  <a:pt x="3459580" y="165100"/>
                </a:lnTo>
                <a:lnTo>
                  <a:pt x="3330053" y="127000"/>
                </a:lnTo>
                <a:lnTo>
                  <a:pt x="3286175" y="101600"/>
                </a:lnTo>
                <a:lnTo>
                  <a:pt x="3241959" y="88900"/>
                </a:lnTo>
                <a:close/>
              </a:path>
              <a:path w="5087620" h="5080000">
                <a:moveTo>
                  <a:pt x="3016085" y="38100"/>
                </a:moveTo>
                <a:lnTo>
                  <a:pt x="2071026" y="38100"/>
                </a:lnTo>
                <a:lnTo>
                  <a:pt x="1889699" y="88900"/>
                </a:lnTo>
                <a:lnTo>
                  <a:pt x="3197412" y="88900"/>
                </a:lnTo>
                <a:lnTo>
                  <a:pt x="3016085" y="38100"/>
                </a:lnTo>
                <a:close/>
              </a:path>
              <a:path w="5087620" h="5080000">
                <a:moveTo>
                  <a:pt x="2923647" y="25400"/>
                </a:moveTo>
                <a:lnTo>
                  <a:pt x="2163464" y="25400"/>
                </a:lnTo>
                <a:lnTo>
                  <a:pt x="2117104" y="38100"/>
                </a:lnTo>
                <a:lnTo>
                  <a:pt x="2970007" y="38100"/>
                </a:lnTo>
                <a:lnTo>
                  <a:pt x="2923647" y="25400"/>
                </a:lnTo>
                <a:close/>
              </a:path>
              <a:path w="5087620" h="5080000">
                <a:moveTo>
                  <a:pt x="2830112" y="12700"/>
                </a:moveTo>
                <a:lnTo>
                  <a:pt x="2256999" y="12700"/>
                </a:lnTo>
                <a:lnTo>
                  <a:pt x="2210098" y="25400"/>
                </a:lnTo>
                <a:lnTo>
                  <a:pt x="2877013" y="25400"/>
                </a:lnTo>
                <a:lnTo>
                  <a:pt x="2830112" y="12700"/>
                </a:lnTo>
                <a:close/>
              </a:path>
              <a:path w="5087620" h="5080000">
                <a:moveTo>
                  <a:pt x="2735542" y="0"/>
                </a:moveTo>
                <a:lnTo>
                  <a:pt x="2351569" y="0"/>
                </a:lnTo>
                <a:lnTo>
                  <a:pt x="2304159" y="12700"/>
                </a:lnTo>
                <a:lnTo>
                  <a:pt x="2782952" y="12700"/>
                </a:lnTo>
                <a:lnTo>
                  <a:pt x="2735542" y="0"/>
                </a:lnTo>
                <a:close/>
              </a:path>
            </a:pathLst>
          </a:custGeom>
          <a:solidFill>
            <a:srgbClr val="5B9BD4">
              <a:alpha val="811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777234" y="1708883"/>
            <a:ext cx="4634230" cy="2221230"/>
          </a:xfrm>
          <a:prstGeom prst="rect">
            <a:avLst/>
          </a:prstGeom>
        </p:spPr>
        <p:txBody>
          <a:bodyPr vert="horz" wrap="square" lIns="0" tIns="511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25"/>
              </a:spcBef>
            </a:pPr>
            <a:r>
              <a:rPr sz="8800" b="0" spc="-10" dirty="0">
                <a:solidFill>
                  <a:srgbClr val="FFFFFF"/>
                </a:solidFill>
                <a:latin typeface="Calibri Light"/>
                <a:cs typeface="Calibri Light"/>
              </a:rPr>
              <a:t>Thank</a:t>
            </a:r>
            <a:r>
              <a:rPr sz="8800" b="0" spc="-1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8800" b="0" spc="-45" dirty="0">
                <a:solidFill>
                  <a:srgbClr val="FFFFFF"/>
                </a:solidFill>
                <a:latin typeface="Calibri Light"/>
                <a:cs typeface="Calibri Light"/>
              </a:rPr>
              <a:t>you</a:t>
            </a:r>
            <a:endParaRPr sz="8800" dirty="0">
              <a:latin typeface="Calibri Light"/>
              <a:cs typeface="Calibri Light"/>
            </a:endParaRPr>
          </a:p>
          <a:p>
            <a:pPr marL="24765">
              <a:lnSpc>
                <a:spcPct val="100000"/>
              </a:lnSpc>
              <a:spcBef>
                <a:spcPts val="760"/>
              </a:spcBef>
            </a:pPr>
            <a:endParaRPr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2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DFBBD5"/>
      </a:accent1>
      <a:accent2>
        <a:srgbClr val="C497FF"/>
      </a:accent2>
      <a:accent3>
        <a:srgbClr val="993386"/>
      </a:accent3>
      <a:accent4>
        <a:srgbClr val="77AEF1"/>
      </a:accent4>
      <a:accent5>
        <a:srgbClr val="A7D7F7"/>
      </a:accent5>
      <a:accent6>
        <a:srgbClr val="27D7CF"/>
      </a:accent6>
      <a:hlink>
        <a:srgbClr val="2998E3"/>
      </a:hlink>
      <a:folHlink>
        <a:srgbClr val="8C8C8C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239</TotalTime>
  <Words>360</Words>
  <Application>Microsoft Office PowerPoint</Application>
  <PresentationFormat>Widescreen</PresentationFormat>
  <Paragraphs>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Browallia New</vt:lpstr>
      <vt:lpstr>Calibri</vt:lpstr>
      <vt:lpstr>Calibri Light</vt:lpstr>
      <vt:lpstr>Corbel</vt:lpstr>
      <vt:lpstr>Wingdings</vt:lpstr>
      <vt:lpstr>Wingdings 2</vt:lpstr>
      <vt:lpstr>Frame</vt:lpstr>
      <vt:lpstr>Sample Collection    Mrs:Sara Redar Yasseen Medical Microbiologist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Esmail Brzo</dc:creator>
  <cp:lastModifiedBy>heshu jalal</cp:lastModifiedBy>
  <cp:revision>22</cp:revision>
  <dcterms:created xsi:type="dcterms:W3CDTF">2021-02-18T18:06:17Z</dcterms:created>
  <dcterms:modified xsi:type="dcterms:W3CDTF">2021-03-01T12:00:17Z</dcterms:modified>
</cp:coreProperties>
</file>