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sldIdLst>
    <p:sldId id="256" r:id="rId2"/>
    <p:sldId id="298" r:id="rId3"/>
    <p:sldId id="313" r:id="rId4"/>
    <p:sldId id="315" r:id="rId5"/>
    <p:sldId id="317" r:id="rId6"/>
    <p:sldId id="319" r:id="rId7"/>
    <p:sldId id="293" r:id="rId8"/>
    <p:sldId id="295" r:id="rId9"/>
    <p:sldId id="294" r:id="rId10"/>
    <p:sldId id="296" r:id="rId11"/>
    <p:sldId id="297" r:id="rId12"/>
    <p:sldId id="300" r:id="rId13"/>
    <p:sldId id="301" r:id="rId14"/>
    <p:sldId id="302" r:id="rId15"/>
    <p:sldId id="304" r:id="rId16"/>
    <p:sldId id="303" r:id="rId17"/>
    <p:sldId id="305" r:id="rId18"/>
    <p:sldId id="306" r:id="rId19"/>
    <p:sldId id="307" r:id="rId20"/>
    <p:sldId id="308" r:id="rId21"/>
    <p:sldId id="309" r:id="rId22"/>
    <p:sldId id="310" r:id="rId23"/>
    <p:sldId id="311" r:id="rId24"/>
    <p:sldId id="284" r:id="rId25"/>
    <p:sldId id="273"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3E1E"/>
    <a:srgbClr val="F35F4F"/>
    <a:srgbClr val="F48A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3"/>
    <p:restoredTop sz="86437"/>
  </p:normalViewPr>
  <p:slideViewPr>
    <p:cSldViewPr snapToGrid="0" snapToObjects="1">
      <p:cViewPr varScale="1">
        <p:scale>
          <a:sx n="73" d="100"/>
          <a:sy n="73" d="100"/>
        </p:scale>
        <p:origin x="1236"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7CF6B-FE21-2140-956B-5C87B28E266E}" type="datetimeFigureOut">
              <a:rPr lang="en-US" smtClean="0"/>
              <a:t>2/7/2021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B9D84B-6791-F149-83CD-16818C196D67}" type="slidenum">
              <a:rPr lang="en-US" smtClean="0"/>
              <a:t>‹#›</a:t>
            </a:fld>
            <a:endParaRPr lang="en-US"/>
          </a:p>
        </p:txBody>
      </p:sp>
    </p:spTree>
    <p:extLst>
      <p:ext uri="{BB962C8B-B14F-4D97-AF65-F5344CB8AC3E}">
        <p14:creationId xmlns:p14="http://schemas.microsoft.com/office/powerpoint/2010/main" val="58881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a:t>
            </a:fld>
            <a:endParaRPr lang="en-US"/>
          </a:p>
        </p:txBody>
      </p:sp>
    </p:spTree>
    <p:extLst>
      <p:ext uri="{BB962C8B-B14F-4D97-AF65-F5344CB8AC3E}">
        <p14:creationId xmlns:p14="http://schemas.microsoft.com/office/powerpoint/2010/main" val="356450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14</a:t>
            </a:fld>
            <a:endParaRPr lang="en-US"/>
          </a:p>
        </p:txBody>
      </p:sp>
    </p:spTree>
    <p:extLst>
      <p:ext uri="{BB962C8B-B14F-4D97-AF65-F5344CB8AC3E}">
        <p14:creationId xmlns:p14="http://schemas.microsoft.com/office/powerpoint/2010/main" val="1437043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12218F-1B9E-CA43-B66D-B607FE67EA92}" type="datetime1">
              <a:rPr lang="en-US" smtClean="0"/>
              <a:t>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5A0655-2B01-0F40-A435-ADCCF2F370AA}" type="datetime1">
              <a:rPr lang="en-US" smtClean="0"/>
              <a:t>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708B49-D748-3A48-833B-A9F3A457D5C5}" type="datetime1">
              <a:rPr lang="en-US" smtClean="0"/>
              <a:t>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B37CF-AC2E-BD48-AAE5-3E46C4A992DD}" type="datetime1">
              <a:rPr lang="en-US" smtClean="0"/>
              <a:t>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78F3B6-2424-3742-9E22-18CF1F4C48EC}" type="datetime1">
              <a:rPr lang="en-US" smtClean="0"/>
              <a:t>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42437D-EE96-6841-ACEE-834F8D4FC9CA}" type="datetime1">
              <a:rPr lang="en-US" smtClean="0"/>
              <a:t>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E9215E-4BE6-094E-A3C9-0FAEEB138E81}" type="datetime1">
              <a:rPr lang="en-US" smtClean="0"/>
              <a:t>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D9C144-D138-334B-9B9F-E4005FB5B039}" type="datetime1">
              <a:rPr lang="en-US" smtClean="0"/>
              <a:t>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79604-7E56-CC4E-BB7B-3E6F6C582C84}" type="datetime1">
              <a:rPr lang="en-US" smtClean="0"/>
              <a:t>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6189C9-7941-AE40-A1C5-40B6D7315035}" type="datetime1">
              <a:rPr lang="en-US" smtClean="0"/>
              <a:t>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72214FB-3CF0-ED46-BE42-711168A1C3D0}" type="datetime1">
              <a:rPr lang="en-US" smtClean="0"/>
              <a:t>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35199-53BC-DB47-AB0E-E9F929E795E1}" type="datetime1">
              <a:rPr lang="en-US" smtClean="0"/>
              <a:t>2/7/2021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47DC0-52A1-1F42-AA0A-BF71125EDAD5}" type="slidenum">
              <a:rPr lang="en-US" smtClean="0"/>
              <a:t>‹#›</a:t>
            </a:fld>
            <a:endParaRPr lang="en-US"/>
          </a:p>
        </p:txBody>
      </p:sp>
    </p:spTree>
    <p:extLst>
      <p:ext uri="{BB962C8B-B14F-4D97-AF65-F5344CB8AC3E}">
        <p14:creationId xmlns:p14="http://schemas.microsoft.com/office/powerpoint/2010/main" val="862579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tif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tif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tif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tif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tif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tif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8981" y="1476739"/>
            <a:ext cx="8263802" cy="1200329"/>
          </a:xfrm>
          <a:prstGeom prst="rect">
            <a:avLst/>
          </a:prstGeom>
          <a:noFill/>
        </p:spPr>
        <p:txBody>
          <a:bodyPr wrap="none" lIns="91440" tIns="45720" rIns="91440" bIns="45720">
            <a:spAutoFit/>
          </a:bodyPr>
          <a:lstStyle/>
          <a:p>
            <a:pPr algn="ctr"/>
            <a:r>
              <a:rPr lang="en-US" sz="7200" b="0" cap="none" spc="0" dirty="0">
                <a:ln w="0"/>
                <a:solidFill>
                  <a:schemeClr val="tx1"/>
                </a:solidFill>
                <a:effectLst>
                  <a:outerShdw blurRad="60007" dist="620014" dir="7680000" sy="30000" kx="1300200" algn="ctr" rotWithShape="0">
                    <a:prstClr val="black">
                      <a:alpha val="32000"/>
                    </a:prstClr>
                  </a:outerShdw>
                </a:effectLst>
                <a:latin typeface="Times New Roman" charset="0"/>
                <a:ea typeface="Times New Roman" charset="0"/>
                <a:cs typeface="Times New Roman" charset="0"/>
              </a:rPr>
              <a:t>Software Engineering</a:t>
            </a:r>
          </a:p>
        </p:txBody>
      </p:sp>
      <p:sp>
        <p:nvSpPr>
          <p:cNvPr id="7" name="Rectangle 6"/>
          <p:cNvSpPr/>
          <p:nvPr/>
        </p:nvSpPr>
        <p:spPr>
          <a:xfrm>
            <a:off x="3700026" y="5611917"/>
            <a:ext cx="2041714" cy="553998"/>
          </a:xfrm>
          <a:prstGeom prst="rect">
            <a:avLst/>
          </a:prstGeom>
          <a:noFill/>
        </p:spPr>
        <p:txBody>
          <a:bodyPr wrap="none" lIns="91440" tIns="45720" rIns="91440" bIns="45720">
            <a:spAutoFit/>
          </a:bodyPr>
          <a:lstStyle/>
          <a:p>
            <a:pPr algn="ctr"/>
            <a:r>
              <a:rPr lang="en-US" sz="3000" b="0" cap="none" spc="0" dirty="0" smtClean="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Payam Wali</a:t>
            </a:r>
            <a:endPar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a:t>
            </a:fld>
            <a:endParaRPr lang="en-US"/>
          </a:p>
        </p:txBody>
      </p:sp>
      <p:sp>
        <p:nvSpPr>
          <p:cNvPr id="8" name="Rectangle 7"/>
          <p:cNvSpPr/>
          <p:nvPr/>
        </p:nvSpPr>
        <p:spPr>
          <a:xfrm>
            <a:off x="515561" y="3052856"/>
            <a:ext cx="8410640" cy="1938992"/>
          </a:xfrm>
          <a:prstGeom prst="rect">
            <a:avLst/>
          </a:prstGeom>
          <a:noFill/>
        </p:spPr>
        <p:txBody>
          <a:bodyPr wrap="square" lIns="91440" tIns="45720" rIns="91440" bIns="45720">
            <a:spAutoFit/>
          </a:bodyPr>
          <a:lstStyle/>
          <a:p>
            <a:pPr algn="ctr">
              <a:lnSpc>
                <a:spcPct val="150000"/>
              </a:lnSpc>
            </a:pPr>
            <a:r>
              <a:rPr lang="en-US" sz="4000" dirty="0">
                <a:latin typeface="Times New Roman" charset="0"/>
                <a:ea typeface="Times New Roman" charset="0"/>
                <a:cs typeface="Times New Roman" charset="0"/>
              </a:rPr>
              <a:t>Chapter 1:</a:t>
            </a:r>
          </a:p>
          <a:p>
            <a:pPr algn="ctr">
              <a:lnSpc>
                <a:spcPct val="150000"/>
              </a:lnSpc>
            </a:pPr>
            <a:r>
              <a:rPr lang="en-US" sz="4000" dirty="0">
                <a:latin typeface="Times New Roman" charset="0"/>
                <a:ea typeface="Times New Roman" charset="0"/>
                <a:cs typeface="Times New Roman" charset="0"/>
              </a:rPr>
              <a:t>Software Engineering from 20,000 Feet</a:t>
            </a:r>
          </a:p>
        </p:txBody>
      </p:sp>
      <p:pic>
        <p:nvPicPr>
          <p:cNvPr id="9" name="Picture 8">
            <a:extLst>
              <a:ext uri="{FF2B5EF4-FFF2-40B4-BE49-F238E27FC236}">
                <a16:creationId xmlns:a16="http://schemas.microsoft.com/office/drawing/2014/main" id="{74BB61BF-186A-CF4D-A492-35130DB92CE2}"/>
              </a:ext>
            </a:extLst>
          </p:cNvPr>
          <p:cNvPicPr>
            <a:picLocks noChangeAspect="1"/>
          </p:cNvPicPr>
          <p:nvPr/>
        </p:nvPicPr>
        <p:blipFill>
          <a:blip r:embed="rId3"/>
          <a:stretch>
            <a:fillRect/>
          </a:stretch>
        </p:blipFill>
        <p:spPr>
          <a:xfrm>
            <a:off x="0" y="-126816"/>
            <a:ext cx="1819588" cy="1784799"/>
          </a:xfrm>
          <a:prstGeom prst="rect">
            <a:avLst/>
          </a:prstGeom>
        </p:spPr>
      </p:pic>
    </p:spTree>
    <p:extLst>
      <p:ext uri="{BB962C8B-B14F-4D97-AF65-F5344CB8AC3E}">
        <p14:creationId xmlns:p14="http://schemas.microsoft.com/office/powerpoint/2010/main" val="8809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32084" y="1079151"/>
            <a:ext cx="9111916" cy="1054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The flexibility granted to software by its virtual nature is both a </a:t>
            </a:r>
            <a:r>
              <a:rPr lang="en-US" sz="3200" u="sng" dirty="0">
                <a:latin typeface="Times New Roman" charset="0"/>
                <a:ea typeface="Times New Roman" charset="0"/>
                <a:cs typeface="Times New Roman" charset="0"/>
              </a:rPr>
              <a:t>blessing and a curse</a:t>
            </a:r>
            <a:r>
              <a:rPr lang="en-US" sz="3200" dirty="0">
                <a:latin typeface="Times New Roman" charset="0"/>
                <a:ea typeface="Times New Roman" charset="0"/>
                <a:cs typeface="Times New Roman" charset="0"/>
              </a:rPr>
              <a:t>.</a:t>
            </a:r>
          </a:p>
        </p:txBody>
      </p:sp>
      <p:sp>
        <p:nvSpPr>
          <p:cNvPr id="11" name="Subtitle 2"/>
          <p:cNvSpPr txBox="1">
            <a:spLocks/>
          </p:cNvSpPr>
          <p:nvPr/>
        </p:nvSpPr>
        <p:spPr>
          <a:xfrm>
            <a:off x="0" y="2133932"/>
            <a:ext cx="8865697" cy="208514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It’s a curse because </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the flexibility that allows you to make changes throughout a software project’s life cycle also lets you </a:t>
            </a:r>
            <a:r>
              <a:rPr lang="en-US" sz="2800" u="sng" dirty="0">
                <a:latin typeface="Times New Roman" charset="0"/>
                <a:ea typeface="Times New Roman" charset="0"/>
                <a:cs typeface="Times New Roman" charset="0"/>
              </a:rPr>
              <a:t>mess things up at any point during developmen</a:t>
            </a:r>
            <a:r>
              <a:rPr lang="en-US" sz="2800" dirty="0">
                <a:latin typeface="Times New Roman" charset="0"/>
                <a:ea typeface="Times New Roman" charset="0"/>
                <a:cs typeface="Times New Roman" charset="0"/>
              </a:rPr>
              <a:t>t</a:t>
            </a:r>
          </a:p>
        </p:txBody>
      </p:sp>
      <p:sp>
        <p:nvSpPr>
          <p:cNvPr id="7" name="Subtitle 2"/>
          <p:cNvSpPr txBox="1">
            <a:spLocks/>
          </p:cNvSpPr>
          <p:nvPr/>
        </p:nvSpPr>
        <p:spPr>
          <a:xfrm>
            <a:off x="0" y="4219074"/>
            <a:ext cx="8897781" cy="251861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800">
                <a:latin typeface="Times New Roman" charset="0"/>
                <a:ea typeface="Times New Roman" charset="0"/>
                <a:cs typeface="Times New Roman" charset="0"/>
              </a:rPr>
              <a:t>Adding </a:t>
            </a:r>
            <a:r>
              <a:rPr lang="en-US" sz="2800" dirty="0">
                <a:latin typeface="Times New Roman" charset="0"/>
                <a:ea typeface="Times New Roman" charset="0"/>
                <a:cs typeface="Times New Roman" charset="0"/>
              </a:rPr>
              <a:t>a new feature </a:t>
            </a:r>
            <a:r>
              <a:rPr lang="en-US" sz="2800" u="sng" dirty="0">
                <a:latin typeface="Times New Roman" charset="0"/>
                <a:ea typeface="Times New Roman" charset="0"/>
                <a:cs typeface="Times New Roman" charset="0"/>
              </a:rPr>
              <a:t>can break existing code </a:t>
            </a:r>
            <a:r>
              <a:rPr lang="en-US" sz="2800" dirty="0">
                <a:latin typeface="Times New Roman" charset="0"/>
                <a:ea typeface="Times New Roman" charset="0"/>
                <a:cs typeface="Times New Roman" charset="0"/>
              </a:rPr>
              <a:t>or turn a simple, elegant design into a confusing mess.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adding, removing, and modifying features during development can make it </a:t>
            </a:r>
            <a:r>
              <a:rPr lang="en-US" sz="2800" u="sng" dirty="0">
                <a:latin typeface="Times New Roman" charset="0"/>
                <a:ea typeface="Times New Roman" charset="0"/>
                <a:cs typeface="Times New Roman" charset="0"/>
              </a:rPr>
              <a:t>impossible for different parts of the system to work together</a:t>
            </a:r>
            <a:r>
              <a:rPr lang="en-US" sz="2800" dirty="0">
                <a:latin typeface="Times New Roman" charset="0"/>
                <a:ea typeface="Times New Roman" charset="0"/>
                <a:cs typeface="Times New Roman" charset="0"/>
              </a:rPr>
              <a:t>.</a:t>
            </a:r>
          </a:p>
        </p:txBody>
      </p:sp>
      <p:sp>
        <p:nvSpPr>
          <p:cNvPr id="2" name="Slide Number Placeholder 1"/>
          <p:cNvSpPr>
            <a:spLocks noGrp="1"/>
          </p:cNvSpPr>
          <p:nvPr>
            <p:ph type="sldNum" sz="quarter" idx="12"/>
          </p:nvPr>
        </p:nvSpPr>
        <p:spPr/>
        <p:txBody>
          <a:bodyPr/>
          <a:lstStyle/>
          <a:p>
            <a:fld id="{1FA47DC0-52A1-1F42-AA0A-BF71125EDAD5}" type="slidenum">
              <a:rPr lang="en-US" smtClean="0"/>
              <a:t>10</a:t>
            </a:fld>
            <a:endParaRPr lang="en-US"/>
          </a:p>
        </p:txBody>
      </p:sp>
      <p:pic>
        <p:nvPicPr>
          <p:cNvPr id="10" name="Picture 9">
            <a:extLst>
              <a:ext uri="{FF2B5EF4-FFF2-40B4-BE49-F238E27FC236}">
                <a16:creationId xmlns:a16="http://schemas.microsoft.com/office/drawing/2014/main" id="{2C4B2471-2C68-1F45-AD95-4AA6E53525A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74867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32084" y="1079151"/>
            <a:ext cx="9111916" cy="1054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The flexibility granted to software by its virtual nature is both a </a:t>
            </a:r>
            <a:r>
              <a:rPr lang="en-US" sz="3200" u="sng" dirty="0">
                <a:latin typeface="Times New Roman" charset="0"/>
                <a:ea typeface="Times New Roman" charset="0"/>
                <a:cs typeface="Times New Roman" charset="0"/>
              </a:rPr>
              <a:t>blessing and a curse</a:t>
            </a:r>
            <a:r>
              <a:rPr lang="en-US" sz="3200" dirty="0">
                <a:latin typeface="Times New Roman" charset="0"/>
                <a:ea typeface="Times New Roman" charset="0"/>
                <a:cs typeface="Times New Roman" charset="0"/>
              </a:rPr>
              <a:t>.</a:t>
            </a:r>
          </a:p>
        </p:txBody>
      </p:sp>
      <p:sp>
        <p:nvSpPr>
          <p:cNvPr id="11" name="Subtitle 2"/>
          <p:cNvSpPr txBox="1">
            <a:spLocks/>
          </p:cNvSpPr>
          <p:nvPr/>
        </p:nvSpPr>
        <p:spPr>
          <a:xfrm>
            <a:off x="0" y="2133932"/>
            <a:ext cx="8865697" cy="456626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Example:</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successful applications often continue to evolve long after the initial release. Microsoft Word, for example, has been evolving for roughly 30 years </a:t>
            </a:r>
          </a:p>
        </p:txBody>
      </p:sp>
      <p:pic>
        <p:nvPicPr>
          <p:cNvPr id="2" name="Picture 1"/>
          <p:cNvPicPr>
            <a:picLocks noChangeAspect="1"/>
          </p:cNvPicPr>
          <p:nvPr/>
        </p:nvPicPr>
        <p:blipFill>
          <a:blip r:embed="rId2"/>
          <a:stretch>
            <a:fillRect/>
          </a:stretch>
        </p:blipFill>
        <p:spPr>
          <a:xfrm>
            <a:off x="4626171" y="4417064"/>
            <a:ext cx="4517829" cy="2435392"/>
          </a:xfrm>
          <a:prstGeom prst="rect">
            <a:avLst/>
          </a:prstGeom>
        </p:spPr>
      </p:pic>
      <p:sp>
        <p:nvSpPr>
          <p:cNvPr id="3" name="Slide Number Placeholder 2"/>
          <p:cNvSpPr>
            <a:spLocks noGrp="1"/>
          </p:cNvSpPr>
          <p:nvPr>
            <p:ph type="sldNum" sz="quarter" idx="12"/>
          </p:nvPr>
        </p:nvSpPr>
        <p:spPr/>
        <p:txBody>
          <a:bodyPr/>
          <a:lstStyle/>
          <a:p>
            <a:fld id="{1FA47DC0-52A1-1F42-AA0A-BF71125EDAD5}" type="slidenum">
              <a:rPr lang="en-US" smtClean="0"/>
              <a:t>11</a:t>
            </a:fld>
            <a:endParaRPr lang="en-US"/>
          </a:p>
        </p:txBody>
      </p:sp>
      <p:pic>
        <p:nvPicPr>
          <p:cNvPr id="10" name="Picture 9">
            <a:extLst>
              <a:ext uri="{FF2B5EF4-FFF2-40B4-BE49-F238E27FC236}">
                <a16:creationId xmlns:a16="http://schemas.microsoft.com/office/drawing/2014/main" id="{31D61E24-2C5B-7A45-A4B6-80081579B0AC}"/>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491289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Similarities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12</a:t>
            </a:fld>
            <a:endParaRPr lang="en-US"/>
          </a:p>
        </p:txBody>
      </p:sp>
      <p:sp>
        <p:nvSpPr>
          <p:cNvPr id="11" name="Subtitle 2"/>
          <p:cNvSpPr txBox="1">
            <a:spLocks/>
          </p:cNvSpPr>
          <p:nvPr/>
        </p:nvSpPr>
        <p:spPr>
          <a:xfrm>
            <a:off x="148804" y="2227264"/>
            <a:ext cx="8886014" cy="33072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3000" dirty="0">
                <a:latin typeface="Times New Roman" charset="0"/>
                <a:ea typeface="Times New Roman" charset="0"/>
                <a:cs typeface="Times New Roman" charset="0"/>
              </a:rPr>
              <a:t>Software engineering is a lot like other kinds of engineering Which can </a:t>
            </a:r>
            <a:r>
              <a:rPr lang="en-US" sz="3000" u="sng" dirty="0">
                <a:latin typeface="Times New Roman" charset="0"/>
                <a:ea typeface="Times New Roman" charset="0"/>
                <a:cs typeface="Times New Roman" charset="0"/>
              </a:rPr>
              <a:t>accomplish a project with certain steps</a:t>
            </a:r>
            <a:r>
              <a:rPr lang="en-US" sz="3000" dirty="0">
                <a:latin typeface="Times New Roman" charset="0"/>
                <a:ea typeface="Times New Roman" charset="0"/>
                <a:cs typeface="Times New Roman" charset="0"/>
              </a:rPr>
              <a:t> and predefined tasks. They </a:t>
            </a:r>
            <a:r>
              <a:rPr lang="en-US" sz="3000" u="sng" dirty="0">
                <a:latin typeface="Times New Roman" charset="0"/>
                <a:ea typeface="Times New Roman" charset="0"/>
                <a:cs typeface="Times New Roman" charset="0"/>
              </a:rPr>
              <a:t>follow their plan easily and finish </a:t>
            </a:r>
            <a:r>
              <a:rPr lang="en-US" sz="3000" dirty="0">
                <a:latin typeface="Times New Roman" charset="0"/>
                <a:ea typeface="Times New Roman" charset="0"/>
                <a:cs typeface="Times New Roman" charset="0"/>
              </a:rPr>
              <a:t>their product.</a:t>
            </a:r>
          </a:p>
          <a:p>
            <a:pPr marL="457200" indent="-457200" algn="just">
              <a:lnSpc>
                <a:spcPct val="100000"/>
              </a:lnSpc>
              <a:buFont typeface="Helvetica" charset="0"/>
              <a:buChar char="−"/>
            </a:pPr>
            <a:endParaRPr lang="en-US" sz="3000" u="sng" dirty="0">
              <a:latin typeface="Times New Roman" charset="0"/>
              <a:ea typeface="Times New Roman" charset="0"/>
              <a:cs typeface="Times New Roman" charset="0"/>
            </a:endParaRPr>
          </a:p>
        </p:txBody>
      </p:sp>
      <p:pic>
        <p:nvPicPr>
          <p:cNvPr id="7" name="Picture 6">
            <a:extLst>
              <a:ext uri="{FF2B5EF4-FFF2-40B4-BE49-F238E27FC236}">
                <a16:creationId xmlns:a16="http://schemas.microsoft.com/office/drawing/2014/main" id="{5A87BAAA-E230-9A45-A38D-4167C0EA7687}"/>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32419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435714" cy="905813"/>
          </a:xfrm>
        </p:spPr>
        <p:txBody>
          <a:bodyPr>
            <a:normAutofit/>
          </a:bodyPr>
          <a:lstStyle/>
          <a:p>
            <a:r>
              <a:rPr lang="en-US" sz="5100" dirty="0">
                <a:latin typeface="Times New Roman" charset="0"/>
                <a:ea typeface="Times New Roman" charset="0"/>
                <a:cs typeface="Times New Roman" charset="0"/>
              </a:rPr>
              <a:t>Software Development Tasks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421520" y="1842252"/>
            <a:ext cx="7663701" cy="501574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Requirements Gathering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High-level Design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Low-level Design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Development</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Testing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Deployment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Maintenance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Wrap-up</a:t>
            </a:r>
            <a:endParaRPr lang="en-US" sz="3000" dirty="0">
              <a:latin typeface="Times New Roman" charset="0"/>
              <a:ea typeface="Times New Roman" charset="0"/>
              <a:cs typeface="Times New Roman" charset="0"/>
            </a:endParaRPr>
          </a:p>
        </p:txBody>
      </p:sp>
      <p:sp>
        <p:nvSpPr>
          <p:cNvPr id="10" name="Subtitle 2"/>
          <p:cNvSpPr txBox="1">
            <a:spLocks/>
          </p:cNvSpPr>
          <p:nvPr/>
        </p:nvSpPr>
        <p:spPr>
          <a:xfrm>
            <a:off x="35853" y="1297962"/>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Software development tasks:</a:t>
            </a:r>
            <a:endParaRPr lang="en-US" sz="2600" dirty="0">
              <a:latin typeface="Times New Roman" charset="0"/>
              <a:ea typeface="Times New Roman" charset="0"/>
              <a:cs typeface="Times New Roman" charset="0"/>
            </a:endParaRP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pic>
        <p:nvPicPr>
          <p:cNvPr id="2" name="Picture 1"/>
          <p:cNvPicPr>
            <a:picLocks noChangeAspect="1"/>
          </p:cNvPicPr>
          <p:nvPr/>
        </p:nvPicPr>
        <p:blipFill>
          <a:blip r:embed="rId2"/>
          <a:stretch>
            <a:fillRect/>
          </a:stretch>
        </p:blipFill>
        <p:spPr>
          <a:xfrm>
            <a:off x="4910667" y="4000500"/>
            <a:ext cx="4233333" cy="2857500"/>
          </a:xfrm>
          <a:prstGeom prst="rect">
            <a:avLst/>
          </a:prstGeom>
        </p:spPr>
      </p:pic>
      <p:sp>
        <p:nvSpPr>
          <p:cNvPr id="3" name="Slide Number Placeholder 2"/>
          <p:cNvSpPr>
            <a:spLocks noGrp="1"/>
          </p:cNvSpPr>
          <p:nvPr>
            <p:ph type="sldNum" sz="quarter" idx="12"/>
          </p:nvPr>
        </p:nvSpPr>
        <p:spPr/>
        <p:txBody>
          <a:bodyPr/>
          <a:lstStyle/>
          <a:p>
            <a:fld id="{1FA47DC0-52A1-1F42-AA0A-BF71125EDAD5}" type="slidenum">
              <a:rPr lang="en-US" smtClean="0"/>
              <a:t>13</a:t>
            </a:fld>
            <a:endParaRPr lang="en-US"/>
          </a:p>
        </p:txBody>
      </p:sp>
      <p:pic>
        <p:nvPicPr>
          <p:cNvPr id="11" name="Picture 10">
            <a:extLst>
              <a:ext uri="{FF2B5EF4-FFF2-40B4-BE49-F238E27FC236}">
                <a16:creationId xmlns:a16="http://schemas.microsoft.com/office/drawing/2014/main" id="{A45CDA42-31F8-7D44-B8A1-ADCE339B74E6}"/>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60754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538452" y="1059082"/>
            <a:ext cx="3605548" cy="3562281"/>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Requirements Gathering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405479" y="1599203"/>
            <a:ext cx="7214522" cy="7764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Every big project needs a plan</a:t>
            </a:r>
          </a:p>
        </p:txBody>
      </p:sp>
      <p:sp>
        <p:nvSpPr>
          <p:cNvPr id="11" name="Subtitle 2"/>
          <p:cNvSpPr txBox="1">
            <a:spLocks/>
          </p:cNvSpPr>
          <p:nvPr/>
        </p:nvSpPr>
        <p:spPr>
          <a:xfrm>
            <a:off x="405479" y="2175954"/>
            <a:ext cx="6309687" cy="10573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plan tells the project members what they should be doing</a:t>
            </a:r>
          </a:p>
        </p:txBody>
      </p:sp>
      <p:sp>
        <p:nvSpPr>
          <p:cNvPr id="14" name="Subtitle 2"/>
          <p:cNvSpPr txBox="1">
            <a:spLocks/>
          </p:cNvSpPr>
          <p:nvPr/>
        </p:nvSpPr>
        <p:spPr>
          <a:xfrm>
            <a:off x="32084" y="1037999"/>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Plan</a:t>
            </a:r>
            <a:endParaRPr lang="en-US" sz="2600" dirty="0">
              <a:latin typeface="Times New Roman" charset="0"/>
              <a:ea typeface="Times New Roman" charset="0"/>
              <a:cs typeface="Times New Roman" charset="0"/>
            </a:endParaRP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sp>
        <p:nvSpPr>
          <p:cNvPr id="15" name="Subtitle 2"/>
          <p:cNvSpPr txBox="1">
            <a:spLocks/>
          </p:cNvSpPr>
          <p:nvPr/>
        </p:nvSpPr>
        <p:spPr>
          <a:xfrm>
            <a:off x="405479" y="3534618"/>
            <a:ext cx="7214522" cy="7764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Goals give direction to the project</a:t>
            </a:r>
          </a:p>
        </p:txBody>
      </p:sp>
      <p:sp>
        <p:nvSpPr>
          <p:cNvPr id="16" name="Subtitle 2"/>
          <p:cNvSpPr txBox="1">
            <a:spLocks/>
          </p:cNvSpPr>
          <p:nvPr/>
        </p:nvSpPr>
        <p:spPr>
          <a:xfrm>
            <a:off x="32084" y="3047958"/>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Goal</a:t>
            </a:r>
            <a:endParaRPr lang="en-US" sz="2600" dirty="0">
              <a:latin typeface="Times New Roman" charset="0"/>
              <a:ea typeface="Times New Roman" charset="0"/>
              <a:cs typeface="Times New Roman" charset="0"/>
            </a:endParaRP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sp>
        <p:nvSpPr>
          <p:cNvPr id="17" name="Subtitle 2"/>
          <p:cNvSpPr txBox="1">
            <a:spLocks/>
          </p:cNvSpPr>
          <p:nvPr/>
        </p:nvSpPr>
        <p:spPr>
          <a:xfrm>
            <a:off x="32083" y="4080750"/>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Requirements</a:t>
            </a:r>
            <a:endParaRPr lang="en-US" sz="2600" dirty="0">
              <a:latin typeface="Times New Roman" charset="0"/>
              <a:ea typeface="Times New Roman" charset="0"/>
              <a:cs typeface="Times New Roman" charset="0"/>
            </a:endParaRP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sp>
        <p:nvSpPr>
          <p:cNvPr id="18" name="Subtitle 2"/>
          <p:cNvSpPr txBox="1">
            <a:spLocks/>
          </p:cNvSpPr>
          <p:nvPr/>
        </p:nvSpPr>
        <p:spPr>
          <a:xfrm>
            <a:off x="251193" y="4663782"/>
            <a:ext cx="5090828" cy="219421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What customers want</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What customers need</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Definitions of needs are made </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time-consuming process</a:t>
            </a:r>
          </a:p>
        </p:txBody>
      </p:sp>
      <p:sp>
        <p:nvSpPr>
          <p:cNvPr id="20" name="Slide Number Placeholder 19"/>
          <p:cNvSpPr>
            <a:spLocks noGrp="1"/>
          </p:cNvSpPr>
          <p:nvPr>
            <p:ph type="sldNum" sz="quarter" idx="12"/>
          </p:nvPr>
        </p:nvSpPr>
        <p:spPr/>
        <p:txBody>
          <a:bodyPr/>
          <a:lstStyle/>
          <a:p>
            <a:fld id="{1FA47DC0-52A1-1F42-AA0A-BF71125EDAD5}" type="slidenum">
              <a:rPr lang="en-US" smtClean="0"/>
              <a:t>14</a:t>
            </a:fld>
            <a:endParaRPr lang="en-US"/>
          </a:p>
        </p:txBody>
      </p:sp>
      <p:pic>
        <p:nvPicPr>
          <p:cNvPr id="21" name="Picture 20">
            <a:extLst>
              <a:ext uri="{FF2B5EF4-FFF2-40B4-BE49-F238E27FC236}">
                <a16:creationId xmlns:a16="http://schemas.microsoft.com/office/drawing/2014/main" id="{51B76EE2-E8BC-2142-861C-EDD67ED86426}"/>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89795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28743" y="2506797"/>
            <a:ext cx="3015257" cy="1696082"/>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Requirements Gathering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405479" y="1599203"/>
            <a:ext cx="8481848" cy="19499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u="sng" dirty="0">
                <a:latin typeface="Times New Roman" charset="0"/>
                <a:ea typeface="Times New Roman" charset="0"/>
                <a:cs typeface="Times New Roman" charset="0"/>
              </a:rPr>
              <a:t>Easy to detect:</a:t>
            </a:r>
            <a:r>
              <a:rPr lang="en-US" sz="2800" dirty="0">
                <a:latin typeface="Times New Roman" charset="0"/>
                <a:ea typeface="Times New Roman" charset="0"/>
                <a:cs typeface="Times New Roman" charset="0"/>
              </a:rPr>
              <a:t> </a:t>
            </a:r>
            <a:r>
              <a:rPr lang="en-US" sz="2600" dirty="0">
                <a:latin typeface="Times New Roman" charset="0"/>
                <a:ea typeface="Times New Roman" charset="0"/>
                <a:cs typeface="Times New Roman" charset="0"/>
              </a:rPr>
              <a:t>If you’re writing software for another part of your own company, it may be obvious who the customers are. You can sit down with them and talk about what the software should do</a:t>
            </a:r>
          </a:p>
        </p:txBody>
      </p:sp>
      <p:sp>
        <p:nvSpPr>
          <p:cNvPr id="11" name="Subtitle 2"/>
          <p:cNvSpPr txBox="1">
            <a:spLocks/>
          </p:cNvSpPr>
          <p:nvPr/>
        </p:nvSpPr>
        <p:spPr>
          <a:xfrm>
            <a:off x="373395" y="3450407"/>
            <a:ext cx="8513931" cy="157537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u="sng" dirty="0">
                <a:latin typeface="Times New Roman" charset="0"/>
                <a:ea typeface="Times New Roman" charset="0"/>
                <a:cs typeface="Times New Roman" charset="0"/>
              </a:rPr>
              <a:t>Difficult to detect:</a:t>
            </a:r>
            <a:r>
              <a:rPr lang="en-US" sz="2800" dirty="0">
                <a:latin typeface="Times New Roman" charset="0"/>
                <a:ea typeface="Times New Roman" charset="0"/>
                <a:cs typeface="Times New Roman" charset="0"/>
              </a:rPr>
              <a:t> </a:t>
            </a:r>
            <a:r>
              <a:rPr lang="en-US" sz="2600" dirty="0">
                <a:latin typeface="Times New Roman" charset="0"/>
                <a:ea typeface="Times New Roman" charset="0"/>
                <a:cs typeface="Times New Roman" charset="0"/>
              </a:rPr>
              <a:t>you may have only a vague notion of who will use the finished software. EX: if you’re creating a new online card game, it may be hard to identify the customers until after you start marketing the game.</a:t>
            </a:r>
          </a:p>
        </p:txBody>
      </p:sp>
      <p:sp>
        <p:nvSpPr>
          <p:cNvPr id="14" name="Subtitle 2"/>
          <p:cNvSpPr txBox="1">
            <a:spLocks/>
          </p:cNvSpPr>
          <p:nvPr/>
        </p:nvSpPr>
        <p:spPr>
          <a:xfrm>
            <a:off x="32084" y="1037999"/>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Who's the customer</a:t>
            </a:r>
          </a:p>
        </p:txBody>
      </p:sp>
      <p:sp>
        <p:nvSpPr>
          <p:cNvPr id="15" name="Subtitle 2"/>
          <p:cNvSpPr txBox="1">
            <a:spLocks/>
          </p:cNvSpPr>
          <p:nvPr/>
        </p:nvSpPr>
        <p:spPr>
          <a:xfrm>
            <a:off x="373395" y="5249005"/>
            <a:ext cx="8513931" cy="168065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u="sng" dirty="0">
                <a:latin typeface="Times New Roman" charset="0"/>
                <a:ea typeface="Times New Roman" charset="0"/>
                <a:cs typeface="Times New Roman" charset="0"/>
              </a:rPr>
              <a:t>You are also customer</a:t>
            </a:r>
            <a:r>
              <a:rPr lang="en-US" sz="2800" dirty="0">
                <a:latin typeface="Times New Roman" charset="0"/>
                <a:ea typeface="Times New Roman" charset="0"/>
                <a:cs typeface="Times New Roman" charset="0"/>
              </a:rPr>
              <a:t>: </a:t>
            </a:r>
            <a:r>
              <a:rPr lang="en-US" sz="2600" dirty="0">
                <a:latin typeface="Times New Roman" charset="0"/>
                <a:ea typeface="Times New Roman" charset="0"/>
                <a:cs typeface="Times New Roman" charset="0"/>
              </a:rPr>
              <a:t>I write software for myself all the time. I know exactly what I want and I know more or less how hard it will be to provide different features.</a:t>
            </a:r>
          </a:p>
        </p:txBody>
      </p:sp>
      <p:sp>
        <p:nvSpPr>
          <p:cNvPr id="3" name="Slide Number Placeholder 2"/>
          <p:cNvSpPr>
            <a:spLocks noGrp="1"/>
          </p:cNvSpPr>
          <p:nvPr>
            <p:ph type="sldNum" sz="quarter" idx="12"/>
          </p:nvPr>
        </p:nvSpPr>
        <p:spPr/>
        <p:txBody>
          <a:bodyPr/>
          <a:lstStyle/>
          <a:p>
            <a:fld id="{1FA47DC0-52A1-1F42-AA0A-BF71125EDAD5}" type="slidenum">
              <a:rPr lang="en-US" smtClean="0"/>
              <a:t>15</a:t>
            </a:fld>
            <a:endParaRPr lang="en-US"/>
          </a:p>
        </p:txBody>
      </p:sp>
      <p:pic>
        <p:nvPicPr>
          <p:cNvPr id="12" name="Picture 11">
            <a:extLst>
              <a:ext uri="{FF2B5EF4-FFF2-40B4-BE49-F238E27FC236}">
                <a16:creationId xmlns:a16="http://schemas.microsoft.com/office/drawing/2014/main" id="{FA2FB444-FA47-A640-A4FF-3F8F0AA2EC2A}"/>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5024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dissolv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dissolve">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7816" t="24525" r="6018" b="21744"/>
          <a:stretch/>
        </p:blipFill>
        <p:spPr>
          <a:xfrm>
            <a:off x="5624971" y="5927557"/>
            <a:ext cx="3508795" cy="930443"/>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High-Level Design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7"/>
            <a:ext cx="7214522" cy="728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After requirements document is ready</a:t>
            </a:r>
          </a:p>
        </p:txBody>
      </p:sp>
      <p:sp>
        <p:nvSpPr>
          <p:cNvPr id="10" name="Subtitle 2"/>
          <p:cNvSpPr txBox="1">
            <a:spLocks/>
          </p:cNvSpPr>
          <p:nvPr/>
        </p:nvSpPr>
        <p:spPr>
          <a:xfrm>
            <a:off x="164847" y="1872647"/>
            <a:ext cx="8866858" cy="14847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Decisions are made</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Platform (such as desktop, laptop, tablet, or phone), data design (2‐tier, or 3‐tier architecture), interfaces</a:t>
            </a:r>
          </a:p>
        </p:txBody>
      </p:sp>
      <p:sp>
        <p:nvSpPr>
          <p:cNvPr id="11" name="Subtitle 2"/>
          <p:cNvSpPr txBox="1">
            <a:spLocks/>
          </p:cNvSpPr>
          <p:nvPr/>
        </p:nvSpPr>
        <p:spPr>
          <a:xfrm>
            <a:off x="164847" y="3451704"/>
            <a:ext cx="8866858" cy="8294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Decision of </a:t>
            </a:r>
            <a:r>
              <a:rPr lang="en-US" sz="3200">
                <a:latin typeface="Times New Roman" charset="0"/>
                <a:ea typeface="Times New Roman" charset="0"/>
                <a:cs typeface="Times New Roman" charset="0"/>
              </a:rPr>
              <a:t>project architecture</a:t>
            </a:r>
            <a:endParaRPr lang="en-US" sz="3200" dirty="0">
              <a:latin typeface="Times New Roman" charset="0"/>
              <a:ea typeface="Times New Roman" charset="0"/>
              <a:cs typeface="Times New Roman" charset="0"/>
            </a:endParaRPr>
          </a:p>
        </p:txBody>
      </p:sp>
      <p:sp>
        <p:nvSpPr>
          <p:cNvPr id="14" name="Subtitle 2"/>
          <p:cNvSpPr txBox="1">
            <a:spLocks/>
          </p:cNvSpPr>
          <p:nvPr/>
        </p:nvSpPr>
        <p:spPr>
          <a:xfrm>
            <a:off x="151239" y="4281159"/>
            <a:ext cx="8866858" cy="212651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Break the project into the large chunks that handle the project’s major areas of functionality: </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list of the modules that you need to build</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or a list of families of classes</a:t>
            </a:r>
          </a:p>
        </p:txBody>
      </p:sp>
      <p:sp>
        <p:nvSpPr>
          <p:cNvPr id="5" name="Slide Number Placeholder 4"/>
          <p:cNvSpPr>
            <a:spLocks noGrp="1"/>
          </p:cNvSpPr>
          <p:nvPr>
            <p:ph type="sldNum" sz="quarter" idx="12"/>
          </p:nvPr>
        </p:nvSpPr>
        <p:spPr/>
        <p:txBody>
          <a:bodyPr/>
          <a:lstStyle/>
          <a:p>
            <a:fld id="{1FA47DC0-52A1-1F42-AA0A-BF71125EDAD5}" type="slidenum">
              <a:rPr lang="en-US" smtClean="0"/>
              <a:t>16</a:t>
            </a:fld>
            <a:endParaRPr lang="en-US"/>
          </a:p>
        </p:txBody>
      </p:sp>
      <p:pic>
        <p:nvPicPr>
          <p:cNvPr id="12" name="Picture 11">
            <a:extLst>
              <a:ext uri="{FF2B5EF4-FFF2-40B4-BE49-F238E27FC236}">
                <a16:creationId xmlns:a16="http://schemas.microsoft.com/office/drawing/2014/main" id="{332CBE57-5390-BC4C-AD1E-D25527015A1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366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7816" t="24525" r="6018" b="21744"/>
          <a:stretch/>
        </p:blipFill>
        <p:spPr>
          <a:xfrm>
            <a:off x="5624971" y="5927557"/>
            <a:ext cx="3508795" cy="930443"/>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Low-Level Design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6"/>
            <a:ext cx="8866858" cy="175934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After your high‐level design breaks the project into pieces,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you can assign </a:t>
            </a:r>
            <a:r>
              <a:rPr lang="en-US" sz="2400" u="sng" dirty="0">
                <a:latin typeface="Times New Roman" charset="0"/>
                <a:ea typeface="Times New Roman" charset="0"/>
                <a:cs typeface="Times New Roman" charset="0"/>
              </a:rPr>
              <a:t>those pieces to groups within the project </a:t>
            </a:r>
            <a:r>
              <a:rPr lang="en-US" sz="2400" dirty="0">
                <a:latin typeface="Times New Roman" charset="0"/>
                <a:ea typeface="Times New Roman" charset="0"/>
                <a:cs typeface="Times New Roman" charset="0"/>
              </a:rPr>
              <a:t>so that they can work on low‐level designs</a:t>
            </a:r>
          </a:p>
        </p:txBody>
      </p:sp>
      <p:sp>
        <p:nvSpPr>
          <p:cNvPr id="11" name="Subtitle 2"/>
          <p:cNvSpPr txBox="1">
            <a:spLocks/>
          </p:cNvSpPr>
          <p:nvPr/>
        </p:nvSpPr>
        <p:spPr>
          <a:xfrm>
            <a:off x="164847" y="3011941"/>
            <a:ext cx="8866858" cy="49373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Information about </a:t>
            </a:r>
            <a:r>
              <a:rPr lang="en-US" sz="2800" u="sng" dirty="0">
                <a:latin typeface="Times New Roman" charset="0"/>
                <a:ea typeface="Times New Roman" charset="0"/>
                <a:cs typeface="Times New Roman" charset="0"/>
              </a:rPr>
              <a:t>how a piece works</a:t>
            </a:r>
          </a:p>
        </p:txBody>
      </p:sp>
      <p:sp>
        <p:nvSpPr>
          <p:cNvPr id="12" name="Subtitle 2"/>
          <p:cNvSpPr txBox="1">
            <a:spLocks/>
          </p:cNvSpPr>
          <p:nvPr/>
        </p:nvSpPr>
        <p:spPr>
          <a:xfrm>
            <a:off x="173366" y="3709638"/>
            <a:ext cx="8866858" cy="9586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Give enough </a:t>
            </a:r>
            <a:r>
              <a:rPr lang="en-US" sz="2800" u="sng" dirty="0">
                <a:latin typeface="Times New Roman" charset="0"/>
                <a:ea typeface="Times New Roman" charset="0"/>
                <a:cs typeface="Times New Roman" charset="0"/>
              </a:rPr>
              <a:t>guidance to the developers </a:t>
            </a:r>
            <a:r>
              <a:rPr lang="en-US" sz="2800" dirty="0">
                <a:latin typeface="Times New Roman" charset="0"/>
                <a:ea typeface="Times New Roman" charset="0"/>
                <a:cs typeface="Times New Roman" charset="0"/>
              </a:rPr>
              <a:t>who will implement those pieces</a:t>
            </a:r>
          </a:p>
        </p:txBody>
      </p:sp>
      <p:sp>
        <p:nvSpPr>
          <p:cNvPr id="15" name="Subtitle 2"/>
          <p:cNvSpPr txBox="1">
            <a:spLocks/>
          </p:cNvSpPr>
          <p:nvPr/>
        </p:nvSpPr>
        <p:spPr>
          <a:xfrm>
            <a:off x="164847" y="4872212"/>
            <a:ext cx="8866858" cy="14197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will also discover interactions between the different pieces of the project that may require changes here and there.</a:t>
            </a:r>
          </a:p>
        </p:txBody>
      </p:sp>
      <p:sp>
        <p:nvSpPr>
          <p:cNvPr id="3" name="Slide Number Placeholder 2"/>
          <p:cNvSpPr>
            <a:spLocks noGrp="1"/>
          </p:cNvSpPr>
          <p:nvPr>
            <p:ph type="sldNum" sz="quarter" idx="12"/>
          </p:nvPr>
        </p:nvSpPr>
        <p:spPr/>
        <p:txBody>
          <a:bodyPr/>
          <a:lstStyle/>
          <a:p>
            <a:fld id="{1FA47DC0-52A1-1F42-AA0A-BF71125EDAD5}" type="slidenum">
              <a:rPr lang="en-US" smtClean="0"/>
              <a:t>17</a:t>
            </a:fld>
            <a:endParaRPr lang="en-US"/>
          </a:p>
        </p:txBody>
      </p:sp>
      <p:pic>
        <p:nvPicPr>
          <p:cNvPr id="14" name="Picture 13">
            <a:extLst>
              <a:ext uri="{FF2B5EF4-FFF2-40B4-BE49-F238E27FC236}">
                <a16:creationId xmlns:a16="http://schemas.microsoft.com/office/drawing/2014/main" id="{A4DF9A86-9C08-2942-AFBC-EE2A040B86D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60440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Development</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6"/>
            <a:ext cx="8866858" cy="84494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After you’ve created the high‐ and </a:t>
            </a:r>
            <a:r>
              <a:rPr lang="en-US" sz="2800">
                <a:latin typeface="Times New Roman" charset="0"/>
                <a:ea typeface="Times New Roman" charset="0"/>
                <a:cs typeface="Times New Roman" charset="0"/>
              </a:rPr>
              <a:t>low‐level designs.</a:t>
            </a:r>
            <a:endParaRPr lang="en-US" sz="2400" dirty="0">
              <a:latin typeface="Times New Roman" charset="0"/>
              <a:ea typeface="Times New Roman" charset="0"/>
              <a:cs typeface="Times New Roman" charset="0"/>
            </a:endParaRPr>
          </a:p>
        </p:txBody>
      </p:sp>
      <p:sp>
        <p:nvSpPr>
          <p:cNvPr id="11" name="Subtitle 2"/>
          <p:cNvSpPr txBox="1">
            <a:spLocks/>
          </p:cNvSpPr>
          <p:nvPr/>
        </p:nvSpPr>
        <p:spPr>
          <a:xfrm>
            <a:off x="173366" y="1983714"/>
            <a:ext cx="8866858" cy="49373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a:latin typeface="Times New Roman" charset="0"/>
                <a:ea typeface="Times New Roman" charset="0"/>
                <a:cs typeface="Times New Roman" charset="0"/>
              </a:rPr>
              <a:t>Programmers get to work</a:t>
            </a:r>
            <a:endParaRPr lang="en-US" sz="2800" dirty="0">
              <a:latin typeface="Times New Roman" charset="0"/>
              <a:ea typeface="Times New Roman" charset="0"/>
              <a:cs typeface="Times New Roman" charset="0"/>
            </a:endParaRPr>
          </a:p>
        </p:txBody>
      </p:sp>
      <p:sp>
        <p:nvSpPr>
          <p:cNvPr id="12" name="Subtitle 2"/>
          <p:cNvSpPr txBox="1">
            <a:spLocks/>
          </p:cNvSpPr>
          <p:nvPr/>
        </p:nvSpPr>
        <p:spPr>
          <a:xfrm>
            <a:off x="173366" y="2837582"/>
            <a:ext cx="8866858" cy="12531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programmers continue refining the low‐level designs until they know how to implement those designs in code.</a:t>
            </a:r>
          </a:p>
        </p:txBody>
      </p:sp>
      <p:sp>
        <p:nvSpPr>
          <p:cNvPr id="15" name="Subtitle 2"/>
          <p:cNvSpPr txBox="1">
            <a:spLocks/>
          </p:cNvSpPr>
          <p:nvPr/>
        </p:nvSpPr>
        <p:spPr>
          <a:xfrm>
            <a:off x="173366" y="4188044"/>
            <a:ext cx="5756082" cy="14197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a:latin typeface="Times New Roman" charset="0"/>
                <a:ea typeface="Times New Roman" charset="0"/>
                <a:cs typeface="Times New Roman" charset="0"/>
              </a:rPr>
              <a:t>As the programmers write the code, they test it to make sure it doesn’t contain any bugs.</a:t>
            </a:r>
            <a:endParaRPr lang="en-US" sz="2800" dirty="0">
              <a:latin typeface="Times New Roman" charset="0"/>
              <a:ea typeface="Times New Roman" charset="0"/>
              <a:cs typeface="Times New Roman" charset="0"/>
            </a:endParaRPr>
          </a:p>
        </p:txBody>
      </p:sp>
      <p:pic>
        <p:nvPicPr>
          <p:cNvPr id="3" name="Picture 2"/>
          <p:cNvPicPr>
            <a:picLocks noChangeAspect="1"/>
          </p:cNvPicPr>
          <p:nvPr/>
        </p:nvPicPr>
        <p:blipFill>
          <a:blip r:embed="rId2"/>
          <a:stretch>
            <a:fillRect/>
          </a:stretch>
        </p:blipFill>
        <p:spPr>
          <a:xfrm>
            <a:off x="5929448" y="4090737"/>
            <a:ext cx="3214552" cy="2767263"/>
          </a:xfrm>
          <a:prstGeom prst="rect">
            <a:avLst/>
          </a:prstGeom>
        </p:spPr>
      </p:pic>
      <p:sp>
        <p:nvSpPr>
          <p:cNvPr id="4" name="Slide Number Placeholder 3"/>
          <p:cNvSpPr>
            <a:spLocks noGrp="1"/>
          </p:cNvSpPr>
          <p:nvPr>
            <p:ph type="sldNum" sz="quarter" idx="12"/>
          </p:nvPr>
        </p:nvSpPr>
        <p:spPr/>
        <p:txBody>
          <a:bodyPr/>
          <a:lstStyle/>
          <a:p>
            <a:fld id="{1FA47DC0-52A1-1F42-AA0A-BF71125EDAD5}" type="slidenum">
              <a:rPr lang="en-US" smtClean="0"/>
              <a:t>18</a:t>
            </a:fld>
            <a:endParaRPr lang="en-US"/>
          </a:p>
        </p:txBody>
      </p:sp>
      <p:pic>
        <p:nvPicPr>
          <p:cNvPr id="14" name="Picture 13">
            <a:extLst>
              <a:ext uri="{FF2B5EF4-FFF2-40B4-BE49-F238E27FC236}">
                <a16:creationId xmlns:a16="http://schemas.microsoft.com/office/drawing/2014/main" id="{205CBE4B-A099-AE49-8335-F3065EA9737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272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Testing</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6"/>
            <a:ext cx="8866858" cy="10665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Effectively testing your own code is extremely hard (fixing a bug often creates a new bug.)</a:t>
            </a:r>
            <a:endParaRPr lang="en-US" sz="2400" dirty="0">
              <a:latin typeface="Times New Roman" charset="0"/>
              <a:ea typeface="Times New Roman" charset="0"/>
              <a:cs typeface="Times New Roman" charset="0"/>
            </a:endParaRPr>
          </a:p>
        </p:txBody>
      </p:sp>
      <p:sp>
        <p:nvSpPr>
          <p:cNvPr id="11" name="Subtitle 2"/>
          <p:cNvSpPr txBox="1">
            <a:spLocks/>
          </p:cNvSpPr>
          <p:nvPr/>
        </p:nvSpPr>
        <p:spPr>
          <a:xfrm>
            <a:off x="173366" y="2094132"/>
            <a:ext cx="8866858" cy="1603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Even if a particular piece of code is thoroughly tested and contains no (or few) bugs, there’s </a:t>
            </a:r>
            <a:r>
              <a:rPr lang="en-US" sz="2800" u="sng" dirty="0">
                <a:latin typeface="Times New Roman" charset="0"/>
                <a:ea typeface="Times New Roman" charset="0"/>
                <a:cs typeface="Times New Roman" charset="0"/>
              </a:rPr>
              <a:t>no guarantee </a:t>
            </a:r>
            <a:r>
              <a:rPr lang="en-US" sz="2800" dirty="0">
                <a:latin typeface="Times New Roman" charset="0"/>
                <a:ea typeface="Times New Roman" charset="0"/>
                <a:cs typeface="Times New Roman" charset="0"/>
              </a:rPr>
              <a:t>that it will work properly </a:t>
            </a:r>
            <a:r>
              <a:rPr lang="en-US" sz="2800" u="sng" dirty="0">
                <a:latin typeface="Times New Roman" charset="0"/>
                <a:ea typeface="Times New Roman" charset="0"/>
                <a:cs typeface="Times New Roman" charset="0"/>
              </a:rPr>
              <a:t>with the other parts </a:t>
            </a:r>
            <a:r>
              <a:rPr lang="en-US" sz="2800" dirty="0">
                <a:latin typeface="Times New Roman" charset="0"/>
                <a:ea typeface="Times New Roman" charset="0"/>
                <a:cs typeface="Times New Roman" charset="0"/>
              </a:rPr>
              <a:t>of the system.</a:t>
            </a:r>
          </a:p>
        </p:txBody>
      </p:sp>
      <p:sp>
        <p:nvSpPr>
          <p:cNvPr id="12" name="Subtitle 2"/>
          <p:cNvSpPr txBox="1">
            <a:spLocks/>
          </p:cNvSpPr>
          <p:nvPr/>
        </p:nvSpPr>
        <p:spPr>
          <a:xfrm>
            <a:off x="173366" y="3883986"/>
            <a:ext cx="5441371" cy="9586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a:latin typeface="Times New Roman" charset="0"/>
                <a:ea typeface="Times New Roman" charset="0"/>
                <a:cs typeface="Times New Roman" charset="0"/>
              </a:rPr>
              <a:t>Any time a test fails, the programmers dive back into the code to figure out what’s going wrong and how to fi x it.</a:t>
            </a:r>
            <a:endParaRPr lang="en-US" sz="2800" dirty="0">
              <a:latin typeface="Times New Roman" charset="0"/>
              <a:ea typeface="Times New Roman" charset="0"/>
              <a:cs typeface="Times New Roman" charset="0"/>
            </a:endParaRPr>
          </a:p>
        </p:txBody>
      </p:sp>
      <p:pic>
        <p:nvPicPr>
          <p:cNvPr id="2" name="Picture 1"/>
          <p:cNvPicPr>
            <a:picLocks noChangeAspect="1"/>
          </p:cNvPicPr>
          <p:nvPr/>
        </p:nvPicPr>
        <p:blipFill>
          <a:blip r:embed="rId2"/>
          <a:stretch>
            <a:fillRect/>
          </a:stretch>
        </p:blipFill>
        <p:spPr>
          <a:xfrm>
            <a:off x="5614737" y="3883986"/>
            <a:ext cx="3547269" cy="1660724"/>
          </a:xfrm>
          <a:prstGeom prst="rect">
            <a:avLst/>
          </a:prstGeom>
        </p:spPr>
      </p:pic>
      <p:sp>
        <p:nvSpPr>
          <p:cNvPr id="3" name="Slide Number Placeholder 2"/>
          <p:cNvSpPr>
            <a:spLocks noGrp="1"/>
          </p:cNvSpPr>
          <p:nvPr>
            <p:ph type="sldNum" sz="quarter" idx="12"/>
          </p:nvPr>
        </p:nvSpPr>
        <p:spPr/>
        <p:txBody>
          <a:bodyPr/>
          <a:lstStyle/>
          <a:p>
            <a:fld id="{1FA47DC0-52A1-1F42-AA0A-BF71125EDAD5}" type="slidenum">
              <a:rPr lang="en-US" smtClean="0"/>
              <a:t>19</a:t>
            </a:fld>
            <a:endParaRPr lang="en-US"/>
          </a:p>
        </p:txBody>
      </p:sp>
      <p:pic>
        <p:nvPicPr>
          <p:cNvPr id="10" name="Picture 9">
            <a:extLst>
              <a:ext uri="{FF2B5EF4-FFF2-40B4-BE49-F238E27FC236}">
                <a16:creationId xmlns:a16="http://schemas.microsoft.com/office/drawing/2014/main" id="{E36FE7C5-0217-0440-B1F0-7FFEBE0FF79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36276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8804" y="4731489"/>
            <a:ext cx="8886014" cy="16880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How fixing one bug can lead to others </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Why it is important to detect mistakes as early as possible</a:t>
            </a:r>
            <a:endParaRPr lang="en-US" sz="2600" dirty="0">
              <a:latin typeface="Times New Roman" charset="0"/>
              <a:ea typeface="Times New Roman" charset="0"/>
              <a:cs typeface="Times New Roman" charset="0"/>
            </a:endParaRPr>
          </a:p>
        </p:txBody>
      </p:sp>
      <p:sp>
        <p:nvSpPr>
          <p:cNvPr id="8" name="Subtitle 2"/>
          <p:cNvSpPr txBox="1">
            <a:spLocks/>
          </p:cNvSpPr>
          <p:nvPr/>
        </p:nvSpPr>
        <p:spPr>
          <a:xfrm>
            <a:off x="148804" y="2227263"/>
            <a:ext cx="8886014" cy="11736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smtClean="0">
                <a:latin typeface="Times New Roman" charset="0"/>
                <a:ea typeface="Times New Roman" charset="0"/>
                <a:cs typeface="Times New Roman" charset="0"/>
              </a:rPr>
              <a:t>The </a:t>
            </a:r>
            <a:r>
              <a:rPr lang="en-US" sz="3200" dirty="0">
                <a:latin typeface="Times New Roman" charset="0"/>
                <a:ea typeface="Times New Roman" charset="0"/>
                <a:cs typeface="Times New Roman" charset="0"/>
              </a:rPr>
              <a:t>basic steps for successful software engineering</a:t>
            </a:r>
            <a:endParaRPr lang="en-US" sz="3000" dirty="0">
              <a:latin typeface="Times New Roman" charset="0"/>
              <a:ea typeface="Times New Roman" charset="0"/>
              <a:cs typeface="Times New Roman" charset="0"/>
            </a:endParaRPr>
          </a:p>
        </p:txBody>
      </p:sp>
      <p:sp>
        <p:nvSpPr>
          <p:cNvPr id="12" name="Subtitle 2"/>
          <p:cNvSpPr txBox="1">
            <a:spLocks/>
          </p:cNvSpPr>
          <p:nvPr/>
        </p:nvSpPr>
        <p:spPr>
          <a:xfrm>
            <a:off x="148804" y="3400926"/>
            <a:ext cx="8886014" cy="11453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Ways in which software engineering differs from other kinds of engineering</a:t>
            </a:r>
            <a:endParaRPr lang="en-US" sz="30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p:txBody>
      </p:sp>
      <p:sp>
        <p:nvSpPr>
          <p:cNvPr id="10" name="Subtitle 2"/>
          <p:cNvSpPr txBox="1">
            <a:spLocks/>
          </p:cNvSpPr>
          <p:nvPr/>
        </p:nvSpPr>
        <p:spPr>
          <a:xfrm>
            <a:off x="148804" y="1082182"/>
            <a:ext cx="9111916" cy="11695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a:t>
            </a:r>
            <a:r>
              <a:rPr lang="en-US" sz="3200" dirty="0" smtClean="0">
                <a:latin typeface="Times New Roman" charset="0"/>
                <a:ea typeface="Times New Roman" charset="0"/>
                <a:cs typeface="Times New Roman" charset="0"/>
              </a:rPr>
              <a:t>?</a:t>
            </a:r>
          </a:p>
          <a:p>
            <a:pPr algn="just">
              <a:lnSpc>
                <a:spcPct val="100000"/>
              </a:lnSpc>
            </a:pPr>
            <a:r>
              <a:rPr lang="en-US" sz="3200" dirty="0">
                <a:latin typeface="Times New Roman" charset="0"/>
                <a:ea typeface="Times New Roman" charset="0"/>
                <a:cs typeface="Times New Roman" charset="0"/>
              </a:rPr>
              <a:t> </a:t>
            </a:r>
            <a:r>
              <a:rPr lang="en-US" sz="3200" dirty="0" smtClean="0">
                <a:latin typeface="Times New Roman" charset="0"/>
                <a:ea typeface="Times New Roman" charset="0"/>
                <a:cs typeface="Times New Roman" charset="0"/>
              </a:rPr>
              <a:t>- Definition of Software Engineering</a:t>
            </a:r>
            <a:r>
              <a:rPr lang="en-US" sz="3200" dirty="0" smtClean="0">
                <a:latin typeface="Times New Roman" charset="0"/>
                <a:ea typeface="Times New Roman" charset="0"/>
                <a:cs typeface="Times New Roman" charset="0"/>
              </a:rPr>
              <a:t> </a:t>
            </a:r>
            <a:endParaRPr lang="en-US" sz="32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a:t>
            </a:fld>
            <a:endParaRPr lang="en-US"/>
          </a:p>
        </p:txBody>
      </p:sp>
      <p:pic>
        <p:nvPicPr>
          <p:cNvPr id="11" name="Picture 10">
            <a:extLst>
              <a:ext uri="{FF2B5EF4-FFF2-40B4-BE49-F238E27FC236}">
                <a16:creationId xmlns:a16="http://schemas.microsoft.com/office/drawing/2014/main" id="{3D418C97-DE58-F747-9A91-39DF19BECCCE}"/>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920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Testing</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7"/>
            <a:ext cx="8866858" cy="56575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Example: </a:t>
            </a:r>
            <a:endParaRPr lang="en-US" sz="2400" dirty="0">
              <a:latin typeface="Times New Roman" charset="0"/>
              <a:ea typeface="Times New Roman" charset="0"/>
              <a:cs typeface="Times New Roman" charset="0"/>
            </a:endParaRPr>
          </a:p>
        </p:txBody>
      </p:sp>
      <p:sp>
        <p:nvSpPr>
          <p:cNvPr id="11" name="Subtitle 2"/>
          <p:cNvSpPr txBox="1">
            <a:spLocks/>
          </p:cNvSpPr>
          <p:nvPr/>
        </p:nvSpPr>
        <p:spPr>
          <a:xfrm>
            <a:off x="173366" y="1639388"/>
            <a:ext cx="4366550" cy="106355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Suppose an error during the requirements gathering phase (fix only one error).  </a:t>
            </a:r>
          </a:p>
        </p:txBody>
      </p:sp>
      <p:sp>
        <p:nvSpPr>
          <p:cNvPr id="12" name="Subtitle 2"/>
          <p:cNvSpPr txBox="1">
            <a:spLocks/>
          </p:cNvSpPr>
          <p:nvPr/>
        </p:nvSpPr>
        <p:spPr>
          <a:xfrm>
            <a:off x="173366" y="3045622"/>
            <a:ext cx="8866857" cy="14616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how many incorrect decisions could depend on that one mistake if you don’t discover the problem until after development is complete</a:t>
            </a:r>
          </a:p>
        </p:txBody>
      </p:sp>
      <p:pic>
        <p:nvPicPr>
          <p:cNvPr id="1026" name="Picture 2" descr="ttachment.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2211" y="1082457"/>
            <a:ext cx="4379494" cy="1854845"/>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2"/>
          <p:cNvSpPr txBox="1">
            <a:spLocks/>
          </p:cNvSpPr>
          <p:nvPr/>
        </p:nvSpPr>
        <p:spPr>
          <a:xfrm>
            <a:off x="164847" y="4349936"/>
            <a:ext cx="8858338" cy="16818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one mistake in requirements leads to two decisions in high‐level design, and each one leads to two new decisions in low‐level design, four suspicious low‐level design decisions lead to 8 (4 × 2) possible mistakes during development.  </a:t>
            </a:r>
          </a:p>
        </p:txBody>
      </p:sp>
      <p:sp>
        <p:nvSpPr>
          <p:cNvPr id="14" name="Subtitle 2"/>
          <p:cNvSpPr txBox="1">
            <a:spLocks/>
          </p:cNvSpPr>
          <p:nvPr/>
        </p:nvSpPr>
        <p:spPr>
          <a:xfrm>
            <a:off x="110747" y="6195815"/>
            <a:ext cx="8858338" cy="5152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Total 1 + 2 + 4 + 8 = 15 possible mistakes.</a:t>
            </a:r>
          </a:p>
        </p:txBody>
      </p:sp>
      <p:sp>
        <p:nvSpPr>
          <p:cNvPr id="3" name="Slide Number Placeholder 2"/>
          <p:cNvSpPr>
            <a:spLocks noGrp="1"/>
          </p:cNvSpPr>
          <p:nvPr>
            <p:ph type="sldNum" sz="quarter" idx="12"/>
          </p:nvPr>
        </p:nvSpPr>
        <p:spPr/>
        <p:txBody>
          <a:bodyPr/>
          <a:lstStyle/>
          <a:p>
            <a:fld id="{1FA47DC0-52A1-1F42-AA0A-BF71125EDAD5}" type="slidenum">
              <a:rPr lang="en-US" smtClean="0"/>
              <a:t>20</a:t>
            </a:fld>
            <a:endParaRPr lang="en-US"/>
          </a:p>
        </p:txBody>
      </p:sp>
      <p:pic>
        <p:nvPicPr>
          <p:cNvPr id="15" name="Picture 14">
            <a:extLst>
              <a:ext uri="{FF2B5EF4-FFF2-40B4-BE49-F238E27FC236}">
                <a16:creationId xmlns:a16="http://schemas.microsoft.com/office/drawing/2014/main" id="{24BFE1AC-D872-3E4C-A18B-B9FF04B6E607}"/>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7000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0"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67742" y="2432200"/>
            <a:ext cx="3474625" cy="2471327"/>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Deployment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7"/>
            <a:ext cx="8866858" cy="56575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Deployment can be difficult, time‐consuming, and expensive. </a:t>
            </a:r>
            <a:endParaRPr lang="en-US" sz="2400" dirty="0">
              <a:latin typeface="Times New Roman" charset="0"/>
              <a:ea typeface="Times New Roman" charset="0"/>
              <a:cs typeface="Times New Roman" charset="0"/>
            </a:endParaRPr>
          </a:p>
        </p:txBody>
      </p:sp>
      <p:sp>
        <p:nvSpPr>
          <p:cNvPr id="11" name="Subtitle 2"/>
          <p:cNvSpPr txBox="1">
            <a:spLocks/>
          </p:cNvSpPr>
          <p:nvPr/>
        </p:nvSpPr>
        <p:spPr>
          <a:xfrm>
            <a:off x="164847" y="2049278"/>
            <a:ext cx="8081183" cy="106355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a:latin typeface="Times New Roman" charset="0"/>
                <a:ea typeface="Times New Roman" charset="0"/>
                <a:cs typeface="Times New Roman" charset="0"/>
              </a:rPr>
              <a:t>Deployment might involve any or all of the following:</a:t>
            </a:r>
            <a:endParaRPr lang="en-US" sz="2600" dirty="0">
              <a:latin typeface="Times New Roman" charset="0"/>
              <a:ea typeface="Times New Roman" charset="0"/>
              <a:cs typeface="Times New Roman" charset="0"/>
            </a:endParaRPr>
          </a:p>
        </p:txBody>
      </p:sp>
      <p:sp>
        <p:nvSpPr>
          <p:cNvPr id="12" name="Subtitle 2"/>
          <p:cNvSpPr txBox="1">
            <a:spLocks/>
          </p:cNvSpPr>
          <p:nvPr/>
        </p:nvSpPr>
        <p:spPr>
          <a:xfrm>
            <a:off x="665416" y="2544771"/>
            <a:ext cx="7462676" cy="21359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New computers for the back-end database</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new network</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New computers for the users</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User training</a:t>
            </a:r>
          </a:p>
        </p:txBody>
      </p:sp>
      <p:sp>
        <p:nvSpPr>
          <p:cNvPr id="10" name="Subtitle 2"/>
          <p:cNvSpPr txBox="1">
            <a:spLocks/>
          </p:cNvSpPr>
          <p:nvPr/>
        </p:nvSpPr>
        <p:spPr>
          <a:xfrm>
            <a:off x="665416" y="4680749"/>
            <a:ext cx="8366289" cy="108998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Parallel operations while some users get to know the new system and other users keep using the old system</a:t>
            </a:r>
          </a:p>
        </p:txBody>
      </p:sp>
      <p:sp>
        <p:nvSpPr>
          <p:cNvPr id="3" name="Slide Number Placeholder 2"/>
          <p:cNvSpPr>
            <a:spLocks noGrp="1"/>
          </p:cNvSpPr>
          <p:nvPr>
            <p:ph type="sldNum" sz="quarter" idx="12"/>
          </p:nvPr>
        </p:nvSpPr>
        <p:spPr/>
        <p:txBody>
          <a:bodyPr/>
          <a:lstStyle/>
          <a:p>
            <a:fld id="{1FA47DC0-52A1-1F42-AA0A-BF71125EDAD5}" type="slidenum">
              <a:rPr lang="en-US" smtClean="0"/>
              <a:t>21</a:t>
            </a:fld>
            <a:endParaRPr lang="en-US"/>
          </a:p>
        </p:txBody>
      </p:sp>
      <p:pic>
        <p:nvPicPr>
          <p:cNvPr id="14" name="Picture 13">
            <a:extLst>
              <a:ext uri="{FF2B5EF4-FFF2-40B4-BE49-F238E27FC236}">
                <a16:creationId xmlns:a16="http://schemas.microsoft.com/office/drawing/2014/main" id="{C5BBE0CA-573B-3F44-8045-4F7CF3E132A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811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Maintenance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6"/>
            <a:ext cx="8866858" cy="10374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As soon as the users start pounding away on your software, </a:t>
            </a:r>
            <a:r>
              <a:rPr lang="en-US" sz="2800" u="sng" dirty="0">
                <a:latin typeface="Times New Roman" charset="0"/>
                <a:ea typeface="Times New Roman" charset="0"/>
                <a:cs typeface="Times New Roman" charset="0"/>
              </a:rPr>
              <a:t>they’ll find bugs</a:t>
            </a:r>
            <a:r>
              <a:rPr lang="en-US" sz="2800" dirty="0">
                <a:latin typeface="Times New Roman" charset="0"/>
                <a:ea typeface="Times New Roman" charset="0"/>
                <a:cs typeface="Times New Roman" charset="0"/>
              </a:rPr>
              <a:t>.</a:t>
            </a:r>
            <a:endParaRPr lang="en-US" sz="2400" dirty="0">
              <a:latin typeface="Times New Roman" charset="0"/>
              <a:ea typeface="Times New Roman" charset="0"/>
              <a:cs typeface="Times New Roman" charset="0"/>
            </a:endParaRPr>
          </a:p>
        </p:txBody>
      </p:sp>
      <p:sp>
        <p:nvSpPr>
          <p:cNvPr id="11" name="Subtitle 2"/>
          <p:cNvSpPr txBox="1">
            <a:spLocks/>
          </p:cNvSpPr>
          <p:nvPr/>
        </p:nvSpPr>
        <p:spPr>
          <a:xfrm>
            <a:off x="164847" y="2225571"/>
            <a:ext cx="8866858" cy="103097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When the users find bugs, you need to fix them, </a:t>
            </a:r>
            <a:r>
              <a:rPr lang="en-US" sz="2600" u="sng" dirty="0">
                <a:latin typeface="Times New Roman" charset="0"/>
                <a:ea typeface="Times New Roman" charset="0"/>
                <a:cs typeface="Times New Roman" charset="0"/>
              </a:rPr>
              <a:t>fixing a bug sometimes leads to another bug</a:t>
            </a:r>
          </a:p>
        </p:txBody>
      </p:sp>
      <p:sp>
        <p:nvSpPr>
          <p:cNvPr id="10" name="Subtitle 2"/>
          <p:cNvSpPr txBox="1">
            <a:spLocks/>
          </p:cNvSpPr>
          <p:nvPr/>
        </p:nvSpPr>
        <p:spPr>
          <a:xfrm>
            <a:off x="164847" y="3278291"/>
            <a:ext cx="8866858" cy="108998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If your application is </a:t>
            </a:r>
            <a:r>
              <a:rPr lang="en-US" sz="2600" u="sng" dirty="0">
                <a:latin typeface="Times New Roman" charset="0"/>
                <a:ea typeface="Times New Roman" charset="0"/>
                <a:cs typeface="Times New Roman" charset="0"/>
              </a:rPr>
              <a:t>successful, users will use it a lot</a:t>
            </a:r>
            <a:r>
              <a:rPr lang="en-US" sz="2600" dirty="0">
                <a:latin typeface="Times New Roman" charset="0"/>
                <a:ea typeface="Times New Roman" charset="0"/>
                <a:cs typeface="Times New Roman" charset="0"/>
              </a:rPr>
              <a:t>, and they’ll be even </a:t>
            </a:r>
            <a:r>
              <a:rPr lang="en-US" sz="2600" u="sng" dirty="0">
                <a:latin typeface="Times New Roman" charset="0"/>
                <a:ea typeface="Times New Roman" charset="0"/>
                <a:cs typeface="Times New Roman" charset="0"/>
              </a:rPr>
              <a:t>more likely to find bugs</a:t>
            </a:r>
            <a:r>
              <a:rPr lang="en-US" sz="2600" dirty="0">
                <a:latin typeface="Times New Roman" charset="0"/>
                <a:ea typeface="Times New Roman" charset="0"/>
                <a:cs typeface="Times New Roman" charset="0"/>
              </a:rPr>
              <a:t>.</a:t>
            </a:r>
          </a:p>
        </p:txBody>
      </p:sp>
      <p:pic>
        <p:nvPicPr>
          <p:cNvPr id="3" name="Picture 2"/>
          <p:cNvPicPr>
            <a:picLocks noChangeAspect="1"/>
          </p:cNvPicPr>
          <p:nvPr/>
        </p:nvPicPr>
        <p:blipFill rotWithShape="1">
          <a:blip r:embed="rId2"/>
          <a:srcRect l="46491" t="6228" r="4346"/>
          <a:stretch/>
        </p:blipFill>
        <p:spPr>
          <a:xfrm>
            <a:off x="3216407" y="4222254"/>
            <a:ext cx="2763737" cy="2635746"/>
          </a:xfrm>
          <a:prstGeom prst="rect">
            <a:avLst/>
          </a:prstGeom>
        </p:spPr>
      </p:pic>
      <p:sp>
        <p:nvSpPr>
          <p:cNvPr id="4" name="Slide Number Placeholder 3"/>
          <p:cNvSpPr>
            <a:spLocks noGrp="1"/>
          </p:cNvSpPr>
          <p:nvPr>
            <p:ph type="sldNum" sz="quarter" idx="12"/>
          </p:nvPr>
        </p:nvSpPr>
        <p:spPr/>
        <p:txBody>
          <a:bodyPr/>
          <a:lstStyle/>
          <a:p>
            <a:fld id="{1FA47DC0-52A1-1F42-AA0A-BF71125EDAD5}" type="slidenum">
              <a:rPr lang="en-US" smtClean="0"/>
              <a:t>22</a:t>
            </a:fld>
            <a:endParaRPr lang="en-US"/>
          </a:p>
        </p:txBody>
      </p:sp>
      <p:pic>
        <p:nvPicPr>
          <p:cNvPr id="12" name="Picture 11">
            <a:extLst>
              <a:ext uri="{FF2B5EF4-FFF2-40B4-BE49-F238E27FC236}">
                <a16:creationId xmlns:a16="http://schemas.microsoft.com/office/drawing/2014/main" id="{1C6F4094-D0B9-2749-8A78-A7F975A7B2D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7444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Wrap-up</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164847" y="1144276"/>
            <a:ext cx="8866858" cy="10374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need to evaluate the project and decide </a:t>
            </a:r>
            <a:r>
              <a:rPr lang="en-US" sz="2800" u="sng" dirty="0">
                <a:latin typeface="Times New Roman" charset="0"/>
                <a:ea typeface="Times New Roman" charset="0"/>
                <a:cs typeface="Times New Roman" charset="0"/>
              </a:rPr>
              <a:t>what went right </a:t>
            </a:r>
            <a:r>
              <a:rPr lang="en-US" sz="2800" dirty="0">
                <a:latin typeface="Times New Roman" charset="0"/>
                <a:ea typeface="Times New Roman" charset="0"/>
                <a:cs typeface="Times New Roman" charset="0"/>
              </a:rPr>
              <a:t>and </a:t>
            </a:r>
            <a:r>
              <a:rPr lang="en-US" sz="2800" u="sng" dirty="0">
                <a:latin typeface="Times New Roman" charset="0"/>
                <a:ea typeface="Times New Roman" charset="0"/>
                <a:cs typeface="Times New Roman" charset="0"/>
              </a:rPr>
              <a:t>what went wrong.</a:t>
            </a:r>
            <a:endParaRPr lang="en-US" sz="2400" u="sng" dirty="0">
              <a:latin typeface="Times New Roman" charset="0"/>
              <a:ea typeface="Times New Roman" charset="0"/>
              <a:cs typeface="Times New Roman" charset="0"/>
            </a:endParaRPr>
          </a:p>
        </p:txBody>
      </p:sp>
      <p:sp>
        <p:nvSpPr>
          <p:cNvPr id="11" name="Subtitle 2"/>
          <p:cNvSpPr txBox="1">
            <a:spLocks/>
          </p:cNvSpPr>
          <p:nvPr/>
        </p:nvSpPr>
        <p:spPr>
          <a:xfrm>
            <a:off x="164847" y="2352292"/>
            <a:ext cx="8866858" cy="103097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need to figure out </a:t>
            </a:r>
            <a:r>
              <a:rPr lang="en-US" sz="2600" u="sng" dirty="0">
                <a:latin typeface="Times New Roman" charset="0"/>
                <a:ea typeface="Times New Roman" charset="0"/>
                <a:cs typeface="Times New Roman" charset="0"/>
              </a:rPr>
              <a:t>how to make the things that went well occur more</a:t>
            </a:r>
            <a:r>
              <a:rPr lang="en-US" sz="2600" dirty="0">
                <a:latin typeface="Times New Roman" charset="0"/>
                <a:ea typeface="Times New Roman" charset="0"/>
                <a:cs typeface="Times New Roman" charset="0"/>
              </a:rPr>
              <a:t> often in the future.</a:t>
            </a:r>
          </a:p>
        </p:txBody>
      </p:sp>
      <p:sp>
        <p:nvSpPr>
          <p:cNvPr id="10" name="Subtitle 2"/>
          <p:cNvSpPr txBox="1">
            <a:spLocks/>
          </p:cNvSpPr>
          <p:nvPr/>
        </p:nvSpPr>
        <p:spPr>
          <a:xfrm>
            <a:off x="164847" y="3498060"/>
            <a:ext cx="8866858" cy="108998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need to determine </a:t>
            </a:r>
            <a:r>
              <a:rPr lang="en-US" sz="2600" u="sng" dirty="0">
                <a:latin typeface="Times New Roman" charset="0"/>
                <a:ea typeface="Times New Roman" charset="0"/>
                <a:cs typeface="Times New Roman" charset="0"/>
              </a:rPr>
              <a:t>how to prevent the things that went badly </a:t>
            </a:r>
            <a:r>
              <a:rPr lang="en-US" sz="2600" dirty="0">
                <a:latin typeface="Times New Roman" charset="0"/>
                <a:ea typeface="Times New Roman" charset="0"/>
                <a:cs typeface="Times New Roman" charset="0"/>
              </a:rPr>
              <a:t>in the future.</a:t>
            </a:r>
          </a:p>
        </p:txBody>
      </p:sp>
      <p:pic>
        <p:nvPicPr>
          <p:cNvPr id="2" name="Picture 1"/>
          <p:cNvPicPr>
            <a:picLocks noChangeAspect="1"/>
          </p:cNvPicPr>
          <p:nvPr/>
        </p:nvPicPr>
        <p:blipFill>
          <a:blip r:embed="rId2"/>
          <a:stretch>
            <a:fillRect/>
          </a:stretch>
        </p:blipFill>
        <p:spPr>
          <a:xfrm>
            <a:off x="2503370" y="4539915"/>
            <a:ext cx="3929513" cy="2183063"/>
          </a:xfrm>
          <a:prstGeom prst="rect">
            <a:avLst/>
          </a:prstGeom>
        </p:spPr>
      </p:pic>
      <p:sp>
        <p:nvSpPr>
          <p:cNvPr id="4" name="Slide Number Placeholder 3"/>
          <p:cNvSpPr>
            <a:spLocks noGrp="1"/>
          </p:cNvSpPr>
          <p:nvPr>
            <p:ph type="sldNum" sz="quarter" idx="12"/>
          </p:nvPr>
        </p:nvSpPr>
        <p:spPr/>
        <p:txBody>
          <a:bodyPr/>
          <a:lstStyle/>
          <a:p>
            <a:fld id="{1FA47DC0-52A1-1F42-AA0A-BF71125EDAD5}" type="slidenum">
              <a:rPr lang="en-US" smtClean="0"/>
              <a:t>23</a:t>
            </a:fld>
            <a:endParaRPr lang="en-US"/>
          </a:p>
        </p:txBody>
      </p:sp>
      <p:pic>
        <p:nvPicPr>
          <p:cNvPr id="12" name="Picture 11">
            <a:extLst>
              <a:ext uri="{FF2B5EF4-FFF2-40B4-BE49-F238E27FC236}">
                <a16:creationId xmlns:a16="http://schemas.microsoft.com/office/drawing/2014/main" id="{EC119124-9FE5-DE49-B7D0-16D841F46C2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72321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sz="4800" dirty="0">
                <a:latin typeface="Times New Roman" charset="0"/>
                <a:ea typeface="Times New Roman" charset="0"/>
                <a:cs typeface="Times New Roman" charset="0"/>
              </a:rPr>
              <a:t>Questions &amp; Answers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8" name="Shape 153"/>
          <p:cNvPicPr preferRelativeResize="0"/>
          <p:nvPr/>
        </p:nvPicPr>
        <p:blipFill rotWithShape="1">
          <a:blip r:embed="rId2">
            <a:alphaModFix/>
          </a:blip>
          <a:srcRect/>
          <a:stretch/>
        </p:blipFill>
        <p:spPr>
          <a:xfrm>
            <a:off x="1421631" y="1953450"/>
            <a:ext cx="7179900" cy="3317100"/>
          </a:xfrm>
          <a:prstGeom prst="rect">
            <a:avLst/>
          </a:prstGeom>
          <a:noFill/>
          <a:ln>
            <a:noFill/>
          </a:ln>
        </p:spPr>
      </p:pic>
      <p:sp>
        <p:nvSpPr>
          <p:cNvPr id="2" name="Slide Number Placeholder 1"/>
          <p:cNvSpPr>
            <a:spLocks noGrp="1"/>
          </p:cNvSpPr>
          <p:nvPr>
            <p:ph type="sldNum" sz="quarter" idx="12"/>
          </p:nvPr>
        </p:nvSpPr>
        <p:spPr/>
        <p:txBody>
          <a:bodyPr/>
          <a:lstStyle/>
          <a:p>
            <a:fld id="{1FA47DC0-52A1-1F42-AA0A-BF71125EDAD5}" type="slidenum">
              <a:rPr lang="en-US" smtClean="0"/>
              <a:t>24</a:t>
            </a:fld>
            <a:endParaRPr lang="en-US"/>
          </a:p>
        </p:txBody>
      </p:sp>
      <p:pic>
        <p:nvPicPr>
          <p:cNvPr id="7" name="Picture 6">
            <a:extLst>
              <a:ext uri="{FF2B5EF4-FFF2-40B4-BE49-F238E27FC236}">
                <a16:creationId xmlns:a16="http://schemas.microsoft.com/office/drawing/2014/main" id="{F3236F91-0D40-764C-96D4-22B0AA3B66F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85145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125381" y="936171"/>
            <a:ext cx="7289800" cy="5467350"/>
          </a:xfrm>
          <a:prstGeom prst="rect">
            <a:avLst/>
          </a:prstGeom>
        </p:spPr>
      </p:pic>
      <p:sp>
        <p:nvSpPr>
          <p:cNvPr id="2" name="Slide Number Placeholder 1"/>
          <p:cNvSpPr>
            <a:spLocks noGrp="1"/>
          </p:cNvSpPr>
          <p:nvPr>
            <p:ph type="sldNum" sz="quarter" idx="12"/>
          </p:nvPr>
        </p:nvSpPr>
        <p:spPr/>
        <p:txBody>
          <a:bodyPr/>
          <a:lstStyle/>
          <a:p>
            <a:fld id="{1FA47DC0-52A1-1F42-AA0A-BF71125EDAD5}" type="slidenum">
              <a:rPr lang="en-US" smtClean="0"/>
              <a:t>25</a:t>
            </a:fld>
            <a:endParaRPr lang="en-US"/>
          </a:p>
        </p:txBody>
      </p:sp>
      <p:pic>
        <p:nvPicPr>
          <p:cNvPr id="5" name="Picture 4">
            <a:extLst>
              <a:ext uri="{FF2B5EF4-FFF2-40B4-BE49-F238E27FC236}">
                <a16:creationId xmlns:a16="http://schemas.microsoft.com/office/drawing/2014/main" id="{6E707181-2E94-644D-B603-35AB6E90F02C}"/>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3775161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Software Engineering</a:t>
            </a:r>
            <a:endParaRPr lang="en-US" dirty="0">
              <a:solidFill>
                <a:schemeClr val="accent1"/>
              </a:solidFill>
            </a:endParaRPr>
          </a:p>
        </p:txBody>
      </p:sp>
      <p:sp>
        <p:nvSpPr>
          <p:cNvPr id="3" name="Content Placeholder 2"/>
          <p:cNvSpPr>
            <a:spLocks noGrp="1"/>
          </p:cNvSpPr>
          <p:nvPr>
            <p:ph idx="1"/>
          </p:nvPr>
        </p:nvSpPr>
        <p:spPr/>
        <p:txBody>
          <a:bodyPr/>
          <a:lstStyle/>
          <a:p>
            <a:r>
              <a:rPr lang="en-US" dirty="0"/>
              <a:t>Software engineering is an engineering branch associated with development of software product using well-defined scientific principles, methods and procedures. The outcome of software engineering is an efficient and reliable software product.</a:t>
            </a:r>
          </a:p>
        </p:txBody>
      </p:sp>
    </p:spTree>
    <p:extLst>
      <p:ext uri="{BB962C8B-B14F-4D97-AF65-F5344CB8AC3E}">
        <p14:creationId xmlns:p14="http://schemas.microsoft.com/office/powerpoint/2010/main" val="3145625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427" y="1390867"/>
            <a:ext cx="8946573" cy="994172"/>
          </a:xfrm>
        </p:spPr>
        <p:txBody>
          <a:bodyPr>
            <a:noAutofit/>
          </a:bodyPr>
          <a:lstStyle/>
          <a:p>
            <a:r>
              <a:rPr lang="en-US" sz="2400" b="1" dirty="0"/>
              <a:t>Let us first understand what software engineering stands for. The term is made of two words, software and engineering.</a:t>
            </a:r>
            <a:endParaRPr lang="en-US" sz="2400" b="1" dirty="0"/>
          </a:p>
        </p:txBody>
      </p:sp>
      <p:sp>
        <p:nvSpPr>
          <p:cNvPr id="3" name="Content Placeholder 2"/>
          <p:cNvSpPr>
            <a:spLocks noGrp="1"/>
          </p:cNvSpPr>
          <p:nvPr>
            <p:ph idx="1"/>
          </p:nvPr>
        </p:nvSpPr>
        <p:spPr>
          <a:xfrm>
            <a:off x="503960" y="2385039"/>
            <a:ext cx="7886700" cy="3148121"/>
          </a:xfrm>
        </p:spPr>
        <p:txBody>
          <a:bodyPr>
            <a:normAutofit fontScale="62500" lnSpcReduction="20000"/>
          </a:bodyPr>
          <a:lstStyle/>
          <a:p>
            <a:r>
              <a:rPr lang="en-US" b="1" dirty="0" smtClean="0">
                <a:solidFill>
                  <a:srgbClr val="C00000"/>
                </a:solidFill>
              </a:rPr>
              <a:t>Software</a:t>
            </a:r>
            <a:r>
              <a:rPr lang="en-US" b="1" dirty="0"/>
              <a:t> </a:t>
            </a:r>
            <a:r>
              <a:rPr lang="en-US" dirty="0"/>
              <a:t>is more than just a program code. A program is an executable code, which serves some computational purpose. Software is considered to be collection of executable programming code, associated libraries and documentations. Software, when made for a specific requirement is called </a:t>
            </a:r>
            <a:r>
              <a:rPr lang="en-US" b="1" dirty="0">
                <a:solidFill>
                  <a:srgbClr val="00B0F0"/>
                </a:solidFill>
              </a:rPr>
              <a:t>software product</a:t>
            </a:r>
            <a:r>
              <a:rPr lang="en-US" b="1" dirty="0" smtClean="0">
                <a:solidFill>
                  <a:srgbClr val="00B0F0"/>
                </a:solidFill>
              </a:rPr>
              <a:t>.</a:t>
            </a:r>
          </a:p>
          <a:p>
            <a:pPr marL="0" indent="0">
              <a:buNone/>
            </a:pPr>
            <a:endParaRPr lang="en-US" dirty="0"/>
          </a:p>
          <a:p>
            <a:r>
              <a:rPr lang="en-US" b="1" dirty="0">
                <a:solidFill>
                  <a:srgbClr val="C00000"/>
                </a:solidFill>
              </a:rPr>
              <a:t>Engineering</a:t>
            </a:r>
            <a:r>
              <a:rPr lang="en-US" dirty="0"/>
              <a:t> on the other hand, is all about developing products, using well-defined, scientific principles and methods</a:t>
            </a:r>
            <a:r>
              <a:rPr lang="en-US" dirty="0" smtClean="0"/>
              <a:t>.</a:t>
            </a:r>
          </a:p>
          <a:p>
            <a:endParaRPr lang="en-US" dirty="0"/>
          </a:p>
          <a:p>
            <a:r>
              <a:rPr lang="en-US" b="1" dirty="0">
                <a:solidFill>
                  <a:srgbClr val="C00000"/>
                </a:solidFill>
              </a:rPr>
              <a:t>Software engineering</a:t>
            </a:r>
            <a:r>
              <a:rPr lang="en-US" dirty="0"/>
              <a:t> is an engineering branch associated with development of software product using well-defined scientific principles, methods and procedures. The outcome of software engineering is an efficient and reliable software product.</a:t>
            </a:r>
          </a:p>
          <a:p>
            <a:endParaRPr lang="en-US" dirty="0"/>
          </a:p>
        </p:txBody>
      </p:sp>
    </p:spTree>
    <p:extLst>
      <p:ext uri="{BB962C8B-B14F-4D97-AF65-F5344CB8AC3E}">
        <p14:creationId xmlns:p14="http://schemas.microsoft.com/office/powerpoint/2010/main" val="3753328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Software Product</a:t>
            </a:r>
            <a:endParaRPr lang="en-US" dirty="0">
              <a:solidFill>
                <a:schemeClr val="accent1"/>
              </a:solidFill>
            </a:endParaRPr>
          </a:p>
        </p:txBody>
      </p:sp>
      <p:pic>
        <p:nvPicPr>
          <p:cNvPr id="1026" name="Picture 2" descr="Software Engineeri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3946" y="1989859"/>
            <a:ext cx="5725391" cy="3844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170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Software </a:t>
            </a:r>
            <a:r>
              <a:rPr lang="en-US" dirty="0" smtClean="0">
                <a:solidFill>
                  <a:schemeClr val="accent1"/>
                </a:solidFill>
              </a:rPr>
              <a:t>Evolution</a:t>
            </a:r>
            <a:endParaRPr lang="en-US" dirty="0">
              <a:solidFill>
                <a:schemeClr val="accent1"/>
              </a:solidFill>
            </a:endParaRPr>
          </a:p>
        </p:txBody>
      </p:sp>
      <p:sp>
        <p:nvSpPr>
          <p:cNvPr id="3" name="Content Placeholder 2"/>
          <p:cNvSpPr>
            <a:spLocks noGrp="1"/>
          </p:cNvSpPr>
          <p:nvPr>
            <p:ph idx="1"/>
          </p:nvPr>
        </p:nvSpPr>
        <p:spPr/>
        <p:txBody>
          <a:bodyPr/>
          <a:lstStyle/>
          <a:p>
            <a:r>
              <a:rPr lang="en-US" dirty="0"/>
              <a:t>The process of developing a software product using software engineering principles and methods is referred to as</a:t>
            </a:r>
            <a:r>
              <a:rPr lang="en-US" dirty="0">
                <a:solidFill>
                  <a:srgbClr val="C00000"/>
                </a:solidFill>
              </a:rPr>
              <a:t> </a:t>
            </a:r>
            <a:r>
              <a:rPr lang="en-US" b="1" dirty="0">
                <a:solidFill>
                  <a:srgbClr val="C00000"/>
                </a:solidFill>
              </a:rPr>
              <a:t>software evolution.</a:t>
            </a:r>
            <a:r>
              <a:rPr lang="en-US" dirty="0"/>
              <a:t> This includes the initial development of software and its maintenance and updates, till desired software product is developed, which satisfies the expected requirements.</a:t>
            </a:r>
          </a:p>
          <a:p>
            <a:r>
              <a:rPr lang="en-US" dirty="0" smtClean="0"/>
              <a:t/>
            </a:r>
            <a:br>
              <a:rPr lang="en-US" dirty="0" smtClean="0"/>
            </a:br>
            <a:endParaRPr lang="en-US" dirty="0"/>
          </a:p>
        </p:txBody>
      </p:sp>
    </p:spTree>
    <p:extLst>
      <p:ext uri="{BB962C8B-B14F-4D97-AF65-F5344CB8AC3E}">
        <p14:creationId xmlns:p14="http://schemas.microsoft.com/office/powerpoint/2010/main" val="1968953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8804" y="1385923"/>
            <a:ext cx="8178073" cy="75425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Is Software Engineering?</a:t>
            </a:r>
          </a:p>
        </p:txBody>
      </p:sp>
      <p:sp>
        <p:nvSpPr>
          <p:cNvPr id="8" name="Subtitle 2"/>
          <p:cNvSpPr txBox="1">
            <a:spLocks/>
          </p:cNvSpPr>
          <p:nvPr/>
        </p:nvSpPr>
        <p:spPr>
          <a:xfrm>
            <a:off x="367168" y="2129728"/>
            <a:ext cx="5699127" cy="14206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“An organized, analytical approach to the design, development, use, and maintenance of software”.</a:t>
            </a:r>
          </a:p>
        </p:txBody>
      </p:sp>
      <p:sp>
        <p:nvSpPr>
          <p:cNvPr id="12" name="Subtitle 2"/>
          <p:cNvSpPr txBox="1">
            <a:spLocks/>
          </p:cNvSpPr>
          <p:nvPr/>
        </p:nvSpPr>
        <p:spPr>
          <a:xfrm>
            <a:off x="32084" y="3906206"/>
            <a:ext cx="8865697" cy="107865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Software engineering is everything you need to do to produce successful </a:t>
            </a:r>
            <a:r>
              <a:rPr lang="en-US" sz="3200">
                <a:latin typeface="Times New Roman" charset="0"/>
                <a:ea typeface="Times New Roman" charset="0"/>
                <a:cs typeface="Times New Roman" charset="0"/>
              </a:rPr>
              <a:t>software.</a:t>
            </a:r>
            <a:endParaRPr lang="en-US" sz="3200" dirty="0">
              <a:latin typeface="Times New Roman" charset="0"/>
              <a:ea typeface="Times New Roman" charset="0"/>
              <a:cs typeface="Times New Roman" charset="0"/>
            </a:endParaRPr>
          </a:p>
        </p:txBody>
      </p:sp>
      <p:pic>
        <p:nvPicPr>
          <p:cNvPr id="2" name="Picture 1"/>
          <p:cNvPicPr>
            <a:picLocks noChangeAspect="1"/>
          </p:cNvPicPr>
          <p:nvPr/>
        </p:nvPicPr>
        <p:blipFill rotWithShape="1">
          <a:blip r:embed="rId2"/>
          <a:srcRect b="12624"/>
          <a:stretch/>
        </p:blipFill>
        <p:spPr>
          <a:xfrm>
            <a:off x="6066295" y="1240146"/>
            <a:ext cx="3077705" cy="2260973"/>
          </a:xfrm>
          <a:prstGeom prst="rect">
            <a:avLst/>
          </a:prstGeom>
        </p:spPr>
      </p:pic>
      <p:sp>
        <p:nvSpPr>
          <p:cNvPr id="10" name="Subtitle 2"/>
          <p:cNvSpPr txBox="1">
            <a:spLocks/>
          </p:cNvSpPr>
          <p:nvPr/>
        </p:nvSpPr>
        <p:spPr>
          <a:xfrm>
            <a:off x="32084" y="4941716"/>
            <a:ext cx="8865697" cy="1766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It includes the steps that take a raw, possibly </a:t>
            </a:r>
            <a:r>
              <a:rPr lang="en-US" sz="2800" u="sng" dirty="0">
                <a:latin typeface="Times New Roman" charset="0"/>
                <a:ea typeface="Times New Roman" charset="0"/>
                <a:cs typeface="Times New Roman" charset="0"/>
              </a:rPr>
              <a:t>unclear idea </a:t>
            </a:r>
            <a:r>
              <a:rPr lang="en-US" sz="2800" dirty="0">
                <a:latin typeface="Times New Roman" charset="0"/>
                <a:ea typeface="Times New Roman" charset="0"/>
                <a:cs typeface="Times New Roman" charset="0"/>
              </a:rPr>
              <a:t>and turn it </a:t>
            </a:r>
            <a:r>
              <a:rPr lang="en-US" sz="2800" u="sng" dirty="0">
                <a:latin typeface="Times New Roman" charset="0"/>
                <a:ea typeface="Times New Roman" charset="0"/>
                <a:cs typeface="Times New Roman" charset="0"/>
              </a:rPr>
              <a:t>into a powerful and intuitive application</a:t>
            </a:r>
            <a:r>
              <a:rPr lang="en-US" sz="2800" dirty="0">
                <a:latin typeface="Times New Roman" charset="0"/>
                <a:ea typeface="Times New Roman" charset="0"/>
                <a:cs typeface="Times New Roman" charset="0"/>
              </a:rPr>
              <a:t> that can be enhanced </a:t>
            </a:r>
            <a:r>
              <a:rPr lang="en-US" sz="2800" u="sng" dirty="0">
                <a:latin typeface="Times New Roman" charset="0"/>
                <a:ea typeface="Times New Roman" charset="0"/>
                <a:cs typeface="Times New Roman" charset="0"/>
              </a:rPr>
              <a:t>to meet changing customer needs </a:t>
            </a:r>
            <a:r>
              <a:rPr lang="en-US" sz="2800" dirty="0">
                <a:latin typeface="Times New Roman" charset="0"/>
                <a:ea typeface="Times New Roman" charset="0"/>
                <a:cs typeface="Times New Roman" charset="0"/>
              </a:rPr>
              <a:t>for years to come.</a:t>
            </a: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p:txBody>
      </p:sp>
      <p:sp>
        <p:nvSpPr>
          <p:cNvPr id="4" name="Slide Number Placeholder 3"/>
          <p:cNvSpPr>
            <a:spLocks noGrp="1"/>
          </p:cNvSpPr>
          <p:nvPr>
            <p:ph type="sldNum" sz="quarter" idx="12"/>
          </p:nvPr>
        </p:nvSpPr>
        <p:spPr/>
        <p:txBody>
          <a:bodyPr/>
          <a:lstStyle/>
          <a:p>
            <a:fld id="{1FA47DC0-52A1-1F42-AA0A-BF71125EDAD5}" type="slidenum">
              <a:rPr lang="en-US" smtClean="0"/>
              <a:t>7</a:t>
            </a:fld>
            <a:endParaRPr lang="en-US"/>
          </a:p>
        </p:txBody>
      </p:sp>
      <p:pic>
        <p:nvPicPr>
          <p:cNvPr id="11" name="Picture 10">
            <a:extLst>
              <a:ext uri="{FF2B5EF4-FFF2-40B4-BE49-F238E27FC236}">
                <a16:creationId xmlns:a16="http://schemas.microsoft.com/office/drawing/2014/main" id="{55EDE1A6-C39A-7741-8DC2-E3B312A46F5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53289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ssolv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12"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32084" y="1079150"/>
            <a:ext cx="9111916" cy="159988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are differences between software engineering and other kinds of engineering?</a:t>
            </a:r>
          </a:p>
        </p:txBody>
      </p:sp>
      <p:graphicFrame>
        <p:nvGraphicFramePr>
          <p:cNvPr id="3" name="Table 2"/>
          <p:cNvGraphicFramePr>
            <a:graphicFrameLocks noGrp="1"/>
          </p:cNvGraphicFramePr>
          <p:nvPr/>
        </p:nvGraphicFramePr>
        <p:xfrm>
          <a:off x="593557" y="2179443"/>
          <a:ext cx="8304224" cy="4623162"/>
        </p:xfrm>
        <a:graphic>
          <a:graphicData uri="http://schemas.openxmlformats.org/drawingml/2006/table">
            <a:tbl>
              <a:tblPr firstRow="1" bandRow="1">
                <a:tableStyleId>{5C22544A-7EE6-4342-B048-85BDC9FD1C3A}</a:tableStyleId>
              </a:tblPr>
              <a:tblGrid>
                <a:gridCol w="4152112">
                  <a:extLst>
                    <a:ext uri="{9D8B030D-6E8A-4147-A177-3AD203B41FA5}">
                      <a16:colId xmlns:a16="http://schemas.microsoft.com/office/drawing/2014/main" val="20000"/>
                    </a:ext>
                  </a:extLst>
                </a:gridCol>
                <a:gridCol w="4152112">
                  <a:extLst>
                    <a:ext uri="{9D8B030D-6E8A-4147-A177-3AD203B41FA5}">
                      <a16:colId xmlns:a16="http://schemas.microsoft.com/office/drawing/2014/main" val="20001"/>
                    </a:ext>
                  </a:extLst>
                </a:gridCol>
              </a:tblGrid>
              <a:tr h="613663">
                <a:tc>
                  <a:txBody>
                    <a:bodyPr/>
                    <a:lstStyle/>
                    <a:p>
                      <a:pPr algn="ctr"/>
                      <a:r>
                        <a:rPr lang="en-US" sz="2800" dirty="0">
                          <a:latin typeface="Times New Roman" charset="0"/>
                          <a:ea typeface="Times New Roman" charset="0"/>
                          <a:cs typeface="Times New Roman" charset="0"/>
                        </a:rPr>
                        <a:t>Software Engineering</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t>Others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13663">
                <a:tc>
                  <a:txBody>
                    <a:bodyPr/>
                    <a:lstStyle/>
                    <a:p>
                      <a:pPr algn="ctr"/>
                      <a:r>
                        <a:rPr lang="en-US" sz="2400" dirty="0">
                          <a:latin typeface="Times New Roman" charset="0"/>
                          <a:ea typeface="Times New Roman" charset="0"/>
                          <a:cs typeface="Times New Roman" charset="0"/>
                        </a:rPr>
                        <a:t>Software is NOT physical.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latin typeface="Times New Roman" charset="0"/>
                          <a:ea typeface="Times New Roman" charset="0"/>
                          <a:cs typeface="Times New Roman" charset="0"/>
                        </a:rPr>
                        <a:t>They are physical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9061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atin typeface="Times New Roman" charset="0"/>
                          <a:ea typeface="Times New Roman" charset="0"/>
                          <a:cs typeface="Times New Roman" charset="0"/>
                        </a:rPr>
                        <a:t>It exists only in the virtual world of the computer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latin typeface="Times New Roman" charset="0"/>
                          <a:ea typeface="Times New Roman" charset="0"/>
                          <a:cs typeface="Times New Roman" charset="0"/>
                        </a:rPr>
                        <a:t>It exists in real world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822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atin typeface="Times New Roman" charset="0"/>
                          <a:ea typeface="Times New Roman" charset="0"/>
                          <a:cs typeface="Times New Roman" charset="0"/>
                        </a:rPr>
                        <a:t>Easy to make changes to any part of a program even after it is completely written</a:t>
                      </a:r>
                    </a:p>
                    <a:p>
                      <a:pPr algn="ctr"/>
                      <a:endParaRPr lang="en-US" sz="2400" dirty="0">
                        <a:latin typeface="Times New Roman" charset="0"/>
                        <a:ea typeface="Times New Roman" charset="0"/>
                        <a:cs typeface="Times New Roman"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latin typeface="Times New Roman" charset="0"/>
                          <a:ea typeface="Times New Roman" charset="0"/>
                          <a:cs typeface="Times New Roman" charset="0"/>
                        </a:rPr>
                        <a:t>Difficult</a:t>
                      </a:r>
                      <a:r>
                        <a:rPr lang="en-US" sz="2400" baseline="0" dirty="0">
                          <a:latin typeface="Times New Roman" charset="0"/>
                          <a:ea typeface="Times New Roman" charset="0"/>
                          <a:cs typeface="Times New Roman" charset="0"/>
                        </a:rPr>
                        <a:t> to change, or may require to re-plan and re-build the project</a:t>
                      </a:r>
                      <a:endParaRPr lang="en-US" sz="2400" dirty="0">
                        <a:latin typeface="Times New Roman" charset="0"/>
                        <a:ea typeface="Times New Roman" charset="0"/>
                        <a:cs typeface="Times New Roman"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13663">
                <a:tc>
                  <a:txBody>
                    <a:bodyPr/>
                    <a:lstStyle/>
                    <a:p>
                      <a:pPr algn="ctr"/>
                      <a:r>
                        <a:rPr lang="en-US" sz="2400" dirty="0">
                          <a:latin typeface="Times New Roman" charset="0"/>
                          <a:ea typeface="Times New Roman" charset="0"/>
                          <a:cs typeface="Times New Roman" charset="0"/>
                        </a:rPr>
                        <a:t>More flexibility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latin typeface="Times New Roman" charset="0"/>
                          <a:ea typeface="Times New Roman" charset="0"/>
                          <a:cs typeface="Times New Roman" charset="0"/>
                        </a:rPr>
                        <a:t>Less flexibility (or</a:t>
                      </a:r>
                      <a:r>
                        <a:rPr lang="en-US" sz="2400" baseline="0" dirty="0">
                          <a:latin typeface="Times New Roman" charset="0"/>
                          <a:ea typeface="Times New Roman" charset="0"/>
                          <a:cs typeface="Times New Roman" charset="0"/>
                        </a:rPr>
                        <a:t> may be not  possible</a:t>
                      </a:r>
                      <a:r>
                        <a:rPr lang="en-US" sz="2400" dirty="0">
                          <a:latin typeface="Times New Roman" charset="0"/>
                          <a:ea typeface="Times New Roman" charset="0"/>
                          <a:cs typeface="Times New Roman"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Slide Number Placeholder 1"/>
          <p:cNvSpPr>
            <a:spLocks noGrp="1"/>
          </p:cNvSpPr>
          <p:nvPr>
            <p:ph type="sldNum" sz="quarter" idx="12"/>
          </p:nvPr>
        </p:nvSpPr>
        <p:spPr/>
        <p:txBody>
          <a:bodyPr/>
          <a:lstStyle/>
          <a:p>
            <a:fld id="{1FA47DC0-52A1-1F42-AA0A-BF71125EDAD5}" type="slidenum">
              <a:rPr lang="en-US" smtClean="0"/>
              <a:t>8</a:t>
            </a:fld>
            <a:endParaRPr lang="en-US"/>
          </a:p>
        </p:txBody>
      </p:sp>
      <p:pic>
        <p:nvPicPr>
          <p:cNvPr id="8" name="Picture 7">
            <a:extLst>
              <a:ext uri="{FF2B5EF4-FFF2-40B4-BE49-F238E27FC236}">
                <a16:creationId xmlns:a16="http://schemas.microsoft.com/office/drawing/2014/main" id="{1C24EC1F-D684-8741-8241-183F6BB5D1F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4928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32084" y="1079150"/>
            <a:ext cx="9111916" cy="159988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The flexibility granted to software by its virtual nature is both a </a:t>
            </a:r>
            <a:r>
              <a:rPr lang="en-US" sz="3200" u="sng" dirty="0">
                <a:latin typeface="Times New Roman" charset="0"/>
                <a:ea typeface="Times New Roman" charset="0"/>
                <a:cs typeface="Times New Roman" charset="0"/>
              </a:rPr>
              <a:t>blessing and a curse</a:t>
            </a:r>
            <a:r>
              <a:rPr lang="en-US" sz="3200" dirty="0">
                <a:latin typeface="Times New Roman" charset="0"/>
                <a:ea typeface="Times New Roman" charset="0"/>
                <a:cs typeface="Times New Roman" charset="0"/>
              </a:rPr>
              <a:t>.</a:t>
            </a:r>
          </a:p>
        </p:txBody>
      </p:sp>
      <p:sp>
        <p:nvSpPr>
          <p:cNvPr id="11" name="Subtitle 2"/>
          <p:cNvSpPr txBox="1">
            <a:spLocks/>
          </p:cNvSpPr>
          <p:nvPr/>
        </p:nvSpPr>
        <p:spPr>
          <a:xfrm>
            <a:off x="0" y="2133932"/>
            <a:ext cx="8865697" cy="158119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It’s a blessing because </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it lets you </a:t>
            </a:r>
            <a:r>
              <a:rPr lang="en-US" sz="2800" u="sng" dirty="0">
                <a:latin typeface="Times New Roman" charset="0"/>
                <a:ea typeface="Times New Roman" charset="0"/>
                <a:cs typeface="Times New Roman" charset="0"/>
              </a:rPr>
              <a:t>refine the program during </a:t>
            </a:r>
            <a:r>
              <a:rPr lang="en-US" sz="2800" dirty="0">
                <a:latin typeface="Times New Roman" charset="0"/>
                <a:ea typeface="Times New Roman" charset="0"/>
                <a:cs typeface="Times New Roman" charset="0"/>
              </a:rPr>
              <a:t>development to better meet user needs, </a:t>
            </a:r>
          </a:p>
        </p:txBody>
      </p:sp>
      <p:sp>
        <p:nvSpPr>
          <p:cNvPr id="14" name="Subtitle 2"/>
          <p:cNvSpPr txBox="1">
            <a:spLocks/>
          </p:cNvSpPr>
          <p:nvPr/>
        </p:nvSpPr>
        <p:spPr>
          <a:xfrm>
            <a:off x="0" y="3569701"/>
            <a:ext cx="8897781" cy="32882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800" u="sng" dirty="0">
                <a:latin typeface="Times New Roman" charset="0"/>
                <a:ea typeface="Times New Roman" charset="0"/>
                <a:cs typeface="Times New Roman" charset="0"/>
              </a:rPr>
              <a:t>add new features </a:t>
            </a:r>
            <a:r>
              <a:rPr lang="en-US" sz="2800" dirty="0">
                <a:latin typeface="Times New Roman" charset="0"/>
                <a:ea typeface="Times New Roman" charset="0"/>
                <a:cs typeface="Times New Roman" charset="0"/>
              </a:rPr>
              <a:t>to take advantage of opportunities discovered during implementation, </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and </a:t>
            </a:r>
            <a:r>
              <a:rPr lang="en-US" sz="2800" u="sng" dirty="0">
                <a:latin typeface="Times New Roman" charset="0"/>
                <a:ea typeface="Times New Roman" charset="0"/>
                <a:cs typeface="Times New Roman" charset="0"/>
              </a:rPr>
              <a:t>make modifications</a:t>
            </a:r>
            <a:r>
              <a:rPr lang="en-US" sz="2800" dirty="0">
                <a:latin typeface="Times New Roman" charset="0"/>
                <a:ea typeface="Times New Roman" charset="0"/>
                <a:cs typeface="Times New Roman" charset="0"/>
              </a:rPr>
              <a:t> to meet evolving business needs. </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It even allows some applications to let users write scripts to perform new tasks never envisioned by developers.</a:t>
            </a:r>
          </a:p>
        </p:txBody>
      </p:sp>
      <p:sp>
        <p:nvSpPr>
          <p:cNvPr id="4" name="Slide Number Placeholder 3"/>
          <p:cNvSpPr>
            <a:spLocks noGrp="1"/>
          </p:cNvSpPr>
          <p:nvPr>
            <p:ph type="sldNum" sz="quarter" idx="12"/>
          </p:nvPr>
        </p:nvSpPr>
        <p:spPr/>
        <p:txBody>
          <a:bodyPr/>
          <a:lstStyle/>
          <a:p>
            <a:fld id="{1FA47DC0-52A1-1F42-AA0A-BF71125EDAD5}" type="slidenum">
              <a:rPr lang="en-US" smtClean="0"/>
              <a:t>9</a:t>
            </a:fld>
            <a:endParaRPr lang="en-US"/>
          </a:p>
        </p:txBody>
      </p:sp>
      <p:pic>
        <p:nvPicPr>
          <p:cNvPr id="10" name="Picture 9">
            <a:extLst>
              <a:ext uri="{FF2B5EF4-FFF2-40B4-BE49-F238E27FC236}">
                <a16:creationId xmlns:a16="http://schemas.microsoft.com/office/drawing/2014/main" id="{83D9D156-5885-5D4C-A999-08A9877F440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07237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9954</TotalTime>
  <Words>1283</Words>
  <Application>Microsoft Office PowerPoint</Application>
  <PresentationFormat>On-screen Show (4:3)</PresentationFormat>
  <Paragraphs>154</Paragraphs>
  <Slides>25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Calibri Light</vt:lpstr>
      <vt:lpstr>Helvetica</vt:lpstr>
      <vt:lpstr>Times New Roman</vt:lpstr>
      <vt:lpstr>Wingdings</vt:lpstr>
      <vt:lpstr>Office Theme</vt:lpstr>
      <vt:lpstr>PowerPoint Presentation</vt:lpstr>
      <vt:lpstr>Chapter Objectives</vt:lpstr>
      <vt:lpstr>Software Engineering</vt:lpstr>
      <vt:lpstr>Let us first understand what software engineering stands for. The term is made of two words, software and engineering.</vt:lpstr>
      <vt:lpstr>Software Product</vt:lpstr>
      <vt:lpstr>Software Evolution</vt:lpstr>
      <vt:lpstr>Introduction</vt:lpstr>
      <vt:lpstr>Introduction</vt:lpstr>
      <vt:lpstr>Introduction</vt:lpstr>
      <vt:lpstr>Introduction</vt:lpstr>
      <vt:lpstr>Introduction</vt:lpstr>
      <vt:lpstr>Similarities</vt:lpstr>
      <vt:lpstr>Software Development Tasks</vt:lpstr>
      <vt:lpstr>Requirements Gathering </vt:lpstr>
      <vt:lpstr>Requirements Gathering </vt:lpstr>
      <vt:lpstr>High-Level Design </vt:lpstr>
      <vt:lpstr>Low-Level Design </vt:lpstr>
      <vt:lpstr>Development</vt:lpstr>
      <vt:lpstr>Testing</vt:lpstr>
      <vt:lpstr>Testing</vt:lpstr>
      <vt:lpstr>Deployment </vt:lpstr>
      <vt:lpstr>Maintenance </vt:lpstr>
      <vt:lpstr>Wrap-up</vt:lpstr>
      <vt:lpstr>Questions &amp; Answers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Language</dc:title>
  <dc:creator>Mohamad Aldabbagh</dc:creator>
  <cp:lastModifiedBy>Payam Wali</cp:lastModifiedBy>
  <cp:revision>255</cp:revision>
  <dcterms:created xsi:type="dcterms:W3CDTF">2018-01-26T15:24:23Z</dcterms:created>
  <dcterms:modified xsi:type="dcterms:W3CDTF">2021-02-07T08:03:25Z</dcterms:modified>
</cp:coreProperties>
</file>