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69"/>
  </p:notesMasterIdLst>
  <p:sldIdLst>
    <p:sldId id="256" r:id="rId2"/>
    <p:sldId id="298" r:id="rId3"/>
    <p:sldId id="377" r:id="rId4"/>
    <p:sldId id="312" r:id="rId5"/>
    <p:sldId id="313" r:id="rId6"/>
    <p:sldId id="335" r:id="rId7"/>
    <p:sldId id="300" r:id="rId8"/>
    <p:sldId id="314" r:id="rId9"/>
    <p:sldId id="315" r:id="rId10"/>
    <p:sldId id="316" r:id="rId11"/>
    <p:sldId id="317" r:id="rId12"/>
    <p:sldId id="318" r:id="rId13"/>
    <p:sldId id="319" r:id="rId14"/>
    <p:sldId id="320" r:id="rId15"/>
    <p:sldId id="321" r:id="rId16"/>
    <p:sldId id="322" r:id="rId17"/>
    <p:sldId id="323" r:id="rId18"/>
    <p:sldId id="325" r:id="rId19"/>
    <p:sldId id="324" r:id="rId20"/>
    <p:sldId id="326" r:id="rId21"/>
    <p:sldId id="327" r:id="rId22"/>
    <p:sldId id="328" r:id="rId23"/>
    <p:sldId id="329" r:id="rId24"/>
    <p:sldId id="330" r:id="rId25"/>
    <p:sldId id="331" r:id="rId26"/>
    <p:sldId id="376" r:id="rId27"/>
    <p:sldId id="336" r:id="rId28"/>
    <p:sldId id="337" r:id="rId29"/>
    <p:sldId id="338" r:id="rId30"/>
    <p:sldId id="339" r:id="rId31"/>
    <p:sldId id="340" r:id="rId32"/>
    <p:sldId id="341" r:id="rId33"/>
    <p:sldId id="342" r:id="rId34"/>
    <p:sldId id="343" r:id="rId35"/>
    <p:sldId id="344" r:id="rId36"/>
    <p:sldId id="345" r:id="rId37"/>
    <p:sldId id="355" r:id="rId38"/>
    <p:sldId id="356" r:id="rId39"/>
    <p:sldId id="357" r:id="rId40"/>
    <p:sldId id="358" r:id="rId41"/>
    <p:sldId id="346" r:id="rId42"/>
    <p:sldId id="347" r:id="rId43"/>
    <p:sldId id="348" r:id="rId44"/>
    <p:sldId id="349" r:id="rId45"/>
    <p:sldId id="350" r:id="rId46"/>
    <p:sldId id="351" r:id="rId47"/>
    <p:sldId id="352" r:id="rId48"/>
    <p:sldId id="353" r:id="rId49"/>
    <p:sldId id="354" r:id="rId50"/>
    <p:sldId id="374" r:id="rId51"/>
    <p:sldId id="359" r:id="rId52"/>
    <p:sldId id="360" r:id="rId53"/>
    <p:sldId id="361" r:id="rId54"/>
    <p:sldId id="362" r:id="rId55"/>
    <p:sldId id="363" r:id="rId56"/>
    <p:sldId id="364" r:id="rId57"/>
    <p:sldId id="365" r:id="rId58"/>
    <p:sldId id="366" r:id="rId59"/>
    <p:sldId id="367" r:id="rId60"/>
    <p:sldId id="368" r:id="rId61"/>
    <p:sldId id="369" r:id="rId62"/>
    <p:sldId id="370" r:id="rId63"/>
    <p:sldId id="332" r:id="rId64"/>
    <p:sldId id="371" r:id="rId65"/>
    <p:sldId id="372" r:id="rId66"/>
    <p:sldId id="333" r:id="rId67"/>
    <p:sldId id="334" r:id="rId6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3E1E"/>
    <a:srgbClr val="F35F4F"/>
    <a:srgbClr val="F48A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627"/>
    <p:restoredTop sz="86437"/>
  </p:normalViewPr>
  <p:slideViewPr>
    <p:cSldViewPr snapToGrid="0" snapToObjects="1">
      <p:cViewPr varScale="1">
        <p:scale>
          <a:sx n="73" d="100"/>
          <a:sy n="73" d="100"/>
        </p:scale>
        <p:origin x="1086" y="9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C7CF6B-FE21-2140-956B-5C87B28E266E}" type="datetimeFigureOut">
              <a:rPr lang="en-US" smtClean="0"/>
              <a:t>4/11/2021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B9D84B-6791-F149-83CD-16818C196D67}" type="slidenum">
              <a:rPr lang="en-US" smtClean="0"/>
              <a:t>‹#›</a:t>
            </a:fld>
            <a:endParaRPr lang="en-US"/>
          </a:p>
        </p:txBody>
      </p:sp>
    </p:spTree>
    <p:extLst>
      <p:ext uri="{BB962C8B-B14F-4D97-AF65-F5344CB8AC3E}">
        <p14:creationId xmlns:p14="http://schemas.microsoft.com/office/powerpoint/2010/main" val="588819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B9D84B-6791-F149-83CD-16818C196D67}" type="slidenum">
              <a:rPr lang="en-US" smtClean="0"/>
              <a:t>1</a:t>
            </a:fld>
            <a:endParaRPr lang="en-US"/>
          </a:p>
        </p:txBody>
      </p:sp>
    </p:spTree>
    <p:extLst>
      <p:ext uri="{BB962C8B-B14F-4D97-AF65-F5344CB8AC3E}">
        <p14:creationId xmlns:p14="http://schemas.microsoft.com/office/powerpoint/2010/main" val="356450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B12218F-1B9E-CA43-B66D-B607FE67EA92}" type="datetime1">
              <a:rPr lang="en-US" smtClean="0"/>
              <a:t>4/11/2021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E5A0655-2B01-0F40-A435-ADCCF2F370AA}" type="datetime1">
              <a:rPr lang="en-US" smtClean="0"/>
              <a:t>4/11/2021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5708B49-D748-3A48-833B-A9F3A457D5C5}" type="datetime1">
              <a:rPr lang="en-US" smtClean="0"/>
              <a:t>4/11/2021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6BB37CF-AC2E-BD48-AAE5-3E46C4A992DD}" type="datetime1">
              <a:rPr lang="en-US" smtClean="0"/>
              <a:t>4/11/2021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F78F3B6-2424-3742-9E22-18CF1F4C48EC}" type="datetime1">
              <a:rPr lang="en-US" smtClean="0"/>
              <a:t>4/11/2021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042437D-EE96-6841-ACEE-834F8D4FC9CA}" type="datetime1">
              <a:rPr lang="en-US" smtClean="0"/>
              <a:t>4/11/2021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8E9215E-4BE6-094E-A3C9-0FAEEB138E81}" type="datetime1">
              <a:rPr lang="en-US" smtClean="0"/>
              <a:t>4/11/2021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8D9C144-D138-334B-9B9F-E4005FB5B039}" type="datetime1">
              <a:rPr lang="en-US" smtClean="0"/>
              <a:t>4/11/2021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379604-7E56-CC4E-BB7B-3E6F6C582C84}" type="datetime1">
              <a:rPr lang="en-US" smtClean="0"/>
              <a:t>4/11/2021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A6189C9-7941-AE40-A1C5-40B6D7315035}" type="datetime1">
              <a:rPr lang="en-US" smtClean="0"/>
              <a:t>4/11/2021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72214FB-3CF0-ED46-BE42-711168A1C3D0}" type="datetime1">
              <a:rPr lang="en-US" smtClean="0"/>
              <a:t>4/11/2021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635199-53BC-DB47-AB0E-E9F929E795E1}" type="datetime1">
              <a:rPr lang="en-US" smtClean="0"/>
              <a:t>4/11/2021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A47DC0-52A1-1F42-AA0A-BF71125EDAD5}" type="slidenum">
              <a:rPr lang="en-US" smtClean="0"/>
              <a:t>‹#›</a:t>
            </a:fld>
            <a:endParaRPr lang="en-US"/>
          </a:p>
        </p:txBody>
      </p:sp>
    </p:spTree>
    <p:extLst>
      <p:ext uri="{BB962C8B-B14F-4D97-AF65-F5344CB8AC3E}">
        <p14:creationId xmlns:p14="http://schemas.microsoft.com/office/powerpoint/2010/main" val="8625794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file:////var/folders/7y/jlftc23d4zsd0p04_jm_df5r0000gn/T/com.microsoft.Powerpoint/converted_emf.emf"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tif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tif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tif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tiff"/><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tiff"/><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tiff"/><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tiff"/><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tiff"/><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image" Target="../media/image13.tiff"/><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image" Target="../media/image13.tiff"/><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tiff"/><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tiff"/><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3.tiff"/><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2.tiff"/><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tiff"/><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6.tif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7.tiff"/><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tif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tif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tif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88981" y="1476739"/>
            <a:ext cx="8263802" cy="1200329"/>
          </a:xfrm>
          <a:prstGeom prst="rect">
            <a:avLst/>
          </a:prstGeom>
          <a:noFill/>
        </p:spPr>
        <p:txBody>
          <a:bodyPr wrap="none" lIns="91440" tIns="45720" rIns="91440" bIns="45720">
            <a:spAutoFit/>
          </a:bodyPr>
          <a:lstStyle/>
          <a:p>
            <a:pPr algn="ctr"/>
            <a:r>
              <a:rPr lang="en-US" sz="7200" b="0" cap="none" spc="0" dirty="0">
                <a:ln w="0"/>
                <a:solidFill>
                  <a:schemeClr val="tx1"/>
                </a:solidFill>
                <a:effectLst>
                  <a:outerShdw blurRad="60007" dist="620014" dir="7680000" sy="30000" kx="1300200" algn="ctr" rotWithShape="0">
                    <a:prstClr val="black">
                      <a:alpha val="32000"/>
                    </a:prstClr>
                  </a:outerShdw>
                </a:effectLst>
                <a:latin typeface="Times New Roman" charset="0"/>
                <a:ea typeface="Times New Roman" charset="0"/>
                <a:cs typeface="Times New Roman" charset="0"/>
              </a:rPr>
              <a:t>Software Engineering</a:t>
            </a:r>
          </a:p>
        </p:txBody>
      </p:sp>
      <p:sp>
        <p:nvSpPr>
          <p:cNvPr id="7" name="Rectangle 6"/>
          <p:cNvSpPr/>
          <p:nvPr/>
        </p:nvSpPr>
        <p:spPr>
          <a:xfrm>
            <a:off x="3700026" y="5611917"/>
            <a:ext cx="2041713" cy="553998"/>
          </a:xfrm>
          <a:prstGeom prst="rect">
            <a:avLst/>
          </a:prstGeom>
          <a:noFill/>
        </p:spPr>
        <p:txBody>
          <a:bodyPr wrap="none" lIns="91440" tIns="45720" rIns="91440" bIns="45720">
            <a:spAutoFit/>
          </a:bodyPr>
          <a:lstStyle/>
          <a:p>
            <a:pPr algn="ctr"/>
            <a:r>
              <a:rPr lang="en-US" sz="3000" b="0" cap="none" spc="0" dirty="0" smtClean="0">
                <a:ln w="0"/>
                <a:solidFill>
                  <a:schemeClr val="tx1"/>
                </a:solidFill>
                <a:effectLst>
                  <a:reflection blurRad="6350" stA="50000" endA="300" endPos="50000" dist="60007" dir="5400000" sy="-100000" algn="bl" rotWithShape="0"/>
                </a:effectLst>
                <a:latin typeface="Times New Roman" charset="0"/>
                <a:ea typeface="Times New Roman" charset="0"/>
                <a:cs typeface="Times New Roman" charset="0"/>
              </a:rPr>
              <a:t>Payam </a:t>
            </a:r>
            <a:r>
              <a:rPr lang="en-US" sz="3000" dirty="0">
                <a:ln w="0"/>
                <a:effectLst>
                  <a:reflection blurRad="6350" stA="50000" endA="300" endPos="50000" dist="60007" dir="5400000" sy="-100000" algn="bl" rotWithShape="0"/>
                </a:effectLst>
                <a:latin typeface="Times New Roman" charset="0"/>
                <a:ea typeface="Times New Roman" charset="0"/>
                <a:cs typeface="Times New Roman" charset="0"/>
              </a:rPr>
              <a:t>W</a:t>
            </a:r>
            <a:r>
              <a:rPr lang="en-US" sz="3000" b="0" cap="none" spc="0" dirty="0" smtClean="0">
                <a:ln w="0"/>
                <a:solidFill>
                  <a:schemeClr val="tx1"/>
                </a:solidFill>
                <a:effectLst>
                  <a:reflection blurRad="6350" stA="50000" endA="300" endPos="50000" dist="60007" dir="5400000" sy="-100000" algn="bl" rotWithShape="0"/>
                </a:effectLst>
                <a:latin typeface="Times New Roman" charset="0"/>
                <a:ea typeface="Times New Roman" charset="0"/>
                <a:cs typeface="Times New Roman" charset="0"/>
              </a:rPr>
              <a:t>ali</a:t>
            </a:r>
            <a:endParaRPr lang="en-US" sz="3000" b="0" cap="none" spc="0" dirty="0">
              <a:ln w="0"/>
              <a:solidFill>
                <a:schemeClr val="tx1"/>
              </a:solidFill>
              <a:effectLst>
                <a:reflection blurRad="6350" stA="50000" endA="300" endPos="50000" dist="60007" dir="5400000" sy="-100000" algn="bl" rotWithShape="0"/>
              </a:effectLst>
              <a:latin typeface="Times New Roman" charset="0"/>
              <a:ea typeface="Times New Roman" charset="0"/>
              <a:cs typeface="Times New Roman" charset="0"/>
            </a:endParaRPr>
          </a:p>
        </p:txBody>
      </p:sp>
      <p:sp>
        <p:nvSpPr>
          <p:cNvPr id="3" name="Slide Number Placeholder 2"/>
          <p:cNvSpPr>
            <a:spLocks noGrp="1"/>
          </p:cNvSpPr>
          <p:nvPr>
            <p:ph type="sldNum" sz="quarter" idx="12"/>
          </p:nvPr>
        </p:nvSpPr>
        <p:spPr/>
        <p:txBody>
          <a:bodyPr/>
          <a:lstStyle/>
          <a:p>
            <a:fld id="{1FA47DC0-52A1-1F42-AA0A-BF71125EDAD5}" type="slidenum">
              <a:rPr lang="en-US" smtClean="0"/>
              <a:t>1</a:t>
            </a:fld>
            <a:endParaRPr lang="en-US"/>
          </a:p>
        </p:txBody>
      </p:sp>
      <p:sp>
        <p:nvSpPr>
          <p:cNvPr id="8" name="Rectangle 7"/>
          <p:cNvSpPr/>
          <p:nvPr/>
        </p:nvSpPr>
        <p:spPr>
          <a:xfrm>
            <a:off x="515560" y="2867504"/>
            <a:ext cx="8410640" cy="1828386"/>
          </a:xfrm>
          <a:prstGeom prst="rect">
            <a:avLst/>
          </a:prstGeom>
          <a:noFill/>
        </p:spPr>
        <p:txBody>
          <a:bodyPr wrap="square" lIns="91440" tIns="45720" rIns="91440" bIns="45720">
            <a:spAutoFit/>
          </a:bodyPr>
          <a:lstStyle/>
          <a:p>
            <a:pPr algn="ctr">
              <a:lnSpc>
                <a:spcPct val="150000"/>
              </a:lnSpc>
            </a:pPr>
            <a:r>
              <a:rPr lang="en-US" sz="4000" dirty="0">
                <a:latin typeface="Times New Roman" charset="0"/>
                <a:ea typeface="Times New Roman" charset="0"/>
                <a:cs typeface="Times New Roman" charset="0"/>
              </a:rPr>
              <a:t>Chapter 2:</a:t>
            </a:r>
          </a:p>
          <a:p>
            <a:pPr algn="ctr">
              <a:lnSpc>
                <a:spcPct val="150000"/>
              </a:lnSpc>
            </a:pPr>
            <a:r>
              <a:rPr lang="en-US" sz="4000" dirty="0">
                <a:latin typeface="Times New Roman" charset="0"/>
                <a:ea typeface="Times New Roman" charset="0"/>
                <a:cs typeface="Times New Roman" charset="0"/>
              </a:rPr>
              <a:t>Documents &amp; Projects  Management </a:t>
            </a:r>
          </a:p>
        </p:txBody>
      </p:sp>
      <p:pic>
        <p:nvPicPr>
          <p:cNvPr id="9" name="Picture 8">
            <a:extLst>
              <a:ext uri="{FF2B5EF4-FFF2-40B4-BE49-F238E27FC236}">
                <a16:creationId xmlns:a16="http://schemas.microsoft.com/office/drawing/2014/main" id="{06ADA49D-2741-D747-8C2B-DF0790AF1FF6}"/>
              </a:ext>
            </a:extLst>
          </p:cNvPr>
          <p:cNvPicPr>
            <a:picLocks noChangeAspect="1"/>
          </p:cNvPicPr>
          <p:nvPr/>
        </p:nvPicPr>
        <p:blipFill>
          <a:blip r:embed="rId3"/>
          <a:stretch>
            <a:fillRect/>
          </a:stretch>
        </p:blipFill>
        <p:spPr>
          <a:xfrm>
            <a:off x="0" y="-126816"/>
            <a:ext cx="1819588" cy="1784799"/>
          </a:xfrm>
          <a:prstGeom prst="rect">
            <a:avLst/>
          </a:prstGeom>
        </p:spPr>
      </p:pic>
      <p:pic>
        <p:nvPicPr>
          <p:cNvPr id="4" name="Picture 3">
            <a:extLst>
              <a:ext uri="{FF2B5EF4-FFF2-40B4-BE49-F238E27FC236}">
                <a16:creationId xmlns:a16="http://schemas.microsoft.com/office/drawing/2014/main" id="{9BD06276-0DB5-5742-B34E-189F37956400}"/>
              </a:ext>
            </a:extLst>
          </p:cNvPr>
          <p:cNvPicPr>
            <a:picLocks noChangeAspect="1"/>
          </p:cNvPicPr>
          <p:nvPr/>
        </p:nvPicPr>
        <p:blipFill>
          <a:blip r:link="rId4"/>
          <a:stretch>
            <a:fillRect/>
          </a:stretch>
        </p:blipFill>
        <p:spPr>
          <a:xfrm>
            <a:off x="1270000" y="1270000"/>
            <a:ext cx="63500" cy="76200"/>
          </a:xfrm>
          <a:prstGeom prst="rect">
            <a:avLst/>
          </a:prstGeom>
        </p:spPr>
      </p:pic>
      <p:pic>
        <p:nvPicPr>
          <p:cNvPr id="6" name="Picture 5">
            <a:extLst>
              <a:ext uri="{FF2B5EF4-FFF2-40B4-BE49-F238E27FC236}">
                <a16:creationId xmlns:a16="http://schemas.microsoft.com/office/drawing/2014/main" id="{190A8C00-0BB3-AA4F-92EC-A3BEDF763856}"/>
              </a:ext>
            </a:extLst>
          </p:cNvPr>
          <p:cNvPicPr>
            <a:picLocks noChangeAspect="1"/>
          </p:cNvPicPr>
          <p:nvPr/>
        </p:nvPicPr>
        <p:blipFill>
          <a:blip r:link="rId4"/>
          <a:stretch>
            <a:fillRect/>
          </a:stretch>
        </p:blipFill>
        <p:spPr>
          <a:xfrm>
            <a:off x="1270000" y="1270000"/>
            <a:ext cx="63500" cy="76200"/>
          </a:xfrm>
          <a:prstGeom prst="rect">
            <a:avLst/>
          </a:prstGeom>
        </p:spPr>
      </p:pic>
    </p:spTree>
    <p:extLst>
      <p:ext uri="{BB962C8B-B14F-4D97-AF65-F5344CB8AC3E}">
        <p14:creationId xmlns:p14="http://schemas.microsoft.com/office/powerpoint/2010/main" val="8809001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Change Control Board</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10</a:t>
            </a:fld>
            <a:endParaRPr lang="en-US"/>
          </a:p>
        </p:txBody>
      </p:sp>
      <p:sp>
        <p:nvSpPr>
          <p:cNvPr id="11" name="Subtitle 2"/>
          <p:cNvSpPr txBox="1">
            <a:spLocks/>
          </p:cNvSpPr>
          <p:nvPr/>
        </p:nvSpPr>
        <p:spPr>
          <a:xfrm>
            <a:off x="122134" y="931368"/>
            <a:ext cx="8776832" cy="9366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50000"/>
              </a:lnSpc>
              <a:buFont typeface="Helvetica" charset="0"/>
              <a:buChar char="−"/>
            </a:pPr>
            <a:r>
              <a:rPr lang="en-US" sz="2800" dirty="0">
                <a:latin typeface="Times New Roman" charset="0"/>
                <a:ea typeface="Times New Roman" charset="0"/>
                <a:cs typeface="Times New Roman" charset="0"/>
              </a:rPr>
              <a:t>Change Control Board (CCB):  </a:t>
            </a:r>
          </a:p>
        </p:txBody>
      </p:sp>
      <p:sp>
        <p:nvSpPr>
          <p:cNvPr id="10" name="Subtitle 2"/>
          <p:cNvSpPr txBox="1">
            <a:spLocks/>
          </p:cNvSpPr>
          <p:nvPr/>
        </p:nvSpPr>
        <p:spPr>
          <a:xfrm>
            <a:off x="417012" y="1552575"/>
            <a:ext cx="8617806" cy="236781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To keep changes from proliferating wildly and becoming hopelessly convoluted, many projects (particularly large ones). </a:t>
            </a:r>
          </a:p>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The </a:t>
            </a:r>
            <a:r>
              <a:rPr lang="en-US" sz="2600" u="sng" dirty="0">
                <a:latin typeface="Times New Roman" charset="0"/>
                <a:ea typeface="Times New Roman" charset="0"/>
                <a:cs typeface="Times New Roman" charset="0"/>
              </a:rPr>
              <a:t>board should include</a:t>
            </a:r>
            <a:r>
              <a:rPr lang="en-US" sz="2600" dirty="0">
                <a:latin typeface="Times New Roman" charset="0"/>
                <a:ea typeface="Times New Roman" charset="0"/>
                <a:cs typeface="Times New Roman" charset="0"/>
              </a:rPr>
              <a:t> people who represent the customers,  and the development team.</a:t>
            </a:r>
          </a:p>
        </p:txBody>
      </p:sp>
      <p:sp>
        <p:nvSpPr>
          <p:cNvPr id="12" name="Subtitle 2"/>
          <p:cNvSpPr txBox="1">
            <a:spLocks/>
          </p:cNvSpPr>
          <p:nvPr/>
        </p:nvSpPr>
        <p:spPr>
          <a:xfrm>
            <a:off x="417012" y="3785065"/>
            <a:ext cx="8726988" cy="260721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Even on small projects, it’s usually worthwhile to assign someone as the final arbiter.</a:t>
            </a:r>
          </a:p>
          <a:p>
            <a:pPr marL="457200" indent="-457200" algn="just">
              <a:lnSpc>
                <a:spcPct val="100000"/>
              </a:lnSpc>
              <a:buFont typeface="Helvetica" charset="0"/>
              <a:buChar char="−"/>
            </a:pPr>
            <a:r>
              <a:rPr lang="en-US" sz="2600" dirty="0">
                <a:latin typeface="Times New Roman" charset="0"/>
                <a:ea typeface="Times New Roman" charset="0"/>
                <a:cs typeface="Times New Roman" charset="0"/>
              </a:rPr>
              <a:t>Often that person is either a high‐ranking customer (such as the executive champion) or a high‐ranking member of the development team (such as the project lead).</a:t>
            </a:r>
          </a:p>
          <a:p>
            <a:pPr marL="457200" indent="-457200" algn="just">
              <a:lnSpc>
                <a:spcPct val="100000"/>
              </a:lnSpc>
              <a:buFont typeface="Helvetica" charset="0"/>
              <a:buChar char="−"/>
            </a:pPr>
            <a:r>
              <a:rPr lang="en-US" sz="2600" dirty="0">
                <a:latin typeface="Times New Roman" charset="0"/>
                <a:ea typeface="Times New Roman" charset="0"/>
                <a:cs typeface="Times New Roman" charset="0"/>
              </a:rPr>
              <a:t>CCB: can review, approve and reject the change request.</a:t>
            </a:r>
          </a:p>
        </p:txBody>
      </p:sp>
      <p:pic>
        <p:nvPicPr>
          <p:cNvPr id="14" name="Picture 13">
            <a:extLst>
              <a:ext uri="{FF2B5EF4-FFF2-40B4-BE49-F238E27FC236}">
                <a16:creationId xmlns:a16="http://schemas.microsoft.com/office/drawing/2014/main" id="{3757F1A9-F0D4-0A41-AC12-D2A025626C77}"/>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420625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ssolv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Change Control Board</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11</a:t>
            </a:fld>
            <a:endParaRPr lang="en-US"/>
          </a:p>
        </p:txBody>
      </p:sp>
      <p:grpSp>
        <p:nvGrpSpPr>
          <p:cNvPr id="5" name="Group 4"/>
          <p:cNvGrpSpPr/>
          <p:nvPr/>
        </p:nvGrpSpPr>
        <p:grpSpPr>
          <a:xfrm>
            <a:off x="446170" y="1206886"/>
            <a:ext cx="7895724" cy="5514590"/>
            <a:chOff x="446170" y="1206886"/>
            <a:chExt cx="7895724" cy="551459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170" y="1206886"/>
              <a:ext cx="7895724" cy="5514590"/>
            </a:xfrm>
            <a:prstGeom prst="rect">
              <a:avLst/>
            </a:prstGeom>
          </p:spPr>
        </p:pic>
        <p:sp>
          <p:nvSpPr>
            <p:cNvPr id="4" name="Rectangle 3"/>
            <p:cNvSpPr/>
            <p:nvPr/>
          </p:nvSpPr>
          <p:spPr>
            <a:xfrm>
              <a:off x="7196667" y="6305552"/>
              <a:ext cx="982133" cy="3651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9C91331F-5169-FB48-9C50-DDD6E573C9BD}"/>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0200415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337530" y="0"/>
            <a:ext cx="7772400" cy="948871"/>
          </a:xfrm>
        </p:spPr>
        <p:txBody>
          <a:bodyPr>
            <a:normAutofit/>
          </a:bodyPr>
          <a:lstStyle/>
          <a:p>
            <a:r>
              <a:rPr lang="en-US" dirty="0">
                <a:latin typeface="Times New Roman" charset="0"/>
                <a:ea typeface="Times New Roman" charset="0"/>
                <a:cs typeface="Times New Roman" charset="0"/>
              </a:rPr>
              <a:t>Example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12</a:t>
            </a:fld>
            <a:endParaRPr lang="en-US"/>
          </a:p>
        </p:txBody>
      </p:sp>
      <p:sp>
        <p:nvSpPr>
          <p:cNvPr id="11" name="Subtitle 2"/>
          <p:cNvSpPr txBox="1">
            <a:spLocks/>
          </p:cNvSpPr>
          <p:nvPr/>
        </p:nvSpPr>
        <p:spPr>
          <a:xfrm>
            <a:off x="250404" y="971633"/>
            <a:ext cx="8776832" cy="55779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50000"/>
              </a:lnSpc>
              <a:buFont typeface="Helvetica" charset="0"/>
              <a:buChar char="−"/>
            </a:pPr>
            <a:r>
              <a:rPr lang="en-US" sz="2800" dirty="0">
                <a:latin typeface="Times New Roman" charset="0"/>
                <a:ea typeface="Times New Roman" charset="0"/>
                <a:cs typeface="Times New Roman" charset="0"/>
              </a:rPr>
              <a:t>Example: </a:t>
            </a:r>
            <a:endParaRPr lang="en-US" sz="2600" dirty="0">
              <a:latin typeface="Times New Roman" charset="0"/>
              <a:ea typeface="Times New Roman" charset="0"/>
              <a:cs typeface="Times New Roman" charset="0"/>
            </a:endParaRPr>
          </a:p>
        </p:txBody>
      </p:sp>
      <p:pic>
        <p:nvPicPr>
          <p:cNvPr id="3" name="Picture 2"/>
          <p:cNvPicPr>
            <a:picLocks noChangeAspect="1"/>
          </p:cNvPicPr>
          <p:nvPr/>
        </p:nvPicPr>
        <p:blipFill>
          <a:blip r:embed="rId2"/>
          <a:stretch>
            <a:fillRect/>
          </a:stretch>
        </p:blipFill>
        <p:spPr>
          <a:xfrm>
            <a:off x="1760153" y="1880339"/>
            <a:ext cx="5757333" cy="4540336"/>
          </a:xfrm>
          <a:prstGeom prst="rect">
            <a:avLst/>
          </a:prstGeom>
        </p:spPr>
      </p:pic>
      <p:pic>
        <p:nvPicPr>
          <p:cNvPr id="8" name="Picture 7">
            <a:extLst>
              <a:ext uri="{FF2B5EF4-FFF2-40B4-BE49-F238E27FC236}">
                <a16:creationId xmlns:a16="http://schemas.microsoft.com/office/drawing/2014/main" id="{42F82A41-0060-CF4C-94DD-A306A3A8FE6B}"/>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9973145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471162" y="4249759"/>
            <a:ext cx="6625087" cy="2575235"/>
          </a:xfrm>
          <a:prstGeom prst="rect">
            <a:avLst/>
          </a:prstGeom>
        </p:spPr>
      </p:pic>
      <p:sp>
        <p:nvSpPr>
          <p:cNvPr id="6" name="Title 5"/>
          <p:cNvSpPr>
            <a:spLocks noGrp="1"/>
          </p:cNvSpPr>
          <p:nvPr>
            <p:ph type="ctrTitle"/>
          </p:nvPr>
        </p:nvSpPr>
        <p:spPr>
          <a:xfrm>
            <a:off x="1337530" y="0"/>
            <a:ext cx="7772400" cy="948871"/>
          </a:xfrm>
        </p:spPr>
        <p:txBody>
          <a:bodyPr>
            <a:normAutofit/>
          </a:bodyPr>
          <a:lstStyle/>
          <a:p>
            <a:r>
              <a:rPr lang="en-US" dirty="0">
                <a:latin typeface="Times New Roman" charset="0"/>
                <a:ea typeface="Times New Roman" charset="0"/>
                <a:cs typeface="Times New Roman" charset="0"/>
              </a:rPr>
              <a:t>Document Management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13</a:t>
            </a:fld>
            <a:endParaRPr lang="en-US"/>
          </a:p>
        </p:txBody>
      </p:sp>
      <p:sp>
        <p:nvSpPr>
          <p:cNvPr id="11" name="Subtitle 2"/>
          <p:cNvSpPr txBox="1">
            <a:spLocks/>
          </p:cNvSpPr>
          <p:nvPr/>
        </p:nvSpPr>
        <p:spPr>
          <a:xfrm>
            <a:off x="164140" y="1301683"/>
            <a:ext cx="8776832" cy="99952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During development, it’s important to check the documentation to see what you’re supposed to be </a:t>
            </a:r>
            <a:r>
              <a:rPr lang="en-US" sz="2800">
                <a:latin typeface="Times New Roman" charset="0"/>
                <a:ea typeface="Times New Roman" charset="0"/>
                <a:cs typeface="Times New Roman" charset="0"/>
              </a:rPr>
              <a:t>doing.</a:t>
            </a:r>
            <a:endParaRPr lang="en-US" sz="2800" dirty="0">
              <a:latin typeface="Times New Roman" charset="0"/>
              <a:ea typeface="Times New Roman" charset="0"/>
              <a:cs typeface="Times New Roman" charset="0"/>
            </a:endParaRPr>
          </a:p>
        </p:txBody>
      </p:sp>
      <p:sp>
        <p:nvSpPr>
          <p:cNvPr id="10" name="Subtitle 2"/>
          <p:cNvSpPr txBox="1">
            <a:spLocks/>
          </p:cNvSpPr>
          <p:nvPr/>
        </p:nvSpPr>
        <p:spPr>
          <a:xfrm>
            <a:off x="164140" y="2301210"/>
            <a:ext cx="8776832" cy="101082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You need to easily find the most recent version of the requirements to see what the application should </a:t>
            </a:r>
            <a:r>
              <a:rPr lang="en-US" sz="2800">
                <a:latin typeface="Times New Roman" charset="0"/>
                <a:ea typeface="Times New Roman" charset="0"/>
                <a:cs typeface="Times New Roman" charset="0"/>
              </a:rPr>
              <a:t>do.</a:t>
            </a:r>
            <a:endParaRPr lang="en-US" sz="2800" dirty="0">
              <a:latin typeface="Times New Roman" charset="0"/>
              <a:ea typeface="Times New Roman" charset="0"/>
              <a:cs typeface="Times New Roman" charset="0"/>
            </a:endParaRPr>
          </a:p>
        </p:txBody>
      </p:sp>
      <p:sp>
        <p:nvSpPr>
          <p:cNvPr id="12" name="Subtitle 2"/>
          <p:cNvSpPr txBox="1">
            <a:spLocks/>
          </p:cNvSpPr>
          <p:nvPr/>
        </p:nvSpPr>
        <p:spPr>
          <a:xfrm>
            <a:off x="164140" y="3207022"/>
            <a:ext cx="8776832" cy="163858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You need to find the most recent high‐level and low‐level designs to see if you’re following the plan correctly.</a:t>
            </a:r>
          </a:p>
        </p:txBody>
      </p:sp>
      <p:pic>
        <p:nvPicPr>
          <p:cNvPr id="14" name="Picture 13">
            <a:extLst>
              <a:ext uri="{FF2B5EF4-FFF2-40B4-BE49-F238E27FC236}">
                <a16:creationId xmlns:a16="http://schemas.microsoft.com/office/drawing/2014/main" id="{24580009-38E7-614F-80A0-BF923DAD0998}"/>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016666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dissolv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dissolve">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337530" y="0"/>
            <a:ext cx="7772400" cy="948871"/>
          </a:xfrm>
        </p:spPr>
        <p:txBody>
          <a:bodyPr>
            <a:normAutofit/>
          </a:bodyPr>
          <a:lstStyle/>
          <a:p>
            <a:r>
              <a:rPr lang="en-US" dirty="0">
                <a:latin typeface="Times New Roman" charset="0"/>
                <a:ea typeface="Times New Roman" charset="0"/>
                <a:cs typeface="Times New Roman" charset="0"/>
              </a:rPr>
              <a:t>Document Management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14</a:t>
            </a:fld>
            <a:endParaRPr lang="en-US"/>
          </a:p>
        </p:txBody>
      </p:sp>
      <p:sp>
        <p:nvSpPr>
          <p:cNvPr id="11" name="Subtitle 2"/>
          <p:cNvSpPr txBox="1">
            <a:spLocks/>
          </p:cNvSpPr>
          <p:nvPr/>
        </p:nvSpPr>
        <p:spPr>
          <a:xfrm>
            <a:off x="316540" y="1255548"/>
            <a:ext cx="8776832" cy="160054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Sometimes, you’ll also need to find older versions of the documentation, to find out what changes were made, why they were made, and who made them (3Ws). </a:t>
            </a:r>
            <a:endParaRPr lang="en-US" sz="2600"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1500" dirty="0">
              <a:latin typeface="Times New Roman" charset="0"/>
              <a:ea typeface="Times New Roman" charset="0"/>
              <a:cs typeface="Times New Roman" charset="0"/>
            </a:endParaRPr>
          </a:p>
        </p:txBody>
      </p:sp>
      <p:sp>
        <p:nvSpPr>
          <p:cNvPr id="7" name="Subtitle 2"/>
          <p:cNvSpPr txBox="1">
            <a:spLocks/>
          </p:cNvSpPr>
          <p:nvPr/>
        </p:nvSpPr>
        <p:spPr>
          <a:xfrm>
            <a:off x="316540" y="4874358"/>
            <a:ext cx="8776832" cy="129430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document (version) control system–</a:t>
            </a:r>
            <a:r>
              <a:rPr lang="en-US" sz="2800" u="sng" dirty="0">
                <a:latin typeface="Times New Roman" charset="0"/>
                <a:ea typeface="Times New Roman" charset="0"/>
                <a:cs typeface="Times New Roman" charset="0"/>
              </a:rPr>
              <a:t>prevents two people</a:t>
            </a:r>
            <a:r>
              <a:rPr lang="en-US" sz="2800" dirty="0">
                <a:latin typeface="Times New Roman" charset="0"/>
                <a:ea typeface="Times New Roman" charset="0"/>
                <a:cs typeface="Times New Roman" charset="0"/>
              </a:rPr>
              <a:t> from making changes to the same document at the same time</a:t>
            </a:r>
          </a:p>
          <a:p>
            <a:pPr marL="457200" indent="-457200" algn="just">
              <a:lnSpc>
                <a:spcPct val="100000"/>
              </a:lnSpc>
              <a:buFont typeface="Helvetica" charset="0"/>
              <a:buChar char="−"/>
            </a:pPr>
            <a:endParaRPr lang="en-US" sz="2600" dirty="0">
              <a:latin typeface="Times New Roman" charset="0"/>
              <a:ea typeface="Times New Roman" charset="0"/>
              <a:cs typeface="Times New Roman" charset="0"/>
            </a:endParaRPr>
          </a:p>
        </p:txBody>
      </p:sp>
      <p:sp>
        <p:nvSpPr>
          <p:cNvPr id="8" name="Subtitle 2"/>
          <p:cNvSpPr txBox="1">
            <a:spLocks/>
          </p:cNvSpPr>
          <p:nvPr/>
        </p:nvSpPr>
        <p:spPr>
          <a:xfrm>
            <a:off x="316540" y="2823184"/>
            <a:ext cx="8776832" cy="186555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Unless you have a good document history, you may never know why and when the requirement was changed, so you won’t know whether it’s okay to change it again.</a:t>
            </a:r>
          </a:p>
          <a:p>
            <a:pPr marL="457200" indent="-457200" algn="just">
              <a:lnSpc>
                <a:spcPct val="100000"/>
              </a:lnSpc>
              <a:buFont typeface="Helvetica" charset="0"/>
              <a:buChar char="−"/>
            </a:pPr>
            <a:endParaRPr lang="en-US" sz="1500"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2600" dirty="0">
              <a:latin typeface="Times New Roman" charset="0"/>
              <a:ea typeface="Times New Roman" charset="0"/>
              <a:cs typeface="Times New Roman" charset="0"/>
            </a:endParaRPr>
          </a:p>
        </p:txBody>
      </p:sp>
      <p:pic>
        <p:nvPicPr>
          <p:cNvPr id="10" name="Picture 9">
            <a:extLst>
              <a:ext uri="{FF2B5EF4-FFF2-40B4-BE49-F238E27FC236}">
                <a16:creationId xmlns:a16="http://schemas.microsoft.com/office/drawing/2014/main" id="{0706086C-6848-B94F-811A-4F7659382296}"/>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806111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337530" y="0"/>
            <a:ext cx="7772400" cy="948871"/>
          </a:xfrm>
        </p:spPr>
        <p:txBody>
          <a:bodyPr>
            <a:normAutofit/>
          </a:bodyPr>
          <a:lstStyle/>
          <a:p>
            <a:r>
              <a:rPr lang="en-US" dirty="0">
                <a:latin typeface="Times New Roman" charset="0"/>
                <a:ea typeface="Times New Roman" charset="0"/>
                <a:cs typeface="Times New Roman" charset="0"/>
              </a:rPr>
              <a:t>Document Management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15</a:t>
            </a:fld>
            <a:endParaRPr lang="en-US"/>
          </a:p>
        </p:txBody>
      </p:sp>
      <p:sp>
        <p:nvSpPr>
          <p:cNvPr id="11" name="Subtitle 2"/>
          <p:cNvSpPr txBox="1">
            <a:spLocks/>
          </p:cNvSpPr>
          <p:nvPr/>
        </p:nvSpPr>
        <p:spPr>
          <a:xfrm>
            <a:off x="164140" y="1301684"/>
            <a:ext cx="8776832" cy="92902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Good Document Management System (DMS) should </a:t>
            </a:r>
            <a:r>
              <a:rPr lang="en-US" sz="2800" u="sng" dirty="0">
                <a:latin typeface="Times New Roman" charset="0"/>
                <a:ea typeface="Times New Roman" charset="0"/>
                <a:cs typeface="Times New Roman" charset="0"/>
              </a:rPr>
              <a:t>support at least the following operations</a:t>
            </a:r>
            <a:r>
              <a:rPr lang="en-US" sz="2800" dirty="0">
                <a:latin typeface="Times New Roman" charset="0"/>
                <a:ea typeface="Times New Roman" charset="0"/>
                <a:cs typeface="Times New Roman" charset="0"/>
              </a:rPr>
              <a:t>:</a:t>
            </a:r>
          </a:p>
          <a:p>
            <a:pPr marL="914400" lvl="1" indent="-457200" algn="just">
              <a:lnSpc>
                <a:spcPct val="100000"/>
              </a:lnSpc>
              <a:buFont typeface="Helvetica" charset="0"/>
              <a:buChar char="−"/>
            </a:pPr>
            <a:endParaRPr lang="en-US" dirty="0">
              <a:latin typeface="Times New Roman" charset="0"/>
              <a:ea typeface="Times New Roman" charset="0"/>
              <a:cs typeface="Times New Roman" charset="0"/>
            </a:endParaRPr>
          </a:p>
        </p:txBody>
      </p:sp>
      <p:sp>
        <p:nvSpPr>
          <p:cNvPr id="7" name="Subtitle 2"/>
          <p:cNvSpPr txBox="1">
            <a:spLocks/>
          </p:cNvSpPr>
          <p:nvPr/>
        </p:nvSpPr>
        <p:spPr>
          <a:xfrm>
            <a:off x="164140" y="2079150"/>
            <a:ext cx="8776832" cy="468830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914400" lvl="1" indent="-457200" algn="just">
              <a:lnSpc>
                <a:spcPct val="100000"/>
              </a:lnSpc>
              <a:buFont typeface="Helvetica" charset="0"/>
              <a:buChar char="−"/>
            </a:pPr>
            <a:endParaRPr lang="en-US" dirty="0">
              <a:latin typeface="Times New Roman" charset="0"/>
              <a:ea typeface="Times New Roman" charset="0"/>
              <a:cs typeface="Times New Roman" charset="0"/>
            </a:endParaRPr>
          </a:p>
          <a:p>
            <a:pPr marL="971550" lvl="1" indent="-514350" algn="just">
              <a:lnSpc>
                <a:spcPct val="100000"/>
              </a:lnSpc>
              <a:buFont typeface="+mj-lt"/>
              <a:buAutoNum type="arabicPeriod"/>
            </a:pPr>
            <a:r>
              <a:rPr lang="en-US" sz="2400" dirty="0">
                <a:latin typeface="Times New Roman" charset="0"/>
                <a:ea typeface="Times New Roman" charset="0"/>
                <a:cs typeface="Times New Roman" charset="0"/>
              </a:rPr>
              <a:t>People can share documents so that they can all view and edit them.</a:t>
            </a:r>
          </a:p>
          <a:p>
            <a:pPr marL="971550" lvl="1" indent="-514350" algn="just">
              <a:lnSpc>
                <a:spcPct val="100000"/>
              </a:lnSpc>
              <a:buFont typeface="+mj-lt"/>
              <a:buAutoNum type="arabicPeriod"/>
            </a:pPr>
            <a:r>
              <a:rPr lang="en-US" sz="2400" dirty="0">
                <a:latin typeface="Times New Roman" charset="0"/>
                <a:ea typeface="Times New Roman" charset="0"/>
                <a:cs typeface="Times New Roman" charset="0"/>
              </a:rPr>
              <a:t>Only one person can edit a document at a given time.</a:t>
            </a:r>
          </a:p>
          <a:p>
            <a:pPr marL="971550" lvl="1" indent="-514350" algn="just">
              <a:lnSpc>
                <a:spcPct val="100000"/>
              </a:lnSpc>
              <a:buFont typeface="+mj-lt"/>
              <a:buAutoNum type="arabicPeriod"/>
            </a:pPr>
            <a:r>
              <a:rPr lang="en-US" sz="2400" dirty="0">
                <a:latin typeface="Times New Roman" charset="0"/>
                <a:ea typeface="Times New Roman" charset="0"/>
                <a:cs typeface="Times New Roman" charset="0"/>
              </a:rPr>
              <a:t>You can fetch the most recent version of a document.</a:t>
            </a:r>
          </a:p>
          <a:p>
            <a:pPr marL="971550" lvl="1" indent="-514350" algn="just">
              <a:lnSpc>
                <a:spcPct val="100000"/>
              </a:lnSpc>
              <a:buFont typeface="+mj-lt"/>
              <a:buAutoNum type="arabicPeriod"/>
            </a:pPr>
            <a:r>
              <a:rPr lang="en-US" sz="2400" dirty="0">
                <a:latin typeface="Times New Roman" charset="0"/>
                <a:ea typeface="Times New Roman" charset="0"/>
                <a:cs typeface="Times New Roman" charset="0"/>
              </a:rPr>
              <a:t>You can fetch a specific version of a document by specifying either a date or version number.</a:t>
            </a:r>
          </a:p>
          <a:p>
            <a:pPr marL="971550" lvl="1" indent="-514350" algn="just">
              <a:lnSpc>
                <a:spcPct val="100000"/>
              </a:lnSpc>
              <a:buFont typeface="+mj-lt"/>
              <a:buAutoNum type="arabicPeriod"/>
            </a:pPr>
            <a:r>
              <a:rPr lang="en-US" sz="2400" dirty="0">
                <a:latin typeface="Times New Roman" charset="0"/>
                <a:ea typeface="Times New Roman" charset="0"/>
                <a:cs typeface="Times New Roman" charset="0"/>
              </a:rPr>
              <a:t>You can search documents for tags, keywords, and anything else in the documents.</a:t>
            </a:r>
          </a:p>
          <a:p>
            <a:pPr marL="971550" lvl="1" indent="-514350" algn="just">
              <a:lnSpc>
                <a:spcPct val="100000"/>
              </a:lnSpc>
              <a:buFont typeface="+mj-lt"/>
              <a:buAutoNum type="arabicPeriod"/>
            </a:pPr>
            <a:r>
              <a:rPr lang="en-US" sz="2400" dirty="0">
                <a:latin typeface="Times New Roman" charset="0"/>
                <a:ea typeface="Times New Roman" charset="0"/>
                <a:cs typeface="Times New Roman" charset="0"/>
              </a:rPr>
              <a:t>You can compare two versions of a document to see what changed, who changed it, and when the change occurred.</a:t>
            </a:r>
          </a:p>
        </p:txBody>
      </p:sp>
      <p:pic>
        <p:nvPicPr>
          <p:cNvPr id="8" name="Picture 7">
            <a:extLst>
              <a:ext uri="{FF2B5EF4-FFF2-40B4-BE49-F238E27FC236}">
                <a16:creationId xmlns:a16="http://schemas.microsoft.com/office/drawing/2014/main" id="{D993019B-72AD-724D-8A81-5518BFC6E086}"/>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292858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337530" y="0"/>
            <a:ext cx="7772400" cy="948871"/>
          </a:xfrm>
        </p:spPr>
        <p:txBody>
          <a:bodyPr>
            <a:normAutofit/>
          </a:bodyPr>
          <a:lstStyle/>
          <a:p>
            <a:r>
              <a:rPr lang="en-US" dirty="0">
                <a:latin typeface="Times New Roman" charset="0"/>
                <a:ea typeface="Times New Roman" charset="0"/>
                <a:cs typeface="Times New Roman" charset="0"/>
              </a:rPr>
              <a:t>Document Management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16</a:t>
            </a:fld>
            <a:endParaRPr lang="en-US"/>
          </a:p>
        </p:txBody>
      </p:sp>
      <p:sp>
        <p:nvSpPr>
          <p:cNvPr id="11" name="Subtitle 2"/>
          <p:cNvSpPr txBox="1">
            <a:spLocks/>
          </p:cNvSpPr>
          <p:nvPr/>
        </p:nvSpPr>
        <p:spPr>
          <a:xfrm>
            <a:off x="164140" y="1301684"/>
            <a:ext cx="8776832" cy="102407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Following are some other features that are less common but still useful:</a:t>
            </a:r>
          </a:p>
        </p:txBody>
      </p:sp>
      <p:sp>
        <p:nvSpPr>
          <p:cNvPr id="7" name="Subtitle 2"/>
          <p:cNvSpPr txBox="1">
            <a:spLocks/>
          </p:cNvSpPr>
          <p:nvPr/>
        </p:nvSpPr>
        <p:spPr>
          <a:xfrm>
            <a:off x="164140" y="2325758"/>
            <a:ext cx="8776832" cy="46113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971550" lvl="1" indent="-514350" algn="just">
              <a:lnSpc>
                <a:spcPct val="100000"/>
              </a:lnSpc>
              <a:buFont typeface="+mj-lt"/>
              <a:buAutoNum type="arabicPeriod"/>
            </a:pPr>
            <a:r>
              <a:rPr lang="en-US" sz="2400" dirty="0">
                <a:latin typeface="Times New Roman" charset="0"/>
                <a:ea typeface="Times New Roman" charset="0"/>
                <a:cs typeface="Times New Roman" charset="0"/>
              </a:rPr>
              <a:t>The ability to access documents over the Internet or on mobile devices.</a:t>
            </a:r>
          </a:p>
          <a:p>
            <a:pPr marL="971550" lvl="1" indent="-514350" algn="just">
              <a:lnSpc>
                <a:spcPct val="100000"/>
              </a:lnSpc>
              <a:buFont typeface="+mj-lt"/>
              <a:buAutoNum type="arabicPeriod"/>
            </a:pPr>
            <a:r>
              <a:rPr lang="en-US" sz="2400" dirty="0">
                <a:latin typeface="Times New Roman" charset="0"/>
                <a:ea typeface="Times New Roman" charset="0"/>
                <a:cs typeface="Times New Roman" charset="0"/>
              </a:rPr>
              <a:t>The ability for multiple people to collaborate on documents (so they can see each other making changes to a shared document)</a:t>
            </a:r>
          </a:p>
          <a:p>
            <a:pPr marL="971550" lvl="1" indent="-514350" algn="just">
              <a:lnSpc>
                <a:spcPct val="100000"/>
              </a:lnSpc>
              <a:buFont typeface="+mj-lt"/>
              <a:buAutoNum type="arabicPeriod"/>
            </a:pPr>
            <a:r>
              <a:rPr lang="en-US" sz="2400" dirty="0">
                <a:latin typeface="Times New Roman" charset="0"/>
                <a:ea typeface="Times New Roman" charset="0"/>
                <a:cs typeface="Times New Roman" charset="0"/>
              </a:rPr>
              <a:t>Integration into other tools such as Microsoft Office or project management software.</a:t>
            </a:r>
          </a:p>
          <a:p>
            <a:pPr marL="971550" lvl="1" indent="-514350" algn="just">
              <a:lnSpc>
                <a:spcPct val="100000"/>
              </a:lnSpc>
              <a:buFont typeface="+mj-lt"/>
              <a:buAutoNum type="arabicPeriod"/>
            </a:pPr>
            <a:r>
              <a:rPr lang="en-US" sz="2400" dirty="0">
                <a:latin typeface="Times New Roman" charset="0"/>
                <a:ea typeface="Times New Roman" charset="0"/>
                <a:cs typeface="Times New Roman" charset="0"/>
              </a:rPr>
              <a:t>Document branches so that you can split a document into two paths for future changes (in code parallel version).</a:t>
            </a:r>
          </a:p>
          <a:p>
            <a:pPr marL="971550" lvl="1" indent="-514350" algn="just">
              <a:lnSpc>
                <a:spcPct val="100000"/>
              </a:lnSpc>
              <a:buFont typeface="+mj-lt"/>
              <a:buAutoNum type="arabicPeriod"/>
            </a:pPr>
            <a:r>
              <a:rPr lang="en-US" sz="2400" dirty="0">
                <a:latin typeface="Times New Roman" charset="0"/>
                <a:ea typeface="Times New Roman" charset="0"/>
                <a:cs typeface="Times New Roman" charset="0"/>
              </a:rPr>
              <a:t>E‐mail change notification.</a:t>
            </a:r>
          </a:p>
          <a:p>
            <a:pPr marL="971550" lvl="1" indent="-514350" algn="just">
              <a:lnSpc>
                <a:spcPct val="100000"/>
              </a:lnSpc>
              <a:buFont typeface="+mj-lt"/>
              <a:buAutoNum type="arabicPeriod"/>
            </a:pPr>
            <a:r>
              <a:rPr lang="en-US" sz="2400" dirty="0">
                <a:latin typeface="Times New Roman" charset="0"/>
                <a:ea typeface="Times New Roman" charset="0"/>
                <a:cs typeface="Times New Roman" charset="0"/>
              </a:rPr>
              <a:t>Workflow support and document routing.</a:t>
            </a:r>
          </a:p>
        </p:txBody>
      </p:sp>
      <p:pic>
        <p:nvPicPr>
          <p:cNvPr id="8" name="Picture 7">
            <a:extLst>
              <a:ext uri="{FF2B5EF4-FFF2-40B4-BE49-F238E27FC236}">
                <a16:creationId xmlns:a16="http://schemas.microsoft.com/office/drawing/2014/main" id="{3D27F531-D8C1-2D42-B382-851222DD2F44}"/>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214965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337530" y="0"/>
            <a:ext cx="7772400" cy="948871"/>
          </a:xfrm>
        </p:spPr>
        <p:txBody>
          <a:bodyPr>
            <a:normAutofit/>
          </a:bodyPr>
          <a:lstStyle/>
          <a:p>
            <a:r>
              <a:rPr lang="en-US" dirty="0">
                <a:latin typeface="Times New Roman" charset="0"/>
                <a:ea typeface="Times New Roman" charset="0"/>
                <a:cs typeface="Times New Roman" charset="0"/>
              </a:rPr>
              <a:t>Historical Document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17</a:t>
            </a:fld>
            <a:endParaRPr lang="en-US"/>
          </a:p>
        </p:txBody>
      </p:sp>
      <p:sp>
        <p:nvSpPr>
          <p:cNvPr id="11" name="Subtitle 2"/>
          <p:cNvSpPr txBox="1">
            <a:spLocks/>
          </p:cNvSpPr>
          <p:nvPr/>
        </p:nvSpPr>
        <p:spPr>
          <a:xfrm>
            <a:off x="164140" y="1301684"/>
            <a:ext cx="8776832" cy="141380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After you’ve installed some sort of document management system, what documents you should put in it ? </a:t>
            </a:r>
          </a:p>
          <a:p>
            <a:pPr marL="457200" indent="-457200" algn="just">
              <a:lnSpc>
                <a:spcPct val="100000"/>
              </a:lnSpc>
              <a:buFont typeface="Helvetica" charset="0"/>
              <a:buChar char="−"/>
            </a:pPr>
            <a:endParaRPr lang="en-US" sz="2800" dirty="0">
              <a:latin typeface="Times New Roman" charset="0"/>
              <a:ea typeface="Times New Roman" charset="0"/>
              <a:cs typeface="Times New Roman" charset="0"/>
            </a:endParaRPr>
          </a:p>
        </p:txBody>
      </p:sp>
      <p:sp>
        <p:nvSpPr>
          <p:cNvPr id="7" name="Subtitle 2"/>
          <p:cNvSpPr txBox="1">
            <a:spLocks/>
          </p:cNvSpPr>
          <p:nvPr/>
        </p:nvSpPr>
        <p:spPr>
          <a:xfrm>
            <a:off x="164140" y="2755687"/>
            <a:ext cx="8776832" cy="235072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Everything should be kept!</a:t>
            </a:r>
          </a:p>
          <a:p>
            <a:pPr marL="457200" indent="-457200" algn="just">
              <a:lnSpc>
                <a:spcPct val="100000"/>
              </a:lnSpc>
              <a:buFont typeface="Helvetica" charset="0"/>
              <a:buChar char="−"/>
            </a:pPr>
            <a:endParaRPr lang="en-US" sz="2800" dirty="0">
              <a:latin typeface="Times New Roman" charset="0"/>
              <a:ea typeface="Times New Roman" charset="0"/>
              <a:cs typeface="Times New Roman" charset="0"/>
            </a:endParaRP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Every little tidbit and scrap of intelligence dealing with the project should be recorded for posterity.</a:t>
            </a:r>
          </a:p>
          <a:p>
            <a:pPr marL="457200" indent="-457200" algn="just">
              <a:lnSpc>
                <a:spcPct val="100000"/>
              </a:lnSpc>
              <a:buFont typeface="Helvetica" charset="0"/>
              <a:buChar char="−"/>
            </a:pPr>
            <a:endParaRPr lang="en-US" sz="2800" dirty="0">
              <a:latin typeface="Times New Roman" charset="0"/>
              <a:ea typeface="Times New Roman" charset="0"/>
              <a:cs typeface="Times New Roman" charset="0"/>
            </a:endParaRPr>
          </a:p>
        </p:txBody>
      </p:sp>
      <p:sp>
        <p:nvSpPr>
          <p:cNvPr id="8" name="Subtitle 2"/>
          <p:cNvSpPr txBox="1">
            <a:spLocks/>
          </p:cNvSpPr>
          <p:nvPr/>
        </p:nvSpPr>
        <p:spPr>
          <a:xfrm>
            <a:off x="164140" y="5146609"/>
            <a:ext cx="8776832" cy="134186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Every design decision, requirements change, and memo should be tucked away for later use.</a:t>
            </a:r>
          </a:p>
        </p:txBody>
      </p:sp>
      <p:pic>
        <p:nvPicPr>
          <p:cNvPr id="10" name="Picture 9">
            <a:extLst>
              <a:ext uri="{FF2B5EF4-FFF2-40B4-BE49-F238E27FC236}">
                <a16:creationId xmlns:a16="http://schemas.microsoft.com/office/drawing/2014/main" id="{5830FE29-38D4-3345-A39C-987AA6B23BBE}"/>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217073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337530" y="0"/>
            <a:ext cx="7772400" cy="948871"/>
          </a:xfrm>
        </p:spPr>
        <p:txBody>
          <a:bodyPr>
            <a:normAutofit/>
          </a:bodyPr>
          <a:lstStyle/>
          <a:p>
            <a:r>
              <a:rPr lang="en-US" dirty="0">
                <a:latin typeface="Times New Roman" charset="0"/>
                <a:ea typeface="Times New Roman" charset="0"/>
                <a:cs typeface="Times New Roman" charset="0"/>
              </a:rPr>
              <a:t>Historical Document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18</a:t>
            </a:fld>
            <a:endParaRPr lang="en-US"/>
          </a:p>
        </p:txBody>
      </p:sp>
      <p:sp>
        <p:nvSpPr>
          <p:cNvPr id="11" name="Subtitle 2"/>
          <p:cNvSpPr txBox="1">
            <a:spLocks/>
          </p:cNvSpPr>
          <p:nvPr/>
        </p:nvSpPr>
        <p:spPr>
          <a:xfrm>
            <a:off x="205288" y="2063899"/>
            <a:ext cx="8776832" cy="39149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Whenever someone sends an e‐mail about the project, save it.</a:t>
            </a: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Whenever someone makes a change request, save it.</a:t>
            </a: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If someone creates a new document and doesn’t put it in the document repository, put it there yourself.</a:t>
            </a: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You can record meetings and phone calls if you want a record of everything, but on most projects you can just type up a quick summary and e‐mail it to all the participants.</a:t>
            </a:r>
          </a:p>
          <a:p>
            <a:pPr marL="914400" lvl="1" indent="-457200" algn="just">
              <a:lnSpc>
                <a:spcPct val="100000"/>
              </a:lnSpc>
              <a:buFont typeface="Helvetica" charset="0"/>
              <a:buChar char="−"/>
            </a:pPr>
            <a:endParaRPr lang="en-US" sz="2600" dirty="0">
              <a:latin typeface="Times New Roman" charset="0"/>
              <a:ea typeface="Times New Roman" charset="0"/>
              <a:cs typeface="Times New Roman" charset="0"/>
            </a:endParaRPr>
          </a:p>
        </p:txBody>
      </p:sp>
      <p:sp>
        <p:nvSpPr>
          <p:cNvPr id="7" name="Subtitle 2"/>
          <p:cNvSpPr txBox="1">
            <a:spLocks/>
          </p:cNvSpPr>
          <p:nvPr/>
        </p:nvSpPr>
        <p:spPr>
          <a:xfrm>
            <a:off x="205288" y="1143488"/>
            <a:ext cx="8776832" cy="125400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Most of the information is already available in an electronic form, so you just need to save it.</a:t>
            </a:r>
          </a:p>
          <a:p>
            <a:pPr marL="914400" lvl="1" indent="-457200" algn="just">
              <a:lnSpc>
                <a:spcPct val="100000"/>
              </a:lnSpc>
              <a:buFont typeface="Helvetica" charset="0"/>
              <a:buChar char="−"/>
            </a:pPr>
            <a:endParaRPr lang="en-US" sz="2600" dirty="0">
              <a:latin typeface="Times New Roman" charset="0"/>
              <a:ea typeface="Times New Roman" charset="0"/>
              <a:cs typeface="Times New Roman" charset="0"/>
            </a:endParaRPr>
          </a:p>
        </p:txBody>
      </p:sp>
      <p:sp>
        <p:nvSpPr>
          <p:cNvPr id="8" name="Subtitle 2"/>
          <p:cNvSpPr txBox="1">
            <a:spLocks/>
          </p:cNvSpPr>
          <p:nvPr/>
        </p:nvSpPr>
        <p:spPr>
          <a:xfrm>
            <a:off x="205288" y="5779028"/>
            <a:ext cx="8776832" cy="112019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000" dirty="0">
                <a:latin typeface="Times New Roman" charset="0"/>
                <a:ea typeface="Times New Roman" charset="0"/>
                <a:cs typeface="Times New Roman" charset="0"/>
              </a:rPr>
              <a:t>The biggest purpose of documentation is to ensure that everyone is headed in the same direction.</a:t>
            </a:r>
          </a:p>
        </p:txBody>
      </p:sp>
      <p:pic>
        <p:nvPicPr>
          <p:cNvPr id="10" name="Picture 9">
            <a:extLst>
              <a:ext uri="{FF2B5EF4-FFF2-40B4-BE49-F238E27FC236}">
                <a16:creationId xmlns:a16="http://schemas.microsoft.com/office/drawing/2014/main" id="{16CF54F6-6ADC-F540-847D-F301F67E025A}"/>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594241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337530" y="0"/>
            <a:ext cx="7772400" cy="948871"/>
          </a:xfrm>
        </p:spPr>
        <p:txBody>
          <a:bodyPr>
            <a:normAutofit/>
          </a:bodyPr>
          <a:lstStyle/>
          <a:p>
            <a:r>
              <a:rPr lang="en-US" dirty="0">
                <a:latin typeface="Times New Roman" charset="0"/>
                <a:ea typeface="Times New Roman" charset="0"/>
                <a:cs typeface="Times New Roman" charset="0"/>
              </a:rPr>
              <a:t>Email Document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19</a:t>
            </a:fld>
            <a:endParaRPr lang="en-US"/>
          </a:p>
        </p:txBody>
      </p:sp>
      <p:sp>
        <p:nvSpPr>
          <p:cNvPr id="11" name="Subtitle 2"/>
          <p:cNvSpPr txBox="1">
            <a:spLocks/>
          </p:cNvSpPr>
          <p:nvPr/>
        </p:nvSpPr>
        <p:spPr>
          <a:xfrm>
            <a:off x="181863" y="2568814"/>
            <a:ext cx="8776832" cy="238362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Storing those e‐mails for historical purposes.</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Suppose you’re working on project CLASP (</a:t>
            </a:r>
            <a:r>
              <a:rPr lang="en-US" sz="2800" dirty="0" err="1">
                <a:latin typeface="Times New Roman" charset="0"/>
                <a:ea typeface="Times New Roman" charset="0"/>
                <a:cs typeface="Times New Roman" charset="0"/>
              </a:rPr>
              <a:t>CLeverly</a:t>
            </a:r>
            <a:r>
              <a:rPr lang="en-US" sz="2800" dirty="0">
                <a:latin typeface="Times New Roman" charset="0"/>
                <a:ea typeface="Times New Roman" charset="0"/>
                <a:cs typeface="Times New Roman" charset="0"/>
              </a:rPr>
              <a:t> </a:t>
            </a:r>
            <a:r>
              <a:rPr lang="en-US" sz="2800" dirty="0" err="1">
                <a:latin typeface="Times New Roman" charset="0"/>
                <a:ea typeface="Times New Roman" charset="0"/>
                <a:cs typeface="Times New Roman" charset="0"/>
              </a:rPr>
              <a:t>Acronymed</a:t>
            </a:r>
            <a:r>
              <a:rPr lang="en-US" sz="2800" dirty="0">
                <a:latin typeface="Times New Roman" charset="0"/>
                <a:ea typeface="Times New Roman" charset="0"/>
                <a:cs typeface="Times New Roman" charset="0"/>
              </a:rPr>
              <a:t> Software Project). Then you would create an email account named CLASP and send copies of any project email to that account.</a:t>
            </a:r>
          </a:p>
        </p:txBody>
      </p:sp>
      <p:sp>
        <p:nvSpPr>
          <p:cNvPr id="7" name="Subtitle 2"/>
          <p:cNvSpPr txBox="1">
            <a:spLocks/>
          </p:cNvSpPr>
          <p:nvPr/>
        </p:nvSpPr>
        <p:spPr>
          <a:xfrm>
            <a:off x="181863" y="1159806"/>
            <a:ext cx="8776832" cy="134453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Memos, discussions about possible change requests, meeting notes, and lunch orders are all easy to distribute via e‐mail.</a:t>
            </a:r>
          </a:p>
        </p:txBody>
      </p:sp>
      <p:sp>
        <p:nvSpPr>
          <p:cNvPr id="8" name="Subtitle 2"/>
          <p:cNvSpPr txBox="1">
            <a:spLocks/>
          </p:cNvSpPr>
          <p:nvPr/>
        </p:nvSpPr>
        <p:spPr>
          <a:xfrm>
            <a:off x="181863" y="5093286"/>
            <a:ext cx="8776832" cy="112221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To make finding project e‐mails easier, you can prefix their subjects with an identifier.</a:t>
            </a:r>
          </a:p>
        </p:txBody>
      </p:sp>
      <p:pic>
        <p:nvPicPr>
          <p:cNvPr id="10" name="Picture 9">
            <a:extLst>
              <a:ext uri="{FF2B5EF4-FFF2-40B4-BE49-F238E27FC236}">
                <a16:creationId xmlns:a16="http://schemas.microsoft.com/office/drawing/2014/main" id="{B53E1B6C-179C-5D42-8309-B2DA0FC306E1}"/>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189870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Previous Lecture </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5" name="Subtitle 2"/>
          <p:cNvSpPr txBox="1">
            <a:spLocks/>
          </p:cNvSpPr>
          <p:nvPr/>
        </p:nvSpPr>
        <p:spPr>
          <a:xfrm>
            <a:off x="148804" y="4668325"/>
            <a:ext cx="8886014" cy="168802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Why it is important to detect mistakes as early as possible</a:t>
            </a:r>
            <a:endParaRPr lang="en-US" sz="2600" dirty="0">
              <a:latin typeface="Times New Roman" charset="0"/>
              <a:ea typeface="Times New Roman" charset="0"/>
              <a:cs typeface="Times New Roman" charset="0"/>
            </a:endParaRPr>
          </a:p>
        </p:txBody>
      </p:sp>
      <p:sp>
        <p:nvSpPr>
          <p:cNvPr id="8" name="Subtitle 2"/>
          <p:cNvSpPr txBox="1">
            <a:spLocks/>
          </p:cNvSpPr>
          <p:nvPr/>
        </p:nvSpPr>
        <p:spPr>
          <a:xfrm>
            <a:off x="148804" y="1612978"/>
            <a:ext cx="8886014" cy="11736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a:latin typeface="Times New Roman" charset="0"/>
                <a:ea typeface="Times New Roman" charset="0"/>
                <a:cs typeface="Times New Roman" charset="0"/>
              </a:rPr>
              <a:t>Basic </a:t>
            </a:r>
            <a:r>
              <a:rPr lang="en-US" sz="3200" dirty="0">
                <a:latin typeface="Times New Roman" charset="0"/>
                <a:ea typeface="Times New Roman" charset="0"/>
                <a:cs typeface="Times New Roman" charset="0"/>
              </a:rPr>
              <a:t>steps for successful software engineering</a:t>
            </a:r>
            <a:endParaRPr lang="en-US" sz="3000" dirty="0">
              <a:latin typeface="Times New Roman" charset="0"/>
              <a:ea typeface="Times New Roman" charset="0"/>
              <a:cs typeface="Times New Roman" charset="0"/>
            </a:endParaRPr>
          </a:p>
        </p:txBody>
      </p:sp>
      <p:sp>
        <p:nvSpPr>
          <p:cNvPr id="12" name="Subtitle 2"/>
          <p:cNvSpPr txBox="1">
            <a:spLocks/>
          </p:cNvSpPr>
          <p:nvPr/>
        </p:nvSpPr>
        <p:spPr>
          <a:xfrm>
            <a:off x="148804" y="2878071"/>
            <a:ext cx="8886014" cy="114535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Similarities and differences between software engineering and other kinds of engineering</a:t>
            </a:r>
            <a:endParaRPr lang="en-US" sz="3000" dirty="0">
              <a:latin typeface="Times New Roman" charset="0"/>
              <a:ea typeface="Times New Roman" charset="0"/>
              <a:cs typeface="Times New Roman" charset="0"/>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a:t>
            </a:fld>
            <a:endParaRPr lang="en-US"/>
          </a:p>
        </p:txBody>
      </p:sp>
      <p:pic>
        <p:nvPicPr>
          <p:cNvPr id="10" name="Picture 9">
            <a:extLst>
              <a:ext uri="{FF2B5EF4-FFF2-40B4-BE49-F238E27FC236}">
                <a16:creationId xmlns:a16="http://schemas.microsoft.com/office/drawing/2014/main" id="{CB5D2B8E-2E85-E743-B2CE-1349C4F55C38}"/>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392036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337530" y="0"/>
            <a:ext cx="7772400" cy="948871"/>
          </a:xfrm>
        </p:spPr>
        <p:txBody>
          <a:bodyPr>
            <a:normAutofit/>
          </a:bodyPr>
          <a:lstStyle/>
          <a:p>
            <a:r>
              <a:rPr lang="en-US" dirty="0">
                <a:latin typeface="Times New Roman" charset="0"/>
                <a:ea typeface="Times New Roman" charset="0"/>
                <a:cs typeface="Times New Roman" charset="0"/>
              </a:rPr>
              <a:t>Email Document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20</a:t>
            </a:fld>
            <a:endParaRPr lang="en-US"/>
          </a:p>
        </p:txBody>
      </p:sp>
      <p:grpSp>
        <p:nvGrpSpPr>
          <p:cNvPr id="3" name="Group 2"/>
          <p:cNvGrpSpPr/>
          <p:nvPr/>
        </p:nvGrpSpPr>
        <p:grpSpPr>
          <a:xfrm>
            <a:off x="302685" y="3407141"/>
            <a:ext cx="8366119" cy="3131772"/>
            <a:chOff x="302685" y="3407141"/>
            <a:chExt cx="8366119" cy="3131772"/>
          </a:xfrm>
        </p:grpSpPr>
        <p:sp>
          <p:nvSpPr>
            <p:cNvPr id="11" name="Subtitle 2"/>
            <p:cNvSpPr txBox="1">
              <a:spLocks/>
            </p:cNvSpPr>
            <p:nvPr/>
          </p:nvSpPr>
          <p:spPr>
            <a:xfrm>
              <a:off x="302685" y="3407141"/>
              <a:ext cx="5737896" cy="313177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Following is a list of a few others: </a:t>
              </a:r>
            </a:p>
            <a:p>
              <a:pPr marL="457200" indent="-457200" algn="just">
                <a:lnSpc>
                  <a:spcPct val="100000"/>
                </a:lnSpc>
                <a:buFont typeface="Helvetica" charset="0"/>
                <a:buChar char="−"/>
              </a:pPr>
              <a:r>
                <a:rPr lang="en-US" sz="2000" dirty="0">
                  <a:latin typeface="Times New Roman" charset="0"/>
                  <a:ea typeface="Times New Roman" charset="0"/>
                  <a:cs typeface="Times New Roman" charset="0"/>
                </a:rPr>
                <a:t>Admin—Administration </a:t>
              </a:r>
            </a:p>
            <a:p>
              <a:pPr marL="457200" indent="-457200" algn="just">
                <a:lnSpc>
                  <a:spcPct val="100000"/>
                </a:lnSpc>
                <a:buFont typeface="Helvetica" charset="0"/>
                <a:buChar char="−"/>
              </a:pPr>
              <a:r>
                <a:rPr lang="en-US" sz="2000" dirty="0" err="1">
                  <a:latin typeface="Times New Roman" charset="0"/>
                  <a:ea typeface="Times New Roman" charset="0"/>
                  <a:cs typeface="Times New Roman" charset="0"/>
                </a:rPr>
                <a:t>Rqts</a:t>
              </a:r>
              <a:r>
                <a:rPr lang="en-US" sz="2000" dirty="0">
                  <a:latin typeface="Times New Roman" charset="0"/>
                  <a:ea typeface="Times New Roman" charset="0"/>
                  <a:cs typeface="Times New Roman" charset="0"/>
                </a:rPr>
                <a:t>—Requirements </a:t>
              </a:r>
            </a:p>
            <a:p>
              <a:pPr marL="457200" indent="-457200" algn="just">
                <a:lnSpc>
                  <a:spcPct val="100000"/>
                </a:lnSpc>
                <a:buFont typeface="Helvetica" charset="0"/>
                <a:buChar char="−"/>
              </a:pPr>
              <a:r>
                <a:rPr lang="en-US" sz="2000" dirty="0" err="1">
                  <a:latin typeface="Times New Roman" charset="0"/>
                  <a:ea typeface="Times New Roman" charset="0"/>
                  <a:cs typeface="Times New Roman" charset="0"/>
                </a:rPr>
                <a:t>HLDesign</a:t>
              </a:r>
              <a:r>
                <a:rPr lang="en-US" sz="2000" dirty="0">
                  <a:latin typeface="Times New Roman" charset="0"/>
                  <a:ea typeface="Times New Roman" charset="0"/>
                  <a:cs typeface="Times New Roman" charset="0"/>
                </a:rPr>
                <a:t>—High‐level design </a:t>
              </a:r>
            </a:p>
            <a:p>
              <a:pPr marL="457200" indent="-457200" algn="just">
                <a:lnSpc>
                  <a:spcPct val="100000"/>
                </a:lnSpc>
                <a:buFont typeface="Helvetica" charset="0"/>
                <a:buChar char="−"/>
              </a:pPr>
              <a:r>
                <a:rPr lang="en-US" sz="2000" dirty="0" err="1">
                  <a:latin typeface="Times New Roman" charset="0"/>
                  <a:ea typeface="Times New Roman" charset="0"/>
                  <a:cs typeface="Times New Roman" charset="0"/>
                </a:rPr>
                <a:t>LLDesign</a:t>
              </a:r>
              <a:r>
                <a:rPr lang="en-US" sz="2000" dirty="0">
                  <a:latin typeface="Times New Roman" charset="0"/>
                  <a:ea typeface="Times New Roman" charset="0"/>
                  <a:cs typeface="Times New Roman" charset="0"/>
                </a:rPr>
                <a:t>—Low‐level design</a:t>
              </a:r>
            </a:p>
            <a:p>
              <a:pPr marL="457200" indent="-457200" algn="just">
                <a:lnSpc>
                  <a:spcPct val="100000"/>
                </a:lnSpc>
                <a:buFont typeface="Helvetica" charset="0"/>
                <a:buChar char="−"/>
              </a:pPr>
              <a:r>
                <a:rPr lang="en-US" sz="2000" dirty="0" err="1">
                  <a:latin typeface="Times New Roman" charset="0"/>
                  <a:ea typeface="Times New Roman" charset="0"/>
                  <a:cs typeface="Times New Roman" charset="0"/>
                </a:rPr>
                <a:t>Dvt</a:t>
              </a:r>
              <a:r>
                <a:rPr lang="en-US" sz="2000" dirty="0">
                  <a:latin typeface="Times New Roman" charset="0"/>
                  <a:ea typeface="Times New Roman" charset="0"/>
                  <a:cs typeface="Times New Roman" charset="0"/>
                </a:rPr>
                <a:t>—Development </a:t>
              </a:r>
            </a:p>
            <a:p>
              <a:pPr marL="457200" indent="-457200" algn="just">
                <a:lnSpc>
                  <a:spcPct val="100000"/>
                </a:lnSpc>
                <a:buFont typeface="Helvetica" charset="0"/>
                <a:buChar char="−"/>
              </a:pPr>
              <a:r>
                <a:rPr lang="en-US" sz="2000" dirty="0">
                  <a:latin typeface="Times New Roman" charset="0"/>
                  <a:ea typeface="Times New Roman" charset="0"/>
                  <a:cs typeface="Times New Roman" charset="0"/>
                </a:rPr>
                <a:t>Test—Testing</a:t>
              </a:r>
            </a:p>
            <a:p>
              <a:pPr marL="457200" indent="-457200" algn="just">
                <a:lnSpc>
                  <a:spcPct val="100000"/>
                </a:lnSpc>
                <a:buFont typeface="Helvetica" charset="0"/>
                <a:buChar char="−"/>
              </a:pPr>
              <a:endParaRPr lang="en-US" sz="2000" dirty="0">
                <a:latin typeface="Times New Roman" charset="0"/>
                <a:ea typeface="Times New Roman" charset="0"/>
                <a:cs typeface="Times New Roman" charset="0"/>
              </a:endParaRPr>
            </a:p>
          </p:txBody>
        </p:sp>
        <p:sp>
          <p:nvSpPr>
            <p:cNvPr id="7" name="Subtitle 2"/>
            <p:cNvSpPr txBox="1">
              <a:spLocks/>
            </p:cNvSpPr>
            <p:nvPr/>
          </p:nvSpPr>
          <p:spPr>
            <a:xfrm>
              <a:off x="4552556" y="4004749"/>
              <a:ext cx="4116248" cy="252772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000" dirty="0">
                  <a:latin typeface="Times New Roman" charset="0"/>
                  <a:ea typeface="Times New Roman" charset="0"/>
                  <a:cs typeface="Times New Roman" charset="0"/>
                </a:rPr>
                <a:t>Deploy—Deployment</a:t>
              </a:r>
            </a:p>
            <a:p>
              <a:pPr marL="457200" indent="-457200" algn="just">
                <a:lnSpc>
                  <a:spcPct val="100000"/>
                </a:lnSpc>
                <a:buFont typeface="Helvetica" charset="0"/>
                <a:buChar char="−"/>
              </a:pPr>
              <a:r>
                <a:rPr lang="en-US" sz="2000" dirty="0">
                  <a:latin typeface="Times New Roman" charset="0"/>
                  <a:ea typeface="Times New Roman" charset="0"/>
                  <a:cs typeface="Times New Roman" charset="0"/>
                </a:rPr>
                <a:t>Doc—Documentation </a:t>
              </a:r>
            </a:p>
            <a:p>
              <a:pPr marL="457200" indent="-457200" algn="just">
                <a:lnSpc>
                  <a:spcPct val="100000"/>
                </a:lnSpc>
                <a:buFont typeface="Helvetica" charset="0"/>
                <a:buChar char="−"/>
              </a:pPr>
              <a:r>
                <a:rPr lang="en-US" sz="2000" dirty="0">
                  <a:latin typeface="Times New Roman" charset="0"/>
                  <a:ea typeface="Times New Roman" charset="0"/>
                  <a:cs typeface="Times New Roman" charset="0"/>
                </a:rPr>
                <a:t>Train—Training </a:t>
              </a:r>
            </a:p>
            <a:p>
              <a:pPr marL="457200" indent="-457200" algn="just">
                <a:lnSpc>
                  <a:spcPct val="100000"/>
                </a:lnSpc>
                <a:buFont typeface="Helvetica" charset="0"/>
                <a:buChar char="−"/>
              </a:pPr>
              <a:r>
                <a:rPr lang="en-US" sz="2000" dirty="0" err="1">
                  <a:latin typeface="Times New Roman" charset="0"/>
                  <a:ea typeface="Times New Roman" charset="0"/>
                  <a:cs typeface="Times New Roman" charset="0"/>
                </a:rPr>
                <a:t>Maint</a:t>
              </a:r>
              <a:r>
                <a:rPr lang="en-US" sz="2000" dirty="0">
                  <a:latin typeface="Times New Roman" charset="0"/>
                  <a:ea typeface="Times New Roman" charset="0"/>
                  <a:cs typeface="Times New Roman" charset="0"/>
                </a:rPr>
                <a:t>—Maintenance</a:t>
              </a:r>
            </a:p>
            <a:p>
              <a:pPr marL="457200" indent="-457200" algn="just">
                <a:lnSpc>
                  <a:spcPct val="100000"/>
                </a:lnSpc>
                <a:buFont typeface="Helvetica" charset="0"/>
                <a:buChar char="−"/>
              </a:pPr>
              <a:r>
                <a:rPr lang="en-US" sz="2000" dirty="0">
                  <a:latin typeface="Times New Roman" charset="0"/>
                  <a:ea typeface="Times New Roman" charset="0"/>
                  <a:cs typeface="Times New Roman" charset="0"/>
                </a:rPr>
                <a:t>Wrap—Wrap‐up</a:t>
              </a:r>
            </a:p>
          </p:txBody>
        </p:sp>
      </p:grpSp>
      <p:sp>
        <p:nvSpPr>
          <p:cNvPr id="8" name="Subtitle 2"/>
          <p:cNvSpPr txBox="1">
            <a:spLocks/>
          </p:cNvSpPr>
          <p:nvPr/>
        </p:nvSpPr>
        <p:spPr>
          <a:xfrm>
            <a:off x="164140" y="1153383"/>
            <a:ext cx="8776832" cy="106816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The following text might show the subject line for an e‐mail about the CLASP project.</a:t>
            </a:r>
          </a:p>
        </p:txBody>
      </p:sp>
      <p:sp>
        <p:nvSpPr>
          <p:cNvPr id="10" name="Subtitle 2"/>
          <p:cNvSpPr txBox="1">
            <a:spLocks/>
          </p:cNvSpPr>
          <p:nvPr/>
        </p:nvSpPr>
        <p:spPr>
          <a:xfrm>
            <a:off x="164140" y="2338975"/>
            <a:ext cx="8776832" cy="102302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Arial Hebrew" charset="-79"/>
                <a:ea typeface="Arial Hebrew" charset="-79"/>
                <a:cs typeface="Arial Hebrew" charset="-79"/>
              </a:rPr>
              <a:t>[CLASP.LLDesign.1001] might indicate a message regarding low‐level design task 1001</a:t>
            </a:r>
            <a:r>
              <a:rPr lang="en-US" sz="2800" dirty="0">
                <a:latin typeface="Times New Roman" charset="0"/>
                <a:ea typeface="Times New Roman" charset="0"/>
                <a:cs typeface="Times New Roman" charset="0"/>
              </a:rPr>
              <a:t>.</a:t>
            </a:r>
          </a:p>
        </p:txBody>
      </p:sp>
      <p:pic>
        <p:nvPicPr>
          <p:cNvPr id="12" name="Picture 11">
            <a:extLst>
              <a:ext uri="{FF2B5EF4-FFF2-40B4-BE49-F238E27FC236}">
                <a16:creationId xmlns:a16="http://schemas.microsoft.com/office/drawing/2014/main" id="{6A71BF61-B1D6-D742-B672-062D7F544433}"/>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98594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421396" y="4592847"/>
            <a:ext cx="3657600" cy="2247900"/>
          </a:xfrm>
          <a:prstGeom prst="rect">
            <a:avLst/>
          </a:prstGeom>
        </p:spPr>
      </p:pic>
      <p:sp>
        <p:nvSpPr>
          <p:cNvPr id="6" name="Title 5"/>
          <p:cNvSpPr>
            <a:spLocks noGrp="1"/>
          </p:cNvSpPr>
          <p:nvPr>
            <p:ph type="ctrTitle"/>
          </p:nvPr>
        </p:nvSpPr>
        <p:spPr>
          <a:xfrm>
            <a:off x="1337530" y="0"/>
            <a:ext cx="7772400" cy="948871"/>
          </a:xfrm>
        </p:spPr>
        <p:txBody>
          <a:bodyPr>
            <a:normAutofit/>
          </a:bodyPr>
          <a:lstStyle/>
          <a:p>
            <a:r>
              <a:rPr lang="en-US" dirty="0">
                <a:latin typeface="Times New Roman" charset="0"/>
                <a:ea typeface="Times New Roman" charset="0"/>
                <a:cs typeface="Times New Roman" charset="0"/>
              </a:rPr>
              <a:t>Email Document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21</a:t>
            </a:fld>
            <a:endParaRPr lang="en-US"/>
          </a:p>
        </p:txBody>
      </p:sp>
      <p:sp>
        <p:nvSpPr>
          <p:cNvPr id="11" name="Subtitle 2"/>
          <p:cNvSpPr txBox="1">
            <a:spLocks/>
          </p:cNvSpPr>
          <p:nvPr/>
        </p:nvSpPr>
        <p:spPr>
          <a:xfrm>
            <a:off x="164140" y="1301684"/>
            <a:ext cx="8776832" cy="110900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In addition to making e‐mails easy to find, you should take steps to make them easy to </a:t>
            </a:r>
            <a:r>
              <a:rPr lang="en-US" sz="2800">
                <a:latin typeface="Times New Roman" charset="0"/>
                <a:ea typeface="Times New Roman" charset="0"/>
                <a:cs typeface="Times New Roman" charset="0"/>
              </a:rPr>
              <a:t>distribute.</a:t>
            </a:r>
            <a:endParaRPr lang="en-US" sz="2800" dirty="0">
              <a:latin typeface="Times New Roman" charset="0"/>
              <a:ea typeface="Times New Roman" charset="0"/>
              <a:cs typeface="Times New Roman" charset="0"/>
            </a:endParaRPr>
          </a:p>
        </p:txBody>
      </p:sp>
      <p:sp>
        <p:nvSpPr>
          <p:cNvPr id="10" name="Subtitle 2"/>
          <p:cNvSpPr txBox="1">
            <a:spLocks/>
          </p:cNvSpPr>
          <p:nvPr/>
        </p:nvSpPr>
        <p:spPr>
          <a:xfrm>
            <a:off x="164140" y="3452329"/>
            <a:ext cx="8776832" cy="144373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a:latin typeface="Times New Roman" charset="0"/>
                <a:ea typeface="Times New Roman" charset="0"/>
                <a:cs typeface="Times New Roman" charset="0"/>
              </a:rPr>
              <a:t>Ex</a:t>
            </a:r>
            <a:r>
              <a:rPr lang="en-US" sz="2800" dirty="0">
                <a:latin typeface="Times New Roman" charset="0"/>
                <a:ea typeface="Times New Roman" charset="0"/>
                <a:cs typeface="Times New Roman" charset="0"/>
              </a:rPr>
              <a:t>: you may want groups for managers, user interface designers, customers, developers, testers, and trainers and, of course, a group for everyone.</a:t>
            </a:r>
          </a:p>
          <a:p>
            <a:pPr marL="457200" indent="-457200" algn="just">
              <a:lnSpc>
                <a:spcPct val="100000"/>
              </a:lnSpc>
              <a:buFont typeface="Helvetica" charset="0"/>
              <a:buChar char="−"/>
            </a:pPr>
            <a:endParaRPr lang="en-US" sz="2800" dirty="0">
              <a:latin typeface="Times New Roman" charset="0"/>
              <a:ea typeface="Times New Roman" charset="0"/>
              <a:cs typeface="Times New Roman" charset="0"/>
            </a:endParaRPr>
          </a:p>
        </p:txBody>
      </p:sp>
      <p:sp>
        <p:nvSpPr>
          <p:cNvPr id="12" name="Subtitle 2"/>
          <p:cNvSpPr txBox="1">
            <a:spLocks/>
          </p:cNvSpPr>
          <p:nvPr/>
        </p:nvSpPr>
        <p:spPr>
          <a:xfrm>
            <a:off x="164140" y="2410692"/>
            <a:ext cx="8776832" cy="127409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Create some e‐mail groups so that you can distribute messages to the appropriate </a:t>
            </a:r>
            <a:r>
              <a:rPr lang="en-US" sz="2800">
                <a:latin typeface="Times New Roman" charset="0"/>
                <a:ea typeface="Times New Roman" charset="0"/>
                <a:cs typeface="Times New Roman" charset="0"/>
              </a:rPr>
              <a:t>people.</a:t>
            </a:r>
            <a:endParaRPr lang="en-US" sz="2800" dirty="0">
              <a:latin typeface="Times New Roman" charset="0"/>
              <a:ea typeface="Times New Roman" charset="0"/>
              <a:cs typeface="Times New Roman" charset="0"/>
            </a:endParaRPr>
          </a:p>
        </p:txBody>
      </p:sp>
      <p:pic>
        <p:nvPicPr>
          <p:cNvPr id="14" name="Picture 13">
            <a:extLst>
              <a:ext uri="{FF2B5EF4-FFF2-40B4-BE49-F238E27FC236}">
                <a16:creationId xmlns:a16="http://schemas.microsoft.com/office/drawing/2014/main" id="{345834A2-E7DC-4D4C-8081-9EADA1352B63}"/>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699473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dissolv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dissolv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337530" y="0"/>
            <a:ext cx="7772400" cy="948871"/>
          </a:xfrm>
        </p:spPr>
        <p:txBody>
          <a:bodyPr>
            <a:normAutofit/>
          </a:bodyPr>
          <a:lstStyle/>
          <a:p>
            <a:r>
              <a:rPr lang="en-US" dirty="0">
                <a:latin typeface="Times New Roman" charset="0"/>
                <a:ea typeface="Times New Roman" charset="0"/>
                <a:cs typeface="Times New Roman" charset="0"/>
              </a:rPr>
              <a:t>Code Document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22</a:t>
            </a:fld>
            <a:endParaRPr lang="en-US"/>
          </a:p>
        </p:txBody>
      </p:sp>
      <p:sp>
        <p:nvSpPr>
          <p:cNvPr id="11" name="Subtitle 2"/>
          <p:cNvSpPr txBox="1">
            <a:spLocks/>
          </p:cNvSpPr>
          <p:nvPr/>
        </p:nvSpPr>
        <p:spPr>
          <a:xfrm>
            <a:off x="164140" y="1396881"/>
            <a:ext cx="8776832" cy="19956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Program source code is different from a project’s other kinds of documents.</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Code changes continually, up to and sometimes even beyond the project’s official ending date.</a:t>
            </a:r>
          </a:p>
          <a:p>
            <a:pPr marL="457200" indent="-457200" algn="just">
              <a:lnSpc>
                <a:spcPct val="100000"/>
              </a:lnSpc>
              <a:buFont typeface="Helvetica" charset="0"/>
              <a:buChar char="−"/>
            </a:pPr>
            <a:endParaRPr lang="en-US" sz="2800" dirty="0">
              <a:latin typeface="Times New Roman" charset="0"/>
              <a:ea typeface="Times New Roman" charset="0"/>
              <a:cs typeface="Times New Roman" charset="0"/>
            </a:endParaRPr>
          </a:p>
        </p:txBody>
      </p:sp>
      <p:sp>
        <p:nvSpPr>
          <p:cNvPr id="8" name="Subtitle 2"/>
          <p:cNvSpPr txBox="1">
            <a:spLocks/>
          </p:cNvSpPr>
          <p:nvPr/>
        </p:nvSpPr>
        <p:spPr>
          <a:xfrm>
            <a:off x="164140" y="3753505"/>
            <a:ext cx="8776832" cy="278540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A source code control system enables all the developers to use the code. If a developer needs to modify a module, the system checks out the code to that developer. Other developers can still use the most recently saved version of the code, but they can’t edit that module until the first developer releases it.</a:t>
            </a:r>
          </a:p>
        </p:txBody>
      </p:sp>
      <p:pic>
        <p:nvPicPr>
          <p:cNvPr id="10" name="Picture 9">
            <a:extLst>
              <a:ext uri="{FF2B5EF4-FFF2-40B4-BE49-F238E27FC236}">
                <a16:creationId xmlns:a16="http://schemas.microsoft.com/office/drawing/2014/main" id="{6B3B0AA8-0C78-174F-A21C-8B2A7EF2FC71}"/>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286808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337530" y="0"/>
            <a:ext cx="7772400" cy="948871"/>
          </a:xfrm>
        </p:spPr>
        <p:txBody>
          <a:bodyPr>
            <a:normAutofit/>
          </a:bodyPr>
          <a:lstStyle/>
          <a:p>
            <a:r>
              <a:rPr lang="en-US" dirty="0">
                <a:latin typeface="Times New Roman" charset="0"/>
                <a:ea typeface="Times New Roman" charset="0"/>
                <a:cs typeface="Times New Roman" charset="0"/>
              </a:rPr>
              <a:t>Code Document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23</a:t>
            </a:fld>
            <a:endParaRPr lang="en-US"/>
          </a:p>
        </p:txBody>
      </p:sp>
      <p:sp>
        <p:nvSpPr>
          <p:cNvPr id="11" name="Subtitle 2"/>
          <p:cNvSpPr txBox="1">
            <a:spLocks/>
          </p:cNvSpPr>
          <p:nvPr/>
        </p:nvSpPr>
        <p:spPr>
          <a:xfrm>
            <a:off x="164139" y="3409818"/>
            <a:ext cx="8776832" cy="132909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u="sng" dirty="0">
                <a:latin typeface="Times New Roman" charset="0"/>
                <a:ea typeface="Times New Roman" charset="0"/>
                <a:cs typeface="Times New Roman" charset="0"/>
              </a:rPr>
              <a:t>JBGE</a:t>
            </a:r>
            <a:r>
              <a:rPr lang="en-US" sz="2800" dirty="0">
                <a:latin typeface="Times New Roman" charset="0"/>
                <a:ea typeface="Times New Roman" charset="0"/>
                <a:cs typeface="Times New Roman" charset="0"/>
              </a:rPr>
              <a:t> (Just Barely Good Enough) states that you should provide only the absolute minimum number of comments necessary to understand the code.</a:t>
            </a:r>
          </a:p>
        </p:txBody>
      </p:sp>
      <p:pic>
        <p:nvPicPr>
          <p:cNvPr id="1026" name="Picture 2" descr="ttachment.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6418" y="4826001"/>
            <a:ext cx="6772275" cy="1895475"/>
          </a:xfrm>
          <a:prstGeom prst="rect">
            <a:avLst/>
          </a:prstGeom>
          <a:noFill/>
          <a:extLst>
            <a:ext uri="{909E8E84-426E-40DD-AFC4-6F175D3DCCD1}">
              <a14:hiddenFill xmlns:a14="http://schemas.microsoft.com/office/drawing/2010/main">
                <a:solidFill>
                  <a:srgbClr val="FFFFFF"/>
                </a:solidFill>
              </a14:hiddenFill>
            </a:ext>
          </a:extLst>
        </p:spPr>
      </p:pic>
      <p:sp>
        <p:nvSpPr>
          <p:cNvPr id="8" name="Subtitle 2"/>
          <p:cNvSpPr txBox="1">
            <a:spLocks/>
          </p:cNvSpPr>
          <p:nvPr/>
        </p:nvSpPr>
        <p:spPr>
          <a:xfrm>
            <a:off x="164139" y="1268368"/>
            <a:ext cx="8776832" cy="203798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The code is written for people, not for the computer.</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Without good documentation, including both design documents and comments inside the code, overview of methods</a:t>
            </a:r>
          </a:p>
        </p:txBody>
      </p:sp>
      <p:pic>
        <p:nvPicPr>
          <p:cNvPr id="10" name="Picture 9">
            <a:extLst>
              <a:ext uri="{FF2B5EF4-FFF2-40B4-BE49-F238E27FC236}">
                <a16:creationId xmlns:a16="http://schemas.microsoft.com/office/drawing/2014/main" id="{A042C85D-4F7C-4B45-BFD4-61C70CDA217F}"/>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362552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dissolve">
                                      <p:cBhvr>
                                        <p:cTn id="11" dur="500"/>
                                        <p:tgtEl>
                                          <p:spTgt spid="1026"/>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ssolv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782950" y="4589253"/>
            <a:ext cx="6276300" cy="2132223"/>
          </a:xfrm>
          <a:prstGeom prst="rect">
            <a:avLst/>
          </a:prstGeom>
        </p:spPr>
      </p:pic>
      <p:sp>
        <p:nvSpPr>
          <p:cNvPr id="6" name="Title 5"/>
          <p:cNvSpPr>
            <a:spLocks noGrp="1"/>
          </p:cNvSpPr>
          <p:nvPr>
            <p:ph type="ctrTitle"/>
          </p:nvPr>
        </p:nvSpPr>
        <p:spPr>
          <a:xfrm>
            <a:off x="1337530" y="0"/>
            <a:ext cx="7772400" cy="948871"/>
          </a:xfrm>
        </p:spPr>
        <p:txBody>
          <a:bodyPr>
            <a:normAutofit/>
          </a:bodyPr>
          <a:lstStyle/>
          <a:p>
            <a:r>
              <a:rPr lang="en-US" dirty="0">
                <a:latin typeface="Times New Roman" charset="0"/>
                <a:ea typeface="Times New Roman" charset="0"/>
                <a:cs typeface="Times New Roman" charset="0"/>
              </a:rPr>
              <a:t>Application Document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24</a:t>
            </a:fld>
            <a:endParaRPr lang="en-US"/>
          </a:p>
        </p:txBody>
      </p:sp>
      <p:sp>
        <p:nvSpPr>
          <p:cNvPr id="11" name="Subtitle 2"/>
          <p:cNvSpPr txBox="1">
            <a:spLocks/>
          </p:cNvSpPr>
          <p:nvPr/>
        </p:nvSpPr>
        <p:spPr>
          <a:xfrm>
            <a:off x="164140" y="2593554"/>
            <a:ext cx="6293810" cy="19956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Requirements, design documents,</a:t>
            </a: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Code documentation and comments,</a:t>
            </a: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meeting and phone call notes,</a:t>
            </a: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Memos</a:t>
            </a:r>
          </a:p>
          <a:p>
            <a:pPr marL="914400" lvl="1" indent="-457200" algn="just">
              <a:lnSpc>
                <a:spcPct val="100000"/>
              </a:lnSpc>
              <a:buFont typeface="Helvetica" charset="0"/>
              <a:buChar char="−"/>
            </a:pPr>
            <a:endParaRPr lang="en-US" sz="2600" dirty="0">
              <a:latin typeface="Times New Roman" charset="0"/>
              <a:ea typeface="Times New Roman" charset="0"/>
              <a:cs typeface="Times New Roman" charset="0"/>
            </a:endParaRPr>
          </a:p>
          <a:p>
            <a:pPr marL="914400" lvl="1" indent="-457200" algn="just">
              <a:lnSpc>
                <a:spcPct val="100000"/>
              </a:lnSpc>
              <a:buFont typeface="Helvetica" charset="0"/>
              <a:buChar char="−"/>
            </a:pPr>
            <a:endParaRPr lang="en-US" sz="2600" dirty="0">
              <a:latin typeface="Times New Roman" charset="0"/>
              <a:ea typeface="Times New Roman" charset="0"/>
              <a:cs typeface="Times New Roman" charset="0"/>
            </a:endParaRPr>
          </a:p>
        </p:txBody>
      </p:sp>
      <p:sp>
        <p:nvSpPr>
          <p:cNvPr id="10" name="Subtitle 2"/>
          <p:cNvSpPr txBox="1">
            <a:spLocks/>
          </p:cNvSpPr>
          <p:nvPr/>
        </p:nvSpPr>
        <p:spPr>
          <a:xfrm>
            <a:off x="164140" y="1415361"/>
            <a:ext cx="8776832" cy="113893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All the documentation described so far deals with </a:t>
            </a:r>
            <a:r>
              <a:rPr lang="en-US" sz="2800" u="sng" dirty="0">
                <a:latin typeface="Times New Roman" charset="0"/>
                <a:ea typeface="Times New Roman" charset="0"/>
                <a:cs typeface="Times New Roman" charset="0"/>
              </a:rPr>
              <a:t>building the application</a:t>
            </a:r>
            <a:r>
              <a:rPr lang="en-US" sz="2800" dirty="0">
                <a:latin typeface="Times New Roman" charset="0"/>
                <a:ea typeface="Times New Roman" charset="0"/>
                <a:cs typeface="Times New Roman" charset="0"/>
              </a:rPr>
              <a:t>. It includes:</a:t>
            </a:r>
          </a:p>
          <a:p>
            <a:pPr marL="457200" indent="-457200" algn="just">
              <a:lnSpc>
                <a:spcPct val="100000"/>
              </a:lnSpc>
              <a:buFont typeface="Helvetica" charset="0"/>
              <a:buChar char="−"/>
            </a:pPr>
            <a:endParaRPr lang="en-US" sz="2800" dirty="0">
              <a:latin typeface="Times New Roman" charset="0"/>
              <a:ea typeface="Times New Roman" charset="0"/>
              <a:cs typeface="Times New Roman" charset="0"/>
            </a:endParaRPr>
          </a:p>
        </p:txBody>
      </p:sp>
      <p:pic>
        <p:nvPicPr>
          <p:cNvPr id="12" name="Picture 11">
            <a:extLst>
              <a:ext uri="{FF2B5EF4-FFF2-40B4-BE49-F238E27FC236}">
                <a16:creationId xmlns:a16="http://schemas.microsoft.com/office/drawing/2014/main" id="{66F0441C-ECD2-344F-88C3-092BCA58985F}"/>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095358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ssolv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337530" y="0"/>
            <a:ext cx="7772400" cy="948871"/>
          </a:xfrm>
        </p:spPr>
        <p:txBody>
          <a:bodyPr>
            <a:normAutofit/>
          </a:bodyPr>
          <a:lstStyle/>
          <a:p>
            <a:r>
              <a:rPr lang="en-US" dirty="0">
                <a:latin typeface="Times New Roman" charset="0"/>
                <a:ea typeface="Times New Roman" charset="0"/>
                <a:cs typeface="Times New Roman" charset="0"/>
              </a:rPr>
              <a:t>Application Document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25</a:t>
            </a:fld>
            <a:endParaRPr lang="en-US"/>
          </a:p>
        </p:txBody>
      </p:sp>
      <p:sp>
        <p:nvSpPr>
          <p:cNvPr id="11" name="Subtitle 2"/>
          <p:cNvSpPr txBox="1">
            <a:spLocks/>
          </p:cNvSpPr>
          <p:nvPr/>
        </p:nvSpPr>
        <p:spPr>
          <a:xfrm>
            <a:off x="379452" y="2398143"/>
            <a:ext cx="8730478" cy="324260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May need to write user manuals, </a:t>
            </a: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Quick start guides, </a:t>
            </a: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User interface maps,</a:t>
            </a: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Training materials, and </a:t>
            </a: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Marketing materials.</a:t>
            </a: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Sometimes: need printed, internet version, or multimedia and video version.  </a:t>
            </a:r>
          </a:p>
        </p:txBody>
      </p:sp>
      <p:pic>
        <p:nvPicPr>
          <p:cNvPr id="4" name="Picture 3"/>
          <p:cNvPicPr>
            <a:picLocks noChangeAspect="1"/>
          </p:cNvPicPr>
          <p:nvPr/>
        </p:nvPicPr>
        <p:blipFill rotWithShape="1">
          <a:blip r:embed="rId2"/>
          <a:srcRect l="16581" t="13836" r="17396" b="16227"/>
          <a:stretch/>
        </p:blipFill>
        <p:spPr>
          <a:xfrm>
            <a:off x="6761655" y="2398143"/>
            <a:ext cx="2382345" cy="2725501"/>
          </a:xfrm>
          <a:prstGeom prst="rect">
            <a:avLst/>
          </a:prstGeom>
        </p:spPr>
      </p:pic>
      <p:sp>
        <p:nvSpPr>
          <p:cNvPr id="10" name="Subtitle 2"/>
          <p:cNvSpPr txBox="1">
            <a:spLocks/>
          </p:cNvSpPr>
          <p:nvPr/>
        </p:nvSpPr>
        <p:spPr>
          <a:xfrm>
            <a:off x="333098" y="1301683"/>
            <a:ext cx="8776832" cy="134525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Need to prepare documentation that </a:t>
            </a:r>
            <a:r>
              <a:rPr lang="en-US" sz="2800" u="sng" dirty="0">
                <a:latin typeface="Times New Roman" charset="0"/>
                <a:ea typeface="Times New Roman" charset="0"/>
                <a:cs typeface="Times New Roman" charset="0"/>
              </a:rPr>
              <a:t>describes the application</a:t>
            </a:r>
            <a:r>
              <a:rPr lang="en-US" sz="2800" dirty="0">
                <a:latin typeface="Times New Roman" charset="0"/>
                <a:ea typeface="Times New Roman" charset="0"/>
                <a:cs typeface="Times New Roman" charset="0"/>
              </a:rPr>
              <a:t>. It includes:</a:t>
            </a:r>
          </a:p>
          <a:p>
            <a:pPr marL="457200" indent="-457200" algn="just">
              <a:lnSpc>
                <a:spcPct val="100000"/>
              </a:lnSpc>
              <a:buFont typeface="Helvetica" charset="0"/>
              <a:buChar char="−"/>
            </a:pPr>
            <a:endParaRPr lang="en-US" sz="2800" dirty="0">
              <a:latin typeface="Times New Roman" charset="0"/>
              <a:ea typeface="Times New Roman" charset="0"/>
              <a:cs typeface="Times New Roman" charset="0"/>
            </a:endParaRPr>
          </a:p>
        </p:txBody>
      </p:sp>
      <p:pic>
        <p:nvPicPr>
          <p:cNvPr id="12" name="Picture 11">
            <a:extLst>
              <a:ext uri="{FF2B5EF4-FFF2-40B4-BE49-F238E27FC236}">
                <a16:creationId xmlns:a16="http://schemas.microsoft.com/office/drawing/2014/main" id="{8C36352E-68B5-6148-AE8C-EF41E7EF4EE2}"/>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665383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ssolv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a:t>
            </a:r>
            <a:endParaRPr lang="en-US" dirty="0"/>
          </a:p>
        </p:txBody>
      </p:sp>
      <p:sp>
        <p:nvSpPr>
          <p:cNvPr id="3" name="Content Placeholder 2"/>
          <p:cNvSpPr>
            <a:spLocks noGrp="1"/>
          </p:cNvSpPr>
          <p:nvPr>
            <p:ph idx="1"/>
          </p:nvPr>
        </p:nvSpPr>
        <p:spPr/>
        <p:txBody>
          <a:bodyPr/>
          <a:lstStyle/>
          <a:p>
            <a:r>
              <a:rPr lang="en-US" dirty="0"/>
              <a:t>List seven features that a document management system should provide.</a:t>
            </a:r>
          </a:p>
        </p:txBody>
      </p:sp>
      <p:sp>
        <p:nvSpPr>
          <p:cNvPr id="4" name="Slide Number Placeholder 3"/>
          <p:cNvSpPr>
            <a:spLocks noGrp="1"/>
          </p:cNvSpPr>
          <p:nvPr>
            <p:ph type="sldNum" sz="quarter" idx="12"/>
          </p:nvPr>
        </p:nvSpPr>
        <p:spPr/>
        <p:txBody>
          <a:bodyPr/>
          <a:lstStyle/>
          <a:p>
            <a:fld id="{1FA47DC0-52A1-1F42-AA0A-BF71125EDAD5}" type="slidenum">
              <a:rPr lang="en-US" smtClean="0"/>
              <a:t>26</a:t>
            </a:fld>
            <a:endParaRPr lang="en-US"/>
          </a:p>
        </p:txBody>
      </p:sp>
    </p:spTree>
    <p:extLst>
      <p:ext uri="{BB962C8B-B14F-4D97-AF65-F5344CB8AC3E}">
        <p14:creationId xmlns:p14="http://schemas.microsoft.com/office/powerpoint/2010/main" val="35443909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Executive Support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27</a:t>
            </a:fld>
            <a:endParaRPr lang="en-US"/>
          </a:p>
        </p:txBody>
      </p:sp>
      <p:sp>
        <p:nvSpPr>
          <p:cNvPr id="11" name="Subtitle 2"/>
          <p:cNvSpPr txBox="1">
            <a:spLocks/>
          </p:cNvSpPr>
          <p:nvPr/>
        </p:nvSpPr>
        <p:spPr>
          <a:xfrm>
            <a:off x="109962" y="1014888"/>
            <a:ext cx="9034037" cy="57507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u="sng" dirty="0">
                <a:latin typeface="Times New Roman" charset="0"/>
                <a:ea typeface="Times New Roman" charset="0"/>
                <a:cs typeface="Times New Roman" charset="0"/>
              </a:rPr>
              <a:t>Management</a:t>
            </a:r>
            <a:r>
              <a:rPr lang="en-US" sz="2800" dirty="0">
                <a:latin typeface="Times New Roman" charset="0"/>
                <a:ea typeface="Times New Roman" charset="0"/>
                <a:cs typeface="Times New Roman" charset="0"/>
              </a:rPr>
              <a:t> is an important part of software engineering.</a:t>
            </a:r>
            <a:endParaRPr lang="en-US" sz="2800" u="sng" dirty="0">
              <a:latin typeface="Times New Roman" charset="0"/>
              <a:ea typeface="Times New Roman" charset="0"/>
              <a:cs typeface="Times New Roman" charset="0"/>
            </a:endParaRPr>
          </a:p>
        </p:txBody>
      </p:sp>
      <p:sp>
        <p:nvSpPr>
          <p:cNvPr id="8" name="Subtitle 2"/>
          <p:cNvSpPr txBox="1">
            <a:spLocks/>
          </p:cNvSpPr>
          <p:nvPr/>
        </p:nvSpPr>
        <p:spPr>
          <a:xfrm>
            <a:off x="109962" y="1589961"/>
            <a:ext cx="8905726" cy="89782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cs typeface="Times New Roman" charset="0"/>
              </a:rPr>
              <a:t>Many software developers view management with suspicion, if not downright fear or loathing.</a:t>
            </a:r>
          </a:p>
          <a:p>
            <a:pPr marL="457200" indent="-457200" algn="just">
              <a:lnSpc>
                <a:spcPct val="100000"/>
              </a:lnSpc>
              <a:buFont typeface="Helvetica" charset="0"/>
              <a:buChar char="−"/>
            </a:pPr>
            <a:endParaRPr lang="en-US" sz="2800" dirty="0">
              <a:latin typeface="Times New Roman" charset="0"/>
              <a:cs typeface="Times New Roman" charset="0"/>
            </a:endParaRPr>
          </a:p>
        </p:txBody>
      </p:sp>
      <p:sp>
        <p:nvSpPr>
          <p:cNvPr id="10" name="Subtitle 2"/>
          <p:cNvSpPr txBox="1">
            <a:spLocks/>
          </p:cNvSpPr>
          <p:nvPr/>
        </p:nvSpPr>
        <p:spPr>
          <a:xfrm>
            <a:off x="406008" y="2487787"/>
            <a:ext cx="8480786" cy="223233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They feel that managers were created to </a:t>
            </a:r>
            <a:r>
              <a:rPr lang="en-US" sz="2600" u="sng" dirty="0">
                <a:latin typeface="Times New Roman" charset="0"/>
                <a:ea typeface="Times New Roman" charset="0"/>
                <a:cs typeface="Times New Roman" charset="0"/>
              </a:rPr>
              <a:t>set unrealistic goals, punish employees when those goals aren’t met</a:t>
            </a:r>
            <a:r>
              <a:rPr lang="en-US" sz="2600" dirty="0">
                <a:latin typeface="Times New Roman" charset="0"/>
                <a:ea typeface="Times New Roman" charset="0"/>
                <a:cs typeface="Times New Roman" charset="0"/>
              </a:rPr>
              <a:t>, and take credit if something accidentally goes right.</a:t>
            </a:r>
          </a:p>
          <a:p>
            <a:pPr marL="457200" indent="-457200" algn="just">
              <a:lnSpc>
                <a:spcPct val="100000"/>
              </a:lnSpc>
              <a:buFont typeface="Helvetica" charset="0"/>
              <a:buChar char="−"/>
            </a:pPr>
            <a:r>
              <a:rPr lang="en-US" sz="2600" dirty="0">
                <a:latin typeface="Times New Roman" charset="0"/>
                <a:ea typeface="Times New Roman" charset="0"/>
                <a:cs typeface="Times New Roman" charset="0"/>
              </a:rPr>
              <a:t>but some management </a:t>
            </a:r>
            <a:r>
              <a:rPr lang="en-US" sz="2600" u="sng" dirty="0">
                <a:latin typeface="Times New Roman" charset="0"/>
                <a:ea typeface="Times New Roman" charset="0"/>
                <a:cs typeface="Times New Roman" charset="0"/>
              </a:rPr>
              <a:t>is actually helpful for producing good software</a:t>
            </a:r>
            <a:r>
              <a:rPr lang="en-US" sz="2600" dirty="0">
                <a:latin typeface="Times New Roman" charset="0"/>
                <a:ea typeface="Times New Roman" charset="0"/>
                <a:cs typeface="Times New Roman" charset="0"/>
              </a:rPr>
              <a:t>.</a:t>
            </a:r>
          </a:p>
        </p:txBody>
      </p:sp>
      <p:pic>
        <p:nvPicPr>
          <p:cNvPr id="5" name="Picture 4">
            <a:extLst>
              <a:ext uri="{FF2B5EF4-FFF2-40B4-BE49-F238E27FC236}">
                <a16:creationId xmlns:a16="http://schemas.microsoft.com/office/drawing/2014/main" id="{226C7FBE-B0B2-2B4A-A88C-910ABC571159}"/>
              </a:ext>
            </a:extLst>
          </p:cNvPr>
          <p:cNvPicPr>
            <a:picLocks noChangeAspect="1"/>
          </p:cNvPicPr>
          <p:nvPr/>
        </p:nvPicPr>
        <p:blipFill>
          <a:blip r:embed="rId2"/>
          <a:stretch>
            <a:fillRect/>
          </a:stretch>
        </p:blipFill>
        <p:spPr>
          <a:xfrm>
            <a:off x="4313816" y="4421501"/>
            <a:ext cx="3826747" cy="2293707"/>
          </a:xfrm>
          <a:prstGeom prst="rect">
            <a:avLst/>
          </a:prstGeom>
        </p:spPr>
      </p:pic>
      <p:pic>
        <p:nvPicPr>
          <p:cNvPr id="12" name="Picture 11">
            <a:extLst>
              <a:ext uri="{FF2B5EF4-FFF2-40B4-BE49-F238E27FC236}">
                <a16:creationId xmlns:a16="http://schemas.microsoft.com/office/drawing/2014/main" id="{DC03AF9E-9024-984A-AF86-BA3E5FFBA2AB}"/>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98030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ssolv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dissolv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Executive Support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28</a:t>
            </a:fld>
            <a:endParaRPr lang="en-US"/>
          </a:p>
        </p:txBody>
      </p:sp>
      <p:sp>
        <p:nvSpPr>
          <p:cNvPr id="11" name="Subtitle 2"/>
          <p:cNvSpPr txBox="1">
            <a:spLocks/>
          </p:cNvSpPr>
          <p:nvPr/>
        </p:nvSpPr>
        <p:spPr>
          <a:xfrm>
            <a:off x="109963" y="1014889"/>
            <a:ext cx="8776832" cy="70633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Why Management is necessary?</a:t>
            </a:r>
            <a:endParaRPr lang="en-US" sz="2800" u="sng" dirty="0">
              <a:latin typeface="Times New Roman" charset="0"/>
              <a:ea typeface="Times New Roman" charset="0"/>
              <a:cs typeface="Times New Roman" charset="0"/>
            </a:endParaRPr>
          </a:p>
        </p:txBody>
      </p:sp>
      <p:sp>
        <p:nvSpPr>
          <p:cNvPr id="8" name="Subtitle 2"/>
          <p:cNvSpPr txBox="1">
            <a:spLocks/>
          </p:cNvSpPr>
          <p:nvPr/>
        </p:nvSpPr>
        <p:spPr>
          <a:xfrm>
            <a:off x="109963" y="3076687"/>
            <a:ext cx="8905726" cy="353926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cs typeface="Times New Roman" charset="0"/>
              </a:rPr>
              <a:t>On smaller projects, a single person might play multiple management roles.</a:t>
            </a:r>
          </a:p>
          <a:p>
            <a:pPr marL="914400" lvl="1" indent="-457200" algn="just">
              <a:lnSpc>
                <a:spcPct val="100000"/>
              </a:lnSpc>
              <a:buFont typeface="Helvetica" charset="0"/>
              <a:buChar char="−"/>
            </a:pPr>
            <a:r>
              <a:rPr lang="en-US" sz="2400" dirty="0">
                <a:latin typeface="Times New Roman" charset="0"/>
                <a:cs typeface="Times New Roman" charset="0"/>
              </a:rPr>
              <a:t>Ex: a single technical manager might also handle project management tasks</a:t>
            </a:r>
          </a:p>
          <a:p>
            <a:pPr marL="457200" indent="-457200" algn="just">
              <a:lnSpc>
                <a:spcPct val="100000"/>
              </a:lnSpc>
              <a:buFont typeface="Helvetica" charset="0"/>
              <a:buChar char="−"/>
            </a:pPr>
            <a:endParaRPr lang="en-US" sz="1500" dirty="0">
              <a:latin typeface="Times New Roman" charset="0"/>
              <a:cs typeface="Times New Roman" charset="0"/>
            </a:endParaRPr>
          </a:p>
          <a:p>
            <a:pPr marL="457200" indent="-457200" algn="just">
              <a:lnSpc>
                <a:spcPct val="100000"/>
              </a:lnSpc>
              <a:buFont typeface="Helvetica" charset="0"/>
              <a:buChar char="−"/>
            </a:pPr>
            <a:r>
              <a:rPr lang="en-US" sz="2800" dirty="0">
                <a:latin typeface="Times New Roman" charset="0"/>
                <a:cs typeface="Times New Roman" charset="0"/>
              </a:rPr>
              <a:t>On a really small project, a single person might perform every role including those of managers, developers, testers, and end users.</a:t>
            </a:r>
          </a:p>
        </p:txBody>
      </p:sp>
      <p:sp>
        <p:nvSpPr>
          <p:cNvPr id="10" name="Subtitle 2"/>
          <p:cNvSpPr txBox="1">
            <a:spLocks/>
          </p:cNvSpPr>
          <p:nvPr/>
        </p:nvSpPr>
        <p:spPr>
          <a:xfrm>
            <a:off x="343146" y="1610843"/>
            <a:ext cx="8691672" cy="140130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To ensure that goals are set, tracked, and eventually met. </a:t>
            </a:r>
          </a:p>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To keep team members on track and focused on the problems at hand.</a:t>
            </a:r>
          </a:p>
        </p:txBody>
      </p:sp>
      <p:pic>
        <p:nvPicPr>
          <p:cNvPr id="12" name="Picture 11">
            <a:extLst>
              <a:ext uri="{FF2B5EF4-FFF2-40B4-BE49-F238E27FC236}">
                <a16:creationId xmlns:a16="http://schemas.microsoft.com/office/drawing/2014/main" id="{3E432124-61AE-9E4B-B2AF-F491C5D47BE4}"/>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4221105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DA6FA5-4F12-9C40-BB50-24FA6B88C3A4}"/>
              </a:ext>
            </a:extLst>
          </p:cNvPr>
          <p:cNvPicPr>
            <a:picLocks noChangeAspect="1"/>
          </p:cNvPicPr>
          <p:nvPr/>
        </p:nvPicPr>
        <p:blipFill>
          <a:blip r:embed="rId2"/>
          <a:stretch>
            <a:fillRect/>
          </a:stretch>
        </p:blipFill>
        <p:spPr>
          <a:xfrm>
            <a:off x="6475113" y="3421968"/>
            <a:ext cx="2559705" cy="1912808"/>
          </a:xfrm>
          <a:prstGeom prst="rect">
            <a:avLst/>
          </a:prstGeom>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Executive Support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29</a:t>
            </a:fld>
            <a:endParaRPr lang="en-US"/>
          </a:p>
        </p:txBody>
      </p:sp>
      <p:sp>
        <p:nvSpPr>
          <p:cNvPr id="11" name="Subtitle 2"/>
          <p:cNvSpPr txBox="1">
            <a:spLocks/>
          </p:cNvSpPr>
          <p:nvPr/>
        </p:nvSpPr>
        <p:spPr>
          <a:xfrm>
            <a:off x="32084" y="4106472"/>
            <a:ext cx="6425866" cy="185354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Robust executive support ensures that a project can get </a:t>
            </a:r>
            <a:r>
              <a:rPr lang="en-US" sz="2600" u="sng" dirty="0">
                <a:latin typeface="Times New Roman" charset="0"/>
                <a:ea typeface="Times New Roman" charset="0"/>
                <a:cs typeface="Times New Roman" charset="0"/>
              </a:rPr>
              <a:t>the budget, personnel, hardware, software, and other resources </a:t>
            </a:r>
            <a:r>
              <a:rPr lang="en-US" sz="2600" dirty="0">
                <a:latin typeface="Times New Roman" charset="0"/>
                <a:ea typeface="Times New Roman" charset="0"/>
                <a:cs typeface="Times New Roman" charset="0"/>
              </a:rPr>
              <a:t>it needs to be successful.</a:t>
            </a:r>
            <a:endParaRPr lang="en-US" sz="2600" u="sng" dirty="0">
              <a:latin typeface="Times New Roman" charset="0"/>
              <a:ea typeface="Times New Roman" charset="0"/>
              <a:cs typeface="Times New Roman" charset="0"/>
            </a:endParaRPr>
          </a:p>
        </p:txBody>
      </p:sp>
      <p:sp>
        <p:nvSpPr>
          <p:cNvPr id="8" name="Subtitle 2"/>
          <p:cNvSpPr txBox="1">
            <a:spLocks/>
          </p:cNvSpPr>
          <p:nvPr/>
        </p:nvSpPr>
        <p:spPr>
          <a:xfrm>
            <a:off x="32084" y="1058690"/>
            <a:ext cx="8776832" cy="101642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cs typeface="Times New Roman" charset="0"/>
              </a:rPr>
              <a:t>Lack of executive management support is often cited as one of the top reasons why software projects fail.</a:t>
            </a:r>
          </a:p>
        </p:txBody>
      </p:sp>
      <p:sp>
        <p:nvSpPr>
          <p:cNvPr id="10" name="Subtitle 2"/>
          <p:cNvSpPr txBox="1">
            <a:spLocks/>
          </p:cNvSpPr>
          <p:nvPr/>
        </p:nvSpPr>
        <p:spPr>
          <a:xfrm>
            <a:off x="32084" y="2980225"/>
            <a:ext cx="6347201" cy="9699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Executive management is essential for the project to succeed</a:t>
            </a:r>
            <a:endParaRPr lang="en-US" sz="2600" u="sng" dirty="0">
              <a:latin typeface="Times New Roman" charset="0"/>
              <a:ea typeface="Times New Roman" charset="0"/>
              <a:cs typeface="Times New Roman" charset="0"/>
            </a:endParaRPr>
          </a:p>
        </p:txBody>
      </p:sp>
      <p:pic>
        <p:nvPicPr>
          <p:cNvPr id="1026" name="Picture 2" descr="Attachment.jpeg">
            <a:extLst>
              <a:ext uri="{FF2B5EF4-FFF2-40B4-BE49-F238E27FC236}">
                <a16:creationId xmlns:a16="http://schemas.microsoft.com/office/drawing/2014/main" id="{AD9C21E5-84B8-E846-8477-35EDEB27AA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074" y="1916700"/>
            <a:ext cx="8218842" cy="98740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45F6E953-11D8-AA47-B348-FBADA21E5A15}"/>
              </a:ext>
            </a:extLst>
          </p:cNvPr>
          <p:cNvPicPr>
            <a:picLocks noChangeAspect="1"/>
          </p:cNvPicPr>
          <p:nvPr/>
        </p:nvPicPr>
        <p:blipFill>
          <a:blip r:embed="rId4"/>
          <a:stretch>
            <a:fillRect/>
          </a:stretch>
        </p:blipFill>
        <p:spPr>
          <a:xfrm>
            <a:off x="33051" y="-89320"/>
            <a:ext cx="1410159" cy="1383198"/>
          </a:xfrm>
          <a:prstGeom prst="rect">
            <a:avLst/>
          </a:prstGeom>
        </p:spPr>
      </p:pic>
    </p:spTree>
    <p:extLst>
      <p:ext uri="{BB962C8B-B14F-4D97-AF65-F5344CB8AC3E}">
        <p14:creationId xmlns:p14="http://schemas.microsoft.com/office/powerpoint/2010/main" val="2320716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dissolve">
                                      <p:cBhvr>
                                        <p:cTn id="11" dur="500"/>
                                        <p:tgtEl>
                                          <p:spTgt spid="1026"/>
                                        </p:tgtEl>
                                      </p:cBhvr>
                                    </p:animEffect>
                                  </p:childTnLst>
                                </p:cTn>
                              </p:par>
                              <p:par>
                                <p:cTn id="12" presetID="9"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dissolv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dissolv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dissolve">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 Activity</a:t>
            </a:r>
            <a:endParaRPr lang="en-US" dirty="0"/>
          </a:p>
        </p:txBody>
      </p:sp>
      <p:sp>
        <p:nvSpPr>
          <p:cNvPr id="3" name="Content Placeholder 2"/>
          <p:cNvSpPr>
            <a:spLocks noGrp="1"/>
          </p:cNvSpPr>
          <p:nvPr>
            <p:ph idx="1"/>
          </p:nvPr>
        </p:nvSpPr>
        <p:spPr/>
        <p:txBody>
          <a:bodyPr>
            <a:normAutofit lnSpcReduction="10000"/>
          </a:bodyPr>
          <a:lstStyle/>
          <a:p>
            <a:pPr lvl="0"/>
            <a:r>
              <a:rPr lang="en-US" altLang="en-US" dirty="0">
                <a:solidFill>
                  <a:srgbClr val="000000"/>
                </a:solidFill>
                <a:latin typeface="Times New Roman" panose="02020603050405020304" pitchFamily="18" charset="0"/>
                <a:cs typeface="Times New Roman" panose="02020603050405020304" pitchFamily="18" charset="0"/>
              </a:rPr>
              <a:t>1.</a:t>
            </a:r>
            <a:r>
              <a:rPr lang="en-US" altLang="en-US" sz="800" dirty="0">
                <a:solidFill>
                  <a:srgbClr val="000000"/>
                </a:solidFill>
                <a:latin typeface="Times New Roman" panose="02020603050405020304" pitchFamily="18" charset="0"/>
                <a:cs typeface="Times New Roman" panose="02020603050405020304" pitchFamily="18" charset="0"/>
              </a:rPr>
              <a:t>      </a:t>
            </a:r>
            <a:r>
              <a:rPr lang="en-US" altLang="en-US" dirty="0">
                <a:solidFill>
                  <a:srgbClr val="000000"/>
                </a:solidFill>
                <a:latin typeface="Times New Roman" panose="02020603050405020304" pitchFamily="18" charset="0"/>
                <a:cs typeface="Times New Roman" panose="02020603050405020304" pitchFamily="18" charset="0"/>
              </a:rPr>
              <a:t>Problem Statement:</a:t>
            </a:r>
            <a:endParaRPr lang="en-US" altLang="en-US" sz="1400" dirty="0"/>
          </a:p>
          <a:p>
            <a:pPr marL="0" indent="0">
              <a:buNone/>
            </a:pPr>
            <a:r>
              <a:rPr lang="en-US" dirty="0"/>
              <a:t>The university student registration system is unable to cope with the high volume of telephone calls received at registration time. An online student registration system needs to be developed</a:t>
            </a:r>
            <a:r>
              <a:rPr lang="en-US" dirty="0" smtClean="0"/>
              <a:t>.</a:t>
            </a:r>
          </a:p>
          <a:p>
            <a:endParaRPr lang="en-US" dirty="0"/>
          </a:p>
          <a:p>
            <a:pPr marL="0" indent="0">
              <a:buNone/>
            </a:pPr>
            <a:r>
              <a:rPr lang="en-US" dirty="0"/>
              <a:t>2.      Perform a system investigation and analyze the system to determine the requirements (operational, functional, hardware, software, input, process, output, etc.) for such a system. </a:t>
            </a:r>
            <a:r>
              <a:rPr lang="en-US" b="1" dirty="0"/>
              <a:t>Each requirement should be numerically itemized</a:t>
            </a:r>
            <a:r>
              <a:rPr lang="en-US" dirty="0"/>
              <a:t>.</a:t>
            </a:r>
          </a:p>
        </p:txBody>
      </p:sp>
      <p:sp>
        <p:nvSpPr>
          <p:cNvPr id="4" name="Slide Number Placeholder 3"/>
          <p:cNvSpPr>
            <a:spLocks noGrp="1"/>
          </p:cNvSpPr>
          <p:nvPr>
            <p:ph type="sldNum" sz="quarter" idx="12"/>
          </p:nvPr>
        </p:nvSpPr>
        <p:spPr/>
        <p:txBody>
          <a:bodyPr/>
          <a:lstStyle/>
          <a:p>
            <a:fld id="{1FA47DC0-52A1-1F42-AA0A-BF71125EDAD5}" type="slidenum">
              <a:rPr lang="en-US" smtClean="0"/>
              <a:t>3</a:t>
            </a:fld>
            <a:endParaRPr lang="en-US"/>
          </a:p>
        </p:txBody>
      </p:sp>
    </p:spTree>
    <p:extLst>
      <p:ext uri="{BB962C8B-B14F-4D97-AF65-F5344CB8AC3E}">
        <p14:creationId xmlns:p14="http://schemas.microsoft.com/office/powerpoint/2010/main" val="2027904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DA6FA5-4F12-9C40-BB50-24FA6B88C3A4}"/>
              </a:ext>
            </a:extLst>
          </p:cNvPr>
          <p:cNvPicPr>
            <a:picLocks noChangeAspect="1"/>
          </p:cNvPicPr>
          <p:nvPr/>
        </p:nvPicPr>
        <p:blipFill>
          <a:blip r:embed="rId2"/>
          <a:stretch>
            <a:fillRect/>
          </a:stretch>
        </p:blipFill>
        <p:spPr>
          <a:xfrm>
            <a:off x="16230600" y="-1450507"/>
            <a:ext cx="2559705" cy="1912808"/>
          </a:xfrm>
          <a:prstGeom prst="rect">
            <a:avLst/>
          </a:prstGeom>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Executive Support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30</a:t>
            </a:fld>
            <a:endParaRPr lang="en-US"/>
          </a:p>
        </p:txBody>
      </p:sp>
      <p:sp>
        <p:nvSpPr>
          <p:cNvPr id="8" name="Subtitle 2"/>
          <p:cNvSpPr txBox="1">
            <a:spLocks/>
          </p:cNvSpPr>
          <p:nvPr/>
        </p:nvSpPr>
        <p:spPr>
          <a:xfrm>
            <a:off x="410364" y="1214694"/>
            <a:ext cx="8624454" cy="532421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a:pPr>
            <a:endParaRPr lang="en-US" sz="2100" dirty="0">
              <a:latin typeface="Times New Roman" charset="0"/>
              <a:cs typeface="Times New Roman" charset="0"/>
            </a:endParaRPr>
          </a:p>
          <a:p>
            <a:pPr marL="457200" indent="-457200" algn="just">
              <a:lnSpc>
                <a:spcPct val="100000"/>
              </a:lnSpc>
              <a:buFont typeface="+mj-lt"/>
              <a:buAutoNum type="arabicPeriod"/>
            </a:pPr>
            <a:r>
              <a:rPr lang="en-US" sz="2100" dirty="0">
                <a:latin typeface="Times New Roman" charset="0"/>
                <a:cs typeface="Times New Roman" charset="0"/>
              </a:rPr>
              <a:t>Providing necessary resources such as budgets, hardware, and personnel </a:t>
            </a:r>
          </a:p>
          <a:p>
            <a:pPr marL="457200" indent="-457200" algn="just">
              <a:lnSpc>
                <a:spcPct val="100000"/>
              </a:lnSpc>
              <a:buFont typeface="+mj-lt"/>
              <a:buAutoNum type="arabicPeriod"/>
            </a:pPr>
            <a:r>
              <a:rPr lang="en-US" sz="2100" dirty="0">
                <a:latin typeface="Times New Roman" charset="0"/>
                <a:cs typeface="Times New Roman" charset="0"/>
              </a:rPr>
              <a:t>Making “go/no-go” decisions and deciding when to cancel the project </a:t>
            </a:r>
          </a:p>
          <a:p>
            <a:pPr marL="457200" indent="-457200" algn="just">
              <a:lnSpc>
                <a:spcPct val="100000"/>
              </a:lnSpc>
              <a:buFont typeface="+mj-lt"/>
              <a:buAutoNum type="arabicPeriod"/>
            </a:pPr>
            <a:r>
              <a:rPr lang="en-US" sz="2100" dirty="0">
                <a:latin typeface="Times New Roman" charset="0"/>
                <a:cs typeface="Times New Roman" charset="0"/>
              </a:rPr>
              <a:t>Giving guidance on high‐level issues such as how the project fits into the company’s overall business strategy</a:t>
            </a:r>
          </a:p>
          <a:p>
            <a:pPr marL="457200" indent="-457200" algn="just">
              <a:lnSpc>
                <a:spcPct val="100000"/>
              </a:lnSpc>
              <a:buFont typeface="+mj-lt"/>
              <a:buAutoNum type="arabicPeriod"/>
            </a:pPr>
            <a:r>
              <a:rPr lang="en-US" sz="2100" dirty="0">
                <a:latin typeface="Times New Roman" charset="0"/>
                <a:cs typeface="Times New Roman" charset="0"/>
              </a:rPr>
              <a:t>Defining the business case </a:t>
            </a:r>
          </a:p>
          <a:p>
            <a:pPr marL="457200" indent="-457200" algn="just">
              <a:lnSpc>
                <a:spcPct val="100000"/>
              </a:lnSpc>
              <a:buFont typeface="+mj-lt"/>
              <a:buAutoNum type="arabicPeriod"/>
            </a:pPr>
            <a:r>
              <a:rPr lang="en-US" sz="2100" dirty="0">
                <a:latin typeface="Times New Roman" charset="0"/>
                <a:cs typeface="Times New Roman" charset="0"/>
              </a:rPr>
              <a:t>Working with users and other stakeholders to get buy‐in Providing feedback to developers about implemented features </a:t>
            </a:r>
          </a:p>
          <a:p>
            <a:pPr marL="457200" indent="-457200" algn="just">
              <a:lnSpc>
                <a:spcPct val="100000"/>
              </a:lnSpc>
              <a:buFont typeface="+mj-lt"/>
              <a:buAutoNum type="arabicPeriod"/>
            </a:pPr>
            <a:r>
              <a:rPr lang="en-US" sz="2100" dirty="0">
                <a:latin typeface="Times New Roman" charset="0"/>
                <a:cs typeface="Times New Roman" charset="0"/>
              </a:rPr>
              <a:t>Buffering the project from external distractions (such as the rest of the company) </a:t>
            </a:r>
          </a:p>
          <a:p>
            <a:pPr marL="457200" indent="-457200" algn="just">
              <a:lnSpc>
                <a:spcPct val="100000"/>
              </a:lnSpc>
              <a:buFont typeface="+mj-lt"/>
              <a:buAutoNum type="arabicPeriod"/>
            </a:pPr>
            <a:r>
              <a:rPr lang="en-US" sz="2100" dirty="0">
                <a:latin typeface="Times New Roman" charset="0"/>
                <a:cs typeface="Times New Roman" charset="0"/>
              </a:rPr>
              <a:t>Refereeing between managers, users, developers, and others interested in the project </a:t>
            </a:r>
          </a:p>
          <a:p>
            <a:pPr marL="457200" indent="-457200" algn="just">
              <a:lnSpc>
                <a:spcPct val="100000"/>
              </a:lnSpc>
              <a:buFont typeface="+mj-lt"/>
              <a:buAutoNum type="arabicPeriod"/>
            </a:pPr>
            <a:r>
              <a:rPr lang="en-US" sz="2100" dirty="0">
                <a:latin typeface="Times New Roman" charset="0"/>
                <a:cs typeface="Times New Roman" charset="0"/>
              </a:rPr>
              <a:t>Supporting the project team </a:t>
            </a:r>
          </a:p>
        </p:txBody>
      </p:sp>
      <p:sp>
        <p:nvSpPr>
          <p:cNvPr id="10" name="Subtitle 2">
            <a:extLst>
              <a:ext uri="{FF2B5EF4-FFF2-40B4-BE49-F238E27FC236}">
                <a16:creationId xmlns:a16="http://schemas.microsoft.com/office/drawing/2014/main" id="{7FAE8469-BE55-E94B-9B0E-C6EE10CA1B09}"/>
              </a:ext>
            </a:extLst>
          </p:cNvPr>
          <p:cNvSpPr txBox="1">
            <a:spLocks/>
          </p:cNvSpPr>
          <p:nvPr/>
        </p:nvSpPr>
        <p:spPr>
          <a:xfrm>
            <a:off x="32084" y="1035957"/>
            <a:ext cx="8871532" cy="68449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800" dirty="0">
                <a:latin typeface="Times New Roman" charset="0"/>
                <a:cs typeface="Times New Roman" charset="0"/>
              </a:rPr>
              <a:t>Executive champion duties include:</a:t>
            </a:r>
          </a:p>
          <a:p>
            <a:pPr marL="457200" indent="-457200" algn="just">
              <a:lnSpc>
                <a:spcPct val="100000"/>
              </a:lnSpc>
              <a:buFont typeface="Helvetica" charset="0"/>
              <a:buChar char="−"/>
            </a:pPr>
            <a:endParaRPr lang="en-US" sz="2100" dirty="0">
              <a:latin typeface="Times New Roman" charset="0"/>
              <a:cs typeface="Times New Roman" charset="0"/>
            </a:endParaRPr>
          </a:p>
        </p:txBody>
      </p:sp>
      <p:pic>
        <p:nvPicPr>
          <p:cNvPr id="11" name="Picture 10">
            <a:extLst>
              <a:ext uri="{FF2B5EF4-FFF2-40B4-BE49-F238E27FC236}">
                <a16:creationId xmlns:a16="http://schemas.microsoft.com/office/drawing/2014/main" id="{9B16ECA6-7CDD-A442-A8D2-55E8EEF1C9DA}"/>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3491864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DA6FA5-4F12-9C40-BB50-24FA6B88C3A4}"/>
              </a:ext>
            </a:extLst>
          </p:cNvPr>
          <p:cNvPicPr>
            <a:picLocks noChangeAspect="1"/>
          </p:cNvPicPr>
          <p:nvPr/>
        </p:nvPicPr>
        <p:blipFill>
          <a:blip r:embed="rId2"/>
          <a:stretch>
            <a:fillRect/>
          </a:stretch>
        </p:blipFill>
        <p:spPr>
          <a:xfrm>
            <a:off x="16230600" y="-1450507"/>
            <a:ext cx="2559705" cy="1912808"/>
          </a:xfrm>
          <a:prstGeom prst="rect">
            <a:avLst/>
          </a:prstGeom>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Project Management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31</a:t>
            </a:fld>
            <a:endParaRPr lang="en-US" dirty="0"/>
          </a:p>
        </p:txBody>
      </p:sp>
      <p:sp>
        <p:nvSpPr>
          <p:cNvPr id="14" name="Subtitle 2">
            <a:extLst>
              <a:ext uri="{FF2B5EF4-FFF2-40B4-BE49-F238E27FC236}">
                <a16:creationId xmlns:a16="http://schemas.microsoft.com/office/drawing/2014/main" id="{9E0BAF9B-4E76-FE4C-87AA-7DB25DE82CDD}"/>
              </a:ext>
            </a:extLst>
          </p:cNvPr>
          <p:cNvSpPr txBox="1">
            <a:spLocks/>
          </p:cNvSpPr>
          <p:nvPr/>
        </p:nvSpPr>
        <p:spPr>
          <a:xfrm>
            <a:off x="32084" y="1154166"/>
            <a:ext cx="6703211" cy="243593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cs typeface="Times New Roman" charset="0"/>
              </a:rPr>
              <a:t>A project manager :</a:t>
            </a:r>
          </a:p>
          <a:p>
            <a:pPr marL="914400" lvl="1" indent="-457200" algn="just">
              <a:lnSpc>
                <a:spcPct val="100000"/>
              </a:lnSpc>
              <a:buFont typeface="Helvetica" charset="0"/>
              <a:buChar char="−"/>
            </a:pPr>
            <a:r>
              <a:rPr lang="en-US" sz="2600" dirty="0">
                <a:latin typeface="Times New Roman" charset="0"/>
                <a:cs typeface="Times New Roman" charset="0"/>
              </a:rPr>
              <a:t>generally the </a:t>
            </a:r>
            <a:r>
              <a:rPr lang="en-US" sz="2600" u="sng" dirty="0">
                <a:latin typeface="Times New Roman" charset="0"/>
                <a:cs typeface="Times New Roman" charset="0"/>
              </a:rPr>
              <a:t>highest‐ranking membe</a:t>
            </a:r>
            <a:r>
              <a:rPr lang="en-US" sz="2600" dirty="0">
                <a:latin typeface="Times New Roman" charset="0"/>
                <a:cs typeface="Times New Roman" charset="0"/>
              </a:rPr>
              <a:t>r of the project team</a:t>
            </a:r>
          </a:p>
          <a:p>
            <a:pPr marL="914400" lvl="1" indent="-457200" algn="just">
              <a:lnSpc>
                <a:spcPct val="100000"/>
              </a:lnSpc>
              <a:buFont typeface="Helvetica" charset="0"/>
              <a:buChar char="−"/>
            </a:pPr>
            <a:r>
              <a:rPr lang="en-US" sz="2600" dirty="0">
                <a:latin typeface="Times New Roman" charset="0"/>
                <a:cs typeface="Times New Roman" charset="0"/>
              </a:rPr>
              <a:t>works with the team through </a:t>
            </a:r>
            <a:r>
              <a:rPr lang="en-US" sz="2600" u="sng" dirty="0">
                <a:latin typeface="Times New Roman" charset="0"/>
                <a:cs typeface="Times New Roman" charset="0"/>
              </a:rPr>
              <a:t>all stages of development</a:t>
            </a:r>
          </a:p>
        </p:txBody>
      </p:sp>
      <p:sp>
        <p:nvSpPr>
          <p:cNvPr id="15" name="Subtitle 2">
            <a:extLst>
              <a:ext uri="{FF2B5EF4-FFF2-40B4-BE49-F238E27FC236}">
                <a16:creationId xmlns:a16="http://schemas.microsoft.com/office/drawing/2014/main" id="{BB2B08ED-D319-3D40-B05A-E37718BFC859}"/>
              </a:ext>
            </a:extLst>
          </p:cNvPr>
          <p:cNvSpPr txBox="1">
            <a:spLocks/>
          </p:cNvSpPr>
          <p:nvPr/>
        </p:nvSpPr>
        <p:spPr>
          <a:xfrm>
            <a:off x="32084" y="3590102"/>
            <a:ext cx="9002734" cy="187228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cs typeface="Times New Roman" charset="0"/>
              </a:rPr>
              <a:t>If the development model allows changes, </a:t>
            </a:r>
          </a:p>
          <a:p>
            <a:pPr marL="914400" lvl="1" indent="-457200" algn="just">
              <a:lnSpc>
                <a:spcPct val="100000"/>
              </a:lnSpc>
              <a:buFont typeface="Helvetica" charset="0"/>
              <a:buChar char="−"/>
            </a:pPr>
            <a:r>
              <a:rPr lang="en-US" sz="2600" dirty="0">
                <a:latin typeface="Times New Roman" charset="0"/>
                <a:cs typeface="Times New Roman" charset="0"/>
              </a:rPr>
              <a:t>the project manager ensures that changes are made and tracked in an organized manner so that they don’t get lost and don’t overwhelm the rest of the team.</a:t>
            </a:r>
          </a:p>
        </p:txBody>
      </p:sp>
      <p:sp>
        <p:nvSpPr>
          <p:cNvPr id="16" name="Subtitle 2">
            <a:extLst>
              <a:ext uri="{FF2B5EF4-FFF2-40B4-BE49-F238E27FC236}">
                <a16:creationId xmlns:a16="http://schemas.microsoft.com/office/drawing/2014/main" id="{F43A493E-0359-F64B-BEE5-FC41AE32744A}"/>
              </a:ext>
            </a:extLst>
          </p:cNvPr>
          <p:cNvSpPr txBox="1">
            <a:spLocks/>
          </p:cNvSpPr>
          <p:nvPr/>
        </p:nvSpPr>
        <p:spPr>
          <a:xfrm>
            <a:off x="32084" y="5462389"/>
            <a:ext cx="9002734" cy="93773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cs typeface="Times New Roman" charset="0"/>
              </a:rPr>
              <a:t>A project manager doesn’t necessarily need to be an expert in the users’ field or in programming. </a:t>
            </a:r>
            <a:endParaRPr lang="en-US" sz="2600" dirty="0">
              <a:latin typeface="Times New Roman" charset="0"/>
              <a:cs typeface="Times New Roman" charset="0"/>
            </a:endParaRPr>
          </a:p>
        </p:txBody>
      </p:sp>
      <p:pic>
        <p:nvPicPr>
          <p:cNvPr id="4" name="Picture 3">
            <a:extLst>
              <a:ext uri="{FF2B5EF4-FFF2-40B4-BE49-F238E27FC236}">
                <a16:creationId xmlns:a16="http://schemas.microsoft.com/office/drawing/2014/main" id="{820F87CA-74A3-894D-B179-7A1D1862821F}"/>
              </a:ext>
            </a:extLst>
          </p:cNvPr>
          <p:cNvPicPr>
            <a:picLocks noChangeAspect="1"/>
          </p:cNvPicPr>
          <p:nvPr/>
        </p:nvPicPr>
        <p:blipFill>
          <a:blip r:embed="rId3"/>
          <a:stretch>
            <a:fillRect/>
          </a:stretch>
        </p:blipFill>
        <p:spPr>
          <a:xfrm>
            <a:off x="6735295" y="1290579"/>
            <a:ext cx="2299523" cy="2299523"/>
          </a:xfrm>
          <a:prstGeom prst="rect">
            <a:avLst/>
          </a:prstGeom>
        </p:spPr>
      </p:pic>
      <p:pic>
        <p:nvPicPr>
          <p:cNvPr id="11" name="Picture 10">
            <a:extLst>
              <a:ext uri="{FF2B5EF4-FFF2-40B4-BE49-F238E27FC236}">
                <a16:creationId xmlns:a16="http://schemas.microsoft.com/office/drawing/2014/main" id="{C91CCEBC-92C6-674D-BB6B-402F65C2999E}"/>
              </a:ext>
            </a:extLst>
          </p:cNvPr>
          <p:cNvPicPr>
            <a:picLocks noChangeAspect="1"/>
          </p:cNvPicPr>
          <p:nvPr/>
        </p:nvPicPr>
        <p:blipFill>
          <a:blip r:embed="rId4"/>
          <a:stretch>
            <a:fillRect/>
          </a:stretch>
        </p:blipFill>
        <p:spPr>
          <a:xfrm>
            <a:off x="33051" y="-89320"/>
            <a:ext cx="1410159" cy="1383198"/>
          </a:xfrm>
          <a:prstGeom prst="rect">
            <a:avLst/>
          </a:prstGeom>
        </p:spPr>
      </p:pic>
    </p:spTree>
    <p:extLst>
      <p:ext uri="{BB962C8B-B14F-4D97-AF65-F5344CB8AC3E}">
        <p14:creationId xmlns:p14="http://schemas.microsoft.com/office/powerpoint/2010/main" val="2743950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dissolv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dissolve">
                                      <p:cBhvr>
                                        <p:cTn id="2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DA6FA5-4F12-9C40-BB50-24FA6B88C3A4}"/>
              </a:ext>
            </a:extLst>
          </p:cNvPr>
          <p:cNvPicPr>
            <a:picLocks noChangeAspect="1"/>
          </p:cNvPicPr>
          <p:nvPr/>
        </p:nvPicPr>
        <p:blipFill>
          <a:blip r:embed="rId2"/>
          <a:stretch>
            <a:fillRect/>
          </a:stretch>
        </p:blipFill>
        <p:spPr>
          <a:xfrm>
            <a:off x="16230600" y="-1450507"/>
            <a:ext cx="2559705" cy="1912808"/>
          </a:xfrm>
          <a:prstGeom prst="rect">
            <a:avLst/>
          </a:prstGeom>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Project Management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32</a:t>
            </a:fld>
            <a:endParaRPr lang="en-US" dirty="0"/>
          </a:p>
        </p:txBody>
      </p:sp>
      <p:sp>
        <p:nvSpPr>
          <p:cNvPr id="14" name="Subtitle 2">
            <a:extLst>
              <a:ext uri="{FF2B5EF4-FFF2-40B4-BE49-F238E27FC236}">
                <a16:creationId xmlns:a16="http://schemas.microsoft.com/office/drawing/2014/main" id="{9E0BAF9B-4E76-FE4C-87AA-7DB25DE82CDD}"/>
              </a:ext>
            </a:extLst>
          </p:cNvPr>
          <p:cNvSpPr txBox="1">
            <a:spLocks/>
          </p:cNvSpPr>
          <p:nvPr/>
        </p:nvSpPr>
        <p:spPr>
          <a:xfrm>
            <a:off x="32084" y="1527588"/>
            <a:ext cx="9002734" cy="48287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914400" lvl="1" indent="-457200" algn="just">
              <a:lnSpc>
                <a:spcPct val="100000"/>
              </a:lnSpc>
              <a:buFont typeface="Helvetica" charset="0"/>
              <a:buChar char="−"/>
            </a:pPr>
            <a:endParaRPr lang="en-US" sz="1500" dirty="0">
              <a:latin typeface="Times New Roman" charset="0"/>
              <a:cs typeface="Times New Roman" charset="0"/>
            </a:endParaRPr>
          </a:p>
          <a:p>
            <a:pPr marL="971550" lvl="1" indent="-514350" algn="just">
              <a:lnSpc>
                <a:spcPct val="100000"/>
              </a:lnSpc>
              <a:buFont typeface="+mj-lt"/>
              <a:buAutoNum type="arabicPeriod"/>
            </a:pPr>
            <a:r>
              <a:rPr lang="en-US" sz="2600" dirty="0">
                <a:latin typeface="Times New Roman" charset="0"/>
                <a:cs typeface="Times New Roman" charset="0"/>
              </a:rPr>
              <a:t>Helping define the project requirements </a:t>
            </a:r>
          </a:p>
          <a:p>
            <a:pPr marL="971550" lvl="1" indent="-514350" algn="just">
              <a:lnSpc>
                <a:spcPct val="100000"/>
              </a:lnSpc>
              <a:buFont typeface="+mj-lt"/>
              <a:buAutoNum type="arabicPeriod"/>
            </a:pPr>
            <a:r>
              <a:rPr lang="en-US" sz="2600" dirty="0">
                <a:latin typeface="Times New Roman" charset="0"/>
                <a:cs typeface="Times New Roman" charset="0"/>
              </a:rPr>
              <a:t>Tracking project tasks </a:t>
            </a:r>
          </a:p>
          <a:p>
            <a:pPr marL="971550" lvl="1" indent="-514350" algn="just">
              <a:lnSpc>
                <a:spcPct val="100000"/>
              </a:lnSpc>
              <a:buFont typeface="+mj-lt"/>
              <a:buAutoNum type="arabicPeriod"/>
            </a:pPr>
            <a:r>
              <a:rPr lang="en-US" sz="2600" dirty="0">
                <a:latin typeface="Times New Roman" charset="0"/>
                <a:cs typeface="Times New Roman" charset="0"/>
              </a:rPr>
              <a:t>Responding to unexpected problems </a:t>
            </a:r>
          </a:p>
          <a:p>
            <a:pPr marL="971550" lvl="1" indent="-514350" algn="just">
              <a:lnSpc>
                <a:spcPct val="100000"/>
              </a:lnSpc>
              <a:buFont typeface="+mj-lt"/>
              <a:buAutoNum type="arabicPeriod"/>
            </a:pPr>
            <a:r>
              <a:rPr lang="en-US" sz="2600" dirty="0">
                <a:latin typeface="Times New Roman" charset="0"/>
                <a:cs typeface="Times New Roman" charset="0"/>
              </a:rPr>
              <a:t>Managing risk </a:t>
            </a:r>
          </a:p>
          <a:p>
            <a:pPr marL="971550" lvl="1" indent="-514350" algn="just">
              <a:lnSpc>
                <a:spcPct val="100000"/>
              </a:lnSpc>
              <a:buFont typeface="+mj-lt"/>
              <a:buAutoNum type="arabicPeriod"/>
            </a:pPr>
            <a:r>
              <a:rPr lang="en-US" sz="2600" dirty="0">
                <a:latin typeface="Times New Roman" charset="0"/>
                <a:cs typeface="Times New Roman" charset="0"/>
              </a:rPr>
              <a:t>Keeping users (and the executive champion) up‐to‐date on the project’s progress </a:t>
            </a:r>
          </a:p>
          <a:p>
            <a:pPr marL="971550" lvl="1" indent="-514350" algn="just">
              <a:lnSpc>
                <a:spcPct val="100000"/>
              </a:lnSpc>
              <a:buFont typeface="+mj-lt"/>
              <a:buAutoNum type="arabicPeriod"/>
            </a:pPr>
            <a:r>
              <a:rPr lang="en-US" sz="2600" dirty="0">
                <a:latin typeface="Times New Roman" charset="0"/>
                <a:cs typeface="Times New Roman" charset="0"/>
              </a:rPr>
              <a:t>Providing an interface between customers and developers </a:t>
            </a:r>
          </a:p>
          <a:p>
            <a:pPr marL="971550" lvl="1" indent="-514350" algn="just">
              <a:lnSpc>
                <a:spcPct val="100000"/>
              </a:lnSpc>
              <a:buFont typeface="+mj-lt"/>
              <a:buAutoNum type="arabicPeriod"/>
            </a:pPr>
            <a:r>
              <a:rPr lang="en-US" sz="2600" dirty="0">
                <a:latin typeface="Times New Roman" charset="0"/>
                <a:cs typeface="Times New Roman" charset="0"/>
              </a:rPr>
              <a:t>Managing resources such as time, people, budget, hardware, and software tools </a:t>
            </a:r>
          </a:p>
          <a:p>
            <a:pPr marL="971550" lvl="1" indent="-514350" algn="just">
              <a:lnSpc>
                <a:spcPct val="100000"/>
              </a:lnSpc>
              <a:buFont typeface="+mj-lt"/>
              <a:buAutoNum type="arabicPeriod"/>
            </a:pPr>
            <a:r>
              <a:rPr lang="en-US" sz="2600" dirty="0">
                <a:latin typeface="Times New Roman" charset="0"/>
                <a:cs typeface="Times New Roman" charset="0"/>
              </a:rPr>
              <a:t>Managing delivery</a:t>
            </a:r>
            <a:endParaRPr lang="en-US" sz="2600" u="sng" dirty="0">
              <a:latin typeface="Times New Roman" charset="0"/>
              <a:cs typeface="Times New Roman" charset="0"/>
            </a:endParaRPr>
          </a:p>
        </p:txBody>
      </p:sp>
      <p:sp>
        <p:nvSpPr>
          <p:cNvPr id="8" name="Subtitle 2">
            <a:extLst>
              <a:ext uri="{FF2B5EF4-FFF2-40B4-BE49-F238E27FC236}">
                <a16:creationId xmlns:a16="http://schemas.microsoft.com/office/drawing/2014/main" id="{37DE5839-3460-7945-9840-958C09D17542}"/>
              </a:ext>
            </a:extLst>
          </p:cNvPr>
          <p:cNvSpPr txBox="1">
            <a:spLocks/>
          </p:cNvSpPr>
          <p:nvPr/>
        </p:nvSpPr>
        <p:spPr>
          <a:xfrm>
            <a:off x="141266" y="1158418"/>
            <a:ext cx="9002734" cy="74077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800" dirty="0">
                <a:latin typeface="Times New Roman" charset="0"/>
                <a:cs typeface="Times New Roman" charset="0"/>
              </a:rPr>
              <a:t>Project manager duties include:</a:t>
            </a:r>
          </a:p>
          <a:p>
            <a:pPr marL="914400" lvl="1" indent="-457200" algn="just">
              <a:lnSpc>
                <a:spcPct val="100000"/>
              </a:lnSpc>
              <a:buFont typeface="Helvetica" charset="0"/>
              <a:buChar char="−"/>
            </a:pPr>
            <a:endParaRPr lang="en-US" sz="1500" dirty="0">
              <a:latin typeface="Times New Roman" charset="0"/>
              <a:cs typeface="Times New Roman" charset="0"/>
            </a:endParaRPr>
          </a:p>
        </p:txBody>
      </p:sp>
      <p:pic>
        <p:nvPicPr>
          <p:cNvPr id="4" name="Picture 3">
            <a:extLst>
              <a:ext uri="{FF2B5EF4-FFF2-40B4-BE49-F238E27FC236}">
                <a16:creationId xmlns:a16="http://schemas.microsoft.com/office/drawing/2014/main" id="{6C8A8649-5301-F244-B8E0-12366DED5F06}"/>
              </a:ext>
            </a:extLst>
          </p:cNvPr>
          <p:cNvPicPr>
            <a:picLocks noChangeAspect="1"/>
          </p:cNvPicPr>
          <p:nvPr/>
        </p:nvPicPr>
        <p:blipFill>
          <a:blip r:embed="rId3"/>
          <a:stretch>
            <a:fillRect/>
          </a:stretch>
        </p:blipFill>
        <p:spPr>
          <a:xfrm>
            <a:off x="6755053" y="1302295"/>
            <a:ext cx="2273300" cy="1612900"/>
          </a:xfrm>
          <a:prstGeom prst="rect">
            <a:avLst/>
          </a:prstGeom>
        </p:spPr>
      </p:pic>
      <p:pic>
        <p:nvPicPr>
          <p:cNvPr id="10" name="Picture 9">
            <a:extLst>
              <a:ext uri="{FF2B5EF4-FFF2-40B4-BE49-F238E27FC236}">
                <a16:creationId xmlns:a16="http://schemas.microsoft.com/office/drawing/2014/main" id="{AECEF6AD-4EF1-8349-9927-4B0000099B54}"/>
              </a:ext>
            </a:extLst>
          </p:cNvPr>
          <p:cNvPicPr>
            <a:picLocks noChangeAspect="1"/>
          </p:cNvPicPr>
          <p:nvPr/>
        </p:nvPicPr>
        <p:blipFill>
          <a:blip r:embed="rId4"/>
          <a:stretch>
            <a:fillRect/>
          </a:stretch>
        </p:blipFill>
        <p:spPr>
          <a:xfrm>
            <a:off x="33051" y="-89320"/>
            <a:ext cx="1410159" cy="1383198"/>
          </a:xfrm>
          <a:prstGeom prst="rect">
            <a:avLst/>
          </a:prstGeom>
        </p:spPr>
      </p:pic>
    </p:spTree>
    <p:extLst>
      <p:ext uri="{BB962C8B-B14F-4D97-AF65-F5344CB8AC3E}">
        <p14:creationId xmlns:p14="http://schemas.microsoft.com/office/powerpoint/2010/main" val="2084215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ssolv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DA6FA5-4F12-9C40-BB50-24FA6B88C3A4}"/>
              </a:ext>
            </a:extLst>
          </p:cNvPr>
          <p:cNvPicPr>
            <a:picLocks noChangeAspect="1"/>
          </p:cNvPicPr>
          <p:nvPr/>
        </p:nvPicPr>
        <p:blipFill>
          <a:blip r:embed="rId2"/>
          <a:stretch>
            <a:fillRect/>
          </a:stretch>
        </p:blipFill>
        <p:spPr>
          <a:xfrm>
            <a:off x="16230600" y="-1450507"/>
            <a:ext cx="2559705" cy="1912808"/>
          </a:xfrm>
          <a:prstGeom prst="rect">
            <a:avLst/>
          </a:prstGeom>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Project Management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33</a:t>
            </a:fld>
            <a:endParaRPr lang="en-US"/>
          </a:p>
        </p:txBody>
      </p:sp>
      <p:sp>
        <p:nvSpPr>
          <p:cNvPr id="14" name="Subtitle 2">
            <a:extLst>
              <a:ext uri="{FF2B5EF4-FFF2-40B4-BE49-F238E27FC236}">
                <a16:creationId xmlns:a16="http://schemas.microsoft.com/office/drawing/2014/main" id="{9E0BAF9B-4E76-FE4C-87AA-7DB25DE82CDD}"/>
              </a:ext>
            </a:extLst>
          </p:cNvPr>
          <p:cNvSpPr txBox="1">
            <a:spLocks/>
          </p:cNvSpPr>
          <p:nvPr/>
        </p:nvSpPr>
        <p:spPr>
          <a:xfrm>
            <a:off x="32084" y="1058690"/>
            <a:ext cx="9002734" cy="147050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cs typeface="Times New Roman" charset="0"/>
              </a:rPr>
              <a:t>In practice, some project managers are </a:t>
            </a:r>
            <a:r>
              <a:rPr lang="en-US" sz="2800" u="sng" dirty="0">
                <a:latin typeface="Times New Roman" charset="0"/>
                <a:cs typeface="Times New Roman" charset="0"/>
              </a:rPr>
              <a:t>promoted from the developer ranks</a:t>
            </a:r>
            <a:r>
              <a:rPr lang="en-US" sz="2800" dirty="0">
                <a:latin typeface="Times New Roman" charset="0"/>
                <a:cs typeface="Times New Roman" charset="0"/>
              </a:rPr>
              <a:t>, so they often have good development skills </a:t>
            </a:r>
            <a:r>
              <a:rPr lang="en-US" sz="2800" u="sng" dirty="0">
                <a:latin typeface="Times New Roman" charset="0"/>
                <a:cs typeface="Times New Roman" charset="0"/>
              </a:rPr>
              <a:t>but weak project management skills</a:t>
            </a:r>
            <a:r>
              <a:rPr lang="en-US" sz="2800" dirty="0">
                <a:latin typeface="Times New Roman" charset="0"/>
                <a:cs typeface="Times New Roman" charset="0"/>
              </a:rPr>
              <a:t>.</a:t>
            </a:r>
            <a:endParaRPr lang="en-US" sz="2600" u="sng" dirty="0">
              <a:latin typeface="Times New Roman" charset="0"/>
              <a:cs typeface="Times New Roman" charset="0"/>
            </a:endParaRPr>
          </a:p>
        </p:txBody>
      </p:sp>
      <p:sp>
        <p:nvSpPr>
          <p:cNvPr id="15" name="Subtitle 2">
            <a:extLst>
              <a:ext uri="{FF2B5EF4-FFF2-40B4-BE49-F238E27FC236}">
                <a16:creationId xmlns:a16="http://schemas.microsoft.com/office/drawing/2014/main" id="{F0BFD6EE-C475-BD4B-AB79-405790648610}"/>
              </a:ext>
            </a:extLst>
          </p:cNvPr>
          <p:cNvSpPr txBox="1">
            <a:spLocks/>
          </p:cNvSpPr>
          <p:nvPr/>
        </p:nvSpPr>
        <p:spPr>
          <a:xfrm>
            <a:off x="32084" y="2522279"/>
            <a:ext cx="9002734" cy="147050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cs typeface="Times New Roman" charset="0"/>
              </a:rPr>
              <a:t>They can provide technical leadership, but they’re not always good at recognizing and handling scheduling problems when something goes wrong.</a:t>
            </a:r>
            <a:endParaRPr lang="en-US" sz="2600" u="sng" dirty="0">
              <a:latin typeface="Times New Roman" charset="0"/>
              <a:cs typeface="Times New Roman" charset="0"/>
            </a:endParaRPr>
          </a:p>
        </p:txBody>
      </p:sp>
      <p:sp>
        <p:nvSpPr>
          <p:cNvPr id="17" name="Subtitle 2">
            <a:extLst>
              <a:ext uri="{FF2B5EF4-FFF2-40B4-BE49-F238E27FC236}">
                <a16:creationId xmlns:a16="http://schemas.microsoft.com/office/drawing/2014/main" id="{B70BCCB2-1428-4B42-AAFA-2419A1BD32C2}"/>
              </a:ext>
            </a:extLst>
          </p:cNvPr>
          <p:cNvSpPr txBox="1">
            <a:spLocks/>
          </p:cNvSpPr>
          <p:nvPr/>
        </p:nvSpPr>
        <p:spPr>
          <a:xfrm>
            <a:off x="32084" y="3992781"/>
            <a:ext cx="9002734" cy="89998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cs typeface="Times New Roman" charset="0"/>
              </a:rPr>
              <a:t>For that reason, some larger </a:t>
            </a:r>
            <a:r>
              <a:rPr lang="en-US" sz="2800" u="sng" dirty="0">
                <a:latin typeface="Times New Roman" charset="0"/>
                <a:cs typeface="Times New Roman" charset="0"/>
              </a:rPr>
              <a:t>projects divide the </a:t>
            </a:r>
            <a:r>
              <a:rPr lang="en-US" sz="2800" dirty="0">
                <a:latin typeface="Times New Roman" charset="0"/>
                <a:cs typeface="Times New Roman" charset="0"/>
              </a:rPr>
              <a:t>project manager’s duties among two or more people.</a:t>
            </a:r>
            <a:endParaRPr lang="en-US" sz="2600" u="sng" dirty="0">
              <a:latin typeface="Times New Roman" charset="0"/>
              <a:cs typeface="Times New Roman" charset="0"/>
            </a:endParaRPr>
          </a:p>
        </p:txBody>
      </p:sp>
      <p:sp>
        <p:nvSpPr>
          <p:cNvPr id="18" name="Subtitle 2">
            <a:extLst>
              <a:ext uri="{FF2B5EF4-FFF2-40B4-BE49-F238E27FC236}">
                <a16:creationId xmlns:a16="http://schemas.microsoft.com/office/drawing/2014/main" id="{7569935A-0172-7F40-89C7-E354481410CB}"/>
              </a:ext>
            </a:extLst>
          </p:cNvPr>
          <p:cNvSpPr txBox="1">
            <a:spLocks/>
          </p:cNvSpPr>
          <p:nvPr/>
        </p:nvSpPr>
        <p:spPr>
          <a:xfrm>
            <a:off x="32084" y="4980037"/>
            <a:ext cx="9002734" cy="128903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cs typeface="Times New Roman" charset="0"/>
              </a:rPr>
              <a:t>If you are a project manager or want to become one, you should do a lot more reading about </a:t>
            </a:r>
            <a:r>
              <a:rPr lang="en-US" sz="2800" u="sng" dirty="0">
                <a:latin typeface="Times New Roman" charset="0"/>
                <a:cs typeface="Times New Roman" charset="0"/>
              </a:rPr>
              <a:t>specific tools and techniques </a:t>
            </a:r>
            <a:r>
              <a:rPr lang="en-US" sz="2800" dirty="0">
                <a:latin typeface="Times New Roman" charset="0"/>
                <a:cs typeface="Times New Roman" charset="0"/>
              </a:rPr>
              <a:t>that are useful for keeping a project on track.</a:t>
            </a:r>
            <a:endParaRPr lang="en-US" sz="2600" u="sng" dirty="0">
              <a:latin typeface="Times New Roman" charset="0"/>
              <a:cs typeface="Times New Roman" charset="0"/>
            </a:endParaRPr>
          </a:p>
        </p:txBody>
      </p:sp>
      <p:pic>
        <p:nvPicPr>
          <p:cNvPr id="11" name="Picture 10">
            <a:extLst>
              <a:ext uri="{FF2B5EF4-FFF2-40B4-BE49-F238E27FC236}">
                <a16:creationId xmlns:a16="http://schemas.microsoft.com/office/drawing/2014/main" id="{9B80AE9F-D618-7349-817A-BE34102F256B}"/>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3266881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ssolv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dissolve">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DA6FA5-4F12-9C40-BB50-24FA6B88C3A4}"/>
              </a:ext>
            </a:extLst>
          </p:cNvPr>
          <p:cNvPicPr>
            <a:picLocks noChangeAspect="1"/>
          </p:cNvPicPr>
          <p:nvPr/>
        </p:nvPicPr>
        <p:blipFill>
          <a:blip r:embed="rId2"/>
          <a:stretch>
            <a:fillRect/>
          </a:stretch>
        </p:blipFill>
        <p:spPr>
          <a:xfrm>
            <a:off x="16230600" y="-1450507"/>
            <a:ext cx="2559705" cy="1912808"/>
          </a:xfrm>
          <a:prstGeom prst="rect">
            <a:avLst/>
          </a:prstGeom>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PERT Charts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34</a:t>
            </a:fld>
            <a:endParaRPr lang="en-US"/>
          </a:p>
        </p:txBody>
      </p:sp>
      <p:sp>
        <p:nvSpPr>
          <p:cNvPr id="14" name="Subtitle 2">
            <a:extLst>
              <a:ext uri="{FF2B5EF4-FFF2-40B4-BE49-F238E27FC236}">
                <a16:creationId xmlns:a16="http://schemas.microsoft.com/office/drawing/2014/main" id="{9E0BAF9B-4E76-FE4C-87AA-7DB25DE82CDD}"/>
              </a:ext>
            </a:extLst>
          </p:cNvPr>
          <p:cNvSpPr txBox="1">
            <a:spLocks/>
          </p:cNvSpPr>
          <p:nvPr/>
        </p:nvSpPr>
        <p:spPr>
          <a:xfrm>
            <a:off x="141266" y="1143489"/>
            <a:ext cx="9002734" cy="105427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cs typeface="Times New Roman" charset="0"/>
              </a:rPr>
              <a:t>A PERT chart :</a:t>
            </a:r>
          </a:p>
          <a:p>
            <a:pPr marL="914400" lvl="1" indent="-457200" algn="just">
              <a:lnSpc>
                <a:spcPct val="100000"/>
              </a:lnSpc>
              <a:buFont typeface="Helvetica" charset="0"/>
              <a:buChar char="−"/>
            </a:pPr>
            <a:r>
              <a:rPr lang="en-US" sz="2600" dirty="0">
                <a:solidFill>
                  <a:srgbClr val="FF0000"/>
                </a:solidFill>
                <a:latin typeface="Times New Roman" charset="0"/>
                <a:cs typeface="Times New Roman" charset="0"/>
              </a:rPr>
              <a:t>P</a:t>
            </a:r>
            <a:r>
              <a:rPr lang="en-US" sz="2600" dirty="0">
                <a:latin typeface="Times New Roman" charset="0"/>
                <a:cs typeface="Times New Roman" charset="0"/>
              </a:rPr>
              <a:t>rogram </a:t>
            </a:r>
            <a:r>
              <a:rPr lang="en-US" sz="2600" dirty="0">
                <a:solidFill>
                  <a:srgbClr val="FF0000"/>
                </a:solidFill>
                <a:latin typeface="Times New Roman" charset="0"/>
                <a:cs typeface="Times New Roman" charset="0"/>
              </a:rPr>
              <a:t>E</a:t>
            </a:r>
            <a:r>
              <a:rPr lang="en-US" sz="2600" dirty="0">
                <a:latin typeface="Times New Roman" charset="0"/>
                <a:cs typeface="Times New Roman" charset="0"/>
              </a:rPr>
              <a:t>valuation and </a:t>
            </a:r>
            <a:r>
              <a:rPr lang="en-US" sz="2600" dirty="0">
                <a:solidFill>
                  <a:srgbClr val="FF0000"/>
                </a:solidFill>
                <a:latin typeface="Times New Roman" charset="0"/>
                <a:cs typeface="Times New Roman" charset="0"/>
              </a:rPr>
              <a:t>R</a:t>
            </a:r>
            <a:r>
              <a:rPr lang="en-US" sz="2600" dirty="0">
                <a:latin typeface="Times New Roman" charset="0"/>
                <a:cs typeface="Times New Roman" charset="0"/>
              </a:rPr>
              <a:t>eview </a:t>
            </a:r>
            <a:r>
              <a:rPr lang="en-US" sz="2600" dirty="0">
                <a:solidFill>
                  <a:srgbClr val="FF0000"/>
                </a:solidFill>
                <a:latin typeface="Times New Roman" charset="0"/>
                <a:cs typeface="Times New Roman" charset="0"/>
              </a:rPr>
              <a:t>T</a:t>
            </a:r>
            <a:r>
              <a:rPr lang="en-US" sz="2600" dirty="0">
                <a:latin typeface="Times New Roman" charset="0"/>
                <a:cs typeface="Times New Roman" charset="0"/>
              </a:rPr>
              <a:t>echnique </a:t>
            </a:r>
          </a:p>
        </p:txBody>
      </p:sp>
      <p:sp>
        <p:nvSpPr>
          <p:cNvPr id="8" name="Subtitle 2">
            <a:extLst>
              <a:ext uri="{FF2B5EF4-FFF2-40B4-BE49-F238E27FC236}">
                <a16:creationId xmlns:a16="http://schemas.microsoft.com/office/drawing/2014/main" id="{F70E1C43-545C-A64B-AC8E-59ADE047D2EB}"/>
              </a:ext>
            </a:extLst>
          </p:cNvPr>
          <p:cNvSpPr txBox="1">
            <a:spLocks/>
          </p:cNvSpPr>
          <p:nvPr/>
        </p:nvSpPr>
        <p:spPr>
          <a:xfrm>
            <a:off x="141266" y="2305300"/>
            <a:ext cx="9002734" cy="434741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914400" lvl="1" indent="-457200" algn="just">
              <a:lnSpc>
                <a:spcPct val="100000"/>
              </a:lnSpc>
              <a:buFont typeface="Helvetica" charset="0"/>
              <a:buChar char="−"/>
            </a:pPr>
            <a:r>
              <a:rPr lang="en-US" sz="2600" dirty="0">
                <a:latin typeface="Times New Roman" charset="0"/>
                <a:cs typeface="Times New Roman" charset="0"/>
              </a:rPr>
              <a:t>was invented in the 1950s by the United States Navy.</a:t>
            </a:r>
          </a:p>
          <a:p>
            <a:pPr marL="914400" lvl="1" indent="-457200" algn="just">
              <a:lnSpc>
                <a:spcPct val="100000"/>
              </a:lnSpc>
              <a:buFont typeface="Helvetica" charset="0"/>
              <a:buChar char="−"/>
            </a:pPr>
            <a:endParaRPr lang="en-US" sz="2600" dirty="0">
              <a:latin typeface="Times New Roman" charset="0"/>
              <a:cs typeface="Times New Roman" charset="0"/>
            </a:endParaRPr>
          </a:p>
          <a:p>
            <a:pPr marL="914400" lvl="1" indent="-457200" algn="just">
              <a:lnSpc>
                <a:spcPct val="100000"/>
              </a:lnSpc>
              <a:buFont typeface="Helvetica" charset="0"/>
              <a:buChar char="−"/>
            </a:pPr>
            <a:r>
              <a:rPr lang="en-US" sz="2600" dirty="0">
                <a:latin typeface="Times New Roman" charset="0"/>
                <a:cs typeface="Times New Roman" charset="0"/>
              </a:rPr>
              <a:t>Uses nodes (circles or boxes) and links (arrows) to show the precedence relationships among the tasks in a project.</a:t>
            </a:r>
          </a:p>
          <a:p>
            <a:pPr marL="914400" lvl="1" indent="-457200" algn="just">
              <a:lnSpc>
                <a:spcPct val="100000"/>
              </a:lnSpc>
              <a:buFont typeface="Helvetica" charset="0"/>
              <a:buChar char="−"/>
            </a:pPr>
            <a:endParaRPr lang="en-US" sz="2600" dirty="0">
              <a:latin typeface="Times New Roman" charset="0"/>
              <a:cs typeface="Times New Roman" charset="0"/>
            </a:endParaRPr>
          </a:p>
          <a:p>
            <a:pPr marL="457200" indent="-457200" algn="just">
              <a:lnSpc>
                <a:spcPct val="100000"/>
              </a:lnSpc>
              <a:buFont typeface="Helvetica" charset="0"/>
              <a:buChar char="−"/>
            </a:pPr>
            <a:r>
              <a:rPr lang="en-US" sz="2800" dirty="0">
                <a:latin typeface="Times New Roman" charset="0"/>
                <a:cs typeface="Times New Roman" charset="0"/>
              </a:rPr>
              <a:t>Nodes represent tasks.</a:t>
            </a:r>
          </a:p>
          <a:p>
            <a:pPr marL="457200" indent="-457200" algn="just">
              <a:lnSpc>
                <a:spcPct val="100000"/>
              </a:lnSpc>
              <a:buFont typeface="Helvetica" charset="0"/>
              <a:buChar char="−"/>
            </a:pPr>
            <a:endParaRPr lang="en-US" sz="2800" dirty="0">
              <a:latin typeface="Times New Roman" charset="0"/>
              <a:cs typeface="Times New Roman" charset="0"/>
            </a:endParaRPr>
          </a:p>
          <a:p>
            <a:pPr marL="457200" indent="-457200" algn="just">
              <a:lnSpc>
                <a:spcPct val="100000"/>
              </a:lnSpc>
              <a:buFont typeface="Helvetica" charset="0"/>
              <a:buChar char="−"/>
            </a:pPr>
            <a:r>
              <a:rPr lang="en-US" sz="2800" dirty="0">
                <a:latin typeface="Times New Roman" charset="0"/>
                <a:cs typeface="Times New Roman" charset="0"/>
              </a:rPr>
              <a:t>Arrows represent precedence relations.</a:t>
            </a:r>
            <a:endParaRPr lang="en-US" sz="2600" u="sng" dirty="0">
              <a:latin typeface="Times New Roman" charset="0"/>
              <a:cs typeface="Times New Roman" charset="0"/>
            </a:endParaRPr>
          </a:p>
        </p:txBody>
      </p:sp>
      <p:pic>
        <p:nvPicPr>
          <p:cNvPr id="10" name="Picture 9">
            <a:extLst>
              <a:ext uri="{FF2B5EF4-FFF2-40B4-BE49-F238E27FC236}">
                <a16:creationId xmlns:a16="http://schemas.microsoft.com/office/drawing/2014/main" id="{C6DE3090-7D93-9D44-88EC-0C3AA3609486}"/>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630001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DA6FA5-4F12-9C40-BB50-24FA6B88C3A4}"/>
              </a:ext>
            </a:extLst>
          </p:cNvPr>
          <p:cNvPicPr>
            <a:picLocks noChangeAspect="1"/>
          </p:cNvPicPr>
          <p:nvPr/>
        </p:nvPicPr>
        <p:blipFill>
          <a:blip r:embed="rId2"/>
          <a:stretch>
            <a:fillRect/>
          </a:stretch>
        </p:blipFill>
        <p:spPr>
          <a:xfrm>
            <a:off x="16230600" y="-1450507"/>
            <a:ext cx="2559705" cy="1912808"/>
          </a:xfrm>
          <a:prstGeom prst="rect">
            <a:avLst/>
          </a:prstGeom>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PERT Charts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35</a:t>
            </a:fld>
            <a:endParaRPr lang="en-US"/>
          </a:p>
        </p:txBody>
      </p:sp>
      <p:pic>
        <p:nvPicPr>
          <p:cNvPr id="7170" name="Picture 2" descr="Attachment.png">
            <a:extLst>
              <a:ext uri="{FF2B5EF4-FFF2-40B4-BE49-F238E27FC236}">
                <a16:creationId xmlns:a16="http://schemas.microsoft.com/office/drawing/2014/main" id="{11C595A8-9638-2943-B994-5AF9BBB5E5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154" y="1539114"/>
            <a:ext cx="7812906" cy="4881710"/>
          </a:xfrm>
          <a:prstGeom prst="rect">
            <a:avLst/>
          </a:prstGeom>
          <a:noFill/>
          <a:extLst>
            <a:ext uri="{909E8E84-426E-40DD-AFC4-6F175D3DCCD1}">
              <a14:hiddenFill xmlns:a14="http://schemas.microsoft.com/office/drawing/2010/main">
                <a:solidFill>
                  <a:srgbClr val="FFFFFF"/>
                </a:solidFill>
              </a14:hiddenFill>
            </a:ext>
          </a:extLst>
        </p:spPr>
      </p:pic>
      <p:sp>
        <p:nvSpPr>
          <p:cNvPr id="8" name="Subtitle 2">
            <a:extLst>
              <a:ext uri="{FF2B5EF4-FFF2-40B4-BE49-F238E27FC236}">
                <a16:creationId xmlns:a16="http://schemas.microsoft.com/office/drawing/2014/main" id="{527114FE-57E9-804C-895B-6825357E6CDF}"/>
              </a:ext>
            </a:extLst>
          </p:cNvPr>
          <p:cNvSpPr txBox="1">
            <a:spLocks/>
          </p:cNvSpPr>
          <p:nvPr/>
        </p:nvSpPr>
        <p:spPr>
          <a:xfrm>
            <a:off x="141266" y="1143489"/>
            <a:ext cx="2858608" cy="70510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cs typeface="Times New Roman" charset="0"/>
              </a:rPr>
              <a:t>Example:</a:t>
            </a:r>
            <a:endParaRPr lang="en-US" sz="2600" dirty="0">
              <a:latin typeface="Times New Roman" charset="0"/>
              <a:cs typeface="Times New Roman" charset="0"/>
            </a:endParaRPr>
          </a:p>
        </p:txBody>
      </p:sp>
      <p:pic>
        <p:nvPicPr>
          <p:cNvPr id="10" name="Picture 9">
            <a:extLst>
              <a:ext uri="{FF2B5EF4-FFF2-40B4-BE49-F238E27FC236}">
                <a16:creationId xmlns:a16="http://schemas.microsoft.com/office/drawing/2014/main" id="{BD6CFBC1-B219-334D-8890-28B27DB8900E}"/>
              </a:ext>
            </a:extLst>
          </p:cNvPr>
          <p:cNvPicPr>
            <a:picLocks noChangeAspect="1"/>
          </p:cNvPicPr>
          <p:nvPr/>
        </p:nvPicPr>
        <p:blipFill>
          <a:blip r:embed="rId4"/>
          <a:stretch>
            <a:fillRect/>
          </a:stretch>
        </p:blipFill>
        <p:spPr>
          <a:xfrm>
            <a:off x="33051" y="-89320"/>
            <a:ext cx="1410159" cy="1383198"/>
          </a:xfrm>
          <a:prstGeom prst="rect">
            <a:avLst/>
          </a:prstGeom>
        </p:spPr>
      </p:pic>
    </p:spTree>
    <p:extLst>
      <p:ext uri="{BB962C8B-B14F-4D97-AF65-F5344CB8AC3E}">
        <p14:creationId xmlns:p14="http://schemas.microsoft.com/office/powerpoint/2010/main" val="15569447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PERT Charts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36</a:t>
            </a:fld>
            <a:endParaRPr lang="en-US"/>
          </a:p>
        </p:txBody>
      </p:sp>
      <p:sp>
        <p:nvSpPr>
          <p:cNvPr id="14" name="Subtitle 2">
            <a:extLst>
              <a:ext uri="{FF2B5EF4-FFF2-40B4-BE49-F238E27FC236}">
                <a16:creationId xmlns:a16="http://schemas.microsoft.com/office/drawing/2014/main" id="{9E0BAF9B-4E76-FE4C-87AA-7DB25DE82CDD}"/>
              </a:ext>
            </a:extLst>
          </p:cNvPr>
          <p:cNvSpPr txBox="1">
            <a:spLocks/>
          </p:cNvSpPr>
          <p:nvPr/>
        </p:nvSpPr>
        <p:spPr>
          <a:xfrm>
            <a:off x="105236" y="3449974"/>
            <a:ext cx="8673004" cy="327150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cs typeface="Times New Roman" charset="0"/>
              </a:rPr>
              <a:t>To make rearranging tasks easy, make an index card or sticky note for each task.</a:t>
            </a:r>
          </a:p>
          <a:p>
            <a:pPr marL="457200" indent="-457200" algn="just">
              <a:lnSpc>
                <a:spcPct val="100000"/>
              </a:lnSpc>
              <a:buFont typeface="Helvetica" charset="0"/>
              <a:buChar char="−"/>
            </a:pPr>
            <a:endParaRPr lang="en-US" sz="1000" dirty="0">
              <a:latin typeface="Times New Roman" charset="0"/>
              <a:cs typeface="Times New Roman" charset="0"/>
            </a:endParaRPr>
          </a:p>
          <a:p>
            <a:pPr marL="457200" indent="-457200" algn="just">
              <a:lnSpc>
                <a:spcPct val="100000"/>
              </a:lnSpc>
              <a:buFont typeface="Helvetica" charset="0"/>
              <a:buChar char="−"/>
            </a:pPr>
            <a:r>
              <a:rPr lang="en-US" sz="2800" dirty="0">
                <a:latin typeface="Times New Roman" charset="0"/>
                <a:cs typeface="Times New Roman" charset="0"/>
              </a:rPr>
              <a:t>You can add a </a:t>
            </a:r>
            <a:r>
              <a:rPr lang="en-US" sz="2800" u="sng" dirty="0">
                <a:latin typeface="Times New Roman" charset="0"/>
                <a:cs typeface="Times New Roman" charset="0"/>
              </a:rPr>
              <a:t>Start task </a:t>
            </a:r>
            <a:r>
              <a:rPr lang="en-US" sz="2800" dirty="0">
                <a:latin typeface="Times New Roman" charset="0"/>
                <a:cs typeface="Times New Roman" charset="0"/>
              </a:rPr>
              <a:t>as a predecessor for any other tasks that don’t have predecessors. Similarly, you can add a </a:t>
            </a:r>
            <a:r>
              <a:rPr lang="en-US" sz="2800" u="sng" dirty="0">
                <a:latin typeface="Times New Roman" charset="0"/>
                <a:cs typeface="Times New Roman" charset="0"/>
              </a:rPr>
              <a:t>Finish task </a:t>
            </a:r>
            <a:r>
              <a:rPr lang="en-US" sz="2800" dirty="0">
                <a:latin typeface="Times New Roman" charset="0"/>
                <a:cs typeface="Times New Roman" charset="0"/>
              </a:rPr>
              <a:t>for any other tasks that don’t have successors.</a:t>
            </a:r>
          </a:p>
        </p:txBody>
      </p:sp>
      <p:sp>
        <p:nvSpPr>
          <p:cNvPr id="8" name="Subtitle 2">
            <a:extLst>
              <a:ext uri="{FF2B5EF4-FFF2-40B4-BE49-F238E27FC236}">
                <a16:creationId xmlns:a16="http://schemas.microsoft.com/office/drawing/2014/main" id="{8894736A-A70F-9449-B7AB-32E9D843F2DE}"/>
              </a:ext>
            </a:extLst>
          </p:cNvPr>
          <p:cNvSpPr txBox="1">
            <a:spLocks/>
          </p:cNvSpPr>
          <p:nvPr/>
        </p:nvSpPr>
        <p:spPr>
          <a:xfrm>
            <a:off x="141266" y="1503715"/>
            <a:ext cx="9002734" cy="188688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endParaRPr lang="en-US" sz="1500" dirty="0">
              <a:latin typeface="Times New Roman" charset="0"/>
              <a:cs typeface="Times New Roman" charset="0"/>
            </a:endParaRPr>
          </a:p>
          <a:p>
            <a:pPr marL="914400" lvl="1" indent="-457200" algn="just">
              <a:lnSpc>
                <a:spcPct val="100000"/>
              </a:lnSpc>
              <a:buFont typeface="Helvetica" charset="0"/>
              <a:buChar char="−"/>
            </a:pPr>
            <a:r>
              <a:rPr lang="en-US" sz="2600" dirty="0">
                <a:latin typeface="Times New Roman" charset="0"/>
                <a:cs typeface="Times New Roman" charset="0"/>
              </a:rPr>
              <a:t>start by listing the tasks that must be performed, </a:t>
            </a:r>
          </a:p>
          <a:p>
            <a:pPr marL="914400" lvl="1" indent="-457200" algn="just">
              <a:lnSpc>
                <a:spcPct val="100000"/>
              </a:lnSpc>
              <a:buFont typeface="Helvetica" charset="0"/>
              <a:buChar char="−"/>
            </a:pPr>
            <a:r>
              <a:rPr lang="en-US" sz="2600" dirty="0">
                <a:latin typeface="Times New Roman" charset="0"/>
                <a:cs typeface="Times New Roman" charset="0"/>
              </a:rPr>
              <a:t>the tasks they must follow (their predecessors), </a:t>
            </a:r>
          </a:p>
          <a:p>
            <a:pPr marL="914400" lvl="1" indent="-457200" algn="just">
              <a:lnSpc>
                <a:spcPct val="100000"/>
              </a:lnSpc>
              <a:buFont typeface="Helvetica" charset="0"/>
              <a:buChar char="−"/>
            </a:pPr>
            <a:r>
              <a:rPr lang="en-US" sz="2600" dirty="0">
                <a:latin typeface="Times New Roman" charset="0"/>
                <a:cs typeface="Times New Roman" charset="0"/>
              </a:rPr>
              <a:t>the time you expect each task to take.</a:t>
            </a:r>
          </a:p>
          <a:p>
            <a:pPr marL="457200" indent="-457200" algn="just">
              <a:lnSpc>
                <a:spcPct val="100000"/>
              </a:lnSpc>
              <a:buFont typeface="Helvetica" charset="0"/>
              <a:buChar char="−"/>
            </a:pPr>
            <a:endParaRPr lang="en-US" sz="1500" dirty="0">
              <a:latin typeface="Times New Roman" charset="0"/>
              <a:cs typeface="Times New Roman" charset="0"/>
            </a:endParaRPr>
          </a:p>
        </p:txBody>
      </p:sp>
      <p:sp>
        <p:nvSpPr>
          <p:cNvPr id="10" name="Subtitle 2">
            <a:extLst>
              <a:ext uri="{FF2B5EF4-FFF2-40B4-BE49-F238E27FC236}">
                <a16:creationId xmlns:a16="http://schemas.microsoft.com/office/drawing/2014/main" id="{498A32D3-E770-054B-B9A8-1880C3D11DF5}"/>
              </a:ext>
            </a:extLst>
          </p:cNvPr>
          <p:cNvSpPr txBox="1">
            <a:spLocks/>
          </p:cNvSpPr>
          <p:nvPr/>
        </p:nvSpPr>
        <p:spPr>
          <a:xfrm>
            <a:off x="141266" y="1222079"/>
            <a:ext cx="6003502" cy="64329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800" dirty="0">
                <a:latin typeface="Times New Roman" charset="0"/>
                <a:cs typeface="Times New Roman" charset="0"/>
              </a:rPr>
              <a:t>To build a PERT chart :</a:t>
            </a:r>
          </a:p>
          <a:p>
            <a:pPr marL="457200" indent="-457200" algn="just">
              <a:lnSpc>
                <a:spcPct val="100000"/>
              </a:lnSpc>
              <a:buFont typeface="Helvetica" charset="0"/>
              <a:buChar char="−"/>
            </a:pPr>
            <a:endParaRPr lang="en-US" sz="1500" dirty="0">
              <a:latin typeface="Times New Roman" charset="0"/>
              <a:cs typeface="Times New Roman" charset="0"/>
            </a:endParaRPr>
          </a:p>
        </p:txBody>
      </p:sp>
      <p:pic>
        <p:nvPicPr>
          <p:cNvPr id="11" name="Picture 10">
            <a:extLst>
              <a:ext uri="{FF2B5EF4-FFF2-40B4-BE49-F238E27FC236}">
                <a16:creationId xmlns:a16="http://schemas.microsoft.com/office/drawing/2014/main" id="{8ABC8AE1-929C-6C42-B1E0-F524E1D842F2}"/>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3020861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PERT Charts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37</a:t>
            </a:fld>
            <a:endParaRPr lang="en-US"/>
          </a:p>
        </p:txBody>
      </p:sp>
      <p:sp>
        <p:nvSpPr>
          <p:cNvPr id="14" name="Subtitle 2">
            <a:extLst>
              <a:ext uri="{FF2B5EF4-FFF2-40B4-BE49-F238E27FC236}">
                <a16:creationId xmlns:a16="http://schemas.microsoft.com/office/drawing/2014/main" id="{9E0BAF9B-4E76-FE4C-87AA-7DB25DE82CDD}"/>
              </a:ext>
            </a:extLst>
          </p:cNvPr>
          <p:cNvSpPr txBox="1">
            <a:spLocks/>
          </p:cNvSpPr>
          <p:nvPr/>
        </p:nvSpPr>
        <p:spPr>
          <a:xfrm>
            <a:off x="141266" y="1711808"/>
            <a:ext cx="8893552" cy="500966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14350" indent="-514350" algn="just">
              <a:lnSpc>
                <a:spcPct val="100000"/>
              </a:lnSpc>
              <a:buFont typeface="+mj-lt"/>
              <a:buAutoNum type="arabicPeriod"/>
            </a:pPr>
            <a:r>
              <a:rPr lang="en-US" sz="2500" dirty="0">
                <a:latin typeface="Times New Roman" charset="0"/>
                <a:cs typeface="Times New Roman" charset="0"/>
              </a:rPr>
              <a:t>Place the Start task in a Ready pile. Place the other tasks in a Pending pile.</a:t>
            </a:r>
          </a:p>
          <a:p>
            <a:pPr marL="514350" indent="-514350" algn="just">
              <a:lnSpc>
                <a:spcPct val="100000"/>
              </a:lnSpc>
              <a:buFont typeface="+mj-lt"/>
              <a:buAutoNum type="arabicPeriod" startAt="2"/>
            </a:pPr>
            <a:r>
              <a:rPr lang="en-US" sz="2500" dirty="0">
                <a:latin typeface="Times New Roman" charset="0"/>
                <a:cs typeface="Times New Roman" charset="0"/>
              </a:rPr>
              <a:t>Position the tasks in the Ready pile in a column to the right of any previously positioned tasks. (The first time through, the Ready pile only contains the Start task, so position it on the left side of your desk.)</a:t>
            </a:r>
          </a:p>
          <a:p>
            <a:pPr marL="514350" indent="-514350" algn="just">
              <a:lnSpc>
                <a:spcPct val="100000"/>
              </a:lnSpc>
              <a:buFont typeface="+mj-lt"/>
              <a:buAutoNum type="arabicPeriod" startAt="3"/>
            </a:pPr>
            <a:r>
              <a:rPr lang="en-US" sz="2500" dirty="0">
                <a:latin typeface="Times New Roman" charset="0"/>
                <a:cs typeface="Times New Roman" charset="0"/>
              </a:rPr>
              <a:t>Look through the tasks in the Pending pile and cross out the predecessors that you just positioned. (Initially that means you’ll be crossing out the Start task.) If you cross out a card’s last predecessor, move it to the Ready pile.</a:t>
            </a:r>
          </a:p>
          <a:p>
            <a:pPr marL="514350" indent="-514350" algn="just">
              <a:lnSpc>
                <a:spcPct val="100000"/>
              </a:lnSpc>
              <a:buFont typeface="+mj-lt"/>
              <a:buAutoNum type="arabicPeriod" startAt="4"/>
            </a:pPr>
            <a:r>
              <a:rPr lang="en-US" sz="2500" dirty="0">
                <a:latin typeface="Times New Roman" charset="0"/>
                <a:cs typeface="Times New Roman" charset="0"/>
              </a:rPr>
              <a:t>Return to step 2 and repeat until you have positioned the Finish task.</a:t>
            </a:r>
          </a:p>
        </p:txBody>
      </p:sp>
      <p:sp>
        <p:nvSpPr>
          <p:cNvPr id="8" name="Subtitle 2">
            <a:extLst>
              <a:ext uri="{FF2B5EF4-FFF2-40B4-BE49-F238E27FC236}">
                <a16:creationId xmlns:a16="http://schemas.microsoft.com/office/drawing/2014/main" id="{52995BAE-5620-484A-A5C6-356B65905858}"/>
              </a:ext>
            </a:extLst>
          </p:cNvPr>
          <p:cNvSpPr txBox="1">
            <a:spLocks/>
          </p:cNvSpPr>
          <p:nvPr/>
        </p:nvSpPr>
        <p:spPr>
          <a:xfrm>
            <a:off x="0" y="1035957"/>
            <a:ext cx="8893552" cy="82296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pitchFamily="2" charset="2"/>
              <a:buChar char="v"/>
            </a:pPr>
            <a:r>
              <a:rPr lang="en-US" sz="2800" dirty="0">
                <a:latin typeface="Times New Roman" charset="0"/>
                <a:cs typeface="Times New Roman" charset="0"/>
              </a:rPr>
              <a:t>To build the chart, follow </a:t>
            </a:r>
            <a:r>
              <a:rPr lang="en-US" sz="2800" u="sng" dirty="0">
                <a:latin typeface="Times New Roman" charset="0"/>
                <a:cs typeface="Times New Roman" charset="0"/>
              </a:rPr>
              <a:t>these steps</a:t>
            </a:r>
            <a:r>
              <a:rPr lang="en-US" sz="2800" dirty="0">
                <a:latin typeface="Times New Roman" charset="0"/>
                <a:cs typeface="Times New Roman" charset="0"/>
              </a:rPr>
              <a:t>:</a:t>
            </a:r>
          </a:p>
        </p:txBody>
      </p:sp>
      <p:pic>
        <p:nvPicPr>
          <p:cNvPr id="10" name="Picture 9">
            <a:extLst>
              <a:ext uri="{FF2B5EF4-FFF2-40B4-BE49-F238E27FC236}">
                <a16:creationId xmlns:a16="http://schemas.microsoft.com/office/drawing/2014/main" id="{662931AC-28F0-9E46-8C10-D12310BAD8D0}"/>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746747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ssolv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PERT Charts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38</a:t>
            </a:fld>
            <a:endParaRPr lang="en-US"/>
          </a:p>
        </p:txBody>
      </p:sp>
      <p:pic>
        <p:nvPicPr>
          <p:cNvPr id="9218" name="Picture 2" descr="Attachment.jpeg">
            <a:extLst>
              <a:ext uri="{FF2B5EF4-FFF2-40B4-BE49-F238E27FC236}">
                <a16:creationId xmlns:a16="http://schemas.microsoft.com/office/drawing/2014/main" id="{DC39DF10-47D7-BF49-9168-A4EF9A81A2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933" y="1687514"/>
            <a:ext cx="8763885" cy="372769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7ABE5503-F6E8-8842-A6CB-6361265F7DEA}"/>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4443329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PERT Charts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39</a:t>
            </a:fld>
            <a:endParaRPr lang="en-US"/>
          </a:p>
        </p:txBody>
      </p:sp>
      <p:sp>
        <p:nvSpPr>
          <p:cNvPr id="14" name="Subtitle 2">
            <a:extLst>
              <a:ext uri="{FF2B5EF4-FFF2-40B4-BE49-F238E27FC236}">
                <a16:creationId xmlns:a16="http://schemas.microsoft.com/office/drawing/2014/main" id="{9E0BAF9B-4E76-FE4C-87AA-7DB25DE82CDD}"/>
              </a:ext>
            </a:extLst>
          </p:cNvPr>
          <p:cNvSpPr txBox="1">
            <a:spLocks/>
          </p:cNvSpPr>
          <p:nvPr/>
        </p:nvSpPr>
        <p:spPr>
          <a:xfrm>
            <a:off x="141266" y="1100430"/>
            <a:ext cx="8893552" cy="571451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cs typeface="Times New Roman" charset="0"/>
              </a:rPr>
              <a:t>After you’ve built the task table, create index cards for the tasks (or be prepared to draw them with a drawing tool).</a:t>
            </a:r>
          </a:p>
        </p:txBody>
      </p:sp>
      <p:pic>
        <p:nvPicPr>
          <p:cNvPr id="21506" name="Picture 2" descr="Attachment.jpeg">
            <a:extLst>
              <a:ext uri="{FF2B5EF4-FFF2-40B4-BE49-F238E27FC236}">
                <a16:creationId xmlns:a16="http://schemas.microsoft.com/office/drawing/2014/main" id="{5DA0577E-7EC6-2746-A717-4175B15866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3642" y="2317751"/>
            <a:ext cx="4368800" cy="40386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3A013566-A874-064A-BA0B-3EF5F76C68B5}"/>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2209763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Outline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5" name="Subtitle 2"/>
          <p:cNvSpPr txBox="1">
            <a:spLocks/>
          </p:cNvSpPr>
          <p:nvPr/>
        </p:nvSpPr>
        <p:spPr>
          <a:xfrm>
            <a:off x="257985" y="938372"/>
            <a:ext cx="8639796" cy="55783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50000"/>
              </a:lnSpc>
              <a:buFont typeface="Helvetica" charset="0"/>
              <a:buChar char="−"/>
            </a:pPr>
            <a:r>
              <a:rPr lang="en-US" sz="2800" dirty="0">
                <a:latin typeface="Times New Roman" charset="0"/>
                <a:ea typeface="Times New Roman" charset="0"/>
                <a:cs typeface="Times New Roman" charset="0"/>
              </a:rPr>
              <a:t>Document Managements</a:t>
            </a:r>
          </a:p>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Historical Documents</a:t>
            </a:r>
          </a:p>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Email Documents</a:t>
            </a:r>
          </a:p>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Code Documents</a:t>
            </a:r>
          </a:p>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Application Documents</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Executive Support</a:t>
            </a:r>
          </a:p>
          <a:p>
            <a:pPr marL="457200" indent="-457200" algn="just">
              <a:lnSpc>
                <a:spcPct val="150000"/>
              </a:lnSpc>
              <a:buFont typeface="Helvetica" charset="0"/>
              <a:buChar char="−"/>
            </a:pPr>
            <a:endParaRPr lang="en-US" sz="2600" dirty="0">
              <a:latin typeface="Times New Roman" charset="0"/>
              <a:ea typeface="Times New Roman" charset="0"/>
              <a:cs typeface="Times New Roman" charset="0"/>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4</a:t>
            </a:fld>
            <a:endParaRPr lang="en-US"/>
          </a:p>
        </p:txBody>
      </p:sp>
      <p:pic>
        <p:nvPicPr>
          <p:cNvPr id="7" name="Picture 6">
            <a:extLst>
              <a:ext uri="{FF2B5EF4-FFF2-40B4-BE49-F238E27FC236}">
                <a16:creationId xmlns:a16="http://schemas.microsoft.com/office/drawing/2014/main" id="{4BA0683B-829A-2941-A026-1532CA1EC30B}"/>
              </a:ext>
            </a:extLst>
          </p:cNvPr>
          <p:cNvPicPr>
            <a:picLocks noChangeAspect="1"/>
          </p:cNvPicPr>
          <p:nvPr/>
        </p:nvPicPr>
        <p:blipFill>
          <a:blip r:embed="rId2"/>
          <a:stretch>
            <a:fillRect/>
          </a:stretch>
        </p:blipFill>
        <p:spPr>
          <a:xfrm>
            <a:off x="33051" y="-89320"/>
            <a:ext cx="1410159" cy="1383198"/>
          </a:xfrm>
          <a:prstGeom prst="rect">
            <a:avLst/>
          </a:prstGeom>
        </p:spPr>
      </p:pic>
      <p:sp>
        <p:nvSpPr>
          <p:cNvPr id="8" name="Subtitle 2">
            <a:extLst>
              <a:ext uri="{FF2B5EF4-FFF2-40B4-BE49-F238E27FC236}">
                <a16:creationId xmlns:a16="http://schemas.microsoft.com/office/drawing/2014/main" id="{6E32028F-B0AE-CA49-928E-CFBEDE8E9DC1}"/>
              </a:ext>
            </a:extLst>
          </p:cNvPr>
          <p:cNvSpPr txBox="1">
            <a:spLocks/>
          </p:cNvSpPr>
          <p:nvPr/>
        </p:nvSpPr>
        <p:spPr>
          <a:xfrm>
            <a:off x="246219" y="4105096"/>
            <a:ext cx="8886014" cy="65269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Project Management </a:t>
            </a:r>
            <a:endParaRPr lang="en-US" sz="2600" dirty="0">
              <a:latin typeface="Times New Roman" charset="0"/>
              <a:ea typeface="Times New Roman" charset="0"/>
              <a:cs typeface="Times New Roman" charset="0"/>
            </a:endParaRPr>
          </a:p>
        </p:txBody>
      </p:sp>
      <p:sp>
        <p:nvSpPr>
          <p:cNvPr id="10" name="Subtitle 2">
            <a:extLst>
              <a:ext uri="{FF2B5EF4-FFF2-40B4-BE49-F238E27FC236}">
                <a16:creationId xmlns:a16="http://schemas.microsoft.com/office/drawing/2014/main" id="{CEA72C90-7698-8D42-A52B-5AACE40C1D7C}"/>
              </a:ext>
            </a:extLst>
          </p:cNvPr>
          <p:cNvSpPr txBox="1">
            <a:spLocks/>
          </p:cNvSpPr>
          <p:nvPr/>
        </p:nvSpPr>
        <p:spPr>
          <a:xfrm>
            <a:off x="738130" y="4670706"/>
            <a:ext cx="6825714" cy="230267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PERT Charts</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Critical Path Methods</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Gantt Charts</a:t>
            </a:r>
          </a:p>
          <a:p>
            <a:pPr marL="457200" indent="-457200" algn="just">
              <a:lnSpc>
                <a:spcPct val="100000"/>
              </a:lnSpc>
              <a:buFont typeface="Helvetica" charset="0"/>
              <a:buChar char="−"/>
            </a:pPr>
            <a:endParaRPr lang="en-US" sz="3200"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3000" dirty="0">
              <a:latin typeface="Times New Roman" charset="0"/>
              <a:ea typeface="Times New Roman" charset="0"/>
              <a:cs typeface="Times New Roman" charset="0"/>
            </a:endParaRPr>
          </a:p>
        </p:txBody>
      </p:sp>
      <p:sp>
        <p:nvSpPr>
          <p:cNvPr id="11" name="Subtitle 2">
            <a:extLst>
              <a:ext uri="{FF2B5EF4-FFF2-40B4-BE49-F238E27FC236}">
                <a16:creationId xmlns:a16="http://schemas.microsoft.com/office/drawing/2014/main" id="{21B04D00-EE8E-134C-8928-237B49D6ABE7}"/>
              </a:ext>
            </a:extLst>
          </p:cNvPr>
          <p:cNvSpPr txBox="1">
            <a:spLocks/>
          </p:cNvSpPr>
          <p:nvPr/>
        </p:nvSpPr>
        <p:spPr>
          <a:xfrm>
            <a:off x="257985" y="6244198"/>
            <a:ext cx="7562823" cy="58943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Risk Management</a:t>
            </a:r>
          </a:p>
        </p:txBody>
      </p:sp>
    </p:spTree>
    <p:extLst>
      <p:ext uri="{BB962C8B-B14F-4D97-AF65-F5344CB8AC3E}">
        <p14:creationId xmlns:p14="http://schemas.microsoft.com/office/powerpoint/2010/main" val="560074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dissolv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P spid="10" grpId="0"/>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PERT Charts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40</a:t>
            </a:fld>
            <a:endParaRPr lang="en-US"/>
          </a:p>
        </p:txBody>
      </p:sp>
      <p:pic>
        <p:nvPicPr>
          <p:cNvPr id="10242" name="Picture 2" descr="Attachment.jpeg">
            <a:extLst>
              <a:ext uri="{FF2B5EF4-FFF2-40B4-BE49-F238E27FC236}">
                <a16:creationId xmlns:a16="http://schemas.microsoft.com/office/drawing/2014/main" id="{810F5D10-94F0-A246-B334-1FA89DD169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543" y="1591733"/>
            <a:ext cx="8676807" cy="388196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6D48330F-A1FB-7040-890E-8935D19629A0}"/>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0420179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PERT Charts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41</a:t>
            </a:fld>
            <a:endParaRPr lang="en-US"/>
          </a:p>
        </p:txBody>
      </p:sp>
      <p:pic>
        <p:nvPicPr>
          <p:cNvPr id="3" name="Picture 2">
            <a:extLst>
              <a:ext uri="{FF2B5EF4-FFF2-40B4-BE49-F238E27FC236}">
                <a16:creationId xmlns:a16="http://schemas.microsoft.com/office/drawing/2014/main" id="{C967336E-E6D7-AB4F-A5AA-B04C8301E5BA}"/>
              </a:ext>
            </a:extLst>
          </p:cNvPr>
          <p:cNvPicPr>
            <a:picLocks noChangeAspect="1"/>
          </p:cNvPicPr>
          <p:nvPr/>
        </p:nvPicPr>
        <p:blipFill>
          <a:blip r:embed="rId2"/>
          <a:stretch>
            <a:fillRect/>
          </a:stretch>
        </p:blipFill>
        <p:spPr>
          <a:xfrm>
            <a:off x="73581" y="1659468"/>
            <a:ext cx="9070419" cy="3990984"/>
          </a:xfrm>
          <a:prstGeom prst="rect">
            <a:avLst/>
          </a:prstGeom>
        </p:spPr>
      </p:pic>
      <p:pic>
        <p:nvPicPr>
          <p:cNvPr id="7" name="Picture 6">
            <a:extLst>
              <a:ext uri="{FF2B5EF4-FFF2-40B4-BE49-F238E27FC236}">
                <a16:creationId xmlns:a16="http://schemas.microsoft.com/office/drawing/2014/main" id="{69545F79-6100-4E41-B5C7-A7880654766E}"/>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9150276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PERT Charts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42</a:t>
            </a:fld>
            <a:endParaRPr lang="en-US"/>
          </a:p>
        </p:txBody>
      </p:sp>
      <p:pic>
        <p:nvPicPr>
          <p:cNvPr id="4" name="Picture 3">
            <a:extLst>
              <a:ext uri="{FF2B5EF4-FFF2-40B4-BE49-F238E27FC236}">
                <a16:creationId xmlns:a16="http://schemas.microsoft.com/office/drawing/2014/main" id="{465493C3-6D34-A148-B099-4D111985F5DF}"/>
              </a:ext>
            </a:extLst>
          </p:cNvPr>
          <p:cNvPicPr>
            <a:picLocks noChangeAspect="1"/>
          </p:cNvPicPr>
          <p:nvPr/>
        </p:nvPicPr>
        <p:blipFill>
          <a:blip r:embed="rId2"/>
          <a:stretch>
            <a:fillRect/>
          </a:stretch>
        </p:blipFill>
        <p:spPr>
          <a:xfrm>
            <a:off x="86442" y="1676167"/>
            <a:ext cx="9057558" cy="3573165"/>
          </a:xfrm>
          <a:prstGeom prst="rect">
            <a:avLst/>
          </a:prstGeom>
        </p:spPr>
      </p:pic>
      <p:pic>
        <p:nvPicPr>
          <p:cNvPr id="7" name="Picture 6">
            <a:extLst>
              <a:ext uri="{FF2B5EF4-FFF2-40B4-BE49-F238E27FC236}">
                <a16:creationId xmlns:a16="http://schemas.microsoft.com/office/drawing/2014/main" id="{C09931F9-B278-1046-BFC0-7B757C15F295}"/>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0240258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PERT Charts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43</a:t>
            </a:fld>
            <a:endParaRPr lang="en-US"/>
          </a:p>
        </p:txBody>
      </p:sp>
      <p:pic>
        <p:nvPicPr>
          <p:cNvPr id="3" name="Picture 2">
            <a:extLst>
              <a:ext uri="{FF2B5EF4-FFF2-40B4-BE49-F238E27FC236}">
                <a16:creationId xmlns:a16="http://schemas.microsoft.com/office/drawing/2014/main" id="{C02EAB64-9482-394E-B2E0-B3A34C335B4D}"/>
              </a:ext>
            </a:extLst>
          </p:cNvPr>
          <p:cNvPicPr>
            <a:picLocks noChangeAspect="1"/>
          </p:cNvPicPr>
          <p:nvPr/>
        </p:nvPicPr>
        <p:blipFill>
          <a:blip r:embed="rId2"/>
          <a:stretch>
            <a:fillRect/>
          </a:stretch>
        </p:blipFill>
        <p:spPr>
          <a:xfrm>
            <a:off x="32084" y="1600799"/>
            <a:ext cx="9002734" cy="3625353"/>
          </a:xfrm>
          <a:prstGeom prst="rect">
            <a:avLst/>
          </a:prstGeom>
        </p:spPr>
      </p:pic>
      <p:pic>
        <p:nvPicPr>
          <p:cNvPr id="7" name="Picture 6">
            <a:extLst>
              <a:ext uri="{FF2B5EF4-FFF2-40B4-BE49-F238E27FC236}">
                <a16:creationId xmlns:a16="http://schemas.microsoft.com/office/drawing/2014/main" id="{48C4CD99-CE0A-8941-9BF3-CB362A1EA88B}"/>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30349972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PERT Charts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44</a:t>
            </a:fld>
            <a:endParaRPr lang="en-US"/>
          </a:p>
        </p:txBody>
      </p:sp>
      <p:pic>
        <p:nvPicPr>
          <p:cNvPr id="4" name="Picture 3">
            <a:extLst>
              <a:ext uri="{FF2B5EF4-FFF2-40B4-BE49-F238E27FC236}">
                <a16:creationId xmlns:a16="http://schemas.microsoft.com/office/drawing/2014/main" id="{BDC8D86D-CBA6-6344-ACAA-64028A8501B3}"/>
              </a:ext>
            </a:extLst>
          </p:cNvPr>
          <p:cNvPicPr>
            <a:picLocks noChangeAspect="1"/>
          </p:cNvPicPr>
          <p:nvPr/>
        </p:nvPicPr>
        <p:blipFill>
          <a:blip r:embed="rId2"/>
          <a:stretch>
            <a:fillRect/>
          </a:stretch>
        </p:blipFill>
        <p:spPr>
          <a:xfrm>
            <a:off x="-6333" y="1490133"/>
            <a:ext cx="9041151" cy="3828815"/>
          </a:xfrm>
          <a:prstGeom prst="rect">
            <a:avLst/>
          </a:prstGeom>
        </p:spPr>
      </p:pic>
      <p:pic>
        <p:nvPicPr>
          <p:cNvPr id="7" name="Picture 6">
            <a:extLst>
              <a:ext uri="{FF2B5EF4-FFF2-40B4-BE49-F238E27FC236}">
                <a16:creationId xmlns:a16="http://schemas.microsoft.com/office/drawing/2014/main" id="{ADE74EA0-8B7C-1145-BA4B-E74653915AD3}"/>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42925105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PERT Charts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45</a:t>
            </a:fld>
            <a:endParaRPr lang="en-US"/>
          </a:p>
        </p:txBody>
      </p:sp>
      <p:pic>
        <p:nvPicPr>
          <p:cNvPr id="3" name="Picture 2">
            <a:extLst>
              <a:ext uri="{FF2B5EF4-FFF2-40B4-BE49-F238E27FC236}">
                <a16:creationId xmlns:a16="http://schemas.microsoft.com/office/drawing/2014/main" id="{E81CFE4C-D4E3-B041-A328-2B61935E1A0E}"/>
              </a:ext>
            </a:extLst>
          </p:cNvPr>
          <p:cNvPicPr>
            <a:picLocks noChangeAspect="1"/>
          </p:cNvPicPr>
          <p:nvPr/>
        </p:nvPicPr>
        <p:blipFill>
          <a:blip r:embed="rId2"/>
          <a:stretch>
            <a:fillRect/>
          </a:stretch>
        </p:blipFill>
        <p:spPr>
          <a:xfrm>
            <a:off x="49136" y="1794933"/>
            <a:ext cx="9094864" cy="3285886"/>
          </a:xfrm>
          <a:prstGeom prst="rect">
            <a:avLst/>
          </a:prstGeom>
        </p:spPr>
      </p:pic>
      <p:pic>
        <p:nvPicPr>
          <p:cNvPr id="7" name="Picture 6">
            <a:extLst>
              <a:ext uri="{FF2B5EF4-FFF2-40B4-BE49-F238E27FC236}">
                <a16:creationId xmlns:a16="http://schemas.microsoft.com/office/drawing/2014/main" id="{A111CFFE-220F-9B41-A892-E01D8596DB13}"/>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30842033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Critical Path Methods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46</a:t>
            </a:fld>
            <a:endParaRPr lang="en-US"/>
          </a:p>
        </p:txBody>
      </p:sp>
      <p:sp>
        <p:nvSpPr>
          <p:cNvPr id="7" name="Subtitle 2">
            <a:extLst>
              <a:ext uri="{FF2B5EF4-FFF2-40B4-BE49-F238E27FC236}">
                <a16:creationId xmlns:a16="http://schemas.microsoft.com/office/drawing/2014/main" id="{FD4D1A37-2C79-B247-BB3B-FA85DA1605E8}"/>
              </a:ext>
            </a:extLst>
          </p:cNvPr>
          <p:cNvSpPr txBox="1">
            <a:spLocks/>
          </p:cNvSpPr>
          <p:nvPr/>
        </p:nvSpPr>
        <p:spPr>
          <a:xfrm>
            <a:off x="237043" y="1143953"/>
            <a:ext cx="8776832" cy="536395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PERT charts are often used with the Critical Path Method (CPM), which was also invented in the 1950s.</a:t>
            </a:r>
          </a:p>
          <a:p>
            <a:pPr marL="457200" indent="-457200" algn="just">
              <a:lnSpc>
                <a:spcPct val="100000"/>
              </a:lnSpc>
              <a:buFont typeface="Helvetica" charset="0"/>
              <a:buChar char="−"/>
            </a:pPr>
            <a:endParaRPr lang="en-US" sz="2800" dirty="0">
              <a:latin typeface="Times New Roman" charset="0"/>
              <a:ea typeface="Times New Roman" charset="0"/>
              <a:cs typeface="Times New Roman" charset="0"/>
            </a:endParaRPr>
          </a:p>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That method lets you find critical paths through the network formed by a PERT chart.</a:t>
            </a:r>
          </a:p>
          <a:p>
            <a:pPr marL="457200" indent="-457200" algn="just">
              <a:lnSpc>
                <a:spcPct val="100000"/>
              </a:lnSpc>
              <a:buFont typeface="Helvetica" charset="0"/>
              <a:buChar char="−"/>
            </a:pPr>
            <a:endParaRPr lang="en-US" sz="2600" dirty="0">
              <a:latin typeface="Times New Roman" charset="0"/>
              <a:ea typeface="Times New Roman" charset="0"/>
              <a:cs typeface="Times New Roman" charset="0"/>
            </a:endParaRPr>
          </a:p>
          <a:p>
            <a:pPr marL="457200" indent="-457200" algn="just">
              <a:lnSpc>
                <a:spcPct val="100000"/>
              </a:lnSpc>
              <a:buFont typeface="Helvetica" charset="0"/>
              <a:buChar char="−"/>
            </a:pPr>
            <a:r>
              <a:rPr lang="en-US" sz="2600" dirty="0">
                <a:latin typeface="Times New Roman" charset="0"/>
                <a:ea typeface="Times New Roman" charset="0"/>
                <a:cs typeface="Times New Roman" charset="0"/>
              </a:rPr>
              <a:t>A critical path is a longest possible path through the network. </a:t>
            </a:r>
          </a:p>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There may be more than one path with the same longest length.</a:t>
            </a:r>
          </a:p>
        </p:txBody>
      </p:sp>
      <p:pic>
        <p:nvPicPr>
          <p:cNvPr id="8" name="Picture 7">
            <a:extLst>
              <a:ext uri="{FF2B5EF4-FFF2-40B4-BE49-F238E27FC236}">
                <a16:creationId xmlns:a16="http://schemas.microsoft.com/office/drawing/2014/main" id="{E4D48697-40E4-3743-983B-6CDCBDEF82C9}"/>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3358610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Critical Path Methods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47</a:t>
            </a:fld>
            <a:endParaRPr lang="en-US"/>
          </a:p>
        </p:txBody>
      </p:sp>
      <p:pic>
        <p:nvPicPr>
          <p:cNvPr id="17410" name="Picture 2" descr="Attachment.jpeg">
            <a:extLst>
              <a:ext uri="{FF2B5EF4-FFF2-40B4-BE49-F238E27FC236}">
                <a16:creationId xmlns:a16="http://schemas.microsoft.com/office/drawing/2014/main" id="{59B33EA1-4E26-7F4B-AA19-A59B4D782B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39850"/>
            <a:ext cx="9144000" cy="417671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85BAC8E1-C65B-B34D-9B71-FD33D60162B3}"/>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3479138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Critical Path Methods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48</a:t>
            </a:fld>
            <a:endParaRPr lang="en-US"/>
          </a:p>
        </p:txBody>
      </p:sp>
      <p:pic>
        <p:nvPicPr>
          <p:cNvPr id="4" name="Picture 3">
            <a:extLst>
              <a:ext uri="{FF2B5EF4-FFF2-40B4-BE49-F238E27FC236}">
                <a16:creationId xmlns:a16="http://schemas.microsoft.com/office/drawing/2014/main" id="{250F0AFF-C3CA-294A-99F0-1D626D35541B}"/>
              </a:ext>
            </a:extLst>
          </p:cNvPr>
          <p:cNvPicPr>
            <a:picLocks noChangeAspect="1"/>
          </p:cNvPicPr>
          <p:nvPr/>
        </p:nvPicPr>
        <p:blipFill>
          <a:blip r:embed="rId2"/>
          <a:stretch>
            <a:fillRect/>
          </a:stretch>
        </p:blipFill>
        <p:spPr>
          <a:xfrm>
            <a:off x="32084" y="1321182"/>
            <a:ext cx="9111916" cy="4230532"/>
          </a:xfrm>
          <a:prstGeom prst="rect">
            <a:avLst/>
          </a:prstGeom>
        </p:spPr>
      </p:pic>
      <p:pic>
        <p:nvPicPr>
          <p:cNvPr id="7" name="Picture 6">
            <a:extLst>
              <a:ext uri="{FF2B5EF4-FFF2-40B4-BE49-F238E27FC236}">
                <a16:creationId xmlns:a16="http://schemas.microsoft.com/office/drawing/2014/main" id="{2EC608EA-5957-404E-B017-67EEA12EABFD}"/>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360801437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Critical Path Methods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49</a:t>
            </a:fld>
            <a:endParaRPr lang="en-US"/>
          </a:p>
        </p:txBody>
      </p:sp>
      <p:pic>
        <p:nvPicPr>
          <p:cNvPr id="18434" name="Picture 2" descr="Attachment.jpeg">
            <a:extLst>
              <a:ext uri="{FF2B5EF4-FFF2-40B4-BE49-F238E27FC236}">
                <a16:creationId xmlns:a16="http://schemas.microsoft.com/office/drawing/2014/main" id="{B1A58698-463B-4F49-B4DF-EE0441FFD8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04913"/>
            <a:ext cx="9144000" cy="44481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0D837A2E-ADAA-4F44-BBBA-6D319F721E01}"/>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7384434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Chapter Objectives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5" name="Subtitle 2"/>
          <p:cNvSpPr txBox="1">
            <a:spLocks/>
          </p:cNvSpPr>
          <p:nvPr/>
        </p:nvSpPr>
        <p:spPr>
          <a:xfrm>
            <a:off x="121318" y="4228581"/>
            <a:ext cx="8886014" cy="77575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a:latin typeface="Times New Roman" charset="0"/>
                <a:ea typeface="Times New Roman" charset="0"/>
                <a:cs typeface="Times New Roman" charset="0"/>
              </a:rPr>
              <a:t>How you can easily archive e‐mails for later use</a:t>
            </a:r>
            <a:endParaRPr lang="en-US" sz="3200" dirty="0">
              <a:latin typeface="Times New Roman" charset="0"/>
              <a:ea typeface="Times New Roman" charset="0"/>
              <a:cs typeface="Times New Roman" charset="0"/>
            </a:endParaRPr>
          </a:p>
        </p:txBody>
      </p:sp>
      <p:sp>
        <p:nvSpPr>
          <p:cNvPr id="8" name="Subtitle 2"/>
          <p:cNvSpPr txBox="1">
            <a:spLocks/>
          </p:cNvSpPr>
          <p:nvPr/>
        </p:nvSpPr>
        <p:spPr>
          <a:xfrm>
            <a:off x="148804" y="2227263"/>
            <a:ext cx="8886014" cy="11736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The features that a document management system provides.</a:t>
            </a:r>
            <a:endParaRPr lang="en-US" sz="3000" dirty="0">
              <a:latin typeface="Times New Roman" charset="0"/>
              <a:ea typeface="Times New Roman" charset="0"/>
              <a:cs typeface="Times New Roman" charset="0"/>
            </a:endParaRPr>
          </a:p>
        </p:txBody>
      </p:sp>
      <p:sp>
        <p:nvSpPr>
          <p:cNvPr id="12" name="Subtitle 2"/>
          <p:cNvSpPr txBox="1">
            <a:spLocks/>
          </p:cNvSpPr>
          <p:nvPr/>
        </p:nvSpPr>
        <p:spPr>
          <a:xfrm>
            <a:off x="148804" y="3400926"/>
            <a:ext cx="8886014" cy="114535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Why documentation is important.</a:t>
            </a:r>
          </a:p>
        </p:txBody>
      </p:sp>
      <p:sp>
        <p:nvSpPr>
          <p:cNvPr id="10" name="Subtitle 2"/>
          <p:cNvSpPr txBox="1">
            <a:spLocks/>
          </p:cNvSpPr>
          <p:nvPr/>
        </p:nvSpPr>
        <p:spPr>
          <a:xfrm>
            <a:off x="35853" y="1297962"/>
            <a:ext cx="9111916" cy="69125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charset="2"/>
              <a:buChar char="v"/>
            </a:pPr>
            <a:r>
              <a:rPr lang="en-US" sz="3200" dirty="0">
                <a:latin typeface="Times New Roman" charset="0"/>
                <a:ea typeface="Times New Roman" charset="0"/>
                <a:cs typeface="Times New Roman" charset="0"/>
              </a:rPr>
              <a:t>What You Will Learn in this Chapter? </a:t>
            </a:r>
          </a:p>
        </p:txBody>
      </p:sp>
      <p:sp>
        <p:nvSpPr>
          <p:cNvPr id="2" name="Slide Number Placeholder 1"/>
          <p:cNvSpPr>
            <a:spLocks noGrp="1"/>
          </p:cNvSpPr>
          <p:nvPr>
            <p:ph type="sldNum" sz="quarter" idx="12"/>
          </p:nvPr>
        </p:nvSpPr>
        <p:spPr/>
        <p:txBody>
          <a:bodyPr/>
          <a:lstStyle/>
          <a:p>
            <a:fld id="{1FA47DC0-52A1-1F42-AA0A-BF71125EDAD5}" type="slidenum">
              <a:rPr lang="en-US" smtClean="0"/>
              <a:t>5</a:t>
            </a:fld>
            <a:endParaRPr lang="en-US"/>
          </a:p>
        </p:txBody>
      </p:sp>
      <p:sp>
        <p:nvSpPr>
          <p:cNvPr id="11" name="Subtitle 2"/>
          <p:cNvSpPr txBox="1">
            <a:spLocks/>
          </p:cNvSpPr>
          <p:nvPr/>
        </p:nvSpPr>
        <p:spPr>
          <a:xfrm>
            <a:off x="148804" y="5146060"/>
            <a:ext cx="8886014" cy="75223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a:latin typeface="Times New Roman" charset="0"/>
                <a:ea typeface="Times New Roman" charset="0"/>
                <a:cs typeface="Times New Roman" charset="0"/>
              </a:rPr>
              <a:t>Typical types of documentation.</a:t>
            </a:r>
            <a:endParaRPr lang="en-US" sz="2600" dirty="0">
              <a:latin typeface="Times New Roman" charset="0"/>
              <a:ea typeface="Times New Roman" charset="0"/>
              <a:cs typeface="Times New Roman" charset="0"/>
            </a:endParaRPr>
          </a:p>
        </p:txBody>
      </p:sp>
      <p:pic>
        <p:nvPicPr>
          <p:cNvPr id="14" name="Picture 13">
            <a:extLst>
              <a:ext uri="{FF2B5EF4-FFF2-40B4-BE49-F238E27FC236}">
                <a16:creationId xmlns:a16="http://schemas.microsoft.com/office/drawing/2014/main" id="{0A26E32D-6407-8848-ACB7-5F26B00DEDE9}"/>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629596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C0ED156-B482-BE40-85D9-BE52D7400179}"/>
              </a:ext>
            </a:extLst>
          </p:cNvPr>
          <p:cNvPicPr>
            <a:picLocks noChangeAspect="1"/>
          </p:cNvPicPr>
          <p:nvPr/>
        </p:nvPicPr>
        <p:blipFill>
          <a:blip r:embed="rId2"/>
          <a:stretch>
            <a:fillRect/>
          </a:stretch>
        </p:blipFill>
        <p:spPr>
          <a:xfrm>
            <a:off x="474712" y="5617672"/>
            <a:ext cx="7578618" cy="1240328"/>
          </a:xfrm>
          <a:prstGeom prst="rect">
            <a:avLst/>
          </a:prstGeom>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Individual Homework</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50</a:t>
            </a:fld>
            <a:endParaRPr lang="en-US"/>
          </a:p>
        </p:txBody>
      </p:sp>
      <p:pic>
        <p:nvPicPr>
          <p:cNvPr id="4" name="Picture 3">
            <a:extLst>
              <a:ext uri="{FF2B5EF4-FFF2-40B4-BE49-F238E27FC236}">
                <a16:creationId xmlns:a16="http://schemas.microsoft.com/office/drawing/2014/main" id="{E332A55E-433F-A14E-BB62-4727D728106D}"/>
              </a:ext>
            </a:extLst>
          </p:cNvPr>
          <p:cNvPicPr>
            <a:picLocks noChangeAspect="1"/>
          </p:cNvPicPr>
          <p:nvPr/>
        </p:nvPicPr>
        <p:blipFill>
          <a:blip r:embed="rId3"/>
          <a:stretch>
            <a:fillRect/>
          </a:stretch>
        </p:blipFill>
        <p:spPr>
          <a:xfrm>
            <a:off x="341523" y="1035957"/>
            <a:ext cx="8131715" cy="4708413"/>
          </a:xfrm>
          <a:prstGeom prst="rect">
            <a:avLst/>
          </a:prstGeom>
        </p:spPr>
      </p:pic>
      <p:pic>
        <p:nvPicPr>
          <p:cNvPr id="7" name="Picture 6">
            <a:extLst>
              <a:ext uri="{FF2B5EF4-FFF2-40B4-BE49-F238E27FC236}">
                <a16:creationId xmlns:a16="http://schemas.microsoft.com/office/drawing/2014/main" id="{0D837A2E-ADAA-4F44-BBBA-6D319F721E01}"/>
              </a:ext>
            </a:extLst>
          </p:cNvPr>
          <p:cNvPicPr>
            <a:picLocks noChangeAspect="1"/>
          </p:cNvPicPr>
          <p:nvPr/>
        </p:nvPicPr>
        <p:blipFill>
          <a:blip r:embed="rId4"/>
          <a:stretch>
            <a:fillRect/>
          </a:stretch>
        </p:blipFill>
        <p:spPr>
          <a:xfrm>
            <a:off x="33051" y="-89320"/>
            <a:ext cx="1410159" cy="1383198"/>
          </a:xfrm>
          <a:prstGeom prst="rect">
            <a:avLst/>
          </a:prstGeom>
        </p:spPr>
      </p:pic>
      <p:sp>
        <p:nvSpPr>
          <p:cNvPr id="8" name="TextBox 7">
            <a:extLst>
              <a:ext uri="{FF2B5EF4-FFF2-40B4-BE49-F238E27FC236}">
                <a16:creationId xmlns:a16="http://schemas.microsoft.com/office/drawing/2014/main" id="{74E82BB2-51B2-C148-93DE-B9749A8118BE}"/>
              </a:ext>
            </a:extLst>
          </p:cNvPr>
          <p:cNvSpPr txBox="1"/>
          <p:nvPr/>
        </p:nvSpPr>
        <p:spPr>
          <a:xfrm>
            <a:off x="6037243" y="6116519"/>
            <a:ext cx="2743200" cy="369332"/>
          </a:xfrm>
          <a:prstGeom prst="rect">
            <a:avLst/>
          </a:prstGeom>
          <a:noFill/>
        </p:spPr>
        <p:txBody>
          <a:bodyPr wrap="square" rtlCol="0">
            <a:spAutoFit/>
          </a:bodyPr>
          <a:lstStyle/>
          <a:p>
            <a:r>
              <a:rPr lang="en-US" b="1" dirty="0">
                <a:solidFill>
                  <a:srgbClr val="F03E1E"/>
                </a:solidFill>
              </a:rPr>
              <a:t>Deadline 29/10/2019</a:t>
            </a:r>
          </a:p>
        </p:txBody>
      </p:sp>
    </p:spTree>
    <p:extLst>
      <p:ext uri="{BB962C8B-B14F-4D97-AF65-F5344CB8AC3E}">
        <p14:creationId xmlns:p14="http://schemas.microsoft.com/office/powerpoint/2010/main" val="22830875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Gantt Charts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51</a:t>
            </a:fld>
            <a:endParaRPr lang="en-US"/>
          </a:p>
        </p:txBody>
      </p:sp>
      <p:sp>
        <p:nvSpPr>
          <p:cNvPr id="7" name="Subtitle 2">
            <a:extLst>
              <a:ext uri="{FF2B5EF4-FFF2-40B4-BE49-F238E27FC236}">
                <a16:creationId xmlns:a16="http://schemas.microsoft.com/office/drawing/2014/main" id="{D6F43233-02EB-9341-AD04-392B00B1D185}"/>
              </a:ext>
            </a:extLst>
          </p:cNvPr>
          <p:cNvSpPr txBox="1">
            <a:spLocks/>
          </p:cNvSpPr>
          <p:nvPr/>
        </p:nvSpPr>
        <p:spPr>
          <a:xfrm>
            <a:off x="237043" y="1143953"/>
            <a:ext cx="8776832" cy="536395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A Gantt Chart is a kind of bar chart invented by Henry Gantt in the 1910s to show a schedule for a collection of related tasks.</a:t>
            </a:r>
            <a:endParaRPr lang="en-US" sz="2600" dirty="0">
              <a:latin typeface="Times New Roman" charset="0"/>
              <a:ea typeface="Times New Roman" charset="0"/>
              <a:cs typeface="Times New Roman" charset="0"/>
            </a:endParaRPr>
          </a:p>
        </p:txBody>
      </p:sp>
      <p:pic>
        <p:nvPicPr>
          <p:cNvPr id="1026" name="Picture 2" descr="Attachment.jpeg">
            <a:extLst>
              <a:ext uri="{FF2B5EF4-FFF2-40B4-BE49-F238E27FC236}">
                <a16:creationId xmlns:a16="http://schemas.microsoft.com/office/drawing/2014/main" id="{8EE94324-219E-C34E-B8C0-8086A20696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043" y="2656448"/>
            <a:ext cx="8776832" cy="292865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B31C8018-BD9C-4242-B194-0F623095C269}"/>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814240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Gantt Charts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52</a:t>
            </a:fld>
            <a:endParaRPr lang="en-US"/>
          </a:p>
        </p:txBody>
      </p:sp>
      <p:sp>
        <p:nvSpPr>
          <p:cNvPr id="7" name="Subtitle 2">
            <a:extLst>
              <a:ext uri="{FF2B5EF4-FFF2-40B4-BE49-F238E27FC236}">
                <a16:creationId xmlns:a16="http://schemas.microsoft.com/office/drawing/2014/main" id="{D6F43233-02EB-9341-AD04-392B00B1D185}"/>
              </a:ext>
            </a:extLst>
          </p:cNvPr>
          <p:cNvSpPr txBox="1">
            <a:spLocks/>
          </p:cNvSpPr>
          <p:nvPr/>
        </p:nvSpPr>
        <p:spPr>
          <a:xfrm>
            <a:off x="246518" y="2662999"/>
            <a:ext cx="8776832" cy="204284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The bars are placed horizontally on a calendar to show </a:t>
            </a:r>
            <a:r>
              <a:rPr lang="en-US" sz="2800" u="sng" dirty="0">
                <a:latin typeface="Times New Roman" charset="0"/>
                <a:ea typeface="Times New Roman" charset="0"/>
                <a:cs typeface="Times New Roman" charset="0"/>
              </a:rPr>
              <a:t>their start and stop times</a:t>
            </a:r>
            <a:r>
              <a:rPr lang="en-US" sz="2800" dirty="0">
                <a:latin typeface="Times New Roman" charset="0"/>
                <a:ea typeface="Times New Roman" charset="0"/>
                <a:cs typeface="Times New Roman" charset="0"/>
              </a:rPr>
              <a:t>.</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 </a:t>
            </a:r>
            <a:r>
              <a:rPr lang="en-US" sz="2800" u="sng" dirty="0">
                <a:latin typeface="Times New Roman" charset="0"/>
                <a:ea typeface="Times New Roman" charset="0"/>
                <a:cs typeface="Times New Roman" charset="0"/>
              </a:rPr>
              <a:t>Arrows</a:t>
            </a:r>
            <a:r>
              <a:rPr lang="en-US" sz="2800" dirty="0">
                <a:latin typeface="Times New Roman" charset="0"/>
                <a:ea typeface="Times New Roman" charset="0"/>
                <a:cs typeface="Times New Roman" charset="0"/>
              </a:rPr>
              <a:t> show the </a:t>
            </a:r>
            <a:r>
              <a:rPr lang="en-US" sz="2800" u="sng" dirty="0">
                <a:latin typeface="Times New Roman" charset="0"/>
                <a:ea typeface="Times New Roman" charset="0"/>
                <a:cs typeface="Times New Roman" charset="0"/>
              </a:rPr>
              <a:t>relationships</a:t>
            </a:r>
            <a:r>
              <a:rPr lang="en-US" sz="2800" dirty="0">
                <a:latin typeface="Times New Roman" charset="0"/>
                <a:ea typeface="Times New Roman" charset="0"/>
                <a:cs typeface="Times New Roman" charset="0"/>
              </a:rPr>
              <a:t> between tasks and their predecessors much as they do in a PERT chart.</a:t>
            </a:r>
            <a:endParaRPr lang="en-US" sz="2600" dirty="0">
              <a:latin typeface="Times New Roman" charset="0"/>
              <a:ea typeface="Times New Roman" charset="0"/>
              <a:cs typeface="Times New Roman" charset="0"/>
            </a:endParaRPr>
          </a:p>
        </p:txBody>
      </p:sp>
      <p:pic>
        <p:nvPicPr>
          <p:cNvPr id="8" name="Picture 2" descr="Attachment.jpeg">
            <a:extLst>
              <a:ext uri="{FF2B5EF4-FFF2-40B4-BE49-F238E27FC236}">
                <a16:creationId xmlns:a16="http://schemas.microsoft.com/office/drawing/2014/main" id="{ABB12F87-ED3B-FA45-92AA-959134B553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6643" y="4633791"/>
            <a:ext cx="6665682" cy="2224209"/>
          </a:xfrm>
          <a:prstGeom prst="rect">
            <a:avLst/>
          </a:prstGeom>
          <a:noFill/>
          <a:extLst>
            <a:ext uri="{909E8E84-426E-40DD-AFC4-6F175D3DCCD1}">
              <a14:hiddenFill xmlns:a14="http://schemas.microsoft.com/office/drawing/2010/main">
                <a:solidFill>
                  <a:srgbClr val="FFFFFF"/>
                </a:solidFill>
              </a14:hiddenFill>
            </a:ext>
          </a:extLst>
        </p:spPr>
      </p:pic>
      <p:sp>
        <p:nvSpPr>
          <p:cNvPr id="10" name="Subtitle 2">
            <a:extLst>
              <a:ext uri="{FF2B5EF4-FFF2-40B4-BE49-F238E27FC236}">
                <a16:creationId xmlns:a16="http://schemas.microsoft.com/office/drawing/2014/main" id="{4BF77F65-7ACB-194A-BCC0-B22AD261ABF2}"/>
              </a:ext>
            </a:extLst>
          </p:cNvPr>
          <p:cNvSpPr txBox="1">
            <a:spLocks/>
          </p:cNvSpPr>
          <p:nvPr/>
        </p:nvSpPr>
        <p:spPr>
          <a:xfrm>
            <a:off x="257986" y="1119042"/>
            <a:ext cx="8776832" cy="185324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A Gantt chart uses </a:t>
            </a:r>
            <a:r>
              <a:rPr lang="en-US" sz="2800" u="sng" dirty="0">
                <a:latin typeface="Times New Roman" charset="0"/>
                <a:ea typeface="Times New Roman" charset="0"/>
                <a:cs typeface="Times New Roman" charset="0"/>
              </a:rPr>
              <a:t>horizontal bars</a:t>
            </a:r>
            <a:r>
              <a:rPr lang="en-US" sz="2800" dirty="0">
                <a:latin typeface="Times New Roman" charset="0"/>
                <a:ea typeface="Times New Roman" charset="0"/>
                <a:cs typeface="Times New Roman" charset="0"/>
              </a:rPr>
              <a:t> to represent task </a:t>
            </a:r>
            <a:r>
              <a:rPr lang="en-US" sz="2800" u="sng" dirty="0">
                <a:latin typeface="Times New Roman" charset="0"/>
                <a:ea typeface="Times New Roman" charset="0"/>
                <a:cs typeface="Times New Roman" charset="0"/>
              </a:rPr>
              <a:t>activities</a:t>
            </a:r>
            <a:r>
              <a:rPr lang="en-US" sz="2800" dirty="0">
                <a:latin typeface="Times New Roman" charset="0"/>
                <a:ea typeface="Times New Roman" charset="0"/>
                <a:cs typeface="Times New Roman" charset="0"/>
              </a:rPr>
              <a:t>. </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The bars’ lengths indicate the </a:t>
            </a:r>
            <a:r>
              <a:rPr lang="en-US" sz="2800" u="sng" dirty="0">
                <a:latin typeface="Times New Roman" charset="0"/>
                <a:ea typeface="Times New Roman" charset="0"/>
                <a:cs typeface="Times New Roman" charset="0"/>
              </a:rPr>
              <a:t>tasks’ durations</a:t>
            </a:r>
            <a:r>
              <a:rPr lang="en-US" sz="2800" dirty="0">
                <a:latin typeface="Times New Roman" charset="0"/>
                <a:ea typeface="Times New Roman" charset="0"/>
                <a:cs typeface="Times New Roman" charset="0"/>
              </a:rPr>
              <a:t>. </a:t>
            </a:r>
          </a:p>
        </p:txBody>
      </p:sp>
      <p:pic>
        <p:nvPicPr>
          <p:cNvPr id="11" name="Picture 10">
            <a:extLst>
              <a:ext uri="{FF2B5EF4-FFF2-40B4-BE49-F238E27FC236}">
                <a16:creationId xmlns:a16="http://schemas.microsoft.com/office/drawing/2014/main" id="{6C9541F7-E8FE-A641-993B-147D7D1A6482}"/>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4194333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Gantt Charts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53</a:t>
            </a:fld>
            <a:endParaRPr lang="en-US"/>
          </a:p>
        </p:txBody>
      </p:sp>
      <p:sp>
        <p:nvSpPr>
          <p:cNvPr id="7" name="Subtitle 2">
            <a:extLst>
              <a:ext uri="{FF2B5EF4-FFF2-40B4-BE49-F238E27FC236}">
                <a16:creationId xmlns:a16="http://schemas.microsoft.com/office/drawing/2014/main" id="{D6F43233-02EB-9341-AD04-392B00B1D185}"/>
              </a:ext>
            </a:extLst>
          </p:cNvPr>
          <p:cNvSpPr txBox="1">
            <a:spLocks/>
          </p:cNvSpPr>
          <p:nvPr/>
        </p:nvSpPr>
        <p:spPr>
          <a:xfrm>
            <a:off x="237043" y="1143953"/>
            <a:ext cx="8776832" cy="536395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Notice that some of the tasks have been </a:t>
            </a:r>
            <a:r>
              <a:rPr lang="en-US" sz="2800" u="sng" dirty="0">
                <a:latin typeface="Times New Roman" charset="0"/>
                <a:ea typeface="Times New Roman" charset="0"/>
                <a:cs typeface="Times New Roman" charset="0"/>
              </a:rPr>
              <a:t>extended to </a:t>
            </a:r>
            <a:r>
              <a:rPr lang="en-US" sz="2800" dirty="0">
                <a:latin typeface="Times New Roman" charset="0"/>
                <a:ea typeface="Times New Roman" charset="0"/>
                <a:cs typeface="Times New Roman" charset="0"/>
              </a:rPr>
              <a:t>cover the gaps created by </a:t>
            </a:r>
            <a:r>
              <a:rPr lang="en-US" sz="2800" u="sng" dirty="0">
                <a:latin typeface="Times New Roman" charset="0"/>
                <a:ea typeface="Times New Roman" charset="0"/>
                <a:cs typeface="Times New Roman" charset="0"/>
              </a:rPr>
              <a:t>weekends.</a:t>
            </a:r>
          </a:p>
          <a:p>
            <a:pPr marL="457200" indent="-457200" algn="just">
              <a:lnSpc>
                <a:spcPct val="100000"/>
              </a:lnSpc>
              <a:buFont typeface="Helvetica" charset="0"/>
              <a:buChar char="−"/>
            </a:pPr>
            <a:r>
              <a:rPr lang="en-US" sz="2600" dirty="0">
                <a:latin typeface="Times New Roman" charset="0"/>
                <a:ea typeface="Times New Roman" charset="0"/>
                <a:cs typeface="Times New Roman" charset="0"/>
              </a:rPr>
              <a:t>Also notice that the weekends have extended the project’s total duration from 15 </a:t>
            </a:r>
            <a:r>
              <a:rPr lang="en-US" sz="2600" u="sng" dirty="0">
                <a:latin typeface="Times New Roman" charset="0"/>
                <a:ea typeface="Times New Roman" charset="0"/>
                <a:cs typeface="Times New Roman" charset="0"/>
              </a:rPr>
              <a:t>working days</a:t>
            </a:r>
            <a:r>
              <a:rPr lang="en-US" sz="2600" dirty="0">
                <a:latin typeface="Times New Roman" charset="0"/>
                <a:ea typeface="Times New Roman" charset="0"/>
                <a:cs typeface="Times New Roman" charset="0"/>
              </a:rPr>
              <a:t> to 19 </a:t>
            </a:r>
            <a:r>
              <a:rPr lang="en-US" sz="2600" u="sng" dirty="0">
                <a:latin typeface="Times New Roman" charset="0"/>
                <a:ea typeface="Times New Roman" charset="0"/>
                <a:cs typeface="Times New Roman" charset="0"/>
              </a:rPr>
              <a:t>calendar days.</a:t>
            </a:r>
          </a:p>
        </p:txBody>
      </p:sp>
      <p:pic>
        <p:nvPicPr>
          <p:cNvPr id="10" name="Picture 2" descr="Attachment.jpeg">
            <a:extLst>
              <a:ext uri="{FF2B5EF4-FFF2-40B4-BE49-F238E27FC236}">
                <a16:creationId xmlns:a16="http://schemas.microsoft.com/office/drawing/2014/main" id="{30F35B81-A782-C243-891A-EE6DE4C960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508" y="3302597"/>
            <a:ext cx="8285512" cy="276471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70DF34C0-E31D-6541-888E-3BBAD164DF0A}"/>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687302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Scheduling Software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54</a:t>
            </a:fld>
            <a:endParaRPr lang="en-US"/>
          </a:p>
        </p:txBody>
      </p:sp>
      <p:sp>
        <p:nvSpPr>
          <p:cNvPr id="7" name="Subtitle 2">
            <a:extLst>
              <a:ext uri="{FF2B5EF4-FFF2-40B4-BE49-F238E27FC236}">
                <a16:creationId xmlns:a16="http://schemas.microsoft.com/office/drawing/2014/main" id="{D6F43233-02EB-9341-AD04-392B00B1D185}"/>
              </a:ext>
            </a:extLst>
          </p:cNvPr>
          <p:cNvSpPr txBox="1">
            <a:spLocks/>
          </p:cNvSpPr>
          <p:nvPr/>
        </p:nvSpPr>
        <p:spPr>
          <a:xfrm>
            <a:off x="237043" y="1143953"/>
            <a:ext cx="8776832" cy="96424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How you can build PERT charts, find critical paths, and draw Gantt charts </a:t>
            </a:r>
            <a:r>
              <a:rPr lang="en-US" sz="2800" u="sng" dirty="0">
                <a:latin typeface="Times New Roman" charset="0"/>
                <a:ea typeface="Times New Roman" charset="0"/>
                <a:cs typeface="Times New Roman" charset="0"/>
              </a:rPr>
              <a:t>by hand ?</a:t>
            </a:r>
          </a:p>
          <a:p>
            <a:pPr marL="914400" lvl="1" indent="-457200" algn="just">
              <a:lnSpc>
                <a:spcPct val="100000"/>
              </a:lnSpc>
              <a:buFont typeface="Helvetica" charset="0"/>
              <a:buChar char="−"/>
            </a:pPr>
            <a:endParaRPr lang="en-US" sz="1000"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2600" dirty="0">
              <a:latin typeface="Times New Roman" charset="0"/>
              <a:ea typeface="Times New Roman" charset="0"/>
              <a:cs typeface="Times New Roman" charset="0"/>
            </a:endParaRPr>
          </a:p>
        </p:txBody>
      </p:sp>
      <p:sp>
        <p:nvSpPr>
          <p:cNvPr id="11" name="Subtitle 2">
            <a:extLst>
              <a:ext uri="{FF2B5EF4-FFF2-40B4-BE49-F238E27FC236}">
                <a16:creationId xmlns:a16="http://schemas.microsoft.com/office/drawing/2014/main" id="{9C19C4F8-76DB-6543-BE87-5BBA943862A9}"/>
              </a:ext>
            </a:extLst>
          </p:cNvPr>
          <p:cNvSpPr txBox="1">
            <a:spLocks/>
          </p:cNvSpPr>
          <p:nvPr/>
        </p:nvSpPr>
        <p:spPr>
          <a:xfrm>
            <a:off x="266092" y="4547697"/>
            <a:ext cx="8776832" cy="184110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Some of those tools also enable you to define other kinds of relationships between tasks.</a:t>
            </a:r>
          </a:p>
          <a:p>
            <a:pPr marL="914400" lvl="1" indent="-457200" algn="just">
              <a:lnSpc>
                <a:spcPct val="100000"/>
              </a:lnSpc>
              <a:buFont typeface="Helvetica" charset="0"/>
              <a:buChar char="−"/>
            </a:pPr>
            <a:r>
              <a:rPr lang="en-US" sz="2400" dirty="0">
                <a:latin typeface="Times New Roman" charset="0"/>
                <a:ea typeface="Times New Roman" charset="0"/>
                <a:cs typeface="Times New Roman" charset="0"/>
              </a:rPr>
              <a:t>Ex: two tasks should start at the same time or that one task should start five days after another task starts </a:t>
            </a:r>
          </a:p>
        </p:txBody>
      </p:sp>
      <p:sp>
        <p:nvSpPr>
          <p:cNvPr id="12" name="Subtitle 2">
            <a:extLst>
              <a:ext uri="{FF2B5EF4-FFF2-40B4-BE49-F238E27FC236}">
                <a16:creationId xmlns:a16="http://schemas.microsoft.com/office/drawing/2014/main" id="{2132780C-D280-1B41-8FB6-1D55BC0DEB31}"/>
              </a:ext>
            </a:extLst>
          </p:cNvPr>
          <p:cNvSpPr txBox="1">
            <a:spLocks/>
          </p:cNvSpPr>
          <p:nvPr/>
        </p:nvSpPr>
        <p:spPr>
          <a:xfrm>
            <a:off x="237043" y="2151723"/>
            <a:ext cx="8776832" cy="139604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914400" lvl="1" indent="-457200" algn="just">
              <a:lnSpc>
                <a:spcPct val="100000"/>
              </a:lnSpc>
              <a:buFont typeface="Helvetica" charset="0"/>
              <a:buChar char="−"/>
            </a:pPr>
            <a:r>
              <a:rPr lang="en-US" sz="2400" dirty="0">
                <a:latin typeface="Times New Roman" charset="0"/>
                <a:ea typeface="Times New Roman" charset="0"/>
                <a:cs typeface="Times New Roman" charset="0"/>
              </a:rPr>
              <a:t>The process isn’t too difficult, but the result isn’t flexible.</a:t>
            </a:r>
          </a:p>
          <a:p>
            <a:pPr marL="914400" lvl="1" indent="-457200" algn="just">
              <a:lnSpc>
                <a:spcPct val="100000"/>
              </a:lnSpc>
              <a:buFont typeface="Helvetica" charset="0"/>
              <a:buChar char="−"/>
            </a:pPr>
            <a:endParaRPr lang="en-US" sz="1000" dirty="0">
              <a:latin typeface="Times New Roman" charset="0"/>
              <a:ea typeface="Times New Roman" charset="0"/>
              <a:cs typeface="Times New Roman" charset="0"/>
            </a:endParaRP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The problem would be much worse for </a:t>
            </a:r>
            <a:r>
              <a:rPr lang="en-US" sz="2800" u="sng" dirty="0">
                <a:latin typeface="Times New Roman" charset="0"/>
                <a:ea typeface="Times New Roman" charset="0"/>
                <a:cs typeface="Times New Roman" charset="0"/>
              </a:rPr>
              <a:t>larger projects</a:t>
            </a:r>
            <a:r>
              <a:rPr lang="en-US" sz="2800" dirty="0">
                <a:latin typeface="Times New Roman" charset="0"/>
                <a:ea typeface="Times New Roman" charset="0"/>
                <a:cs typeface="Times New Roman" charset="0"/>
              </a:rPr>
              <a:t>.</a:t>
            </a:r>
          </a:p>
          <a:p>
            <a:pPr marL="457200" indent="-457200" algn="just">
              <a:lnSpc>
                <a:spcPct val="100000"/>
              </a:lnSpc>
              <a:buFont typeface="Helvetica" charset="0"/>
              <a:buChar char="−"/>
            </a:pPr>
            <a:endParaRPr lang="en-US" sz="2600" dirty="0">
              <a:latin typeface="Times New Roman" charset="0"/>
              <a:ea typeface="Times New Roman" charset="0"/>
              <a:cs typeface="Times New Roman" charset="0"/>
            </a:endParaRPr>
          </a:p>
        </p:txBody>
      </p:sp>
      <p:sp>
        <p:nvSpPr>
          <p:cNvPr id="14" name="Subtitle 2">
            <a:extLst>
              <a:ext uri="{FF2B5EF4-FFF2-40B4-BE49-F238E27FC236}">
                <a16:creationId xmlns:a16="http://schemas.microsoft.com/office/drawing/2014/main" id="{343301A9-7380-8441-9E8F-3D2218FFAA3E}"/>
              </a:ext>
            </a:extLst>
          </p:cNvPr>
          <p:cNvSpPr txBox="1">
            <a:spLocks/>
          </p:cNvSpPr>
          <p:nvPr/>
        </p:nvSpPr>
        <p:spPr>
          <a:xfrm>
            <a:off x="266092" y="3529768"/>
            <a:ext cx="8776832" cy="110337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Hence, there are lots of project scheduling </a:t>
            </a:r>
            <a:r>
              <a:rPr lang="en-US" sz="2800" u="sng" dirty="0">
                <a:latin typeface="Times New Roman" charset="0"/>
                <a:ea typeface="Times New Roman" charset="0"/>
                <a:cs typeface="Times New Roman" charset="0"/>
              </a:rPr>
              <a:t>tools</a:t>
            </a:r>
            <a:r>
              <a:rPr lang="en-US" sz="2800" dirty="0">
                <a:latin typeface="Times New Roman" charset="0"/>
                <a:ea typeface="Times New Roman" charset="0"/>
                <a:cs typeface="Times New Roman" charset="0"/>
              </a:rPr>
              <a:t> available for </a:t>
            </a:r>
            <a:r>
              <a:rPr lang="en-US" sz="2800" u="sng" dirty="0">
                <a:latin typeface="Times New Roman" charset="0"/>
                <a:ea typeface="Times New Roman" charset="0"/>
                <a:cs typeface="Times New Roman" charset="0"/>
              </a:rPr>
              <a:t>your computer</a:t>
            </a:r>
            <a:r>
              <a:rPr lang="en-US" sz="2800" dirty="0">
                <a:latin typeface="Times New Roman" charset="0"/>
                <a:ea typeface="Times New Roman" charset="0"/>
                <a:cs typeface="Times New Roman" charset="0"/>
              </a:rPr>
              <a:t>.</a:t>
            </a:r>
          </a:p>
          <a:p>
            <a:pPr marL="457200" indent="-457200" algn="just">
              <a:lnSpc>
                <a:spcPct val="100000"/>
              </a:lnSpc>
              <a:buFont typeface="Helvetica" charset="0"/>
              <a:buChar char="−"/>
            </a:pPr>
            <a:endParaRPr lang="en-US" sz="1500"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2600" dirty="0">
              <a:latin typeface="Times New Roman" charset="0"/>
              <a:ea typeface="Times New Roman" charset="0"/>
              <a:cs typeface="Times New Roman" charset="0"/>
            </a:endParaRPr>
          </a:p>
        </p:txBody>
      </p:sp>
      <p:pic>
        <p:nvPicPr>
          <p:cNvPr id="10" name="Picture 9">
            <a:extLst>
              <a:ext uri="{FF2B5EF4-FFF2-40B4-BE49-F238E27FC236}">
                <a16:creationId xmlns:a16="http://schemas.microsoft.com/office/drawing/2014/main" id="{A88AAF2A-E0E3-6148-A817-5DBBD7DFD2BC}"/>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74535671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FB8FAC0-39C1-124B-99D3-08FC52C0C617}"/>
              </a:ext>
            </a:extLst>
          </p:cNvPr>
          <p:cNvPicPr>
            <a:picLocks noChangeAspect="1"/>
          </p:cNvPicPr>
          <p:nvPr/>
        </p:nvPicPr>
        <p:blipFill>
          <a:blip r:embed="rId2"/>
          <a:stretch>
            <a:fillRect/>
          </a:stretch>
        </p:blipFill>
        <p:spPr>
          <a:xfrm>
            <a:off x="5701553" y="5154697"/>
            <a:ext cx="2461265" cy="1694642"/>
          </a:xfrm>
          <a:prstGeom prst="rect">
            <a:avLst/>
          </a:prstGeom>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Predicting Times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55</a:t>
            </a:fld>
            <a:endParaRPr lang="en-US"/>
          </a:p>
        </p:txBody>
      </p:sp>
      <p:sp>
        <p:nvSpPr>
          <p:cNvPr id="7" name="Subtitle 2">
            <a:extLst>
              <a:ext uri="{FF2B5EF4-FFF2-40B4-BE49-F238E27FC236}">
                <a16:creationId xmlns:a16="http://schemas.microsoft.com/office/drawing/2014/main" id="{D6F43233-02EB-9341-AD04-392B00B1D185}"/>
              </a:ext>
            </a:extLst>
          </p:cNvPr>
          <p:cNvSpPr txBox="1">
            <a:spLocks/>
          </p:cNvSpPr>
          <p:nvPr/>
        </p:nvSpPr>
        <p:spPr>
          <a:xfrm>
            <a:off x="237043" y="1143953"/>
            <a:ext cx="8776832" cy="536395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PERT charts, critical path methods, and Gantt charts are great tools for figuring out how long a project will take,</a:t>
            </a:r>
          </a:p>
          <a:p>
            <a:pPr marL="914400" lvl="1" indent="-457200" algn="just">
              <a:lnSpc>
                <a:spcPct val="100000"/>
              </a:lnSpc>
              <a:buFont typeface="Helvetica" charset="0"/>
              <a:buChar char="−"/>
            </a:pPr>
            <a:r>
              <a:rPr lang="en-US" sz="2400" dirty="0">
                <a:latin typeface="Times New Roman" charset="0"/>
                <a:ea typeface="Times New Roman" charset="0"/>
                <a:cs typeface="Times New Roman" charset="0"/>
              </a:rPr>
              <a:t>They depend on </a:t>
            </a:r>
            <a:r>
              <a:rPr lang="en-US" sz="2400" u="sng" dirty="0">
                <a:latin typeface="Times New Roman" charset="0"/>
                <a:ea typeface="Times New Roman" charset="0"/>
                <a:cs typeface="Times New Roman" charset="0"/>
              </a:rPr>
              <a:t>your time estimates</a:t>
            </a:r>
            <a:r>
              <a:rPr lang="en-US" sz="2400" dirty="0">
                <a:latin typeface="Times New Roman" charset="0"/>
                <a:ea typeface="Times New Roman" charset="0"/>
                <a:cs typeface="Times New Roman" charset="0"/>
              </a:rPr>
              <a:t> being accurate</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One of the hardest parts of software engineering is </a:t>
            </a:r>
            <a:r>
              <a:rPr lang="en-US" sz="2800" u="sng" dirty="0">
                <a:latin typeface="Times New Roman" charset="0"/>
                <a:ea typeface="Times New Roman" charset="0"/>
                <a:cs typeface="Times New Roman" charset="0"/>
              </a:rPr>
              <a:t>predicting how long each task will take</a:t>
            </a:r>
            <a:r>
              <a:rPr lang="en-US" sz="2800" dirty="0">
                <a:latin typeface="Times New Roman" charset="0"/>
                <a:ea typeface="Times New Roman" charset="0"/>
                <a:cs typeface="Times New Roman" charset="0"/>
              </a:rPr>
              <a:t>.</a:t>
            </a:r>
          </a:p>
          <a:p>
            <a:pPr marL="914400" lvl="1" indent="-457200" algn="just">
              <a:lnSpc>
                <a:spcPct val="100000"/>
              </a:lnSpc>
              <a:buFont typeface="Helvetica" charset="0"/>
              <a:buChar char="−"/>
            </a:pPr>
            <a:r>
              <a:rPr lang="en-US" sz="2200" dirty="0">
                <a:latin typeface="Times New Roman" charset="0"/>
                <a:ea typeface="Times New Roman" charset="0"/>
                <a:cs typeface="Times New Roman" charset="0"/>
              </a:rPr>
              <a:t>One reason for this difficulty is that you rarely need to do exactly the same thing on multiple projects.</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You may need to do something similar to something you did earlier, but the details are different enough to add some uncertainty</a:t>
            </a:r>
          </a:p>
        </p:txBody>
      </p:sp>
      <p:pic>
        <p:nvPicPr>
          <p:cNvPr id="8" name="Picture 7">
            <a:extLst>
              <a:ext uri="{FF2B5EF4-FFF2-40B4-BE49-F238E27FC236}">
                <a16:creationId xmlns:a16="http://schemas.microsoft.com/office/drawing/2014/main" id="{C6079A53-9471-2B45-84B4-6A4D89AE3C6B}"/>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31660294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0B93040-56DF-2E4D-B60D-248CA4D1A825}"/>
              </a:ext>
            </a:extLst>
          </p:cNvPr>
          <p:cNvPicPr>
            <a:picLocks noChangeAspect="1"/>
          </p:cNvPicPr>
          <p:nvPr/>
        </p:nvPicPr>
        <p:blipFill rotWithShape="1">
          <a:blip r:embed="rId2"/>
          <a:srcRect b="20973"/>
          <a:stretch/>
        </p:blipFill>
        <p:spPr>
          <a:xfrm>
            <a:off x="6108298" y="4793423"/>
            <a:ext cx="2905577" cy="1714488"/>
          </a:xfrm>
          <a:prstGeom prst="rect">
            <a:avLst/>
          </a:prstGeom>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Get Experience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56</a:t>
            </a:fld>
            <a:endParaRPr lang="en-US"/>
          </a:p>
        </p:txBody>
      </p:sp>
      <p:sp>
        <p:nvSpPr>
          <p:cNvPr id="7" name="Subtitle 2">
            <a:extLst>
              <a:ext uri="{FF2B5EF4-FFF2-40B4-BE49-F238E27FC236}">
                <a16:creationId xmlns:a16="http://schemas.microsoft.com/office/drawing/2014/main" id="{D6F43233-02EB-9341-AD04-392B00B1D185}"/>
              </a:ext>
            </a:extLst>
          </p:cNvPr>
          <p:cNvSpPr txBox="1">
            <a:spLocks/>
          </p:cNvSpPr>
          <p:nvPr/>
        </p:nvSpPr>
        <p:spPr>
          <a:xfrm>
            <a:off x="237043" y="1143953"/>
            <a:ext cx="8776832" cy="536395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One way to improve time estimates is to make the </a:t>
            </a:r>
            <a:r>
              <a:rPr lang="en-US" sz="2800" u="sng" dirty="0">
                <a:latin typeface="Times New Roman" charset="0"/>
                <a:ea typeface="Times New Roman" charset="0"/>
                <a:cs typeface="Times New Roman" charset="0"/>
              </a:rPr>
              <a:t>unknown known.</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If you can find someone who has done something similar to what you need to do, </a:t>
            </a:r>
          </a:p>
          <a:p>
            <a:pPr marL="914400" lvl="1" indent="-457200" algn="just">
              <a:lnSpc>
                <a:spcPct val="100000"/>
              </a:lnSpc>
              <a:buFont typeface="Helvetica" charset="0"/>
              <a:buChar char="−"/>
            </a:pPr>
            <a:r>
              <a:rPr lang="en-US" sz="2400" dirty="0">
                <a:latin typeface="Times New Roman" charset="0"/>
                <a:ea typeface="Times New Roman" charset="0"/>
                <a:cs typeface="Times New Roman" charset="0"/>
              </a:rPr>
              <a:t>get that person to help.</a:t>
            </a:r>
          </a:p>
          <a:p>
            <a:pPr marL="914400" lvl="1" indent="-457200" algn="just">
              <a:lnSpc>
                <a:spcPct val="100000"/>
              </a:lnSpc>
              <a:buFont typeface="Helvetica" charset="0"/>
              <a:buChar char="−"/>
            </a:pPr>
            <a:r>
              <a:rPr lang="en-US" sz="2400" dirty="0">
                <a:latin typeface="Times New Roman" charset="0"/>
                <a:ea typeface="Times New Roman" charset="0"/>
                <a:cs typeface="Times New Roman" charset="0"/>
              </a:rPr>
              <a:t>Sometimes you can get them to help part time.</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Experience is even more important for long and difficult tasks.</a:t>
            </a:r>
          </a:p>
        </p:txBody>
      </p:sp>
      <p:pic>
        <p:nvPicPr>
          <p:cNvPr id="5" name="Picture 4">
            <a:extLst>
              <a:ext uri="{FF2B5EF4-FFF2-40B4-BE49-F238E27FC236}">
                <a16:creationId xmlns:a16="http://schemas.microsoft.com/office/drawing/2014/main" id="{2F2BC987-A07D-5D42-A215-F52F7885BBA3}"/>
              </a:ext>
            </a:extLst>
          </p:cNvPr>
          <p:cNvPicPr>
            <a:picLocks noChangeAspect="1"/>
          </p:cNvPicPr>
          <p:nvPr/>
        </p:nvPicPr>
        <p:blipFill>
          <a:blip r:embed="rId3"/>
          <a:stretch>
            <a:fillRect/>
          </a:stretch>
        </p:blipFill>
        <p:spPr>
          <a:xfrm>
            <a:off x="32084" y="5019861"/>
            <a:ext cx="6273800" cy="977900"/>
          </a:xfrm>
          <a:prstGeom prst="rect">
            <a:avLst/>
          </a:prstGeom>
        </p:spPr>
      </p:pic>
      <p:pic>
        <p:nvPicPr>
          <p:cNvPr id="10" name="Picture 9">
            <a:extLst>
              <a:ext uri="{FF2B5EF4-FFF2-40B4-BE49-F238E27FC236}">
                <a16:creationId xmlns:a16="http://schemas.microsoft.com/office/drawing/2014/main" id="{C472EFED-60AC-854F-B178-BE4AB06AAE5D}"/>
              </a:ext>
            </a:extLst>
          </p:cNvPr>
          <p:cNvPicPr>
            <a:picLocks noChangeAspect="1"/>
          </p:cNvPicPr>
          <p:nvPr/>
        </p:nvPicPr>
        <p:blipFill>
          <a:blip r:embed="rId4"/>
          <a:stretch>
            <a:fillRect/>
          </a:stretch>
        </p:blipFill>
        <p:spPr>
          <a:xfrm>
            <a:off x="33051" y="-89320"/>
            <a:ext cx="1410159" cy="1383198"/>
          </a:xfrm>
          <a:prstGeom prst="rect">
            <a:avLst/>
          </a:prstGeom>
        </p:spPr>
      </p:pic>
    </p:spTree>
    <p:extLst>
      <p:ext uri="{BB962C8B-B14F-4D97-AF65-F5344CB8AC3E}">
        <p14:creationId xmlns:p14="http://schemas.microsoft.com/office/powerpoint/2010/main" val="2504064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Break Unknown Tasks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57</a:t>
            </a:fld>
            <a:endParaRPr lang="en-US"/>
          </a:p>
        </p:txBody>
      </p:sp>
      <p:sp>
        <p:nvSpPr>
          <p:cNvPr id="7" name="Subtitle 2">
            <a:extLst>
              <a:ext uri="{FF2B5EF4-FFF2-40B4-BE49-F238E27FC236}">
                <a16:creationId xmlns:a16="http://schemas.microsoft.com/office/drawing/2014/main" id="{D6F43233-02EB-9341-AD04-392B00B1D185}"/>
              </a:ext>
            </a:extLst>
          </p:cNvPr>
          <p:cNvSpPr txBox="1">
            <a:spLocks/>
          </p:cNvSpPr>
          <p:nvPr/>
        </p:nvSpPr>
        <p:spPr>
          <a:xfrm>
            <a:off x="237043" y="1143953"/>
            <a:ext cx="8776832" cy="180417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Sometimes, you can break a complicated task into </a:t>
            </a:r>
            <a:r>
              <a:rPr lang="en-US" sz="2800" u="sng" dirty="0">
                <a:latin typeface="Times New Roman" charset="0"/>
                <a:ea typeface="Times New Roman" charset="0"/>
                <a:cs typeface="Times New Roman" charset="0"/>
              </a:rPr>
              <a:t>simple pieces</a:t>
            </a:r>
            <a:r>
              <a:rPr lang="en-US" sz="2800" dirty="0">
                <a:latin typeface="Times New Roman" charset="0"/>
                <a:ea typeface="Times New Roman" charset="0"/>
                <a:cs typeface="Times New Roman" charset="0"/>
              </a:rPr>
              <a:t> that are easier to understand.</a:t>
            </a:r>
          </a:p>
          <a:p>
            <a:pPr marL="914400" lvl="1" indent="-457200" algn="just">
              <a:lnSpc>
                <a:spcPct val="100000"/>
              </a:lnSpc>
              <a:buFont typeface="Helvetica" charset="0"/>
              <a:buChar char="−"/>
            </a:pPr>
            <a:r>
              <a:rPr lang="en-US" sz="2400" dirty="0">
                <a:latin typeface="Times New Roman" charset="0"/>
                <a:ea typeface="Times New Roman" charset="0"/>
                <a:cs typeface="Times New Roman" charset="0"/>
              </a:rPr>
              <a:t>In fact, that’s basically what high‐level and low‐level designs are all about—breaking complicated tasks into simpler pieces.</a:t>
            </a:r>
          </a:p>
          <a:p>
            <a:pPr marL="457200" indent="-457200" algn="just">
              <a:lnSpc>
                <a:spcPct val="100000"/>
              </a:lnSpc>
              <a:buFont typeface="Helvetica" charset="0"/>
              <a:buChar char="−"/>
            </a:pPr>
            <a:endParaRPr lang="en-US" sz="2800"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2800"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2800"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2800"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1000"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2800" dirty="0">
              <a:latin typeface="Times New Roman" charset="0"/>
              <a:ea typeface="Times New Roman" charset="0"/>
              <a:cs typeface="Times New Roman" charset="0"/>
            </a:endParaRPr>
          </a:p>
        </p:txBody>
      </p:sp>
      <p:pic>
        <p:nvPicPr>
          <p:cNvPr id="3" name="Picture 2">
            <a:extLst>
              <a:ext uri="{FF2B5EF4-FFF2-40B4-BE49-F238E27FC236}">
                <a16:creationId xmlns:a16="http://schemas.microsoft.com/office/drawing/2014/main" id="{19D84984-CF3F-CA43-B30B-3D465D23CB6A}"/>
              </a:ext>
            </a:extLst>
          </p:cNvPr>
          <p:cNvPicPr>
            <a:picLocks noChangeAspect="1"/>
          </p:cNvPicPr>
          <p:nvPr/>
        </p:nvPicPr>
        <p:blipFill>
          <a:blip r:embed="rId2"/>
          <a:stretch>
            <a:fillRect/>
          </a:stretch>
        </p:blipFill>
        <p:spPr>
          <a:xfrm>
            <a:off x="343207" y="2948128"/>
            <a:ext cx="8670668" cy="2408519"/>
          </a:xfrm>
          <a:prstGeom prst="rect">
            <a:avLst/>
          </a:prstGeom>
        </p:spPr>
      </p:pic>
      <p:sp>
        <p:nvSpPr>
          <p:cNvPr id="8" name="Subtitle 2">
            <a:extLst>
              <a:ext uri="{FF2B5EF4-FFF2-40B4-BE49-F238E27FC236}">
                <a16:creationId xmlns:a16="http://schemas.microsoft.com/office/drawing/2014/main" id="{63629A96-FF9E-8742-8070-14B4B20E3DC5}"/>
              </a:ext>
            </a:extLst>
          </p:cNvPr>
          <p:cNvSpPr txBox="1">
            <a:spLocks/>
          </p:cNvSpPr>
          <p:nvPr/>
        </p:nvSpPr>
        <p:spPr>
          <a:xfrm>
            <a:off x="237043" y="5262174"/>
            <a:ext cx="8776832" cy="144977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Breaking a complex task lets you convert a large unknown into several smaller pieces, which may individually be a bit less unpredictable</a:t>
            </a:r>
          </a:p>
          <a:p>
            <a:pPr marL="457200" indent="-457200" algn="just">
              <a:lnSpc>
                <a:spcPct val="100000"/>
              </a:lnSpc>
              <a:buFont typeface="Helvetica" charset="0"/>
              <a:buChar char="−"/>
            </a:pPr>
            <a:endParaRPr lang="en-US" sz="2800" dirty="0">
              <a:latin typeface="Times New Roman" charset="0"/>
              <a:ea typeface="Times New Roman" charset="0"/>
              <a:cs typeface="Times New Roman" charset="0"/>
            </a:endParaRPr>
          </a:p>
        </p:txBody>
      </p:sp>
      <p:pic>
        <p:nvPicPr>
          <p:cNvPr id="10" name="Picture 9">
            <a:extLst>
              <a:ext uri="{FF2B5EF4-FFF2-40B4-BE49-F238E27FC236}">
                <a16:creationId xmlns:a16="http://schemas.microsoft.com/office/drawing/2014/main" id="{2C6ACAC8-53B0-654B-96A5-C96E9BA2388D}"/>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3287620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Expect the Unexpected</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58</a:t>
            </a:fld>
            <a:endParaRPr lang="en-US"/>
          </a:p>
        </p:txBody>
      </p:sp>
      <p:sp>
        <p:nvSpPr>
          <p:cNvPr id="7" name="Subtitle 2">
            <a:extLst>
              <a:ext uri="{FF2B5EF4-FFF2-40B4-BE49-F238E27FC236}">
                <a16:creationId xmlns:a16="http://schemas.microsoft.com/office/drawing/2014/main" id="{D6F43233-02EB-9341-AD04-392B00B1D185}"/>
              </a:ext>
            </a:extLst>
          </p:cNvPr>
          <p:cNvSpPr txBox="1">
            <a:spLocks/>
          </p:cNvSpPr>
          <p:nvPr/>
        </p:nvSpPr>
        <p:spPr>
          <a:xfrm>
            <a:off x="237043" y="1143953"/>
            <a:ext cx="8776832" cy="210724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You can’t predict every problem that comes along, but there are some delays that are reasonably predictable.</a:t>
            </a:r>
          </a:p>
          <a:p>
            <a:pPr marL="914400" lvl="1" indent="-457200" algn="just">
              <a:lnSpc>
                <a:spcPct val="100000"/>
              </a:lnSpc>
              <a:buFont typeface="Helvetica" charset="0"/>
              <a:buChar char="−"/>
            </a:pPr>
            <a:r>
              <a:rPr lang="en-US" sz="2400" dirty="0">
                <a:latin typeface="Times New Roman" charset="0"/>
                <a:ea typeface="Times New Roman" charset="0"/>
                <a:cs typeface="Times New Roman" charset="0"/>
              </a:rPr>
              <a:t>Ex, in any large project, some team members will become ill and miss some work time. They’ll go on vacation and need time off for personal emergencies.</a:t>
            </a:r>
          </a:p>
        </p:txBody>
      </p:sp>
      <p:sp>
        <p:nvSpPr>
          <p:cNvPr id="10" name="Subtitle 2">
            <a:extLst>
              <a:ext uri="{FF2B5EF4-FFF2-40B4-BE49-F238E27FC236}">
                <a16:creationId xmlns:a16="http://schemas.microsoft.com/office/drawing/2014/main" id="{A435821A-2457-334C-B64A-62DAA0A33E9D}"/>
              </a:ext>
            </a:extLst>
          </p:cNvPr>
          <p:cNvSpPr txBox="1">
            <a:spLocks/>
          </p:cNvSpPr>
          <p:nvPr/>
        </p:nvSpPr>
        <p:spPr>
          <a:xfrm>
            <a:off x="237043" y="3381852"/>
            <a:ext cx="8776832" cy="284384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One way to handle this sort of “lost” time is to expand each task’s time estimate by some amount. </a:t>
            </a:r>
          </a:p>
          <a:p>
            <a:pPr marL="914400" lvl="1" indent="-457200" algn="just">
              <a:lnSpc>
                <a:spcPct val="100000"/>
              </a:lnSpc>
              <a:buFont typeface="Helvetica" charset="0"/>
              <a:buChar char="−"/>
            </a:pPr>
            <a:r>
              <a:rPr lang="en-US" sz="2400" dirty="0">
                <a:latin typeface="Times New Roman" charset="0"/>
                <a:ea typeface="Times New Roman" charset="0"/>
                <a:cs typeface="Times New Roman" charset="0"/>
              </a:rPr>
              <a:t>Ex, adding </a:t>
            </a:r>
            <a:r>
              <a:rPr lang="en-US" sz="2400" u="sng" dirty="0">
                <a:latin typeface="Times New Roman" charset="0"/>
                <a:ea typeface="Times New Roman" charset="0"/>
                <a:cs typeface="Times New Roman" charset="0"/>
              </a:rPr>
              <a:t>5 percent </a:t>
            </a:r>
            <a:r>
              <a:rPr lang="en-US" sz="2400" dirty="0">
                <a:latin typeface="Times New Roman" charset="0"/>
                <a:ea typeface="Times New Roman" charset="0"/>
                <a:cs typeface="Times New Roman" charset="0"/>
              </a:rPr>
              <a:t>to each task’s time allows for 2.6 weeks per year for vacation and sick leave. </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One drawback to this approach is that people tend to use up any extra time scheduled for a task.</a:t>
            </a:r>
          </a:p>
        </p:txBody>
      </p:sp>
      <p:pic>
        <p:nvPicPr>
          <p:cNvPr id="8" name="Picture 7">
            <a:extLst>
              <a:ext uri="{FF2B5EF4-FFF2-40B4-BE49-F238E27FC236}">
                <a16:creationId xmlns:a16="http://schemas.microsoft.com/office/drawing/2014/main" id="{79E5362E-1349-664B-8290-147959FFA4D9}"/>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4146382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Track Progress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59</a:t>
            </a:fld>
            <a:endParaRPr lang="en-US"/>
          </a:p>
        </p:txBody>
      </p:sp>
      <p:sp>
        <p:nvSpPr>
          <p:cNvPr id="7" name="Subtitle 2">
            <a:extLst>
              <a:ext uri="{FF2B5EF4-FFF2-40B4-BE49-F238E27FC236}">
                <a16:creationId xmlns:a16="http://schemas.microsoft.com/office/drawing/2014/main" id="{D6F43233-02EB-9341-AD04-392B00B1D185}"/>
              </a:ext>
            </a:extLst>
          </p:cNvPr>
          <p:cNvSpPr txBox="1">
            <a:spLocks/>
          </p:cNvSpPr>
          <p:nvPr/>
        </p:nvSpPr>
        <p:spPr>
          <a:xfrm>
            <a:off x="32084" y="1173928"/>
            <a:ext cx="8776832" cy="110115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Even if you have previous experience with a type of task, break the task into smaller pieces,</a:t>
            </a:r>
          </a:p>
        </p:txBody>
      </p:sp>
      <p:pic>
        <p:nvPicPr>
          <p:cNvPr id="3" name="Picture 2">
            <a:extLst>
              <a:ext uri="{FF2B5EF4-FFF2-40B4-BE49-F238E27FC236}">
                <a16:creationId xmlns:a16="http://schemas.microsoft.com/office/drawing/2014/main" id="{CCC83A9B-AF9D-6F41-85FC-1E6053A0D8E1}"/>
              </a:ext>
            </a:extLst>
          </p:cNvPr>
          <p:cNvPicPr>
            <a:picLocks noChangeAspect="1"/>
          </p:cNvPicPr>
          <p:nvPr/>
        </p:nvPicPr>
        <p:blipFill>
          <a:blip r:embed="rId2"/>
          <a:stretch>
            <a:fillRect/>
          </a:stretch>
        </p:blipFill>
        <p:spPr>
          <a:xfrm>
            <a:off x="6457950" y="2284107"/>
            <a:ext cx="2576868" cy="1929788"/>
          </a:xfrm>
          <a:prstGeom prst="rect">
            <a:avLst/>
          </a:prstGeom>
        </p:spPr>
      </p:pic>
      <p:sp>
        <p:nvSpPr>
          <p:cNvPr id="8" name="Subtitle 2">
            <a:extLst>
              <a:ext uri="{FF2B5EF4-FFF2-40B4-BE49-F238E27FC236}">
                <a16:creationId xmlns:a16="http://schemas.microsoft.com/office/drawing/2014/main" id="{34830453-36BA-0D49-A63D-8B194F448A28}"/>
              </a:ext>
            </a:extLst>
          </p:cNvPr>
          <p:cNvSpPr txBox="1">
            <a:spLocks/>
          </p:cNvSpPr>
          <p:nvPr/>
        </p:nvSpPr>
        <p:spPr>
          <a:xfrm>
            <a:off x="32084" y="4587160"/>
            <a:ext cx="9002734" cy="176919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It’s extremely important to keep track of tasks as they progress and </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Take action if one is not going according to plan.</a:t>
            </a:r>
          </a:p>
        </p:txBody>
      </p:sp>
      <p:sp>
        <p:nvSpPr>
          <p:cNvPr id="10" name="Subtitle 2">
            <a:extLst>
              <a:ext uri="{FF2B5EF4-FFF2-40B4-BE49-F238E27FC236}">
                <a16:creationId xmlns:a16="http://schemas.microsoft.com/office/drawing/2014/main" id="{40778ECE-C1FE-F849-9DCC-87C674386F7E}"/>
              </a:ext>
            </a:extLst>
          </p:cNvPr>
          <p:cNvSpPr txBox="1">
            <a:spLocks/>
          </p:cNvSpPr>
          <p:nvPr/>
        </p:nvSpPr>
        <p:spPr>
          <a:xfrm>
            <a:off x="32084" y="2216070"/>
            <a:ext cx="6425866" cy="20658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Plan for “lost time,” and </a:t>
            </a:r>
            <a:endParaRPr lang="ar-SA" sz="2800"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1000" dirty="0">
              <a:latin typeface="Times New Roman" charset="0"/>
              <a:ea typeface="Times New Roman" charset="0"/>
              <a:cs typeface="Times New Roman" charset="0"/>
            </a:endParaRP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Allow a buffer for unexpected problems, sometimes things just take longer than you expect. </a:t>
            </a:r>
          </a:p>
        </p:txBody>
      </p:sp>
      <p:pic>
        <p:nvPicPr>
          <p:cNvPr id="11" name="Picture 10">
            <a:extLst>
              <a:ext uri="{FF2B5EF4-FFF2-40B4-BE49-F238E27FC236}">
                <a16:creationId xmlns:a16="http://schemas.microsoft.com/office/drawing/2014/main" id="{D1AA9020-3F56-2F47-B80F-72F466C6F332}"/>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3832098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Chapter Objectives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5" name="Subtitle 2"/>
          <p:cNvSpPr txBox="1">
            <a:spLocks/>
          </p:cNvSpPr>
          <p:nvPr/>
        </p:nvSpPr>
        <p:spPr>
          <a:xfrm>
            <a:off x="148804" y="4663677"/>
            <a:ext cx="8886014" cy="77575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How you can improve time estimates</a:t>
            </a:r>
          </a:p>
        </p:txBody>
      </p:sp>
      <p:sp>
        <p:nvSpPr>
          <p:cNvPr id="8" name="Subtitle 2"/>
          <p:cNvSpPr txBox="1">
            <a:spLocks/>
          </p:cNvSpPr>
          <p:nvPr/>
        </p:nvSpPr>
        <p:spPr>
          <a:xfrm>
            <a:off x="148804" y="2019590"/>
            <a:ext cx="8886014" cy="96096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000" dirty="0">
                <a:latin typeface="Times New Roman" charset="0"/>
                <a:ea typeface="Times New Roman" charset="0"/>
                <a:cs typeface="Times New Roman" charset="0"/>
              </a:rPr>
              <a:t>What project management is and why you should care</a:t>
            </a:r>
          </a:p>
        </p:txBody>
      </p:sp>
      <p:sp>
        <p:nvSpPr>
          <p:cNvPr id="12" name="Subtitle 2"/>
          <p:cNvSpPr txBox="1">
            <a:spLocks/>
          </p:cNvSpPr>
          <p:nvPr/>
        </p:nvSpPr>
        <p:spPr>
          <a:xfrm>
            <a:off x="148804" y="3007127"/>
            <a:ext cx="8886014" cy="160341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000" dirty="0">
                <a:latin typeface="Times New Roman" charset="0"/>
                <a:ea typeface="Times New Roman" charset="0"/>
                <a:cs typeface="Times New Roman" charset="0"/>
              </a:rPr>
              <a:t>How to use PERT charts, critical path methods, and Gantt charts to create project schedules and estimate project duration</a:t>
            </a:r>
          </a:p>
        </p:txBody>
      </p:sp>
      <p:sp>
        <p:nvSpPr>
          <p:cNvPr id="10" name="Subtitle 2"/>
          <p:cNvSpPr txBox="1">
            <a:spLocks/>
          </p:cNvSpPr>
          <p:nvPr/>
        </p:nvSpPr>
        <p:spPr>
          <a:xfrm>
            <a:off x="35853" y="1297962"/>
            <a:ext cx="9111916" cy="69125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charset="2"/>
              <a:buChar char="v"/>
            </a:pPr>
            <a:r>
              <a:rPr lang="en-US" sz="3200" dirty="0">
                <a:latin typeface="Times New Roman" charset="0"/>
                <a:ea typeface="Times New Roman" charset="0"/>
                <a:cs typeface="Times New Roman" charset="0"/>
              </a:rPr>
              <a:t>What You Will Learn in this Chapter? </a:t>
            </a:r>
          </a:p>
        </p:txBody>
      </p:sp>
      <p:sp>
        <p:nvSpPr>
          <p:cNvPr id="2" name="Slide Number Placeholder 1"/>
          <p:cNvSpPr>
            <a:spLocks noGrp="1"/>
          </p:cNvSpPr>
          <p:nvPr>
            <p:ph type="sldNum" sz="quarter" idx="12"/>
          </p:nvPr>
        </p:nvSpPr>
        <p:spPr/>
        <p:txBody>
          <a:bodyPr/>
          <a:lstStyle/>
          <a:p>
            <a:fld id="{1FA47DC0-52A1-1F42-AA0A-BF71125EDAD5}" type="slidenum">
              <a:rPr lang="en-US" smtClean="0"/>
              <a:t>6</a:t>
            </a:fld>
            <a:endParaRPr lang="en-US"/>
          </a:p>
        </p:txBody>
      </p:sp>
      <p:sp>
        <p:nvSpPr>
          <p:cNvPr id="11" name="Subtitle 2"/>
          <p:cNvSpPr txBox="1">
            <a:spLocks/>
          </p:cNvSpPr>
          <p:nvPr/>
        </p:nvSpPr>
        <p:spPr>
          <a:xfrm>
            <a:off x="148804" y="5521775"/>
            <a:ext cx="8886014" cy="75223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How risk management lets you respond quickly and effectively to problems</a:t>
            </a:r>
            <a:endParaRPr lang="en-US" sz="2600" dirty="0">
              <a:latin typeface="Times New Roman" charset="0"/>
              <a:ea typeface="Times New Roman" charset="0"/>
              <a:cs typeface="Times New Roman" charset="0"/>
            </a:endParaRPr>
          </a:p>
        </p:txBody>
      </p:sp>
      <p:pic>
        <p:nvPicPr>
          <p:cNvPr id="14" name="Picture 13">
            <a:extLst>
              <a:ext uri="{FF2B5EF4-FFF2-40B4-BE49-F238E27FC236}">
                <a16:creationId xmlns:a16="http://schemas.microsoft.com/office/drawing/2014/main" id="{626EF1B4-F2B4-4642-A6A1-F03DF794BA97}"/>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3551200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Risk Management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60</a:t>
            </a:fld>
            <a:endParaRPr lang="en-US"/>
          </a:p>
        </p:txBody>
      </p:sp>
      <p:sp>
        <p:nvSpPr>
          <p:cNvPr id="7" name="Subtitle 2">
            <a:extLst>
              <a:ext uri="{FF2B5EF4-FFF2-40B4-BE49-F238E27FC236}">
                <a16:creationId xmlns:a16="http://schemas.microsoft.com/office/drawing/2014/main" id="{D6F43233-02EB-9341-AD04-392B00B1D185}"/>
              </a:ext>
            </a:extLst>
          </p:cNvPr>
          <p:cNvSpPr txBox="1">
            <a:spLocks/>
          </p:cNvSpPr>
          <p:nvPr/>
        </p:nvSpPr>
        <p:spPr>
          <a:xfrm>
            <a:off x="257986" y="1292536"/>
            <a:ext cx="8776832" cy="536395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Risk management is more proactive. Instead of responding to problems after they occur, risk management </a:t>
            </a:r>
          </a:p>
          <a:p>
            <a:pPr marL="914400" lvl="1" indent="-457200" algn="just">
              <a:lnSpc>
                <a:spcPct val="100000"/>
              </a:lnSpc>
              <a:buFont typeface="Helvetica" charset="0"/>
              <a:buChar char="−"/>
            </a:pPr>
            <a:r>
              <a:rPr lang="en-US" sz="2400" dirty="0">
                <a:latin typeface="Times New Roman" charset="0"/>
                <a:ea typeface="Times New Roman" charset="0"/>
                <a:cs typeface="Times New Roman" charset="0"/>
              </a:rPr>
              <a:t>identifies possible risks, </a:t>
            </a:r>
          </a:p>
          <a:p>
            <a:pPr marL="914400" lvl="1" indent="-457200" algn="just">
              <a:lnSpc>
                <a:spcPct val="100000"/>
              </a:lnSpc>
              <a:buFont typeface="Helvetica" charset="0"/>
              <a:buChar char="−"/>
            </a:pPr>
            <a:r>
              <a:rPr lang="en-US" sz="2400" dirty="0">
                <a:latin typeface="Times New Roman" charset="0"/>
                <a:ea typeface="Times New Roman" charset="0"/>
                <a:cs typeface="Times New Roman" charset="0"/>
              </a:rPr>
              <a:t>determines their potential impacts, </a:t>
            </a:r>
          </a:p>
          <a:p>
            <a:pPr marL="914400" lvl="1" indent="-457200" algn="just">
              <a:lnSpc>
                <a:spcPct val="100000"/>
              </a:lnSpc>
              <a:buFont typeface="Helvetica" charset="0"/>
              <a:buChar char="−"/>
            </a:pPr>
            <a:r>
              <a:rPr lang="en-US" sz="2400" dirty="0">
                <a:latin typeface="Times New Roman" charset="0"/>
                <a:ea typeface="Times New Roman" charset="0"/>
                <a:cs typeface="Times New Roman" charset="0"/>
              </a:rPr>
              <a:t>studies possible work-arounds ahead of time.</a:t>
            </a:r>
          </a:p>
        </p:txBody>
      </p:sp>
      <p:pic>
        <p:nvPicPr>
          <p:cNvPr id="4" name="Picture 3">
            <a:extLst>
              <a:ext uri="{FF2B5EF4-FFF2-40B4-BE49-F238E27FC236}">
                <a16:creationId xmlns:a16="http://schemas.microsoft.com/office/drawing/2014/main" id="{8B7AA295-D7CF-1645-8475-277DCDB781DC}"/>
              </a:ext>
            </a:extLst>
          </p:cNvPr>
          <p:cNvPicPr>
            <a:picLocks noChangeAspect="1"/>
          </p:cNvPicPr>
          <p:nvPr/>
        </p:nvPicPr>
        <p:blipFill>
          <a:blip r:embed="rId2"/>
          <a:stretch>
            <a:fillRect/>
          </a:stretch>
        </p:blipFill>
        <p:spPr>
          <a:xfrm>
            <a:off x="5199528" y="3998426"/>
            <a:ext cx="3944471" cy="2186092"/>
          </a:xfrm>
          <a:prstGeom prst="rect">
            <a:avLst/>
          </a:prstGeom>
        </p:spPr>
      </p:pic>
      <p:pic>
        <p:nvPicPr>
          <p:cNvPr id="8" name="Picture 7">
            <a:extLst>
              <a:ext uri="{FF2B5EF4-FFF2-40B4-BE49-F238E27FC236}">
                <a16:creationId xmlns:a16="http://schemas.microsoft.com/office/drawing/2014/main" id="{7A2C4D47-7C22-AA46-A497-7C6C4FABDFA5}"/>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396269725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Risk Management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61</a:t>
            </a:fld>
            <a:endParaRPr lang="en-US"/>
          </a:p>
        </p:txBody>
      </p:sp>
      <p:sp>
        <p:nvSpPr>
          <p:cNvPr id="7" name="Subtitle 2">
            <a:extLst>
              <a:ext uri="{FF2B5EF4-FFF2-40B4-BE49-F238E27FC236}">
                <a16:creationId xmlns:a16="http://schemas.microsoft.com/office/drawing/2014/main" id="{D6F43233-02EB-9341-AD04-392B00B1D185}"/>
              </a:ext>
            </a:extLst>
          </p:cNvPr>
          <p:cNvSpPr txBox="1">
            <a:spLocks/>
          </p:cNvSpPr>
          <p:nvPr/>
        </p:nvSpPr>
        <p:spPr>
          <a:xfrm>
            <a:off x="257986" y="1103285"/>
            <a:ext cx="8776832" cy="56239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For each task, you should determine:</a:t>
            </a:r>
          </a:p>
        </p:txBody>
      </p:sp>
      <p:sp>
        <p:nvSpPr>
          <p:cNvPr id="8" name="Subtitle 2">
            <a:extLst>
              <a:ext uri="{FF2B5EF4-FFF2-40B4-BE49-F238E27FC236}">
                <a16:creationId xmlns:a16="http://schemas.microsoft.com/office/drawing/2014/main" id="{67BCD619-E533-9D4A-998C-D987B2C365E1}"/>
              </a:ext>
            </a:extLst>
          </p:cNvPr>
          <p:cNvSpPr txBox="1">
            <a:spLocks/>
          </p:cNvSpPr>
          <p:nvPr/>
        </p:nvSpPr>
        <p:spPr>
          <a:xfrm>
            <a:off x="257986" y="1733003"/>
            <a:ext cx="8776832" cy="122902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14350" indent="-514350" algn="just">
              <a:lnSpc>
                <a:spcPct val="100000"/>
              </a:lnSpc>
              <a:buFont typeface="+mj-lt"/>
              <a:buAutoNum type="arabicPeriod"/>
            </a:pPr>
            <a:r>
              <a:rPr lang="en-US" sz="2800" b="1" dirty="0">
                <a:latin typeface="Times New Roman" charset="0"/>
                <a:ea typeface="Times New Roman" charset="0"/>
                <a:cs typeface="Times New Roman" charset="0"/>
              </a:rPr>
              <a:t>Likelihood</a:t>
            </a:r>
            <a:r>
              <a:rPr lang="en-US" sz="2800" dirty="0">
                <a:latin typeface="Times New Roman" charset="0"/>
                <a:ea typeface="Times New Roman" charset="0"/>
                <a:cs typeface="Times New Roman" charset="0"/>
              </a:rPr>
              <a:t> —</a:t>
            </a:r>
            <a:r>
              <a:rPr lang="en-US" dirty="0">
                <a:latin typeface="Times New Roman" charset="0"/>
                <a:ea typeface="Times New Roman" charset="0"/>
                <a:cs typeface="Times New Roman" charset="0"/>
              </a:rPr>
              <a:t>Do you know more or less how to perform this task? Or is this something you’ve never done before so it might hold unknown problems?</a:t>
            </a:r>
          </a:p>
        </p:txBody>
      </p:sp>
      <p:sp>
        <p:nvSpPr>
          <p:cNvPr id="10" name="Subtitle 2">
            <a:extLst>
              <a:ext uri="{FF2B5EF4-FFF2-40B4-BE49-F238E27FC236}">
                <a16:creationId xmlns:a16="http://schemas.microsoft.com/office/drawing/2014/main" id="{3B676228-AE02-0A45-81BC-DD845E461E4B}"/>
              </a:ext>
            </a:extLst>
          </p:cNvPr>
          <p:cNvSpPr txBox="1">
            <a:spLocks/>
          </p:cNvSpPr>
          <p:nvPr/>
        </p:nvSpPr>
        <p:spPr>
          <a:xfrm>
            <a:off x="257986" y="2962025"/>
            <a:ext cx="8776832" cy="121194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14350" indent="-514350" algn="just">
              <a:lnSpc>
                <a:spcPct val="100000"/>
              </a:lnSpc>
              <a:buFont typeface="+mj-lt"/>
              <a:buAutoNum type="arabicPeriod" startAt="2"/>
            </a:pPr>
            <a:r>
              <a:rPr lang="en-US" sz="2800" b="1" dirty="0">
                <a:latin typeface="Times New Roman" charset="0"/>
                <a:cs typeface="Times New Roman" charset="0"/>
              </a:rPr>
              <a:t>Severity</a:t>
            </a:r>
            <a:r>
              <a:rPr lang="en-US" sz="2800" dirty="0">
                <a:latin typeface="Times New Roman" charset="0"/>
                <a:ea typeface="Times New Roman" charset="0"/>
                <a:cs typeface="Times New Roman" charset="0"/>
              </a:rPr>
              <a:t> —</a:t>
            </a:r>
            <a:r>
              <a:rPr lang="en-US" dirty="0">
                <a:latin typeface="Times New Roman" charset="0"/>
                <a:ea typeface="Times New Roman" charset="0"/>
                <a:cs typeface="Times New Roman" charset="0"/>
              </a:rPr>
              <a:t>Can the users live without this feature if the task proves difficult? Can you cancel this feature or push it into a future release?</a:t>
            </a:r>
          </a:p>
        </p:txBody>
      </p:sp>
      <p:sp>
        <p:nvSpPr>
          <p:cNvPr id="11" name="Subtitle 2">
            <a:extLst>
              <a:ext uri="{FF2B5EF4-FFF2-40B4-BE49-F238E27FC236}">
                <a16:creationId xmlns:a16="http://schemas.microsoft.com/office/drawing/2014/main" id="{DB43313D-6981-D347-9091-8DB44BA409A7}"/>
              </a:ext>
            </a:extLst>
          </p:cNvPr>
          <p:cNvSpPr txBox="1">
            <a:spLocks/>
          </p:cNvSpPr>
          <p:nvPr/>
        </p:nvSpPr>
        <p:spPr>
          <a:xfrm>
            <a:off x="257986" y="4318493"/>
            <a:ext cx="8776832" cy="216899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14350" indent="-514350" algn="just">
              <a:lnSpc>
                <a:spcPct val="100000"/>
              </a:lnSpc>
              <a:buFont typeface="+mj-lt"/>
              <a:buAutoNum type="arabicPeriod" startAt="3"/>
            </a:pPr>
            <a:r>
              <a:rPr lang="en-US" sz="2800" b="1" dirty="0">
                <a:latin typeface="Times New Roman" charset="0"/>
                <a:cs typeface="Times New Roman" charset="0"/>
              </a:rPr>
              <a:t>Consequences</a:t>
            </a:r>
            <a:r>
              <a:rPr lang="en-US" sz="2800" dirty="0">
                <a:latin typeface="Times New Roman" charset="0"/>
                <a:ea typeface="Times New Roman" charset="0"/>
                <a:cs typeface="Times New Roman" charset="0"/>
              </a:rPr>
              <a:t> —</a:t>
            </a:r>
            <a:r>
              <a:rPr lang="en-US" dirty="0">
                <a:latin typeface="Times New Roman" charset="0"/>
                <a:ea typeface="Times New Roman" charset="0"/>
                <a:cs typeface="Times New Roman" charset="0"/>
              </a:rPr>
              <a:t>Will problems with this task affect other tasks? If this task fails, will that cause other tasks to fail or make other tasks unnecessary?</a:t>
            </a:r>
          </a:p>
          <a:p>
            <a:pPr marL="514350" indent="-514350" algn="just">
              <a:lnSpc>
                <a:spcPct val="100000"/>
              </a:lnSpc>
              <a:buFont typeface="+mj-lt"/>
              <a:buAutoNum type="arabicPeriod" startAt="3"/>
            </a:pPr>
            <a:r>
              <a:rPr lang="en-US" sz="2800" b="1" dirty="0">
                <a:latin typeface="Times New Roman" charset="0"/>
                <a:cs typeface="Times New Roman" charset="0"/>
              </a:rPr>
              <a:t>Work-arounds</a:t>
            </a:r>
            <a:r>
              <a:rPr lang="en-US" sz="2800" dirty="0">
                <a:latin typeface="Times New Roman" charset="0"/>
                <a:ea typeface="Times New Roman" charset="0"/>
                <a:cs typeface="Times New Roman" charset="0"/>
              </a:rPr>
              <a:t> —</a:t>
            </a:r>
            <a:r>
              <a:rPr lang="en-US" dirty="0">
                <a:latin typeface="Times New Roman" charset="0"/>
                <a:ea typeface="Times New Roman" charset="0"/>
                <a:cs typeface="Times New Roman" charset="0"/>
              </a:rPr>
              <a:t>Are there work-arounds? What other approaches could you take to solve this problem?</a:t>
            </a:r>
          </a:p>
        </p:txBody>
      </p:sp>
      <p:pic>
        <p:nvPicPr>
          <p:cNvPr id="12" name="Picture 11">
            <a:extLst>
              <a:ext uri="{FF2B5EF4-FFF2-40B4-BE49-F238E27FC236}">
                <a16:creationId xmlns:a16="http://schemas.microsoft.com/office/drawing/2014/main" id="{8E3CE99B-F0AE-554D-96EA-4C5838D25037}"/>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198639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Summary</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62</a:t>
            </a:fld>
            <a:endParaRPr lang="en-US"/>
          </a:p>
        </p:txBody>
      </p:sp>
      <p:sp>
        <p:nvSpPr>
          <p:cNvPr id="7" name="Subtitle 2">
            <a:extLst>
              <a:ext uri="{FF2B5EF4-FFF2-40B4-BE49-F238E27FC236}">
                <a16:creationId xmlns:a16="http://schemas.microsoft.com/office/drawing/2014/main" id="{D6F43233-02EB-9341-AD04-392B00B1D185}"/>
              </a:ext>
            </a:extLst>
          </p:cNvPr>
          <p:cNvSpPr txBox="1">
            <a:spLocks/>
          </p:cNvSpPr>
          <p:nvPr/>
        </p:nvSpPr>
        <p:spPr>
          <a:xfrm>
            <a:off x="257986" y="1292536"/>
            <a:ext cx="8776832" cy="536395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Management is an important part of software engineering.</a:t>
            </a:r>
            <a:endParaRPr lang="ar-SA" sz="2800" dirty="0">
              <a:latin typeface="Times New Roman" charset="0"/>
              <a:ea typeface="Times New Roman" charset="0"/>
              <a:cs typeface="Times New Roman" charset="0"/>
            </a:endParaRP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Executive management is essential for the project to succeed.</a:t>
            </a:r>
            <a:endParaRPr lang="ar-SA" sz="2800" dirty="0">
              <a:latin typeface="Times New Roman" charset="0"/>
              <a:ea typeface="Times New Roman" charset="0"/>
              <a:cs typeface="Times New Roman" charset="0"/>
            </a:endParaRP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Project management is critical for scheduling and tracking tasks to make sure the project moves toward completion.</a:t>
            </a:r>
            <a:endParaRPr lang="ar-SA" sz="2800" dirty="0">
              <a:latin typeface="Times New Roman" charset="0"/>
              <a:ea typeface="Times New Roman" charset="0"/>
              <a:cs typeface="Times New Roman" charset="0"/>
            </a:endParaRP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PERT charts, critical path methods, and Gantt charts can help a project manager keep things on track.</a:t>
            </a:r>
          </a:p>
        </p:txBody>
      </p:sp>
      <p:pic>
        <p:nvPicPr>
          <p:cNvPr id="8" name="Picture 7">
            <a:extLst>
              <a:ext uri="{FF2B5EF4-FFF2-40B4-BE49-F238E27FC236}">
                <a16:creationId xmlns:a16="http://schemas.microsoft.com/office/drawing/2014/main" id="{A0719B1E-775E-A04F-88D6-3EA181C70099}"/>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212883538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337530" y="0"/>
            <a:ext cx="7772400" cy="948871"/>
          </a:xfrm>
        </p:spPr>
        <p:txBody>
          <a:bodyPr>
            <a:normAutofit/>
          </a:bodyPr>
          <a:lstStyle/>
          <a:p>
            <a:r>
              <a:rPr lang="en-US" dirty="0">
                <a:latin typeface="Times New Roman" charset="0"/>
                <a:ea typeface="Times New Roman" charset="0"/>
                <a:cs typeface="Times New Roman" charset="0"/>
              </a:rPr>
              <a:t>Summary</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63</a:t>
            </a:fld>
            <a:endParaRPr lang="en-US"/>
          </a:p>
        </p:txBody>
      </p:sp>
      <p:sp>
        <p:nvSpPr>
          <p:cNvPr id="8" name="Subtitle 2"/>
          <p:cNvSpPr txBox="1">
            <a:spLocks/>
          </p:cNvSpPr>
          <p:nvPr/>
        </p:nvSpPr>
        <p:spPr>
          <a:xfrm>
            <a:off x="237043" y="1143953"/>
            <a:ext cx="8776832" cy="17140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Documentation is produced throughout a project’s lifespan.</a:t>
            </a:r>
          </a:p>
          <a:p>
            <a:pPr marL="457200" indent="-457200" algn="just">
              <a:lnSpc>
                <a:spcPct val="100000"/>
              </a:lnSpc>
              <a:buFont typeface="Helvetica" charset="0"/>
              <a:buChar char="−"/>
            </a:pPr>
            <a:r>
              <a:rPr lang="en-US" sz="2600" dirty="0">
                <a:latin typeface="Times New Roman" charset="0"/>
                <a:ea typeface="Times New Roman" charset="0"/>
                <a:cs typeface="Times New Roman" charset="0"/>
              </a:rPr>
              <a:t>Everything should be documented</a:t>
            </a:r>
          </a:p>
        </p:txBody>
      </p:sp>
      <p:sp>
        <p:nvSpPr>
          <p:cNvPr id="10" name="Subtitle 2"/>
          <p:cNvSpPr txBox="1">
            <a:spLocks/>
          </p:cNvSpPr>
          <p:nvPr/>
        </p:nvSpPr>
        <p:spPr>
          <a:xfrm>
            <a:off x="237043" y="2858015"/>
            <a:ext cx="8776832" cy="128911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Documents' version control should be made</a:t>
            </a:r>
          </a:p>
          <a:p>
            <a:pPr marL="457200" indent="-457200" algn="just">
              <a:lnSpc>
                <a:spcPct val="100000"/>
              </a:lnSpc>
              <a:buFont typeface="Helvetica" charset="0"/>
              <a:buChar char="−"/>
            </a:pPr>
            <a:r>
              <a:rPr lang="en-US" sz="2600" dirty="0">
                <a:latin typeface="Times New Roman" charset="0"/>
                <a:ea typeface="Times New Roman" charset="0"/>
                <a:cs typeface="Times New Roman" charset="0"/>
              </a:rPr>
              <a:t>History of the documents should be kept </a:t>
            </a:r>
          </a:p>
        </p:txBody>
      </p:sp>
      <p:sp>
        <p:nvSpPr>
          <p:cNvPr id="12" name="Subtitle 2"/>
          <p:cNvSpPr txBox="1">
            <a:spLocks/>
          </p:cNvSpPr>
          <p:nvPr/>
        </p:nvSpPr>
        <p:spPr>
          <a:xfrm>
            <a:off x="237043" y="4069385"/>
            <a:ext cx="8776832" cy="199569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600" dirty="0">
                <a:latin typeface="Times New Roman" charset="0"/>
                <a:ea typeface="Times New Roman" charset="0"/>
                <a:cs typeface="Times New Roman" charset="0"/>
              </a:rPr>
              <a:t>To get the most out of your documentation, you need to set up a document tracking system before you start the project.</a:t>
            </a:r>
          </a:p>
          <a:p>
            <a:pPr marL="457200" indent="-457200" algn="just">
              <a:lnSpc>
                <a:spcPct val="100000"/>
              </a:lnSpc>
              <a:buFont typeface="Helvetica" charset="0"/>
              <a:buChar char="−"/>
            </a:pPr>
            <a:r>
              <a:rPr lang="en-US" sz="2600" dirty="0">
                <a:latin typeface="Times New Roman" charset="0"/>
                <a:ea typeface="Times New Roman" charset="0"/>
                <a:cs typeface="Times New Roman" charset="0"/>
              </a:rPr>
              <a:t>Document control is one of the first tools you should set up when you’re considering a new project.</a:t>
            </a:r>
          </a:p>
        </p:txBody>
      </p:sp>
      <p:pic>
        <p:nvPicPr>
          <p:cNvPr id="11" name="Picture 10">
            <a:extLst>
              <a:ext uri="{FF2B5EF4-FFF2-40B4-BE49-F238E27FC236}">
                <a16:creationId xmlns:a16="http://schemas.microsoft.com/office/drawing/2014/main" id="{AEEB9EE8-7EBC-134E-B0A6-D0235D17F338}"/>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049924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ssolv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fontScale="90000"/>
          </a:bodyPr>
          <a:lstStyle/>
          <a:p>
            <a:r>
              <a:rPr lang="en-US" dirty="0">
                <a:latin typeface="Times New Roman" charset="0"/>
                <a:ea typeface="Times New Roman" charset="0"/>
                <a:cs typeface="Times New Roman" charset="0"/>
              </a:rPr>
              <a:t>WHAT YOU LEARNED</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64</a:t>
            </a:fld>
            <a:endParaRPr lang="en-US"/>
          </a:p>
        </p:txBody>
      </p:sp>
      <p:sp>
        <p:nvSpPr>
          <p:cNvPr id="7" name="Subtitle 2">
            <a:extLst>
              <a:ext uri="{FF2B5EF4-FFF2-40B4-BE49-F238E27FC236}">
                <a16:creationId xmlns:a16="http://schemas.microsoft.com/office/drawing/2014/main" id="{D6F43233-02EB-9341-AD04-392B00B1D185}"/>
              </a:ext>
            </a:extLst>
          </p:cNvPr>
          <p:cNvSpPr txBox="1">
            <a:spLocks/>
          </p:cNvSpPr>
          <p:nvPr/>
        </p:nvSpPr>
        <p:spPr>
          <a:xfrm>
            <a:off x="257986" y="1292536"/>
            <a:ext cx="8776832" cy="536395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Executive support is critical for project success.</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A project manager schedules and tracks tasks, and keeps developers moving forward. PERT charts show precedence relationships among tasks.</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While building a PERT chart, if you can’t find a task with no unsatisfied predecessors, the tasks contain a precedence loop and no schedule is possible.</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Critical path methods show the longest paths through a PERT network. If a task on one of those paths is delayed, the project’s final completion is delayed.</a:t>
            </a:r>
          </a:p>
        </p:txBody>
      </p:sp>
      <p:pic>
        <p:nvPicPr>
          <p:cNvPr id="8" name="Picture 7">
            <a:extLst>
              <a:ext uri="{FF2B5EF4-FFF2-40B4-BE49-F238E27FC236}">
                <a16:creationId xmlns:a16="http://schemas.microsoft.com/office/drawing/2014/main" id="{64B2CA74-AC64-4E48-8E2A-9002B9920369}"/>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23120961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fontScale="90000"/>
          </a:bodyPr>
          <a:lstStyle/>
          <a:p>
            <a:r>
              <a:rPr lang="en-US" dirty="0">
                <a:latin typeface="Times New Roman" charset="0"/>
                <a:ea typeface="Times New Roman" charset="0"/>
                <a:cs typeface="Times New Roman" charset="0"/>
              </a:rPr>
              <a:t>WHAT YOU LEARNED</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65</a:t>
            </a:fld>
            <a:endParaRPr lang="en-US"/>
          </a:p>
        </p:txBody>
      </p:sp>
      <p:sp>
        <p:nvSpPr>
          <p:cNvPr id="7" name="Subtitle 2">
            <a:extLst>
              <a:ext uri="{FF2B5EF4-FFF2-40B4-BE49-F238E27FC236}">
                <a16:creationId xmlns:a16="http://schemas.microsoft.com/office/drawing/2014/main" id="{D6F43233-02EB-9341-AD04-392B00B1D185}"/>
              </a:ext>
            </a:extLst>
          </p:cNvPr>
          <p:cNvSpPr txBox="1">
            <a:spLocks/>
          </p:cNvSpPr>
          <p:nvPr/>
        </p:nvSpPr>
        <p:spPr>
          <a:xfrm>
            <a:off x="257986" y="1292536"/>
            <a:ext cx="8776832" cy="536395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Gantt charts show task durations, start time, and end times.</a:t>
            </a:r>
            <a:endParaRPr lang="ar-SA" sz="2800"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1500" dirty="0">
              <a:latin typeface="Times New Roman" charset="0"/>
              <a:ea typeface="Times New Roman" charset="0"/>
              <a:cs typeface="Times New Roman" charset="0"/>
            </a:endParaRP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You can improve time estimates by using experience, breaking complex tasks into smaller tasks, and looking for similarities to previous tasks.</a:t>
            </a:r>
            <a:endParaRPr lang="ar-SA" sz="2800"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1500" dirty="0">
              <a:latin typeface="Times New Roman" charset="0"/>
              <a:ea typeface="Times New Roman" charset="0"/>
              <a:cs typeface="Times New Roman" charset="0"/>
            </a:endParaRP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You should plan for delays such as illness, vacation, and unexpected problems.</a:t>
            </a:r>
          </a:p>
          <a:p>
            <a:pPr marL="457200" indent="-457200" algn="just">
              <a:lnSpc>
                <a:spcPct val="100000"/>
              </a:lnSpc>
              <a:buFont typeface="Helvetica" charset="0"/>
              <a:buChar char="−"/>
            </a:pPr>
            <a:endParaRPr lang="en-US" sz="1500" dirty="0">
              <a:latin typeface="Times New Roman" charset="0"/>
              <a:ea typeface="Times New Roman" charset="0"/>
              <a:cs typeface="Times New Roman" charset="0"/>
            </a:endParaRP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Risk management lets you plan for problems so that you can react quickly when they occur.</a:t>
            </a:r>
          </a:p>
        </p:txBody>
      </p:sp>
      <p:pic>
        <p:nvPicPr>
          <p:cNvPr id="8" name="Picture 7">
            <a:extLst>
              <a:ext uri="{FF2B5EF4-FFF2-40B4-BE49-F238E27FC236}">
                <a16:creationId xmlns:a16="http://schemas.microsoft.com/office/drawing/2014/main" id="{C601F7C7-2CA7-434B-9B9E-959840356BB3}"/>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39813720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337530" y="0"/>
            <a:ext cx="7772400" cy="948871"/>
          </a:xfrm>
        </p:spPr>
        <p:txBody>
          <a:bodyPr>
            <a:normAutofit fontScale="90000"/>
          </a:bodyPr>
          <a:lstStyle/>
          <a:p>
            <a:r>
              <a:rPr lang="en-US" dirty="0">
                <a:latin typeface="Times New Roman" charset="0"/>
                <a:ea typeface="Times New Roman" charset="0"/>
                <a:cs typeface="Times New Roman" charset="0"/>
              </a:rPr>
              <a:t>WHAT YOU LEARNED </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66</a:t>
            </a:fld>
            <a:endParaRPr lang="en-US"/>
          </a:p>
        </p:txBody>
      </p:sp>
      <p:sp>
        <p:nvSpPr>
          <p:cNvPr id="11" name="Subtitle 2"/>
          <p:cNvSpPr txBox="1">
            <a:spLocks/>
          </p:cNvSpPr>
          <p:nvPr/>
        </p:nvSpPr>
        <p:spPr>
          <a:xfrm>
            <a:off x="164140" y="1301683"/>
            <a:ext cx="8776832" cy="540613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Documentation is important at every step of the development process.</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Good documentation keeps team members on track, provides a clear direction for work, and prevents arguments over issues that were previously settled.</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A simple way to store project history is to create an e‐mail account named after the project and then send copies of all project correspondence to that account.</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You can use e‐mail subject tags such as [</a:t>
            </a:r>
            <a:r>
              <a:rPr lang="en-US" sz="2800" dirty="0" err="1">
                <a:latin typeface="Times New Roman" charset="0"/>
                <a:ea typeface="Times New Roman" charset="0"/>
                <a:cs typeface="Times New Roman" charset="0"/>
              </a:rPr>
              <a:t>CLASP.Rqts</a:t>
            </a:r>
            <a:r>
              <a:rPr lang="en-US" sz="2800" dirty="0">
                <a:latin typeface="Times New Roman" charset="0"/>
                <a:ea typeface="Times New Roman" charset="0"/>
                <a:cs typeface="Times New Roman" charset="0"/>
              </a:rPr>
              <a:t>] to make finding different types of project e‐mails easy.</a:t>
            </a:r>
          </a:p>
          <a:p>
            <a:pPr marL="457200" indent="-457200" algn="just">
              <a:lnSpc>
                <a:spcPct val="100000"/>
              </a:lnSpc>
              <a:buFont typeface="Helvetica" charset="0"/>
              <a:buChar char="−"/>
            </a:pPr>
            <a:endParaRPr lang="en-US" sz="2800" dirty="0">
              <a:latin typeface="Times New Roman" charset="0"/>
              <a:ea typeface="Times New Roman" charset="0"/>
              <a:cs typeface="Times New Roman" charset="0"/>
            </a:endParaRPr>
          </a:p>
        </p:txBody>
      </p:sp>
      <p:pic>
        <p:nvPicPr>
          <p:cNvPr id="7" name="Picture 6">
            <a:extLst>
              <a:ext uri="{FF2B5EF4-FFF2-40B4-BE49-F238E27FC236}">
                <a16:creationId xmlns:a16="http://schemas.microsoft.com/office/drawing/2014/main" id="{4AB75810-3600-374E-9492-56CD51269342}"/>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0704309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337530" y="0"/>
            <a:ext cx="7772400" cy="948871"/>
          </a:xfrm>
        </p:spPr>
        <p:txBody>
          <a:bodyPr>
            <a:normAutofit fontScale="90000"/>
          </a:bodyPr>
          <a:lstStyle/>
          <a:p>
            <a:r>
              <a:rPr lang="en-US" dirty="0">
                <a:latin typeface="Times New Roman" charset="0"/>
                <a:ea typeface="Times New Roman" charset="0"/>
                <a:cs typeface="Times New Roman" charset="0"/>
              </a:rPr>
              <a:t>WHAT YOU LEARNED </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67</a:t>
            </a:fld>
            <a:endParaRPr lang="en-US"/>
          </a:p>
        </p:txBody>
      </p:sp>
      <p:sp>
        <p:nvSpPr>
          <p:cNvPr id="11" name="Subtitle 2"/>
          <p:cNvSpPr txBox="1">
            <a:spLocks/>
          </p:cNvSpPr>
          <p:nvPr/>
        </p:nvSpPr>
        <p:spPr>
          <a:xfrm>
            <a:off x="164140" y="1301683"/>
            <a:ext cx="8776832" cy="540613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Document Management Systems  (DMS) enable you to:</a:t>
            </a:r>
          </a:p>
          <a:p>
            <a:pPr marL="457200" indent="-457200" algn="just">
              <a:lnSpc>
                <a:spcPct val="100000"/>
              </a:lnSpc>
              <a:buFont typeface="Helvetica" charset="0"/>
              <a:buChar char="−"/>
            </a:pPr>
            <a:endParaRPr lang="en-US" sz="1500" dirty="0">
              <a:latin typeface="Times New Roman" charset="0"/>
              <a:ea typeface="Times New Roman" charset="0"/>
              <a:cs typeface="Times New Roman" charset="0"/>
            </a:endParaRP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Share documents with other team members.</a:t>
            </a: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Fetch a document’s most recent version.</a:t>
            </a: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Fetch an earlier version of a document.</a:t>
            </a: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Search documents for keywords.</a:t>
            </a: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Show changes made to a document.</a:t>
            </a: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Compare two documents to show their differences.</a:t>
            </a:r>
          </a:p>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Edit a document while preventing someone else from editing the document at the same time.</a:t>
            </a:r>
          </a:p>
        </p:txBody>
      </p:sp>
      <p:pic>
        <p:nvPicPr>
          <p:cNvPr id="7" name="Picture 6">
            <a:extLst>
              <a:ext uri="{FF2B5EF4-FFF2-40B4-BE49-F238E27FC236}">
                <a16:creationId xmlns:a16="http://schemas.microsoft.com/office/drawing/2014/main" id="{AC4B859F-4586-9D42-8CF3-9E94A173AEE8}"/>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11760490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Document Management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7</a:t>
            </a:fld>
            <a:endParaRPr lang="en-US"/>
          </a:p>
        </p:txBody>
      </p:sp>
      <p:sp>
        <p:nvSpPr>
          <p:cNvPr id="11" name="Subtitle 2"/>
          <p:cNvSpPr txBox="1">
            <a:spLocks/>
          </p:cNvSpPr>
          <p:nvPr/>
        </p:nvSpPr>
        <p:spPr>
          <a:xfrm>
            <a:off x="257986" y="1143488"/>
            <a:ext cx="8776832" cy="94427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50000"/>
              </a:lnSpc>
              <a:buFont typeface="Helvetica" charset="0"/>
              <a:buChar char="−"/>
            </a:pPr>
            <a:r>
              <a:rPr lang="en-US" sz="3000" dirty="0">
                <a:latin typeface="Times New Roman" charset="0"/>
                <a:ea typeface="Times New Roman" charset="0"/>
                <a:cs typeface="Times New Roman" charset="0"/>
              </a:rPr>
              <a:t>A</a:t>
            </a:r>
            <a:r>
              <a:rPr lang="en-US" sz="2800" dirty="0">
                <a:latin typeface="Times New Roman" charset="0"/>
                <a:ea typeface="Times New Roman" charset="0"/>
                <a:cs typeface="Times New Roman" charset="0"/>
              </a:rPr>
              <a:t> software engineering project uses a lot of documents:</a:t>
            </a:r>
          </a:p>
          <a:p>
            <a:pPr marL="457200" indent="-457200" algn="just">
              <a:lnSpc>
                <a:spcPct val="150000"/>
              </a:lnSpc>
              <a:buFont typeface="Helvetica" charset="0"/>
              <a:buChar char="−"/>
            </a:pPr>
            <a:endParaRPr lang="en-US" sz="3000" u="sng" dirty="0">
              <a:latin typeface="Times New Roman" charset="0"/>
              <a:ea typeface="Times New Roman" charset="0"/>
              <a:cs typeface="Times New Roman" charset="0"/>
            </a:endParaRPr>
          </a:p>
        </p:txBody>
      </p:sp>
      <p:pic>
        <p:nvPicPr>
          <p:cNvPr id="3" name="Picture 2"/>
          <p:cNvPicPr>
            <a:picLocks noChangeAspect="1"/>
          </p:cNvPicPr>
          <p:nvPr/>
        </p:nvPicPr>
        <p:blipFill>
          <a:blip r:embed="rId2"/>
          <a:stretch>
            <a:fillRect/>
          </a:stretch>
        </p:blipFill>
        <p:spPr>
          <a:xfrm>
            <a:off x="4781030" y="2310061"/>
            <a:ext cx="4307576" cy="2155997"/>
          </a:xfrm>
          <a:prstGeom prst="rect">
            <a:avLst/>
          </a:prstGeom>
        </p:spPr>
      </p:pic>
      <p:sp>
        <p:nvSpPr>
          <p:cNvPr id="8" name="Subtitle 2"/>
          <p:cNvSpPr txBox="1">
            <a:spLocks/>
          </p:cNvSpPr>
          <p:nvPr/>
        </p:nvSpPr>
        <p:spPr>
          <a:xfrm>
            <a:off x="32084" y="1975118"/>
            <a:ext cx="5834785" cy="310627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Requirements documents</a:t>
            </a:r>
          </a:p>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Design documents</a:t>
            </a:r>
          </a:p>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Code documentation</a:t>
            </a:r>
          </a:p>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User training material</a:t>
            </a:r>
          </a:p>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Test plans</a:t>
            </a:r>
          </a:p>
          <a:p>
            <a:pPr marL="914400" lvl="1" indent="-457200" algn="just">
              <a:lnSpc>
                <a:spcPct val="100000"/>
              </a:lnSpc>
              <a:buFont typeface="Helvetica" charset="0"/>
              <a:buChar char="−"/>
            </a:pPr>
            <a:r>
              <a:rPr lang="en-US" sz="2800" dirty="0">
                <a:latin typeface="Times New Roman" charset="0"/>
                <a:ea typeface="Times New Roman" charset="0"/>
                <a:cs typeface="Times New Roman" charset="0"/>
              </a:rPr>
              <a:t>Others</a:t>
            </a:r>
          </a:p>
          <a:p>
            <a:pPr marL="457200" indent="-457200" algn="just">
              <a:lnSpc>
                <a:spcPct val="150000"/>
              </a:lnSpc>
              <a:buFont typeface="Helvetica" charset="0"/>
              <a:buChar char="−"/>
            </a:pPr>
            <a:endParaRPr lang="en-US" sz="3000" u="sng" dirty="0">
              <a:latin typeface="Times New Roman" charset="0"/>
              <a:ea typeface="Times New Roman" charset="0"/>
              <a:cs typeface="Times New Roman" charset="0"/>
            </a:endParaRPr>
          </a:p>
        </p:txBody>
      </p:sp>
      <p:sp>
        <p:nvSpPr>
          <p:cNvPr id="10" name="Subtitle 2"/>
          <p:cNvSpPr txBox="1">
            <a:spLocks/>
          </p:cNvSpPr>
          <p:nvPr/>
        </p:nvSpPr>
        <p:spPr>
          <a:xfrm>
            <a:off x="257986" y="5231721"/>
            <a:ext cx="8776832" cy="144871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50000"/>
              </a:lnSpc>
              <a:buFont typeface="Helvetica" charset="0"/>
              <a:buChar char="−"/>
            </a:pPr>
            <a:r>
              <a:rPr lang="en-US" sz="2800">
                <a:latin typeface="Times New Roman" charset="0"/>
                <a:ea typeface="Times New Roman" charset="0"/>
                <a:cs typeface="Times New Roman" charset="0"/>
              </a:rPr>
              <a:t>project </a:t>
            </a:r>
            <a:r>
              <a:rPr lang="en-US" sz="2800" dirty="0">
                <a:latin typeface="Times New Roman" charset="0"/>
                <a:ea typeface="Times New Roman" charset="0"/>
                <a:cs typeface="Times New Roman" charset="0"/>
              </a:rPr>
              <a:t>could have hundreds or even thousands of pages of documentation</a:t>
            </a:r>
          </a:p>
          <a:p>
            <a:pPr marL="457200" indent="-457200" algn="just">
              <a:lnSpc>
                <a:spcPct val="150000"/>
              </a:lnSpc>
              <a:buFont typeface="Helvetica" charset="0"/>
              <a:buChar char="−"/>
            </a:pPr>
            <a:endParaRPr lang="en-US" sz="3000" u="sng" dirty="0">
              <a:latin typeface="Times New Roman" charset="0"/>
              <a:ea typeface="Times New Roman" charset="0"/>
              <a:cs typeface="Times New Roman" charset="0"/>
            </a:endParaRPr>
          </a:p>
        </p:txBody>
      </p:sp>
      <p:pic>
        <p:nvPicPr>
          <p:cNvPr id="12" name="Picture 11">
            <a:extLst>
              <a:ext uri="{FF2B5EF4-FFF2-40B4-BE49-F238E27FC236}">
                <a16:creationId xmlns:a16="http://schemas.microsoft.com/office/drawing/2014/main" id="{B277B899-3C49-4E4C-8C74-99C543203B11}"/>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2132419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ssolv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dissolv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457950" y="4796187"/>
            <a:ext cx="2688630" cy="2016473"/>
          </a:xfrm>
          <a:prstGeom prst="rect">
            <a:avLst/>
          </a:prstGeom>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Document Management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8</a:t>
            </a:fld>
            <a:endParaRPr lang="en-US" dirty="0"/>
          </a:p>
        </p:txBody>
      </p:sp>
      <p:sp>
        <p:nvSpPr>
          <p:cNvPr id="11" name="Subtitle 2"/>
          <p:cNvSpPr txBox="1">
            <a:spLocks/>
          </p:cNvSpPr>
          <p:nvPr/>
        </p:nvSpPr>
        <p:spPr>
          <a:xfrm>
            <a:off x="150410" y="4272161"/>
            <a:ext cx="8776832" cy="122222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914400" lvl="1" indent="-457200" algn="just">
              <a:lnSpc>
                <a:spcPct val="100000"/>
              </a:lnSpc>
              <a:buFont typeface="Helvetica" charset="0"/>
              <a:buChar char="−"/>
            </a:pPr>
            <a:r>
              <a:rPr lang="en-US" sz="2600" u="sng" dirty="0">
                <a:latin typeface="Times New Roman" charset="0"/>
                <a:ea typeface="Times New Roman" charset="0"/>
                <a:cs typeface="Times New Roman" charset="0"/>
              </a:rPr>
              <a:t>Developers</a:t>
            </a:r>
            <a:r>
              <a:rPr lang="en-US" sz="2600" dirty="0">
                <a:latin typeface="Times New Roman" charset="0"/>
                <a:ea typeface="Times New Roman" charset="0"/>
                <a:cs typeface="Times New Roman" charset="0"/>
              </a:rPr>
              <a:t> get a better sense for which tasks will be hard and which will be easy.</a:t>
            </a:r>
          </a:p>
          <a:p>
            <a:pPr lvl="2" algn="just">
              <a:lnSpc>
                <a:spcPct val="100000"/>
              </a:lnSpc>
            </a:pPr>
            <a:endParaRPr lang="en-US" sz="2600" dirty="0">
              <a:latin typeface="Times New Roman" charset="0"/>
              <a:ea typeface="Times New Roman" charset="0"/>
              <a:cs typeface="Times New Roman" charset="0"/>
            </a:endParaRPr>
          </a:p>
        </p:txBody>
      </p:sp>
      <p:sp>
        <p:nvSpPr>
          <p:cNvPr id="10" name="Subtitle 2"/>
          <p:cNvSpPr txBox="1">
            <a:spLocks/>
          </p:cNvSpPr>
          <p:nvPr/>
        </p:nvSpPr>
        <p:spPr>
          <a:xfrm>
            <a:off x="257986" y="987554"/>
            <a:ext cx="8776832" cy="90276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50000"/>
              </a:lnSpc>
              <a:buFont typeface="Helvetica" charset="0"/>
              <a:buChar char="−"/>
            </a:pPr>
            <a:r>
              <a:rPr lang="en-US" sz="3000" dirty="0">
                <a:latin typeface="Times New Roman" charset="0"/>
                <a:ea typeface="Times New Roman" charset="0"/>
                <a:cs typeface="Times New Roman" charset="0"/>
              </a:rPr>
              <a:t>A </a:t>
            </a:r>
            <a:r>
              <a:rPr lang="en-US" sz="2800" dirty="0">
                <a:latin typeface="Times New Roman" charset="0"/>
                <a:ea typeface="Times New Roman" charset="0"/>
                <a:cs typeface="Times New Roman" charset="0"/>
              </a:rPr>
              <a:t>software documents evolve over time</a:t>
            </a:r>
          </a:p>
        </p:txBody>
      </p:sp>
      <p:sp>
        <p:nvSpPr>
          <p:cNvPr id="12" name="Subtitle 2"/>
          <p:cNvSpPr txBox="1">
            <a:spLocks/>
          </p:cNvSpPr>
          <p:nvPr/>
        </p:nvSpPr>
        <p:spPr>
          <a:xfrm>
            <a:off x="150410" y="1710497"/>
            <a:ext cx="8776832" cy="269052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914400" lvl="1" indent="-457200" algn="just">
              <a:lnSpc>
                <a:spcPct val="100000"/>
              </a:lnSpc>
              <a:buFont typeface="Helvetica" charset="0"/>
              <a:buChar char="−"/>
            </a:pPr>
            <a:r>
              <a:rPr lang="en-US" sz="2600" u="sng" dirty="0">
                <a:latin typeface="Times New Roman" charset="0"/>
                <a:ea typeface="Times New Roman" charset="0"/>
                <a:cs typeface="Times New Roman" charset="0"/>
              </a:rPr>
              <a:t>Customers</a:t>
            </a:r>
            <a:r>
              <a:rPr lang="en-US" sz="2600" dirty="0">
                <a:latin typeface="Times New Roman" charset="0"/>
                <a:ea typeface="Times New Roman" charset="0"/>
                <a:cs typeface="Times New Roman" charset="0"/>
              </a:rPr>
              <a:t> may want to revise the requirements to include new, simple features and eliminate old, complicated features.</a:t>
            </a:r>
          </a:p>
          <a:p>
            <a:pPr lvl="2" algn="just">
              <a:lnSpc>
                <a:spcPct val="100000"/>
              </a:lnSpc>
            </a:pPr>
            <a:r>
              <a:rPr lang="en-US" sz="2600" dirty="0">
                <a:latin typeface="Times New Roman" charset="0"/>
                <a:ea typeface="Times New Roman" charset="0"/>
                <a:cs typeface="Times New Roman" charset="0"/>
              </a:rPr>
              <a:t>Customers will also get a better understanding of what the system will eventually do and they may want to make changes</a:t>
            </a:r>
          </a:p>
          <a:p>
            <a:pPr lvl="2" algn="just">
              <a:lnSpc>
                <a:spcPct val="100000"/>
              </a:lnSpc>
            </a:pPr>
            <a:endParaRPr lang="en-US" sz="2600" dirty="0">
              <a:latin typeface="Times New Roman" charset="0"/>
              <a:ea typeface="Times New Roman" charset="0"/>
              <a:cs typeface="Times New Roman" charset="0"/>
            </a:endParaRPr>
          </a:p>
        </p:txBody>
      </p:sp>
      <p:pic>
        <p:nvPicPr>
          <p:cNvPr id="14" name="Picture 13">
            <a:extLst>
              <a:ext uri="{FF2B5EF4-FFF2-40B4-BE49-F238E27FC236}">
                <a16:creationId xmlns:a16="http://schemas.microsoft.com/office/drawing/2014/main" id="{64B005F9-BB31-074E-834C-FF3B212A5D44}"/>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395034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dissolv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dissolve">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6576741" y="3566923"/>
            <a:ext cx="2567260" cy="3262084"/>
          </a:xfrm>
          <a:prstGeom prst="rect">
            <a:avLst/>
          </a:prstGeom>
        </p:spPr>
      </p:pic>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Document Management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9</a:t>
            </a:fld>
            <a:endParaRPr lang="en-US"/>
          </a:p>
        </p:txBody>
      </p:sp>
      <p:sp>
        <p:nvSpPr>
          <p:cNvPr id="11" name="Subtitle 2"/>
          <p:cNvSpPr txBox="1">
            <a:spLocks/>
          </p:cNvSpPr>
          <p:nvPr/>
        </p:nvSpPr>
        <p:spPr>
          <a:xfrm>
            <a:off x="0" y="4232959"/>
            <a:ext cx="8776832" cy="66620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Hence, the </a:t>
            </a:r>
            <a:r>
              <a:rPr lang="en-US" sz="2800" u="sng" dirty="0">
                <a:latin typeface="Times New Roman" charset="0"/>
                <a:ea typeface="Times New Roman" charset="0"/>
                <a:cs typeface="Times New Roman" charset="0"/>
              </a:rPr>
              <a:t>requirements need to settle down</a:t>
            </a:r>
          </a:p>
        </p:txBody>
      </p:sp>
      <p:sp>
        <p:nvSpPr>
          <p:cNvPr id="8" name="Subtitle 2"/>
          <p:cNvSpPr txBox="1">
            <a:spLocks/>
          </p:cNvSpPr>
          <p:nvPr/>
        </p:nvSpPr>
        <p:spPr>
          <a:xfrm>
            <a:off x="257986" y="2758262"/>
            <a:ext cx="8776832" cy="120581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Allowing everyone to change the requirements can also result in muddled, conflicting, and confusing goals and designs.</a:t>
            </a:r>
          </a:p>
        </p:txBody>
      </p:sp>
      <p:sp>
        <p:nvSpPr>
          <p:cNvPr id="10" name="Subtitle 2"/>
          <p:cNvSpPr txBox="1">
            <a:spLocks/>
          </p:cNvSpPr>
          <p:nvPr/>
        </p:nvSpPr>
        <p:spPr>
          <a:xfrm>
            <a:off x="257986" y="1718972"/>
            <a:ext cx="8776832" cy="108430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914400" lvl="1" indent="-457200" algn="just">
              <a:lnSpc>
                <a:spcPct val="100000"/>
              </a:lnSpc>
              <a:buFont typeface="Helvetica" charset="0"/>
              <a:buChar char="−"/>
            </a:pPr>
            <a:r>
              <a:rPr lang="en-US" sz="2600" dirty="0">
                <a:latin typeface="Times New Roman" charset="0"/>
                <a:ea typeface="Times New Roman" charset="0"/>
                <a:cs typeface="Times New Roman" charset="0"/>
              </a:rPr>
              <a:t>Allowing everyone makes changes to the requirements, how can you meet them?</a:t>
            </a:r>
          </a:p>
        </p:txBody>
      </p:sp>
      <p:sp>
        <p:nvSpPr>
          <p:cNvPr id="12" name="Subtitle 2"/>
          <p:cNvSpPr txBox="1">
            <a:spLocks/>
          </p:cNvSpPr>
          <p:nvPr/>
        </p:nvSpPr>
        <p:spPr>
          <a:xfrm>
            <a:off x="88441" y="1005743"/>
            <a:ext cx="8776832" cy="83494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50000"/>
              </a:lnSpc>
              <a:buFont typeface="Helvetica" charset="0"/>
              <a:buChar char="−"/>
            </a:pPr>
            <a:r>
              <a:rPr lang="en-US" sz="2800" dirty="0">
                <a:latin typeface="Times New Roman" charset="0"/>
                <a:ea typeface="Times New Roman" charset="0"/>
                <a:cs typeface="Times New Roman" charset="0"/>
              </a:rPr>
              <a:t>Change control of software documents</a:t>
            </a:r>
          </a:p>
        </p:txBody>
      </p:sp>
      <p:pic>
        <p:nvPicPr>
          <p:cNvPr id="14" name="Picture 13">
            <a:extLst>
              <a:ext uri="{FF2B5EF4-FFF2-40B4-BE49-F238E27FC236}">
                <a16:creationId xmlns:a16="http://schemas.microsoft.com/office/drawing/2014/main" id="{D5BB9BB7-EB86-6B4E-8748-95F59D6D822F}"/>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82085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ssolv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dissolv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P spid="10" grpId="0"/>
      <p:bldP spid="12"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20452</TotalTime>
  <Words>3620</Words>
  <Application>Microsoft Office PowerPoint</Application>
  <PresentationFormat>On-screen Show (4:3)</PresentationFormat>
  <Paragraphs>421</Paragraphs>
  <Slides>67</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67</vt:i4>
      </vt:variant>
    </vt:vector>
  </HeadingPairs>
  <TitlesOfParts>
    <vt:vector size="75" baseType="lpstr">
      <vt:lpstr>Arial</vt:lpstr>
      <vt:lpstr>Arial Hebrew</vt:lpstr>
      <vt:lpstr>Calibri</vt:lpstr>
      <vt:lpstr>Calibri Light</vt:lpstr>
      <vt:lpstr>Helvetica</vt:lpstr>
      <vt:lpstr>Times New Roman</vt:lpstr>
      <vt:lpstr>Wingdings</vt:lpstr>
      <vt:lpstr>Office Theme</vt:lpstr>
      <vt:lpstr>PowerPoint Presentation</vt:lpstr>
      <vt:lpstr>Previous Lecture </vt:lpstr>
      <vt:lpstr>Class Activity</vt:lpstr>
      <vt:lpstr>Outline</vt:lpstr>
      <vt:lpstr>Chapter Objectives</vt:lpstr>
      <vt:lpstr>Chapter Objectives</vt:lpstr>
      <vt:lpstr>Document Management</vt:lpstr>
      <vt:lpstr>Document Management</vt:lpstr>
      <vt:lpstr>Document Management</vt:lpstr>
      <vt:lpstr>Change Control Board</vt:lpstr>
      <vt:lpstr>Change Control Board</vt:lpstr>
      <vt:lpstr>Example</vt:lpstr>
      <vt:lpstr>Document Management</vt:lpstr>
      <vt:lpstr>Document Management</vt:lpstr>
      <vt:lpstr>Document Management</vt:lpstr>
      <vt:lpstr>Document Management</vt:lpstr>
      <vt:lpstr>Historical Document</vt:lpstr>
      <vt:lpstr>Historical Document</vt:lpstr>
      <vt:lpstr>Email Document</vt:lpstr>
      <vt:lpstr>Email Document</vt:lpstr>
      <vt:lpstr>Email Document</vt:lpstr>
      <vt:lpstr>Code Document</vt:lpstr>
      <vt:lpstr>Code Document</vt:lpstr>
      <vt:lpstr>Application Document</vt:lpstr>
      <vt:lpstr>Application Document</vt:lpstr>
      <vt:lpstr>Exercise</vt:lpstr>
      <vt:lpstr>Executive Support</vt:lpstr>
      <vt:lpstr>Executive Support</vt:lpstr>
      <vt:lpstr>Executive Support</vt:lpstr>
      <vt:lpstr>Executive Support</vt:lpstr>
      <vt:lpstr>Project Management</vt:lpstr>
      <vt:lpstr>Project Management</vt:lpstr>
      <vt:lpstr>Project Management</vt:lpstr>
      <vt:lpstr>PERT Charts</vt:lpstr>
      <vt:lpstr>PERT Charts</vt:lpstr>
      <vt:lpstr>PERT Charts</vt:lpstr>
      <vt:lpstr>PERT Charts</vt:lpstr>
      <vt:lpstr>PERT Charts</vt:lpstr>
      <vt:lpstr>PERT Charts</vt:lpstr>
      <vt:lpstr>PERT Charts</vt:lpstr>
      <vt:lpstr>PERT Charts</vt:lpstr>
      <vt:lpstr>PERT Charts</vt:lpstr>
      <vt:lpstr>PERT Charts</vt:lpstr>
      <vt:lpstr>PERT Charts</vt:lpstr>
      <vt:lpstr>PERT Charts</vt:lpstr>
      <vt:lpstr>Critical Path Methods</vt:lpstr>
      <vt:lpstr>Critical Path Methods</vt:lpstr>
      <vt:lpstr>Critical Path Methods</vt:lpstr>
      <vt:lpstr>Critical Path Methods</vt:lpstr>
      <vt:lpstr>Individual Homework</vt:lpstr>
      <vt:lpstr>Gantt Charts</vt:lpstr>
      <vt:lpstr>Gantt Charts</vt:lpstr>
      <vt:lpstr>Gantt Charts</vt:lpstr>
      <vt:lpstr>Scheduling Software</vt:lpstr>
      <vt:lpstr>Predicting Times</vt:lpstr>
      <vt:lpstr>Get Experience</vt:lpstr>
      <vt:lpstr>Break Unknown Tasks</vt:lpstr>
      <vt:lpstr>Expect the Unexpected</vt:lpstr>
      <vt:lpstr>Track Progress</vt:lpstr>
      <vt:lpstr>Risk Management</vt:lpstr>
      <vt:lpstr>Risk Management</vt:lpstr>
      <vt:lpstr>Summary</vt:lpstr>
      <vt:lpstr>Summary</vt:lpstr>
      <vt:lpstr>WHAT YOU LEARNED</vt:lpstr>
      <vt:lpstr>WHAT YOU LEARNED</vt:lpstr>
      <vt:lpstr>WHAT YOU LEARNED </vt:lpstr>
      <vt:lpstr>WHAT YOU LEARNED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Programming Language</dc:title>
  <dc:creator>Mohamad Aldabbagh</dc:creator>
  <cp:lastModifiedBy>Payam Wali</cp:lastModifiedBy>
  <cp:revision>317</cp:revision>
  <dcterms:created xsi:type="dcterms:W3CDTF">2018-01-26T15:24:23Z</dcterms:created>
  <dcterms:modified xsi:type="dcterms:W3CDTF">2021-04-11T10:00:41Z</dcterms:modified>
</cp:coreProperties>
</file>