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3"/>
  </p:notesMasterIdLst>
  <p:sldIdLst>
    <p:sldId id="256" r:id="rId2"/>
    <p:sldId id="395" r:id="rId3"/>
    <p:sldId id="312" r:id="rId4"/>
    <p:sldId id="313" r:id="rId5"/>
    <p:sldId id="300" r:id="rId6"/>
    <p:sldId id="302" r:id="rId7"/>
    <p:sldId id="304" r:id="rId8"/>
    <p:sldId id="371" r:id="rId9"/>
    <p:sldId id="372" r:id="rId10"/>
    <p:sldId id="373" r:id="rId11"/>
    <p:sldId id="374" r:id="rId12"/>
    <p:sldId id="375" r:id="rId13"/>
    <p:sldId id="376" r:id="rId14"/>
    <p:sldId id="377" r:id="rId15"/>
    <p:sldId id="378" r:id="rId16"/>
    <p:sldId id="379" r:id="rId17"/>
    <p:sldId id="380" r:id="rId18"/>
    <p:sldId id="381" r:id="rId19"/>
    <p:sldId id="382" r:id="rId20"/>
    <p:sldId id="383" r:id="rId21"/>
    <p:sldId id="384" r:id="rId22"/>
    <p:sldId id="385" r:id="rId23"/>
    <p:sldId id="386" r:id="rId24"/>
    <p:sldId id="388" r:id="rId25"/>
    <p:sldId id="387" r:id="rId26"/>
    <p:sldId id="389" r:id="rId27"/>
    <p:sldId id="390" r:id="rId28"/>
    <p:sldId id="391" r:id="rId29"/>
    <p:sldId id="392" r:id="rId30"/>
    <p:sldId id="393" r:id="rId31"/>
    <p:sldId id="394"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3E1E"/>
    <a:srgbClr val="F35F4F"/>
    <a:srgbClr val="F48A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42029"/>
    <p:restoredTop sz="86437"/>
  </p:normalViewPr>
  <p:slideViewPr>
    <p:cSldViewPr snapToGrid="0" snapToObjects="1">
      <p:cViewPr varScale="1">
        <p:scale>
          <a:sx n="73" d="100"/>
          <a:sy n="73" d="100"/>
        </p:scale>
        <p:origin x="654" y="9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C7CF6B-FE21-2140-956B-5C87B28E266E}" type="datetimeFigureOut">
              <a:rPr lang="en-US" smtClean="0"/>
              <a:t>4/11/2021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B9D84B-6791-F149-83CD-16818C196D67}" type="slidenum">
              <a:rPr lang="en-US" smtClean="0"/>
              <a:t>‹#›</a:t>
            </a:fld>
            <a:endParaRPr lang="en-US"/>
          </a:p>
        </p:txBody>
      </p:sp>
    </p:spTree>
    <p:extLst>
      <p:ext uri="{BB962C8B-B14F-4D97-AF65-F5344CB8AC3E}">
        <p14:creationId xmlns:p14="http://schemas.microsoft.com/office/powerpoint/2010/main" val="5888190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3B9D84B-6791-F149-83CD-16818C196D67}" type="slidenum">
              <a:rPr lang="en-US" smtClean="0"/>
              <a:t>1</a:t>
            </a:fld>
            <a:endParaRPr lang="en-US"/>
          </a:p>
        </p:txBody>
      </p:sp>
    </p:spTree>
    <p:extLst>
      <p:ext uri="{BB962C8B-B14F-4D97-AF65-F5344CB8AC3E}">
        <p14:creationId xmlns:p14="http://schemas.microsoft.com/office/powerpoint/2010/main" val="356450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3B9D84B-6791-F149-83CD-16818C196D67}" type="slidenum">
              <a:rPr lang="en-US" smtClean="0"/>
              <a:t>6</a:t>
            </a:fld>
            <a:endParaRPr lang="en-US"/>
          </a:p>
        </p:txBody>
      </p:sp>
    </p:spTree>
    <p:extLst>
      <p:ext uri="{BB962C8B-B14F-4D97-AF65-F5344CB8AC3E}">
        <p14:creationId xmlns:p14="http://schemas.microsoft.com/office/powerpoint/2010/main" val="141539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B12218F-1B9E-CA43-B66D-B607FE67EA92}" type="datetime1">
              <a:rPr lang="en-US" smtClean="0"/>
              <a:t>4/11/2021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E5A0655-2B01-0F40-A435-ADCCF2F370AA}" type="datetime1">
              <a:rPr lang="en-US" smtClean="0"/>
              <a:t>4/11/2021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5708B49-D748-3A48-833B-A9F3A457D5C5}" type="datetime1">
              <a:rPr lang="en-US" smtClean="0"/>
              <a:t>4/11/2021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6BB37CF-AC2E-BD48-AAE5-3E46C4A992DD}" type="datetime1">
              <a:rPr lang="en-US" smtClean="0"/>
              <a:t>4/11/2021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F78F3B6-2424-3742-9E22-18CF1F4C48EC}" type="datetime1">
              <a:rPr lang="en-US" smtClean="0"/>
              <a:t>4/11/2021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042437D-EE96-6841-ACEE-834F8D4FC9CA}" type="datetime1">
              <a:rPr lang="en-US" smtClean="0"/>
              <a:t>4/11/2021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8E9215E-4BE6-094E-A3C9-0FAEEB138E81}" type="datetime1">
              <a:rPr lang="en-US" smtClean="0"/>
              <a:t>4/11/2021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8D9C144-D138-334B-9B9F-E4005FB5B039}" type="datetime1">
              <a:rPr lang="en-US" smtClean="0"/>
              <a:t>4/11/2021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F379604-7E56-CC4E-BB7B-3E6F6C582C84}" type="datetime1">
              <a:rPr lang="en-US" smtClean="0"/>
              <a:t>4/11/2021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A6189C9-7941-AE40-A1C5-40B6D7315035}" type="datetime1">
              <a:rPr lang="en-US" smtClean="0"/>
              <a:t>4/11/2021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72214FB-3CF0-ED46-BE42-711168A1C3D0}" type="datetime1">
              <a:rPr lang="en-US" smtClean="0"/>
              <a:t>4/11/2021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635199-53BC-DB47-AB0E-E9F929E795E1}" type="datetime1">
              <a:rPr lang="en-US" smtClean="0"/>
              <a:t>4/11/2021</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A47DC0-52A1-1F42-AA0A-BF71125EDAD5}" type="slidenum">
              <a:rPr lang="en-US" smtClean="0"/>
              <a:t>‹#›</a:t>
            </a:fld>
            <a:endParaRPr lang="en-US"/>
          </a:p>
        </p:txBody>
      </p:sp>
    </p:spTree>
    <p:extLst>
      <p:ext uri="{BB962C8B-B14F-4D97-AF65-F5344CB8AC3E}">
        <p14:creationId xmlns:p14="http://schemas.microsoft.com/office/powerpoint/2010/main" val="8625794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tiff"/><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tiff"/><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tiff"/><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tiff"/><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tif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tiff"/><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tif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88981" y="1476739"/>
            <a:ext cx="8263802" cy="1200329"/>
          </a:xfrm>
          <a:prstGeom prst="rect">
            <a:avLst/>
          </a:prstGeom>
          <a:noFill/>
        </p:spPr>
        <p:txBody>
          <a:bodyPr wrap="none" lIns="91440" tIns="45720" rIns="91440" bIns="45720">
            <a:spAutoFit/>
          </a:bodyPr>
          <a:lstStyle/>
          <a:p>
            <a:pPr algn="ctr"/>
            <a:r>
              <a:rPr lang="en-US" sz="7200" b="0" cap="none" spc="0" dirty="0">
                <a:ln w="0"/>
                <a:solidFill>
                  <a:schemeClr val="tx1"/>
                </a:solidFill>
                <a:effectLst>
                  <a:outerShdw blurRad="60007" dist="620014" dir="7680000" sy="30000" kx="1300200" algn="ctr" rotWithShape="0">
                    <a:prstClr val="black">
                      <a:alpha val="32000"/>
                    </a:prstClr>
                  </a:outerShdw>
                </a:effectLst>
                <a:latin typeface="Times New Roman" charset="0"/>
                <a:ea typeface="Times New Roman" charset="0"/>
                <a:cs typeface="Times New Roman" charset="0"/>
              </a:rPr>
              <a:t>Software Engineering</a:t>
            </a:r>
          </a:p>
        </p:txBody>
      </p:sp>
      <p:sp>
        <p:nvSpPr>
          <p:cNvPr id="7" name="Rectangle 6"/>
          <p:cNvSpPr/>
          <p:nvPr/>
        </p:nvSpPr>
        <p:spPr>
          <a:xfrm>
            <a:off x="3700026" y="5611917"/>
            <a:ext cx="2041714" cy="553998"/>
          </a:xfrm>
          <a:prstGeom prst="rect">
            <a:avLst/>
          </a:prstGeom>
          <a:noFill/>
        </p:spPr>
        <p:txBody>
          <a:bodyPr wrap="none" lIns="91440" tIns="45720" rIns="91440" bIns="45720">
            <a:spAutoFit/>
          </a:bodyPr>
          <a:lstStyle/>
          <a:p>
            <a:pPr algn="ctr"/>
            <a:r>
              <a:rPr lang="en-US" sz="3000" b="0" cap="none" spc="0" dirty="0" smtClean="0">
                <a:ln w="0"/>
                <a:solidFill>
                  <a:schemeClr val="tx1"/>
                </a:solidFill>
                <a:effectLst>
                  <a:reflection blurRad="6350" stA="50000" endA="300" endPos="50000" dist="60007" dir="5400000" sy="-100000" algn="bl" rotWithShape="0"/>
                </a:effectLst>
                <a:latin typeface="Times New Roman" charset="0"/>
                <a:ea typeface="Times New Roman" charset="0"/>
                <a:cs typeface="Times New Roman" charset="0"/>
              </a:rPr>
              <a:t>Payam Wali</a:t>
            </a:r>
            <a:endParaRPr lang="en-US" sz="3000" b="0" cap="none" spc="0" dirty="0">
              <a:ln w="0"/>
              <a:solidFill>
                <a:schemeClr val="tx1"/>
              </a:solidFill>
              <a:effectLst>
                <a:reflection blurRad="6350" stA="50000" endA="300" endPos="50000" dist="60007" dir="5400000" sy="-100000" algn="bl" rotWithShape="0"/>
              </a:effectLst>
              <a:latin typeface="Times New Roman" charset="0"/>
              <a:ea typeface="Times New Roman" charset="0"/>
              <a:cs typeface="Times New Roman" charset="0"/>
            </a:endParaRPr>
          </a:p>
        </p:txBody>
      </p:sp>
      <p:sp>
        <p:nvSpPr>
          <p:cNvPr id="3" name="Slide Number Placeholder 2"/>
          <p:cNvSpPr>
            <a:spLocks noGrp="1"/>
          </p:cNvSpPr>
          <p:nvPr>
            <p:ph type="sldNum" sz="quarter" idx="12"/>
          </p:nvPr>
        </p:nvSpPr>
        <p:spPr/>
        <p:txBody>
          <a:bodyPr/>
          <a:lstStyle/>
          <a:p>
            <a:fld id="{1FA47DC0-52A1-1F42-AA0A-BF71125EDAD5}" type="slidenum">
              <a:rPr lang="en-US" smtClean="0"/>
              <a:t>1</a:t>
            </a:fld>
            <a:endParaRPr lang="en-US"/>
          </a:p>
        </p:txBody>
      </p:sp>
      <p:sp>
        <p:nvSpPr>
          <p:cNvPr id="8" name="Rectangle 7"/>
          <p:cNvSpPr/>
          <p:nvPr/>
        </p:nvSpPr>
        <p:spPr>
          <a:xfrm>
            <a:off x="515560" y="2867504"/>
            <a:ext cx="8410640" cy="1828386"/>
          </a:xfrm>
          <a:prstGeom prst="rect">
            <a:avLst/>
          </a:prstGeom>
          <a:noFill/>
        </p:spPr>
        <p:txBody>
          <a:bodyPr wrap="square" lIns="91440" tIns="45720" rIns="91440" bIns="45720">
            <a:spAutoFit/>
          </a:bodyPr>
          <a:lstStyle/>
          <a:p>
            <a:pPr algn="ctr">
              <a:lnSpc>
                <a:spcPct val="150000"/>
              </a:lnSpc>
            </a:pPr>
            <a:r>
              <a:rPr lang="en-US" sz="4000" dirty="0">
                <a:latin typeface="Times New Roman" charset="0"/>
                <a:ea typeface="Times New Roman" charset="0"/>
                <a:cs typeface="Times New Roman" charset="0"/>
              </a:rPr>
              <a:t>Chapter 3:</a:t>
            </a:r>
          </a:p>
          <a:p>
            <a:pPr algn="ctr">
              <a:lnSpc>
                <a:spcPct val="150000"/>
              </a:lnSpc>
            </a:pPr>
            <a:r>
              <a:rPr lang="en-US" sz="4000" dirty="0">
                <a:latin typeface="Times New Roman" charset="0"/>
                <a:ea typeface="Times New Roman" charset="0"/>
                <a:cs typeface="Times New Roman" charset="0"/>
              </a:rPr>
              <a:t>Requirement Gathering </a:t>
            </a:r>
          </a:p>
        </p:txBody>
      </p:sp>
      <p:pic>
        <p:nvPicPr>
          <p:cNvPr id="9" name="Picture 8">
            <a:extLst>
              <a:ext uri="{FF2B5EF4-FFF2-40B4-BE49-F238E27FC236}">
                <a16:creationId xmlns:a16="http://schemas.microsoft.com/office/drawing/2014/main" id="{C28C2C9C-7991-F94F-87DC-A41C0B7F4814}"/>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88090013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045171" y="43057"/>
            <a:ext cx="8098829" cy="905813"/>
          </a:xfrm>
        </p:spPr>
        <p:txBody>
          <a:bodyPr>
            <a:normAutofit/>
          </a:bodyPr>
          <a:lstStyle/>
          <a:p>
            <a:r>
              <a:rPr lang="en-US" sz="5400" dirty="0">
                <a:latin typeface="Times New Roman" charset="0"/>
                <a:ea typeface="Times New Roman" charset="0"/>
                <a:cs typeface="Times New Roman" charset="0"/>
              </a:rPr>
              <a:t>Unambiguous</a:t>
            </a:r>
            <a:endParaRPr lang="en-US" sz="5100" dirty="0">
              <a:latin typeface="Times New Roman" charset="0"/>
              <a:ea typeface="Times New Roman" charset="0"/>
              <a:cs typeface="Times New Roman" charset="0"/>
            </a:endParaRP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8" name="Subtitle 2"/>
          <p:cNvSpPr txBox="1">
            <a:spLocks/>
          </p:cNvSpPr>
          <p:nvPr/>
        </p:nvSpPr>
        <p:spPr>
          <a:xfrm>
            <a:off x="237528" y="1173596"/>
            <a:ext cx="8649798" cy="112499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In addition to being clear and concrete, a requirement must be unambiguous.</a:t>
            </a:r>
          </a:p>
        </p:txBody>
      </p:sp>
      <p:sp>
        <p:nvSpPr>
          <p:cNvPr id="3" name="Slide Number Placeholder 2"/>
          <p:cNvSpPr>
            <a:spLocks noGrp="1"/>
          </p:cNvSpPr>
          <p:nvPr>
            <p:ph type="sldNum" sz="quarter" idx="12"/>
          </p:nvPr>
        </p:nvSpPr>
        <p:spPr/>
        <p:txBody>
          <a:bodyPr/>
          <a:lstStyle/>
          <a:p>
            <a:fld id="{1FA47DC0-52A1-1F42-AA0A-BF71125EDAD5}" type="slidenum">
              <a:rPr lang="en-US" smtClean="0"/>
              <a:t>10</a:t>
            </a:fld>
            <a:endParaRPr lang="en-US"/>
          </a:p>
        </p:txBody>
      </p:sp>
      <p:sp>
        <p:nvSpPr>
          <p:cNvPr id="12" name="Subtitle 2">
            <a:extLst>
              <a:ext uri="{FF2B5EF4-FFF2-40B4-BE49-F238E27FC236}">
                <a16:creationId xmlns:a16="http://schemas.microsoft.com/office/drawing/2014/main" id="{2EFED62A-D1E4-4747-AFCC-5A4126161CDA}"/>
              </a:ext>
            </a:extLst>
          </p:cNvPr>
          <p:cNvSpPr txBox="1">
            <a:spLocks/>
          </p:cNvSpPr>
          <p:nvPr/>
        </p:nvSpPr>
        <p:spPr>
          <a:xfrm>
            <a:off x="237527" y="2105076"/>
            <a:ext cx="8649799" cy="290155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Ex: </a:t>
            </a:r>
          </a:p>
          <a:p>
            <a:pPr marL="914400" lvl="1" indent="-457200" algn="just">
              <a:lnSpc>
                <a:spcPct val="100000"/>
              </a:lnSpc>
              <a:buFont typeface="Helvetica" charset="0"/>
              <a:buChar char="−"/>
            </a:pPr>
            <a:r>
              <a:rPr lang="en-US" sz="2600" dirty="0">
                <a:latin typeface="Times New Roman" charset="0"/>
                <a:ea typeface="Times New Roman" charset="0"/>
                <a:cs typeface="Times New Roman" charset="0"/>
              </a:rPr>
              <a:t>suppose you’re building a street map application for inline skaters, and you have a requirement that says the program will, “Find the best route from a start location to a destination location.” This can’t be all that hard.</a:t>
            </a:r>
          </a:p>
          <a:p>
            <a:pPr marL="914400" lvl="1" indent="-457200" algn="just">
              <a:lnSpc>
                <a:spcPct val="100000"/>
              </a:lnSpc>
              <a:buFont typeface="Helvetica" charset="0"/>
              <a:buChar char="−"/>
            </a:pPr>
            <a:r>
              <a:rPr lang="en-US" sz="2600" dirty="0">
                <a:latin typeface="Times New Roman" charset="0"/>
                <a:ea typeface="Times New Roman" charset="0"/>
                <a:cs typeface="Times New Roman" charset="0"/>
              </a:rPr>
              <a:t>Google Maps, Yahoo Maps, MapQuest, Bing Maps, and other sites all do something like this.</a:t>
            </a:r>
          </a:p>
          <a:p>
            <a:pPr marL="914400" lvl="1" indent="-457200" algn="just">
              <a:lnSpc>
                <a:spcPct val="100000"/>
              </a:lnSpc>
              <a:buFont typeface="Helvetica" charset="0"/>
              <a:buChar char="−"/>
            </a:pPr>
            <a:endParaRPr lang="en-US" sz="2200" dirty="0">
              <a:latin typeface="Times New Roman" charset="0"/>
              <a:ea typeface="Times New Roman" charset="0"/>
              <a:cs typeface="Times New Roman" charset="0"/>
            </a:endParaRPr>
          </a:p>
        </p:txBody>
      </p:sp>
      <p:sp>
        <p:nvSpPr>
          <p:cNvPr id="10" name="Subtitle 2">
            <a:extLst>
              <a:ext uri="{FF2B5EF4-FFF2-40B4-BE49-F238E27FC236}">
                <a16:creationId xmlns:a16="http://schemas.microsoft.com/office/drawing/2014/main" id="{847A84D7-A3C8-844C-A5D9-FBEB356B6571}"/>
              </a:ext>
            </a:extLst>
          </p:cNvPr>
          <p:cNvSpPr txBox="1">
            <a:spLocks/>
          </p:cNvSpPr>
          <p:nvPr/>
        </p:nvSpPr>
        <p:spPr>
          <a:xfrm>
            <a:off x="237527" y="5178001"/>
            <a:ext cx="5267534" cy="167999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But how do you define</a:t>
            </a:r>
          </a:p>
          <a:p>
            <a:pPr marL="914400" lvl="1" indent="-457200" algn="just">
              <a:lnSpc>
                <a:spcPct val="100000"/>
              </a:lnSpc>
              <a:buFont typeface="Helvetica" charset="0"/>
              <a:buChar char="−"/>
            </a:pPr>
            <a:r>
              <a:rPr lang="en-US" sz="2600" dirty="0">
                <a:latin typeface="Times New Roman" charset="0"/>
                <a:ea typeface="Times New Roman" charset="0"/>
                <a:cs typeface="Times New Roman" charset="0"/>
              </a:rPr>
              <a:t>the “best” route? </a:t>
            </a:r>
          </a:p>
          <a:p>
            <a:pPr marL="914400" lvl="1" indent="-457200" algn="just">
              <a:lnSpc>
                <a:spcPct val="100000"/>
              </a:lnSpc>
              <a:buFont typeface="Helvetica" charset="0"/>
              <a:buChar char="−"/>
            </a:pPr>
            <a:r>
              <a:rPr lang="en-US" sz="2600" dirty="0">
                <a:latin typeface="Times New Roman" charset="0"/>
                <a:ea typeface="Times New Roman" charset="0"/>
                <a:cs typeface="Times New Roman" charset="0"/>
              </a:rPr>
              <a:t>The shortest route?</a:t>
            </a:r>
          </a:p>
        </p:txBody>
      </p:sp>
      <p:pic>
        <p:nvPicPr>
          <p:cNvPr id="11" name="Picture 10">
            <a:extLst>
              <a:ext uri="{FF2B5EF4-FFF2-40B4-BE49-F238E27FC236}">
                <a16:creationId xmlns:a16="http://schemas.microsoft.com/office/drawing/2014/main" id="{40BCA526-8A0F-EB4A-AEDF-AB60BD5299F6}"/>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769012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045171" y="43057"/>
            <a:ext cx="8098829" cy="905813"/>
          </a:xfrm>
        </p:spPr>
        <p:txBody>
          <a:bodyPr>
            <a:normAutofit/>
          </a:bodyPr>
          <a:lstStyle/>
          <a:p>
            <a:r>
              <a:rPr lang="en-US" sz="5400" dirty="0">
                <a:latin typeface="Times New Roman" charset="0"/>
                <a:ea typeface="Times New Roman" charset="0"/>
                <a:cs typeface="Times New Roman" charset="0"/>
              </a:rPr>
              <a:t>Unambiguous</a:t>
            </a:r>
            <a:endParaRPr lang="en-US" sz="5100" dirty="0">
              <a:latin typeface="Times New Roman" charset="0"/>
              <a:ea typeface="Times New Roman" charset="0"/>
              <a:cs typeface="Times New Roman" charset="0"/>
            </a:endParaRP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8" name="Subtitle 2"/>
          <p:cNvSpPr txBox="1">
            <a:spLocks/>
          </p:cNvSpPr>
          <p:nvPr/>
        </p:nvSpPr>
        <p:spPr>
          <a:xfrm>
            <a:off x="237528" y="1173596"/>
            <a:ext cx="8649798" cy="93148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As you write requirements, do your best to make them unambiguous.</a:t>
            </a:r>
          </a:p>
          <a:p>
            <a:pPr marL="457200" indent="-457200" algn="just">
              <a:lnSpc>
                <a:spcPct val="100000"/>
              </a:lnSpc>
              <a:buFont typeface="Helvetica" charset="0"/>
              <a:buChar char="−"/>
            </a:pPr>
            <a:endParaRPr lang="en-US" sz="2600" dirty="0">
              <a:latin typeface="Times New Roman" charset="0"/>
              <a:ea typeface="Times New Roman" charset="0"/>
              <a:cs typeface="Times New Roman" charset="0"/>
            </a:endParaRPr>
          </a:p>
          <a:p>
            <a:pPr marL="457200" indent="-457200" algn="just">
              <a:lnSpc>
                <a:spcPct val="100000"/>
              </a:lnSpc>
              <a:buFont typeface="Helvetica" charset="0"/>
              <a:buChar char="−"/>
            </a:pPr>
            <a:endParaRPr lang="en-US" sz="2600" dirty="0">
              <a:latin typeface="Times New Roman" charset="0"/>
              <a:ea typeface="Times New Roman" charset="0"/>
              <a:cs typeface="Times New Roman" charset="0"/>
            </a:endParaRPr>
          </a:p>
        </p:txBody>
      </p:sp>
      <p:sp>
        <p:nvSpPr>
          <p:cNvPr id="3" name="Slide Number Placeholder 2"/>
          <p:cNvSpPr>
            <a:spLocks noGrp="1"/>
          </p:cNvSpPr>
          <p:nvPr>
            <p:ph type="sldNum" sz="quarter" idx="12"/>
          </p:nvPr>
        </p:nvSpPr>
        <p:spPr/>
        <p:txBody>
          <a:bodyPr/>
          <a:lstStyle/>
          <a:p>
            <a:fld id="{1FA47DC0-52A1-1F42-AA0A-BF71125EDAD5}" type="slidenum">
              <a:rPr lang="en-US" smtClean="0"/>
              <a:t>11</a:t>
            </a:fld>
            <a:endParaRPr lang="en-US"/>
          </a:p>
        </p:txBody>
      </p:sp>
      <p:sp>
        <p:nvSpPr>
          <p:cNvPr id="12" name="Subtitle 2">
            <a:extLst>
              <a:ext uri="{FF2B5EF4-FFF2-40B4-BE49-F238E27FC236}">
                <a16:creationId xmlns:a16="http://schemas.microsoft.com/office/drawing/2014/main" id="{2EFED62A-D1E4-4747-AFCC-5A4126161CDA}"/>
              </a:ext>
            </a:extLst>
          </p:cNvPr>
          <p:cNvSpPr txBox="1">
            <a:spLocks/>
          </p:cNvSpPr>
          <p:nvPr/>
        </p:nvSpPr>
        <p:spPr>
          <a:xfrm>
            <a:off x="237526" y="2453989"/>
            <a:ext cx="8649799" cy="106733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Read them carefully to make sure you can’t think of any way to interpret them other than the way you intend.</a:t>
            </a:r>
          </a:p>
          <a:p>
            <a:pPr algn="just">
              <a:lnSpc>
                <a:spcPct val="100000"/>
              </a:lnSpc>
            </a:pPr>
            <a:endParaRPr lang="en-US" sz="2600" dirty="0">
              <a:latin typeface="Times New Roman" charset="0"/>
              <a:ea typeface="Times New Roman" charset="0"/>
              <a:cs typeface="Times New Roman" charset="0"/>
            </a:endParaRPr>
          </a:p>
        </p:txBody>
      </p:sp>
      <p:pic>
        <p:nvPicPr>
          <p:cNvPr id="2" name="Picture 1">
            <a:extLst>
              <a:ext uri="{FF2B5EF4-FFF2-40B4-BE49-F238E27FC236}">
                <a16:creationId xmlns:a16="http://schemas.microsoft.com/office/drawing/2014/main" id="{2B04525C-0CC9-054B-82EE-07366A3F43CD}"/>
              </a:ext>
            </a:extLst>
          </p:cNvPr>
          <p:cNvPicPr>
            <a:picLocks noChangeAspect="1"/>
          </p:cNvPicPr>
          <p:nvPr/>
        </p:nvPicPr>
        <p:blipFill>
          <a:blip r:embed="rId2"/>
          <a:stretch>
            <a:fillRect/>
          </a:stretch>
        </p:blipFill>
        <p:spPr>
          <a:xfrm>
            <a:off x="353986" y="3935461"/>
            <a:ext cx="8533340" cy="2126004"/>
          </a:xfrm>
          <a:prstGeom prst="rect">
            <a:avLst/>
          </a:prstGeom>
        </p:spPr>
      </p:pic>
      <p:pic>
        <p:nvPicPr>
          <p:cNvPr id="10" name="Picture 9">
            <a:extLst>
              <a:ext uri="{FF2B5EF4-FFF2-40B4-BE49-F238E27FC236}">
                <a16:creationId xmlns:a16="http://schemas.microsoft.com/office/drawing/2014/main" id="{7987065E-B7ED-6440-A3DE-782688E20CDB}"/>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3352806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045171" y="43057"/>
            <a:ext cx="8098829" cy="905813"/>
          </a:xfrm>
        </p:spPr>
        <p:txBody>
          <a:bodyPr>
            <a:normAutofit/>
          </a:bodyPr>
          <a:lstStyle/>
          <a:p>
            <a:r>
              <a:rPr lang="en-US" sz="5400" dirty="0">
                <a:latin typeface="Times New Roman" charset="0"/>
                <a:ea typeface="Times New Roman" charset="0"/>
                <a:cs typeface="Times New Roman" charset="0"/>
              </a:rPr>
              <a:t>Consistent</a:t>
            </a:r>
            <a:endParaRPr lang="en-US" sz="5100" dirty="0">
              <a:latin typeface="Times New Roman" charset="0"/>
              <a:ea typeface="Times New Roman" charset="0"/>
              <a:cs typeface="Times New Roman" charset="0"/>
            </a:endParaRP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8" name="Subtitle 2"/>
          <p:cNvSpPr txBox="1">
            <a:spLocks/>
          </p:cNvSpPr>
          <p:nvPr/>
        </p:nvSpPr>
        <p:spPr>
          <a:xfrm>
            <a:off x="237528" y="1413821"/>
            <a:ext cx="8649798" cy="93148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A project’s requirements must be consistent with each other</a:t>
            </a:r>
          </a:p>
        </p:txBody>
      </p:sp>
      <p:sp>
        <p:nvSpPr>
          <p:cNvPr id="3" name="Slide Number Placeholder 2"/>
          <p:cNvSpPr>
            <a:spLocks noGrp="1"/>
          </p:cNvSpPr>
          <p:nvPr>
            <p:ph type="sldNum" sz="quarter" idx="12"/>
          </p:nvPr>
        </p:nvSpPr>
        <p:spPr/>
        <p:txBody>
          <a:bodyPr/>
          <a:lstStyle/>
          <a:p>
            <a:fld id="{1FA47DC0-52A1-1F42-AA0A-BF71125EDAD5}" type="slidenum">
              <a:rPr lang="en-US" smtClean="0"/>
              <a:t>12</a:t>
            </a:fld>
            <a:endParaRPr lang="en-US"/>
          </a:p>
        </p:txBody>
      </p:sp>
      <p:sp>
        <p:nvSpPr>
          <p:cNvPr id="12" name="Subtitle 2">
            <a:extLst>
              <a:ext uri="{FF2B5EF4-FFF2-40B4-BE49-F238E27FC236}">
                <a16:creationId xmlns:a16="http://schemas.microsoft.com/office/drawing/2014/main" id="{2EFED62A-D1E4-4747-AFCC-5A4126161CDA}"/>
              </a:ext>
            </a:extLst>
          </p:cNvPr>
          <p:cNvSpPr txBox="1">
            <a:spLocks/>
          </p:cNvSpPr>
          <p:nvPr/>
        </p:nvSpPr>
        <p:spPr>
          <a:xfrm>
            <a:off x="237527" y="3222936"/>
            <a:ext cx="8649799" cy="14462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That means not only that they cannot contradict each other, but that they also don’t provide so many constraints that the problem is unsolvable.</a:t>
            </a:r>
          </a:p>
        </p:txBody>
      </p:sp>
      <p:pic>
        <p:nvPicPr>
          <p:cNvPr id="10" name="Picture 9">
            <a:extLst>
              <a:ext uri="{FF2B5EF4-FFF2-40B4-BE49-F238E27FC236}">
                <a16:creationId xmlns:a16="http://schemas.microsoft.com/office/drawing/2014/main" id="{C9A13B9D-400E-1448-84C7-5D0274B0798C}"/>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1155873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045171" y="43057"/>
            <a:ext cx="8098829" cy="905813"/>
          </a:xfrm>
        </p:spPr>
        <p:txBody>
          <a:bodyPr>
            <a:normAutofit/>
          </a:bodyPr>
          <a:lstStyle/>
          <a:p>
            <a:r>
              <a:rPr lang="en-US" sz="5400" dirty="0">
                <a:latin typeface="Times New Roman" charset="0"/>
                <a:ea typeface="Times New Roman" charset="0"/>
                <a:cs typeface="Times New Roman" charset="0"/>
              </a:rPr>
              <a:t>Consistent</a:t>
            </a:r>
            <a:endParaRPr lang="en-US" sz="5100" dirty="0">
              <a:latin typeface="Times New Roman" charset="0"/>
              <a:ea typeface="Times New Roman" charset="0"/>
              <a:cs typeface="Times New Roman" charset="0"/>
            </a:endParaRP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8" name="Subtitle 2"/>
          <p:cNvSpPr txBox="1">
            <a:spLocks/>
          </p:cNvSpPr>
          <p:nvPr/>
        </p:nvSpPr>
        <p:spPr>
          <a:xfrm>
            <a:off x="237528" y="1173596"/>
            <a:ext cx="8649798" cy="93148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A common software engineering expression is, “Fast, good, cheap. Pick two.”</a:t>
            </a:r>
          </a:p>
        </p:txBody>
      </p:sp>
      <p:sp>
        <p:nvSpPr>
          <p:cNvPr id="3" name="Slide Number Placeholder 2"/>
          <p:cNvSpPr>
            <a:spLocks noGrp="1"/>
          </p:cNvSpPr>
          <p:nvPr>
            <p:ph type="sldNum" sz="quarter" idx="12"/>
          </p:nvPr>
        </p:nvSpPr>
        <p:spPr/>
        <p:txBody>
          <a:bodyPr/>
          <a:lstStyle/>
          <a:p>
            <a:fld id="{1FA47DC0-52A1-1F42-AA0A-BF71125EDAD5}" type="slidenum">
              <a:rPr lang="en-US" smtClean="0"/>
              <a:t>13</a:t>
            </a:fld>
            <a:endParaRPr lang="en-US"/>
          </a:p>
        </p:txBody>
      </p:sp>
      <p:sp>
        <p:nvSpPr>
          <p:cNvPr id="12" name="Subtitle 2">
            <a:extLst>
              <a:ext uri="{FF2B5EF4-FFF2-40B4-BE49-F238E27FC236}">
                <a16:creationId xmlns:a16="http://schemas.microsoft.com/office/drawing/2014/main" id="{2EFED62A-D1E4-4747-AFCC-5A4126161CDA}"/>
              </a:ext>
            </a:extLst>
          </p:cNvPr>
          <p:cNvSpPr txBox="1">
            <a:spLocks/>
          </p:cNvSpPr>
          <p:nvPr/>
        </p:nvSpPr>
        <p:spPr>
          <a:xfrm>
            <a:off x="237527" y="2329802"/>
            <a:ext cx="8649799" cy="14462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The idea is you can trade development speed, development quality, and cost, but you can’t win in all three dimensions.</a:t>
            </a:r>
          </a:p>
        </p:txBody>
      </p:sp>
      <p:sp>
        <p:nvSpPr>
          <p:cNvPr id="10" name="Subtitle 2">
            <a:extLst>
              <a:ext uri="{FF2B5EF4-FFF2-40B4-BE49-F238E27FC236}">
                <a16:creationId xmlns:a16="http://schemas.microsoft.com/office/drawing/2014/main" id="{78C567D8-7511-754F-868A-C06D293E0177}"/>
              </a:ext>
            </a:extLst>
          </p:cNvPr>
          <p:cNvSpPr txBox="1">
            <a:spLocks/>
          </p:cNvSpPr>
          <p:nvPr/>
        </p:nvSpPr>
        <p:spPr>
          <a:xfrm>
            <a:off x="237526" y="3776009"/>
            <a:ext cx="8649799" cy="258034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Only three possible combinations work:</a:t>
            </a:r>
          </a:p>
          <a:p>
            <a:pPr marL="800100" lvl="1" indent="-342900" algn="just">
              <a:lnSpc>
                <a:spcPct val="100000"/>
              </a:lnSpc>
              <a:buFont typeface="Wingdings" pitchFamily="2" charset="2"/>
              <a:buChar char="Ø"/>
            </a:pPr>
            <a:r>
              <a:rPr lang="en-US" sz="2400" dirty="0">
                <a:latin typeface="Times New Roman" charset="0"/>
                <a:ea typeface="Times New Roman" charset="0"/>
                <a:cs typeface="Times New Roman" charset="0"/>
              </a:rPr>
              <a:t>Build something quickly with high quality and high cost. </a:t>
            </a:r>
          </a:p>
          <a:p>
            <a:pPr marL="800100" lvl="1" indent="-342900" algn="just">
              <a:lnSpc>
                <a:spcPct val="100000"/>
              </a:lnSpc>
              <a:buFont typeface="Wingdings" pitchFamily="2" charset="2"/>
              <a:buChar char="Ø"/>
            </a:pPr>
            <a:r>
              <a:rPr lang="en-US" sz="2400" dirty="0">
                <a:latin typeface="Times New Roman" charset="0"/>
                <a:ea typeface="Times New Roman" charset="0"/>
                <a:cs typeface="Times New Roman" charset="0"/>
              </a:rPr>
              <a:t>Build something quickly and inexpensively but with low quality.</a:t>
            </a:r>
          </a:p>
          <a:p>
            <a:pPr marL="800100" lvl="1" indent="-342900" algn="just">
              <a:lnSpc>
                <a:spcPct val="100000"/>
              </a:lnSpc>
              <a:buFont typeface="Wingdings" pitchFamily="2" charset="2"/>
              <a:buChar char="Ø"/>
            </a:pPr>
            <a:r>
              <a:rPr lang="en-US" sz="2400" dirty="0">
                <a:latin typeface="Times New Roman" charset="0"/>
                <a:ea typeface="Times New Roman" charset="0"/>
                <a:cs typeface="Times New Roman" charset="0"/>
              </a:rPr>
              <a:t>Build with high quality and low cost but over a long time.</a:t>
            </a:r>
          </a:p>
        </p:txBody>
      </p:sp>
      <p:pic>
        <p:nvPicPr>
          <p:cNvPr id="11" name="Picture 10">
            <a:extLst>
              <a:ext uri="{FF2B5EF4-FFF2-40B4-BE49-F238E27FC236}">
                <a16:creationId xmlns:a16="http://schemas.microsoft.com/office/drawing/2014/main" id="{E1D09AD2-0854-8849-AA10-12E5F133B199}"/>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3422783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5E5739E-EDD5-5C4B-96D9-41507BB2411E}"/>
              </a:ext>
            </a:extLst>
          </p:cNvPr>
          <p:cNvPicPr>
            <a:picLocks noChangeAspect="1"/>
          </p:cNvPicPr>
          <p:nvPr/>
        </p:nvPicPr>
        <p:blipFill rotWithShape="1">
          <a:blip r:embed="rId2"/>
          <a:srcRect l="11270" t="6968" r="15751" b="26142"/>
          <a:stretch/>
        </p:blipFill>
        <p:spPr>
          <a:xfrm>
            <a:off x="5744817" y="4621696"/>
            <a:ext cx="3399183" cy="2236304"/>
          </a:xfrm>
          <a:prstGeom prst="rect">
            <a:avLst/>
          </a:prstGeom>
        </p:spPr>
      </p:pic>
      <p:sp>
        <p:nvSpPr>
          <p:cNvPr id="6" name="Title 5"/>
          <p:cNvSpPr>
            <a:spLocks noGrp="1"/>
          </p:cNvSpPr>
          <p:nvPr>
            <p:ph type="ctrTitle"/>
          </p:nvPr>
        </p:nvSpPr>
        <p:spPr>
          <a:xfrm>
            <a:off x="1045171" y="43057"/>
            <a:ext cx="8098829" cy="905813"/>
          </a:xfrm>
        </p:spPr>
        <p:txBody>
          <a:bodyPr>
            <a:normAutofit/>
          </a:bodyPr>
          <a:lstStyle/>
          <a:p>
            <a:r>
              <a:rPr lang="en-US" sz="5400" dirty="0">
                <a:latin typeface="Times New Roman" charset="0"/>
                <a:ea typeface="Times New Roman" charset="0"/>
                <a:cs typeface="Times New Roman" charset="0"/>
              </a:rPr>
              <a:t>Prioritized</a:t>
            </a:r>
            <a:endParaRPr lang="en-US" sz="5100" dirty="0">
              <a:latin typeface="Times New Roman" charset="0"/>
              <a:ea typeface="Times New Roman" charset="0"/>
              <a:cs typeface="Times New Roman" charset="0"/>
            </a:endParaRP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8" name="Subtitle 2"/>
          <p:cNvSpPr txBox="1">
            <a:spLocks/>
          </p:cNvSpPr>
          <p:nvPr/>
        </p:nvSpPr>
        <p:spPr>
          <a:xfrm>
            <a:off x="237528" y="1173595"/>
            <a:ext cx="8649798" cy="150431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When you start working on the project’s schedule, it’s likely you’ll need to cut a few nice‐to‐haves from the design</a:t>
            </a:r>
          </a:p>
        </p:txBody>
      </p:sp>
      <p:sp>
        <p:nvSpPr>
          <p:cNvPr id="3" name="Slide Number Placeholder 2"/>
          <p:cNvSpPr>
            <a:spLocks noGrp="1"/>
          </p:cNvSpPr>
          <p:nvPr>
            <p:ph type="sldNum" sz="quarter" idx="12"/>
          </p:nvPr>
        </p:nvSpPr>
        <p:spPr/>
        <p:txBody>
          <a:bodyPr/>
          <a:lstStyle/>
          <a:p>
            <a:fld id="{1FA47DC0-52A1-1F42-AA0A-BF71125EDAD5}" type="slidenum">
              <a:rPr lang="en-US" smtClean="0"/>
              <a:t>14</a:t>
            </a:fld>
            <a:endParaRPr lang="en-US"/>
          </a:p>
        </p:txBody>
      </p:sp>
      <p:sp>
        <p:nvSpPr>
          <p:cNvPr id="12" name="Subtitle 2">
            <a:extLst>
              <a:ext uri="{FF2B5EF4-FFF2-40B4-BE49-F238E27FC236}">
                <a16:creationId xmlns:a16="http://schemas.microsoft.com/office/drawing/2014/main" id="{2EFED62A-D1E4-4747-AFCC-5A4126161CDA}"/>
              </a:ext>
            </a:extLst>
          </p:cNvPr>
          <p:cNvSpPr txBox="1">
            <a:spLocks/>
          </p:cNvSpPr>
          <p:nvPr/>
        </p:nvSpPr>
        <p:spPr>
          <a:xfrm>
            <a:off x="236513" y="2742386"/>
            <a:ext cx="8649799" cy="14462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At this point, you need to prioritize the requirements.</a:t>
            </a:r>
          </a:p>
        </p:txBody>
      </p:sp>
      <p:sp>
        <p:nvSpPr>
          <p:cNvPr id="10" name="Subtitle 2">
            <a:extLst>
              <a:ext uri="{FF2B5EF4-FFF2-40B4-BE49-F238E27FC236}">
                <a16:creationId xmlns:a16="http://schemas.microsoft.com/office/drawing/2014/main" id="{78C567D8-7511-754F-868A-C06D293E0177}"/>
              </a:ext>
            </a:extLst>
          </p:cNvPr>
          <p:cNvSpPr txBox="1">
            <a:spLocks/>
          </p:cNvSpPr>
          <p:nvPr/>
        </p:nvSpPr>
        <p:spPr>
          <a:xfrm>
            <a:off x="236512" y="3687843"/>
            <a:ext cx="8649799" cy="163261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If you’ve assigned costs and priorities to the requirements, then you can defer the high‐cost, low‐priority requirements until a later release.</a:t>
            </a:r>
            <a:endParaRPr lang="en-US" sz="2400" dirty="0">
              <a:latin typeface="Times New Roman" charset="0"/>
              <a:ea typeface="Times New Roman" charset="0"/>
              <a:cs typeface="Times New Roman" charset="0"/>
            </a:endParaRPr>
          </a:p>
        </p:txBody>
      </p:sp>
      <p:pic>
        <p:nvPicPr>
          <p:cNvPr id="11" name="Picture 10">
            <a:extLst>
              <a:ext uri="{FF2B5EF4-FFF2-40B4-BE49-F238E27FC236}">
                <a16:creationId xmlns:a16="http://schemas.microsoft.com/office/drawing/2014/main" id="{E6A46C5A-022A-5E4F-BE73-C7EEF300B559}"/>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582593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045171" y="43057"/>
            <a:ext cx="8098829" cy="905813"/>
          </a:xfrm>
        </p:spPr>
        <p:txBody>
          <a:bodyPr>
            <a:normAutofit/>
          </a:bodyPr>
          <a:lstStyle/>
          <a:p>
            <a:r>
              <a:rPr lang="en-US" sz="5400" dirty="0" err="1">
                <a:latin typeface="Times New Roman" charset="0"/>
                <a:ea typeface="Times New Roman" charset="0"/>
                <a:cs typeface="Times New Roman" charset="0"/>
              </a:rPr>
              <a:t>MoSCoW</a:t>
            </a:r>
            <a:r>
              <a:rPr lang="en-US" sz="5400" dirty="0">
                <a:latin typeface="Times New Roman" charset="0"/>
                <a:ea typeface="Times New Roman" charset="0"/>
                <a:cs typeface="Times New Roman" charset="0"/>
              </a:rPr>
              <a:t> Method</a:t>
            </a:r>
            <a:endParaRPr lang="en-US" sz="5100" dirty="0">
              <a:latin typeface="Times New Roman" charset="0"/>
              <a:ea typeface="Times New Roman" charset="0"/>
              <a:cs typeface="Times New Roman" charset="0"/>
            </a:endParaRP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8" name="Subtitle 2"/>
          <p:cNvSpPr txBox="1">
            <a:spLocks/>
          </p:cNvSpPr>
          <p:nvPr/>
        </p:nvSpPr>
        <p:spPr>
          <a:xfrm>
            <a:off x="237528" y="1173596"/>
            <a:ext cx="8649798" cy="93148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v"/>
            </a:pPr>
            <a:r>
              <a:rPr lang="en-US" sz="2800" dirty="0">
                <a:latin typeface="Times New Roman" charset="0"/>
                <a:ea typeface="Times New Roman" charset="0"/>
                <a:cs typeface="Times New Roman" charset="0"/>
              </a:rPr>
              <a:t>What is </a:t>
            </a:r>
            <a:r>
              <a:rPr lang="en-US" sz="2800" dirty="0" err="1">
                <a:latin typeface="Times New Roman" charset="0"/>
                <a:ea typeface="Times New Roman" charset="0"/>
                <a:cs typeface="Times New Roman" charset="0"/>
              </a:rPr>
              <a:t>MoSCow</a:t>
            </a:r>
            <a:r>
              <a:rPr lang="en-US" sz="2800" dirty="0">
                <a:latin typeface="Times New Roman" charset="0"/>
                <a:ea typeface="Times New Roman" charset="0"/>
                <a:cs typeface="Times New Roman" charset="0"/>
              </a:rPr>
              <a:t> Method? </a:t>
            </a:r>
          </a:p>
        </p:txBody>
      </p:sp>
      <p:sp>
        <p:nvSpPr>
          <p:cNvPr id="3" name="Slide Number Placeholder 2"/>
          <p:cNvSpPr>
            <a:spLocks noGrp="1"/>
          </p:cNvSpPr>
          <p:nvPr>
            <p:ph type="sldNum" sz="quarter" idx="12"/>
          </p:nvPr>
        </p:nvSpPr>
        <p:spPr/>
        <p:txBody>
          <a:bodyPr/>
          <a:lstStyle/>
          <a:p>
            <a:fld id="{1FA47DC0-52A1-1F42-AA0A-BF71125EDAD5}" type="slidenum">
              <a:rPr lang="en-US" smtClean="0"/>
              <a:t>15</a:t>
            </a:fld>
            <a:endParaRPr lang="en-US"/>
          </a:p>
        </p:txBody>
      </p:sp>
      <p:sp>
        <p:nvSpPr>
          <p:cNvPr id="14" name="Subtitle 2">
            <a:extLst>
              <a:ext uri="{FF2B5EF4-FFF2-40B4-BE49-F238E27FC236}">
                <a16:creationId xmlns:a16="http://schemas.microsoft.com/office/drawing/2014/main" id="{176A7D5F-7183-3D4A-A846-E092C323902D}"/>
              </a:ext>
            </a:extLst>
          </p:cNvPr>
          <p:cNvSpPr txBox="1">
            <a:spLocks/>
          </p:cNvSpPr>
          <p:nvPr/>
        </p:nvSpPr>
        <p:spPr>
          <a:xfrm>
            <a:off x="237528" y="2105076"/>
            <a:ext cx="8745614" cy="394428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err="1">
                <a:latin typeface="Times New Roman" charset="0"/>
                <a:cs typeface="Times New Roman" charset="0"/>
              </a:rPr>
              <a:t>MoSCoW</a:t>
            </a:r>
            <a:r>
              <a:rPr lang="en-US" sz="2800" dirty="0">
                <a:latin typeface="Times New Roman" charset="0"/>
                <a:cs typeface="Times New Roman" charset="0"/>
              </a:rPr>
              <a:t> method is a prioritization technique used in management, business analysis, project management, and software development to reach a common understanding with stakeholders on the importance they place on the delivery of each requirement. </a:t>
            </a:r>
          </a:p>
        </p:txBody>
      </p:sp>
      <p:pic>
        <p:nvPicPr>
          <p:cNvPr id="2" name="Picture 1">
            <a:extLst>
              <a:ext uri="{FF2B5EF4-FFF2-40B4-BE49-F238E27FC236}">
                <a16:creationId xmlns:a16="http://schemas.microsoft.com/office/drawing/2014/main" id="{EE96C49D-D755-C34F-A17C-2EF27596C63E}"/>
              </a:ext>
            </a:extLst>
          </p:cNvPr>
          <p:cNvPicPr>
            <a:picLocks noChangeAspect="1"/>
          </p:cNvPicPr>
          <p:nvPr/>
        </p:nvPicPr>
        <p:blipFill>
          <a:blip r:embed="rId2"/>
          <a:stretch>
            <a:fillRect/>
          </a:stretch>
        </p:blipFill>
        <p:spPr>
          <a:xfrm>
            <a:off x="2998631" y="4326344"/>
            <a:ext cx="4025900" cy="2527300"/>
          </a:xfrm>
          <a:prstGeom prst="rect">
            <a:avLst/>
          </a:prstGeom>
        </p:spPr>
      </p:pic>
      <p:pic>
        <p:nvPicPr>
          <p:cNvPr id="10" name="Picture 9">
            <a:extLst>
              <a:ext uri="{FF2B5EF4-FFF2-40B4-BE49-F238E27FC236}">
                <a16:creationId xmlns:a16="http://schemas.microsoft.com/office/drawing/2014/main" id="{6158E0E3-B2CD-FD43-80A4-E2328F14AB13}"/>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1783699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dissolve">
                                      <p:cBhvr>
                                        <p:cTn id="12" dur="500"/>
                                        <p:tgtEl>
                                          <p:spTgt spid="14"/>
                                        </p:tgtEl>
                                      </p:cBhvr>
                                    </p:animEffect>
                                  </p:childTnLst>
                                </p:cTn>
                              </p:par>
                            </p:childTnLst>
                          </p:cTn>
                        </p:par>
                        <p:par>
                          <p:cTn id="13" fill="hold">
                            <p:stCondLst>
                              <p:cond delay="500"/>
                            </p:stCondLst>
                            <p:childTnLst>
                              <p:par>
                                <p:cTn id="14" presetID="3" presetClass="entr" presetSubtype="1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linds(horizontal)">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045171" y="43057"/>
            <a:ext cx="8098829" cy="905813"/>
          </a:xfrm>
        </p:spPr>
        <p:txBody>
          <a:bodyPr>
            <a:normAutofit/>
          </a:bodyPr>
          <a:lstStyle/>
          <a:p>
            <a:r>
              <a:rPr lang="en-US" sz="5400" dirty="0">
                <a:latin typeface="Times New Roman" charset="0"/>
                <a:ea typeface="Times New Roman" charset="0"/>
                <a:cs typeface="Times New Roman" charset="0"/>
              </a:rPr>
              <a:t>Prioritized</a:t>
            </a:r>
            <a:endParaRPr lang="en-US" sz="5100" dirty="0">
              <a:latin typeface="Times New Roman" charset="0"/>
              <a:ea typeface="Times New Roman" charset="0"/>
              <a:cs typeface="Times New Roman" charset="0"/>
            </a:endParaRP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8" name="Subtitle 2"/>
          <p:cNvSpPr txBox="1">
            <a:spLocks/>
          </p:cNvSpPr>
          <p:nvPr/>
        </p:nvSpPr>
        <p:spPr>
          <a:xfrm>
            <a:off x="86475" y="1044323"/>
            <a:ext cx="8649798" cy="93148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v"/>
            </a:pPr>
            <a:r>
              <a:rPr lang="en-US" sz="2800" dirty="0">
                <a:latin typeface="Times New Roman" charset="0"/>
                <a:ea typeface="Times New Roman" charset="0"/>
                <a:cs typeface="Times New Roman" charset="0"/>
              </a:rPr>
              <a:t>What is </a:t>
            </a:r>
            <a:r>
              <a:rPr lang="en-US" sz="2800" dirty="0" err="1">
                <a:solidFill>
                  <a:srgbClr val="FF0000"/>
                </a:solidFill>
                <a:latin typeface="Times New Roman" charset="0"/>
                <a:ea typeface="Times New Roman" charset="0"/>
                <a:cs typeface="Times New Roman" charset="0"/>
              </a:rPr>
              <a:t>M</a:t>
            </a:r>
            <a:r>
              <a:rPr lang="en-US" sz="2800" dirty="0" err="1">
                <a:latin typeface="Times New Roman" charset="0"/>
                <a:ea typeface="Times New Roman" charset="0"/>
                <a:cs typeface="Times New Roman" charset="0"/>
              </a:rPr>
              <a:t>o</a:t>
            </a:r>
            <a:r>
              <a:rPr lang="en-US" sz="2800" dirty="0" err="1">
                <a:solidFill>
                  <a:srgbClr val="FF0000"/>
                </a:solidFill>
                <a:latin typeface="Times New Roman" charset="0"/>
                <a:ea typeface="Times New Roman" charset="0"/>
                <a:cs typeface="Times New Roman" charset="0"/>
              </a:rPr>
              <a:t>SC</a:t>
            </a:r>
            <a:r>
              <a:rPr lang="en-US" sz="2800" dirty="0" err="1">
                <a:latin typeface="Times New Roman" charset="0"/>
                <a:ea typeface="Times New Roman" charset="0"/>
                <a:cs typeface="Times New Roman" charset="0"/>
              </a:rPr>
              <a:t>o</a:t>
            </a:r>
            <a:r>
              <a:rPr lang="en-US" sz="2800" dirty="0" err="1">
                <a:solidFill>
                  <a:srgbClr val="FF0000"/>
                </a:solidFill>
                <a:latin typeface="Times New Roman" charset="0"/>
                <a:ea typeface="Times New Roman" charset="0"/>
                <a:cs typeface="Times New Roman" charset="0"/>
              </a:rPr>
              <a:t>W</a:t>
            </a:r>
            <a:r>
              <a:rPr lang="en-US" sz="2800" dirty="0">
                <a:latin typeface="Times New Roman" charset="0"/>
                <a:ea typeface="Times New Roman" charset="0"/>
                <a:cs typeface="Times New Roman" charset="0"/>
              </a:rPr>
              <a:t> Method? </a:t>
            </a:r>
          </a:p>
        </p:txBody>
      </p:sp>
      <p:sp>
        <p:nvSpPr>
          <p:cNvPr id="3" name="Slide Number Placeholder 2"/>
          <p:cNvSpPr>
            <a:spLocks noGrp="1"/>
          </p:cNvSpPr>
          <p:nvPr>
            <p:ph type="sldNum" sz="quarter" idx="12"/>
          </p:nvPr>
        </p:nvSpPr>
        <p:spPr/>
        <p:txBody>
          <a:bodyPr/>
          <a:lstStyle/>
          <a:p>
            <a:fld id="{1FA47DC0-52A1-1F42-AA0A-BF71125EDAD5}" type="slidenum">
              <a:rPr lang="en-US" smtClean="0"/>
              <a:t>16</a:t>
            </a:fld>
            <a:endParaRPr lang="en-US"/>
          </a:p>
        </p:txBody>
      </p:sp>
      <p:sp>
        <p:nvSpPr>
          <p:cNvPr id="14" name="Subtitle 2">
            <a:extLst>
              <a:ext uri="{FF2B5EF4-FFF2-40B4-BE49-F238E27FC236}">
                <a16:creationId xmlns:a16="http://schemas.microsoft.com/office/drawing/2014/main" id="{176A7D5F-7183-3D4A-A846-E092C323902D}"/>
              </a:ext>
            </a:extLst>
          </p:cNvPr>
          <p:cNvSpPr txBox="1">
            <a:spLocks/>
          </p:cNvSpPr>
          <p:nvPr/>
        </p:nvSpPr>
        <p:spPr>
          <a:xfrm>
            <a:off x="237528" y="1545399"/>
            <a:ext cx="8745614" cy="70137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b="1" dirty="0">
                <a:latin typeface="Times New Roman" charset="0"/>
                <a:cs typeface="Times New Roman" charset="0"/>
              </a:rPr>
              <a:t>M</a:t>
            </a:r>
            <a:r>
              <a:rPr lang="en-US" sz="2200" dirty="0">
                <a:latin typeface="Times New Roman" charset="0"/>
                <a:cs typeface="Times New Roman" charset="0"/>
              </a:rPr>
              <a:t>—Must. These are </a:t>
            </a:r>
            <a:r>
              <a:rPr lang="en-US" sz="2200" i="1" u="sng" dirty="0">
                <a:latin typeface="Times New Roman" charset="0"/>
                <a:cs typeface="Times New Roman" charset="0"/>
              </a:rPr>
              <a:t>required features</a:t>
            </a:r>
            <a:r>
              <a:rPr lang="en-US" sz="2200" dirty="0">
                <a:latin typeface="Times New Roman" charset="0"/>
                <a:cs typeface="Times New Roman" charset="0"/>
              </a:rPr>
              <a:t> that must be included. They are necessary for the project to be considered a success.</a:t>
            </a:r>
          </a:p>
          <a:p>
            <a:pPr algn="just">
              <a:lnSpc>
                <a:spcPct val="100000"/>
              </a:lnSpc>
            </a:pPr>
            <a:endParaRPr lang="en-US" sz="2600" dirty="0">
              <a:latin typeface="Times New Roman" charset="0"/>
              <a:cs typeface="Times New Roman" charset="0"/>
            </a:endParaRPr>
          </a:p>
        </p:txBody>
      </p:sp>
      <p:sp>
        <p:nvSpPr>
          <p:cNvPr id="10" name="Subtitle 2">
            <a:extLst>
              <a:ext uri="{FF2B5EF4-FFF2-40B4-BE49-F238E27FC236}">
                <a16:creationId xmlns:a16="http://schemas.microsoft.com/office/drawing/2014/main" id="{0062E58C-5C7A-2D43-9392-0B21A798F69A}"/>
              </a:ext>
            </a:extLst>
          </p:cNvPr>
          <p:cNvSpPr txBox="1">
            <a:spLocks/>
          </p:cNvSpPr>
          <p:nvPr/>
        </p:nvSpPr>
        <p:spPr>
          <a:xfrm>
            <a:off x="237528" y="2254123"/>
            <a:ext cx="8745614" cy="114634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b="1" dirty="0">
                <a:latin typeface="Times New Roman" charset="0"/>
                <a:cs typeface="Times New Roman" charset="0"/>
              </a:rPr>
              <a:t>S</a:t>
            </a:r>
            <a:r>
              <a:rPr lang="en-US" sz="2200" dirty="0">
                <a:latin typeface="Times New Roman" charset="0"/>
                <a:cs typeface="Times New Roman" charset="0"/>
              </a:rPr>
              <a:t>—Should. These are </a:t>
            </a:r>
            <a:r>
              <a:rPr lang="en-US" sz="2200" i="1" u="sng" dirty="0">
                <a:latin typeface="Times New Roman" charset="0"/>
                <a:cs typeface="Times New Roman" charset="0"/>
              </a:rPr>
              <a:t>important features</a:t>
            </a:r>
            <a:r>
              <a:rPr lang="en-US" sz="2200" dirty="0">
                <a:latin typeface="Times New Roman" charset="0"/>
                <a:cs typeface="Times New Roman" charset="0"/>
              </a:rPr>
              <a:t> that should be included if possible. If there’s a work-around and there’s no room in the release 1 schedule, these may be deferred until release 2.</a:t>
            </a:r>
          </a:p>
        </p:txBody>
      </p:sp>
      <p:sp>
        <p:nvSpPr>
          <p:cNvPr id="11" name="Subtitle 2">
            <a:extLst>
              <a:ext uri="{FF2B5EF4-FFF2-40B4-BE49-F238E27FC236}">
                <a16:creationId xmlns:a16="http://schemas.microsoft.com/office/drawing/2014/main" id="{DE25F09F-DF7C-8B4F-983F-B71EDBE77916}"/>
              </a:ext>
            </a:extLst>
          </p:cNvPr>
          <p:cNvSpPr txBox="1">
            <a:spLocks/>
          </p:cNvSpPr>
          <p:nvPr/>
        </p:nvSpPr>
        <p:spPr>
          <a:xfrm>
            <a:off x="214065" y="4653651"/>
            <a:ext cx="8745614" cy="206782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b="1" dirty="0">
                <a:latin typeface="Times New Roman" charset="0"/>
                <a:cs typeface="Times New Roman" charset="0"/>
              </a:rPr>
              <a:t>W</a:t>
            </a:r>
            <a:r>
              <a:rPr lang="en-US" sz="2200" dirty="0">
                <a:latin typeface="Times New Roman" charset="0"/>
                <a:cs typeface="Times New Roman" charset="0"/>
              </a:rPr>
              <a:t>—Won’t. These are </a:t>
            </a:r>
            <a:r>
              <a:rPr lang="en-US" sz="2200" i="1" u="sng" dirty="0">
                <a:latin typeface="Times New Roman" charset="0"/>
                <a:cs typeface="Times New Roman" charset="0"/>
              </a:rPr>
              <a:t>completely optional</a:t>
            </a:r>
            <a:r>
              <a:rPr lang="en-US" sz="2200" dirty="0">
                <a:latin typeface="Times New Roman" charset="0"/>
                <a:cs typeface="Times New Roman" charset="0"/>
              </a:rPr>
              <a:t> l features that the customers have agreed will not be included in the current release. They may be included in a future release if time permits. (Or they may just be included in the requirements list to make a particularly loud and politically connected customer happy, and you have no intention of ever including these features.)</a:t>
            </a:r>
          </a:p>
        </p:txBody>
      </p:sp>
      <p:sp>
        <p:nvSpPr>
          <p:cNvPr id="12" name="Subtitle 2">
            <a:extLst>
              <a:ext uri="{FF2B5EF4-FFF2-40B4-BE49-F238E27FC236}">
                <a16:creationId xmlns:a16="http://schemas.microsoft.com/office/drawing/2014/main" id="{C02DC640-8118-3B47-9E35-D50F2D9B1EE0}"/>
              </a:ext>
            </a:extLst>
          </p:cNvPr>
          <p:cNvSpPr txBox="1">
            <a:spLocks/>
          </p:cNvSpPr>
          <p:nvPr/>
        </p:nvSpPr>
        <p:spPr>
          <a:xfrm>
            <a:off x="237528" y="3282006"/>
            <a:ext cx="8745614" cy="143707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b="1" dirty="0">
                <a:latin typeface="Times New Roman" charset="0"/>
                <a:cs typeface="Times New Roman" charset="0"/>
              </a:rPr>
              <a:t>C</a:t>
            </a:r>
            <a:r>
              <a:rPr lang="en-US" sz="2200" dirty="0">
                <a:latin typeface="Times New Roman" charset="0"/>
                <a:cs typeface="Times New Roman" charset="0"/>
              </a:rPr>
              <a:t>—Could. These are </a:t>
            </a:r>
            <a:r>
              <a:rPr lang="en-US" sz="2200" i="1" u="sng" dirty="0">
                <a:latin typeface="Times New Roman" charset="0"/>
                <a:cs typeface="Times New Roman" charset="0"/>
              </a:rPr>
              <a:t>desirable features</a:t>
            </a:r>
            <a:r>
              <a:rPr lang="en-US" sz="2200" dirty="0">
                <a:latin typeface="Times New Roman" charset="0"/>
                <a:cs typeface="Times New Roman" charset="0"/>
              </a:rPr>
              <a:t> that can be omitted if they won’t fi t in the schedule. They can be pushed back into release 2, but they’re not as important as the “should” features, so they may not make it into release 2, either.</a:t>
            </a:r>
          </a:p>
        </p:txBody>
      </p:sp>
      <p:pic>
        <p:nvPicPr>
          <p:cNvPr id="15" name="Picture 14">
            <a:extLst>
              <a:ext uri="{FF2B5EF4-FFF2-40B4-BE49-F238E27FC236}">
                <a16:creationId xmlns:a16="http://schemas.microsoft.com/office/drawing/2014/main" id="{371E824B-3966-424A-897C-AC65AD15BF3F}"/>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3219554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dissolv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dissolv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dissolve">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p:bldP spid="10" grpId="0"/>
      <p:bldP spid="11"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9335582-D2D8-C941-BD35-84861FB29817}"/>
              </a:ext>
            </a:extLst>
          </p:cNvPr>
          <p:cNvPicPr>
            <a:picLocks noChangeAspect="1"/>
          </p:cNvPicPr>
          <p:nvPr/>
        </p:nvPicPr>
        <p:blipFill>
          <a:blip r:embed="rId2"/>
          <a:stretch>
            <a:fillRect/>
          </a:stretch>
        </p:blipFill>
        <p:spPr>
          <a:xfrm>
            <a:off x="5694896" y="4296092"/>
            <a:ext cx="3415877" cy="2561908"/>
          </a:xfrm>
          <a:prstGeom prst="rect">
            <a:avLst/>
          </a:prstGeom>
        </p:spPr>
      </p:pic>
      <p:sp>
        <p:nvSpPr>
          <p:cNvPr id="6" name="Title 5"/>
          <p:cNvSpPr>
            <a:spLocks noGrp="1"/>
          </p:cNvSpPr>
          <p:nvPr>
            <p:ph type="ctrTitle"/>
          </p:nvPr>
        </p:nvSpPr>
        <p:spPr>
          <a:xfrm>
            <a:off x="1045171" y="43057"/>
            <a:ext cx="8098829" cy="905813"/>
          </a:xfrm>
        </p:spPr>
        <p:txBody>
          <a:bodyPr>
            <a:normAutofit/>
          </a:bodyPr>
          <a:lstStyle/>
          <a:p>
            <a:r>
              <a:rPr lang="en-US" sz="5400" dirty="0">
                <a:latin typeface="Times New Roman" charset="0"/>
                <a:ea typeface="Times New Roman" charset="0"/>
                <a:cs typeface="Times New Roman" charset="0"/>
              </a:rPr>
              <a:t>Verifiable</a:t>
            </a:r>
            <a:endParaRPr lang="en-US" sz="5100" dirty="0">
              <a:latin typeface="Times New Roman" charset="0"/>
              <a:ea typeface="Times New Roman" charset="0"/>
              <a:cs typeface="Times New Roman" charset="0"/>
            </a:endParaRP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3" name="Slide Number Placeholder 2"/>
          <p:cNvSpPr>
            <a:spLocks noGrp="1"/>
          </p:cNvSpPr>
          <p:nvPr>
            <p:ph type="sldNum" sz="quarter" idx="12"/>
          </p:nvPr>
        </p:nvSpPr>
        <p:spPr/>
        <p:txBody>
          <a:bodyPr/>
          <a:lstStyle/>
          <a:p>
            <a:fld id="{1FA47DC0-52A1-1F42-AA0A-BF71125EDAD5}" type="slidenum">
              <a:rPr lang="en-US" smtClean="0"/>
              <a:t>17</a:t>
            </a:fld>
            <a:endParaRPr lang="en-US"/>
          </a:p>
        </p:txBody>
      </p:sp>
      <p:sp>
        <p:nvSpPr>
          <p:cNvPr id="14" name="Subtitle 2">
            <a:extLst>
              <a:ext uri="{FF2B5EF4-FFF2-40B4-BE49-F238E27FC236}">
                <a16:creationId xmlns:a16="http://schemas.microsoft.com/office/drawing/2014/main" id="{176A7D5F-7183-3D4A-A846-E092C323902D}"/>
              </a:ext>
            </a:extLst>
          </p:cNvPr>
          <p:cNvSpPr txBox="1">
            <a:spLocks/>
          </p:cNvSpPr>
          <p:nvPr/>
        </p:nvSpPr>
        <p:spPr>
          <a:xfrm>
            <a:off x="638774" y="2728729"/>
            <a:ext cx="8344368" cy="205154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dirty="0">
                <a:latin typeface="Times New Roman" charset="0"/>
                <a:cs typeface="Times New Roman" charset="0"/>
              </a:rPr>
              <a:t>They can’t be open‐ended statements such as, “Process more work orders per hour than are currently being processed.” </a:t>
            </a:r>
          </a:p>
          <a:p>
            <a:pPr marL="457200" indent="-457200" algn="just">
              <a:lnSpc>
                <a:spcPct val="100000"/>
              </a:lnSpc>
              <a:buFont typeface="Helvetica" charset="0"/>
              <a:buChar char="−"/>
            </a:pPr>
            <a:r>
              <a:rPr lang="en-US" sz="2200" dirty="0">
                <a:latin typeface="Times New Roman" charset="0"/>
                <a:cs typeface="Times New Roman" charset="0"/>
              </a:rPr>
              <a:t>How many work orders is “more?” Technically, processing one more work order per hour is “more,” but that probably won’t satisfy your customer. What about 100? Or 1,000?</a:t>
            </a:r>
            <a:endParaRPr lang="en-US" sz="2600" dirty="0">
              <a:latin typeface="Times New Roman" charset="0"/>
              <a:cs typeface="Times New Roman" charset="0"/>
            </a:endParaRPr>
          </a:p>
        </p:txBody>
      </p:sp>
      <p:sp>
        <p:nvSpPr>
          <p:cNvPr id="10" name="Subtitle 2">
            <a:extLst>
              <a:ext uri="{FF2B5EF4-FFF2-40B4-BE49-F238E27FC236}">
                <a16:creationId xmlns:a16="http://schemas.microsoft.com/office/drawing/2014/main" id="{0062E58C-5C7A-2D43-9392-0B21A798F69A}"/>
              </a:ext>
            </a:extLst>
          </p:cNvPr>
          <p:cNvSpPr txBox="1">
            <a:spLocks/>
          </p:cNvSpPr>
          <p:nvPr/>
        </p:nvSpPr>
        <p:spPr>
          <a:xfrm>
            <a:off x="237528" y="4701076"/>
            <a:ext cx="5695439" cy="204868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cs typeface="Times New Roman" charset="0"/>
              </a:rPr>
              <a:t>A better requirement would say, “Process at least 100 work orders per hour.” It should be relatively easy to determine whether your program meets this requirement.</a:t>
            </a:r>
          </a:p>
        </p:txBody>
      </p:sp>
      <p:sp>
        <p:nvSpPr>
          <p:cNvPr id="11" name="Subtitle 2">
            <a:extLst>
              <a:ext uri="{FF2B5EF4-FFF2-40B4-BE49-F238E27FC236}">
                <a16:creationId xmlns:a16="http://schemas.microsoft.com/office/drawing/2014/main" id="{DE25F09F-DF7C-8B4F-983F-B71EDBE77916}"/>
              </a:ext>
            </a:extLst>
          </p:cNvPr>
          <p:cNvSpPr txBox="1">
            <a:spLocks/>
          </p:cNvSpPr>
          <p:nvPr/>
        </p:nvSpPr>
        <p:spPr>
          <a:xfrm>
            <a:off x="237528" y="2145654"/>
            <a:ext cx="8745614" cy="57436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cs typeface="Times New Roman" charset="0"/>
              </a:rPr>
              <a:t>The requirements must be limited and precisely defined. </a:t>
            </a:r>
          </a:p>
          <a:p>
            <a:pPr algn="just">
              <a:lnSpc>
                <a:spcPct val="100000"/>
              </a:lnSpc>
            </a:pPr>
            <a:endParaRPr lang="en-US" sz="2200" dirty="0">
              <a:latin typeface="Times New Roman" charset="0"/>
              <a:cs typeface="Times New Roman" charset="0"/>
            </a:endParaRPr>
          </a:p>
        </p:txBody>
      </p:sp>
      <p:sp>
        <p:nvSpPr>
          <p:cNvPr id="12" name="Subtitle 2">
            <a:extLst>
              <a:ext uri="{FF2B5EF4-FFF2-40B4-BE49-F238E27FC236}">
                <a16:creationId xmlns:a16="http://schemas.microsoft.com/office/drawing/2014/main" id="{C02DC640-8118-3B47-9E35-D50F2D9B1EE0}"/>
              </a:ext>
            </a:extLst>
          </p:cNvPr>
          <p:cNvSpPr txBox="1">
            <a:spLocks/>
          </p:cNvSpPr>
          <p:nvPr/>
        </p:nvSpPr>
        <p:spPr>
          <a:xfrm>
            <a:off x="237528" y="1222095"/>
            <a:ext cx="8745614" cy="84062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cs typeface="Times New Roman" charset="0"/>
              </a:rPr>
              <a:t>Requirements must be verifiable. If you can’t verify a requirement, how do you know whether you’ve met it?</a:t>
            </a:r>
          </a:p>
        </p:txBody>
      </p:sp>
      <p:pic>
        <p:nvPicPr>
          <p:cNvPr id="15" name="Picture 14">
            <a:extLst>
              <a:ext uri="{FF2B5EF4-FFF2-40B4-BE49-F238E27FC236}">
                <a16:creationId xmlns:a16="http://schemas.microsoft.com/office/drawing/2014/main" id="{AF36F316-E24B-414D-A1DB-0EA91DA3062B}"/>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1609572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dissolve">
                                      <p:cBhvr>
                                        <p:cTn id="16" dur="500"/>
                                        <p:tgtEl>
                                          <p:spTgt spid="11"/>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dissolve">
                                      <p:cBhvr>
                                        <p:cTn id="19" dur="5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dissolv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0" grpId="0"/>
      <p:bldP spid="11"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DDD00B8-A827-1E44-BB63-8B765405B36B}"/>
              </a:ext>
            </a:extLst>
          </p:cNvPr>
          <p:cNvPicPr>
            <a:picLocks noChangeAspect="1"/>
          </p:cNvPicPr>
          <p:nvPr/>
        </p:nvPicPr>
        <p:blipFill>
          <a:blip r:embed="rId2"/>
          <a:stretch>
            <a:fillRect/>
          </a:stretch>
        </p:blipFill>
        <p:spPr>
          <a:xfrm>
            <a:off x="7166343" y="4682740"/>
            <a:ext cx="2232838" cy="1898739"/>
          </a:xfrm>
          <a:prstGeom prst="rect">
            <a:avLst/>
          </a:prstGeom>
        </p:spPr>
      </p:pic>
      <p:sp>
        <p:nvSpPr>
          <p:cNvPr id="6" name="Title 5"/>
          <p:cNvSpPr>
            <a:spLocks noGrp="1"/>
          </p:cNvSpPr>
          <p:nvPr>
            <p:ph type="ctrTitle"/>
          </p:nvPr>
        </p:nvSpPr>
        <p:spPr>
          <a:xfrm>
            <a:off x="1045171" y="43057"/>
            <a:ext cx="8098829" cy="905813"/>
          </a:xfrm>
        </p:spPr>
        <p:txBody>
          <a:bodyPr>
            <a:normAutofit/>
          </a:bodyPr>
          <a:lstStyle/>
          <a:p>
            <a:r>
              <a:rPr lang="en-US" sz="5400" dirty="0">
                <a:latin typeface="Times New Roman" charset="0"/>
                <a:ea typeface="Times New Roman" charset="0"/>
                <a:cs typeface="Times New Roman" charset="0"/>
              </a:rPr>
              <a:t>Words to Avoid</a:t>
            </a:r>
            <a:endParaRPr lang="en-US" sz="5100" dirty="0">
              <a:latin typeface="Times New Roman" charset="0"/>
              <a:ea typeface="Times New Roman" charset="0"/>
              <a:cs typeface="Times New Roman" charset="0"/>
            </a:endParaRP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3" name="Slide Number Placeholder 2"/>
          <p:cNvSpPr>
            <a:spLocks noGrp="1"/>
          </p:cNvSpPr>
          <p:nvPr>
            <p:ph type="sldNum" sz="quarter" idx="12"/>
          </p:nvPr>
        </p:nvSpPr>
        <p:spPr/>
        <p:txBody>
          <a:bodyPr/>
          <a:lstStyle/>
          <a:p>
            <a:fld id="{1FA47DC0-52A1-1F42-AA0A-BF71125EDAD5}" type="slidenum">
              <a:rPr lang="en-US" smtClean="0"/>
              <a:t>18</a:t>
            </a:fld>
            <a:endParaRPr lang="en-US"/>
          </a:p>
        </p:txBody>
      </p:sp>
      <p:sp>
        <p:nvSpPr>
          <p:cNvPr id="11" name="Subtitle 2">
            <a:extLst>
              <a:ext uri="{FF2B5EF4-FFF2-40B4-BE49-F238E27FC236}">
                <a16:creationId xmlns:a16="http://schemas.microsoft.com/office/drawing/2014/main" id="{DE25F09F-DF7C-8B4F-983F-B71EDBE77916}"/>
              </a:ext>
            </a:extLst>
          </p:cNvPr>
          <p:cNvSpPr txBox="1">
            <a:spLocks/>
          </p:cNvSpPr>
          <p:nvPr/>
        </p:nvSpPr>
        <p:spPr>
          <a:xfrm>
            <a:off x="438151" y="2189010"/>
            <a:ext cx="8544991" cy="122788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Ø"/>
            </a:pPr>
            <a:r>
              <a:rPr lang="en-US" b="1" i="1" dirty="0">
                <a:latin typeface="Times New Roman" charset="0"/>
                <a:cs typeface="Times New Roman" charset="0"/>
              </a:rPr>
              <a:t>Comparatives: </a:t>
            </a:r>
            <a:r>
              <a:rPr lang="en-US" dirty="0">
                <a:latin typeface="Times New Roman" charset="0"/>
                <a:cs typeface="Times New Roman" charset="0"/>
              </a:rPr>
              <a:t>Words like faster, better, more, and shinier. How much faster? Define “better.” How much more? These need to be quantified.</a:t>
            </a:r>
            <a:endParaRPr lang="en-US" sz="2200" dirty="0">
              <a:latin typeface="Times New Roman" charset="0"/>
              <a:cs typeface="Times New Roman" charset="0"/>
            </a:endParaRPr>
          </a:p>
        </p:txBody>
      </p:sp>
      <p:sp>
        <p:nvSpPr>
          <p:cNvPr id="12" name="Subtitle 2">
            <a:extLst>
              <a:ext uri="{FF2B5EF4-FFF2-40B4-BE49-F238E27FC236}">
                <a16:creationId xmlns:a16="http://schemas.microsoft.com/office/drawing/2014/main" id="{C02DC640-8118-3B47-9E35-D50F2D9B1EE0}"/>
              </a:ext>
            </a:extLst>
          </p:cNvPr>
          <p:cNvSpPr txBox="1">
            <a:spLocks/>
          </p:cNvSpPr>
          <p:nvPr/>
        </p:nvSpPr>
        <p:spPr>
          <a:xfrm>
            <a:off x="237528" y="1222095"/>
            <a:ext cx="8745614" cy="84062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cs typeface="Times New Roman" charset="0"/>
              </a:rPr>
              <a:t>Some words are ambiguous or subjective, and adding them to a requirement can make the whole thing fuzzy and imprecise:</a:t>
            </a:r>
          </a:p>
        </p:txBody>
      </p:sp>
      <p:sp>
        <p:nvSpPr>
          <p:cNvPr id="15" name="Subtitle 2">
            <a:extLst>
              <a:ext uri="{FF2B5EF4-FFF2-40B4-BE49-F238E27FC236}">
                <a16:creationId xmlns:a16="http://schemas.microsoft.com/office/drawing/2014/main" id="{2194BC65-DD3A-204C-8BFD-586B685E3002}"/>
              </a:ext>
            </a:extLst>
          </p:cNvPr>
          <p:cNvSpPr txBox="1">
            <a:spLocks/>
          </p:cNvSpPr>
          <p:nvPr/>
        </p:nvSpPr>
        <p:spPr>
          <a:xfrm>
            <a:off x="438150" y="3454857"/>
            <a:ext cx="8544991" cy="122788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Ø"/>
            </a:pPr>
            <a:r>
              <a:rPr lang="en-US" b="1" i="1" dirty="0">
                <a:latin typeface="Times New Roman" charset="0"/>
                <a:cs typeface="Times New Roman" charset="0"/>
              </a:rPr>
              <a:t>Imprecise adjectives:</a:t>
            </a:r>
            <a:r>
              <a:rPr lang="en-US" dirty="0">
                <a:latin typeface="Times New Roman" charset="0"/>
                <a:cs typeface="Times New Roman" charset="0"/>
              </a:rPr>
              <a:t> Words like fast, robust, user‐friendly, efficient, flexible, and glorious. These are just other forms of the comparatives. </a:t>
            </a:r>
            <a:endParaRPr lang="en-US" sz="2200" dirty="0">
              <a:latin typeface="Times New Roman" charset="0"/>
              <a:cs typeface="Times New Roman" charset="0"/>
            </a:endParaRPr>
          </a:p>
        </p:txBody>
      </p:sp>
      <p:sp>
        <p:nvSpPr>
          <p:cNvPr id="16" name="Subtitle 2">
            <a:extLst>
              <a:ext uri="{FF2B5EF4-FFF2-40B4-BE49-F238E27FC236}">
                <a16:creationId xmlns:a16="http://schemas.microsoft.com/office/drawing/2014/main" id="{BDA57A72-C944-BF4E-AFC3-3B0288606609}"/>
              </a:ext>
            </a:extLst>
          </p:cNvPr>
          <p:cNvSpPr txBox="1">
            <a:spLocks/>
          </p:cNvSpPr>
          <p:nvPr/>
        </p:nvSpPr>
        <p:spPr>
          <a:xfrm>
            <a:off x="438150" y="4644776"/>
            <a:ext cx="7110966" cy="193670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Ø"/>
            </a:pPr>
            <a:r>
              <a:rPr lang="en-US" b="1" i="1" dirty="0">
                <a:latin typeface="Times New Roman" charset="0"/>
                <a:cs typeface="Times New Roman" charset="0"/>
              </a:rPr>
              <a:t>Vague commands: </a:t>
            </a:r>
            <a:r>
              <a:rPr lang="en-US" dirty="0">
                <a:latin typeface="Times New Roman" charset="0"/>
                <a:cs typeface="Times New Roman" charset="0"/>
              </a:rPr>
              <a:t>Words like minimize, maximize, improve, and optimize. (Ex, “Do your best.”). Provide some numbers or other criteria you can use to determine whether a requirement has been met.. </a:t>
            </a:r>
            <a:endParaRPr lang="en-US" sz="2200" dirty="0">
              <a:latin typeface="Times New Roman" charset="0"/>
              <a:cs typeface="Times New Roman" charset="0"/>
            </a:endParaRPr>
          </a:p>
        </p:txBody>
      </p:sp>
      <p:pic>
        <p:nvPicPr>
          <p:cNvPr id="14" name="Picture 13">
            <a:extLst>
              <a:ext uri="{FF2B5EF4-FFF2-40B4-BE49-F238E27FC236}">
                <a16:creationId xmlns:a16="http://schemas.microsoft.com/office/drawing/2014/main" id="{3EF4C162-F056-C54E-9E2E-5EF90ED08074}"/>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1250666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dissolve">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dissolve">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dissolve">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728E61E-0A83-E648-B1D0-991099F26402}"/>
              </a:ext>
            </a:extLst>
          </p:cNvPr>
          <p:cNvPicPr>
            <a:picLocks noChangeAspect="1"/>
          </p:cNvPicPr>
          <p:nvPr/>
        </p:nvPicPr>
        <p:blipFill rotWithShape="1">
          <a:blip r:embed="rId2"/>
          <a:srcRect l="23263" r="18319"/>
          <a:stretch/>
        </p:blipFill>
        <p:spPr>
          <a:xfrm>
            <a:off x="6457950" y="4225815"/>
            <a:ext cx="2686050" cy="2637833"/>
          </a:xfrm>
          <a:prstGeom prst="rect">
            <a:avLst/>
          </a:prstGeom>
        </p:spPr>
      </p:pic>
      <p:sp>
        <p:nvSpPr>
          <p:cNvPr id="6" name="Title 5"/>
          <p:cNvSpPr>
            <a:spLocks noGrp="1"/>
          </p:cNvSpPr>
          <p:nvPr>
            <p:ph type="ctrTitle"/>
          </p:nvPr>
        </p:nvSpPr>
        <p:spPr>
          <a:xfrm>
            <a:off x="1045171" y="43057"/>
            <a:ext cx="8098829" cy="905813"/>
          </a:xfrm>
        </p:spPr>
        <p:txBody>
          <a:bodyPr>
            <a:normAutofit/>
          </a:bodyPr>
          <a:lstStyle/>
          <a:p>
            <a:r>
              <a:rPr lang="en-US" sz="5400" dirty="0">
                <a:latin typeface="Times New Roman" charset="0"/>
                <a:ea typeface="Times New Roman" charset="0"/>
                <a:cs typeface="Times New Roman" charset="0"/>
              </a:rPr>
              <a:t>Requirement Categories</a:t>
            </a:r>
            <a:endParaRPr lang="en-US" sz="5100" dirty="0">
              <a:latin typeface="Times New Roman" charset="0"/>
              <a:ea typeface="Times New Roman" charset="0"/>
              <a:cs typeface="Times New Roman" charset="0"/>
            </a:endParaRP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3" name="Slide Number Placeholder 2"/>
          <p:cNvSpPr>
            <a:spLocks noGrp="1"/>
          </p:cNvSpPr>
          <p:nvPr>
            <p:ph type="sldNum" sz="quarter" idx="12"/>
          </p:nvPr>
        </p:nvSpPr>
        <p:spPr>
          <a:xfrm>
            <a:off x="6780229" y="6071884"/>
            <a:ext cx="2057400" cy="365125"/>
          </a:xfrm>
        </p:spPr>
        <p:txBody>
          <a:bodyPr/>
          <a:lstStyle/>
          <a:p>
            <a:fld id="{1FA47DC0-52A1-1F42-AA0A-BF71125EDAD5}" type="slidenum">
              <a:rPr lang="en-US" smtClean="0"/>
              <a:t>19</a:t>
            </a:fld>
            <a:endParaRPr lang="en-US" dirty="0"/>
          </a:p>
        </p:txBody>
      </p:sp>
      <p:sp>
        <p:nvSpPr>
          <p:cNvPr id="12" name="Subtitle 2">
            <a:extLst>
              <a:ext uri="{FF2B5EF4-FFF2-40B4-BE49-F238E27FC236}">
                <a16:creationId xmlns:a16="http://schemas.microsoft.com/office/drawing/2014/main" id="{C02DC640-8118-3B47-9E35-D50F2D9B1EE0}"/>
              </a:ext>
            </a:extLst>
          </p:cNvPr>
          <p:cNvSpPr txBox="1">
            <a:spLocks/>
          </p:cNvSpPr>
          <p:nvPr/>
        </p:nvSpPr>
        <p:spPr>
          <a:xfrm>
            <a:off x="237528" y="1222095"/>
            <a:ext cx="8745614" cy="84062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cs typeface="Times New Roman" charset="0"/>
              </a:rPr>
              <a:t>Requirements tell what an application is supposed to do.</a:t>
            </a:r>
          </a:p>
        </p:txBody>
      </p:sp>
      <p:sp>
        <p:nvSpPr>
          <p:cNvPr id="14" name="Subtitle 2">
            <a:extLst>
              <a:ext uri="{FF2B5EF4-FFF2-40B4-BE49-F238E27FC236}">
                <a16:creationId xmlns:a16="http://schemas.microsoft.com/office/drawing/2014/main" id="{8A6ECEEF-8FCE-6845-A4EC-17562ABFCD73}"/>
              </a:ext>
            </a:extLst>
          </p:cNvPr>
          <p:cNvSpPr txBox="1">
            <a:spLocks/>
          </p:cNvSpPr>
          <p:nvPr/>
        </p:nvSpPr>
        <p:spPr>
          <a:xfrm>
            <a:off x="237528" y="1764071"/>
            <a:ext cx="8745614" cy="84062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cs typeface="Times New Roman" charset="0"/>
              </a:rPr>
              <a:t>Good requirements share </a:t>
            </a:r>
            <a:r>
              <a:rPr lang="en-US" u="sng" dirty="0">
                <a:latin typeface="Times New Roman" charset="0"/>
                <a:cs typeface="Times New Roman" charset="0"/>
              </a:rPr>
              <a:t>certain characteristics </a:t>
            </a:r>
            <a:r>
              <a:rPr lang="en-US" dirty="0">
                <a:latin typeface="Times New Roman" charset="0"/>
                <a:cs typeface="Times New Roman" charset="0"/>
              </a:rPr>
              <a:t>(they’re clear, unambiguous, consistent, prioritized, and verifiable)</a:t>
            </a:r>
          </a:p>
        </p:txBody>
      </p:sp>
      <p:sp>
        <p:nvSpPr>
          <p:cNvPr id="17" name="Subtitle 2">
            <a:extLst>
              <a:ext uri="{FF2B5EF4-FFF2-40B4-BE49-F238E27FC236}">
                <a16:creationId xmlns:a16="http://schemas.microsoft.com/office/drawing/2014/main" id="{CF92C880-1BF0-D54A-9F96-9F99A3C8C45A}"/>
              </a:ext>
            </a:extLst>
          </p:cNvPr>
          <p:cNvSpPr txBox="1">
            <a:spLocks/>
          </p:cNvSpPr>
          <p:nvPr/>
        </p:nvSpPr>
        <p:spPr>
          <a:xfrm>
            <a:off x="237528" y="2856322"/>
            <a:ext cx="8745614" cy="208520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cs typeface="Times New Roman" charset="0"/>
              </a:rPr>
              <a:t>There are several kinds of requirements that are aimed at different audiences or that focus on different aspects of the application. </a:t>
            </a:r>
          </a:p>
          <a:p>
            <a:pPr marL="914400" lvl="1" indent="-457200" algn="just">
              <a:lnSpc>
                <a:spcPct val="100000"/>
              </a:lnSpc>
              <a:buFont typeface="Helvetica" charset="0"/>
              <a:buChar char="−"/>
            </a:pPr>
            <a:r>
              <a:rPr lang="en-US" sz="2200" dirty="0">
                <a:latin typeface="Times New Roman" charset="0"/>
                <a:cs typeface="Times New Roman" charset="0"/>
              </a:rPr>
              <a:t>For example, business requirements focus on a project’s high‐level objectives and functional requirements give the developers more detailed lists of goals to accomplish.</a:t>
            </a:r>
          </a:p>
        </p:txBody>
      </p:sp>
      <p:sp>
        <p:nvSpPr>
          <p:cNvPr id="18" name="Subtitle 2">
            <a:extLst>
              <a:ext uri="{FF2B5EF4-FFF2-40B4-BE49-F238E27FC236}">
                <a16:creationId xmlns:a16="http://schemas.microsoft.com/office/drawing/2014/main" id="{A1DE9701-3A14-4A48-A569-E405E8C39855}"/>
              </a:ext>
            </a:extLst>
          </p:cNvPr>
          <p:cNvSpPr txBox="1">
            <a:spLocks/>
          </p:cNvSpPr>
          <p:nvPr/>
        </p:nvSpPr>
        <p:spPr>
          <a:xfrm>
            <a:off x="253435" y="4865399"/>
            <a:ext cx="6220423" cy="141442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cs typeface="Times New Roman" charset="0"/>
              </a:rPr>
              <a:t>You can use the categories as a checklist to make sure you’ve created requirements for the most important parts of the project.</a:t>
            </a:r>
          </a:p>
        </p:txBody>
      </p:sp>
      <p:pic>
        <p:nvPicPr>
          <p:cNvPr id="11" name="Picture 10">
            <a:extLst>
              <a:ext uri="{FF2B5EF4-FFF2-40B4-BE49-F238E27FC236}">
                <a16:creationId xmlns:a16="http://schemas.microsoft.com/office/drawing/2014/main" id="{0AC5E4AA-9000-634A-8154-31B222FBF823}"/>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1801959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par>
                                <p:cTn id="8" presetID="3"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dissolve">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dissolve">
                                      <p:cBhvr>
                                        <p:cTn id="20" dur="500"/>
                                        <p:tgtEl>
                                          <p:spTgt spid="17"/>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dissolve">
                                      <p:cBhvr>
                                        <p:cTn id="2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7"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125381" y="-242435"/>
            <a:ext cx="7772400" cy="1191306"/>
          </a:xfrm>
        </p:spPr>
        <p:txBody>
          <a:bodyPr>
            <a:normAutofit/>
          </a:bodyPr>
          <a:lstStyle/>
          <a:p>
            <a:r>
              <a:rPr lang="en-US" dirty="0">
                <a:latin typeface="Times New Roman" charset="0"/>
                <a:ea typeface="Times New Roman" charset="0"/>
                <a:cs typeface="Times New Roman" charset="0"/>
              </a:rPr>
              <a:t>Previous Lecture </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15" name="Subtitle 2"/>
          <p:cNvSpPr txBox="1">
            <a:spLocks/>
          </p:cNvSpPr>
          <p:nvPr/>
        </p:nvSpPr>
        <p:spPr>
          <a:xfrm>
            <a:off x="257985" y="938372"/>
            <a:ext cx="8639796" cy="557831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50000"/>
              </a:lnSpc>
              <a:buFont typeface="Helvetica" charset="0"/>
              <a:buChar char="−"/>
            </a:pPr>
            <a:r>
              <a:rPr lang="en-US" sz="2800" dirty="0">
                <a:latin typeface="Times New Roman" charset="0"/>
                <a:ea typeface="Times New Roman" charset="0"/>
                <a:cs typeface="Times New Roman" charset="0"/>
              </a:rPr>
              <a:t>Document Managements</a:t>
            </a:r>
          </a:p>
          <a:p>
            <a:pPr marL="914400" lvl="1" indent="-457200" algn="just">
              <a:lnSpc>
                <a:spcPct val="100000"/>
              </a:lnSpc>
              <a:buFont typeface="Helvetica" charset="0"/>
              <a:buChar char="−"/>
            </a:pPr>
            <a:r>
              <a:rPr lang="en-US" sz="2800" dirty="0">
                <a:latin typeface="Times New Roman" charset="0"/>
                <a:ea typeface="Times New Roman" charset="0"/>
                <a:cs typeface="Times New Roman" charset="0"/>
              </a:rPr>
              <a:t>Historical Documents</a:t>
            </a:r>
          </a:p>
          <a:p>
            <a:pPr marL="914400" lvl="1" indent="-457200" algn="just">
              <a:lnSpc>
                <a:spcPct val="100000"/>
              </a:lnSpc>
              <a:buFont typeface="Helvetica" charset="0"/>
              <a:buChar char="−"/>
            </a:pPr>
            <a:r>
              <a:rPr lang="en-US" sz="2800" dirty="0">
                <a:latin typeface="Times New Roman" charset="0"/>
                <a:ea typeface="Times New Roman" charset="0"/>
                <a:cs typeface="Times New Roman" charset="0"/>
              </a:rPr>
              <a:t>Email Documents</a:t>
            </a:r>
          </a:p>
          <a:p>
            <a:pPr marL="914400" lvl="1" indent="-457200" algn="just">
              <a:lnSpc>
                <a:spcPct val="100000"/>
              </a:lnSpc>
              <a:buFont typeface="Helvetica" charset="0"/>
              <a:buChar char="−"/>
            </a:pPr>
            <a:r>
              <a:rPr lang="en-US" sz="2800" dirty="0">
                <a:latin typeface="Times New Roman" charset="0"/>
                <a:ea typeface="Times New Roman" charset="0"/>
                <a:cs typeface="Times New Roman" charset="0"/>
              </a:rPr>
              <a:t>Code Documents</a:t>
            </a:r>
          </a:p>
          <a:p>
            <a:pPr marL="914400" lvl="1" indent="-457200" algn="just">
              <a:lnSpc>
                <a:spcPct val="100000"/>
              </a:lnSpc>
              <a:buFont typeface="Helvetica" charset="0"/>
              <a:buChar char="−"/>
            </a:pPr>
            <a:r>
              <a:rPr lang="en-US" sz="2800" dirty="0">
                <a:latin typeface="Times New Roman" charset="0"/>
                <a:ea typeface="Times New Roman" charset="0"/>
                <a:cs typeface="Times New Roman" charset="0"/>
              </a:rPr>
              <a:t>Application Documents</a:t>
            </a: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Executive Support</a:t>
            </a:r>
          </a:p>
          <a:p>
            <a:pPr marL="457200" indent="-457200" algn="just">
              <a:lnSpc>
                <a:spcPct val="150000"/>
              </a:lnSpc>
              <a:buFont typeface="Helvetica" charset="0"/>
              <a:buChar char="−"/>
            </a:pPr>
            <a:endParaRPr lang="en-US" sz="2600" dirty="0">
              <a:latin typeface="Times New Roman" charset="0"/>
              <a:ea typeface="Times New Roman" charset="0"/>
              <a:cs typeface="Times New Roman" charset="0"/>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2</a:t>
            </a:fld>
            <a:endParaRPr lang="en-US"/>
          </a:p>
        </p:txBody>
      </p:sp>
      <p:pic>
        <p:nvPicPr>
          <p:cNvPr id="7" name="Picture 6">
            <a:extLst>
              <a:ext uri="{FF2B5EF4-FFF2-40B4-BE49-F238E27FC236}">
                <a16:creationId xmlns:a16="http://schemas.microsoft.com/office/drawing/2014/main" id="{4BA0683B-829A-2941-A026-1532CA1EC30B}"/>
              </a:ext>
            </a:extLst>
          </p:cNvPr>
          <p:cNvPicPr>
            <a:picLocks noChangeAspect="1"/>
          </p:cNvPicPr>
          <p:nvPr/>
        </p:nvPicPr>
        <p:blipFill>
          <a:blip r:embed="rId2"/>
          <a:stretch>
            <a:fillRect/>
          </a:stretch>
        </p:blipFill>
        <p:spPr>
          <a:xfrm>
            <a:off x="33051" y="-89320"/>
            <a:ext cx="1410159" cy="1383198"/>
          </a:xfrm>
          <a:prstGeom prst="rect">
            <a:avLst/>
          </a:prstGeom>
        </p:spPr>
      </p:pic>
      <p:sp>
        <p:nvSpPr>
          <p:cNvPr id="8" name="Subtitle 2">
            <a:extLst>
              <a:ext uri="{FF2B5EF4-FFF2-40B4-BE49-F238E27FC236}">
                <a16:creationId xmlns:a16="http://schemas.microsoft.com/office/drawing/2014/main" id="{6E32028F-B0AE-CA49-928E-CFBEDE8E9DC1}"/>
              </a:ext>
            </a:extLst>
          </p:cNvPr>
          <p:cNvSpPr txBox="1">
            <a:spLocks/>
          </p:cNvSpPr>
          <p:nvPr/>
        </p:nvSpPr>
        <p:spPr>
          <a:xfrm>
            <a:off x="246219" y="4105096"/>
            <a:ext cx="8886014" cy="65269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3200" dirty="0">
                <a:latin typeface="Times New Roman" charset="0"/>
                <a:ea typeface="Times New Roman" charset="0"/>
                <a:cs typeface="Times New Roman" charset="0"/>
              </a:rPr>
              <a:t>Project Management </a:t>
            </a:r>
            <a:endParaRPr lang="en-US" sz="2600" dirty="0">
              <a:latin typeface="Times New Roman" charset="0"/>
              <a:ea typeface="Times New Roman" charset="0"/>
              <a:cs typeface="Times New Roman" charset="0"/>
            </a:endParaRPr>
          </a:p>
        </p:txBody>
      </p:sp>
      <p:sp>
        <p:nvSpPr>
          <p:cNvPr id="10" name="Subtitle 2">
            <a:extLst>
              <a:ext uri="{FF2B5EF4-FFF2-40B4-BE49-F238E27FC236}">
                <a16:creationId xmlns:a16="http://schemas.microsoft.com/office/drawing/2014/main" id="{CEA72C90-7698-8D42-A52B-5AACE40C1D7C}"/>
              </a:ext>
            </a:extLst>
          </p:cNvPr>
          <p:cNvSpPr txBox="1">
            <a:spLocks/>
          </p:cNvSpPr>
          <p:nvPr/>
        </p:nvSpPr>
        <p:spPr>
          <a:xfrm>
            <a:off x="738130" y="4670706"/>
            <a:ext cx="6825714" cy="230267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PERT Charts</a:t>
            </a: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Critical Path Methods</a:t>
            </a: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Gantt Charts</a:t>
            </a:r>
          </a:p>
          <a:p>
            <a:pPr marL="457200" indent="-457200" algn="just">
              <a:lnSpc>
                <a:spcPct val="100000"/>
              </a:lnSpc>
              <a:buFont typeface="Helvetica" charset="0"/>
              <a:buChar char="−"/>
            </a:pPr>
            <a:endParaRPr lang="en-US" sz="3200" dirty="0">
              <a:latin typeface="Times New Roman" charset="0"/>
              <a:ea typeface="Times New Roman" charset="0"/>
              <a:cs typeface="Times New Roman" charset="0"/>
            </a:endParaRPr>
          </a:p>
          <a:p>
            <a:pPr marL="457200" indent="-457200" algn="just">
              <a:lnSpc>
                <a:spcPct val="100000"/>
              </a:lnSpc>
              <a:buFont typeface="Helvetica" charset="0"/>
              <a:buChar char="−"/>
            </a:pPr>
            <a:endParaRPr lang="en-US" sz="3000" dirty="0">
              <a:latin typeface="Times New Roman" charset="0"/>
              <a:ea typeface="Times New Roman" charset="0"/>
              <a:cs typeface="Times New Roman" charset="0"/>
            </a:endParaRPr>
          </a:p>
        </p:txBody>
      </p:sp>
      <p:sp>
        <p:nvSpPr>
          <p:cNvPr id="11" name="Subtitle 2">
            <a:extLst>
              <a:ext uri="{FF2B5EF4-FFF2-40B4-BE49-F238E27FC236}">
                <a16:creationId xmlns:a16="http://schemas.microsoft.com/office/drawing/2014/main" id="{21B04D00-EE8E-134C-8928-237B49D6ABE7}"/>
              </a:ext>
            </a:extLst>
          </p:cNvPr>
          <p:cNvSpPr txBox="1">
            <a:spLocks/>
          </p:cNvSpPr>
          <p:nvPr/>
        </p:nvSpPr>
        <p:spPr>
          <a:xfrm>
            <a:off x="257985" y="6244198"/>
            <a:ext cx="7562823" cy="58943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Risk Management</a:t>
            </a:r>
          </a:p>
        </p:txBody>
      </p:sp>
    </p:spTree>
    <p:extLst>
      <p:ext uri="{BB962C8B-B14F-4D97-AF65-F5344CB8AC3E}">
        <p14:creationId xmlns:p14="http://schemas.microsoft.com/office/powerpoint/2010/main" val="329430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dissolve">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045171" y="43057"/>
            <a:ext cx="8098829" cy="905813"/>
          </a:xfrm>
        </p:spPr>
        <p:txBody>
          <a:bodyPr>
            <a:normAutofit/>
          </a:bodyPr>
          <a:lstStyle/>
          <a:p>
            <a:r>
              <a:rPr lang="en-US" sz="5400" dirty="0">
                <a:latin typeface="Times New Roman" charset="0"/>
                <a:ea typeface="Times New Roman" charset="0"/>
                <a:cs typeface="Times New Roman" charset="0"/>
              </a:rPr>
              <a:t>Requirement Categories</a:t>
            </a:r>
            <a:endParaRPr lang="en-US" sz="5100" dirty="0">
              <a:latin typeface="Times New Roman" charset="0"/>
              <a:ea typeface="Times New Roman" charset="0"/>
              <a:cs typeface="Times New Roman" charset="0"/>
            </a:endParaRP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3" name="Slide Number Placeholder 2"/>
          <p:cNvSpPr>
            <a:spLocks noGrp="1"/>
          </p:cNvSpPr>
          <p:nvPr>
            <p:ph type="sldNum" sz="quarter" idx="12"/>
          </p:nvPr>
        </p:nvSpPr>
        <p:spPr>
          <a:xfrm>
            <a:off x="6689545" y="6326153"/>
            <a:ext cx="2057400" cy="365125"/>
          </a:xfrm>
        </p:spPr>
        <p:txBody>
          <a:bodyPr/>
          <a:lstStyle/>
          <a:p>
            <a:fld id="{1FA47DC0-52A1-1F42-AA0A-BF71125EDAD5}" type="slidenum">
              <a:rPr lang="en-US" smtClean="0"/>
              <a:t>20</a:t>
            </a:fld>
            <a:endParaRPr lang="en-US" dirty="0"/>
          </a:p>
        </p:txBody>
      </p:sp>
      <p:sp>
        <p:nvSpPr>
          <p:cNvPr id="12" name="Subtitle 2">
            <a:extLst>
              <a:ext uri="{FF2B5EF4-FFF2-40B4-BE49-F238E27FC236}">
                <a16:creationId xmlns:a16="http://schemas.microsoft.com/office/drawing/2014/main" id="{C02DC640-8118-3B47-9E35-D50F2D9B1EE0}"/>
              </a:ext>
            </a:extLst>
          </p:cNvPr>
          <p:cNvSpPr txBox="1">
            <a:spLocks/>
          </p:cNvSpPr>
          <p:nvPr/>
        </p:nvSpPr>
        <p:spPr>
          <a:xfrm>
            <a:off x="157099" y="1095540"/>
            <a:ext cx="8745614" cy="54197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cs typeface="Times New Roman" charset="0"/>
              </a:rPr>
              <a:t>Audience‐Oriented Requirements are: </a:t>
            </a:r>
          </a:p>
        </p:txBody>
      </p:sp>
      <p:sp>
        <p:nvSpPr>
          <p:cNvPr id="17" name="Subtitle 2">
            <a:extLst>
              <a:ext uri="{FF2B5EF4-FFF2-40B4-BE49-F238E27FC236}">
                <a16:creationId xmlns:a16="http://schemas.microsoft.com/office/drawing/2014/main" id="{CF92C880-1BF0-D54A-9F96-9F99A3C8C45A}"/>
              </a:ext>
            </a:extLst>
          </p:cNvPr>
          <p:cNvSpPr txBox="1">
            <a:spLocks/>
          </p:cNvSpPr>
          <p:nvPr/>
        </p:nvSpPr>
        <p:spPr>
          <a:xfrm>
            <a:off x="237528" y="1630082"/>
            <a:ext cx="8584756" cy="127193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mj-lt"/>
              <a:buAutoNum type="arabicPeriod"/>
            </a:pPr>
            <a:r>
              <a:rPr lang="en-US" b="1" dirty="0">
                <a:latin typeface="Times New Roman" charset="0"/>
                <a:cs typeface="Times New Roman" charset="0"/>
              </a:rPr>
              <a:t>Business Requirements:</a:t>
            </a:r>
            <a:r>
              <a:rPr lang="en-US" dirty="0">
                <a:latin typeface="Times New Roman" charset="0"/>
                <a:cs typeface="Times New Roman" charset="0"/>
              </a:rPr>
              <a:t> </a:t>
            </a:r>
            <a:r>
              <a:rPr lang="en-US" sz="2200" dirty="0">
                <a:latin typeface="Times New Roman" charset="0"/>
                <a:cs typeface="Times New Roman" charset="0"/>
              </a:rPr>
              <a:t>Business requirements lay out the project’s high‐level goals. They explain what the customer hopes to achieve with the project.</a:t>
            </a:r>
          </a:p>
        </p:txBody>
      </p:sp>
      <p:sp>
        <p:nvSpPr>
          <p:cNvPr id="11" name="Subtitle 2">
            <a:extLst>
              <a:ext uri="{FF2B5EF4-FFF2-40B4-BE49-F238E27FC236}">
                <a16:creationId xmlns:a16="http://schemas.microsoft.com/office/drawing/2014/main" id="{DAAFC52F-EE54-264C-A317-9FCCFB92FB7E}"/>
              </a:ext>
            </a:extLst>
          </p:cNvPr>
          <p:cNvSpPr txBox="1">
            <a:spLocks/>
          </p:cNvSpPr>
          <p:nvPr/>
        </p:nvSpPr>
        <p:spPr>
          <a:xfrm>
            <a:off x="237528" y="2800331"/>
            <a:ext cx="8584756" cy="180753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mj-lt"/>
              <a:buAutoNum type="arabicPeriod" startAt="2"/>
            </a:pPr>
            <a:r>
              <a:rPr lang="en-US" b="1" dirty="0">
                <a:latin typeface="Times New Roman" charset="0"/>
                <a:cs typeface="Times New Roman" charset="0"/>
              </a:rPr>
              <a:t>User Requirements </a:t>
            </a:r>
            <a:r>
              <a:rPr lang="en-US" sz="2200" b="1" dirty="0">
                <a:latin typeface="Times New Roman" charset="0"/>
                <a:cs typeface="Times New Roman" charset="0"/>
              </a:rPr>
              <a:t>(</a:t>
            </a:r>
            <a:r>
              <a:rPr lang="en-US" sz="2200" dirty="0">
                <a:latin typeface="Times New Roman" charset="0"/>
                <a:cs typeface="Times New Roman" charset="0"/>
              </a:rPr>
              <a:t>also called stakeholder requirements by managers</a:t>
            </a:r>
            <a:r>
              <a:rPr lang="en-US" sz="2200" b="1" dirty="0">
                <a:latin typeface="Times New Roman" charset="0"/>
                <a:cs typeface="Times New Roman" charset="0"/>
              </a:rPr>
              <a:t>):</a:t>
            </a:r>
            <a:r>
              <a:rPr lang="en-US" sz="2200" dirty="0">
                <a:latin typeface="Times New Roman" charset="0"/>
                <a:cs typeface="Times New Roman" charset="0"/>
              </a:rPr>
              <a:t> describe how the project will be used by the eventual end users. They often include things like sketches of forms, scripts that show the steps users will perform to accomplish specific tasks, use cases, and prototypes.</a:t>
            </a:r>
          </a:p>
        </p:txBody>
      </p:sp>
      <p:sp>
        <p:nvSpPr>
          <p:cNvPr id="15" name="Subtitle 2">
            <a:extLst>
              <a:ext uri="{FF2B5EF4-FFF2-40B4-BE49-F238E27FC236}">
                <a16:creationId xmlns:a16="http://schemas.microsoft.com/office/drawing/2014/main" id="{897B2A6A-4F6C-4B45-97BF-7DC797273A1F}"/>
              </a:ext>
            </a:extLst>
          </p:cNvPr>
          <p:cNvSpPr txBox="1">
            <a:spLocks/>
          </p:cNvSpPr>
          <p:nvPr/>
        </p:nvSpPr>
        <p:spPr>
          <a:xfrm>
            <a:off x="237528" y="4531060"/>
            <a:ext cx="8584756" cy="232694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mj-lt"/>
              <a:buAutoNum type="arabicPeriod" startAt="3"/>
            </a:pPr>
            <a:r>
              <a:rPr lang="en-US" b="1" dirty="0">
                <a:latin typeface="Times New Roman" charset="0"/>
                <a:cs typeface="Times New Roman" charset="0"/>
              </a:rPr>
              <a:t>Functional Requirements </a:t>
            </a:r>
            <a:r>
              <a:rPr lang="en-US" sz="2200" dirty="0">
                <a:latin typeface="Times New Roman" charset="0"/>
                <a:cs typeface="Times New Roman" charset="0"/>
              </a:rPr>
              <a:t>are detailed statements of the project’s desired capabilities. They’re similar to the user requirements but they may also include things that the users won’t see directly. </a:t>
            </a:r>
            <a:r>
              <a:rPr lang="en-US" sz="2200" u="sng" dirty="0">
                <a:latin typeface="Times New Roman" charset="0"/>
                <a:cs typeface="Times New Roman" charset="0"/>
              </a:rPr>
              <a:t>Ex,</a:t>
            </a:r>
            <a:r>
              <a:rPr lang="en-US" sz="2200" dirty="0">
                <a:latin typeface="Times New Roman" charset="0"/>
                <a:cs typeface="Times New Roman" charset="0"/>
              </a:rPr>
              <a:t> they might describe reports that the application produces, interfaces to other applications, and workflows that route orders from one user to another during processing..</a:t>
            </a:r>
          </a:p>
        </p:txBody>
      </p:sp>
      <p:pic>
        <p:nvPicPr>
          <p:cNvPr id="10" name="Picture 9">
            <a:extLst>
              <a:ext uri="{FF2B5EF4-FFF2-40B4-BE49-F238E27FC236}">
                <a16:creationId xmlns:a16="http://schemas.microsoft.com/office/drawing/2014/main" id="{3883FE3A-976E-1D47-BDCA-A37579D73DFF}"/>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817056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ssolv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ssolv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dissolve">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1"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045171" y="43057"/>
            <a:ext cx="8098829" cy="905813"/>
          </a:xfrm>
        </p:spPr>
        <p:txBody>
          <a:bodyPr>
            <a:normAutofit/>
          </a:bodyPr>
          <a:lstStyle/>
          <a:p>
            <a:r>
              <a:rPr lang="en-US" sz="5400" dirty="0">
                <a:latin typeface="Times New Roman" charset="0"/>
                <a:ea typeface="Times New Roman" charset="0"/>
                <a:cs typeface="Times New Roman" charset="0"/>
              </a:rPr>
              <a:t>Requirement Categories</a:t>
            </a:r>
            <a:endParaRPr lang="en-US" sz="5100" dirty="0">
              <a:latin typeface="Times New Roman" charset="0"/>
              <a:ea typeface="Times New Roman" charset="0"/>
              <a:cs typeface="Times New Roman" charset="0"/>
            </a:endParaRP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3" name="Slide Number Placeholder 2"/>
          <p:cNvSpPr>
            <a:spLocks noGrp="1"/>
          </p:cNvSpPr>
          <p:nvPr>
            <p:ph type="sldNum" sz="quarter" idx="12"/>
          </p:nvPr>
        </p:nvSpPr>
        <p:spPr>
          <a:xfrm>
            <a:off x="6689545" y="6326153"/>
            <a:ext cx="2057400" cy="365125"/>
          </a:xfrm>
        </p:spPr>
        <p:txBody>
          <a:bodyPr/>
          <a:lstStyle/>
          <a:p>
            <a:fld id="{1FA47DC0-52A1-1F42-AA0A-BF71125EDAD5}" type="slidenum">
              <a:rPr lang="en-US" smtClean="0"/>
              <a:t>21</a:t>
            </a:fld>
            <a:endParaRPr lang="en-US" dirty="0"/>
          </a:p>
        </p:txBody>
      </p:sp>
      <p:sp>
        <p:nvSpPr>
          <p:cNvPr id="12" name="Subtitle 2">
            <a:extLst>
              <a:ext uri="{FF2B5EF4-FFF2-40B4-BE49-F238E27FC236}">
                <a16:creationId xmlns:a16="http://schemas.microsoft.com/office/drawing/2014/main" id="{C02DC640-8118-3B47-9E35-D50F2D9B1EE0}"/>
              </a:ext>
            </a:extLst>
          </p:cNvPr>
          <p:cNvSpPr txBox="1">
            <a:spLocks/>
          </p:cNvSpPr>
          <p:nvPr/>
        </p:nvSpPr>
        <p:spPr>
          <a:xfrm>
            <a:off x="157099" y="1095540"/>
            <a:ext cx="8745614" cy="54197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cs typeface="Times New Roman" charset="0"/>
              </a:rPr>
              <a:t>Audience‐Oriented Requirements are: </a:t>
            </a:r>
          </a:p>
        </p:txBody>
      </p:sp>
      <p:sp>
        <p:nvSpPr>
          <p:cNvPr id="17" name="Subtitle 2">
            <a:extLst>
              <a:ext uri="{FF2B5EF4-FFF2-40B4-BE49-F238E27FC236}">
                <a16:creationId xmlns:a16="http://schemas.microsoft.com/office/drawing/2014/main" id="{CF92C880-1BF0-D54A-9F96-9F99A3C8C45A}"/>
              </a:ext>
            </a:extLst>
          </p:cNvPr>
          <p:cNvSpPr txBox="1">
            <a:spLocks/>
          </p:cNvSpPr>
          <p:nvPr/>
        </p:nvSpPr>
        <p:spPr>
          <a:xfrm>
            <a:off x="442972" y="1803612"/>
            <a:ext cx="8584756" cy="144995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mj-lt"/>
              <a:buAutoNum type="arabicPeriod" startAt="4"/>
            </a:pPr>
            <a:r>
              <a:rPr lang="en-US" b="1" dirty="0">
                <a:latin typeface="Times New Roman" charset="0"/>
                <a:cs typeface="Times New Roman" charset="0"/>
              </a:rPr>
              <a:t>Nonfunctional Requirements:</a:t>
            </a:r>
            <a:r>
              <a:rPr lang="en-US" dirty="0">
                <a:latin typeface="Times New Roman" charset="0"/>
                <a:cs typeface="Times New Roman" charset="0"/>
              </a:rPr>
              <a:t> </a:t>
            </a:r>
            <a:r>
              <a:rPr lang="en-US" sz="2200" dirty="0">
                <a:latin typeface="Times New Roman" charset="0"/>
                <a:cs typeface="Times New Roman" charset="0"/>
              </a:rPr>
              <a:t>are statements about the quality of the application’s behavior or constraints on how it produces a desired result. They specify things such as the application’s performance, reliability, and security characteristics.</a:t>
            </a:r>
          </a:p>
        </p:txBody>
      </p:sp>
      <p:sp>
        <p:nvSpPr>
          <p:cNvPr id="15" name="Subtitle 2">
            <a:extLst>
              <a:ext uri="{FF2B5EF4-FFF2-40B4-BE49-F238E27FC236}">
                <a16:creationId xmlns:a16="http://schemas.microsoft.com/office/drawing/2014/main" id="{897B2A6A-4F6C-4B45-97BF-7DC797273A1F}"/>
              </a:ext>
            </a:extLst>
          </p:cNvPr>
          <p:cNvSpPr txBox="1">
            <a:spLocks/>
          </p:cNvSpPr>
          <p:nvPr/>
        </p:nvSpPr>
        <p:spPr>
          <a:xfrm>
            <a:off x="442972" y="3555571"/>
            <a:ext cx="8584756" cy="263184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mj-lt"/>
              <a:buAutoNum type="arabicPeriod" startAt="5"/>
            </a:pPr>
            <a:r>
              <a:rPr lang="en-US" b="1" dirty="0">
                <a:latin typeface="Times New Roman" charset="0"/>
                <a:cs typeface="Times New Roman" charset="0"/>
              </a:rPr>
              <a:t>Implementation Requirements </a:t>
            </a:r>
            <a:r>
              <a:rPr lang="en-US" sz="2200" dirty="0">
                <a:latin typeface="Times New Roman" charset="0"/>
                <a:cs typeface="Times New Roman" charset="0"/>
              </a:rPr>
              <a:t>are temporary features that are needed to transition to using the new system but that will be later discarded. Ex, suppose you’re designing an invoice‐tracking system to replace an existing system. After you finish testing the system and are ready to use it full time, you need a method to copy any pending invoices from the old database into the new one. That method is an implementation requirement.</a:t>
            </a:r>
          </a:p>
        </p:txBody>
      </p:sp>
      <p:pic>
        <p:nvPicPr>
          <p:cNvPr id="10" name="Picture 9">
            <a:extLst>
              <a:ext uri="{FF2B5EF4-FFF2-40B4-BE49-F238E27FC236}">
                <a16:creationId xmlns:a16="http://schemas.microsoft.com/office/drawing/2014/main" id="{444E883C-1410-F646-BA36-0002ED4E4AFF}"/>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3552433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ssolv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ssolv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1FCEB08-5D95-8843-BDD2-FC2846605BB2}"/>
              </a:ext>
            </a:extLst>
          </p:cNvPr>
          <p:cNvPicPr>
            <a:picLocks noChangeAspect="1"/>
          </p:cNvPicPr>
          <p:nvPr/>
        </p:nvPicPr>
        <p:blipFill rotWithShape="1">
          <a:blip r:embed="rId2"/>
          <a:srcRect l="24985" t="8517" r="22819" b="9048"/>
          <a:stretch/>
        </p:blipFill>
        <p:spPr>
          <a:xfrm>
            <a:off x="6166884" y="4051005"/>
            <a:ext cx="2977116" cy="2806995"/>
          </a:xfrm>
          <a:prstGeom prst="rect">
            <a:avLst/>
          </a:prstGeom>
        </p:spPr>
      </p:pic>
      <p:sp>
        <p:nvSpPr>
          <p:cNvPr id="6" name="Title 5"/>
          <p:cNvSpPr>
            <a:spLocks noGrp="1"/>
          </p:cNvSpPr>
          <p:nvPr>
            <p:ph type="ctrTitle"/>
          </p:nvPr>
        </p:nvSpPr>
        <p:spPr>
          <a:xfrm>
            <a:off x="1045171" y="43057"/>
            <a:ext cx="8098829" cy="905813"/>
          </a:xfrm>
        </p:spPr>
        <p:txBody>
          <a:bodyPr>
            <a:normAutofit/>
          </a:bodyPr>
          <a:lstStyle/>
          <a:p>
            <a:r>
              <a:rPr lang="en-US" sz="5400" dirty="0">
                <a:latin typeface="Times New Roman" charset="0"/>
                <a:ea typeface="Times New Roman" charset="0"/>
                <a:cs typeface="Times New Roman" charset="0"/>
              </a:rPr>
              <a:t>FURPS</a:t>
            </a:r>
            <a:endParaRPr lang="en-US" sz="5100" dirty="0">
              <a:latin typeface="Times New Roman" charset="0"/>
              <a:ea typeface="Times New Roman" charset="0"/>
              <a:cs typeface="Times New Roman" charset="0"/>
            </a:endParaRP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3" name="Slide Number Placeholder 2"/>
          <p:cNvSpPr>
            <a:spLocks noGrp="1"/>
          </p:cNvSpPr>
          <p:nvPr>
            <p:ph type="sldNum" sz="quarter" idx="12"/>
          </p:nvPr>
        </p:nvSpPr>
        <p:spPr>
          <a:xfrm>
            <a:off x="6845313" y="6304888"/>
            <a:ext cx="2057400" cy="365125"/>
          </a:xfrm>
        </p:spPr>
        <p:txBody>
          <a:bodyPr/>
          <a:lstStyle/>
          <a:p>
            <a:fld id="{1FA47DC0-52A1-1F42-AA0A-BF71125EDAD5}" type="slidenum">
              <a:rPr lang="en-US" smtClean="0"/>
              <a:t>22</a:t>
            </a:fld>
            <a:endParaRPr lang="en-US" dirty="0"/>
          </a:p>
        </p:txBody>
      </p:sp>
      <p:sp>
        <p:nvSpPr>
          <p:cNvPr id="12" name="Subtitle 2">
            <a:extLst>
              <a:ext uri="{FF2B5EF4-FFF2-40B4-BE49-F238E27FC236}">
                <a16:creationId xmlns:a16="http://schemas.microsoft.com/office/drawing/2014/main" id="{C02DC640-8118-3B47-9E35-D50F2D9B1EE0}"/>
              </a:ext>
            </a:extLst>
          </p:cNvPr>
          <p:cNvSpPr txBox="1">
            <a:spLocks/>
          </p:cNvSpPr>
          <p:nvPr/>
        </p:nvSpPr>
        <p:spPr>
          <a:xfrm>
            <a:off x="189620" y="1802406"/>
            <a:ext cx="8745614" cy="185519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cs typeface="Times New Roman" charset="0"/>
              </a:rPr>
              <a:t>FURPS is an acronym for this system’s requirement categories: functionality, usability, reliability, performance, and scalability. </a:t>
            </a:r>
          </a:p>
        </p:txBody>
      </p:sp>
      <p:sp>
        <p:nvSpPr>
          <p:cNvPr id="10" name="Subtitle 2">
            <a:extLst>
              <a:ext uri="{FF2B5EF4-FFF2-40B4-BE49-F238E27FC236}">
                <a16:creationId xmlns:a16="http://schemas.microsoft.com/office/drawing/2014/main" id="{D87D6BA3-4865-8949-AC6A-48803FFDC723}"/>
              </a:ext>
            </a:extLst>
          </p:cNvPr>
          <p:cNvSpPr txBox="1">
            <a:spLocks/>
          </p:cNvSpPr>
          <p:nvPr/>
        </p:nvSpPr>
        <p:spPr>
          <a:xfrm>
            <a:off x="237528" y="1173596"/>
            <a:ext cx="8649798" cy="93148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v"/>
            </a:pPr>
            <a:r>
              <a:rPr lang="en-US" sz="2800" dirty="0">
                <a:latin typeface="Times New Roman" charset="0"/>
                <a:ea typeface="Times New Roman" charset="0"/>
                <a:cs typeface="Times New Roman" charset="0"/>
              </a:rPr>
              <a:t>What is FURPS Method? </a:t>
            </a:r>
          </a:p>
        </p:txBody>
      </p:sp>
      <p:sp>
        <p:nvSpPr>
          <p:cNvPr id="11" name="Subtitle 2">
            <a:extLst>
              <a:ext uri="{FF2B5EF4-FFF2-40B4-BE49-F238E27FC236}">
                <a16:creationId xmlns:a16="http://schemas.microsoft.com/office/drawing/2014/main" id="{E4CB99BF-F73C-D440-B746-21020E54477F}"/>
              </a:ext>
            </a:extLst>
          </p:cNvPr>
          <p:cNvSpPr txBox="1">
            <a:spLocks/>
          </p:cNvSpPr>
          <p:nvPr/>
        </p:nvSpPr>
        <p:spPr>
          <a:xfrm>
            <a:off x="189620" y="3662907"/>
            <a:ext cx="6845313" cy="53965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cs typeface="Times New Roman" charset="0"/>
              </a:rPr>
              <a:t>It was developed by Hewlett‐Packard</a:t>
            </a:r>
          </a:p>
        </p:txBody>
      </p:sp>
      <p:pic>
        <p:nvPicPr>
          <p:cNvPr id="14" name="Picture 13">
            <a:extLst>
              <a:ext uri="{FF2B5EF4-FFF2-40B4-BE49-F238E27FC236}">
                <a16:creationId xmlns:a16="http://schemas.microsoft.com/office/drawing/2014/main" id="{209B041E-6F33-FC42-ABA1-0D2D2AA56AB2}"/>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3424455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par>
                                <p:cTn id="13" presetID="3" presetClass="entr" presetSubtype="1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0"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045171" y="43057"/>
            <a:ext cx="8098829" cy="905813"/>
          </a:xfrm>
        </p:spPr>
        <p:txBody>
          <a:bodyPr>
            <a:normAutofit/>
          </a:bodyPr>
          <a:lstStyle/>
          <a:p>
            <a:r>
              <a:rPr lang="en-US" sz="5400" dirty="0">
                <a:latin typeface="Times New Roman" charset="0"/>
                <a:ea typeface="Times New Roman" charset="0"/>
                <a:cs typeface="Times New Roman" charset="0"/>
              </a:rPr>
              <a:t>FURPS</a:t>
            </a:r>
            <a:endParaRPr lang="en-US" sz="5100" dirty="0">
              <a:latin typeface="Times New Roman" charset="0"/>
              <a:ea typeface="Times New Roman" charset="0"/>
              <a:cs typeface="Times New Roman" charset="0"/>
            </a:endParaRP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3" name="Slide Number Placeholder 2"/>
          <p:cNvSpPr>
            <a:spLocks noGrp="1"/>
          </p:cNvSpPr>
          <p:nvPr>
            <p:ph type="sldNum" sz="quarter" idx="12"/>
          </p:nvPr>
        </p:nvSpPr>
        <p:spPr>
          <a:xfrm>
            <a:off x="6845313" y="6304888"/>
            <a:ext cx="2057400" cy="365125"/>
          </a:xfrm>
        </p:spPr>
        <p:txBody>
          <a:bodyPr/>
          <a:lstStyle/>
          <a:p>
            <a:fld id="{1FA47DC0-52A1-1F42-AA0A-BF71125EDAD5}" type="slidenum">
              <a:rPr lang="en-US" smtClean="0"/>
              <a:t>23</a:t>
            </a:fld>
            <a:endParaRPr lang="en-US" dirty="0"/>
          </a:p>
        </p:txBody>
      </p:sp>
      <p:sp>
        <p:nvSpPr>
          <p:cNvPr id="10" name="Subtitle 2">
            <a:extLst>
              <a:ext uri="{FF2B5EF4-FFF2-40B4-BE49-F238E27FC236}">
                <a16:creationId xmlns:a16="http://schemas.microsoft.com/office/drawing/2014/main" id="{D87D6BA3-4865-8949-AC6A-48803FFDC723}"/>
              </a:ext>
            </a:extLst>
          </p:cNvPr>
          <p:cNvSpPr txBox="1">
            <a:spLocks/>
          </p:cNvSpPr>
          <p:nvPr/>
        </p:nvSpPr>
        <p:spPr>
          <a:xfrm>
            <a:off x="237528" y="1173596"/>
            <a:ext cx="8649798" cy="93148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v"/>
            </a:pPr>
            <a:r>
              <a:rPr lang="en-US" sz="2800" dirty="0">
                <a:latin typeface="Times New Roman" charset="0"/>
                <a:ea typeface="Times New Roman" charset="0"/>
                <a:cs typeface="Times New Roman" charset="0"/>
              </a:rPr>
              <a:t>What is FURPS Method? </a:t>
            </a:r>
          </a:p>
        </p:txBody>
      </p:sp>
      <p:sp>
        <p:nvSpPr>
          <p:cNvPr id="14" name="Subtitle 2">
            <a:extLst>
              <a:ext uri="{FF2B5EF4-FFF2-40B4-BE49-F238E27FC236}">
                <a16:creationId xmlns:a16="http://schemas.microsoft.com/office/drawing/2014/main" id="{16D7B3A2-D79B-9749-B780-276D402246B7}"/>
              </a:ext>
            </a:extLst>
          </p:cNvPr>
          <p:cNvSpPr txBox="1">
            <a:spLocks/>
          </p:cNvSpPr>
          <p:nvPr/>
        </p:nvSpPr>
        <p:spPr>
          <a:xfrm>
            <a:off x="357722" y="1740373"/>
            <a:ext cx="8544991" cy="114506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Ø"/>
            </a:pPr>
            <a:r>
              <a:rPr lang="en-US" b="1" i="1" dirty="0">
                <a:latin typeface="Times New Roman" charset="0"/>
                <a:cs typeface="Times New Roman" charset="0"/>
              </a:rPr>
              <a:t>Functionality: </a:t>
            </a:r>
            <a:r>
              <a:rPr lang="en-US" i="1" dirty="0">
                <a:latin typeface="Times New Roman" charset="0"/>
                <a:cs typeface="Times New Roman" charset="0"/>
              </a:rPr>
              <a:t>What the application should do</a:t>
            </a:r>
            <a:r>
              <a:rPr lang="en-US" dirty="0">
                <a:latin typeface="Times New Roman" charset="0"/>
                <a:cs typeface="Times New Roman" charset="0"/>
              </a:rPr>
              <a:t>. </a:t>
            </a:r>
            <a:r>
              <a:rPr lang="en-US" sz="2200" dirty="0">
                <a:latin typeface="Times New Roman" charset="0"/>
                <a:cs typeface="Times New Roman" charset="0"/>
              </a:rPr>
              <a:t>These requirements describe the system’s general features including what it does, interfaces with other systems, security, and so forth.</a:t>
            </a:r>
          </a:p>
          <a:p>
            <a:pPr marL="457200" indent="-457200" algn="just">
              <a:lnSpc>
                <a:spcPct val="100000"/>
              </a:lnSpc>
              <a:buFont typeface="Wingdings" pitchFamily="2" charset="2"/>
              <a:buChar char="Ø"/>
            </a:pPr>
            <a:endParaRPr lang="en-US" sz="2200" dirty="0">
              <a:latin typeface="Times New Roman" charset="0"/>
              <a:cs typeface="Times New Roman" charset="0"/>
            </a:endParaRPr>
          </a:p>
        </p:txBody>
      </p:sp>
      <p:sp>
        <p:nvSpPr>
          <p:cNvPr id="15" name="Subtitle 2">
            <a:extLst>
              <a:ext uri="{FF2B5EF4-FFF2-40B4-BE49-F238E27FC236}">
                <a16:creationId xmlns:a16="http://schemas.microsoft.com/office/drawing/2014/main" id="{720EAAB0-964B-4A42-8D6D-95071089AF74}"/>
              </a:ext>
            </a:extLst>
          </p:cNvPr>
          <p:cNvSpPr txBox="1">
            <a:spLocks/>
          </p:cNvSpPr>
          <p:nvPr/>
        </p:nvSpPr>
        <p:spPr>
          <a:xfrm>
            <a:off x="342335" y="3015918"/>
            <a:ext cx="8544991" cy="165607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Ø"/>
            </a:pPr>
            <a:r>
              <a:rPr lang="en-US" b="1" i="1" dirty="0">
                <a:latin typeface="Times New Roman" charset="0"/>
                <a:cs typeface="Times New Roman" charset="0"/>
              </a:rPr>
              <a:t>Usability : </a:t>
            </a:r>
            <a:r>
              <a:rPr lang="en-US" i="1" dirty="0">
                <a:latin typeface="Times New Roman" charset="0"/>
                <a:cs typeface="Times New Roman" charset="0"/>
              </a:rPr>
              <a:t>What the program should look like</a:t>
            </a:r>
            <a:r>
              <a:rPr lang="en-US" dirty="0">
                <a:latin typeface="Times New Roman" charset="0"/>
                <a:cs typeface="Times New Roman" charset="0"/>
              </a:rPr>
              <a:t>. </a:t>
            </a:r>
            <a:r>
              <a:rPr lang="en-US" sz="2200" dirty="0">
                <a:latin typeface="Times New Roman" charset="0"/>
                <a:cs typeface="Times New Roman" charset="0"/>
              </a:rPr>
              <a:t>These requirements describe user‐oriented features such as the application’s general appearance, ease of use, navigation methods, and responsiveness.</a:t>
            </a:r>
          </a:p>
        </p:txBody>
      </p:sp>
      <p:sp>
        <p:nvSpPr>
          <p:cNvPr id="16" name="Subtitle 2">
            <a:extLst>
              <a:ext uri="{FF2B5EF4-FFF2-40B4-BE49-F238E27FC236}">
                <a16:creationId xmlns:a16="http://schemas.microsoft.com/office/drawing/2014/main" id="{A294DD44-7129-CF49-96F9-8856A7AD62C1}"/>
              </a:ext>
            </a:extLst>
          </p:cNvPr>
          <p:cNvSpPr txBox="1">
            <a:spLocks/>
          </p:cNvSpPr>
          <p:nvPr/>
        </p:nvSpPr>
        <p:spPr>
          <a:xfrm>
            <a:off x="357722" y="4648809"/>
            <a:ext cx="8544991" cy="165607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Ø"/>
            </a:pPr>
            <a:r>
              <a:rPr lang="en-US" b="1" i="1" dirty="0">
                <a:latin typeface="Times New Roman" charset="0"/>
                <a:cs typeface="Times New Roman" charset="0"/>
              </a:rPr>
              <a:t>Reliability: </a:t>
            </a:r>
            <a:r>
              <a:rPr lang="en-US" i="1" dirty="0">
                <a:latin typeface="Times New Roman" charset="0"/>
                <a:cs typeface="Times New Roman" charset="0"/>
              </a:rPr>
              <a:t>How reliable the system should be</a:t>
            </a:r>
            <a:r>
              <a:rPr lang="en-US" dirty="0">
                <a:latin typeface="Times New Roman" charset="0"/>
                <a:cs typeface="Times New Roman" charset="0"/>
              </a:rPr>
              <a:t>. </a:t>
            </a:r>
            <a:r>
              <a:rPr lang="en-US" sz="2200" dirty="0">
                <a:latin typeface="Times New Roman" charset="0"/>
                <a:cs typeface="Times New Roman" charset="0"/>
              </a:rPr>
              <a:t>These requirements indicate such things as when the system should be available (12 hours per day from 7:00 </a:t>
            </a:r>
            <a:r>
              <a:rPr lang="en-US" sz="2200" dirty="0" err="1">
                <a:latin typeface="Times New Roman" charset="0"/>
                <a:cs typeface="Times New Roman" charset="0"/>
              </a:rPr>
              <a:t>a.m</a:t>
            </a:r>
            <a:r>
              <a:rPr lang="en-US" sz="2200" dirty="0">
                <a:latin typeface="Times New Roman" charset="0"/>
                <a:cs typeface="Times New Roman" charset="0"/>
              </a:rPr>
              <a:t> to 8:00 p.m.), how often it can fail (3 times per year for no more than 1 hour each time), and how accurate the system is (80 percent of the service calls must start within their predicted delivery windows).</a:t>
            </a:r>
          </a:p>
        </p:txBody>
      </p:sp>
      <p:pic>
        <p:nvPicPr>
          <p:cNvPr id="11" name="Picture 10">
            <a:extLst>
              <a:ext uri="{FF2B5EF4-FFF2-40B4-BE49-F238E27FC236}">
                <a16:creationId xmlns:a16="http://schemas.microsoft.com/office/drawing/2014/main" id="{40CFED18-B8B9-7D48-A36C-020A5446D7BC}"/>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967207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ssolv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dissolv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045171" y="43057"/>
            <a:ext cx="8098829" cy="905813"/>
          </a:xfrm>
        </p:spPr>
        <p:txBody>
          <a:bodyPr>
            <a:normAutofit/>
          </a:bodyPr>
          <a:lstStyle/>
          <a:p>
            <a:r>
              <a:rPr lang="en-US" sz="5400" dirty="0">
                <a:latin typeface="Times New Roman" charset="0"/>
                <a:ea typeface="Times New Roman" charset="0"/>
                <a:cs typeface="Times New Roman" charset="0"/>
              </a:rPr>
              <a:t>FURPS</a:t>
            </a:r>
            <a:endParaRPr lang="en-US" sz="5100" dirty="0">
              <a:latin typeface="Times New Roman" charset="0"/>
              <a:ea typeface="Times New Roman" charset="0"/>
              <a:cs typeface="Times New Roman" charset="0"/>
            </a:endParaRP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3" name="Slide Number Placeholder 2"/>
          <p:cNvSpPr>
            <a:spLocks noGrp="1"/>
          </p:cNvSpPr>
          <p:nvPr>
            <p:ph type="sldNum" sz="quarter" idx="12"/>
          </p:nvPr>
        </p:nvSpPr>
        <p:spPr>
          <a:xfrm>
            <a:off x="6845313" y="6304888"/>
            <a:ext cx="2057400" cy="365125"/>
          </a:xfrm>
        </p:spPr>
        <p:txBody>
          <a:bodyPr/>
          <a:lstStyle/>
          <a:p>
            <a:fld id="{1FA47DC0-52A1-1F42-AA0A-BF71125EDAD5}" type="slidenum">
              <a:rPr lang="en-US" smtClean="0"/>
              <a:t>24</a:t>
            </a:fld>
            <a:endParaRPr lang="en-US" dirty="0"/>
          </a:p>
        </p:txBody>
      </p:sp>
      <p:sp>
        <p:nvSpPr>
          <p:cNvPr id="10" name="Subtitle 2">
            <a:extLst>
              <a:ext uri="{FF2B5EF4-FFF2-40B4-BE49-F238E27FC236}">
                <a16:creationId xmlns:a16="http://schemas.microsoft.com/office/drawing/2014/main" id="{D87D6BA3-4865-8949-AC6A-48803FFDC723}"/>
              </a:ext>
            </a:extLst>
          </p:cNvPr>
          <p:cNvSpPr txBox="1">
            <a:spLocks/>
          </p:cNvSpPr>
          <p:nvPr/>
        </p:nvSpPr>
        <p:spPr>
          <a:xfrm>
            <a:off x="237528" y="1173596"/>
            <a:ext cx="8649798" cy="93148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v"/>
            </a:pPr>
            <a:r>
              <a:rPr lang="en-US" sz="2800" dirty="0">
                <a:latin typeface="Times New Roman" charset="0"/>
                <a:ea typeface="Times New Roman" charset="0"/>
                <a:cs typeface="Times New Roman" charset="0"/>
              </a:rPr>
              <a:t>What is FURPS Method? </a:t>
            </a:r>
          </a:p>
        </p:txBody>
      </p:sp>
      <p:sp>
        <p:nvSpPr>
          <p:cNvPr id="14" name="Subtitle 2">
            <a:extLst>
              <a:ext uri="{FF2B5EF4-FFF2-40B4-BE49-F238E27FC236}">
                <a16:creationId xmlns:a16="http://schemas.microsoft.com/office/drawing/2014/main" id="{16D7B3A2-D79B-9749-B780-276D402246B7}"/>
              </a:ext>
            </a:extLst>
          </p:cNvPr>
          <p:cNvSpPr txBox="1">
            <a:spLocks/>
          </p:cNvSpPr>
          <p:nvPr/>
        </p:nvSpPr>
        <p:spPr>
          <a:xfrm>
            <a:off x="357722" y="1740373"/>
            <a:ext cx="8544991" cy="120602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Ø"/>
            </a:pPr>
            <a:r>
              <a:rPr lang="en-US" b="1" i="1" dirty="0">
                <a:latin typeface="Times New Roman" charset="0"/>
                <a:cs typeface="Times New Roman" charset="0"/>
              </a:rPr>
              <a:t>Performance: </a:t>
            </a:r>
            <a:r>
              <a:rPr lang="en-US" i="1" dirty="0">
                <a:latin typeface="Times New Roman" charset="0"/>
                <a:cs typeface="Times New Roman" charset="0"/>
              </a:rPr>
              <a:t>How efficient the system should be</a:t>
            </a:r>
            <a:r>
              <a:rPr lang="en-US" dirty="0">
                <a:latin typeface="Times New Roman" charset="0"/>
                <a:cs typeface="Times New Roman" charset="0"/>
              </a:rPr>
              <a:t>. These requirements describe such things as the application’s speed, memory usage, disk usage, and database capacity. </a:t>
            </a:r>
          </a:p>
          <a:p>
            <a:pPr marL="457200" indent="-457200" algn="just">
              <a:lnSpc>
                <a:spcPct val="100000"/>
              </a:lnSpc>
              <a:buFont typeface="Wingdings" pitchFamily="2" charset="2"/>
              <a:buChar char="Ø"/>
            </a:pPr>
            <a:endParaRPr lang="en-US" sz="2200" dirty="0">
              <a:latin typeface="Times New Roman" charset="0"/>
              <a:cs typeface="Times New Roman" charset="0"/>
            </a:endParaRPr>
          </a:p>
        </p:txBody>
      </p:sp>
      <p:sp>
        <p:nvSpPr>
          <p:cNvPr id="16" name="Subtitle 2">
            <a:extLst>
              <a:ext uri="{FF2B5EF4-FFF2-40B4-BE49-F238E27FC236}">
                <a16:creationId xmlns:a16="http://schemas.microsoft.com/office/drawing/2014/main" id="{A294DD44-7129-CF49-96F9-8856A7AD62C1}"/>
              </a:ext>
            </a:extLst>
          </p:cNvPr>
          <p:cNvSpPr txBox="1">
            <a:spLocks/>
          </p:cNvSpPr>
          <p:nvPr/>
        </p:nvSpPr>
        <p:spPr>
          <a:xfrm>
            <a:off x="289931" y="3479318"/>
            <a:ext cx="8544991" cy="198424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Ø"/>
            </a:pPr>
            <a:r>
              <a:rPr lang="en-US" b="1" i="1" dirty="0">
                <a:latin typeface="Times New Roman" charset="0"/>
                <a:cs typeface="Times New Roman" charset="0"/>
              </a:rPr>
              <a:t>Supportability: </a:t>
            </a:r>
            <a:r>
              <a:rPr lang="en-US" i="1" dirty="0">
                <a:latin typeface="Times New Roman" charset="0"/>
                <a:cs typeface="Times New Roman" charset="0"/>
              </a:rPr>
              <a:t>How easy it is to support the application.</a:t>
            </a:r>
            <a:r>
              <a:rPr lang="en-US" dirty="0">
                <a:latin typeface="Times New Roman" charset="0"/>
                <a:cs typeface="Times New Roman" charset="0"/>
              </a:rPr>
              <a:t> </a:t>
            </a:r>
            <a:r>
              <a:rPr lang="en-US" sz="2200" dirty="0">
                <a:latin typeface="Times New Roman" charset="0"/>
                <a:cs typeface="Times New Roman" charset="0"/>
              </a:rPr>
              <a:t>These requirements include such things as how easy it will be to maintain the application, how easy it is to test the code, and how flexible the application is. (For example, the application might let users set parameters to determine how it behaves.)</a:t>
            </a:r>
          </a:p>
        </p:txBody>
      </p:sp>
      <p:pic>
        <p:nvPicPr>
          <p:cNvPr id="11" name="Picture 10">
            <a:extLst>
              <a:ext uri="{FF2B5EF4-FFF2-40B4-BE49-F238E27FC236}">
                <a16:creationId xmlns:a16="http://schemas.microsoft.com/office/drawing/2014/main" id="{899AA56D-8CF4-2E41-96F6-1E7FA98FA3BC}"/>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1241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dissolve">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045171" y="43057"/>
            <a:ext cx="8098829" cy="905813"/>
          </a:xfrm>
        </p:spPr>
        <p:txBody>
          <a:bodyPr>
            <a:normAutofit/>
          </a:bodyPr>
          <a:lstStyle/>
          <a:p>
            <a:r>
              <a:rPr lang="en-US" sz="5400" dirty="0">
                <a:latin typeface="Times New Roman" charset="0"/>
                <a:ea typeface="Times New Roman" charset="0"/>
                <a:cs typeface="Times New Roman" charset="0"/>
              </a:rPr>
              <a:t>FURPS+</a:t>
            </a:r>
            <a:endParaRPr lang="en-US" sz="5100" dirty="0">
              <a:latin typeface="Times New Roman" charset="0"/>
              <a:ea typeface="Times New Roman" charset="0"/>
              <a:cs typeface="Times New Roman" charset="0"/>
            </a:endParaRP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3" name="Slide Number Placeholder 2"/>
          <p:cNvSpPr>
            <a:spLocks noGrp="1"/>
          </p:cNvSpPr>
          <p:nvPr>
            <p:ph type="sldNum" sz="quarter" idx="12"/>
          </p:nvPr>
        </p:nvSpPr>
        <p:spPr>
          <a:xfrm>
            <a:off x="6845313" y="6304888"/>
            <a:ext cx="2057400" cy="365125"/>
          </a:xfrm>
        </p:spPr>
        <p:txBody>
          <a:bodyPr/>
          <a:lstStyle/>
          <a:p>
            <a:fld id="{1FA47DC0-52A1-1F42-AA0A-BF71125EDAD5}" type="slidenum">
              <a:rPr lang="en-US" smtClean="0"/>
              <a:t>25</a:t>
            </a:fld>
            <a:endParaRPr lang="en-US" dirty="0"/>
          </a:p>
        </p:txBody>
      </p:sp>
      <p:sp>
        <p:nvSpPr>
          <p:cNvPr id="12" name="Subtitle 2">
            <a:extLst>
              <a:ext uri="{FF2B5EF4-FFF2-40B4-BE49-F238E27FC236}">
                <a16:creationId xmlns:a16="http://schemas.microsoft.com/office/drawing/2014/main" id="{C02DC640-8118-3B47-9E35-D50F2D9B1EE0}"/>
              </a:ext>
            </a:extLst>
          </p:cNvPr>
          <p:cNvSpPr txBox="1">
            <a:spLocks/>
          </p:cNvSpPr>
          <p:nvPr/>
        </p:nvSpPr>
        <p:spPr>
          <a:xfrm>
            <a:off x="189620" y="1802406"/>
            <a:ext cx="8745614" cy="185519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cs typeface="Times New Roman" charset="0"/>
              </a:rPr>
              <a:t>FURPS was extended into FURPS+ to add a few requirements categories that software engineers thought were missing. </a:t>
            </a:r>
          </a:p>
          <a:p>
            <a:pPr marL="457200" indent="-457200" algn="just">
              <a:lnSpc>
                <a:spcPct val="100000"/>
              </a:lnSpc>
              <a:buFont typeface="Helvetica" charset="0"/>
              <a:buChar char="−"/>
            </a:pPr>
            <a:r>
              <a:rPr lang="en-US" sz="2800" dirty="0">
                <a:latin typeface="Times New Roman" charset="0"/>
                <a:cs typeface="Times New Roman" charset="0"/>
              </a:rPr>
              <a:t>The following list summarizes the new categories:</a:t>
            </a:r>
          </a:p>
        </p:txBody>
      </p:sp>
      <p:sp>
        <p:nvSpPr>
          <p:cNvPr id="10" name="Subtitle 2">
            <a:extLst>
              <a:ext uri="{FF2B5EF4-FFF2-40B4-BE49-F238E27FC236}">
                <a16:creationId xmlns:a16="http://schemas.microsoft.com/office/drawing/2014/main" id="{D87D6BA3-4865-8949-AC6A-48803FFDC723}"/>
              </a:ext>
            </a:extLst>
          </p:cNvPr>
          <p:cNvSpPr txBox="1">
            <a:spLocks/>
          </p:cNvSpPr>
          <p:nvPr/>
        </p:nvSpPr>
        <p:spPr>
          <a:xfrm>
            <a:off x="237528" y="1173596"/>
            <a:ext cx="8649798" cy="93148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v"/>
            </a:pPr>
            <a:r>
              <a:rPr lang="en-US" sz="2800" dirty="0">
                <a:latin typeface="Times New Roman" charset="0"/>
                <a:ea typeface="Times New Roman" charset="0"/>
                <a:cs typeface="Times New Roman" charset="0"/>
              </a:rPr>
              <a:t>What is FURPS+ Method? </a:t>
            </a:r>
          </a:p>
        </p:txBody>
      </p:sp>
      <p:sp>
        <p:nvSpPr>
          <p:cNvPr id="14" name="Subtitle 2">
            <a:extLst>
              <a:ext uri="{FF2B5EF4-FFF2-40B4-BE49-F238E27FC236}">
                <a16:creationId xmlns:a16="http://schemas.microsoft.com/office/drawing/2014/main" id="{16D7B3A2-D79B-9749-B780-276D402246B7}"/>
              </a:ext>
            </a:extLst>
          </p:cNvPr>
          <p:cNvSpPr txBox="1">
            <a:spLocks/>
          </p:cNvSpPr>
          <p:nvPr/>
        </p:nvSpPr>
        <p:spPr>
          <a:xfrm>
            <a:off x="390243" y="4050335"/>
            <a:ext cx="8544991" cy="129382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Ø"/>
            </a:pPr>
            <a:r>
              <a:rPr lang="en-US" b="1" i="1" dirty="0">
                <a:latin typeface="Times New Roman" charset="0"/>
                <a:cs typeface="Times New Roman" charset="0"/>
              </a:rPr>
              <a:t>Design constraints: </a:t>
            </a:r>
            <a:r>
              <a:rPr lang="en-US" dirty="0">
                <a:latin typeface="Times New Roman" charset="0"/>
                <a:cs typeface="Times New Roman" charset="0"/>
              </a:rPr>
              <a:t>These are constraints on the design that are driven by other factors such as the hardware platform, software platform, network characteristics, or database.</a:t>
            </a:r>
            <a:endParaRPr lang="en-US" sz="2200" dirty="0">
              <a:latin typeface="Times New Roman" charset="0"/>
              <a:cs typeface="Times New Roman" charset="0"/>
            </a:endParaRPr>
          </a:p>
        </p:txBody>
      </p:sp>
      <p:sp>
        <p:nvSpPr>
          <p:cNvPr id="15" name="Subtitle 2">
            <a:extLst>
              <a:ext uri="{FF2B5EF4-FFF2-40B4-BE49-F238E27FC236}">
                <a16:creationId xmlns:a16="http://schemas.microsoft.com/office/drawing/2014/main" id="{720EAAB0-964B-4A42-8D6D-95071089AF74}"/>
              </a:ext>
            </a:extLst>
          </p:cNvPr>
          <p:cNvSpPr txBox="1">
            <a:spLocks/>
          </p:cNvSpPr>
          <p:nvPr/>
        </p:nvSpPr>
        <p:spPr>
          <a:xfrm>
            <a:off x="390243" y="5344160"/>
            <a:ext cx="8544991" cy="119316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Ø"/>
            </a:pPr>
            <a:r>
              <a:rPr lang="en-US" b="1" i="1" dirty="0">
                <a:latin typeface="Times New Roman" charset="0"/>
                <a:cs typeface="Times New Roman" charset="0"/>
              </a:rPr>
              <a:t>Implementation requirements : </a:t>
            </a:r>
            <a:r>
              <a:rPr lang="en-US" dirty="0">
                <a:latin typeface="Times New Roman" charset="0"/>
                <a:cs typeface="Times New Roman" charset="0"/>
              </a:rPr>
              <a:t>These are constraints on the way the software is built. Ex, you might require developers to meet the ISO 9000 standards.</a:t>
            </a:r>
            <a:endParaRPr lang="en-US" sz="2200" dirty="0">
              <a:latin typeface="Times New Roman" charset="0"/>
              <a:cs typeface="Times New Roman" charset="0"/>
            </a:endParaRPr>
          </a:p>
        </p:txBody>
      </p:sp>
      <p:pic>
        <p:nvPicPr>
          <p:cNvPr id="11" name="Picture 10">
            <a:extLst>
              <a:ext uri="{FF2B5EF4-FFF2-40B4-BE49-F238E27FC236}">
                <a16:creationId xmlns:a16="http://schemas.microsoft.com/office/drawing/2014/main" id="{0D7CAC01-5590-A64A-9D49-2EF31EC9108C}"/>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2408858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dissolv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dissolve">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0" grpId="0"/>
      <p:bldP spid="14" grpId="0"/>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045171" y="43057"/>
            <a:ext cx="8098829" cy="905813"/>
          </a:xfrm>
        </p:spPr>
        <p:txBody>
          <a:bodyPr>
            <a:normAutofit/>
          </a:bodyPr>
          <a:lstStyle/>
          <a:p>
            <a:r>
              <a:rPr lang="en-US" sz="5400" dirty="0">
                <a:latin typeface="Times New Roman" charset="0"/>
                <a:ea typeface="Times New Roman" charset="0"/>
                <a:cs typeface="Times New Roman" charset="0"/>
              </a:rPr>
              <a:t>FURPS+</a:t>
            </a:r>
            <a:endParaRPr lang="en-US" sz="5100" dirty="0">
              <a:latin typeface="Times New Roman" charset="0"/>
              <a:ea typeface="Times New Roman" charset="0"/>
              <a:cs typeface="Times New Roman" charset="0"/>
            </a:endParaRP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3" name="Slide Number Placeholder 2"/>
          <p:cNvSpPr>
            <a:spLocks noGrp="1"/>
          </p:cNvSpPr>
          <p:nvPr>
            <p:ph type="sldNum" sz="quarter" idx="12"/>
          </p:nvPr>
        </p:nvSpPr>
        <p:spPr>
          <a:xfrm>
            <a:off x="6845313" y="6304888"/>
            <a:ext cx="2057400" cy="365125"/>
          </a:xfrm>
        </p:spPr>
        <p:txBody>
          <a:bodyPr/>
          <a:lstStyle/>
          <a:p>
            <a:fld id="{1FA47DC0-52A1-1F42-AA0A-BF71125EDAD5}" type="slidenum">
              <a:rPr lang="en-US" smtClean="0"/>
              <a:t>26</a:t>
            </a:fld>
            <a:endParaRPr lang="en-US" dirty="0"/>
          </a:p>
        </p:txBody>
      </p:sp>
      <p:sp>
        <p:nvSpPr>
          <p:cNvPr id="12" name="Subtitle 2">
            <a:extLst>
              <a:ext uri="{FF2B5EF4-FFF2-40B4-BE49-F238E27FC236}">
                <a16:creationId xmlns:a16="http://schemas.microsoft.com/office/drawing/2014/main" id="{C02DC640-8118-3B47-9E35-D50F2D9B1EE0}"/>
              </a:ext>
            </a:extLst>
          </p:cNvPr>
          <p:cNvSpPr txBox="1">
            <a:spLocks/>
          </p:cNvSpPr>
          <p:nvPr/>
        </p:nvSpPr>
        <p:spPr>
          <a:xfrm>
            <a:off x="189620" y="1802406"/>
            <a:ext cx="8745614" cy="59184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cs typeface="Times New Roman" charset="0"/>
              </a:rPr>
              <a:t>The following list summarizes the new categories:</a:t>
            </a:r>
          </a:p>
        </p:txBody>
      </p:sp>
      <p:sp>
        <p:nvSpPr>
          <p:cNvPr id="10" name="Subtitle 2">
            <a:extLst>
              <a:ext uri="{FF2B5EF4-FFF2-40B4-BE49-F238E27FC236}">
                <a16:creationId xmlns:a16="http://schemas.microsoft.com/office/drawing/2014/main" id="{D87D6BA3-4865-8949-AC6A-48803FFDC723}"/>
              </a:ext>
            </a:extLst>
          </p:cNvPr>
          <p:cNvSpPr txBox="1">
            <a:spLocks/>
          </p:cNvSpPr>
          <p:nvPr/>
        </p:nvSpPr>
        <p:spPr>
          <a:xfrm>
            <a:off x="237528" y="1173596"/>
            <a:ext cx="8649798" cy="93148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v"/>
            </a:pPr>
            <a:r>
              <a:rPr lang="en-US" sz="2800" dirty="0">
                <a:latin typeface="Times New Roman" charset="0"/>
                <a:ea typeface="Times New Roman" charset="0"/>
                <a:cs typeface="Times New Roman" charset="0"/>
              </a:rPr>
              <a:t>What is FURPS+ Method? </a:t>
            </a:r>
          </a:p>
        </p:txBody>
      </p:sp>
      <p:sp>
        <p:nvSpPr>
          <p:cNvPr id="14" name="Subtitle 2">
            <a:extLst>
              <a:ext uri="{FF2B5EF4-FFF2-40B4-BE49-F238E27FC236}">
                <a16:creationId xmlns:a16="http://schemas.microsoft.com/office/drawing/2014/main" id="{16D7B3A2-D79B-9749-B780-276D402246B7}"/>
              </a:ext>
            </a:extLst>
          </p:cNvPr>
          <p:cNvSpPr txBox="1">
            <a:spLocks/>
          </p:cNvSpPr>
          <p:nvPr/>
        </p:nvSpPr>
        <p:spPr>
          <a:xfrm>
            <a:off x="342335" y="2733886"/>
            <a:ext cx="8544991" cy="129382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Ø"/>
            </a:pPr>
            <a:r>
              <a:rPr lang="en-US" b="1" i="1" dirty="0">
                <a:latin typeface="Times New Roman" charset="0"/>
                <a:cs typeface="Times New Roman" charset="0"/>
              </a:rPr>
              <a:t>Interface requirements : </a:t>
            </a:r>
            <a:r>
              <a:rPr lang="en-US" dirty="0">
                <a:latin typeface="Times New Roman" charset="0"/>
                <a:cs typeface="Times New Roman" charset="0"/>
              </a:rPr>
              <a:t>These are constraints on the system’s interfaces with other systems. </a:t>
            </a:r>
            <a:endParaRPr lang="en-US" sz="2200" dirty="0">
              <a:latin typeface="Times New Roman" charset="0"/>
              <a:cs typeface="Times New Roman" charset="0"/>
            </a:endParaRPr>
          </a:p>
        </p:txBody>
      </p:sp>
      <p:sp>
        <p:nvSpPr>
          <p:cNvPr id="15" name="Subtitle 2">
            <a:extLst>
              <a:ext uri="{FF2B5EF4-FFF2-40B4-BE49-F238E27FC236}">
                <a16:creationId xmlns:a16="http://schemas.microsoft.com/office/drawing/2014/main" id="{720EAAB0-964B-4A42-8D6D-95071089AF74}"/>
              </a:ext>
            </a:extLst>
          </p:cNvPr>
          <p:cNvSpPr txBox="1">
            <a:spLocks/>
          </p:cNvSpPr>
          <p:nvPr/>
        </p:nvSpPr>
        <p:spPr>
          <a:xfrm>
            <a:off x="357722" y="4027711"/>
            <a:ext cx="8544991" cy="119316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Ø"/>
            </a:pPr>
            <a:r>
              <a:rPr lang="en-US" b="1" i="1" dirty="0">
                <a:latin typeface="Times New Roman" charset="0"/>
                <a:cs typeface="Times New Roman" charset="0"/>
              </a:rPr>
              <a:t>Physical requirements : </a:t>
            </a:r>
            <a:r>
              <a:rPr lang="en-US" dirty="0">
                <a:latin typeface="Times New Roman" charset="0"/>
                <a:cs typeface="Times New Roman" charset="0"/>
              </a:rPr>
              <a:t>These are constraints on the hardware and physical devices that the system will use. </a:t>
            </a:r>
          </a:p>
        </p:txBody>
      </p:sp>
      <p:pic>
        <p:nvPicPr>
          <p:cNvPr id="11" name="Picture 10">
            <a:extLst>
              <a:ext uri="{FF2B5EF4-FFF2-40B4-BE49-F238E27FC236}">
                <a16:creationId xmlns:a16="http://schemas.microsoft.com/office/drawing/2014/main" id="{1ED0981E-2DA0-1849-8AF0-F0BFD1D5FC2B}"/>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479743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dissolv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dissolve">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045171" y="43057"/>
            <a:ext cx="8098829" cy="905813"/>
          </a:xfrm>
        </p:spPr>
        <p:txBody>
          <a:bodyPr>
            <a:normAutofit/>
          </a:bodyPr>
          <a:lstStyle/>
          <a:p>
            <a:r>
              <a:rPr lang="en-US" sz="5400" dirty="0">
                <a:latin typeface="Times New Roman" charset="0"/>
                <a:ea typeface="Times New Roman" charset="0"/>
                <a:cs typeface="Times New Roman" charset="0"/>
              </a:rPr>
              <a:t>Common Requirements</a:t>
            </a:r>
            <a:endParaRPr lang="en-US" sz="5100" dirty="0">
              <a:latin typeface="Times New Roman" charset="0"/>
              <a:ea typeface="Times New Roman" charset="0"/>
              <a:cs typeface="Times New Roman" charset="0"/>
            </a:endParaRP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3" name="Slide Number Placeholder 2"/>
          <p:cNvSpPr>
            <a:spLocks noGrp="1"/>
          </p:cNvSpPr>
          <p:nvPr>
            <p:ph type="sldNum" sz="quarter" idx="12"/>
          </p:nvPr>
        </p:nvSpPr>
        <p:spPr>
          <a:xfrm>
            <a:off x="6845313" y="6304888"/>
            <a:ext cx="2057400" cy="365125"/>
          </a:xfrm>
        </p:spPr>
        <p:txBody>
          <a:bodyPr/>
          <a:lstStyle/>
          <a:p>
            <a:fld id="{1FA47DC0-52A1-1F42-AA0A-BF71125EDAD5}" type="slidenum">
              <a:rPr lang="en-US" smtClean="0"/>
              <a:t>27</a:t>
            </a:fld>
            <a:endParaRPr lang="en-US" dirty="0"/>
          </a:p>
        </p:txBody>
      </p:sp>
      <p:sp>
        <p:nvSpPr>
          <p:cNvPr id="10" name="Subtitle 2">
            <a:extLst>
              <a:ext uri="{FF2B5EF4-FFF2-40B4-BE49-F238E27FC236}">
                <a16:creationId xmlns:a16="http://schemas.microsoft.com/office/drawing/2014/main" id="{D87D6BA3-4865-8949-AC6A-48803FFDC723}"/>
              </a:ext>
            </a:extLst>
          </p:cNvPr>
          <p:cNvSpPr txBox="1">
            <a:spLocks/>
          </p:cNvSpPr>
          <p:nvPr/>
        </p:nvSpPr>
        <p:spPr>
          <a:xfrm>
            <a:off x="237528" y="1173596"/>
            <a:ext cx="8649798" cy="93148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v"/>
            </a:pPr>
            <a:r>
              <a:rPr lang="en-US" sz="2800" dirty="0">
                <a:latin typeface="Times New Roman" charset="0"/>
                <a:ea typeface="Times New Roman" charset="0"/>
                <a:cs typeface="Times New Roman" charset="0"/>
              </a:rPr>
              <a:t>The following list summarizes some specific requirements that arise in many applications.</a:t>
            </a:r>
          </a:p>
        </p:txBody>
      </p:sp>
      <p:sp>
        <p:nvSpPr>
          <p:cNvPr id="14" name="Subtitle 2">
            <a:extLst>
              <a:ext uri="{FF2B5EF4-FFF2-40B4-BE49-F238E27FC236}">
                <a16:creationId xmlns:a16="http://schemas.microsoft.com/office/drawing/2014/main" id="{16D7B3A2-D79B-9749-B780-276D402246B7}"/>
              </a:ext>
            </a:extLst>
          </p:cNvPr>
          <p:cNvSpPr txBox="1">
            <a:spLocks/>
          </p:cNvSpPr>
          <p:nvPr/>
        </p:nvSpPr>
        <p:spPr>
          <a:xfrm>
            <a:off x="357722" y="2561207"/>
            <a:ext cx="8544991" cy="383076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Ø"/>
            </a:pPr>
            <a:r>
              <a:rPr lang="en-US" sz="2200" dirty="0">
                <a:latin typeface="Times New Roman" charset="0"/>
                <a:cs typeface="Times New Roman" charset="0"/>
              </a:rPr>
              <a:t>Screens —What screens are needed?</a:t>
            </a:r>
          </a:p>
          <a:p>
            <a:pPr marL="457200" indent="-457200" algn="just">
              <a:lnSpc>
                <a:spcPct val="100000"/>
              </a:lnSpc>
              <a:buFont typeface="Wingdings" pitchFamily="2" charset="2"/>
              <a:buChar char="Ø"/>
            </a:pPr>
            <a:r>
              <a:rPr lang="en-US" sz="2200" dirty="0">
                <a:latin typeface="Times New Roman" charset="0"/>
                <a:cs typeface="Times New Roman" charset="0"/>
              </a:rPr>
              <a:t>Menus —What menus will the screens have?</a:t>
            </a:r>
          </a:p>
          <a:p>
            <a:pPr marL="457200" indent="-457200" algn="just">
              <a:lnSpc>
                <a:spcPct val="100000"/>
              </a:lnSpc>
              <a:buFont typeface="Wingdings" pitchFamily="2" charset="2"/>
              <a:buChar char="Ø"/>
            </a:pPr>
            <a:r>
              <a:rPr lang="en-US" sz="2200" dirty="0">
                <a:latin typeface="Times New Roman" charset="0"/>
                <a:cs typeface="Times New Roman" charset="0"/>
              </a:rPr>
              <a:t>Navigation —How will the users navigate through different parts of the system? Will they click buttons, use menus, or click forward and backward arrows? Or some combination of those methods?</a:t>
            </a:r>
          </a:p>
          <a:p>
            <a:pPr marL="457200" indent="-457200" algn="just">
              <a:lnSpc>
                <a:spcPct val="100000"/>
              </a:lnSpc>
              <a:buFont typeface="Wingdings" pitchFamily="2" charset="2"/>
              <a:buChar char="Ø"/>
            </a:pPr>
            <a:r>
              <a:rPr lang="en-US" sz="2200" dirty="0">
                <a:latin typeface="Times New Roman" charset="0"/>
                <a:cs typeface="Times New Roman" charset="0"/>
              </a:rPr>
              <a:t>Work flow —How does data (work orders, purchase requests, invoices, and other data) move through the system?</a:t>
            </a:r>
          </a:p>
          <a:p>
            <a:pPr marL="457200" indent="-457200" algn="just">
              <a:lnSpc>
                <a:spcPct val="100000"/>
              </a:lnSpc>
              <a:buFont typeface="Wingdings" pitchFamily="2" charset="2"/>
              <a:buChar char="Ø"/>
            </a:pPr>
            <a:r>
              <a:rPr lang="en-US" sz="2200" dirty="0">
                <a:latin typeface="Times New Roman" charset="0"/>
                <a:cs typeface="Times New Roman" charset="0"/>
              </a:rPr>
              <a:t>Login —How is login information stored and validated?</a:t>
            </a:r>
          </a:p>
        </p:txBody>
      </p:sp>
      <p:pic>
        <p:nvPicPr>
          <p:cNvPr id="8" name="Picture 7">
            <a:extLst>
              <a:ext uri="{FF2B5EF4-FFF2-40B4-BE49-F238E27FC236}">
                <a16:creationId xmlns:a16="http://schemas.microsoft.com/office/drawing/2014/main" id="{1AF89253-2DA9-AB4F-851B-B30FE11F8E6A}"/>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3655633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045171" y="43057"/>
            <a:ext cx="8098829" cy="905813"/>
          </a:xfrm>
        </p:spPr>
        <p:txBody>
          <a:bodyPr>
            <a:normAutofit/>
          </a:bodyPr>
          <a:lstStyle/>
          <a:p>
            <a:r>
              <a:rPr lang="en-US" sz="5400" dirty="0">
                <a:latin typeface="Times New Roman" charset="0"/>
                <a:ea typeface="Times New Roman" charset="0"/>
                <a:cs typeface="Times New Roman" charset="0"/>
              </a:rPr>
              <a:t>Common Requirements</a:t>
            </a:r>
            <a:endParaRPr lang="en-US" sz="5100" dirty="0">
              <a:latin typeface="Times New Roman" charset="0"/>
              <a:ea typeface="Times New Roman" charset="0"/>
              <a:cs typeface="Times New Roman" charset="0"/>
            </a:endParaRP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3" name="Slide Number Placeholder 2"/>
          <p:cNvSpPr>
            <a:spLocks noGrp="1"/>
          </p:cNvSpPr>
          <p:nvPr>
            <p:ph type="sldNum" sz="quarter" idx="12"/>
          </p:nvPr>
        </p:nvSpPr>
        <p:spPr>
          <a:xfrm>
            <a:off x="6845313" y="6304888"/>
            <a:ext cx="2057400" cy="365125"/>
          </a:xfrm>
        </p:spPr>
        <p:txBody>
          <a:bodyPr/>
          <a:lstStyle/>
          <a:p>
            <a:fld id="{1FA47DC0-52A1-1F42-AA0A-BF71125EDAD5}" type="slidenum">
              <a:rPr lang="en-US" smtClean="0"/>
              <a:t>28</a:t>
            </a:fld>
            <a:endParaRPr lang="en-US" dirty="0"/>
          </a:p>
        </p:txBody>
      </p:sp>
      <p:sp>
        <p:nvSpPr>
          <p:cNvPr id="10" name="Subtitle 2">
            <a:extLst>
              <a:ext uri="{FF2B5EF4-FFF2-40B4-BE49-F238E27FC236}">
                <a16:creationId xmlns:a16="http://schemas.microsoft.com/office/drawing/2014/main" id="{D87D6BA3-4865-8949-AC6A-48803FFDC723}"/>
              </a:ext>
            </a:extLst>
          </p:cNvPr>
          <p:cNvSpPr txBox="1">
            <a:spLocks/>
          </p:cNvSpPr>
          <p:nvPr/>
        </p:nvSpPr>
        <p:spPr>
          <a:xfrm>
            <a:off x="237528" y="1173596"/>
            <a:ext cx="8649798" cy="93148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v"/>
            </a:pPr>
            <a:r>
              <a:rPr lang="en-US" sz="2800" dirty="0">
                <a:latin typeface="Times New Roman" charset="0"/>
                <a:ea typeface="Times New Roman" charset="0"/>
                <a:cs typeface="Times New Roman" charset="0"/>
              </a:rPr>
              <a:t>The following list summarizes some specific requirements that arise in many applications.</a:t>
            </a:r>
          </a:p>
        </p:txBody>
      </p:sp>
      <p:sp>
        <p:nvSpPr>
          <p:cNvPr id="14" name="Subtitle 2">
            <a:extLst>
              <a:ext uri="{FF2B5EF4-FFF2-40B4-BE49-F238E27FC236}">
                <a16:creationId xmlns:a16="http://schemas.microsoft.com/office/drawing/2014/main" id="{16D7B3A2-D79B-9749-B780-276D402246B7}"/>
              </a:ext>
            </a:extLst>
          </p:cNvPr>
          <p:cNvSpPr txBox="1">
            <a:spLocks/>
          </p:cNvSpPr>
          <p:nvPr/>
        </p:nvSpPr>
        <p:spPr>
          <a:xfrm>
            <a:off x="357722" y="2224592"/>
            <a:ext cx="8544991" cy="408029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Ø"/>
            </a:pPr>
            <a:r>
              <a:rPr lang="en-US" sz="2200" dirty="0">
                <a:latin typeface="Times New Roman" charset="0"/>
                <a:cs typeface="Times New Roman" charset="0"/>
              </a:rPr>
              <a:t>User types —Are there different kinds of users such as order entry clerk, shipping clerk, supervisor, and admin? Do they need different privileges?</a:t>
            </a:r>
          </a:p>
          <a:p>
            <a:pPr marL="457200" indent="-457200" algn="just">
              <a:lnSpc>
                <a:spcPct val="100000"/>
              </a:lnSpc>
              <a:buFont typeface="Wingdings" pitchFamily="2" charset="2"/>
              <a:buChar char="Ø"/>
            </a:pPr>
            <a:r>
              <a:rPr lang="en-US" sz="2200" dirty="0">
                <a:latin typeface="Times New Roman" charset="0"/>
                <a:cs typeface="Times New Roman" charset="0"/>
              </a:rPr>
              <a:t>Audit tracking and history —Does the system need to keep track of who made changes to the data? Archiving —Does the system need to archive older data to free up space in the database? Does it need to copy data into a data warehouse for analysis?</a:t>
            </a:r>
          </a:p>
          <a:p>
            <a:pPr marL="457200" indent="-457200" algn="just">
              <a:lnSpc>
                <a:spcPct val="100000"/>
              </a:lnSpc>
              <a:buFont typeface="Wingdings" pitchFamily="2" charset="2"/>
              <a:buChar char="Ø"/>
            </a:pPr>
            <a:r>
              <a:rPr lang="en-US" sz="2200" dirty="0">
                <a:latin typeface="Times New Roman" charset="0"/>
                <a:cs typeface="Times New Roman" charset="0"/>
              </a:rPr>
              <a:t>Configuration —Should the application provide configuration screens that let the system administrators change the way the program works?</a:t>
            </a:r>
          </a:p>
        </p:txBody>
      </p:sp>
      <p:pic>
        <p:nvPicPr>
          <p:cNvPr id="8" name="Picture 7">
            <a:extLst>
              <a:ext uri="{FF2B5EF4-FFF2-40B4-BE49-F238E27FC236}">
                <a16:creationId xmlns:a16="http://schemas.microsoft.com/office/drawing/2014/main" id="{FF6454A2-4210-F542-8C8F-EE370EA05238}"/>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2943618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045171" y="43057"/>
            <a:ext cx="8098829" cy="905813"/>
          </a:xfrm>
        </p:spPr>
        <p:txBody>
          <a:bodyPr>
            <a:normAutofit/>
          </a:bodyPr>
          <a:lstStyle/>
          <a:p>
            <a:r>
              <a:rPr lang="en-US" sz="5400" dirty="0">
                <a:latin typeface="Times New Roman" charset="0"/>
                <a:ea typeface="Times New Roman" charset="0"/>
                <a:cs typeface="Times New Roman" charset="0"/>
              </a:rPr>
              <a:t>Gathering Requirements</a:t>
            </a:r>
            <a:endParaRPr lang="en-US" sz="5100" dirty="0">
              <a:latin typeface="Times New Roman" charset="0"/>
              <a:ea typeface="Times New Roman" charset="0"/>
              <a:cs typeface="Times New Roman" charset="0"/>
            </a:endParaRP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3" name="Slide Number Placeholder 2"/>
          <p:cNvSpPr>
            <a:spLocks noGrp="1"/>
          </p:cNvSpPr>
          <p:nvPr>
            <p:ph type="sldNum" sz="quarter" idx="12"/>
          </p:nvPr>
        </p:nvSpPr>
        <p:spPr>
          <a:xfrm>
            <a:off x="6845313" y="6304888"/>
            <a:ext cx="2057400" cy="365125"/>
          </a:xfrm>
        </p:spPr>
        <p:txBody>
          <a:bodyPr/>
          <a:lstStyle/>
          <a:p>
            <a:fld id="{1FA47DC0-52A1-1F42-AA0A-BF71125EDAD5}" type="slidenum">
              <a:rPr lang="en-US" smtClean="0"/>
              <a:t>29</a:t>
            </a:fld>
            <a:endParaRPr lang="en-US" dirty="0"/>
          </a:p>
        </p:txBody>
      </p:sp>
      <p:sp>
        <p:nvSpPr>
          <p:cNvPr id="8" name="Subtitle 2">
            <a:extLst>
              <a:ext uri="{FF2B5EF4-FFF2-40B4-BE49-F238E27FC236}">
                <a16:creationId xmlns:a16="http://schemas.microsoft.com/office/drawing/2014/main" id="{4ECC56F9-1685-2146-9CBD-5AFC062F33CA}"/>
              </a:ext>
            </a:extLst>
          </p:cNvPr>
          <p:cNvSpPr txBox="1">
            <a:spLocks/>
          </p:cNvSpPr>
          <p:nvPr/>
        </p:nvSpPr>
        <p:spPr>
          <a:xfrm>
            <a:off x="254166" y="1243009"/>
            <a:ext cx="8745614" cy="59184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514350" indent="-514350" algn="just">
              <a:lnSpc>
                <a:spcPct val="100000"/>
              </a:lnSpc>
              <a:buFont typeface="+mj-lt"/>
              <a:buAutoNum type="arabicPeriod"/>
            </a:pPr>
            <a:r>
              <a:rPr lang="en-US" sz="2800" dirty="0">
                <a:latin typeface="Times New Roman" charset="0"/>
                <a:cs typeface="Times New Roman" charset="0"/>
              </a:rPr>
              <a:t>Listen to Customers (and Users)</a:t>
            </a:r>
          </a:p>
        </p:txBody>
      </p:sp>
      <p:sp>
        <p:nvSpPr>
          <p:cNvPr id="11" name="Subtitle 2">
            <a:extLst>
              <a:ext uri="{FF2B5EF4-FFF2-40B4-BE49-F238E27FC236}">
                <a16:creationId xmlns:a16="http://schemas.microsoft.com/office/drawing/2014/main" id="{4B3D255D-3739-4B40-839A-6E03E165E3CA}"/>
              </a:ext>
            </a:extLst>
          </p:cNvPr>
          <p:cNvSpPr txBox="1">
            <a:spLocks/>
          </p:cNvSpPr>
          <p:nvPr/>
        </p:nvSpPr>
        <p:spPr>
          <a:xfrm>
            <a:off x="254166" y="1834858"/>
            <a:ext cx="8745614" cy="59184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514350" indent="-514350" algn="just">
              <a:lnSpc>
                <a:spcPct val="100000"/>
              </a:lnSpc>
              <a:buFont typeface="+mj-lt"/>
              <a:buAutoNum type="arabicPeriod" startAt="2"/>
            </a:pPr>
            <a:r>
              <a:rPr lang="en-US" sz="2800" dirty="0">
                <a:latin typeface="Times New Roman" charset="0"/>
                <a:cs typeface="Times New Roman" charset="0"/>
              </a:rPr>
              <a:t>Use the Five </a:t>
            </a:r>
            <a:r>
              <a:rPr lang="en-US" sz="2800" dirty="0" err="1">
                <a:latin typeface="Times New Roman" charset="0"/>
                <a:cs typeface="Times New Roman" charset="0"/>
              </a:rPr>
              <a:t>Ws</a:t>
            </a:r>
            <a:r>
              <a:rPr lang="en-US" sz="2800" dirty="0">
                <a:latin typeface="Times New Roman" charset="0"/>
                <a:cs typeface="Times New Roman" charset="0"/>
              </a:rPr>
              <a:t> (and One H)</a:t>
            </a:r>
          </a:p>
        </p:txBody>
      </p:sp>
      <p:sp>
        <p:nvSpPr>
          <p:cNvPr id="12" name="Subtitle 2">
            <a:extLst>
              <a:ext uri="{FF2B5EF4-FFF2-40B4-BE49-F238E27FC236}">
                <a16:creationId xmlns:a16="http://schemas.microsoft.com/office/drawing/2014/main" id="{04FE0EED-D1DC-C74D-8DEC-C92F289BD5DB}"/>
              </a:ext>
            </a:extLst>
          </p:cNvPr>
          <p:cNvSpPr txBox="1">
            <a:spLocks/>
          </p:cNvSpPr>
          <p:nvPr/>
        </p:nvSpPr>
        <p:spPr>
          <a:xfrm>
            <a:off x="726154" y="2383198"/>
            <a:ext cx="6921185" cy="59184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00000"/>
              </a:lnSpc>
            </a:pPr>
            <a:r>
              <a:rPr lang="en-US" sz="2800" dirty="0">
                <a:latin typeface="Times New Roman" charset="0"/>
                <a:cs typeface="Times New Roman" charset="0"/>
              </a:rPr>
              <a:t>(who, what, when, where, and why) and (how)</a:t>
            </a:r>
          </a:p>
        </p:txBody>
      </p:sp>
      <p:sp>
        <p:nvSpPr>
          <p:cNvPr id="15" name="Subtitle 2">
            <a:extLst>
              <a:ext uri="{FF2B5EF4-FFF2-40B4-BE49-F238E27FC236}">
                <a16:creationId xmlns:a16="http://schemas.microsoft.com/office/drawing/2014/main" id="{8BB7BD1B-6EC3-094A-BF9C-72563F70CA4C}"/>
              </a:ext>
            </a:extLst>
          </p:cNvPr>
          <p:cNvSpPr txBox="1">
            <a:spLocks/>
          </p:cNvSpPr>
          <p:nvPr/>
        </p:nvSpPr>
        <p:spPr>
          <a:xfrm>
            <a:off x="621719" y="3040978"/>
            <a:ext cx="8745614" cy="337335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cs typeface="Times New Roman" charset="0"/>
              </a:rPr>
              <a:t>WHO will be using the software </a:t>
            </a:r>
          </a:p>
          <a:p>
            <a:pPr marL="457200" indent="-457200" algn="just">
              <a:lnSpc>
                <a:spcPct val="100000"/>
              </a:lnSpc>
              <a:buFont typeface="Helvetica" charset="0"/>
              <a:buChar char="−"/>
            </a:pPr>
            <a:r>
              <a:rPr lang="en-US" sz="2600" dirty="0">
                <a:latin typeface="Times New Roman" charset="0"/>
                <a:cs typeface="Times New Roman" charset="0"/>
              </a:rPr>
              <a:t>WHAT the customers need the application to do. </a:t>
            </a:r>
          </a:p>
          <a:p>
            <a:pPr marL="457200" indent="-457200" algn="just">
              <a:lnSpc>
                <a:spcPct val="100000"/>
              </a:lnSpc>
              <a:buFont typeface="Helvetica" charset="0"/>
              <a:buChar char="−"/>
            </a:pPr>
            <a:r>
              <a:rPr lang="en-US" sz="2600" dirty="0">
                <a:latin typeface="Times New Roman" charset="0"/>
                <a:cs typeface="Times New Roman" charset="0"/>
              </a:rPr>
              <a:t>WHEN the application is needed.</a:t>
            </a:r>
          </a:p>
          <a:p>
            <a:pPr marL="457200" indent="-457200" algn="just">
              <a:lnSpc>
                <a:spcPct val="100000"/>
              </a:lnSpc>
              <a:buFont typeface="Helvetica" charset="0"/>
              <a:buChar char="−"/>
            </a:pPr>
            <a:r>
              <a:rPr lang="en-US" sz="2600" dirty="0">
                <a:latin typeface="Times New Roman" charset="0"/>
                <a:cs typeface="Times New Roman" charset="0"/>
              </a:rPr>
              <a:t>WHERE the application will be used.</a:t>
            </a:r>
          </a:p>
          <a:p>
            <a:pPr marL="457200" indent="-457200" algn="just">
              <a:lnSpc>
                <a:spcPct val="100000"/>
              </a:lnSpc>
              <a:buFont typeface="Helvetica" charset="0"/>
              <a:buChar char="−"/>
            </a:pPr>
            <a:r>
              <a:rPr lang="en-US" sz="2600" dirty="0">
                <a:latin typeface="Times New Roman" charset="0"/>
                <a:cs typeface="Times New Roman" charset="0"/>
              </a:rPr>
              <a:t>WHY the customers need the application.</a:t>
            </a:r>
          </a:p>
          <a:p>
            <a:pPr marL="457200" indent="-457200" algn="just">
              <a:lnSpc>
                <a:spcPct val="100000"/>
              </a:lnSpc>
              <a:buFont typeface="Helvetica" charset="0"/>
              <a:buChar char="−"/>
            </a:pPr>
            <a:r>
              <a:rPr lang="en-US" sz="2600" dirty="0">
                <a:latin typeface="Times New Roman" charset="0"/>
                <a:cs typeface="Times New Roman" charset="0"/>
              </a:rPr>
              <a:t>HOW the application do its work.</a:t>
            </a:r>
          </a:p>
        </p:txBody>
      </p:sp>
      <p:sp>
        <p:nvSpPr>
          <p:cNvPr id="16" name="Subtitle 2">
            <a:extLst>
              <a:ext uri="{FF2B5EF4-FFF2-40B4-BE49-F238E27FC236}">
                <a16:creationId xmlns:a16="http://schemas.microsoft.com/office/drawing/2014/main" id="{DE7D3597-8B2B-9842-8B38-1E3F55A8EF4F}"/>
              </a:ext>
            </a:extLst>
          </p:cNvPr>
          <p:cNvSpPr txBox="1">
            <a:spLocks/>
          </p:cNvSpPr>
          <p:nvPr/>
        </p:nvSpPr>
        <p:spPr>
          <a:xfrm>
            <a:off x="254166" y="6118403"/>
            <a:ext cx="7393173" cy="59184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514350" indent="-514350" algn="just">
              <a:lnSpc>
                <a:spcPct val="100000"/>
              </a:lnSpc>
              <a:buFont typeface="+mj-lt"/>
              <a:buAutoNum type="arabicPeriod" startAt="3"/>
            </a:pPr>
            <a:r>
              <a:rPr lang="en-US" sz="2800" dirty="0">
                <a:latin typeface="Times New Roman" charset="0"/>
                <a:cs typeface="Times New Roman" charset="0"/>
              </a:rPr>
              <a:t>Study Users</a:t>
            </a:r>
          </a:p>
        </p:txBody>
      </p:sp>
      <p:pic>
        <p:nvPicPr>
          <p:cNvPr id="14" name="Picture 13">
            <a:extLst>
              <a:ext uri="{FF2B5EF4-FFF2-40B4-BE49-F238E27FC236}">
                <a16:creationId xmlns:a16="http://schemas.microsoft.com/office/drawing/2014/main" id="{B836C22C-039E-A24D-8E4A-8F21E2447904}"/>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1984433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ssolv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dissolv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dissolve">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dissolve">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5"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125381" y="-242435"/>
            <a:ext cx="7772400" cy="1191306"/>
          </a:xfrm>
        </p:spPr>
        <p:txBody>
          <a:bodyPr>
            <a:normAutofit/>
          </a:bodyPr>
          <a:lstStyle/>
          <a:p>
            <a:r>
              <a:rPr lang="en-US" dirty="0">
                <a:latin typeface="Times New Roman" charset="0"/>
                <a:ea typeface="Times New Roman" charset="0"/>
                <a:cs typeface="Times New Roman" charset="0"/>
              </a:rPr>
              <a:t>Outline</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15" name="Subtitle 2"/>
          <p:cNvSpPr txBox="1">
            <a:spLocks/>
          </p:cNvSpPr>
          <p:nvPr/>
        </p:nvSpPr>
        <p:spPr>
          <a:xfrm>
            <a:off x="257985" y="992414"/>
            <a:ext cx="7781833" cy="586558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000" dirty="0">
                <a:latin typeface="Times New Roman" charset="0"/>
                <a:ea typeface="Times New Roman" charset="0"/>
                <a:cs typeface="Times New Roman" charset="0"/>
              </a:rPr>
              <a:t>Requirements Gathering </a:t>
            </a:r>
          </a:p>
          <a:p>
            <a:pPr marL="457200" indent="-457200" algn="just">
              <a:lnSpc>
                <a:spcPct val="100000"/>
              </a:lnSpc>
              <a:buFont typeface="Helvetica" charset="0"/>
              <a:buChar char="−"/>
            </a:pPr>
            <a:r>
              <a:rPr lang="en-US" sz="2000" dirty="0">
                <a:latin typeface="Times New Roman" charset="0"/>
                <a:ea typeface="Times New Roman" charset="0"/>
                <a:cs typeface="Times New Roman" charset="0"/>
              </a:rPr>
              <a:t> Requirements Definition </a:t>
            </a:r>
          </a:p>
          <a:p>
            <a:pPr marL="914400" lvl="1" indent="-457200" algn="just">
              <a:lnSpc>
                <a:spcPct val="100000"/>
              </a:lnSpc>
              <a:buFont typeface="Helvetica" charset="0"/>
              <a:buChar char="−"/>
            </a:pPr>
            <a:r>
              <a:rPr lang="en-US" dirty="0">
                <a:latin typeface="Times New Roman" charset="0"/>
                <a:ea typeface="Times New Roman" charset="0"/>
                <a:cs typeface="Times New Roman" charset="0"/>
              </a:rPr>
              <a:t>Clear</a:t>
            </a:r>
          </a:p>
          <a:p>
            <a:pPr marL="914400" lvl="1" indent="-457200" algn="just">
              <a:lnSpc>
                <a:spcPct val="100000"/>
              </a:lnSpc>
              <a:buFont typeface="Helvetica" charset="0"/>
              <a:buChar char="−"/>
            </a:pPr>
            <a:r>
              <a:rPr lang="en-US" dirty="0">
                <a:latin typeface="Times New Roman" charset="0"/>
                <a:ea typeface="Times New Roman" charset="0"/>
                <a:cs typeface="Times New Roman" charset="0"/>
              </a:rPr>
              <a:t>Unambiguous</a:t>
            </a:r>
          </a:p>
          <a:p>
            <a:pPr marL="914400" lvl="1" indent="-457200" algn="just">
              <a:lnSpc>
                <a:spcPct val="100000"/>
              </a:lnSpc>
              <a:buFont typeface="Helvetica" charset="0"/>
              <a:buChar char="−"/>
            </a:pPr>
            <a:r>
              <a:rPr lang="en-US" dirty="0">
                <a:latin typeface="Times New Roman" charset="0"/>
                <a:ea typeface="Times New Roman" charset="0"/>
                <a:cs typeface="Times New Roman" charset="0"/>
              </a:rPr>
              <a:t>Consistent</a:t>
            </a:r>
          </a:p>
          <a:p>
            <a:pPr marL="914400" lvl="1" indent="-457200" algn="just">
              <a:lnSpc>
                <a:spcPct val="100000"/>
              </a:lnSpc>
              <a:buFont typeface="Helvetica" charset="0"/>
              <a:buChar char="−"/>
            </a:pPr>
            <a:r>
              <a:rPr lang="en-US" dirty="0">
                <a:latin typeface="Times New Roman" charset="0"/>
                <a:ea typeface="Times New Roman" charset="0"/>
                <a:cs typeface="Times New Roman" charset="0"/>
              </a:rPr>
              <a:t>Prioritized</a:t>
            </a:r>
          </a:p>
          <a:p>
            <a:pPr marL="1371600" lvl="2" indent="-457200" algn="just">
              <a:lnSpc>
                <a:spcPct val="100000"/>
              </a:lnSpc>
              <a:buFont typeface="Helvetica" charset="0"/>
              <a:buChar char="−"/>
            </a:pPr>
            <a:r>
              <a:rPr lang="en-US" sz="2000" dirty="0" err="1">
                <a:latin typeface="Times New Roman" charset="0"/>
                <a:ea typeface="Times New Roman" charset="0"/>
                <a:cs typeface="Times New Roman" charset="0"/>
              </a:rPr>
              <a:t>MoSCoW</a:t>
            </a:r>
            <a:r>
              <a:rPr lang="en-US" sz="2000" dirty="0">
                <a:latin typeface="Times New Roman" charset="0"/>
                <a:ea typeface="Times New Roman" charset="0"/>
                <a:cs typeface="Times New Roman" charset="0"/>
              </a:rPr>
              <a:t> Method</a:t>
            </a:r>
          </a:p>
          <a:p>
            <a:pPr marL="914400" lvl="1" indent="-457200" algn="just">
              <a:lnSpc>
                <a:spcPct val="100000"/>
              </a:lnSpc>
              <a:buFont typeface="Helvetica" charset="0"/>
              <a:buChar char="−"/>
            </a:pPr>
            <a:r>
              <a:rPr lang="en-US" dirty="0">
                <a:latin typeface="Times New Roman" charset="0"/>
                <a:ea typeface="Times New Roman" charset="0"/>
                <a:cs typeface="Times New Roman" charset="0"/>
              </a:rPr>
              <a:t>Verifiable</a:t>
            </a:r>
          </a:p>
          <a:p>
            <a:pPr marL="914400" lvl="1" indent="-457200" algn="just">
              <a:lnSpc>
                <a:spcPct val="100000"/>
              </a:lnSpc>
              <a:buFont typeface="Helvetica" charset="0"/>
              <a:buChar char="−"/>
            </a:pPr>
            <a:r>
              <a:rPr lang="en-US" dirty="0">
                <a:latin typeface="Times New Roman" charset="0"/>
                <a:ea typeface="Times New Roman" charset="0"/>
                <a:cs typeface="Times New Roman" charset="0"/>
              </a:rPr>
              <a:t>Words to Avoid</a:t>
            </a:r>
          </a:p>
          <a:p>
            <a:pPr marL="457200" indent="-457200" algn="just">
              <a:lnSpc>
                <a:spcPct val="100000"/>
              </a:lnSpc>
              <a:buFont typeface="Helvetica" charset="0"/>
              <a:buChar char="−"/>
            </a:pPr>
            <a:r>
              <a:rPr lang="en-US" sz="2000" dirty="0">
                <a:latin typeface="Times New Roman" charset="0"/>
                <a:ea typeface="Times New Roman" charset="0"/>
                <a:cs typeface="Times New Roman" charset="0"/>
              </a:rPr>
              <a:t>Requirements Categories</a:t>
            </a:r>
          </a:p>
          <a:p>
            <a:pPr marL="914400" lvl="1" indent="-457200" algn="just">
              <a:lnSpc>
                <a:spcPct val="100000"/>
              </a:lnSpc>
              <a:buFont typeface="Helvetica" charset="0"/>
              <a:buChar char="−"/>
            </a:pPr>
            <a:r>
              <a:rPr lang="en-US" dirty="0">
                <a:latin typeface="Times New Roman" charset="0"/>
                <a:cs typeface="Times New Roman" charset="0"/>
              </a:rPr>
              <a:t>Audience‐Oriented Requirements/ </a:t>
            </a:r>
            <a:r>
              <a:rPr lang="en-US" dirty="0">
                <a:latin typeface="Times New Roman" charset="0"/>
                <a:ea typeface="Times New Roman" charset="0"/>
                <a:cs typeface="Times New Roman" charset="0"/>
              </a:rPr>
              <a:t>FURPS/ FURPS+</a:t>
            </a:r>
          </a:p>
          <a:p>
            <a:pPr marL="457200" indent="-457200" algn="just">
              <a:lnSpc>
                <a:spcPct val="100000"/>
              </a:lnSpc>
              <a:buFont typeface="Helvetica" charset="0"/>
              <a:buChar char="−"/>
            </a:pPr>
            <a:r>
              <a:rPr lang="en-US" sz="2000" dirty="0">
                <a:latin typeface="Times New Roman" charset="0"/>
                <a:ea typeface="Times New Roman" charset="0"/>
                <a:cs typeface="Times New Roman" charset="0"/>
              </a:rPr>
              <a:t>Common Requirements </a:t>
            </a:r>
          </a:p>
          <a:p>
            <a:pPr marL="457200" indent="-457200" algn="just">
              <a:lnSpc>
                <a:spcPct val="100000"/>
              </a:lnSpc>
              <a:buFont typeface="Helvetica" charset="0"/>
              <a:buChar char="−"/>
            </a:pPr>
            <a:endParaRPr lang="en-US" sz="2000" dirty="0">
              <a:latin typeface="Times New Roman" charset="0"/>
              <a:ea typeface="Times New Roman" charset="0"/>
              <a:cs typeface="Times New Roman" charset="0"/>
            </a:endParaRPr>
          </a:p>
          <a:p>
            <a:pPr marL="457200" indent="-457200" algn="just">
              <a:lnSpc>
                <a:spcPct val="100000"/>
              </a:lnSpc>
              <a:buFont typeface="Helvetica" charset="0"/>
              <a:buChar char="−"/>
            </a:pPr>
            <a:endParaRPr lang="en-US" sz="3200" dirty="0">
              <a:latin typeface="Times New Roman" charset="0"/>
              <a:ea typeface="Times New Roman" charset="0"/>
              <a:cs typeface="Times New Roman" charset="0"/>
            </a:endParaRPr>
          </a:p>
          <a:p>
            <a:pPr marL="914400" lvl="1" indent="-457200" algn="just">
              <a:lnSpc>
                <a:spcPct val="150000"/>
              </a:lnSpc>
              <a:buFont typeface="Helvetica" charset="0"/>
              <a:buChar char="−"/>
            </a:pPr>
            <a:endParaRPr lang="en-US" sz="2800" dirty="0">
              <a:latin typeface="Times New Roman" charset="0"/>
              <a:ea typeface="Times New Roman" charset="0"/>
              <a:cs typeface="Times New Roman" charset="0"/>
            </a:endParaRPr>
          </a:p>
          <a:p>
            <a:pPr marL="457200" indent="-457200" algn="just">
              <a:lnSpc>
                <a:spcPct val="150000"/>
              </a:lnSpc>
              <a:buFont typeface="Helvetica" charset="0"/>
              <a:buChar char="−"/>
            </a:pPr>
            <a:endParaRPr lang="en-US" sz="2600" dirty="0">
              <a:latin typeface="Times New Roman" charset="0"/>
              <a:ea typeface="Times New Roman" charset="0"/>
              <a:cs typeface="Times New Roman" charset="0"/>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3</a:t>
            </a:fld>
            <a:endParaRPr lang="en-US"/>
          </a:p>
        </p:txBody>
      </p:sp>
      <p:pic>
        <p:nvPicPr>
          <p:cNvPr id="7" name="Picture 6">
            <a:extLst>
              <a:ext uri="{FF2B5EF4-FFF2-40B4-BE49-F238E27FC236}">
                <a16:creationId xmlns:a16="http://schemas.microsoft.com/office/drawing/2014/main" id="{FEA77673-1CE5-C64C-BA66-E09509E0A527}"/>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5600740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045171" y="43057"/>
            <a:ext cx="8098829" cy="905813"/>
          </a:xfrm>
        </p:spPr>
        <p:txBody>
          <a:bodyPr>
            <a:normAutofit/>
          </a:bodyPr>
          <a:lstStyle/>
          <a:p>
            <a:r>
              <a:rPr lang="en-US" sz="5400" dirty="0">
                <a:latin typeface="Times New Roman" charset="0"/>
                <a:ea typeface="Times New Roman" charset="0"/>
                <a:cs typeface="Times New Roman" charset="0"/>
              </a:rPr>
              <a:t>Summary</a:t>
            </a:r>
            <a:endParaRPr lang="en-US" sz="5100" dirty="0">
              <a:latin typeface="Times New Roman" charset="0"/>
              <a:ea typeface="Times New Roman" charset="0"/>
              <a:cs typeface="Times New Roman" charset="0"/>
            </a:endParaRP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3" name="Slide Number Placeholder 2"/>
          <p:cNvSpPr>
            <a:spLocks noGrp="1"/>
          </p:cNvSpPr>
          <p:nvPr>
            <p:ph type="sldNum" sz="quarter" idx="12"/>
          </p:nvPr>
        </p:nvSpPr>
        <p:spPr>
          <a:xfrm>
            <a:off x="6845313" y="6304888"/>
            <a:ext cx="2057400" cy="365125"/>
          </a:xfrm>
        </p:spPr>
        <p:txBody>
          <a:bodyPr/>
          <a:lstStyle/>
          <a:p>
            <a:fld id="{1FA47DC0-52A1-1F42-AA0A-BF71125EDAD5}" type="slidenum">
              <a:rPr lang="en-US" smtClean="0"/>
              <a:t>30</a:t>
            </a:fld>
            <a:endParaRPr lang="en-US" dirty="0"/>
          </a:p>
        </p:txBody>
      </p:sp>
      <p:sp>
        <p:nvSpPr>
          <p:cNvPr id="15" name="Subtitle 2">
            <a:extLst>
              <a:ext uri="{FF2B5EF4-FFF2-40B4-BE49-F238E27FC236}">
                <a16:creationId xmlns:a16="http://schemas.microsoft.com/office/drawing/2014/main" id="{8BB7BD1B-6EC3-094A-BF9C-72563F70CA4C}"/>
              </a:ext>
            </a:extLst>
          </p:cNvPr>
          <p:cNvSpPr txBox="1">
            <a:spLocks/>
          </p:cNvSpPr>
          <p:nvPr/>
        </p:nvSpPr>
        <p:spPr>
          <a:xfrm>
            <a:off x="157099" y="1190661"/>
            <a:ext cx="8745614" cy="494119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cs typeface="Times New Roman" charset="0"/>
              </a:rPr>
              <a:t>Requirements gathering may not be the </a:t>
            </a:r>
            <a:r>
              <a:rPr lang="en-US" sz="2600" dirty="0" err="1">
                <a:latin typeface="Times New Roman" charset="0"/>
                <a:cs typeface="Times New Roman" charset="0"/>
              </a:rPr>
              <a:t>mostt</a:t>
            </a:r>
            <a:r>
              <a:rPr lang="en-US" sz="2600" dirty="0">
                <a:latin typeface="Times New Roman" charset="0"/>
                <a:cs typeface="Times New Roman" charset="0"/>
              </a:rPr>
              <a:t> important stage of a project, but it certainly is an important stage.</a:t>
            </a:r>
          </a:p>
          <a:p>
            <a:pPr marL="457200" indent="-457200" algn="just">
              <a:lnSpc>
                <a:spcPct val="100000"/>
              </a:lnSpc>
              <a:buFont typeface="Helvetica" charset="0"/>
              <a:buChar char="−"/>
            </a:pPr>
            <a:r>
              <a:rPr lang="en-US" sz="2600" dirty="0">
                <a:latin typeface="Times New Roman" charset="0"/>
                <a:cs typeface="Times New Roman" charset="0"/>
              </a:rPr>
              <a:t>Good requirements must satisfy some basic requirements of their own. For example, they must be clear and consistent.</a:t>
            </a:r>
          </a:p>
          <a:p>
            <a:pPr marL="457200" indent="-457200" algn="just">
              <a:lnSpc>
                <a:spcPct val="100000"/>
              </a:lnSpc>
              <a:buFont typeface="Helvetica" charset="0"/>
              <a:buChar char="−"/>
            </a:pPr>
            <a:r>
              <a:rPr lang="en-US" sz="2600" dirty="0">
                <a:latin typeface="Times New Roman" charset="0"/>
                <a:cs typeface="Times New Roman" charset="0"/>
              </a:rPr>
              <a:t>Some developers group requirements into categories. For example, you can use audience‐oriented categories, FURPS, or FURPS+ to organize requirements</a:t>
            </a:r>
          </a:p>
          <a:p>
            <a:pPr marL="457200" indent="-457200" algn="just">
              <a:lnSpc>
                <a:spcPct val="100000"/>
              </a:lnSpc>
              <a:buFont typeface="Helvetica" charset="0"/>
              <a:buChar char="−"/>
            </a:pPr>
            <a:r>
              <a:rPr lang="en-US" sz="2600" dirty="0">
                <a:latin typeface="Times New Roman" charset="0"/>
                <a:cs typeface="Times New Roman" charset="0"/>
              </a:rPr>
              <a:t>There are several ways you can gather requirements. Obviously, you should talk with the customers and, if possible, the users. You can use the five </a:t>
            </a:r>
            <a:r>
              <a:rPr lang="en-US" sz="2600" dirty="0" err="1">
                <a:latin typeface="Times New Roman" charset="0"/>
                <a:cs typeface="Times New Roman" charset="0"/>
              </a:rPr>
              <a:t>Ws</a:t>
            </a:r>
            <a:r>
              <a:rPr lang="en-US" sz="2600" dirty="0">
                <a:latin typeface="Times New Roman" charset="0"/>
                <a:cs typeface="Times New Roman" charset="0"/>
              </a:rPr>
              <a:t> and one H to help guide the conversation.</a:t>
            </a:r>
          </a:p>
        </p:txBody>
      </p:sp>
      <p:pic>
        <p:nvPicPr>
          <p:cNvPr id="7" name="Picture 6">
            <a:extLst>
              <a:ext uri="{FF2B5EF4-FFF2-40B4-BE49-F238E27FC236}">
                <a16:creationId xmlns:a16="http://schemas.microsoft.com/office/drawing/2014/main" id="{38AEF766-B8B6-8049-8F6A-02D07C4AC2ED}"/>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4217271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045171" y="43057"/>
            <a:ext cx="8098829" cy="905813"/>
          </a:xfrm>
        </p:spPr>
        <p:txBody>
          <a:bodyPr>
            <a:normAutofit/>
          </a:bodyPr>
          <a:lstStyle/>
          <a:p>
            <a:r>
              <a:rPr lang="en-US" sz="5400" dirty="0">
                <a:latin typeface="Times New Roman" charset="0"/>
                <a:ea typeface="Times New Roman" charset="0"/>
                <a:cs typeface="Times New Roman" charset="0"/>
              </a:rPr>
              <a:t>What You Learned</a:t>
            </a:r>
            <a:endParaRPr lang="en-US" sz="5100" dirty="0">
              <a:latin typeface="Times New Roman" charset="0"/>
              <a:ea typeface="Times New Roman" charset="0"/>
              <a:cs typeface="Times New Roman" charset="0"/>
            </a:endParaRP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3" name="Slide Number Placeholder 2"/>
          <p:cNvSpPr>
            <a:spLocks noGrp="1"/>
          </p:cNvSpPr>
          <p:nvPr>
            <p:ph type="sldNum" sz="quarter" idx="12"/>
          </p:nvPr>
        </p:nvSpPr>
        <p:spPr>
          <a:xfrm>
            <a:off x="6845313" y="6304888"/>
            <a:ext cx="2057400" cy="365125"/>
          </a:xfrm>
        </p:spPr>
        <p:txBody>
          <a:bodyPr/>
          <a:lstStyle/>
          <a:p>
            <a:fld id="{1FA47DC0-52A1-1F42-AA0A-BF71125EDAD5}" type="slidenum">
              <a:rPr lang="en-US" smtClean="0"/>
              <a:t>31</a:t>
            </a:fld>
            <a:endParaRPr lang="en-US" dirty="0"/>
          </a:p>
        </p:txBody>
      </p:sp>
      <p:sp>
        <p:nvSpPr>
          <p:cNvPr id="15" name="Subtitle 2">
            <a:extLst>
              <a:ext uri="{FF2B5EF4-FFF2-40B4-BE49-F238E27FC236}">
                <a16:creationId xmlns:a16="http://schemas.microsoft.com/office/drawing/2014/main" id="{8BB7BD1B-6EC3-094A-BF9C-72563F70CA4C}"/>
              </a:ext>
            </a:extLst>
          </p:cNvPr>
          <p:cNvSpPr txBox="1">
            <a:spLocks/>
          </p:cNvSpPr>
          <p:nvPr/>
        </p:nvSpPr>
        <p:spPr>
          <a:xfrm>
            <a:off x="157099" y="1190661"/>
            <a:ext cx="8745614" cy="494119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cs typeface="Times New Roman" charset="0"/>
              </a:rPr>
              <a:t>Requirements are important to a project because they set the project’s goals and direction. Requirements must be clear, unambiguous, consistent, prioritized, and verifiable.</a:t>
            </a:r>
          </a:p>
          <a:p>
            <a:pPr marL="457200" indent="-457200" algn="just">
              <a:lnSpc>
                <a:spcPct val="100000"/>
              </a:lnSpc>
              <a:buFont typeface="Helvetica" charset="0"/>
              <a:buChar char="−"/>
            </a:pPr>
            <a:r>
              <a:rPr lang="en-US" sz="2600" dirty="0">
                <a:latin typeface="Times New Roman" charset="0"/>
                <a:cs typeface="Times New Roman" charset="0"/>
              </a:rPr>
              <a:t>The MOSCOW method provides one way to prioritize requirements.</a:t>
            </a:r>
          </a:p>
          <a:p>
            <a:pPr marL="457200" indent="-457200" algn="just">
              <a:lnSpc>
                <a:spcPct val="100000"/>
              </a:lnSpc>
              <a:buFont typeface="Helvetica" charset="0"/>
              <a:buChar char="−"/>
            </a:pPr>
            <a:r>
              <a:rPr lang="en-US" sz="2600" dirty="0">
                <a:latin typeface="Times New Roman" charset="0"/>
                <a:cs typeface="Times New Roman" charset="0"/>
              </a:rPr>
              <a:t>FURPS stands for Functionality, Usability, Reliability, Performance, and Supportability. FURPS+ also adds design constraints, implementation requirements, interface requirements, and physical requirements.</a:t>
            </a:r>
          </a:p>
          <a:p>
            <a:pPr marL="457200" indent="-457200" algn="just">
              <a:lnSpc>
                <a:spcPct val="100000"/>
              </a:lnSpc>
              <a:buFont typeface="Helvetica" charset="0"/>
              <a:buChar char="−"/>
            </a:pPr>
            <a:r>
              <a:rPr lang="en-US" sz="2600" dirty="0">
                <a:latin typeface="Times New Roman" charset="0"/>
                <a:cs typeface="Times New Roman" charset="0"/>
              </a:rPr>
              <a:t>You can gather requirements by talking to customers and users, watching users at work, and studying existing systems.</a:t>
            </a:r>
          </a:p>
        </p:txBody>
      </p:sp>
      <p:pic>
        <p:nvPicPr>
          <p:cNvPr id="7" name="Picture 6">
            <a:extLst>
              <a:ext uri="{FF2B5EF4-FFF2-40B4-BE49-F238E27FC236}">
                <a16:creationId xmlns:a16="http://schemas.microsoft.com/office/drawing/2014/main" id="{28814DC7-5B7D-DE48-9A5B-F58394745882}"/>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1298691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125381" y="-242435"/>
            <a:ext cx="7772400" cy="1191306"/>
          </a:xfrm>
        </p:spPr>
        <p:txBody>
          <a:bodyPr>
            <a:normAutofit/>
          </a:bodyPr>
          <a:lstStyle/>
          <a:p>
            <a:r>
              <a:rPr lang="en-US" dirty="0">
                <a:latin typeface="Times New Roman" charset="0"/>
                <a:ea typeface="Times New Roman" charset="0"/>
                <a:cs typeface="Times New Roman" charset="0"/>
              </a:rPr>
              <a:t>Chapter Objectives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15" name="Subtitle 2"/>
          <p:cNvSpPr txBox="1">
            <a:spLocks/>
          </p:cNvSpPr>
          <p:nvPr/>
        </p:nvSpPr>
        <p:spPr>
          <a:xfrm>
            <a:off x="145035" y="5384115"/>
            <a:ext cx="8886014" cy="77575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Methods for gathering customer goals and turning them into requirements</a:t>
            </a:r>
          </a:p>
        </p:txBody>
      </p:sp>
      <p:sp>
        <p:nvSpPr>
          <p:cNvPr id="8" name="Subtitle 2"/>
          <p:cNvSpPr txBox="1">
            <a:spLocks/>
          </p:cNvSpPr>
          <p:nvPr/>
        </p:nvSpPr>
        <p:spPr>
          <a:xfrm>
            <a:off x="148804" y="1796773"/>
            <a:ext cx="8886014" cy="70494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Why requirements are important?</a:t>
            </a:r>
          </a:p>
        </p:txBody>
      </p:sp>
      <p:sp>
        <p:nvSpPr>
          <p:cNvPr id="12" name="Subtitle 2"/>
          <p:cNvSpPr txBox="1">
            <a:spLocks/>
          </p:cNvSpPr>
          <p:nvPr/>
        </p:nvSpPr>
        <p:spPr>
          <a:xfrm>
            <a:off x="145035" y="2501722"/>
            <a:ext cx="8886014" cy="160341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The characteristics of good requirements</a:t>
            </a:r>
          </a:p>
          <a:p>
            <a:pPr marL="457200" indent="-457200" algn="just">
              <a:lnSpc>
                <a:spcPct val="100000"/>
              </a:lnSpc>
              <a:buFont typeface="Helvetica" charset="0"/>
              <a:buChar char="−"/>
            </a:pPr>
            <a:endParaRPr lang="en-US" sz="1500" dirty="0">
              <a:latin typeface="Times New Roman" charset="0"/>
              <a:ea typeface="Times New Roman" charset="0"/>
              <a:cs typeface="Times New Roman" charset="0"/>
            </a:endParaRP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The MOSCOW method for prioritizing requirements</a:t>
            </a:r>
          </a:p>
          <a:p>
            <a:pPr marL="457200" indent="-457200" algn="just">
              <a:lnSpc>
                <a:spcPct val="100000"/>
              </a:lnSpc>
              <a:buFont typeface="Helvetica" charset="0"/>
              <a:buChar char="−"/>
            </a:pPr>
            <a:endParaRPr lang="en-US" sz="1500" dirty="0">
              <a:latin typeface="Times New Roman" charset="0"/>
              <a:ea typeface="Times New Roman" charset="0"/>
              <a:cs typeface="Times New Roman" charset="0"/>
            </a:endParaRP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Audience‐oriented, FURPS, and FURPS+ methods for categorizing requirements</a:t>
            </a:r>
          </a:p>
        </p:txBody>
      </p:sp>
      <p:sp>
        <p:nvSpPr>
          <p:cNvPr id="10" name="Subtitle 2"/>
          <p:cNvSpPr txBox="1">
            <a:spLocks/>
          </p:cNvSpPr>
          <p:nvPr/>
        </p:nvSpPr>
        <p:spPr>
          <a:xfrm>
            <a:off x="32084" y="1144646"/>
            <a:ext cx="9111916" cy="69125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charset="2"/>
              <a:buChar char="v"/>
            </a:pPr>
            <a:r>
              <a:rPr lang="en-US" sz="3200" dirty="0">
                <a:latin typeface="Times New Roman" charset="0"/>
                <a:ea typeface="Times New Roman" charset="0"/>
                <a:cs typeface="Times New Roman" charset="0"/>
              </a:rPr>
              <a:t>What You Will Learn in this Chapter? </a:t>
            </a:r>
          </a:p>
        </p:txBody>
      </p:sp>
      <p:sp>
        <p:nvSpPr>
          <p:cNvPr id="2" name="Slide Number Placeholder 1"/>
          <p:cNvSpPr>
            <a:spLocks noGrp="1"/>
          </p:cNvSpPr>
          <p:nvPr>
            <p:ph type="sldNum" sz="quarter" idx="12"/>
          </p:nvPr>
        </p:nvSpPr>
        <p:spPr/>
        <p:txBody>
          <a:bodyPr/>
          <a:lstStyle/>
          <a:p>
            <a:fld id="{1FA47DC0-52A1-1F42-AA0A-BF71125EDAD5}" type="slidenum">
              <a:rPr lang="en-US" smtClean="0"/>
              <a:t>4</a:t>
            </a:fld>
            <a:endParaRPr lang="en-US"/>
          </a:p>
        </p:txBody>
      </p:sp>
      <p:pic>
        <p:nvPicPr>
          <p:cNvPr id="11" name="Picture 10">
            <a:extLst>
              <a:ext uri="{FF2B5EF4-FFF2-40B4-BE49-F238E27FC236}">
                <a16:creationId xmlns:a16="http://schemas.microsoft.com/office/drawing/2014/main" id="{6FD4B4D4-BE4B-8E49-ACDE-8757A73DA311}"/>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629596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ssolv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Importance</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5</a:t>
            </a:fld>
            <a:endParaRPr lang="en-US"/>
          </a:p>
        </p:txBody>
      </p:sp>
      <p:sp>
        <p:nvSpPr>
          <p:cNvPr id="11" name="Subtitle 2"/>
          <p:cNvSpPr txBox="1">
            <a:spLocks/>
          </p:cNvSpPr>
          <p:nvPr/>
        </p:nvSpPr>
        <p:spPr>
          <a:xfrm>
            <a:off x="45806" y="1145068"/>
            <a:ext cx="9034037" cy="96478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Requirement Gathering </a:t>
            </a:r>
            <a:r>
              <a:rPr lang="en-US" sz="2800" u="sng" dirty="0">
                <a:latin typeface="Times New Roman" charset="0"/>
                <a:ea typeface="Times New Roman" charset="0"/>
                <a:cs typeface="Times New Roman" charset="0"/>
              </a:rPr>
              <a:t>is the most important </a:t>
            </a:r>
            <a:r>
              <a:rPr lang="en-US" sz="2800" dirty="0">
                <a:latin typeface="Times New Roman" charset="0"/>
                <a:ea typeface="Times New Roman" charset="0"/>
                <a:cs typeface="Times New Roman" charset="0"/>
              </a:rPr>
              <a:t>part of a software project</a:t>
            </a:r>
          </a:p>
        </p:txBody>
      </p:sp>
      <p:sp>
        <p:nvSpPr>
          <p:cNvPr id="8" name="Subtitle 2"/>
          <p:cNvSpPr txBox="1">
            <a:spLocks/>
          </p:cNvSpPr>
          <p:nvPr/>
        </p:nvSpPr>
        <p:spPr>
          <a:xfrm>
            <a:off x="558718" y="2038369"/>
            <a:ext cx="8476100" cy="89782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cs typeface="Times New Roman" charset="0"/>
              </a:rPr>
              <a:t>if you get the requirements wrong, the resulting application won’t solve the users’ problems.</a:t>
            </a:r>
          </a:p>
        </p:txBody>
      </p:sp>
      <p:sp>
        <p:nvSpPr>
          <p:cNvPr id="10" name="Subtitle 2"/>
          <p:cNvSpPr txBox="1">
            <a:spLocks/>
          </p:cNvSpPr>
          <p:nvPr/>
        </p:nvSpPr>
        <p:spPr>
          <a:xfrm>
            <a:off x="32084" y="3310450"/>
            <a:ext cx="9002734" cy="136587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Requirement gathering </a:t>
            </a:r>
            <a:r>
              <a:rPr lang="en-US" sz="2600" u="sng" dirty="0">
                <a:latin typeface="Times New Roman" charset="0"/>
                <a:ea typeface="Times New Roman" charset="0"/>
                <a:cs typeface="Times New Roman" charset="0"/>
              </a:rPr>
              <a:t>is the first link </a:t>
            </a:r>
            <a:r>
              <a:rPr lang="en-US" sz="2600" dirty="0">
                <a:latin typeface="Times New Roman" charset="0"/>
                <a:ea typeface="Times New Roman" charset="0"/>
                <a:cs typeface="Times New Roman" charset="0"/>
              </a:rPr>
              <a:t>in the development task chain, so it’s the first place where you can screw things up badly.</a:t>
            </a:r>
          </a:p>
        </p:txBody>
      </p:sp>
      <p:pic>
        <p:nvPicPr>
          <p:cNvPr id="3" name="Picture 2">
            <a:extLst>
              <a:ext uri="{FF2B5EF4-FFF2-40B4-BE49-F238E27FC236}">
                <a16:creationId xmlns:a16="http://schemas.microsoft.com/office/drawing/2014/main" id="{4083438F-56BE-FF49-9659-F0B680E8137A}"/>
              </a:ext>
            </a:extLst>
          </p:cNvPr>
          <p:cNvPicPr>
            <a:picLocks noChangeAspect="1"/>
          </p:cNvPicPr>
          <p:nvPr/>
        </p:nvPicPr>
        <p:blipFill>
          <a:blip r:embed="rId2"/>
          <a:stretch>
            <a:fillRect/>
          </a:stretch>
        </p:blipFill>
        <p:spPr>
          <a:xfrm>
            <a:off x="6214188" y="3993389"/>
            <a:ext cx="2783762" cy="2728087"/>
          </a:xfrm>
          <a:prstGeom prst="rect">
            <a:avLst/>
          </a:prstGeom>
        </p:spPr>
      </p:pic>
      <p:pic>
        <p:nvPicPr>
          <p:cNvPr id="12" name="Picture 11">
            <a:extLst>
              <a:ext uri="{FF2B5EF4-FFF2-40B4-BE49-F238E27FC236}">
                <a16:creationId xmlns:a16="http://schemas.microsoft.com/office/drawing/2014/main" id="{152214C4-C418-CB4A-9802-14AED9AA3600}"/>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2132419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8"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5538452" y="1059082"/>
            <a:ext cx="3605548" cy="3562281"/>
          </a:xfrm>
          <a:prstGeom prst="rect">
            <a:avLst/>
          </a:prstGeom>
        </p:spPr>
      </p:pic>
      <p:sp>
        <p:nvSpPr>
          <p:cNvPr id="6" name="Title 5"/>
          <p:cNvSpPr>
            <a:spLocks noGrp="1"/>
          </p:cNvSpPr>
          <p:nvPr>
            <p:ph type="ctrTitle"/>
          </p:nvPr>
        </p:nvSpPr>
        <p:spPr>
          <a:xfrm>
            <a:off x="1045171" y="43057"/>
            <a:ext cx="8098829" cy="905813"/>
          </a:xfrm>
        </p:spPr>
        <p:txBody>
          <a:bodyPr>
            <a:normAutofit/>
          </a:bodyPr>
          <a:lstStyle/>
          <a:p>
            <a:r>
              <a:rPr lang="en-US" sz="5400" dirty="0">
                <a:latin typeface="Times New Roman" charset="0"/>
                <a:ea typeface="Times New Roman" charset="0"/>
                <a:cs typeface="Times New Roman" charset="0"/>
              </a:rPr>
              <a:t>Requirements Gathering </a:t>
            </a:r>
            <a:endParaRPr lang="en-US" sz="5100" dirty="0">
              <a:latin typeface="Times New Roman" charset="0"/>
              <a:ea typeface="Times New Roman" charset="0"/>
              <a:cs typeface="Times New Roman" charset="0"/>
            </a:endParaRP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8" name="Subtitle 2"/>
          <p:cNvSpPr txBox="1">
            <a:spLocks/>
          </p:cNvSpPr>
          <p:nvPr/>
        </p:nvSpPr>
        <p:spPr>
          <a:xfrm>
            <a:off x="405479" y="1414392"/>
            <a:ext cx="7214522" cy="52409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Every big project needs a plan</a:t>
            </a:r>
          </a:p>
        </p:txBody>
      </p:sp>
      <p:sp>
        <p:nvSpPr>
          <p:cNvPr id="11" name="Subtitle 2"/>
          <p:cNvSpPr txBox="1">
            <a:spLocks/>
          </p:cNvSpPr>
          <p:nvPr/>
        </p:nvSpPr>
        <p:spPr>
          <a:xfrm>
            <a:off x="405479" y="1991143"/>
            <a:ext cx="6309687" cy="87200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The plan tells the project members what they should be doing</a:t>
            </a:r>
          </a:p>
        </p:txBody>
      </p:sp>
      <p:sp>
        <p:nvSpPr>
          <p:cNvPr id="14" name="Subtitle 2"/>
          <p:cNvSpPr txBox="1">
            <a:spLocks/>
          </p:cNvSpPr>
          <p:nvPr/>
        </p:nvSpPr>
        <p:spPr>
          <a:xfrm>
            <a:off x="32084" y="1037999"/>
            <a:ext cx="5755347" cy="69125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charset="2"/>
              <a:buChar char="v"/>
            </a:pPr>
            <a:r>
              <a:rPr lang="en-US" sz="2800" dirty="0">
                <a:latin typeface="Times New Roman" charset="0"/>
                <a:ea typeface="Times New Roman" charset="0"/>
                <a:cs typeface="Times New Roman" charset="0"/>
              </a:rPr>
              <a:t>Plan</a:t>
            </a:r>
          </a:p>
          <a:p>
            <a:pPr marL="457200" indent="-457200" algn="just">
              <a:lnSpc>
                <a:spcPct val="100000"/>
              </a:lnSpc>
              <a:buFont typeface="Wingdings" charset="2"/>
              <a:buChar char="v"/>
            </a:pPr>
            <a:endParaRPr lang="en-US" sz="3200" dirty="0">
              <a:latin typeface="Times New Roman" charset="0"/>
              <a:ea typeface="Times New Roman" charset="0"/>
              <a:cs typeface="Times New Roman" charset="0"/>
            </a:endParaRPr>
          </a:p>
        </p:txBody>
      </p:sp>
      <p:sp>
        <p:nvSpPr>
          <p:cNvPr id="15" name="Subtitle 2"/>
          <p:cNvSpPr txBox="1">
            <a:spLocks/>
          </p:cNvSpPr>
          <p:nvPr/>
        </p:nvSpPr>
        <p:spPr>
          <a:xfrm>
            <a:off x="405479" y="3219795"/>
            <a:ext cx="5696741" cy="68408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Goals give direction to the project</a:t>
            </a:r>
          </a:p>
        </p:txBody>
      </p:sp>
      <p:sp>
        <p:nvSpPr>
          <p:cNvPr id="16" name="Subtitle 2"/>
          <p:cNvSpPr txBox="1">
            <a:spLocks/>
          </p:cNvSpPr>
          <p:nvPr/>
        </p:nvSpPr>
        <p:spPr>
          <a:xfrm>
            <a:off x="32083" y="2769991"/>
            <a:ext cx="5755347" cy="69125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charset="2"/>
              <a:buChar char="v"/>
            </a:pPr>
            <a:r>
              <a:rPr lang="en-US" sz="2800" dirty="0">
                <a:latin typeface="Times New Roman" charset="0"/>
                <a:ea typeface="Times New Roman" charset="0"/>
                <a:cs typeface="Times New Roman" charset="0"/>
              </a:rPr>
              <a:t>Goal</a:t>
            </a:r>
          </a:p>
          <a:p>
            <a:pPr marL="457200" indent="-457200" algn="just">
              <a:lnSpc>
                <a:spcPct val="100000"/>
              </a:lnSpc>
              <a:buFont typeface="Wingdings" charset="2"/>
              <a:buChar char="v"/>
            </a:pPr>
            <a:endParaRPr lang="en-US" sz="3200" dirty="0">
              <a:latin typeface="Times New Roman" charset="0"/>
              <a:ea typeface="Times New Roman" charset="0"/>
              <a:cs typeface="Times New Roman" charset="0"/>
            </a:endParaRPr>
          </a:p>
        </p:txBody>
      </p:sp>
      <p:sp>
        <p:nvSpPr>
          <p:cNvPr id="17" name="Subtitle 2"/>
          <p:cNvSpPr txBox="1">
            <a:spLocks/>
          </p:cNvSpPr>
          <p:nvPr/>
        </p:nvSpPr>
        <p:spPr>
          <a:xfrm>
            <a:off x="32083" y="3858182"/>
            <a:ext cx="5755347" cy="69125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charset="2"/>
              <a:buChar char="v"/>
            </a:pPr>
            <a:r>
              <a:rPr lang="en-US" sz="2800" dirty="0">
                <a:latin typeface="Times New Roman" charset="0"/>
                <a:ea typeface="Times New Roman" charset="0"/>
                <a:cs typeface="Times New Roman" charset="0"/>
              </a:rPr>
              <a:t>Requirements</a:t>
            </a:r>
          </a:p>
          <a:p>
            <a:pPr marL="457200" indent="-457200" algn="just">
              <a:lnSpc>
                <a:spcPct val="100000"/>
              </a:lnSpc>
              <a:buFont typeface="Wingdings" charset="2"/>
              <a:buChar char="v"/>
            </a:pPr>
            <a:endParaRPr lang="en-US" sz="3200" dirty="0">
              <a:latin typeface="Times New Roman" charset="0"/>
              <a:ea typeface="Times New Roman" charset="0"/>
              <a:cs typeface="Times New Roman" charset="0"/>
            </a:endParaRPr>
          </a:p>
        </p:txBody>
      </p:sp>
      <p:sp>
        <p:nvSpPr>
          <p:cNvPr id="18" name="Subtitle 2"/>
          <p:cNvSpPr txBox="1">
            <a:spLocks/>
          </p:cNvSpPr>
          <p:nvPr/>
        </p:nvSpPr>
        <p:spPr>
          <a:xfrm>
            <a:off x="2993038" y="4033702"/>
            <a:ext cx="5090828" cy="219421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What customers want</a:t>
            </a:r>
          </a:p>
          <a:p>
            <a:pPr marL="457200" indent="-457200" algn="just">
              <a:lnSpc>
                <a:spcPct val="100000"/>
              </a:lnSpc>
              <a:buFont typeface="Helvetica" charset="0"/>
              <a:buChar char="−"/>
            </a:pPr>
            <a:r>
              <a:rPr lang="en-US" dirty="0">
                <a:latin typeface="Times New Roman" charset="0"/>
                <a:ea typeface="Times New Roman" charset="0"/>
                <a:cs typeface="Times New Roman" charset="0"/>
              </a:rPr>
              <a:t>What customers need</a:t>
            </a:r>
          </a:p>
          <a:p>
            <a:pPr marL="457200" indent="-457200" algn="just">
              <a:lnSpc>
                <a:spcPct val="100000"/>
              </a:lnSpc>
              <a:buFont typeface="Helvetica" charset="0"/>
              <a:buChar char="−"/>
            </a:pPr>
            <a:r>
              <a:rPr lang="en-US" dirty="0">
                <a:latin typeface="Times New Roman" charset="0"/>
                <a:ea typeface="Times New Roman" charset="0"/>
                <a:cs typeface="Times New Roman" charset="0"/>
              </a:rPr>
              <a:t>Definitions of needs are made </a:t>
            </a:r>
          </a:p>
          <a:p>
            <a:pPr marL="457200" indent="-457200" algn="just">
              <a:lnSpc>
                <a:spcPct val="100000"/>
              </a:lnSpc>
              <a:buFont typeface="Helvetica" charset="0"/>
              <a:buChar char="−"/>
            </a:pPr>
            <a:r>
              <a:rPr lang="en-US" dirty="0">
                <a:latin typeface="Times New Roman" charset="0"/>
                <a:ea typeface="Times New Roman" charset="0"/>
                <a:cs typeface="Times New Roman" charset="0"/>
              </a:rPr>
              <a:t>A time-consuming process</a:t>
            </a:r>
          </a:p>
        </p:txBody>
      </p:sp>
      <p:sp>
        <p:nvSpPr>
          <p:cNvPr id="20" name="Slide Number Placeholder 19"/>
          <p:cNvSpPr>
            <a:spLocks noGrp="1"/>
          </p:cNvSpPr>
          <p:nvPr>
            <p:ph type="sldNum" sz="quarter" idx="12"/>
          </p:nvPr>
        </p:nvSpPr>
        <p:spPr/>
        <p:txBody>
          <a:bodyPr/>
          <a:lstStyle/>
          <a:p>
            <a:fld id="{1FA47DC0-52A1-1F42-AA0A-BF71125EDAD5}" type="slidenum">
              <a:rPr lang="en-US" smtClean="0"/>
              <a:t>6</a:t>
            </a:fld>
            <a:endParaRPr lang="en-US"/>
          </a:p>
        </p:txBody>
      </p:sp>
      <p:sp>
        <p:nvSpPr>
          <p:cNvPr id="21" name="Subtitle 2">
            <a:extLst>
              <a:ext uri="{FF2B5EF4-FFF2-40B4-BE49-F238E27FC236}">
                <a16:creationId xmlns:a16="http://schemas.microsoft.com/office/drawing/2014/main" id="{1953E358-FDD1-0D46-BC16-EEA6885E590A}"/>
              </a:ext>
            </a:extLst>
          </p:cNvPr>
          <p:cNvSpPr txBox="1">
            <a:spLocks/>
          </p:cNvSpPr>
          <p:nvPr/>
        </p:nvSpPr>
        <p:spPr>
          <a:xfrm>
            <a:off x="32083" y="6193283"/>
            <a:ext cx="4390627" cy="69125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charset="2"/>
              <a:buChar char="v"/>
            </a:pPr>
            <a:r>
              <a:rPr lang="en-US" sz="2800" dirty="0">
                <a:latin typeface="Times New Roman" charset="0"/>
                <a:ea typeface="Times New Roman" charset="0"/>
                <a:cs typeface="Times New Roman" charset="0"/>
              </a:rPr>
              <a:t>Who's the customer</a:t>
            </a:r>
          </a:p>
        </p:txBody>
      </p:sp>
      <p:pic>
        <p:nvPicPr>
          <p:cNvPr id="19" name="Picture 18">
            <a:extLst>
              <a:ext uri="{FF2B5EF4-FFF2-40B4-BE49-F238E27FC236}">
                <a16:creationId xmlns:a16="http://schemas.microsoft.com/office/drawing/2014/main" id="{9E59B211-A562-A044-8320-BB83559C71C0}"/>
              </a:ext>
            </a:extLst>
          </p:cNvPr>
          <p:cNvPicPr>
            <a:picLocks noChangeAspect="1"/>
          </p:cNvPicPr>
          <p:nvPr/>
        </p:nvPicPr>
        <p:blipFill>
          <a:blip r:embed="rId4"/>
          <a:stretch>
            <a:fillRect/>
          </a:stretch>
        </p:blipFill>
        <p:spPr>
          <a:xfrm>
            <a:off x="33051" y="-89320"/>
            <a:ext cx="1410159" cy="1383198"/>
          </a:xfrm>
          <a:prstGeom prst="rect">
            <a:avLst/>
          </a:prstGeom>
        </p:spPr>
      </p:pic>
    </p:spTree>
    <p:extLst>
      <p:ext uri="{BB962C8B-B14F-4D97-AF65-F5344CB8AC3E}">
        <p14:creationId xmlns:p14="http://schemas.microsoft.com/office/powerpoint/2010/main" val="765066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dissolve">
                                      <p:cBhvr>
                                        <p:cTn id="16" dur="500"/>
                                        <p:tgtEl>
                                          <p:spTgt spid="8"/>
                                        </p:tgtEl>
                                      </p:cBhvr>
                                    </p:animEffect>
                                  </p:childTnLst>
                                </p:cTn>
                              </p:par>
                            </p:childTnLst>
                          </p:cTn>
                        </p:par>
                        <p:par>
                          <p:cTn id="17" fill="hold">
                            <p:stCondLst>
                              <p:cond delay="500"/>
                            </p:stCondLst>
                            <p:childTnLst>
                              <p:par>
                                <p:cTn id="18" presetID="9"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dissolve">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dissolve">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dissolve">
                                      <p:cBhvr>
                                        <p:cTn id="40" dur="5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9" presetClass="entr" presetSubtype="0" fill="hold" grpId="0" nodeType="click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dissolve">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4" grpId="0"/>
      <p:bldP spid="15" grpId="0"/>
      <p:bldP spid="16" grpId="0"/>
      <p:bldP spid="17" grpId="0"/>
      <p:bldP spid="18"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045171" y="43057"/>
            <a:ext cx="8098829" cy="905813"/>
          </a:xfrm>
        </p:spPr>
        <p:txBody>
          <a:bodyPr>
            <a:normAutofit/>
          </a:bodyPr>
          <a:lstStyle/>
          <a:p>
            <a:r>
              <a:rPr lang="en-US" sz="5400" dirty="0">
                <a:latin typeface="Times New Roman" charset="0"/>
                <a:ea typeface="Times New Roman" charset="0"/>
                <a:cs typeface="Times New Roman" charset="0"/>
              </a:rPr>
              <a:t>Requirements Definition </a:t>
            </a:r>
            <a:endParaRPr lang="en-US" sz="5100" dirty="0">
              <a:latin typeface="Times New Roman" charset="0"/>
              <a:ea typeface="Times New Roman" charset="0"/>
              <a:cs typeface="Times New Roman" charset="0"/>
            </a:endParaRP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8" name="Subtitle 2"/>
          <p:cNvSpPr txBox="1">
            <a:spLocks/>
          </p:cNvSpPr>
          <p:nvPr/>
        </p:nvSpPr>
        <p:spPr>
          <a:xfrm>
            <a:off x="237528" y="1173596"/>
            <a:ext cx="8649798" cy="112499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Requirements are the features that your application must provide.</a:t>
            </a:r>
          </a:p>
        </p:txBody>
      </p:sp>
      <p:sp>
        <p:nvSpPr>
          <p:cNvPr id="11" name="Subtitle 2"/>
          <p:cNvSpPr txBox="1">
            <a:spLocks/>
          </p:cNvSpPr>
          <p:nvPr/>
        </p:nvSpPr>
        <p:spPr>
          <a:xfrm>
            <a:off x="237528" y="2190061"/>
            <a:ext cx="8513931" cy="88904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At the beginning of the project, you gather requirements from the customers to figure out what you need to build.</a:t>
            </a:r>
          </a:p>
        </p:txBody>
      </p:sp>
      <p:sp>
        <p:nvSpPr>
          <p:cNvPr id="15" name="Subtitle 2"/>
          <p:cNvSpPr txBox="1">
            <a:spLocks/>
          </p:cNvSpPr>
          <p:nvPr/>
        </p:nvSpPr>
        <p:spPr>
          <a:xfrm>
            <a:off x="373394" y="4629042"/>
            <a:ext cx="8513932" cy="149184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At the end of the project, you use the requirements to verify that the finished application actually does what it’s supposed to do.</a:t>
            </a:r>
          </a:p>
        </p:txBody>
      </p:sp>
      <p:sp>
        <p:nvSpPr>
          <p:cNvPr id="3" name="Slide Number Placeholder 2"/>
          <p:cNvSpPr>
            <a:spLocks noGrp="1"/>
          </p:cNvSpPr>
          <p:nvPr>
            <p:ph type="sldNum" sz="quarter" idx="12"/>
          </p:nvPr>
        </p:nvSpPr>
        <p:spPr/>
        <p:txBody>
          <a:bodyPr/>
          <a:lstStyle/>
          <a:p>
            <a:fld id="{1FA47DC0-52A1-1F42-AA0A-BF71125EDAD5}" type="slidenum">
              <a:rPr lang="en-US" smtClean="0"/>
              <a:t>7</a:t>
            </a:fld>
            <a:endParaRPr lang="en-US"/>
          </a:p>
        </p:txBody>
      </p:sp>
      <p:sp>
        <p:nvSpPr>
          <p:cNvPr id="12" name="Subtitle 2">
            <a:extLst>
              <a:ext uri="{FF2B5EF4-FFF2-40B4-BE49-F238E27FC236}">
                <a16:creationId xmlns:a16="http://schemas.microsoft.com/office/drawing/2014/main" id="{2EFED62A-D1E4-4747-AFCC-5A4126161CDA}"/>
              </a:ext>
            </a:extLst>
          </p:cNvPr>
          <p:cNvSpPr txBox="1">
            <a:spLocks/>
          </p:cNvSpPr>
          <p:nvPr/>
        </p:nvSpPr>
        <p:spPr>
          <a:xfrm>
            <a:off x="237527" y="3238940"/>
            <a:ext cx="8649799" cy="139010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Throughout development, you use the requirements to guide development and ensure that you’re heading in the right direction</a:t>
            </a:r>
          </a:p>
        </p:txBody>
      </p:sp>
      <p:sp>
        <p:nvSpPr>
          <p:cNvPr id="16" name="Subtitle 2">
            <a:extLst>
              <a:ext uri="{FF2B5EF4-FFF2-40B4-BE49-F238E27FC236}">
                <a16:creationId xmlns:a16="http://schemas.microsoft.com/office/drawing/2014/main" id="{179B17E4-05A2-104B-A23C-C8AEABB7D3BC}"/>
              </a:ext>
            </a:extLst>
          </p:cNvPr>
          <p:cNvSpPr txBox="1">
            <a:spLocks/>
          </p:cNvSpPr>
          <p:nvPr/>
        </p:nvSpPr>
        <p:spPr>
          <a:xfrm>
            <a:off x="726154" y="5975556"/>
            <a:ext cx="7789196" cy="74592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Ex: Your Graduation Projects </a:t>
            </a:r>
          </a:p>
          <a:p>
            <a:pPr marL="457200" indent="-457200" algn="just">
              <a:lnSpc>
                <a:spcPct val="100000"/>
              </a:lnSpc>
              <a:buFont typeface="Helvetica" charset="0"/>
              <a:buChar char="−"/>
            </a:pPr>
            <a:endParaRPr lang="en-US" sz="2600" dirty="0">
              <a:latin typeface="Times New Roman" charset="0"/>
              <a:ea typeface="Times New Roman" charset="0"/>
              <a:cs typeface="Times New Roman" charset="0"/>
            </a:endParaRPr>
          </a:p>
        </p:txBody>
      </p:sp>
      <p:pic>
        <p:nvPicPr>
          <p:cNvPr id="14" name="Picture 13">
            <a:extLst>
              <a:ext uri="{FF2B5EF4-FFF2-40B4-BE49-F238E27FC236}">
                <a16:creationId xmlns:a16="http://schemas.microsoft.com/office/drawing/2014/main" id="{31BFCFF6-EDB5-5044-89F4-647D9D41DA3B}"/>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2751513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ssolv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dissolv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dissolve">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dissolve">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5" grpId="0"/>
      <p:bldP spid="12"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045171" y="43057"/>
            <a:ext cx="8098829" cy="905813"/>
          </a:xfrm>
        </p:spPr>
        <p:txBody>
          <a:bodyPr>
            <a:normAutofit/>
          </a:bodyPr>
          <a:lstStyle/>
          <a:p>
            <a:r>
              <a:rPr lang="en-US" sz="5400" dirty="0">
                <a:latin typeface="Times New Roman" charset="0"/>
                <a:ea typeface="Times New Roman" charset="0"/>
                <a:cs typeface="Times New Roman" charset="0"/>
              </a:rPr>
              <a:t>Requirements Definition </a:t>
            </a:r>
            <a:endParaRPr lang="en-US" sz="5100" dirty="0">
              <a:latin typeface="Times New Roman" charset="0"/>
              <a:ea typeface="Times New Roman" charset="0"/>
              <a:cs typeface="Times New Roman" charset="0"/>
            </a:endParaRP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8" name="Subtitle 2"/>
          <p:cNvSpPr txBox="1">
            <a:spLocks/>
          </p:cNvSpPr>
          <p:nvPr/>
        </p:nvSpPr>
        <p:spPr>
          <a:xfrm>
            <a:off x="237528" y="1173596"/>
            <a:ext cx="8649798" cy="112499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Depending on the project’s scope and complexity, you might need only a few requirements, or you might need hundreds of pages of requirements.</a:t>
            </a:r>
          </a:p>
        </p:txBody>
      </p:sp>
      <p:sp>
        <p:nvSpPr>
          <p:cNvPr id="3" name="Slide Number Placeholder 2"/>
          <p:cNvSpPr>
            <a:spLocks noGrp="1"/>
          </p:cNvSpPr>
          <p:nvPr>
            <p:ph type="sldNum" sz="quarter" idx="12"/>
          </p:nvPr>
        </p:nvSpPr>
        <p:spPr/>
        <p:txBody>
          <a:bodyPr/>
          <a:lstStyle/>
          <a:p>
            <a:fld id="{1FA47DC0-52A1-1F42-AA0A-BF71125EDAD5}" type="slidenum">
              <a:rPr lang="en-US" smtClean="0"/>
              <a:t>8</a:t>
            </a:fld>
            <a:endParaRPr lang="en-US"/>
          </a:p>
        </p:txBody>
      </p:sp>
      <p:sp>
        <p:nvSpPr>
          <p:cNvPr id="12" name="Subtitle 2">
            <a:extLst>
              <a:ext uri="{FF2B5EF4-FFF2-40B4-BE49-F238E27FC236}">
                <a16:creationId xmlns:a16="http://schemas.microsoft.com/office/drawing/2014/main" id="{2EFED62A-D1E4-4747-AFCC-5A4126161CDA}"/>
              </a:ext>
            </a:extLst>
          </p:cNvPr>
          <p:cNvSpPr txBox="1">
            <a:spLocks/>
          </p:cNvSpPr>
          <p:nvPr/>
        </p:nvSpPr>
        <p:spPr>
          <a:xfrm>
            <a:off x="237527" y="2768766"/>
            <a:ext cx="8649799" cy="139010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The number and type of requirements can also depend on the level of formality the customers want.</a:t>
            </a:r>
          </a:p>
          <a:p>
            <a:pPr marL="457200" indent="-457200" algn="just">
              <a:lnSpc>
                <a:spcPct val="100000"/>
              </a:lnSpc>
              <a:buFont typeface="Helvetica" charset="0"/>
              <a:buChar char="−"/>
            </a:pPr>
            <a:endParaRPr lang="en-US" sz="2600" dirty="0">
              <a:latin typeface="Times New Roman" charset="0"/>
              <a:ea typeface="Times New Roman" charset="0"/>
              <a:cs typeface="Times New Roman" charset="0"/>
            </a:endParaRPr>
          </a:p>
          <a:p>
            <a:pPr marL="457200" indent="-457200" algn="just">
              <a:lnSpc>
                <a:spcPct val="100000"/>
              </a:lnSpc>
              <a:buFont typeface="Helvetica" charset="0"/>
              <a:buChar char="−"/>
            </a:pPr>
            <a:r>
              <a:rPr lang="en-US" sz="2600" dirty="0">
                <a:latin typeface="Times New Roman" charset="0"/>
                <a:ea typeface="Times New Roman" charset="0"/>
                <a:cs typeface="Times New Roman" charset="0"/>
              </a:rPr>
              <a:t>The following sections describe some of the properties that requirements should have to be useful.</a:t>
            </a:r>
          </a:p>
        </p:txBody>
      </p:sp>
      <p:pic>
        <p:nvPicPr>
          <p:cNvPr id="10" name="Picture 9">
            <a:extLst>
              <a:ext uri="{FF2B5EF4-FFF2-40B4-BE49-F238E27FC236}">
                <a16:creationId xmlns:a16="http://schemas.microsoft.com/office/drawing/2014/main" id="{2AA80B8D-9789-F443-8CA6-E9F20B2B7630}"/>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1930887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045171" y="43057"/>
            <a:ext cx="8098829" cy="905813"/>
          </a:xfrm>
        </p:spPr>
        <p:txBody>
          <a:bodyPr>
            <a:normAutofit/>
          </a:bodyPr>
          <a:lstStyle/>
          <a:p>
            <a:r>
              <a:rPr lang="en-US" sz="5400" dirty="0">
                <a:latin typeface="Times New Roman" charset="0"/>
                <a:ea typeface="Times New Roman" charset="0"/>
                <a:cs typeface="Times New Roman" charset="0"/>
              </a:rPr>
              <a:t>Clear</a:t>
            </a:r>
            <a:endParaRPr lang="en-US" sz="5100" dirty="0">
              <a:latin typeface="Times New Roman" charset="0"/>
              <a:ea typeface="Times New Roman" charset="0"/>
              <a:cs typeface="Times New Roman" charset="0"/>
            </a:endParaRP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8" name="Subtitle 2"/>
          <p:cNvSpPr txBox="1">
            <a:spLocks/>
          </p:cNvSpPr>
          <p:nvPr/>
        </p:nvSpPr>
        <p:spPr>
          <a:xfrm>
            <a:off x="237528" y="1173596"/>
            <a:ext cx="8649798" cy="112499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Good requirements are clear, concise, and easy to understand.</a:t>
            </a:r>
          </a:p>
        </p:txBody>
      </p:sp>
      <p:sp>
        <p:nvSpPr>
          <p:cNvPr id="3" name="Slide Number Placeholder 2"/>
          <p:cNvSpPr>
            <a:spLocks noGrp="1"/>
          </p:cNvSpPr>
          <p:nvPr>
            <p:ph type="sldNum" sz="quarter" idx="12"/>
          </p:nvPr>
        </p:nvSpPr>
        <p:spPr/>
        <p:txBody>
          <a:bodyPr/>
          <a:lstStyle/>
          <a:p>
            <a:fld id="{1FA47DC0-52A1-1F42-AA0A-BF71125EDAD5}" type="slidenum">
              <a:rPr lang="en-US" smtClean="0"/>
              <a:t>9</a:t>
            </a:fld>
            <a:endParaRPr lang="en-US"/>
          </a:p>
        </p:txBody>
      </p:sp>
      <p:sp>
        <p:nvSpPr>
          <p:cNvPr id="12" name="Subtitle 2">
            <a:extLst>
              <a:ext uri="{FF2B5EF4-FFF2-40B4-BE49-F238E27FC236}">
                <a16:creationId xmlns:a16="http://schemas.microsoft.com/office/drawing/2014/main" id="{2EFED62A-D1E4-4747-AFCC-5A4126161CDA}"/>
              </a:ext>
            </a:extLst>
          </p:cNvPr>
          <p:cNvSpPr txBox="1">
            <a:spLocks/>
          </p:cNvSpPr>
          <p:nvPr/>
        </p:nvSpPr>
        <p:spPr>
          <a:xfrm>
            <a:off x="237527" y="2436231"/>
            <a:ext cx="8649799" cy="337077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EX: suppose you’re working on a program to schedule appointments for utility repair people. (Those appointments that typically say, “We’ll be there sometime between 6:00 a.m. and midnight during the next 2 weeks.”)</a:t>
            </a:r>
          </a:p>
          <a:p>
            <a:pPr marL="457200" indent="-457200" algn="just">
              <a:lnSpc>
                <a:spcPct val="100000"/>
              </a:lnSpc>
              <a:buFont typeface="Helvetica" charset="0"/>
              <a:buChar char="−"/>
            </a:pPr>
            <a:endParaRPr lang="en-US" sz="2600" dirty="0">
              <a:latin typeface="Times New Roman" charset="0"/>
              <a:ea typeface="Times New Roman" charset="0"/>
              <a:cs typeface="Times New Roman" charset="0"/>
            </a:endParaRPr>
          </a:p>
          <a:p>
            <a:pPr marL="457200" indent="-457200" algn="just">
              <a:lnSpc>
                <a:spcPct val="100000"/>
              </a:lnSpc>
              <a:buFont typeface="Helvetica" charset="0"/>
              <a:buChar char="−"/>
            </a:pPr>
            <a:r>
              <a:rPr lang="en-US" sz="2600" dirty="0">
                <a:latin typeface="Times New Roman" charset="0"/>
                <a:ea typeface="Times New Roman" charset="0"/>
                <a:cs typeface="Times New Roman" charset="0"/>
              </a:rPr>
              <a:t>A requirement such as, “Improve appointment scheduling,” is too vague to be useful.</a:t>
            </a:r>
          </a:p>
        </p:txBody>
      </p:sp>
      <p:pic>
        <p:nvPicPr>
          <p:cNvPr id="10" name="Picture 9">
            <a:extLst>
              <a:ext uri="{FF2B5EF4-FFF2-40B4-BE49-F238E27FC236}">
                <a16:creationId xmlns:a16="http://schemas.microsoft.com/office/drawing/2014/main" id="{8EAE00DA-36CA-4648-BF6D-74B30C0C8EA0}"/>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1812852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27885</TotalTime>
  <Words>2491</Words>
  <Application>Microsoft Office PowerPoint</Application>
  <PresentationFormat>On-screen Show (4:3)</PresentationFormat>
  <Paragraphs>222</Paragraphs>
  <Slides>31</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31</vt:i4>
      </vt:variant>
    </vt:vector>
  </HeadingPairs>
  <TitlesOfParts>
    <vt:vector size="38" baseType="lpstr">
      <vt:lpstr>Arial</vt:lpstr>
      <vt:lpstr>Calibri</vt:lpstr>
      <vt:lpstr>Calibri Light</vt:lpstr>
      <vt:lpstr>Helvetica</vt:lpstr>
      <vt:lpstr>Times New Roman</vt:lpstr>
      <vt:lpstr>Wingdings</vt:lpstr>
      <vt:lpstr>Office Theme</vt:lpstr>
      <vt:lpstr>PowerPoint Presentation</vt:lpstr>
      <vt:lpstr>Previous Lecture </vt:lpstr>
      <vt:lpstr>Outline</vt:lpstr>
      <vt:lpstr>Chapter Objectives</vt:lpstr>
      <vt:lpstr>Importance</vt:lpstr>
      <vt:lpstr>Requirements Gathering </vt:lpstr>
      <vt:lpstr>Requirements Definition </vt:lpstr>
      <vt:lpstr>Requirements Definition </vt:lpstr>
      <vt:lpstr>Clear</vt:lpstr>
      <vt:lpstr>Unambiguous</vt:lpstr>
      <vt:lpstr>Unambiguous</vt:lpstr>
      <vt:lpstr>Consistent</vt:lpstr>
      <vt:lpstr>Consistent</vt:lpstr>
      <vt:lpstr>Prioritized</vt:lpstr>
      <vt:lpstr>MoSCoW Method</vt:lpstr>
      <vt:lpstr>Prioritized</vt:lpstr>
      <vt:lpstr>Verifiable</vt:lpstr>
      <vt:lpstr>Words to Avoid</vt:lpstr>
      <vt:lpstr>Requirement Categories</vt:lpstr>
      <vt:lpstr>Requirement Categories</vt:lpstr>
      <vt:lpstr>Requirement Categories</vt:lpstr>
      <vt:lpstr>FURPS</vt:lpstr>
      <vt:lpstr>FURPS</vt:lpstr>
      <vt:lpstr>FURPS</vt:lpstr>
      <vt:lpstr>FURPS+</vt:lpstr>
      <vt:lpstr>FURPS+</vt:lpstr>
      <vt:lpstr>Common Requirements</vt:lpstr>
      <vt:lpstr>Common Requirements</vt:lpstr>
      <vt:lpstr>Gathering Requirements</vt:lpstr>
      <vt:lpstr>Summary</vt:lpstr>
      <vt:lpstr>What You Learned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Programming Language</dc:title>
  <dc:creator>Mohamad Aldabbagh</dc:creator>
  <cp:lastModifiedBy>Payam Wali</cp:lastModifiedBy>
  <cp:revision>406</cp:revision>
  <cp:lastPrinted>2018-11-12T06:31:16Z</cp:lastPrinted>
  <dcterms:created xsi:type="dcterms:W3CDTF">2018-01-26T15:24:23Z</dcterms:created>
  <dcterms:modified xsi:type="dcterms:W3CDTF">2021-04-11T09:10:32Z</dcterms:modified>
</cp:coreProperties>
</file>