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4"/>
  </p:notesMasterIdLst>
  <p:sldIdLst>
    <p:sldId id="256" r:id="rId2"/>
    <p:sldId id="312" r:id="rId3"/>
    <p:sldId id="298" r:id="rId4"/>
    <p:sldId id="313" r:id="rId5"/>
    <p:sldId id="300" r:id="rId6"/>
    <p:sldId id="395" r:id="rId7"/>
    <p:sldId id="396" r:id="rId8"/>
    <p:sldId id="397" r:id="rId9"/>
    <p:sldId id="398" r:id="rId10"/>
    <p:sldId id="399" r:id="rId11"/>
    <p:sldId id="400" r:id="rId12"/>
    <p:sldId id="401" r:id="rId13"/>
    <p:sldId id="402" r:id="rId14"/>
    <p:sldId id="403" r:id="rId15"/>
    <p:sldId id="404" r:id="rId16"/>
    <p:sldId id="405" r:id="rId17"/>
    <p:sldId id="406" r:id="rId18"/>
    <p:sldId id="410" r:id="rId19"/>
    <p:sldId id="407" r:id="rId20"/>
    <p:sldId id="408" r:id="rId21"/>
    <p:sldId id="409" r:id="rId22"/>
    <p:sldId id="411" r:id="rId23"/>
    <p:sldId id="412" r:id="rId24"/>
    <p:sldId id="413" r:id="rId25"/>
    <p:sldId id="414" r:id="rId26"/>
    <p:sldId id="415" r:id="rId27"/>
    <p:sldId id="416" r:id="rId28"/>
    <p:sldId id="417" r:id="rId29"/>
    <p:sldId id="418" r:id="rId30"/>
    <p:sldId id="420" r:id="rId31"/>
    <p:sldId id="419" r:id="rId32"/>
    <p:sldId id="421" r:id="rId33"/>
    <p:sldId id="425" r:id="rId34"/>
    <p:sldId id="422" r:id="rId35"/>
    <p:sldId id="423" r:id="rId36"/>
    <p:sldId id="424" r:id="rId37"/>
    <p:sldId id="426" r:id="rId38"/>
    <p:sldId id="427" r:id="rId39"/>
    <p:sldId id="428" r:id="rId40"/>
    <p:sldId id="429" r:id="rId41"/>
    <p:sldId id="430" r:id="rId42"/>
    <p:sldId id="375"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3E1E"/>
    <a:srgbClr val="F35F4F"/>
    <a:srgbClr val="F48A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40"/>
    <p:restoredTop sz="86437"/>
  </p:normalViewPr>
  <p:slideViewPr>
    <p:cSldViewPr snapToGrid="0" snapToObjects="1">
      <p:cViewPr varScale="1">
        <p:scale>
          <a:sx n="73" d="100"/>
          <a:sy n="73" d="100"/>
        </p:scale>
        <p:origin x="1392"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C7CF6B-FE21-2140-956B-5C87B28E266E}" type="datetimeFigureOut">
              <a:rPr lang="en-US" smtClean="0"/>
              <a:t>4/11/2021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B9D84B-6791-F149-83CD-16818C196D67}" type="slidenum">
              <a:rPr lang="en-US" smtClean="0"/>
              <a:t>‹#›</a:t>
            </a:fld>
            <a:endParaRPr lang="en-US"/>
          </a:p>
        </p:txBody>
      </p:sp>
    </p:spTree>
    <p:extLst>
      <p:ext uri="{BB962C8B-B14F-4D97-AF65-F5344CB8AC3E}">
        <p14:creationId xmlns:p14="http://schemas.microsoft.com/office/powerpoint/2010/main" val="588819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B9D84B-6791-F149-83CD-16818C196D67}" type="slidenum">
              <a:rPr lang="en-US" smtClean="0"/>
              <a:t>1</a:t>
            </a:fld>
            <a:endParaRPr lang="en-US"/>
          </a:p>
        </p:txBody>
      </p:sp>
    </p:spTree>
    <p:extLst>
      <p:ext uri="{BB962C8B-B14F-4D97-AF65-F5344CB8AC3E}">
        <p14:creationId xmlns:p14="http://schemas.microsoft.com/office/powerpoint/2010/main" val="356450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12218F-1B9E-CA43-B66D-B607FE67EA92}"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5A0655-2B01-0F40-A435-ADCCF2F370AA}"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708B49-D748-3A48-833B-A9F3A457D5C5}"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BB37CF-AC2E-BD48-AAE5-3E46C4A992DD}"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78F3B6-2424-3742-9E22-18CF1F4C48EC}"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42437D-EE96-6841-ACEE-834F8D4FC9CA}" type="datetime1">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E9215E-4BE6-094E-A3C9-0FAEEB138E81}" type="datetime1">
              <a:rPr lang="en-US" smtClean="0"/>
              <a:t>4/11/2021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D9C144-D138-334B-9B9F-E4005FB5B039}" type="datetime1">
              <a:rPr lang="en-US" smtClean="0"/>
              <a:t>4/11/2021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379604-7E56-CC4E-BB7B-3E6F6C582C84}" type="datetime1">
              <a:rPr lang="en-US" smtClean="0"/>
              <a:t>4/11/2021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A6189C9-7941-AE40-A1C5-40B6D7315035}" type="datetime1">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72214FB-3CF0-ED46-BE42-711168A1C3D0}" type="datetime1">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635199-53BC-DB47-AB0E-E9F929E795E1}" type="datetime1">
              <a:rPr lang="en-US" smtClean="0"/>
              <a:t>4/11/2021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A47DC0-52A1-1F42-AA0A-BF71125EDAD5}" type="slidenum">
              <a:rPr lang="en-US" smtClean="0"/>
              <a:t>‹#›</a:t>
            </a:fld>
            <a:endParaRPr lang="en-US"/>
          </a:p>
        </p:txBody>
      </p:sp>
    </p:spTree>
    <p:extLst>
      <p:ext uri="{BB962C8B-B14F-4D97-AF65-F5344CB8AC3E}">
        <p14:creationId xmlns:p14="http://schemas.microsoft.com/office/powerpoint/2010/main" val="8625794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file:////var/folders/7y/jlftc23d4zsd0p04_jm_df5r0000gn/T/com.microsoft.Powerpoint/converted_emf.emf"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tif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tif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tif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tif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tif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tif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tif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tif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tif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tif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tiff"/><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tif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tif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tif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8981" y="1476739"/>
            <a:ext cx="8263802" cy="1200329"/>
          </a:xfrm>
          <a:prstGeom prst="rect">
            <a:avLst/>
          </a:prstGeom>
          <a:noFill/>
        </p:spPr>
        <p:txBody>
          <a:bodyPr wrap="none" lIns="91440" tIns="45720" rIns="91440" bIns="45720">
            <a:spAutoFit/>
          </a:bodyPr>
          <a:lstStyle/>
          <a:p>
            <a:pPr algn="ctr"/>
            <a:r>
              <a:rPr lang="en-US" sz="7200" b="0" cap="none" spc="0" dirty="0">
                <a:ln w="0"/>
                <a:solidFill>
                  <a:schemeClr val="tx1"/>
                </a:solidFill>
                <a:effectLst>
                  <a:outerShdw blurRad="60007" dist="620014" dir="7680000" sy="30000" kx="1300200" algn="ctr" rotWithShape="0">
                    <a:prstClr val="black">
                      <a:alpha val="32000"/>
                    </a:prstClr>
                  </a:outerShdw>
                </a:effectLst>
                <a:latin typeface="Times New Roman" charset="0"/>
                <a:ea typeface="Times New Roman" charset="0"/>
                <a:cs typeface="Times New Roman" charset="0"/>
              </a:rPr>
              <a:t>Software Engineering</a:t>
            </a:r>
          </a:p>
        </p:txBody>
      </p:sp>
      <p:sp>
        <p:nvSpPr>
          <p:cNvPr id="7" name="Rectangle 6"/>
          <p:cNvSpPr/>
          <p:nvPr/>
        </p:nvSpPr>
        <p:spPr>
          <a:xfrm>
            <a:off x="3700026" y="5611917"/>
            <a:ext cx="2041714" cy="553998"/>
          </a:xfrm>
          <a:prstGeom prst="rect">
            <a:avLst/>
          </a:prstGeom>
          <a:noFill/>
        </p:spPr>
        <p:txBody>
          <a:bodyPr wrap="none" lIns="91440" tIns="45720" rIns="91440" bIns="45720">
            <a:spAutoFit/>
          </a:bodyPr>
          <a:lstStyle/>
          <a:p>
            <a:pPr algn="ctr"/>
            <a:r>
              <a:rPr lang="en-US" sz="3000" b="0" cap="none" spc="0" dirty="0" smtClean="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rPr>
              <a:t>Payam Wali</a:t>
            </a:r>
            <a:endParaRPr lang="en-US" sz="3000" b="0" cap="none" spc="0" dirty="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endParaRPr>
          </a:p>
        </p:txBody>
      </p:sp>
      <p:sp>
        <p:nvSpPr>
          <p:cNvPr id="3" name="Slide Number Placeholder 2"/>
          <p:cNvSpPr>
            <a:spLocks noGrp="1"/>
          </p:cNvSpPr>
          <p:nvPr>
            <p:ph type="sldNum" sz="quarter" idx="12"/>
          </p:nvPr>
        </p:nvSpPr>
        <p:spPr/>
        <p:txBody>
          <a:bodyPr/>
          <a:lstStyle/>
          <a:p>
            <a:fld id="{1FA47DC0-52A1-1F42-AA0A-BF71125EDAD5}" type="slidenum">
              <a:rPr lang="en-US" smtClean="0"/>
              <a:t>1</a:t>
            </a:fld>
            <a:endParaRPr lang="en-US"/>
          </a:p>
        </p:txBody>
      </p:sp>
      <p:sp>
        <p:nvSpPr>
          <p:cNvPr id="8" name="Rectangle 7"/>
          <p:cNvSpPr/>
          <p:nvPr/>
        </p:nvSpPr>
        <p:spPr>
          <a:xfrm>
            <a:off x="515560" y="2867504"/>
            <a:ext cx="8410640" cy="1828386"/>
          </a:xfrm>
          <a:prstGeom prst="rect">
            <a:avLst/>
          </a:prstGeom>
          <a:noFill/>
        </p:spPr>
        <p:txBody>
          <a:bodyPr wrap="square" lIns="91440" tIns="45720" rIns="91440" bIns="45720">
            <a:spAutoFit/>
          </a:bodyPr>
          <a:lstStyle/>
          <a:p>
            <a:pPr algn="ctr">
              <a:lnSpc>
                <a:spcPct val="150000"/>
              </a:lnSpc>
            </a:pPr>
            <a:r>
              <a:rPr lang="en-US" sz="4000" dirty="0">
                <a:latin typeface="Times New Roman" charset="0"/>
                <a:ea typeface="Times New Roman" charset="0"/>
                <a:cs typeface="Times New Roman" charset="0"/>
              </a:rPr>
              <a:t>Chapter 4</a:t>
            </a:r>
          </a:p>
          <a:p>
            <a:pPr algn="ctr">
              <a:lnSpc>
                <a:spcPct val="150000"/>
              </a:lnSpc>
            </a:pPr>
            <a:r>
              <a:rPr lang="en-US" sz="4000" dirty="0">
                <a:latin typeface="Times New Roman" charset="0"/>
                <a:ea typeface="Times New Roman" charset="0"/>
                <a:cs typeface="Times New Roman" charset="0"/>
              </a:rPr>
              <a:t>High-Level Design </a:t>
            </a:r>
          </a:p>
        </p:txBody>
      </p:sp>
      <p:pic>
        <p:nvPicPr>
          <p:cNvPr id="9" name="Picture 8">
            <a:extLst>
              <a:ext uri="{FF2B5EF4-FFF2-40B4-BE49-F238E27FC236}">
                <a16:creationId xmlns:a16="http://schemas.microsoft.com/office/drawing/2014/main" id="{28FEBC34-8BFF-D641-8E21-DBF0AF6C483D}"/>
              </a:ext>
            </a:extLst>
          </p:cNvPr>
          <p:cNvPicPr>
            <a:picLocks noChangeAspect="1"/>
          </p:cNvPicPr>
          <p:nvPr/>
        </p:nvPicPr>
        <p:blipFill>
          <a:blip r:embed="rId3"/>
          <a:stretch>
            <a:fillRect/>
          </a:stretch>
        </p:blipFill>
        <p:spPr>
          <a:xfrm>
            <a:off x="33051" y="-89320"/>
            <a:ext cx="1410159" cy="1383198"/>
          </a:xfrm>
          <a:prstGeom prst="rect">
            <a:avLst/>
          </a:prstGeom>
        </p:spPr>
      </p:pic>
      <p:pic>
        <p:nvPicPr>
          <p:cNvPr id="4" name="Picture 3">
            <a:extLst>
              <a:ext uri="{FF2B5EF4-FFF2-40B4-BE49-F238E27FC236}">
                <a16:creationId xmlns:a16="http://schemas.microsoft.com/office/drawing/2014/main" id="{13A35BAD-26F1-CF4C-9832-94096F2D55D0}"/>
              </a:ext>
            </a:extLst>
          </p:cNvPr>
          <p:cNvPicPr>
            <a:picLocks noChangeAspect="1"/>
          </p:cNvPicPr>
          <p:nvPr/>
        </p:nvPicPr>
        <p:blipFill>
          <a:blip r:link="rId4"/>
          <a:stretch>
            <a:fillRect/>
          </a:stretch>
        </p:blipFill>
        <p:spPr>
          <a:xfrm>
            <a:off x="1270000" y="1270000"/>
            <a:ext cx="63500" cy="76200"/>
          </a:xfrm>
          <a:prstGeom prst="rect">
            <a:avLst/>
          </a:prstGeom>
        </p:spPr>
      </p:pic>
    </p:spTree>
    <p:extLst>
      <p:ext uri="{BB962C8B-B14F-4D97-AF65-F5344CB8AC3E}">
        <p14:creationId xmlns:p14="http://schemas.microsoft.com/office/powerpoint/2010/main" val="8809001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 What To Specify</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10</a:t>
            </a:fld>
            <a:endParaRPr lang="en-US"/>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166970" y="1079965"/>
            <a:ext cx="1931994" cy="6624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sz="2600" dirty="0">
                <a:latin typeface="Times New Roman" charset="0"/>
                <a:ea typeface="Times New Roman" charset="0"/>
                <a:cs typeface="Times New Roman" charset="0"/>
              </a:rPr>
              <a:t>Security</a:t>
            </a:r>
          </a:p>
          <a:p>
            <a:pPr marL="457200" indent="-457200" algn="just">
              <a:lnSpc>
                <a:spcPct val="100000"/>
              </a:lnSpc>
              <a:buFont typeface="Helvetica" charset="0"/>
              <a:buChar char="−"/>
            </a:pPr>
            <a:endParaRPr lang="en-US" sz="2200" dirty="0">
              <a:latin typeface="Times New Roman" charset="0"/>
              <a:ea typeface="Times New Roman" charset="0"/>
              <a:cs typeface="Times New Roman" charset="0"/>
            </a:endParaRPr>
          </a:p>
        </p:txBody>
      </p:sp>
      <p:sp>
        <p:nvSpPr>
          <p:cNvPr id="15" name="Subtitle 2">
            <a:extLst>
              <a:ext uri="{FF2B5EF4-FFF2-40B4-BE49-F238E27FC236}">
                <a16:creationId xmlns:a16="http://schemas.microsoft.com/office/drawing/2014/main" id="{6A31D670-D16B-C149-8284-526368BE51BF}"/>
              </a:ext>
            </a:extLst>
          </p:cNvPr>
          <p:cNvSpPr txBox="1">
            <a:spLocks/>
          </p:cNvSpPr>
          <p:nvPr/>
        </p:nvSpPr>
        <p:spPr>
          <a:xfrm>
            <a:off x="166970" y="1930162"/>
            <a:ext cx="3452681" cy="12258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sz="2600" dirty="0">
                <a:latin typeface="Times New Roman" charset="0"/>
                <a:ea typeface="Times New Roman" charset="0"/>
                <a:cs typeface="Times New Roman" charset="0"/>
              </a:rPr>
              <a:t>User Interface</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Internal Interface</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External Interface</a:t>
            </a:r>
          </a:p>
        </p:txBody>
      </p:sp>
      <p:sp>
        <p:nvSpPr>
          <p:cNvPr id="11" name="Subtitle 2">
            <a:extLst>
              <a:ext uri="{FF2B5EF4-FFF2-40B4-BE49-F238E27FC236}">
                <a16:creationId xmlns:a16="http://schemas.microsoft.com/office/drawing/2014/main" id="{EB99CF9D-80DE-0442-884D-F4FDC2635BFB}"/>
              </a:ext>
            </a:extLst>
          </p:cNvPr>
          <p:cNvSpPr txBox="1">
            <a:spLocks/>
          </p:cNvSpPr>
          <p:nvPr/>
        </p:nvSpPr>
        <p:spPr>
          <a:xfrm>
            <a:off x="184137" y="1509365"/>
            <a:ext cx="2330463" cy="563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sz="2600" dirty="0">
                <a:latin typeface="Times New Roman" charset="0"/>
                <a:ea typeface="Times New Roman" charset="0"/>
                <a:cs typeface="Times New Roman" charset="0"/>
              </a:rPr>
              <a:t>Hardware</a:t>
            </a:r>
          </a:p>
        </p:txBody>
      </p:sp>
      <p:sp>
        <p:nvSpPr>
          <p:cNvPr id="16" name="Subtitle 2">
            <a:extLst>
              <a:ext uri="{FF2B5EF4-FFF2-40B4-BE49-F238E27FC236}">
                <a16:creationId xmlns:a16="http://schemas.microsoft.com/office/drawing/2014/main" id="{14A0D0D3-7A80-2848-9BA5-CBF4ABCACF13}"/>
              </a:ext>
            </a:extLst>
          </p:cNvPr>
          <p:cNvSpPr txBox="1">
            <a:spLocks/>
          </p:cNvSpPr>
          <p:nvPr/>
        </p:nvSpPr>
        <p:spPr>
          <a:xfrm>
            <a:off x="184137" y="3027278"/>
            <a:ext cx="3452681" cy="41669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Ø"/>
            </a:pPr>
            <a:r>
              <a:rPr lang="en-US" sz="2600" dirty="0">
                <a:latin typeface="Times New Roman" charset="0"/>
                <a:ea typeface="Times New Roman" charset="0"/>
                <a:cs typeface="Times New Roman" charset="0"/>
              </a:rPr>
              <a:t>Architecture</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Monolithic</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Client/ Server</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Component-Based</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Service-Oriented</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Data-Centric</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Event-Driven</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Rule-Based</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Distributed</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Mix &amp; Match</a:t>
            </a:r>
          </a:p>
        </p:txBody>
      </p:sp>
      <p:pic>
        <p:nvPicPr>
          <p:cNvPr id="10" name="Picture 9">
            <a:extLst>
              <a:ext uri="{FF2B5EF4-FFF2-40B4-BE49-F238E27FC236}">
                <a16:creationId xmlns:a16="http://schemas.microsoft.com/office/drawing/2014/main" id="{F2C09517-6283-B847-A2F8-304106FA7C8A}"/>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54448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1"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Security</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11</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249461"/>
            <a:ext cx="6299144" cy="12859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first thing you see when you start most applications is a login screen. (That’s the first obvious sign of the application’s security).</a:t>
            </a:r>
            <a:endParaRPr lang="en-US" sz="2200" dirty="0">
              <a:latin typeface="Times New Roman" charset="0"/>
              <a:ea typeface="Times New Roman" charset="0"/>
              <a:cs typeface="Times New Roman" charset="0"/>
            </a:endParaRPr>
          </a:p>
        </p:txBody>
      </p:sp>
      <p:sp>
        <p:nvSpPr>
          <p:cNvPr id="14" name="Subtitle 2">
            <a:extLst>
              <a:ext uri="{FF2B5EF4-FFF2-40B4-BE49-F238E27FC236}">
                <a16:creationId xmlns:a16="http://schemas.microsoft.com/office/drawing/2014/main" id="{F2691A1D-B63B-414C-8521-1F3ECE461F18}"/>
              </a:ext>
            </a:extLst>
          </p:cNvPr>
          <p:cNvSpPr txBox="1">
            <a:spLocks/>
          </p:cNvSpPr>
          <p:nvPr/>
        </p:nvSpPr>
        <p:spPr>
          <a:xfrm>
            <a:off x="334825" y="2917583"/>
            <a:ext cx="8750502" cy="8496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200" dirty="0">
                <a:latin typeface="Times New Roman" charset="0"/>
                <a:ea typeface="Times New Roman" charset="0"/>
                <a:cs typeface="Times New Roman" charset="0"/>
              </a:rPr>
              <a:t>but it’s actually </a:t>
            </a:r>
            <a:r>
              <a:rPr lang="en-US" sz="2200" u="sng" dirty="0">
                <a:latin typeface="Times New Roman" charset="0"/>
                <a:ea typeface="Times New Roman" charset="0"/>
                <a:cs typeface="Times New Roman" charset="0"/>
              </a:rPr>
              <a:t>NOT the first piece</a:t>
            </a:r>
            <a:r>
              <a:rPr lang="en-US" sz="2200" dirty="0">
                <a:latin typeface="Times New Roman" charset="0"/>
                <a:ea typeface="Times New Roman" charset="0"/>
                <a:cs typeface="Times New Roman" charset="0"/>
              </a:rPr>
              <a:t>. Before you even log in to the application, you need to log in to the computer.</a:t>
            </a:r>
            <a:endParaRPr lang="en-US" sz="1800" dirty="0">
              <a:latin typeface="Times New Roman" charset="0"/>
              <a:ea typeface="Times New Roman" charset="0"/>
              <a:cs typeface="Times New Roman" charset="0"/>
            </a:endParaRPr>
          </a:p>
        </p:txBody>
      </p:sp>
      <p:sp>
        <p:nvSpPr>
          <p:cNvPr id="17" name="Subtitle 2">
            <a:extLst>
              <a:ext uri="{FF2B5EF4-FFF2-40B4-BE49-F238E27FC236}">
                <a16:creationId xmlns:a16="http://schemas.microsoft.com/office/drawing/2014/main" id="{39530E68-A053-0F4C-9568-950561358BCA}"/>
              </a:ext>
            </a:extLst>
          </p:cNvPr>
          <p:cNvSpPr txBox="1">
            <a:spLocks/>
          </p:cNvSpPr>
          <p:nvPr/>
        </p:nvSpPr>
        <p:spPr>
          <a:xfrm>
            <a:off x="276152" y="3833982"/>
            <a:ext cx="8867848" cy="10289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Your high‐level design should sketch out all the application’s security needs. Those needs may include the following:</a:t>
            </a:r>
            <a:endParaRPr lang="en-US" sz="2200" dirty="0">
              <a:latin typeface="Times New Roman" charset="0"/>
              <a:ea typeface="Times New Roman" charset="0"/>
              <a:cs typeface="Times New Roman" charset="0"/>
            </a:endParaRPr>
          </a:p>
        </p:txBody>
      </p:sp>
      <p:pic>
        <p:nvPicPr>
          <p:cNvPr id="3" name="Picture 2">
            <a:extLst>
              <a:ext uri="{FF2B5EF4-FFF2-40B4-BE49-F238E27FC236}">
                <a16:creationId xmlns:a16="http://schemas.microsoft.com/office/drawing/2014/main" id="{20472DCD-477A-454B-B403-69560E2B3EDA}"/>
              </a:ext>
            </a:extLst>
          </p:cNvPr>
          <p:cNvPicPr>
            <a:picLocks noChangeAspect="1"/>
          </p:cNvPicPr>
          <p:nvPr/>
        </p:nvPicPr>
        <p:blipFill>
          <a:blip r:embed="rId2"/>
          <a:stretch>
            <a:fillRect/>
          </a:stretch>
        </p:blipFill>
        <p:spPr>
          <a:xfrm>
            <a:off x="6476331" y="1338884"/>
            <a:ext cx="2667669" cy="1191921"/>
          </a:xfrm>
          <a:prstGeom prst="rect">
            <a:avLst/>
          </a:prstGeom>
        </p:spPr>
      </p:pic>
      <p:sp>
        <p:nvSpPr>
          <p:cNvPr id="18" name="Subtitle 2">
            <a:extLst>
              <a:ext uri="{FF2B5EF4-FFF2-40B4-BE49-F238E27FC236}">
                <a16:creationId xmlns:a16="http://schemas.microsoft.com/office/drawing/2014/main" id="{43577005-DB2B-6D4E-96B6-9177C08AFAAF}"/>
              </a:ext>
            </a:extLst>
          </p:cNvPr>
          <p:cNvSpPr txBox="1">
            <a:spLocks/>
          </p:cNvSpPr>
          <p:nvPr/>
        </p:nvSpPr>
        <p:spPr>
          <a:xfrm>
            <a:off x="875151" y="4672433"/>
            <a:ext cx="4498387" cy="5144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a:pPr>
            <a:r>
              <a:rPr lang="en-US" sz="2600" dirty="0">
                <a:latin typeface="Times New Roman" charset="0"/>
                <a:ea typeface="Times New Roman" charset="0"/>
                <a:cs typeface="Times New Roman" charset="0"/>
              </a:rPr>
              <a:t>Operating system Security</a:t>
            </a:r>
          </a:p>
        </p:txBody>
      </p:sp>
      <p:sp>
        <p:nvSpPr>
          <p:cNvPr id="19" name="Subtitle 2">
            <a:extLst>
              <a:ext uri="{FF2B5EF4-FFF2-40B4-BE49-F238E27FC236}">
                <a16:creationId xmlns:a16="http://schemas.microsoft.com/office/drawing/2014/main" id="{F019E8D9-829C-B841-964B-446B4DC810DE}"/>
              </a:ext>
            </a:extLst>
          </p:cNvPr>
          <p:cNvSpPr txBox="1">
            <a:spLocks/>
          </p:cNvSpPr>
          <p:nvPr/>
        </p:nvSpPr>
        <p:spPr>
          <a:xfrm>
            <a:off x="875150" y="5058059"/>
            <a:ext cx="4498387" cy="5144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startAt="2"/>
            </a:pPr>
            <a:r>
              <a:rPr lang="en-US" sz="2600" dirty="0">
                <a:latin typeface="Times New Roman" charset="0"/>
                <a:ea typeface="Times New Roman" charset="0"/>
                <a:cs typeface="Times New Roman" charset="0"/>
              </a:rPr>
              <a:t>Application Security</a:t>
            </a:r>
          </a:p>
        </p:txBody>
      </p:sp>
      <p:sp>
        <p:nvSpPr>
          <p:cNvPr id="21" name="Subtitle 2">
            <a:extLst>
              <a:ext uri="{FF2B5EF4-FFF2-40B4-BE49-F238E27FC236}">
                <a16:creationId xmlns:a16="http://schemas.microsoft.com/office/drawing/2014/main" id="{A8B542BF-ECEC-F94A-A451-B040400122F3}"/>
              </a:ext>
            </a:extLst>
          </p:cNvPr>
          <p:cNvSpPr txBox="1">
            <a:spLocks/>
          </p:cNvSpPr>
          <p:nvPr/>
        </p:nvSpPr>
        <p:spPr>
          <a:xfrm>
            <a:off x="875151" y="5881554"/>
            <a:ext cx="4498387" cy="5144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startAt="4"/>
            </a:pPr>
            <a:r>
              <a:rPr lang="en-US" sz="2600" dirty="0">
                <a:latin typeface="Times New Roman" charset="0"/>
                <a:ea typeface="Times New Roman" charset="0"/>
                <a:cs typeface="Times New Roman" charset="0"/>
              </a:rPr>
              <a:t>Network Security</a:t>
            </a:r>
          </a:p>
        </p:txBody>
      </p:sp>
      <p:sp>
        <p:nvSpPr>
          <p:cNvPr id="22" name="Subtitle 2">
            <a:extLst>
              <a:ext uri="{FF2B5EF4-FFF2-40B4-BE49-F238E27FC236}">
                <a16:creationId xmlns:a16="http://schemas.microsoft.com/office/drawing/2014/main" id="{7D7D9A38-426D-EC41-BDFC-1B1D43052FF3}"/>
              </a:ext>
            </a:extLst>
          </p:cNvPr>
          <p:cNvSpPr txBox="1">
            <a:spLocks/>
          </p:cNvSpPr>
          <p:nvPr/>
        </p:nvSpPr>
        <p:spPr>
          <a:xfrm>
            <a:off x="875151" y="6343518"/>
            <a:ext cx="4498387" cy="5144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startAt="5"/>
            </a:pPr>
            <a:r>
              <a:rPr lang="en-US" sz="2600" dirty="0">
                <a:latin typeface="Times New Roman" charset="0"/>
                <a:ea typeface="Times New Roman" charset="0"/>
                <a:cs typeface="Times New Roman" charset="0"/>
              </a:rPr>
              <a:t>Physical Security</a:t>
            </a:r>
          </a:p>
        </p:txBody>
      </p:sp>
      <p:sp>
        <p:nvSpPr>
          <p:cNvPr id="23" name="Subtitle 2">
            <a:extLst>
              <a:ext uri="{FF2B5EF4-FFF2-40B4-BE49-F238E27FC236}">
                <a16:creationId xmlns:a16="http://schemas.microsoft.com/office/drawing/2014/main" id="{696E3B6F-95BF-144A-9546-B20493AC87E1}"/>
              </a:ext>
            </a:extLst>
          </p:cNvPr>
          <p:cNvSpPr txBox="1">
            <a:spLocks/>
          </p:cNvSpPr>
          <p:nvPr/>
        </p:nvSpPr>
        <p:spPr>
          <a:xfrm>
            <a:off x="875150" y="5495928"/>
            <a:ext cx="4498387" cy="5144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startAt="3"/>
            </a:pPr>
            <a:r>
              <a:rPr lang="en-US" sz="2600" dirty="0">
                <a:latin typeface="Times New Roman" charset="0"/>
                <a:ea typeface="Times New Roman" charset="0"/>
                <a:cs typeface="Times New Roman" charset="0"/>
              </a:rPr>
              <a:t>Data Security</a:t>
            </a:r>
          </a:p>
        </p:txBody>
      </p:sp>
      <p:pic>
        <p:nvPicPr>
          <p:cNvPr id="15" name="Picture 14">
            <a:extLst>
              <a:ext uri="{FF2B5EF4-FFF2-40B4-BE49-F238E27FC236}">
                <a16:creationId xmlns:a16="http://schemas.microsoft.com/office/drawing/2014/main" id="{EE43A720-04FF-6746-A39F-1D80BF6E137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21908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dissolv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dissolv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ssolv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dissolve">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dissolv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dissolv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dissolve">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7" grpId="0"/>
      <p:bldP spid="18" grpId="0"/>
      <p:bldP spid="19"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6B88A6-E8F1-5F4F-A77E-4A67536487F4}"/>
              </a:ext>
            </a:extLst>
          </p:cNvPr>
          <p:cNvPicPr>
            <a:picLocks noChangeAspect="1"/>
          </p:cNvPicPr>
          <p:nvPr/>
        </p:nvPicPr>
        <p:blipFill>
          <a:blip r:embed="rId2"/>
          <a:stretch>
            <a:fillRect/>
          </a:stretch>
        </p:blipFill>
        <p:spPr>
          <a:xfrm>
            <a:off x="7486650" y="2222944"/>
            <a:ext cx="1513193" cy="1513193"/>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Hardware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a:xfrm>
            <a:off x="6457950" y="6495497"/>
            <a:ext cx="2057400" cy="365125"/>
          </a:xfrm>
        </p:spPr>
        <p:txBody>
          <a:bodyPr/>
          <a:lstStyle/>
          <a:p>
            <a:fld id="{1FA47DC0-52A1-1F42-AA0A-BF71125EDAD5}" type="slidenum">
              <a:rPr lang="en-US" smtClean="0"/>
              <a:t>12</a:t>
            </a:fld>
            <a:endParaRPr lang="en-US" dirty="0"/>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249461"/>
            <a:ext cx="8876012" cy="9734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 can build systems to run on mainframes, desktops, laptops, tablets, and phones.</a:t>
            </a:r>
            <a:endParaRPr lang="en-US" sz="2200" dirty="0">
              <a:latin typeface="Times New Roman" charset="0"/>
              <a:ea typeface="Times New Roman" charset="0"/>
              <a:cs typeface="Times New Roman" charset="0"/>
            </a:endParaRPr>
          </a:p>
        </p:txBody>
      </p:sp>
      <p:sp>
        <p:nvSpPr>
          <p:cNvPr id="17" name="Subtitle 2">
            <a:extLst>
              <a:ext uri="{FF2B5EF4-FFF2-40B4-BE49-F238E27FC236}">
                <a16:creationId xmlns:a16="http://schemas.microsoft.com/office/drawing/2014/main" id="{39530E68-A053-0F4C-9568-950561358BCA}"/>
              </a:ext>
            </a:extLst>
          </p:cNvPr>
          <p:cNvSpPr txBox="1">
            <a:spLocks/>
          </p:cNvSpPr>
          <p:nvPr/>
        </p:nvSpPr>
        <p:spPr>
          <a:xfrm>
            <a:off x="158806" y="2106969"/>
            <a:ext cx="6063090" cy="10289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Wearable devices.</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Ex: watches, eyeglasses, and headsets</a:t>
            </a:r>
            <a:r>
              <a:rPr lang="en-US" sz="1800" dirty="0">
                <a:latin typeface="Times New Roman" charset="0"/>
                <a:ea typeface="Times New Roman" charset="0"/>
                <a:cs typeface="Times New Roman" charset="0"/>
              </a:rPr>
              <a:t>.</a:t>
            </a:r>
          </a:p>
        </p:txBody>
      </p:sp>
      <p:sp>
        <p:nvSpPr>
          <p:cNvPr id="20" name="Subtitle 2">
            <a:extLst>
              <a:ext uri="{FF2B5EF4-FFF2-40B4-BE49-F238E27FC236}">
                <a16:creationId xmlns:a16="http://schemas.microsoft.com/office/drawing/2014/main" id="{6046C116-72BE-394F-9BE2-63657702B641}"/>
              </a:ext>
            </a:extLst>
          </p:cNvPr>
          <p:cNvSpPr txBox="1">
            <a:spLocks/>
          </p:cNvSpPr>
          <p:nvPr/>
        </p:nvSpPr>
        <p:spPr>
          <a:xfrm>
            <a:off x="158806" y="2979336"/>
            <a:ext cx="7292869" cy="9734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Additional hardware that you need to specify might include the following:</a:t>
            </a:r>
            <a:endParaRPr lang="en-US" sz="2200" dirty="0">
              <a:latin typeface="Times New Roman" charset="0"/>
              <a:ea typeface="Times New Roman" charset="0"/>
              <a:cs typeface="Times New Roman" charset="0"/>
            </a:endParaRPr>
          </a:p>
        </p:txBody>
      </p:sp>
      <p:sp>
        <p:nvSpPr>
          <p:cNvPr id="24" name="Subtitle 2">
            <a:extLst>
              <a:ext uri="{FF2B5EF4-FFF2-40B4-BE49-F238E27FC236}">
                <a16:creationId xmlns:a16="http://schemas.microsoft.com/office/drawing/2014/main" id="{C5A0A5E7-970B-8142-B6D8-8395EF133789}"/>
              </a:ext>
            </a:extLst>
          </p:cNvPr>
          <p:cNvSpPr txBox="1">
            <a:spLocks/>
          </p:cNvSpPr>
          <p:nvPr/>
        </p:nvSpPr>
        <p:spPr>
          <a:xfrm>
            <a:off x="488484" y="3775165"/>
            <a:ext cx="4498387" cy="5144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a:pPr>
            <a:r>
              <a:rPr lang="en-US" dirty="0">
                <a:latin typeface="Times New Roman" charset="0"/>
                <a:ea typeface="Times New Roman" charset="0"/>
                <a:cs typeface="Times New Roman" charset="0"/>
              </a:rPr>
              <a:t>Printers</a:t>
            </a:r>
          </a:p>
        </p:txBody>
      </p:sp>
      <p:sp>
        <p:nvSpPr>
          <p:cNvPr id="25" name="Subtitle 2">
            <a:extLst>
              <a:ext uri="{FF2B5EF4-FFF2-40B4-BE49-F238E27FC236}">
                <a16:creationId xmlns:a16="http://schemas.microsoft.com/office/drawing/2014/main" id="{94791C05-08AA-2D41-9B70-ECF00A620C5C}"/>
              </a:ext>
            </a:extLst>
          </p:cNvPr>
          <p:cNvSpPr txBox="1">
            <a:spLocks/>
          </p:cNvSpPr>
          <p:nvPr/>
        </p:nvSpPr>
        <p:spPr>
          <a:xfrm>
            <a:off x="488483" y="4196669"/>
            <a:ext cx="8655516" cy="5144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startAt="2"/>
            </a:pPr>
            <a:r>
              <a:rPr lang="en-US" dirty="0">
                <a:latin typeface="Times New Roman" charset="0"/>
                <a:ea typeface="Times New Roman" charset="0"/>
                <a:cs typeface="Times New Roman" charset="0"/>
              </a:rPr>
              <a:t>Network components (cables, modems, gateways, and routers)</a:t>
            </a:r>
          </a:p>
        </p:txBody>
      </p:sp>
      <p:sp>
        <p:nvSpPr>
          <p:cNvPr id="26" name="Subtitle 2">
            <a:extLst>
              <a:ext uri="{FF2B5EF4-FFF2-40B4-BE49-F238E27FC236}">
                <a16:creationId xmlns:a16="http://schemas.microsoft.com/office/drawing/2014/main" id="{3851A316-A822-8B4B-8D55-25C4E2DF9F23}"/>
              </a:ext>
            </a:extLst>
          </p:cNvPr>
          <p:cNvSpPr txBox="1">
            <a:spLocks/>
          </p:cNvSpPr>
          <p:nvPr/>
        </p:nvSpPr>
        <p:spPr>
          <a:xfrm>
            <a:off x="488483" y="5438303"/>
            <a:ext cx="8655516" cy="5144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startAt="4"/>
            </a:pPr>
            <a:r>
              <a:rPr lang="en-US" dirty="0">
                <a:latin typeface="Times New Roman" charset="0"/>
                <a:ea typeface="Times New Roman" charset="0"/>
                <a:cs typeface="Times New Roman" charset="0"/>
              </a:rPr>
              <a:t>Specialized instruments (scales, microscopes, programmable signs, and GPS units)</a:t>
            </a:r>
          </a:p>
        </p:txBody>
      </p:sp>
      <p:sp>
        <p:nvSpPr>
          <p:cNvPr id="27" name="Subtitle 2">
            <a:extLst>
              <a:ext uri="{FF2B5EF4-FFF2-40B4-BE49-F238E27FC236}">
                <a16:creationId xmlns:a16="http://schemas.microsoft.com/office/drawing/2014/main" id="{E0ECA02D-4369-784C-A247-DAD75C4F7534}"/>
              </a:ext>
            </a:extLst>
          </p:cNvPr>
          <p:cNvSpPr txBox="1">
            <a:spLocks/>
          </p:cNvSpPr>
          <p:nvPr/>
        </p:nvSpPr>
        <p:spPr>
          <a:xfrm>
            <a:off x="488483" y="6165455"/>
            <a:ext cx="8814542" cy="5144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startAt="5"/>
            </a:pPr>
            <a:r>
              <a:rPr lang="en-US" sz="2600" dirty="0">
                <a:latin typeface="Times New Roman" charset="0"/>
                <a:ea typeface="Times New Roman" charset="0"/>
                <a:cs typeface="Times New Roman" charset="0"/>
              </a:rPr>
              <a:t>Audio and video hardware (webcams, headsets, and VOIP)</a:t>
            </a:r>
          </a:p>
        </p:txBody>
      </p:sp>
      <p:sp>
        <p:nvSpPr>
          <p:cNvPr id="28" name="Subtitle 2">
            <a:extLst>
              <a:ext uri="{FF2B5EF4-FFF2-40B4-BE49-F238E27FC236}">
                <a16:creationId xmlns:a16="http://schemas.microsoft.com/office/drawing/2014/main" id="{28AE87D5-8B49-4A4A-B8A0-E154D52E7A74}"/>
              </a:ext>
            </a:extLst>
          </p:cNvPr>
          <p:cNvSpPr txBox="1">
            <a:spLocks/>
          </p:cNvSpPr>
          <p:nvPr/>
        </p:nvSpPr>
        <p:spPr>
          <a:xfrm>
            <a:off x="488483" y="4804129"/>
            <a:ext cx="8546335" cy="74509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mj-lt"/>
              <a:buAutoNum type="romanUcPeriod" startAt="3"/>
            </a:pPr>
            <a:r>
              <a:rPr lang="en-US" dirty="0">
                <a:latin typeface="Times New Roman" charset="0"/>
                <a:ea typeface="Times New Roman" charset="0"/>
                <a:cs typeface="Times New Roman" charset="0"/>
              </a:rPr>
              <a:t>Servers (database servers, web servers, and application servers)</a:t>
            </a:r>
          </a:p>
        </p:txBody>
      </p:sp>
      <p:pic>
        <p:nvPicPr>
          <p:cNvPr id="15" name="Picture 14">
            <a:extLst>
              <a:ext uri="{FF2B5EF4-FFF2-40B4-BE49-F238E27FC236}">
                <a16:creationId xmlns:a16="http://schemas.microsoft.com/office/drawing/2014/main" id="{C42B913F-AA7B-CF48-B3CF-E02B86964241}"/>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63104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ssolve">
                                      <p:cBhvr>
                                        <p:cTn id="12" dur="500"/>
                                        <p:tgtEl>
                                          <p:spTgt spid="17"/>
                                        </p:tgtEl>
                                      </p:cBhvr>
                                    </p:animEffect>
                                  </p:childTnLst>
                                </p:cTn>
                              </p:par>
                              <p:par>
                                <p:cTn id="13" presetID="9"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dissolv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dissolve">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dissolv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dissolv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dissolve">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dissolve">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20" grpId="0"/>
      <p:bldP spid="24" grpId="0"/>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F11303-2BF5-4147-817B-0580E15EFAE5}"/>
              </a:ext>
            </a:extLst>
          </p:cNvPr>
          <p:cNvPicPr>
            <a:picLocks noChangeAspect="1"/>
          </p:cNvPicPr>
          <p:nvPr/>
        </p:nvPicPr>
        <p:blipFill>
          <a:blip r:embed="rId2"/>
          <a:stretch>
            <a:fillRect/>
          </a:stretch>
        </p:blipFill>
        <p:spPr>
          <a:xfrm>
            <a:off x="6457950" y="2079383"/>
            <a:ext cx="2643317" cy="1486866"/>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User Interface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13</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249461"/>
            <a:ext cx="8876012" cy="9734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During high‐level design, you can sketch out the user interface, at least at a high level. (i.e. main methods for navigating through the application)</a:t>
            </a:r>
            <a:endParaRPr lang="en-US" sz="2200" dirty="0">
              <a:latin typeface="Times New Roman" charset="0"/>
              <a:ea typeface="Times New Roman" charset="0"/>
              <a:cs typeface="Times New Roman" charset="0"/>
            </a:endParaRPr>
          </a:p>
        </p:txBody>
      </p:sp>
      <p:sp>
        <p:nvSpPr>
          <p:cNvPr id="17" name="Subtitle 2">
            <a:extLst>
              <a:ext uri="{FF2B5EF4-FFF2-40B4-BE49-F238E27FC236}">
                <a16:creationId xmlns:a16="http://schemas.microsoft.com/office/drawing/2014/main" id="{39530E68-A053-0F4C-9568-950561358BCA}"/>
              </a:ext>
            </a:extLst>
          </p:cNvPr>
          <p:cNvSpPr txBox="1">
            <a:spLocks/>
          </p:cNvSpPr>
          <p:nvPr/>
        </p:nvSpPr>
        <p:spPr>
          <a:xfrm>
            <a:off x="158805" y="2588179"/>
            <a:ext cx="6460655" cy="10289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Older‐style desktop applications use forms with menus that display other forms.</a:t>
            </a:r>
            <a:endParaRPr lang="en-US" sz="1800" dirty="0">
              <a:latin typeface="Times New Roman" charset="0"/>
              <a:ea typeface="Times New Roman" charset="0"/>
              <a:cs typeface="Times New Roman" charset="0"/>
            </a:endParaRPr>
          </a:p>
        </p:txBody>
      </p:sp>
      <p:sp>
        <p:nvSpPr>
          <p:cNvPr id="14" name="Subtitle 2">
            <a:extLst>
              <a:ext uri="{FF2B5EF4-FFF2-40B4-BE49-F238E27FC236}">
                <a16:creationId xmlns:a16="http://schemas.microsoft.com/office/drawing/2014/main" id="{DADDDD7D-923A-F34F-AF55-232220E2F755}"/>
              </a:ext>
            </a:extLst>
          </p:cNvPr>
          <p:cNvSpPr txBox="1">
            <a:spLocks/>
          </p:cNvSpPr>
          <p:nvPr/>
        </p:nvSpPr>
        <p:spPr>
          <a:xfrm>
            <a:off x="158806" y="3540529"/>
            <a:ext cx="8867848" cy="10289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In contrast, newer tablet‐style applications tend to use a single window and buttons or arrows to navigate.</a:t>
            </a:r>
            <a:endParaRPr lang="en-US" sz="1800" dirty="0">
              <a:latin typeface="Times New Roman" charset="0"/>
              <a:ea typeface="Times New Roman" charset="0"/>
              <a:cs typeface="Times New Roman" charset="0"/>
            </a:endParaRPr>
          </a:p>
        </p:txBody>
      </p:sp>
      <p:sp>
        <p:nvSpPr>
          <p:cNvPr id="15" name="Subtitle 2">
            <a:extLst>
              <a:ext uri="{FF2B5EF4-FFF2-40B4-BE49-F238E27FC236}">
                <a16:creationId xmlns:a16="http://schemas.microsoft.com/office/drawing/2014/main" id="{ADC3E33E-FB3B-F543-A145-35C9B0F0C2DA}"/>
              </a:ext>
            </a:extLst>
          </p:cNvPr>
          <p:cNvSpPr txBox="1">
            <a:spLocks/>
          </p:cNvSpPr>
          <p:nvPr/>
        </p:nvSpPr>
        <p:spPr>
          <a:xfrm>
            <a:off x="158805" y="4492879"/>
            <a:ext cx="8867848" cy="23651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In addition to the application’s basic navigational style, the high‐level user interface design can describe special features.</a:t>
            </a:r>
          </a:p>
          <a:p>
            <a:pPr marL="914400" lvl="1" indent="-457200" algn="just">
              <a:lnSpc>
                <a:spcPct val="100000"/>
              </a:lnSpc>
              <a:buFont typeface="Helvetica" charset="0"/>
              <a:buChar char="−"/>
            </a:pPr>
            <a:r>
              <a:rPr lang="en-US" sz="2200" dirty="0">
                <a:latin typeface="Times New Roman" charset="0"/>
                <a:ea typeface="Times New Roman" charset="0"/>
                <a:cs typeface="Times New Roman" charset="0"/>
              </a:rPr>
              <a:t>such as clickable maps, important tables, or methods for specifying system settings (such as sliders, scrollbars, or text boxes)</a:t>
            </a:r>
            <a:endParaRPr lang="en-US" sz="1400" dirty="0">
              <a:latin typeface="Times New Roman" charset="0"/>
              <a:ea typeface="Times New Roman" charset="0"/>
              <a:cs typeface="Times New Roman" charset="0"/>
            </a:endParaRPr>
          </a:p>
        </p:txBody>
      </p:sp>
      <p:sp>
        <p:nvSpPr>
          <p:cNvPr id="16" name="Subtitle 2">
            <a:extLst>
              <a:ext uri="{FF2B5EF4-FFF2-40B4-BE49-F238E27FC236}">
                <a16:creationId xmlns:a16="http://schemas.microsoft.com/office/drawing/2014/main" id="{684C648F-F919-1041-AAF0-926AD5E0BFFC}"/>
              </a:ext>
            </a:extLst>
          </p:cNvPr>
          <p:cNvSpPr txBox="1">
            <a:spLocks/>
          </p:cNvSpPr>
          <p:nvPr/>
        </p:nvSpPr>
        <p:spPr>
          <a:xfrm>
            <a:off x="32084" y="5960636"/>
            <a:ext cx="8867848" cy="83356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 don’t need to specify every label and text box for every form during high‐level user interface design. </a:t>
            </a:r>
            <a:endParaRPr lang="en-US" sz="1800" dirty="0">
              <a:latin typeface="Times New Roman" charset="0"/>
              <a:ea typeface="Times New Roman" charset="0"/>
              <a:cs typeface="Times New Roman" charset="0"/>
            </a:endParaRPr>
          </a:p>
        </p:txBody>
      </p:sp>
      <p:pic>
        <p:nvPicPr>
          <p:cNvPr id="12" name="Picture 11">
            <a:extLst>
              <a:ext uri="{FF2B5EF4-FFF2-40B4-BE49-F238E27FC236}">
                <a16:creationId xmlns:a16="http://schemas.microsoft.com/office/drawing/2014/main" id="{912A0DEE-1B59-2B40-BB13-45AB52CAD3DC}"/>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281337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dissolv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dissolv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Internal Interfaces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14</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249461"/>
            <a:ext cx="8876012" cy="9734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When you chop the program into pieces, you should specify how the pieces will interact.</a:t>
            </a:r>
            <a:endParaRPr lang="en-US" sz="2200" dirty="0">
              <a:latin typeface="Times New Roman" charset="0"/>
              <a:ea typeface="Times New Roman" charset="0"/>
              <a:cs typeface="Times New Roman" charset="0"/>
            </a:endParaRPr>
          </a:p>
        </p:txBody>
      </p:sp>
      <p:sp>
        <p:nvSpPr>
          <p:cNvPr id="17" name="Subtitle 2">
            <a:extLst>
              <a:ext uri="{FF2B5EF4-FFF2-40B4-BE49-F238E27FC236}">
                <a16:creationId xmlns:a16="http://schemas.microsoft.com/office/drawing/2014/main" id="{39530E68-A053-0F4C-9568-950561358BCA}"/>
              </a:ext>
            </a:extLst>
          </p:cNvPr>
          <p:cNvSpPr txBox="1">
            <a:spLocks/>
          </p:cNvSpPr>
          <p:nvPr/>
        </p:nvSpPr>
        <p:spPr>
          <a:xfrm>
            <a:off x="158805" y="2610294"/>
            <a:ext cx="8741127" cy="13175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It’s important that the high‐level design specifies these internal interactions clearly and unambiguously so that the teams can work as independently as possible.</a:t>
            </a:r>
            <a:endParaRPr lang="en-US" sz="1800" dirty="0">
              <a:latin typeface="Times New Roman" charset="0"/>
              <a:ea typeface="Times New Roman" charset="0"/>
              <a:cs typeface="Times New Roman" charset="0"/>
            </a:endParaRPr>
          </a:p>
        </p:txBody>
      </p:sp>
      <p:sp>
        <p:nvSpPr>
          <p:cNvPr id="14" name="Subtitle 2">
            <a:extLst>
              <a:ext uri="{FF2B5EF4-FFF2-40B4-BE49-F238E27FC236}">
                <a16:creationId xmlns:a16="http://schemas.microsoft.com/office/drawing/2014/main" id="{DADDDD7D-923A-F34F-AF55-232220E2F755}"/>
              </a:ext>
            </a:extLst>
          </p:cNvPr>
          <p:cNvSpPr txBox="1">
            <a:spLocks/>
          </p:cNvSpPr>
          <p:nvPr/>
        </p:nvSpPr>
        <p:spPr>
          <a:xfrm>
            <a:off x="166970" y="4391601"/>
            <a:ext cx="8867848" cy="181337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problem occurs if more than two teams need to interact through the same interface. It’s worth spending some extra time to define these sorts of internal interfaces carefully before developers start writing code.</a:t>
            </a:r>
            <a:endParaRPr lang="en-US" sz="1800" dirty="0">
              <a:latin typeface="Times New Roman" charset="0"/>
              <a:ea typeface="Times New Roman" charset="0"/>
              <a:cs typeface="Times New Roman" charset="0"/>
            </a:endParaRPr>
          </a:p>
        </p:txBody>
      </p:sp>
      <p:pic>
        <p:nvPicPr>
          <p:cNvPr id="11" name="Picture 10">
            <a:extLst>
              <a:ext uri="{FF2B5EF4-FFF2-40B4-BE49-F238E27FC236}">
                <a16:creationId xmlns:a16="http://schemas.microsoft.com/office/drawing/2014/main" id="{064C7BC0-3CC4-5D41-8D14-B003BD853E43}"/>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48702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ssolv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External Interfaces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15</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249461"/>
            <a:ext cx="8876012" cy="9734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Many applications must interact with external systems.</a:t>
            </a:r>
            <a:endParaRPr lang="en-US" sz="2200" dirty="0">
              <a:latin typeface="Times New Roman" charset="0"/>
              <a:ea typeface="Times New Roman" charset="0"/>
              <a:cs typeface="Times New Roman" charset="0"/>
            </a:endParaRPr>
          </a:p>
        </p:txBody>
      </p:sp>
      <p:sp>
        <p:nvSpPr>
          <p:cNvPr id="17" name="Subtitle 2">
            <a:extLst>
              <a:ext uri="{FF2B5EF4-FFF2-40B4-BE49-F238E27FC236}">
                <a16:creationId xmlns:a16="http://schemas.microsoft.com/office/drawing/2014/main" id="{39530E68-A053-0F4C-9568-950561358BCA}"/>
              </a:ext>
            </a:extLst>
          </p:cNvPr>
          <p:cNvSpPr txBox="1">
            <a:spLocks/>
          </p:cNvSpPr>
          <p:nvPr/>
        </p:nvSpPr>
        <p:spPr>
          <a:xfrm>
            <a:off x="226248" y="2332523"/>
            <a:ext cx="8741127" cy="274274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External interfaces are often easier to specify than internal ones because you usually don’t have control over both ends of the interface. </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If your application needs to interact with an existing system, then that system already has interface requirements that you must meet.</a:t>
            </a:r>
          </a:p>
        </p:txBody>
      </p:sp>
      <p:pic>
        <p:nvPicPr>
          <p:cNvPr id="8" name="Picture 7">
            <a:extLst>
              <a:ext uri="{FF2B5EF4-FFF2-40B4-BE49-F238E27FC236}">
                <a16:creationId xmlns:a16="http://schemas.microsoft.com/office/drawing/2014/main" id="{3D5C2C69-7A34-0142-8998-BC03218D8A41}"/>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32623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ssolv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Architecture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16</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249461"/>
            <a:ext cx="8314432" cy="9734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An application’s architecture describes how its pieces fit together at a high level.</a:t>
            </a:r>
            <a:endParaRPr lang="en-US" sz="2200" dirty="0">
              <a:latin typeface="Times New Roman" charset="0"/>
              <a:ea typeface="Times New Roman" charset="0"/>
              <a:cs typeface="Times New Roman" charset="0"/>
            </a:endParaRPr>
          </a:p>
        </p:txBody>
      </p:sp>
      <p:sp>
        <p:nvSpPr>
          <p:cNvPr id="17" name="Subtitle 2">
            <a:extLst>
              <a:ext uri="{FF2B5EF4-FFF2-40B4-BE49-F238E27FC236}">
                <a16:creationId xmlns:a16="http://schemas.microsoft.com/office/drawing/2014/main" id="{39530E68-A053-0F4C-9568-950561358BCA}"/>
              </a:ext>
            </a:extLst>
          </p:cNvPr>
          <p:cNvSpPr txBox="1">
            <a:spLocks/>
          </p:cNvSpPr>
          <p:nvPr/>
        </p:nvSpPr>
        <p:spPr>
          <a:xfrm>
            <a:off x="158807" y="2936347"/>
            <a:ext cx="4721180" cy="157185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There are different architectures for different needs.</a:t>
            </a:r>
          </a:p>
        </p:txBody>
      </p:sp>
      <p:pic>
        <p:nvPicPr>
          <p:cNvPr id="3" name="Picture 2">
            <a:extLst>
              <a:ext uri="{FF2B5EF4-FFF2-40B4-BE49-F238E27FC236}">
                <a16:creationId xmlns:a16="http://schemas.microsoft.com/office/drawing/2014/main" id="{9C285730-0829-E748-96F9-25131E4A86DA}"/>
              </a:ext>
            </a:extLst>
          </p:cNvPr>
          <p:cNvPicPr>
            <a:picLocks noChangeAspect="1"/>
          </p:cNvPicPr>
          <p:nvPr/>
        </p:nvPicPr>
        <p:blipFill>
          <a:blip r:embed="rId2"/>
          <a:stretch>
            <a:fillRect/>
          </a:stretch>
        </p:blipFill>
        <p:spPr>
          <a:xfrm>
            <a:off x="4879986" y="2827091"/>
            <a:ext cx="4264014" cy="2925113"/>
          </a:xfrm>
          <a:prstGeom prst="rect">
            <a:avLst/>
          </a:prstGeom>
        </p:spPr>
      </p:pic>
      <p:pic>
        <p:nvPicPr>
          <p:cNvPr id="11" name="Picture 10">
            <a:extLst>
              <a:ext uri="{FF2B5EF4-FFF2-40B4-BE49-F238E27FC236}">
                <a16:creationId xmlns:a16="http://schemas.microsoft.com/office/drawing/2014/main" id="{326EA771-3A74-3942-8FF2-E160B55E8482}"/>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480899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dissolv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17C103-E66E-0A40-95FB-E3E7D1EB2456}"/>
              </a:ext>
            </a:extLst>
          </p:cNvPr>
          <p:cNvPicPr>
            <a:picLocks noChangeAspect="1"/>
          </p:cNvPicPr>
          <p:nvPr/>
        </p:nvPicPr>
        <p:blipFill>
          <a:blip r:embed="rId2"/>
          <a:stretch>
            <a:fillRect/>
          </a:stretch>
        </p:blipFill>
        <p:spPr>
          <a:xfrm>
            <a:off x="4470649" y="3413880"/>
            <a:ext cx="4603043" cy="3444120"/>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Monolithic Architecture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17</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218753"/>
            <a:ext cx="8876012" cy="20032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In a monolithic architecture, single program does everything.</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 It displays the user interface, accesses data, processes customer orders, prints invoices, launches missiles, and does whatever else the application needs to do.</a:t>
            </a:r>
          </a:p>
        </p:txBody>
      </p:sp>
      <p:sp>
        <p:nvSpPr>
          <p:cNvPr id="17" name="Subtitle 2">
            <a:extLst>
              <a:ext uri="{FF2B5EF4-FFF2-40B4-BE49-F238E27FC236}">
                <a16:creationId xmlns:a16="http://schemas.microsoft.com/office/drawing/2014/main" id="{39530E68-A053-0F4C-9568-950561358BCA}"/>
              </a:ext>
            </a:extLst>
          </p:cNvPr>
          <p:cNvSpPr txBox="1">
            <a:spLocks/>
          </p:cNvSpPr>
          <p:nvPr/>
        </p:nvSpPr>
        <p:spPr>
          <a:xfrm>
            <a:off x="158806" y="3227964"/>
            <a:ext cx="8623687" cy="9423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a:t>
            </a:r>
          </a:p>
        </p:txBody>
      </p:sp>
      <p:pic>
        <p:nvPicPr>
          <p:cNvPr id="5" name="Picture 4">
            <a:extLst>
              <a:ext uri="{FF2B5EF4-FFF2-40B4-BE49-F238E27FC236}">
                <a16:creationId xmlns:a16="http://schemas.microsoft.com/office/drawing/2014/main" id="{36CA4843-7CCA-1041-825A-3E494028D9E2}"/>
              </a:ext>
            </a:extLst>
          </p:cNvPr>
          <p:cNvPicPr>
            <a:picLocks noChangeAspect="1"/>
          </p:cNvPicPr>
          <p:nvPr/>
        </p:nvPicPr>
        <p:blipFill>
          <a:blip r:embed="rId3"/>
          <a:stretch>
            <a:fillRect/>
          </a:stretch>
        </p:blipFill>
        <p:spPr>
          <a:xfrm>
            <a:off x="1262418" y="3146221"/>
            <a:ext cx="3334394" cy="3701575"/>
          </a:xfrm>
          <a:prstGeom prst="rect">
            <a:avLst/>
          </a:prstGeom>
        </p:spPr>
      </p:pic>
      <p:pic>
        <p:nvPicPr>
          <p:cNvPr id="11" name="Picture 10">
            <a:extLst>
              <a:ext uri="{FF2B5EF4-FFF2-40B4-BE49-F238E27FC236}">
                <a16:creationId xmlns:a16="http://schemas.microsoft.com/office/drawing/2014/main" id="{142BD6F1-3A3D-B440-9918-BDEA3A7FB157}"/>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67298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ssolv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par>
                                <p:cTn id="18" presetID="9"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ssolv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Monolithic Architecture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18</a:t>
            </a:fld>
            <a:endParaRPr lang="en-US"/>
          </a:p>
        </p:txBody>
      </p:sp>
      <p:sp>
        <p:nvSpPr>
          <p:cNvPr id="17" name="Subtitle 2">
            <a:extLst>
              <a:ext uri="{FF2B5EF4-FFF2-40B4-BE49-F238E27FC236}">
                <a16:creationId xmlns:a16="http://schemas.microsoft.com/office/drawing/2014/main" id="{39530E68-A053-0F4C-9568-950561358BCA}"/>
              </a:ext>
            </a:extLst>
          </p:cNvPr>
          <p:cNvSpPr txBox="1">
            <a:spLocks/>
          </p:cNvSpPr>
          <p:nvPr/>
        </p:nvSpPr>
        <p:spPr>
          <a:xfrm>
            <a:off x="32084" y="1076785"/>
            <a:ext cx="8623687" cy="9423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a:t>
            </a:r>
          </a:p>
        </p:txBody>
      </p:sp>
      <p:pic>
        <p:nvPicPr>
          <p:cNvPr id="3" name="Picture 2">
            <a:extLst>
              <a:ext uri="{FF2B5EF4-FFF2-40B4-BE49-F238E27FC236}">
                <a16:creationId xmlns:a16="http://schemas.microsoft.com/office/drawing/2014/main" id="{46F9CEBE-237A-244F-8DA5-830A8C064C62}"/>
              </a:ext>
            </a:extLst>
          </p:cNvPr>
          <p:cNvPicPr>
            <a:picLocks noChangeAspect="1"/>
          </p:cNvPicPr>
          <p:nvPr/>
        </p:nvPicPr>
        <p:blipFill>
          <a:blip r:embed="rId2"/>
          <a:stretch>
            <a:fillRect/>
          </a:stretch>
        </p:blipFill>
        <p:spPr>
          <a:xfrm>
            <a:off x="1115090" y="1933902"/>
            <a:ext cx="7400260" cy="3719604"/>
          </a:xfrm>
          <a:prstGeom prst="rect">
            <a:avLst/>
          </a:prstGeom>
        </p:spPr>
      </p:pic>
      <p:pic>
        <p:nvPicPr>
          <p:cNvPr id="8" name="Picture 7">
            <a:extLst>
              <a:ext uri="{FF2B5EF4-FFF2-40B4-BE49-F238E27FC236}">
                <a16:creationId xmlns:a16="http://schemas.microsoft.com/office/drawing/2014/main" id="{95AA982A-D5AE-CD48-BAB8-503E4283396E}"/>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4196462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Monolithic Architecture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19</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112800"/>
            <a:ext cx="8876012" cy="78016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This architecture has </a:t>
            </a:r>
            <a:r>
              <a:rPr lang="en-US" sz="2600" u="sng" dirty="0">
                <a:latin typeface="Times New Roman" charset="0"/>
                <a:ea typeface="Times New Roman" charset="0"/>
                <a:cs typeface="Times New Roman" charset="0"/>
              </a:rPr>
              <a:t>some significant drawbacks</a:t>
            </a:r>
            <a:r>
              <a:rPr lang="en-US" sz="2600" dirty="0">
                <a:latin typeface="Times New Roman" charset="0"/>
                <a:ea typeface="Times New Roman" charset="0"/>
                <a:cs typeface="Times New Roman" charset="0"/>
              </a:rPr>
              <a:t>.</a:t>
            </a:r>
          </a:p>
        </p:txBody>
      </p:sp>
      <p:sp>
        <p:nvSpPr>
          <p:cNvPr id="11" name="Subtitle 2">
            <a:extLst>
              <a:ext uri="{FF2B5EF4-FFF2-40B4-BE49-F238E27FC236}">
                <a16:creationId xmlns:a16="http://schemas.microsoft.com/office/drawing/2014/main" id="{6279319E-CDE5-4844-A02E-C9B69896D7C5}"/>
              </a:ext>
            </a:extLst>
          </p:cNvPr>
          <p:cNvSpPr txBox="1">
            <a:spLocks/>
          </p:cNvSpPr>
          <p:nvPr/>
        </p:nvSpPr>
        <p:spPr>
          <a:xfrm>
            <a:off x="435253" y="2914260"/>
            <a:ext cx="8432300" cy="21921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It requires that you understand how all the pieces of the system f together from the beginning of the project. If you get any of the details of the application wrong, the tight coupling between the pieces of the system makes fixing them later difficult.</a:t>
            </a:r>
            <a:endParaRPr lang="en-US" sz="2400"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83BD8519-602A-4A46-8C1D-88A28190E2EA}"/>
              </a:ext>
            </a:extLst>
          </p:cNvPr>
          <p:cNvSpPr txBox="1">
            <a:spLocks/>
          </p:cNvSpPr>
          <p:nvPr/>
        </p:nvSpPr>
        <p:spPr>
          <a:xfrm>
            <a:off x="158806" y="5011249"/>
            <a:ext cx="8708747" cy="184675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Ex: </a:t>
            </a:r>
          </a:p>
          <a:p>
            <a:pPr lvl="1" algn="just">
              <a:lnSpc>
                <a:spcPct val="100000"/>
              </a:lnSpc>
            </a:pPr>
            <a:r>
              <a:rPr lang="en-US" sz="2200" dirty="0">
                <a:latin typeface="Times New Roman" charset="0"/>
                <a:ea typeface="Times New Roman" charset="0"/>
                <a:cs typeface="Times New Roman" charset="0"/>
              </a:rPr>
              <a:t>Suppose the application stores customer address data and you later need to change the address format. (Perhaps you add a field to hold suite numbers.) Then you also need to change every piece of code that uses the address. </a:t>
            </a:r>
          </a:p>
        </p:txBody>
      </p:sp>
      <p:sp>
        <p:nvSpPr>
          <p:cNvPr id="14" name="Subtitle 2">
            <a:extLst>
              <a:ext uri="{FF2B5EF4-FFF2-40B4-BE49-F238E27FC236}">
                <a16:creationId xmlns:a16="http://schemas.microsoft.com/office/drawing/2014/main" id="{5F58D8C7-16F7-6148-A4E5-F744C7248A79}"/>
              </a:ext>
            </a:extLst>
          </p:cNvPr>
          <p:cNvSpPr txBox="1">
            <a:spLocks/>
          </p:cNvSpPr>
          <p:nvPr/>
        </p:nvSpPr>
        <p:spPr>
          <a:xfrm>
            <a:off x="435253" y="1918031"/>
            <a:ext cx="8432299" cy="98565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pieces of the system are tied closely together, so it doesn’t give you a lot of flexibility.</a:t>
            </a:r>
          </a:p>
        </p:txBody>
      </p:sp>
      <p:pic>
        <p:nvPicPr>
          <p:cNvPr id="15" name="Picture 14">
            <a:extLst>
              <a:ext uri="{FF2B5EF4-FFF2-40B4-BE49-F238E27FC236}">
                <a16:creationId xmlns:a16="http://schemas.microsoft.com/office/drawing/2014/main" id="{9D675C5F-8342-0A49-9F1F-C2ED6F5D2D36}"/>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521754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Previous Lecture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257985" y="1328965"/>
            <a:ext cx="7781833" cy="50273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Requirements Gathering </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 Requirements Definition </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Clear</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Unambiguous</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Consistent</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Prioritized</a:t>
            </a:r>
          </a:p>
          <a:p>
            <a:pPr marL="1371600" lvl="2" indent="-457200" algn="just">
              <a:lnSpc>
                <a:spcPct val="100000"/>
              </a:lnSpc>
              <a:buFont typeface="Helvetica" charset="0"/>
              <a:buChar char="−"/>
            </a:pPr>
            <a:r>
              <a:rPr lang="en-US" sz="2000" dirty="0" err="1">
                <a:latin typeface="Times New Roman" charset="0"/>
                <a:ea typeface="Times New Roman" charset="0"/>
                <a:cs typeface="Times New Roman" charset="0"/>
              </a:rPr>
              <a:t>MoSCoW</a:t>
            </a:r>
            <a:r>
              <a:rPr lang="en-US" sz="2000" dirty="0">
                <a:latin typeface="Times New Roman" charset="0"/>
                <a:ea typeface="Times New Roman" charset="0"/>
                <a:cs typeface="Times New Roman" charset="0"/>
              </a:rPr>
              <a:t> Method</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Verifiable</a:t>
            </a:r>
          </a:p>
          <a:p>
            <a:pPr marL="914400" lvl="1" indent="-457200" algn="just">
              <a:lnSpc>
                <a:spcPct val="100000"/>
              </a:lnSpc>
              <a:buFont typeface="Helvetica" charset="0"/>
              <a:buChar char="−"/>
            </a:pPr>
            <a:r>
              <a:rPr lang="en-US" dirty="0">
                <a:latin typeface="Times New Roman" charset="0"/>
                <a:ea typeface="Times New Roman" charset="0"/>
                <a:cs typeface="Times New Roman" charset="0"/>
              </a:rPr>
              <a:t>Words to Avoid</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Requirements Categories</a:t>
            </a:r>
          </a:p>
          <a:p>
            <a:pPr marL="914400" lvl="1" indent="-457200" algn="just">
              <a:lnSpc>
                <a:spcPct val="100000"/>
              </a:lnSpc>
              <a:buFont typeface="Helvetica" charset="0"/>
              <a:buChar char="−"/>
            </a:pPr>
            <a:r>
              <a:rPr lang="en-US" dirty="0">
                <a:latin typeface="Times New Roman" charset="0"/>
                <a:cs typeface="Times New Roman" charset="0"/>
              </a:rPr>
              <a:t>Audience‐Oriented Requirements/ </a:t>
            </a:r>
            <a:r>
              <a:rPr lang="en-US" dirty="0">
                <a:latin typeface="Times New Roman" charset="0"/>
                <a:ea typeface="Times New Roman" charset="0"/>
                <a:cs typeface="Times New Roman" charset="0"/>
              </a:rPr>
              <a:t>FURPS/ FURPS+</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Common Requirements </a:t>
            </a:r>
            <a:endParaRPr lang="en-US" sz="3200" dirty="0">
              <a:latin typeface="Times New Roman" charset="0"/>
              <a:ea typeface="Times New Roman" charset="0"/>
              <a:cs typeface="Times New Roman" charset="0"/>
            </a:endParaRPr>
          </a:p>
          <a:p>
            <a:pPr marL="914400" lvl="1" indent="-457200" algn="just">
              <a:lnSpc>
                <a:spcPct val="150000"/>
              </a:lnSpc>
              <a:buFont typeface="Helvetica" charset="0"/>
              <a:buChar char="−"/>
            </a:pPr>
            <a:endParaRPr lang="en-US" sz="2800" dirty="0">
              <a:latin typeface="Times New Roman" charset="0"/>
              <a:ea typeface="Times New Roman" charset="0"/>
              <a:cs typeface="Times New Roman" charset="0"/>
            </a:endParaRPr>
          </a:p>
          <a:p>
            <a:pPr marL="457200" indent="-457200" algn="just">
              <a:lnSpc>
                <a:spcPct val="150000"/>
              </a:lnSpc>
              <a:buFont typeface="Helvetica" charset="0"/>
              <a:buChar char="−"/>
            </a:pPr>
            <a:endParaRPr lang="en-US" sz="26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a:t>
            </a:fld>
            <a:endParaRPr lang="en-US"/>
          </a:p>
        </p:txBody>
      </p:sp>
      <p:pic>
        <p:nvPicPr>
          <p:cNvPr id="7" name="Picture 6">
            <a:extLst>
              <a:ext uri="{FF2B5EF4-FFF2-40B4-BE49-F238E27FC236}">
                <a16:creationId xmlns:a16="http://schemas.microsoft.com/office/drawing/2014/main" id="{919595B5-0B69-994E-90A4-09C514D9BAB6}"/>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560074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Monolithic Architecture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20</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218753"/>
            <a:ext cx="8876012" cy="78016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Monolithic architectures have </a:t>
            </a:r>
            <a:r>
              <a:rPr lang="en-US" sz="2600" u="sng" dirty="0">
                <a:latin typeface="Times New Roman" charset="0"/>
                <a:ea typeface="Times New Roman" charset="0"/>
                <a:cs typeface="Times New Roman" charset="0"/>
              </a:rPr>
              <a:t>some advantages</a:t>
            </a:r>
            <a:r>
              <a:rPr lang="en-US" sz="2600" dirty="0">
                <a:latin typeface="Times New Roman" charset="0"/>
                <a:ea typeface="Times New Roman" charset="0"/>
                <a:cs typeface="Times New Roman" charset="0"/>
              </a:rPr>
              <a:t>.</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6279319E-CDE5-4844-A02E-C9B69896D7C5}"/>
              </a:ext>
            </a:extLst>
          </p:cNvPr>
          <p:cNvSpPr txBox="1">
            <a:spLocks/>
          </p:cNvSpPr>
          <p:nvPr/>
        </p:nvSpPr>
        <p:spPr>
          <a:xfrm>
            <a:off x="547377" y="1898596"/>
            <a:ext cx="8277646" cy="349479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everything is built into a single program, </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there’s no need for complicated communication across networks</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 you don’t need to write and debug communication routines </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 don’t need to worry about the network going down </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 don’t need to worry about network security</a:t>
            </a:r>
            <a:endParaRPr lang="en-US" sz="2400" dirty="0">
              <a:latin typeface="Times New Roman" charset="0"/>
              <a:ea typeface="Times New Roman" charset="0"/>
              <a:cs typeface="Times New Roman" charset="0"/>
            </a:endParaRPr>
          </a:p>
        </p:txBody>
      </p:sp>
      <p:sp>
        <p:nvSpPr>
          <p:cNvPr id="8" name="Subtitle 2">
            <a:extLst>
              <a:ext uri="{FF2B5EF4-FFF2-40B4-BE49-F238E27FC236}">
                <a16:creationId xmlns:a16="http://schemas.microsoft.com/office/drawing/2014/main" id="{B87485C2-1609-524C-BA26-811161C67BE6}"/>
              </a:ext>
            </a:extLst>
          </p:cNvPr>
          <p:cNvSpPr txBox="1">
            <a:spLocks/>
          </p:cNvSpPr>
          <p:nvPr/>
        </p:nvSpPr>
        <p:spPr>
          <a:xfrm>
            <a:off x="158806" y="5576182"/>
            <a:ext cx="8876012" cy="97347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600" dirty="0">
                <a:latin typeface="Times New Roman" charset="0"/>
                <a:ea typeface="Times New Roman" charset="0"/>
                <a:cs typeface="Times New Roman" charset="0"/>
              </a:rPr>
              <a:t>Monolithic architectures are also useful for </a:t>
            </a:r>
            <a:r>
              <a:rPr lang="en-US" sz="2600" u="sng" dirty="0">
                <a:latin typeface="Times New Roman" charset="0"/>
                <a:ea typeface="Times New Roman" charset="0"/>
                <a:cs typeface="Times New Roman" charset="0"/>
              </a:rPr>
              <a:t>small applications</a:t>
            </a:r>
            <a:r>
              <a:rPr lang="en-US" sz="2600" dirty="0">
                <a:latin typeface="Times New Roman" charset="0"/>
                <a:ea typeface="Times New Roman" charset="0"/>
                <a:cs typeface="Times New Roman" charset="0"/>
              </a:rPr>
              <a:t> where a single programmer or team is working on the code.</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pic>
        <p:nvPicPr>
          <p:cNvPr id="12" name="Picture 11">
            <a:extLst>
              <a:ext uri="{FF2B5EF4-FFF2-40B4-BE49-F238E27FC236}">
                <a16:creationId xmlns:a16="http://schemas.microsoft.com/office/drawing/2014/main" id="{62810790-BCB9-B742-B6CB-95F46AC07C7D}"/>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43387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Client/ Server</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21</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143489"/>
            <a:ext cx="8669074" cy="14181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 client/server architecture separates pieces of the system that need to use a particular function (clients) from parts of the system that provide those functions (servers).</a:t>
            </a:r>
          </a:p>
        </p:txBody>
      </p:sp>
      <p:pic>
        <p:nvPicPr>
          <p:cNvPr id="1026" name="Picture 2" descr="Attachment.jpeg">
            <a:extLst>
              <a:ext uri="{FF2B5EF4-FFF2-40B4-BE49-F238E27FC236}">
                <a16:creationId xmlns:a16="http://schemas.microsoft.com/office/drawing/2014/main" id="{1B90AB73-2CE3-354B-A8C1-8AEDF407A0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0118" y="2432051"/>
            <a:ext cx="2044700" cy="3924300"/>
          </a:xfrm>
          <a:prstGeom prst="rect">
            <a:avLst/>
          </a:prstGeom>
          <a:noFill/>
          <a:extLst>
            <a:ext uri="{909E8E84-426E-40DD-AFC4-6F175D3DCCD1}">
              <a14:hiddenFill xmlns:a14="http://schemas.microsoft.com/office/drawing/2010/main">
                <a:solidFill>
                  <a:srgbClr val="FFFFFF"/>
                </a:solidFill>
              </a14:hiddenFill>
            </a:ext>
          </a:extLst>
        </p:spPr>
      </p:pic>
      <p:sp>
        <p:nvSpPr>
          <p:cNvPr id="12" name="Subtitle 2">
            <a:extLst>
              <a:ext uri="{FF2B5EF4-FFF2-40B4-BE49-F238E27FC236}">
                <a16:creationId xmlns:a16="http://schemas.microsoft.com/office/drawing/2014/main" id="{72F697DF-130C-AC41-A566-E189F4A13D83}"/>
              </a:ext>
            </a:extLst>
          </p:cNvPr>
          <p:cNvSpPr txBox="1">
            <a:spLocks/>
          </p:cNvSpPr>
          <p:nvPr/>
        </p:nvSpPr>
        <p:spPr>
          <a:xfrm>
            <a:off x="619128" y="2549046"/>
            <a:ext cx="6104906" cy="30175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 </a:t>
            </a:r>
          </a:p>
          <a:p>
            <a:pPr lvl="1" algn="just">
              <a:lnSpc>
                <a:spcPct val="100000"/>
              </a:lnSpc>
            </a:pPr>
            <a:r>
              <a:rPr lang="en-US" sz="2200" dirty="0">
                <a:latin typeface="Times New Roman" charset="0"/>
                <a:cs typeface="Times New Roman" charset="0"/>
              </a:rPr>
              <a:t>many applications rely on a database to hold information about customers, products, orders, and employees. </a:t>
            </a:r>
          </a:p>
          <a:p>
            <a:pPr lvl="1" algn="just">
              <a:lnSpc>
                <a:spcPct val="100000"/>
              </a:lnSpc>
            </a:pPr>
            <a:r>
              <a:rPr lang="en-US" sz="2200" dirty="0">
                <a:latin typeface="Times New Roman" charset="0"/>
                <a:cs typeface="Times New Roman" charset="0"/>
              </a:rPr>
              <a:t>The application needs to display that information in some sort of user interface. </a:t>
            </a:r>
          </a:p>
          <a:p>
            <a:pPr lvl="1" algn="just">
              <a:lnSpc>
                <a:spcPct val="100000"/>
              </a:lnSpc>
            </a:pPr>
            <a:r>
              <a:rPr lang="en-US" sz="2200" dirty="0">
                <a:latin typeface="Times New Roman" charset="0"/>
                <a:cs typeface="Times New Roman" charset="0"/>
              </a:rPr>
              <a:t>One way to do that would be to integrate the database directly into the application</a:t>
            </a:r>
            <a:r>
              <a:rPr lang="en-US" sz="2200" dirty="0">
                <a:latin typeface="Times New Roman" charset="0"/>
                <a:ea typeface="Times New Roman" charset="0"/>
                <a:cs typeface="Times New Roman" charset="0"/>
              </a:rPr>
              <a:t> .</a:t>
            </a:r>
          </a:p>
        </p:txBody>
      </p:sp>
      <p:sp>
        <p:nvSpPr>
          <p:cNvPr id="14" name="Subtitle 2">
            <a:extLst>
              <a:ext uri="{FF2B5EF4-FFF2-40B4-BE49-F238E27FC236}">
                <a16:creationId xmlns:a16="http://schemas.microsoft.com/office/drawing/2014/main" id="{5EE6A156-E603-CF41-BA8C-B78F904625E9}"/>
              </a:ext>
            </a:extLst>
          </p:cNvPr>
          <p:cNvSpPr txBox="1">
            <a:spLocks/>
          </p:cNvSpPr>
          <p:nvPr/>
        </p:nvSpPr>
        <p:spPr>
          <a:xfrm>
            <a:off x="158806" y="5829853"/>
            <a:ext cx="6831312" cy="102814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u="sng" dirty="0">
                <a:latin typeface="Times New Roman" charset="0"/>
                <a:ea typeface="Times New Roman" charset="0"/>
                <a:cs typeface="Times New Roman" charset="0"/>
              </a:rPr>
              <a:t>One problem </a:t>
            </a:r>
            <a:r>
              <a:rPr lang="en-US" sz="2600" dirty="0">
                <a:latin typeface="Times New Roman" charset="0"/>
                <a:ea typeface="Times New Roman" charset="0"/>
                <a:cs typeface="Times New Roman" charset="0"/>
              </a:rPr>
              <a:t>with this design is that multiple users cannot use the same data.</a:t>
            </a:r>
          </a:p>
        </p:txBody>
      </p:sp>
      <p:pic>
        <p:nvPicPr>
          <p:cNvPr id="11" name="Picture 10">
            <a:extLst>
              <a:ext uri="{FF2B5EF4-FFF2-40B4-BE49-F238E27FC236}">
                <a16:creationId xmlns:a16="http://schemas.microsoft.com/office/drawing/2014/main" id="{B1C8A28D-1E40-374D-8031-2F4804DC3B7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020815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dissolv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Client/ Server</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22</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143489"/>
            <a:ext cx="8669074" cy="14181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 can fix that problem by moving to a </a:t>
            </a:r>
            <a:r>
              <a:rPr lang="en-US" sz="2600" i="1" dirty="0">
                <a:latin typeface="Times New Roman" charset="0"/>
                <a:ea typeface="Times New Roman" charset="0"/>
                <a:cs typeface="Times New Roman" charset="0"/>
              </a:rPr>
              <a:t>two‐tier </a:t>
            </a:r>
            <a:r>
              <a:rPr lang="en-US" sz="2600" dirty="0">
                <a:latin typeface="Times New Roman" charset="0"/>
                <a:ea typeface="Times New Roman" charset="0"/>
                <a:cs typeface="Times New Roman" charset="0"/>
              </a:rPr>
              <a:t>architecture where a client (the user interface) is separated from the server (the database).</a:t>
            </a:r>
          </a:p>
        </p:txBody>
      </p:sp>
      <p:pic>
        <p:nvPicPr>
          <p:cNvPr id="1028" name="Picture 4" descr="Attachment.jpeg">
            <a:extLst>
              <a:ext uri="{FF2B5EF4-FFF2-40B4-BE49-F238E27FC236}">
                <a16:creationId xmlns:a16="http://schemas.microsoft.com/office/drawing/2014/main" id="{1082E4FD-DB3F-AC4F-9991-5494218167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6918" y="2391489"/>
            <a:ext cx="4897082" cy="2685822"/>
          </a:xfrm>
          <a:prstGeom prst="rect">
            <a:avLst/>
          </a:prstGeom>
          <a:noFill/>
          <a:extLst>
            <a:ext uri="{909E8E84-426E-40DD-AFC4-6F175D3DCCD1}">
              <a14:hiddenFill xmlns:a14="http://schemas.microsoft.com/office/drawing/2010/main">
                <a:solidFill>
                  <a:srgbClr val="FFFFFF"/>
                </a:solidFill>
              </a14:hiddenFill>
            </a:ext>
          </a:extLst>
        </p:spPr>
      </p:pic>
      <p:sp>
        <p:nvSpPr>
          <p:cNvPr id="11" name="Subtitle 2">
            <a:extLst>
              <a:ext uri="{FF2B5EF4-FFF2-40B4-BE49-F238E27FC236}">
                <a16:creationId xmlns:a16="http://schemas.microsoft.com/office/drawing/2014/main" id="{AEFB8AA5-7975-5A4E-84A0-100C64D9A1AB}"/>
              </a:ext>
            </a:extLst>
          </p:cNvPr>
          <p:cNvSpPr txBox="1">
            <a:spLocks/>
          </p:cNvSpPr>
          <p:nvPr/>
        </p:nvSpPr>
        <p:spPr>
          <a:xfrm>
            <a:off x="158806" y="2669142"/>
            <a:ext cx="3771992" cy="28910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clients and server communicate through some network such as a local area network (LAN), wide area network (WAN), or the Internet.</a:t>
            </a:r>
          </a:p>
          <a:p>
            <a:pPr algn="just">
              <a:lnSpc>
                <a:spcPct val="100000"/>
              </a:lnSpc>
            </a:pPr>
            <a:endParaRPr lang="en-US" sz="26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B3457F44-0A97-F745-B611-FB9ACA51D353}"/>
              </a:ext>
            </a:extLst>
          </p:cNvPr>
          <p:cNvSpPr txBox="1">
            <a:spLocks/>
          </p:cNvSpPr>
          <p:nvPr/>
        </p:nvSpPr>
        <p:spPr>
          <a:xfrm>
            <a:off x="158806" y="5664611"/>
            <a:ext cx="8669074" cy="10568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two‐tier architecture makes it easier to </a:t>
            </a:r>
            <a:r>
              <a:rPr lang="en-US" sz="2600" u="sng" dirty="0">
                <a:latin typeface="Times New Roman" charset="0"/>
                <a:ea typeface="Times New Roman" charset="0"/>
                <a:cs typeface="Times New Roman" charset="0"/>
              </a:rPr>
              <a:t>support multiple clients</a:t>
            </a:r>
            <a:r>
              <a:rPr lang="en-US" sz="2600" dirty="0">
                <a:latin typeface="Times New Roman" charset="0"/>
                <a:ea typeface="Times New Roman" charset="0"/>
                <a:cs typeface="Times New Roman" charset="0"/>
              </a:rPr>
              <a:t> with the same server.</a:t>
            </a:r>
          </a:p>
        </p:txBody>
      </p:sp>
      <p:pic>
        <p:nvPicPr>
          <p:cNvPr id="14" name="Picture 13">
            <a:extLst>
              <a:ext uri="{FF2B5EF4-FFF2-40B4-BE49-F238E27FC236}">
                <a16:creationId xmlns:a16="http://schemas.microsoft.com/office/drawing/2014/main" id="{F3256D5D-C0FF-B047-8086-707AF5C56D68}"/>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4168710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dissolve">
                                      <p:cBhvr>
                                        <p:cTn id="10" dur="500"/>
                                        <p:tgtEl>
                                          <p:spTgt spid="102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dissolv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Client/ Server</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23</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171203"/>
            <a:ext cx="8669074" cy="9617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However, it ties clients and servers relatively closely together. </a:t>
            </a:r>
          </a:p>
        </p:txBody>
      </p:sp>
      <p:pic>
        <p:nvPicPr>
          <p:cNvPr id="1028" name="Picture 4" descr="Attachment.jpeg">
            <a:extLst>
              <a:ext uri="{FF2B5EF4-FFF2-40B4-BE49-F238E27FC236}">
                <a16:creationId xmlns:a16="http://schemas.microsoft.com/office/drawing/2014/main" id="{1082E4FD-DB3F-AC4F-9991-5494218167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702" y="4065933"/>
            <a:ext cx="3232298" cy="1772765"/>
          </a:xfrm>
          <a:prstGeom prst="rect">
            <a:avLst/>
          </a:prstGeom>
          <a:noFill/>
          <a:extLst>
            <a:ext uri="{909E8E84-426E-40DD-AFC4-6F175D3DCCD1}">
              <a14:hiddenFill xmlns:a14="http://schemas.microsoft.com/office/drawing/2010/main">
                <a:solidFill>
                  <a:srgbClr val="FFFFFF"/>
                </a:solidFill>
              </a14:hiddenFill>
            </a:ext>
          </a:extLst>
        </p:spPr>
      </p:pic>
      <p:sp>
        <p:nvSpPr>
          <p:cNvPr id="11" name="Subtitle 2">
            <a:extLst>
              <a:ext uri="{FF2B5EF4-FFF2-40B4-BE49-F238E27FC236}">
                <a16:creationId xmlns:a16="http://schemas.microsoft.com/office/drawing/2014/main" id="{AEFB8AA5-7975-5A4E-84A0-100C64D9A1AB}"/>
              </a:ext>
            </a:extLst>
          </p:cNvPr>
          <p:cNvSpPr txBox="1">
            <a:spLocks/>
          </p:cNvSpPr>
          <p:nvPr/>
        </p:nvSpPr>
        <p:spPr>
          <a:xfrm>
            <a:off x="158806" y="2307630"/>
            <a:ext cx="8772543" cy="124065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clients must know what format the server uses, and if you change the way the server presents its data, you need to change the client to match</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B3457F44-0A97-F745-B611-FB9ACA51D353}"/>
              </a:ext>
            </a:extLst>
          </p:cNvPr>
          <p:cNvSpPr txBox="1">
            <a:spLocks/>
          </p:cNvSpPr>
          <p:nvPr/>
        </p:nvSpPr>
        <p:spPr>
          <a:xfrm>
            <a:off x="158806" y="3938999"/>
            <a:ext cx="5711695" cy="27824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That may not always be a big problem, but it can mean a lot of extra work, particularly in the beginning of a project when the </a:t>
            </a:r>
            <a:r>
              <a:rPr lang="en-US" sz="2600" u="sng" dirty="0">
                <a:latin typeface="Times New Roman" charset="0"/>
                <a:ea typeface="Times New Roman" charset="0"/>
                <a:cs typeface="Times New Roman" charset="0"/>
              </a:rPr>
              <a:t>client’s and server’s needs aren’t completely known.</a:t>
            </a:r>
          </a:p>
        </p:txBody>
      </p:sp>
      <p:pic>
        <p:nvPicPr>
          <p:cNvPr id="14" name="Picture 13">
            <a:extLst>
              <a:ext uri="{FF2B5EF4-FFF2-40B4-BE49-F238E27FC236}">
                <a16:creationId xmlns:a16="http://schemas.microsoft.com/office/drawing/2014/main" id="{470B033D-DF30-9440-947A-AD50B6C9DCBE}"/>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45227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dissolve">
                                      <p:cBhvr>
                                        <p:cTn id="10" dur="500"/>
                                        <p:tgtEl>
                                          <p:spTgt spid="102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dissolv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ttachment.jpeg">
            <a:extLst>
              <a:ext uri="{FF2B5EF4-FFF2-40B4-BE49-F238E27FC236}">
                <a16:creationId xmlns:a16="http://schemas.microsoft.com/office/drawing/2014/main" id="{F89612CD-014C-CB49-B099-4BA5D3A1CA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6679" y="1139144"/>
            <a:ext cx="2794670" cy="559971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Client/ Server</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24</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171203"/>
            <a:ext cx="5977873" cy="9617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You can help to increase the separation between the clients and server if you introduce another layer between the two, </a:t>
            </a:r>
          </a:p>
        </p:txBody>
      </p:sp>
      <p:sp>
        <p:nvSpPr>
          <p:cNvPr id="11" name="Subtitle 2">
            <a:extLst>
              <a:ext uri="{FF2B5EF4-FFF2-40B4-BE49-F238E27FC236}">
                <a16:creationId xmlns:a16="http://schemas.microsoft.com/office/drawing/2014/main" id="{AEFB8AA5-7975-5A4E-84A0-100C64D9A1AB}"/>
              </a:ext>
            </a:extLst>
          </p:cNvPr>
          <p:cNvSpPr txBox="1">
            <a:spLocks/>
          </p:cNvSpPr>
          <p:nvPr/>
        </p:nvSpPr>
        <p:spPr>
          <a:xfrm>
            <a:off x="158806" y="2307630"/>
            <a:ext cx="6560971" cy="7970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The middle tier is separated from the clients and the server by networks.</a:t>
            </a:r>
          </a:p>
        </p:txBody>
      </p:sp>
      <p:sp>
        <p:nvSpPr>
          <p:cNvPr id="14" name="Subtitle 2">
            <a:extLst>
              <a:ext uri="{FF2B5EF4-FFF2-40B4-BE49-F238E27FC236}">
                <a16:creationId xmlns:a16="http://schemas.microsoft.com/office/drawing/2014/main" id="{898B0BD2-F069-F44A-A779-82228ACA3EF3}"/>
              </a:ext>
            </a:extLst>
          </p:cNvPr>
          <p:cNvSpPr txBox="1">
            <a:spLocks/>
          </p:cNvSpPr>
          <p:nvPr/>
        </p:nvSpPr>
        <p:spPr>
          <a:xfrm>
            <a:off x="158806" y="2967253"/>
            <a:ext cx="6560971" cy="7970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The database runs on one computer, the middle tier runs on a second computer, and the instances of the client run on still other computers.</a:t>
            </a:r>
          </a:p>
        </p:txBody>
      </p:sp>
      <p:sp>
        <p:nvSpPr>
          <p:cNvPr id="15" name="Subtitle 2">
            <a:extLst>
              <a:ext uri="{FF2B5EF4-FFF2-40B4-BE49-F238E27FC236}">
                <a16:creationId xmlns:a16="http://schemas.microsoft.com/office/drawing/2014/main" id="{E193CF45-07D2-A64A-B1EB-5CE0BABE8301}"/>
              </a:ext>
            </a:extLst>
          </p:cNvPr>
          <p:cNvSpPr txBox="1">
            <a:spLocks/>
          </p:cNvSpPr>
          <p:nvPr/>
        </p:nvSpPr>
        <p:spPr>
          <a:xfrm>
            <a:off x="158806" y="4055976"/>
            <a:ext cx="6560971" cy="7970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In many applications the middle tier runs on the same computer as the database.</a:t>
            </a:r>
          </a:p>
        </p:txBody>
      </p:sp>
      <p:sp>
        <p:nvSpPr>
          <p:cNvPr id="16" name="Subtitle 2">
            <a:extLst>
              <a:ext uri="{FF2B5EF4-FFF2-40B4-BE49-F238E27FC236}">
                <a16:creationId xmlns:a16="http://schemas.microsoft.com/office/drawing/2014/main" id="{7C8A014E-C18C-C14E-9C04-AAEA70D8F738}"/>
              </a:ext>
            </a:extLst>
          </p:cNvPr>
          <p:cNvSpPr txBox="1">
            <a:spLocks/>
          </p:cNvSpPr>
          <p:nvPr/>
        </p:nvSpPr>
        <p:spPr>
          <a:xfrm>
            <a:off x="158806" y="4724982"/>
            <a:ext cx="6560971" cy="7970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The middle tier provides insulation between the clients and server.</a:t>
            </a:r>
          </a:p>
        </p:txBody>
      </p:sp>
      <p:sp>
        <p:nvSpPr>
          <p:cNvPr id="17" name="Subtitle 2">
            <a:extLst>
              <a:ext uri="{FF2B5EF4-FFF2-40B4-BE49-F238E27FC236}">
                <a16:creationId xmlns:a16="http://schemas.microsoft.com/office/drawing/2014/main" id="{ED46F5C6-691D-734A-B777-F9ECC9327091}"/>
              </a:ext>
            </a:extLst>
          </p:cNvPr>
          <p:cNvSpPr txBox="1">
            <a:spLocks/>
          </p:cNvSpPr>
          <p:nvPr/>
        </p:nvSpPr>
        <p:spPr>
          <a:xfrm>
            <a:off x="158806" y="5556951"/>
            <a:ext cx="5883145" cy="116452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If you need to change the way the server stores data, you need to update only the middle tier.</a:t>
            </a:r>
          </a:p>
        </p:txBody>
      </p:sp>
      <p:pic>
        <p:nvPicPr>
          <p:cNvPr id="18" name="Picture 17">
            <a:extLst>
              <a:ext uri="{FF2B5EF4-FFF2-40B4-BE49-F238E27FC236}">
                <a16:creationId xmlns:a16="http://schemas.microsoft.com/office/drawing/2014/main" id="{6D1F8127-629E-904A-B840-2FF4F65C3FAD}"/>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33498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dissolve">
                                      <p:cBhvr>
                                        <p:cTn id="10" dur="5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dissolv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Attachment.jpeg">
            <a:extLst>
              <a:ext uri="{FF2B5EF4-FFF2-40B4-BE49-F238E27FC236}">
                <a16:creationId xmlns:a16="http://schemas.microsoft.com/office/drawing/2014/main" id="{36C8E626-7C86-CA4E-AECE-35B69CB318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3272" y="3958207"/>
            <a:ext cx="2941572" cy="2783323"/>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Component‐Based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25</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171203"/>
            <a:ext cx="8644952" cy="11270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In component‐based software engineering (</a:t>
            </a:r>
            <a:r>
              <a:rPr lang="en-US" sz="2200" u="sng" dirty="0">
                <a:latin typeface="Times New Roman" charset="0"/>
                <a:ea typeface="Times New Roman" charset="0"/>
                <a:cs typeface="Times New Roman" charset="0"/>
              </a:rPr>
              <a:t> CBSE </a:t>
            </a:r>
            <a:r>
              <a:rPr lang="en-US" sz="2200" dirty="0">
                <a:latin typeface="Times New Roman" charset="0"/>
                <a:ea typeface="Times New Roman" charset="0"/>
                <a:cs typeface="Times New Roman" charset="0"/>
              </a:rPr>
              <a:t>), you regard the system as a collection of loosely coupled components that provide services for each other.</a:t>
            </a:r>
          </a:p>
        </p:txBody>
      </p:sp>
      <p:sp>
        <p:nvSpPr>
          <p:cNvPr id="11" name="Subtitle 2">
            <a:extLst>
              <a:ext uri="{FF2B5EF4-FFF2-40B4-BE49-F238E27FC236}">
                <a16:creationId xmlns:a16="http://schemas.microsoft.com/office/drawing/2014/main" id="{AEFB8AA5-7975-5A4E-84A0-100C64D9A1AB}"/>
              </a:ext>
            </a:extLst>
          </p:cNvPr>
          <p:cNvSpPr txBox="1">
            <a:spLocks/>
          </p:cNvSpPr>
          <p:nvPr/>
        </p:nvSpPr>
        <p:spPr>
          <a:xfrm>
            <a:off x="158806" y="2307630"/>
            <a:ext cx="4852775" cy="7970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The pieces are all contained within the same executable program, so they communicate directly instead of across a network.</a:t>
            </a:r>
          </a:p>
        </p:txBody>
      </p:sp>
      <p:sp>
        <p:nvSpPr>
          <p:cNvPr id="15" name="Subtitle 2">
            <a:extLst>
              <a:ext uri="{FF2B5EF4-FFF2-40B4-BE49-F238E27FC236}">
                <a16:creationId xmlns:a16="http://schemas.microsoft.com/office/drawing/2014/main" id="{E193CF45-07D2-A64A-B1EB-5CE0BABE8301}"/>
              </a:ext>
            </a:extLst>
          </p:cNvPr>
          <p:cNvSpPr txBox="1">
            <a:spLocks/>
          </p:cNvSpPr>
          <p:nvPr/>
        </p:nvSpPr>
        <p:spPr>
          <a:xfrm>
            <a:off x="158806" y="3897307"/>
            <a:ext cx="5364466" cy="26655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For example, suppose you’re writing a system to schedule employee work shifts. The user interface could dig through the database to see what hours are available and what hours an employee can work, but that would tie the user interface closely to the database’s structure.</a:t>
            </a:r>
          </a:p>
        </p:txBody>
      </p:sp>
      <p:pic>
        <p:nvPicPr>
          <p:cNvPr id="3" name="Picture 2">
            <a:extLst>
              <a:ext uri="{FF2B5EF4-FFF2-40B4-BE49-F238E27FC236}">
                <a16:creationId xmlns:a16="http://schemas.microsoft.com/office/drawing/2014/main" id="{E8CEEE9F-C381-8941-BA14-751DC5C03FF7}"/>
              </a:ext>
            </a:extLst>
          </p:cNvPr>
          <p:cNvPicPr>
            <a:picLocks noChangeAspect="1"/>
          </p:cNvPicPr>
          <p:nvPr/>
        </p:nvPicPr>
        <p:blipFill>
          <a:blip r:embed="rId3"/>
          <a:stretch>
            <a:fillRect/>
          </a:stretch>
        </p:blipFill>
        <p:spPr>
          <a:xfrm>
            <a:off x="5011581" y="2307630"/>
            <a:ext cx="4102985" cy="1641194"/>
          </a:xfrm>
          <a:prstGeom prst="rect">
            <a:avLst/>
          </a:prstGeom>
        </p:spPr>
      </p:pic>
      <p:pic>
        <p:nvPicPr>
          <p:cNvPr id="12" name="Picture 11">
            <a:extLst>
              <a:ext uri="{FF2B5EF4-FFF2-40B4-BE49-F238E27FC236}">
                <a16:creationId xmlns:a16="http://schemas.microsoft.com/office/drawing/2014/main" id="{144EA7C8-8273-8E47-B5DA-68BAE1205B67}"/>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976145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5122"/>
                                        </p:tgtEl>
                                        <p:attrNameLst>
                                          <p:attrName>style.visibility</p:attrName>
                                        </p:attrNameLst>
                                      </p:cBhvr>
                                      <p:to>
                                        <p:strVal val="visible"/>
                                      </p:to>
                                    </p:set>
                                    <p:animEffect transition="in" filter="dissolve">
                                      <p:cBhvr>
                                        <p:cTn id="26"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Component‐Based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26</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171203"/>
            <a:ext cx="8644952" cy="7218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Develop a new software from pre-built components</a:t>
            </a:r>
          </a:p>
        </p:txBody>
      </p:sp>
      <p:pic>
        <p:nvPicPr>
          <p:cNvPr id="4" name="Picture 3">
            <a:extLst>
              <a:ext uri="{FF2B5EF4-FFF2-40B4-BE49-F238E27FC236}">
                <a16:creationId xmlns:a16="http://schemas.microsoft.com/office/drawing/2014/main" id="{2DAEE290-6411-9744-BEC0-F31409BBF546}"/>
              </a:ext>
            </a:extLst>
          </p:cNvPr>
          <p:cNvPicPr>
            <a:picLocks noChangeAspect="1"/>
          </p:cNvPicPr>
          <p:nvPr/>
        </p:nvPicPr>
        <p:blipFill>
          <a:blip r:embed="rId2"/>
          <a:stretch>
            <a:fillRect/>
          </a:stretch>
        </p:blipFill>
        <p:spPr>
          <a:xfrm>
            <a:off x="517399" y="2115363"/>
            <a:ext cx="8286359" cy="2721500"/>
          </a:xfrm>
          <a:prstGeom prst="rect">
            <a:avLst/>
          </a:prstGeom>
        </p:spPr>
      </p:pic>
      <p:pic>
        <p:nvPicPr>
          <p:cNvPr id="8" name="Picture 7">
            <a:extLst>
              <a:ext uri="{FF2B5EF4-FFF2-40B4-BE49-F238E27FC236}">
                <a16:creationId xmlns:a16="http://schemas.microsoft.com/office/drawing/2014/main" id="{1ED1E64D-53D7-FF47-8648-53DD500848EF}"/>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7581385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Service-Oriented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27</a:t>
            </a:fld>
            <a:endParaRPr lang="en-US"/>
          </a:p>
        </p:txBody>
      </p:sp>
      <p:sp>
        <p:nvSpPr>
          <p:cNvPr id="10" name="Subtitle 2">
            <a:extLst>
              <a:ext uri="{FF2B5EF4-FFF2-40B4-BE49-F238E27FC236}">
                <a16:creationId xmlns:a16="http://schemas.microsoft.com/office/drawing/2014/main" id="{07DF9FE3-1037-DA40-9E50-2EAB86201AED}"/>
              </a:ext>
            </a:extLst>
          </p:cNvPr>
          <p:cNvSpPr txBox="1">
            <a:spLocks/>
          </p:cNvSpPr>
          <p:nvPr/>
        </p:nvSpPr>
        <p:spPr>
          <a:xfrm>
            <a:off x="158806" y="1171203"/>
            <a:ext cx="8644952" cy="144440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 service‐oriented architecture ( SOA ) is similar to a component‐based architecture except the pieces are implemented as services.</a:t>
            </a:r>
            <a:endParaRPr lang="en-US" sz="2200"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39FC11EB-5820-3C45-B984-36CB8881CD12}"/>
              </a:ext>
            </a:extLst>
          </p:cNvPr>
          <p:cNvSpPr txBox="1">
            <a:spLocks/>
          </p:cNvSpPr>
          <p:nvPr/>
        </p:nvSpPr>
        <p:spPr>
          <a:xfrm>
            <a:off x="158806" y="2837942"/>
            <a:ext cx="8644952" cy="10535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 service is a self‐contained program that runs on its own and provides some kind of service for its clients.</a:t>
            </a:r>
            <a:endParaRPr lang="en-US" sz="2200"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F27D58C8-A8CE-D147-9FA0-0B65616539FE}"/>
              </a:ext>
            </a:extLst>
          </p:cNvPr>
          <p:cNvSpPr txBox="1">
            <a:spLocks/>
          </p:cNvSpPr>
          <p:nvPr/>
        </p:nvSpPr>
        <p:spPr>
          <a:xfrm>
            <a:off x="158806" y="4079082"/>
            <a:ext cx="8644952" cy="10535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Sometimes, services are implemented as web services ..</a:t>
            </a:r>
            <a:endParaRPr lang="en-US" sz="2200" dirty="0">
              <a:latin typeface="Times New Roman" charset="0"/>
              <a:ea typeface="Times New Roman" charset="0"/>
              <a:cs typeface="Times New Roman" charset="0"/>
            </a:endParaRPr>
          </a:p>
        </p:txBody>
      </p:sp>
      <p:pic>
        <p:nvPicPr>
          <p:cNvPr id="14" name="Picture 13">
            <a:extLst>
              <a:ext uri="{FF2B5EF4-FFF2-40B4-BE49-F238E27FC236}">
                <a16:creationId xmlns:a16="http://schemas.microsoft.com/office/drawing/2014/main" id="{D4E3CD55-92BD-5C40-8F9A-D6AB84DAB930}"/>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628083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Service-Oriented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28</a:t>
            </a:fld>
            <a:endParaRPr lang="en-US"/>
          </a:p>
        </p:txBody>
      </p:sp>
      <p:pic>
        <p:nvPicPr>
          <p:cNvPr id="8" name="Picture 7">
            <a:extLst>
              <a:ext uri="{FF2B5EF4-FFF2-40B4-BE49-F238E27FC236}">
                <a16:creationId xmlns:a16="http://schemas.microsoft.com/office/drawing/2014/main" id="{FA9EB8A3-6966-F540-BED5-05E590B81192}"/>
              </a:ext>
            </a:extLst>
          </p:cNvPr>
          <p:cNvPicPr>
            <a:picLocks noChangeAspect="1"/>
          </p:cNvPicPr>
          <p:nvPr/>
        </p:nvPicPr>
        <p:blipFill>
          <a:blip r:embed="rId2"/>
          <a:stretch>
            <a:fillRect/>
          </a:stretch>
        </p:blipFill>
        <p:spPr>
          <a:xfrm>
            <a:off x="390362" y="1837227"/>
            <a:ext cx="8644456" cy="3794278"/>
          </a:xfrm>
          <a:prstGeom prst="rect">
            <a:avLst/>
          </a:prstGeom>
        </p:spPr>
      </p:pic>
      <p:pic>
        <p:nvPicPr>
          <p:cNvPr id="7" name="Picture 6">
            <a:extLst>
              <a:ext uri="{FF2B5EF4-FFF2-40B4-BE49-F238E27FC236}">
                <a16:creationId xmlns:a16="http://schemas.microsoft.com/office/drawing/2014/main" id="{B39D877D-C9B4-0C4E-9CB6-A83977122A36}"/>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8690276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Data‐Centric</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29</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8644952"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Data-centric systems use data in some central way.</a:t>
            </a:r>
            <a:endParaRPr lang="en-US" sz="2200" dirty="0">
              <a:latin typeface="Times New Roman" charset="0"/>
              <a:ea typeface="Times New Roman" charset="0"/>
              <a:cs typeface="Times New Roman" charset="0"/>
            </a:endParaRPr>
          </a:p>
        </p:txBody>
      </p:sp>
      <p:sp>
        <p:nvSpPr>
          <p:cNvPr id="10" name="Subtitle 2">
            <a:extLst>
              <a:ext uri="{FF2B5EF4-FFF2-40B4-BE49-F238E27FC236}">
                <a16:creationId xmlns:a16="http://schemas.microsoft.com/office/drawing/2014/main" id="{49A8A17D-53C4-1243-A6B1-916DA81B9EE3}"/>
              </a:ext>
            </a:extLst>
          </p:cNvPr>
          <p:cNvSpPr txBox="1">
            <a:spLocks/>
          </p:cNvSpPr>
          <p:nvPr/>
        </p:nvSpPr>
        <p:spPr>
          <a:xfrm>
            <a:off x="158806" y="1886874"/>
            <a:ext cx="8644952" cy="10535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following list summarizes some typical datacentric designs:</a:t>
            </a:r>
            <a:endParaRPr lang="en-US" sz="2200"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1065D2BE-FA6D-E549-BD96-2B4AEADBCB45}"/>
              </a:ext>
            </a:extLst>
          </p:cNvPr>
          <p:cNvSpPr txBox="1">
            <a:spLocks/>
          </p:cNvSpPr>
          <p:nvPr/>
        </p:nvSpPr>
        <p:spPr>
          <a:xfrm>
            <a:off x="726154" y="4729267"/>
            <a:ext cx="8114653" cy="14567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Arial" panose="020B0604020202020204" pitchFamily="34" charset="0"/>
              <a:buChar char="•"/>
            </a:pPr>
            <a:r>
              <a:rPr lang="en-US" sz="2600" dirty="0">
                <a:latin typeface="Times New Roman" charset="0"/>
                <a:ea typeface="Times New Roman" charset="0"/>
                <a:cs typeface="Times New Roman" charset="0"/>
              </a:rPr>
              <a:t>Using stored procedures inside the database to perform calculations and implement business logic. This can be a lot like putting a middle tier inside the database. </a:t>
            </a:r>
            <a:endParaRPr lang="en-US" sz="2200"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52058D88-9BF8-0047-A3DA-A0AD1BD0B550}"/>
              </a:ext>
            </a:extLst>
          </p:cNvPr>
          <p:cNvSpPr txBox="1">
            <a:spLocks/>
          </p:cNvSpPr>
          <p:nvPr/>
        </p:nvSpPr>
        <p:spPr>
          <a:xfrm>
            <a:off x="689105" y="3624835"/>
            <a:ext cx="8114653" cy="94269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Arial" panose="020B0604020202020204" pitchFamily="34" charset="0"/>
              <a:buChar char="•"/>
            </a:pPr>
            <a:r>
              <a:rPr lang="en-US" sz="2600" dirty="0">
                <a:latin typeface="Times New Roman" charset="0"/>
                <a:ea typeface="Times New Roman" charset="0"/>
                <a:cs typeface="Times New Roman" charset="0"/>
              </a:rPr>
              <a:t>Using tables instead of hard‐wired code to control the application.</a:t>
            </a:r>
          </a:p>
        </p:txBody>
      </p:sp>
      <p:sp>
        <p:nvSpPr>
          <p:cNvPr id="14" name="Subtitle 2">
            <a:extLst>
              <a:ext uri="{FF2B5EF4-FFF2-40B4-BE49-F238E27FC236}">
                <a16:creationId xmlns:a16="http://schemas.microsoft.com/office/drawing/2014/main" id="{F8D31A65-1DAB-2741-9FBE-857E9A230AB9}"/>
              </a:ext>
            </a:extLst>
          </p:cNvPr>
          <p:cNvSpPr txBox="1">
            <a:spLocks/>
          </p:cNvSpPr>
          <p:nvPr/>
        </p:nvSpPr>
        <p:spPr>
          <a:xfrm>
            <a:off x="726154" y="2940448"/>
            <a:ext cx="8114653" cy="68438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Arial" panose="020B0604020202020204" pitchFamily="34" charset="0"/>
              <a:buChar char="•"/>
            </a:pPr>
            <a:r>
              <a:rPr lang="en-US" sz="2600" dirty="0">
                <a:latin typeface="Times New Roman" charset="0"/>
                <a:ea typeface="Times New Roman" charset="0"/>
                <a:cs typeface="Times New Roman" charset="0"/>
              </a:rPr>
              <a:t>Storing data in a relational database system.</a:t>
            </a:r>
          </a:p>
        </p:txBody>
      </p:sp>
      <p:pic>
        <p:nvPicPr>
          <p:cNvPr id="15" name="Picture 14">
            <a:extLst>
              <a:ext uri="{FF2B5EF4-FFF2-40B4-BE49-F238E27FC236}">
                <a16:creationId xmlns:a16="http://schemas.microsoft.com/office/drawing/2014/main" id="{AF31BF26-3DB2-CB48-AFE4-5A681B30DFCA}"/>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101102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Outline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257986" y="1921845"/>
            <a:ext cx="8886014" cy="739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What to specify</a:t>
            </a:r>
            <a:endParaRPr lang="en-US" sz="2600" dirty="0">
              <a:latin typeface="Times New Roman" charset="0"/>
              <a:ea typeface="Times New Roman" charset="0"/>
              <a:cs typeface="Times New Roman" charset="0"/>
            </a:endParaRPr>
          </a:p>
        </p:txBody>
      </p:sp>
      <p:sp>
        <p:nvSpPr>
          <p:cNvPr id="8" name="Subtitle 2"/>
          <p:cNvSpPr txBox="1">
            <a:spLocks/>
          </p:cNvSpPr>
          <p:nvPr/>
        </p:nvSpPr>
        <p:spPr>
          <a:xfrm>
            <a:off x="726154" y="2485117"/>
            <a:ext cx="6825714" cy="20238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Security</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Hardware</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User Interface</a:t>
            </a:r>
          </a:p>
          <a:p>
            <a:pPr marL="457200" indent="-457200" algn="just">
              <a:lnSpc>
                <a:spcPct val="100000"/>
              </a:lnSpc>
              <a:buFont typeface="Helvetica" charset="0"/>
              <a:buChar char="−"/>
            </a:pPr>
            <a:r>
              <a:rPr lang="en-US" sz="3200" dirty="0">
                <a:latin typeface="Times New Roman" charset="0"/>
                <a:ea typeface="Times New Roman" charset="0"/>
                <a:cs typeface="Times New Roman" charset="0"/>
              </a:rPr>
              <a:t>Architecture</a:t>
            </a:r>
          </a:p>
          <a:p>
            <a:pPr marL="457200" indent="-457200" algn="just">
              <a:lnSpc>
                <a:spcPct val="100000"/>
              </a:lnSpc>
              <a:buFont typeface="Helvetica" charset="0"/>
              <a:buChar char="−"/>
            </a:pPr>
            <a:endParaRPr lang="en-US" sz="3000" dirty="0">
              <a:latin typeface="Times New Roman" charset="0"/>
              <a:ea typeface="Times New Roman" charset="0"/>
              <a:cs typeface="Times New Roman" charset="0"/>
            </a:endParaRPr>
          </a:p>
        </p:txBody>
      </p:sp>
      <p:sp>
        <p:nvSpPr>
          <p:cNvPr id="12" name="Subtitle 2"/>
          <p:cNvSpPr txBox="1">
            <a:spLocks/>
          </p:cNvSpPr>
          <p:nvPr/>
        </p:nvSpPr>
        <p:spPr>
          <a:xfrm>
            <a:off x="257986" y="1385923"/>
            <a:ext cx="8886014" cy="9058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The Big Picture</a:t>
            </a:r>
            <a:endParaRPr lang="en-US" sz="30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a:t>
            </a:fld>
            <a:endParaRPr lang="en-US"/>
          </a:p>
        </p:txBody>
      </p:sp>
      <p:sp>
        <p:nvSpPr>
          <p:cNvPr id="10" name="Subtitle 2">
            <a:extLst>
              <a:ext uri="{FF2B5EF4-FFF2-40B4-BE49-F238E27FC236}">
                <a16:creationId xmlns:a16="http://schemas.microsoft.com/office/drawing/2014/main" id="{D727C472-4B8B-F741-A22A-55B6DCFF94E6}"/>
              </a:ext>
            </a:extLst>
          </p:cNvPr>
          <p:cNvSpPr txBox="1">
            <a:spLocks/>
          </p:cNvSpPr>
          <p:nvPr/>
        </p:nvSpPr>
        <p:spPr>
          <a:xfrm>
            <a:off x="257986" y="4799386"/>
            <a:ext cx="8886014" cy="739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Report</a:t>
            </a:r>
            <a:endParaRPr lang="en-US" sz="2600"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6762D9D1-1E76-FD40-99C3-70EDD7AAF3C2}"/>
              </a:ext>
            </a:extLst>
          </p:cNvPr>
          <p:cNvSpPr txBox="1">
            <a:spLocks/>
          </p:cNvSpPr>
          <p:nvPr/>
        </p:nvSpPr>
        <p:spPr>
          <a:xfrm>
            <a:off x="257986" y="5392923"/>
            <a:ext cx="8886014" cy="739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Database</a:t>
            </a:r>
            <a:endParaRPr lang="en-US" sz="2600" dirty="0">
              <a:latin typeface="Times New Roman" charset="0"/>
              <a:ea typeface="Times New Roman" charset="0"/>
              <a:cs typeface="Times New Roman" charset="0"/>
            </a:endParaRPr>
          </a:p>
        </p:txBody>
      </p:sp>
      <p:sp>
        <p:nvSpPr>
          <p:cNvPr id="14" name="Subtitle 2">
            <a:extLst>
              <a:ext uri="{FF2B5EF4-FFF2-40B4-BE49-F238E27FC236}">
                <a16:creationId xmlns:a16="http://schemas.microsoft.com/office/drawing/2014/main" id="{C75B56D7-84F8-5447-B971-FD21A41F45A6}"/>
              </a:ext>
            </a:extLst>
          </p:cNvPr>
          <p:cNvSpPr txBox="1">
            <a:spLocks/>
          </p:cNvSpPr>
          <p:nvPr/>
        </p:nvSpPr>
        <p:spPr>
          <a:xfrm>
            <a:off x="257986" y="5986460"/>
            <a:ext cx="8886014" cy="739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Data Flow &amp; State</a:t>
            </a:r>
            <a:endParaRPr lang="en-US" sz="2600" dirty="0">
              <a:latin typeface="Times New Roman" charset="0"/>
              <a:ea typeface="Times New Roman" charset="0"/>
              <a:cs typeface="Times New Roman" charset="0"/>
            </a:endParaRPr>
          </a:p>
        </p:txBody>
      </p:sp>
      <p:pic>
        <p:nvPicPr>
          <p:cNvPr id="16" name="Picture 15">
            <a:extLst>
              <a:ext uri="{FF2B5EF4-FFF2-40B4-BE49-F238E27FC236}">
                <a16:creationId xmlns:a16="http://schemas.microsoft.com/office/drawing/2014/main" id="{FB79B008-BC45-5C4C-B7A6-F440CE343ED1}"/>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9203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dissolv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12" grpId="0"/>
      <p:bldP spid="10" grpId="0"/>
      <p:bldP spid="11"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Data‐Centric</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30</a:t>
            </a:fld>
            <a:endParaRPr lang="en-US"/>
          </a:p>
        </p:txBody>
      </p:sp>
      <p:pic>
        <p:nvPicPr>
          <p:cNvPr id="3" name="Picture 2">
            <a:extLst>
              <a:ext uri="{FF2B5EF4-FFF2-40B4-BE49-F238E27FC236}">
                <a16:creationId xmlns:a16="http://schemas.microsoft.com/office/drawing/2014/main" id="{F0AEFB38-F651-E142-AA84-F53D563748F7}"/>
              </a:ext>
            </a:extLst>
          </p:cNvPr>
          <p:cNvPicPr>
            <a:picLocks noChangeAspect="1"/>
          </p:cNvPicPr>
          <p:nvPr/>
        </p:nvPicPr>
        <p:blipFill rotWithShape="1">
          <a:blip r:embed="rId2"/>
          <a:srcRect b="12239"/>
          <a:stretch/>
        </p:blipFill>
        <p:spPr>
          <a:xfrm>
            <a:off x="879140" y="1281544"/>
            <a:ext cx="7636210" cy="5074807"/>
          </a:xfrm>
          <a:prstGeom prst="rect">
            <a:avLst/>
          </a:prstGeom>
        </p:spPr>
      </p:pic>
      <p:pic>
        <p:nvPicPr>
          <p:cNvPr id="7" name="Picture 6">
            <a:extLst>
              <a:ext uri="{FF2B5EF4-FFF2-40B4-BE49-F238E27FC236}">
                <a16:creationId xmlns:a16="http://schemas.microsoft.com/office/drawing/2014/main" id="{99B1C455-08E4-0B4A-ACC3-43E320D673A1}"/>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5751726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Event‐Driven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31</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8644952"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In an event‐driven architecture (EDA), various parts of the system respond to events as they occur.</a:t>
            </a:r>
            <a:endParaRPr lang="en-US" sz="2200" dirty="0">
              <a:latin typeface="Times New Roman" charset="0"/>
              <a:ea typeface="Times New Roman" charset="0"/>
              <a:cs typeface="Times New Roman" charset="0"/>
            </a:endParaRPr>
          </a:p>
        </p:txBody>
      </p:sp>
      <p:pic>
        <p:nvPicPr>
          <p:cNvPr id="3" name="Picture 2">
            <a:extLst>
              <a:ext uri="{FF2B5EF4-FFF2-40B4-BE49-F238E27FC236}">
                <a16:creationId xmlns:a16="http://schemas.microsoft.com/office/drawing/2014/main" id="{6A356403-E42C-CF44-BEE7-7223FAF273A1}"/>
              </a:ext>
            </a:extLst>
          </p:cNvPr>
          <p:cNvPicPr>
            <a:picLocks noChangeAspect="1"/>
          </p:cNvPicPr>
          <p:nvPr/>
        </p:nvPicPr>
        <p:blipFill>
          <a:blip r:embed="rId2"/>
          <a:stretch>
            <a:fillRect/>
          </a:stretch>
        </p:blipFill>
        <p:spPr>
          <a:xfrm>
            <a:off x="1420224" y="4433242"/>
            <a:ext cx="6493076" cy="2424758"/>
          </a:xfrm>
          <a:prstGeom prst="rect">
            <a:avLst/>
          </a:prstGeom>
        </p:spPr>
      </p:pic>
      <p:sp>
        <p:nvSpPr>
          <p:cNvPr id="8" name="Subtitle 2">
            <a:extLst>
              <a:ext uri="{FF2B5EF4-FFF2-40B4-BE49-F238E27FC236}">
                <a16:creationId xmlns:a16="http://schemas.microsoft.com/office/drawing/2014/main" id="{D4BA620D-51E7-754F-A7CF-67DD44FC2B60}"/>
              </a:ext>
            </a:extLst>
          </p:cNvPr>
          <p:cNvSpPr txBox="1">
            <a:spLocks/>
          </p:cNvSpPr>
          <p:nvPr/>
        </p:nvSpPr>
        <p:spPr>
          <a:xfrm>
            <a:off x="499048" y="2243566"/>
            <a:ext cx="8644952" cy="210541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 </a:t>
            </a:r>
            <a:r>
              <a:rPr lang="en-US" sz="2000" dirty="0">
                <a:latin typeface="Times New Roman" charset="0"/>
                <a:ea typeface="Times New Roman" charset="0"/>
                <a:cs typeface="Times New Roman" charset="0"/>
              </a:rPr>
              <a:t>as a customer order for robot parts moves through its life cycle, different pieces of the system might respond at different times. When the order is created, a fulfillment module might notice and print a list of the desired parts and an address label. When the order has been shipped, an invoicing module might notice and print an invoice. When the customer hasn’t paid the invoice for 30 days, an enforcement module might notice and send </a:t>
            </a:r>
            <a:r>
              <a:rPr lang="en-US" sz="2000" dirty="0" err="1">
                <a:latin typeface="Times New Roman" charset="0"/>
                <a:ea typeface="Times New Roman" charset="0"/>
                <a:cs typeface="Times New Roman" charset="0"/>
              </a:rPr>
              <a:t>RoboCop</a:t>
            </a:r>
            <a:r>
              <a:rPr lang="en-US" sz="2000" dirty="0">
                <a:latin typeface="Times New Roman" charset="0"/>
                <a:ea typeface="Times New Roman" charset="0"/>
                <a:cs typeface="Times New Roman" charset="0"/>
              </a:rPr>
              <a:t> to investigate.</a:t>
            </a:r>
          </a:p>
        </p:txBody>
      </p:sp>
      <p:pic>
        <p:nvPicPr>
          <p:cNvPr id="10" name="Picture 9">
            <a:extLst>
              <a:ext uri="{FF2B5EF4-FFF2-40B4-BE49-F238E27FC236}">
                <a16:creationId xmlns:a16="http://schemas.microsoft.com/office/drawing/2014/main" id="{F32AF2F0-76E3-E94C-8036-0904135C7BE6}"/>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263490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Rule-Based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32</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8644952"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 rule‐based architecture uses a collection of rules to decide what to do next.</a:t>
            </a:r>
          </a:p>
        </p:txBody>
      </p:sp>
      <p:sp>
        <p:nvSpPr>
          <p:cNvPr id="10" name="Subtitle 2">
            <a:extLst>
              <a:ext uri="{FF2B5EF4-FFF2-40B4-BE49-F238E27FC236}">
                <a16:creationId xmlns:a16="http://schemas.microsoft.com/office/drawing/2014/main" id="{914ADA6D-8913-4D47-9FD4-B24AE064D434}"/>
              </a:ext>
            </a:extLst>
          </p:cNvPr>
          <p:cNvSpPr txBox="1">
            <a:spLocks/>
          </p:cNvSpPr>
          <p:nvPr/>
        </p:nvSpPr>
        <p:spPr>
          <a:xfrm>
            <a:off x="158806" y="2027951"/>
            <a:ext cx="8644952" cy="936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These systems are sometimes called expert systems or knowledge‐based systems.</a:t>
            </a:r>
          </a:p>
        </p:txBody>
      </p:sp>
      <p:sp>
        <p:nvSpPr>
          <p:cNvPr id="11" name="Subtitle 2">
            <a:extLst>
              <a:ext uri="{FF2B5EF4-FFF2-40B4-BE49-F238E27FC236}">
                <a16:creationId xmlns:a16="http://schemas.microsoft.com/office/drawing/2014/main" id="{35817661-B325-3F4D-A8A2-BF4A1A44A0C5}"/>
              </a:ext>
            </a:extLst>
          </p:cNvPr>
          <p:cNvSpPr txBox="1">
            <a:spLocks/>
          </p:cNvSpPr>
          <p:nvPr/>
        </p:nvSpPr>
        <p:spPr>
          <a:xfrm>
            <a:off x="158806" y="2929487"/>
            <a:ext cx="8644952" cy="936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Rule‐based systems </a:t>
            </a:r>
            <a:r>
              <a:rPr lang="en-US" u="sng" dirty="0">
                <a:latin typeface="Times New Roman" charset="0"/>
                <a:ea typeface="Times New Roman" charset="0"/>
                <a:cs typeface="Times New Roman" charset="0"/>
              </a:rPr>
              <a:t>work well if </a:t>
            </a:r>
            <a:r>
              <a:rPr lang="en-US" dirty="0">
                <a:latin typeface="Times New Roman" charset="0"/>
                <a:ea typeface="Times New Roman" charset="0"/>
                <a:cs typeface="Times New Roman" charset="0"/>
              </a:rPr>
              <a:t>you can identify the rules necessary to get the job done. Sometimes, you can build good rules even for complicated systems; although that can be a lot of work.</a:t>
            </a:r>
          </a:p>
        </p:txBody>
      </p:sp>
      <p:sp>
        <p:nvSpPr>
          <p:cNvPr id="12" name="Subtitle 2">
            <a:extLst>
              <a:ext uri="{FF2B5EF4-FFF2-40B4-BE49-F238E27FC236}">
                <a16:creationId xmlns:a16="http://schemas.microsoft.com/office/drawing/2014/main" id="{32C14513-F155-1040-9DB0-8CB402D02C38}"/>
              </a:ext>
            </a:extLst>
          </p:cNvPr>
          <p:cNvSpPr txBox="1">
            <a:spLocks/>
          </p:cNvSpPr>
          <p:nvPr/>
        </p:nvSpPr>
        <p:spPr>
          <a:xfrm>
            <a:off x="158806" y="4357092"/>
            <a:ext cx="8644952" cy="11821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Rule‐based systems </a:t>
            </a:r>
            <a:r>
              <a:rPr lang="en-US" u="sng" dirty="0">
                <a:latin typeface="Times New Roman" charset="0"/>
                <a:ea typeface="Times New Roman" charset="0"/>
                <a:cs typeface="Times New Roman" charset="0"/>
              </a:rPr>
              <a:t>don’t work well </a:t>
            </a:r>
            <a:r>
              <a:rPr lang="en-US" dirty="0">
                <a:latin typeface="Times New Roman" charset="0"/>
                <a:ea typeface="Times New Roman" charset="0"/>
                <a:cs typeface="Times New Roman" charset="0"/>
              </a:rPr>
              <a:t>if the problem is poorly defined so you can’t figure out what rules to use. They also have trouble handling unexpected situations.</a:t>
            </a:r>
          </a:p>
        </p:txBody>
      </p:sp>
      <p:sp>
        <p:nvSpPr>
          <p:cNvPr id="14" name="Subtitle 2">
            <a:extLst>
              <a:ext uri="{FF2B5EF4-FFF2-40B4-BE49-F238E27FC236}">
                <a16:creationId xmlns:a16="http://schemas.microsoft.com/office/drawing/2014/main" id="{964E7635-B76F-7346-86C0-1C6C221D70B2}"/>
              </a:ext>
            </a:extLst>
          </p:cNvPr>
          <p:cNvSpPr txBox="1">
            <a:spLocks/>
          </p:cNvSpPr>
          <p:nvPr/>
        </p:nvSpPr>
        <p:spPr>
          <a:xfrm>
            <a:off x="158806" y="5675808"/>
            <a:ext cx="8644952" cy="11821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Rule‐based systems are great for handling common simple scenarios, but when they encounter anything unexpected they’re quite useless.</a:t>
            </a:r>
          </a:p>
        </p:txBody>
      </p:sp>
      <p:pic>
        <p:nvPicPr>
          <p:cNvPr id="15" name="Picture 14">
            <a:extLst>
              <a:ext uri="{FF2B5EF4-FFF2-40B4-BE49-F238E27FC236}">
                <a16:creationId xmlns:a16="http://schemas.microsoft.com/office/drawing/2014/main" id="{6E2F85C4-7349-E94B-AADA-55510C2021BD}"/>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47081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Rule-Based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33</a:t>
            </a:fld>
            <a:endParaRPr lang="en-US"/>
          </a:p>
        </p:txBody>
      </p:sp>
      <p:pic>
        <p:nvPicPr>
          <p:cNvPr id="3" name="Picture 2">
            <a:extLst>
              <a:ext uri="{FF2B5EF4-FFF2-40B4-BE49-F238E27FC236}">
                <a16:creationId xmlns:a16="http://schemas.microsoft.com/office/drawing/2014/main" id="{DC6C384E-02E8-AA4E-B506-AD279015FDC6}"/>
              </a:ext>
            </a:extLst>
          </p:cNvPr>
          <p:cNvPicPr>
            <a:picLocks noChangeAspect="1"/>
          </p:cNvPicPr>
          <p:nvPr/>
        </p:nvPicPr>
        <p:blipFill>
          <a:blip r:embed="rId2"/>
          <a:stretch>
            <a:fillRect/>
          </a:stretch>
        </p:blipFill>
        <p:spPr>
          <a:xfrm>
            <a:off x="535259" y="1191102"/>
            <a:ext cx="8224918" cy="5165249"/>
          </a:xfrm>
          <a:prstGeom prst="rect">
            <a:avLst/>
          </a:prstGeom>
        </p:spPr>
      </p:pic>
      <p:pic>
        <p:nvPicPr>
          <p:cNvPr id="7" name="Picture 6">
            <a:extLst>
              <a:ext uri="{FF2B5EF4-FFF2-40B4-BE49-F238E27FC236}">
                <a16:creationId xmlns:a16="http://schemas.microsoft.com/office/drawing/2014/main" id="{62DA63CC-5A12-774D-8429-7EA000774AD0}"/>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21058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Distributed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34</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8644952"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In a distributed architecture, different parts of the application run on different processors and may run at the same time.</a:t>
            </a:r>
          </a:p>
        </p:txBody>
      </p:sp>
      <p:sp>
        <p:nvSpPr>
          <p:cNvPr id="10" name="Subtitle 2">
            <a:extLst>
              <a:ext uri="{FF2B5EF4-FFF2-40B4-BE49-F238E27FC236}">
                <a16:creationId xmlns:a16="http://schemas.microsoft.com/office/drawing/2014/main" id="{914ADA6D-8913-4D47-9FD4-B24AE064D434}"/>
              </a:ext>
            </a:extLst>
          </p:cNvPr>
          <p:cNvSpPr txBox="1">
            <a:spLocks/>
          </p:cNvSpPr>
          <p:nvPr/>
        </p:nvSpPr>
        <p:spPr>
          <a:xfrm>
            <a:off x="158806" y="2027951"/>
            <a:ext cx="8644952" cy="936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processors could be on different computers scattered across the network, or they could be different cores on a single computer.</a:t>
            </a:r>
          </a:p>
        </p:txBody>
      </p:sp>
      <p:sp>
        <p:nvSpPr>
          <p:cNvPr id="11" name="Subtitle 2">
            <a:extLst>
              <a:ext uri="{FF2B5EF4-FFF2-40B4-BE49-F238E27FC236}">
                <a16:creationId xmlns:a16="http://schemas.microsoft.com/office/drawing/2014/main" id="{35817661-B325-3F4D-A8A2-BF4A1A44A0C5}"/>
              </a:ext>
            </a:extLst>
          </p:cNvPr>
          <p:cNvSpPr txBox="1">
            <a:spLocks/>
          </p:cNvSpPr>
          <p:nvPr/>
        </p:nvSpPr>
        <p:spPr>
          <a:xfrm>
            <a:off x="158806" y="3283974"/>
            <a:ext cx="8644952" cy="936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Service‐oriented and multitier architectures are often distributed, with different parts of the system running on different computers. </a:t>
            </a:r>
          </a:p>
        </p:txBody>
      </p:sp>
      <p:sp>
        <p:nvSpPr>
          <p:cNvPr id="12" name="Subtitle 2">
            <a:extLst>
              <a:ext uri="{FF2B5EF4-FFF2-40B4-BE49-F238E27FC236}">
                <a16:creationId xmlns:a16="http://schemas.microsoft.com/office/drawing/2014/main" id="{32C14513-F155-1040-9DB0-8CB402D02C38}"/>
              </a:ext>
            </a:extLst>
          </p:cNvPr>
          <p:cNvSpPr txBox="1">
            <a:spLocks/>
          </p:cNvSpPr>
          <p:nvPr/>
        </p:nvSpPr>
        <p:spPr>
          <a:xfrm>
            <a:off x="158806" y="4357092"/>
            <a:ext cx="8644952" cy="11821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In general, distributed applications can be extremely confusing and hard to debug. </a:t>
            </a:r>
          </a:p>
        </p:txBody>
      </p:sp>
      <p:pic>
        <p:nvPicPr>
          <p:cNvPr id="14" name="Picture 13">
            <a:extLst>
              <a:ext uri="{FF2B5EF4-FFF2-40B4-BE49-F238E27FC236}">
                <a16:creationId xmlns:a16="http://schemas.microsoft.com/office/drawing/2014/main" id="{25D33FCC-0E1E-AE48-BF0B-234E0A67A360}"/>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43320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Distributed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35</a:t>
            </a:fld>
            <a:endParaRPr lang="en-US"/>
          </a:p>
        </p:txBody>
      </p:sp>
      <p:pic>
        <p:nvPicPr>
          <p:cNvPr id="3" name="Picture 2">
            <a:extLst>
              <a:ext uri="{FF2B5EF4-FFF2-40B4-BE49-F238E27FC236}">
                <a16:creationId xmlns:a16="http://schemas.microsoft.com/office/drawing/2014/main" id="{E129CBC3-322E-514B-8EDE-59330CBFDE1A}"/>
              </a:ext>
            </a:extLst>
          </p:cNvPr>
          <p:cNvPicPr>
            <a:picLocks noChangeAspect="1"/>
          </p:cNvPicPr>
          <p:nvPr/>
        </p:nvPicPr>
        <p:blipFill>
          <a:blip r:embed="rId2"/>
          <a:stretch>
            <a:fillRect/>
          </a:stretch>
        </p:blipFill>
        <p:spPr>
          <a:xfrm>
            <a:off x="1262418" y="1309253"/>
            <a:ext cx="6423102" cy="5134185"/>
          </a:xfrm>
          <a:prstGeom prst="rect">
            <a:avLst/>
          </a:prstGeom>
        </p:spPr>
      </p:pic>
      <p:pic>
        <p:nvPicPr>
          <p:cNvPr id="7" name="Picture 6">
            <a:extLst>
              <a:ext uri="{FF2B5EF4-FFF2-40B4-BE49-F238E27FC236}">
                <a16:creationId xmlns:a16="http://schemas.microsoft.com/office/drawing/2014/main" id="{70B4B9BF-9104-1844-B786-F81BDEE0C9C6}"/>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8725161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Mix and Match</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36</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8644952"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An application doesn’t need to stick with a single architecture. </a:t>
            </a:r>
          </a:p>
        </p:txBody>
      </p:sp>
      <p:sp>
        <p:nvSpPr>
          <p:cNvPr id="10" name="Subtitle 2">
            <a:extLst>
              <a:ext uri="{FF2B5EF4-FFF2-40B4-BE49-F238E27FC236}">
                <a16:creationId xmlns:a16="http://schemas.microsoft.com/office/drawing/2014/main" id="{914ADA6D-8913-4D47-9FD4-B24AE064D434}"/>
              </a:ext>
            </a:extLst>
          </p:cNvPr>
          <p:cNvSpPr txBox="1">
            <a:spLocks/>
          </p:cNvSpPr>
          <p:nvPr/>
        </p:nvSpPr>
        <p:spPr>
          <a:xfrm>
            <a:off x="158806" y="2025403"/>
            <a:ext cx="8644952" cy="936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Different pieces of the application might use different design approaches.</a:t>
            </a:r>
          </a:p>
        </p:txBody>
      </p:sp>
      <p:sp>
        <p:nvSpPr>
          <p:cNvPr id="11" name="Subtitle 2">
            <a:extLst>
              <a:ext uri="{FF2B5EF4-FFF2-40B4-BE49-F238E27FC236}">
                <a16:creationId xmlns:a16="http://schemas.microsoft.com/office/drawing/2014/main" id="{35817661-B325-3F4D-A8A2-BF4A1A44A0C5}"/>
              </a:ext>
            </a:extLst>
          </p:cNvPr>
          <p:cNvSpPr txBox="1">
            <a:spLocks/>
          </p:cNvSpPr>
          <p:nvPr/>
        </p:nvSpPr>
        <p:spPr>
          <a:xfrm>
            <a:off x="158806" y="3151166"/>
            <a:ext cx="8644952" cy="307237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For example, you might create a distributed </a:t>
            </a:r>
            <a:r>
              <a:rPr lang="en-US" i="1" u="sng" dirty="0">
                <a:latin typeface="Times New Roman" charset="0"/>
                <a:ea typeface="Times New Roman" charset="0"/>
                <a:cs typeface="Times New Roman" charset="0"/>
              </a:rPr>
              <a:t>service‐oriented </a:t>
            </a:r>
            <a:r>
              <a:rPr lang="en-US" dirty="0">
                <a:latin typeface="Times New Roman" charset="0"/>
                <a:ea typeface="Times New Roman" charset="0"/>
                <a:cs typeface="Times New Roman" charset="0"/>
              </a:rPr>
              <a:t>application. Some of the larger services might use a </a:t>
            </a:r>
            <a:r>
              <a:rPr lang="en-US" i="1" u="sng" dirty="0">
                <a:latin typeface="Times New Roman" charset="0"/>
                <a:ea typeface="Times New Roman" charset="0"/>
                <a:cs typeface="Times New Roman" charset="0"/>
              </a:rPr>
              <a:t>component‐based</a:t>
            </a:r>
            <a:r>
              <a:rPr lang="en-US" dirty="0">
                <a:latin typeface="Times New Roman" charset="0"/>
                <a:ea typeface="Times New Roman" charset="0"/>
                <a:cs typeface="Times New Roman" charset="0"/>
              </a:rPr>
              <a:t> approach to break their code into decoupled pieces. (Combining different architectures can also sound impressive at cocktail parties. “Yes, we decided to go with an event‐driven multitier approach using rule‐based distributed components.”)</a:t>
            </a:r>
          </a:p>
        </p:txBody>
      </p:sp>
      <p:pic>
        <p:nvPicPr>
          <p:cNvPr id="12" name="Picture 11">
            <a:extLst>
              <a:ext uri="{FF2B5EF4-FFF2-40B4-BE49-F238E27FC236}">
                <a16:creationId xmlns:a16="http://schemas.microsoft.com/office/drawing/2014/main" id="{78581386-AEAE-3E41-901B-C4205F377053}"/>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64162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Reports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37</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8644952"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Almost any nontrivial software project can use some kinds of reports.</a:t>
            </a:r>
          </a:p>
        </p:txBody>
      </p:sp>
      <p:sp>
        <p:nvSpPr>
          <p:cNvPr id="10" name="Subtitle 2">
            <a:extLst>
              <a:ext uri="{FF2B5EF4-FFF2-40B4-BE49-F238E27FC236}">
                <a16:creationId xmlns:a16="http://schemas.microsoft.com/office/drawing/2014/main" id="{914ADA6D-8913-4D47-9FD4-B24AE064D434}"/>
              </a:ext>
            </a:extLst>
          </p:cNvPr>
          <p:cNvSpPr txBox="1">
            <a:spLocks/>
          </p:cNvSpPr>
          <p:nvPr/>
        </p:nvSpPr>
        <p:spPr>
          <a:xfrm>
            <a:off x="158806" y="2025403"/>
            <a:ext cx="8644952" cy="936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Business applications might include reports that deal with customers (who’s buying, who has unpaid bills, where customers live), products (inventory, pricing, what’s selling well), and users (which employees are selling a lot, employee work schedules).</a:t>
            </a:r>
          </a:p>
        </p:txBody>
      </p:sp>
      <p:sp>
        <p:nvSpPr>
          <p:cNvPr id="11" name="Subtitle 2">
            <a:extLst>
              <a:ext uri="{FF2B5EF4-FFF2-40B4-BE49-F238E27FC236}">
                <a16:creationId xmlns:a16="http://schemas.microsoft.com/office/drawing/2014/main" id="{35817661-B325-3F4D-A8A2-BF4A1A44A0C5}"/>
              </a:ext>
            </a:extLst>
          </p:cNvPr>
          <p:cNvSpPr txBox="1">
            <a:spLocks/>
          </p:cNvSpPr>
          <p:nvPr/>
        </p:nvSpPr>
        <p:spPr>
          <a:xfrm>
            <a:off x="158806" y="3838523"/>
            <a:ext cx="5126847" cy="10094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Even relatively simple applications can sometimes benefit from reports.</a:t>
            </a:r>
          </a:p>
        </p:txBody>
      </p:sp>
      <p:sp>
        <p:nvSpPr>
          <p:cNvPr id="12" name="Subtitle 2">
            <a:extLst>
              <a:ext uri="{FF2B5EF4-FFF2-40B4-BE49-F238E27FC236}">
                <a16:creationId xmlns:a16="http://schemas.microsoft.com/office/drawing/2014/main" id="{AE375CEA-5257-184C-B4EE-3B885B5CC7FB}"/>
              </a:ext>
            </a:extLst>
          </p:cNvPr>
          <p:cNvSpPr txBox="1">
            <a:spLocks/>
          </p:cNvSpPr>
          <p:nvPr/>
        </p:nvSpPr>
        <p:spPr>
          <a:xfrm>
            <a:off x="158806" y="5853718"/>
            <a:ext cx="8644952" cy="10094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As is the case with high‐level user interface design, you don’t need to specify every detail for every report here.</a:t>
            </a:r>
          </a:p>
        </p:txBody>
      </p:sp>
      <p:pic>
        <p:nvPicPr>
          <p:cNvPr id="3" name="Picture 2">
            <a:extLst>
              <a:ext uri="{FF2B5EF4-FFF2-40B4-BE49-F238E27FC236}">
                <a16:creationId xmlns:a16="http://schemas.microsoft.com/office/drawing/2014/main" id="{4E527C50-0F7B-FC40-9E1D-71F2EA47D53F}"/>
              </a:ext>
            </a:extLst>
          </p:cNvPr>
          <p:cNvPicPr>
            <a:picLocks noChangeAspect="1"/>
          </p:cNvPicPr>
          <p:nvPr/>
        </p:nvPicPr>
        <p:blipFill rotWithShape="1">
          <a:blip r:embed="rId2"/>
          <a:srcRect t="10606"/>
          <a:stretch/>
        </p:blipFill>
        <p:spPr>
          <a:xfrm>
            <a:off x="5278683" y="3775949"/>
            <a:ext cx="3858347" cy="2016734"/>
          </a:xfrm>
          <a:prstGeom prst="rect">
            <a:avLst/>
          </a:prstGeom>
        </p:spPr>
      </p:pic>
      <p:pic>
        <p:nvPicPr>
          <p:cNvPr id="14" name="Picture 13">
            <a:extLst>
              <a:ext uri="{FF2B5EF4-FFF2-40B4-BE49-F238E27FC236}">
                <a16:creationId xmlns:a16="http://schemas.microsoft.com/office/drawing/2014/main" id="{489EDB74-7B5B-FD4D-AD13-109C86B0B8D9}"/>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98817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ssolv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882AD7F-1938-A54D-A3BF-0D57AF4E83B1}"/>
              </a:ext>
            </a:extLst>
          </p:cNvPr>
          <p:cNvPicPr>
            <a:picLocks noChangeAspect="1"/>
          </p:cNvPicPr>
          <p:nvPr/>
        </p:nvPicPr>
        <p:blipFill>
          <a:blip r:embed="rId2"/>
          <a:stretch>
            <a:fillRect/>
          </a:stretch>
        </p:blipFill>
        <p:spPr>
          <a:xfrm>
            <a:off x="6457950" y="1100431"/>
            <a:ext cx="2686050" cy="201453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Database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38</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6299144"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Database design is an important part of most applications.</a:t>
            </a:r>
          </a:p>
        </p:txBody>
      </p:sp>
      <p:sp>
        <p:nvSpPr>
          <p:cNvPr id="10" name="Subtitle 2">
            <a:extLst>
              <a:ext uri="{FF2B5EF4-FFF2-40B4-BE49-F238E27FC236}">
                <a16:creationId xmlns:a16="http://schemas.microsoft.com/office/drawing/2014/main" id="{914ADA6D-8913-4D47-9FD4-B24AE064D434}"/>
              </a:ext>
            </a:extLst>
          </p:cNvPr>
          <p:cNvSpPr txBox="1">
            <a:spLocks/>
          </p:cNvSpPr>
          <p:nvPr/>
        </p:nvSpPr>
        <p:spPr>
          <a:xfrm>
            <a:off x="158806" y="2025403"/>
            <a:ext cx="6299144" cy="936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 first part of database design is to decide what kind of database the program will need. </a:t>
            </a:r>
          </a:p>
        </p:txBody>
      </p:sp>
      <p:sp>
        <p:nvSpPr>
          <p:cNvPr id="11" name="Subtitle 2">
            <a:extLst>
              <a:ext uri="{FF2B5EF4-FFF2-40B4-BE49-F238E27FC236}">
                <a16:creationId xmlns:a16="http://schemas.microsoft.com/office/drawing/2014/main" id="{35817661-B325-3F4D-A8A2-BF4A1A44A0C5}"/>
              </a:ext>
            </a:extLst>
          </p:cNvPr>
          <p:cNvSpPr txBox="1">
            <a:spLocks/>
          </p:cNvSpPr>
          <p:nvPr/>
        </p:nvSpPr>
        <p:spPr>
          <a:xfrm>
            <a:off x="267988" y="3094805"/>
            <a:ext cx="8876012" cy="10094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You need to specify whether the application will store data in text files, XML files, a full‐fledged relational database</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AE375CEA-5257-184C-B4EE-3B885B5CC7FB}"/>
              </a:ext>
            </a:extLst>
          </p:cNvPr>
          <p:cNvSpPr txBox="1">
            <a:spLocks/>
          </p:cNvSpPr>
          <p:nvPr/>
        </p:nvSpPr>
        <p:spPr>
          <a:xfrm>
            <a:off x="158806" y="4144740"/>
            <a:ext cx="8644952" cy="10094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You should specify the database product that you will use.</a:t>
            </a:r>
          </a:p>
          <a:p>
            <a:pPr algn="just">
              <a:lnSpc>
                <a:spcPct val="100000"/>
              </a:lnSpc>
            </a:pPr>
            <a:r>
              <a:rPr lang="en-US" dirty="0">
                <a:latin typeface="Times New Roman" charset="0"/>
                <a:ea typeface="Times New Roman" charset="0"/>
                <a:cs typeface="Times New Roman" charset="0"/>
              </a:rPr>
              <a:t>	Access, SQL Server, Oracle, or MySQL</a:t>
            </a:r>
          </a:p>
        </p:txBody>
      </p:sp>
      <p:sp>
        <p:nvSpPr>
          <p:cNvPr id="14" name="Subtitle 2">
            <a:extLst>
              <a:ext uri="{FF2B5EF4-FFF2-40B4-BE49-F238E27FC236}">
                <a16:creationId xmlns:a16="http://schemas.microsoft.com/office/drawing/2014/main" id="{7BF6F541-33E7-E448-98DC-66D1463F895B}"/>
              </a:ext>
            </a:extLst>
          </p:cNvPr>
          <p:cNvSpPr txBox="1">
            <a:spLocks/>
          </p:cNvSpPr>
          <p:nvPr/>
        </p:nvSpPr>
        <p:spPr>
          <a:xfrm>
            <a:off x="158806" y="5346950"/>
            <a:ext cx="8644952" cy="10094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If you use a relational database, you can sketch out the tables it contains and their relationships during high‐level design.</a:t>
            </a:r>
          </a:p>
        </p:txBody>
      </p:sp>
      <p:pic>
        <p:nvPicPr>
          <p:cNvPr id="15" name="Picture 14">
            <a:extLst>
              <a:ext uri="{FF2B5EF4-FFF2-40B4-BE49-F238E27FC236}">
                <a16:creationId xmlns:a16="http://schemas.microsoft.com/office/drawing/2014/main" id="{51D43542-188B-F441-8E9A-8362998AE731}"/>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181516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dissolve">
                                      <p:cBhvr>
                                        <p:cTn id="12" dur="500"/>
                                        <p:tgtEl>
                                          <p:spTgt spid="10">
                                            <p:txEl>
                                              <p:pRg st="0" end="0"/>
                                            </p:txEl>
                                          </p:spTgt>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dissolv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ssolv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dissolv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ttachment.jpeg">
            <a:extLst>
              <a:ext uri="{FF2B5EF4-FFF2-40B4-BE49-F238E27FC236}">
                <a16:creationId xmlns:a16="http://schemas.microsoft.com/office/drawing/2014/main" id="{76F125C9-E3EB-244A-BC1B-6487412A6B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5300" y="1703040"/>
            <a:ext cx="2897938" cy="478520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Data Flows &amp; States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39</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6299144"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Many applications use data that flows among different processes.</a:t>
            </a:r>
          </a:p>
        </p:txBody>
      </p:sp>
      <p:sp>
        <p:nvSpPr>
          <p:cNvPr id="10" name="Subtitle 2">
            <a:extLst>
              <a:ext uri="{FF2B5EF4-FFF2-40B4-BE49-F238E27FC236}">
                <a16:creationId xmlns:a16="http://schemas.microsoft.com/office/drawing/2014/main" id="{914ADA6D-8913-4D47-9FD4-B24AE064D434}"/>
              </a:ext>
            </a:extLst>
          </p:cNvPr>
          <p:cNvSpPr txBox="1">
            <a:spLocks/>
          </p:cNvSpPr>
          <p:nvPr/>
        </p:nvSpPr>
        <p:spPr>
          <a:xfrm>
            <a:off x="369552" y="2670227"/>
            <a:ext cx="6305567" cy="27189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Ex: The a customer order might start in an Order Creation process, move to Order Assembly (where items are gathered for shipping), and then go to Shipping (for actual shipment). Data may flow from Shipping to a final Billing process that sends an invoice to the customer via e‐mail.</a:t>
            </a:r>
          </a:p>
        </p:txBody>
      </p:sp>
      <p:pic>
        <p:nvPicPr>
          <p:cNvPr id="11" name="Picture 10">
            <a:extLst>
              <a:ext uri="{FF2B5EF4-FFF2-40B4-BE49-F238E27FC236}">
                <a16:creationId xmlns:a16="http://schemas.microsoft.com/office/drawing/2014/main" id="{44B16149-4383-0C46-B419-F98F4756FBA5}"/>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646940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dissolv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Chapter Objectives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145035" y="5763157"/>
            <a:ext cx="8886014" cy="77575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How UML lets you specify system objects and interactions</a:t>
            </a:r>
          </a:p>
        </p:txBody>
      </p:sp>
      <p:sp>
        <p:nvSpPr>
          <p:cNvPr id="8" name="Subtitle 2"/>
          <p:cNvSpPr txBox="1">
            <a:spLocks/>
          </p:cNvSpPr>
          <p:nvPr/>
        </p:nvSpPr>
        <p:spPr>
          <a:xfrm>
            <a:off x="148804" y="1796773"/>
            <a:ext cx="8886014" cy="7049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purpose of high‐level design</a:t>
            </a:r>
          </a:p>
        </p:txBody>
      </p:sp>
      <p:sp>
        <p:nvSpPr>
          <p:cNvPr id="12" name="Subtitle 2"/>
          <p:cNvSpPr txBox="1">
            <a:spLocks/>
          </p:cNvSpPr>
          <p:nvPr/>
        </p:nvSpPr>
        <p:spPr>
          <a:xfrm>
            <a:off x="145035" y="2501722"/>
            <a:ext cx="8886014" cy="214691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How a good design lets you get more work done in less time</a:t>
            </a: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Specific things you should include in a high‐level design</a:t>
            </a: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Common software architectures you can use to structure an application</a:t>
            </a:r>
          </a:p>
        </p:txBody>
      </p:sp>
      <p:sp>
        <p:nvSpPr>
          <p:cNvPr id="10" name="Subtitle 2"/>
          <p:cNvSpPr txBox="1">
            <a:spLocks/>
          </p:cNvSpPr>
          <p:nvPr/>
        </p:nvSpPr>
        <p:spPr>
          <a:xfrm>
            <a:off x="32084" y="1144646"/>
            <a:ext cx="9111916"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What You Will Learn in this Chapter? </a:t>
            </a:r>
          </a:p>
        </p:txBody>
      </p:sp>
      <p:sp>
        <p:nvSpPr>
          <p:cNvPr id="2" name="Slide Number Placeholder 1"/>
          <p:cNvSpPr>
            <a:spLocks noGrp="1"/>
          </p:cNvSpPr>
          <p:nvPr>
            <p:ph type="sldNum" sz="quarter" idx="12"/>
          </p:nvPr>
        </p:nvSpPr>
        <p:spPr/>
        <p:txBody>
          <a:bodyPr/>
          <a:lstStyle/>
          <a:p>
            <a:fld id="{1FA47DC0-52A1-1F42-AA0A-BF71125EDAD5}" type="slidenum">
              <a:rPr lang="en-US" smtClean="0"/>
              <a:t>4</a:t>
            </a:fld>
            <a:endParaRPr lang="en-US"/>
          </a:p>
        </p:txBody>
      </p:sp>
      <p:pic>
        <p:nvPicPr>
          <p:cNvPr id="11" name="Picture 10">
            <a:extLst>
              <a:ext uri="{FF2B5EF4-FFF2-40B4-BE49-F238E27FC236}">
                <a16:creationId xmlns:a16="http://schemas.microsoft.com/office/drawing/2014/main" id="{61FD16B0-976D-7147-AE3D-24F2F5E369B1}"/>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62959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Summary</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40</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8876012"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High‐level design sets the stage for later software development. It deals with the grand decisions such as:</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E07E67FD-F444-3D48-9875-2EB057DE2E40}"/>
              </a:ext>
            </a:extLst>
          </p:cNvPr>
          <p:cNvSpPr txBox="1">
            <a:spLocks/>
          </p:cNvSpPr>
          <p:nvPr/>
        </p:nvSpPr>
        <p:spPr>
          <a:xfrm>
            <a:off x="710612" y="2299660"/>
            <a:ext cx="8324206"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dirty="0">
                <a:latin typeface="Times New Roman" charset="0"/>
                <a:ea typeface="Times New Roman" charset="0"/>
                <a:cs typeface="Times New Roman" charset="0"/>
              </a:rPr>
              <a:t> What hardware platform will you use?</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63AA29EB-825D-4641-9AE4-5094F4958A71}"/>
              </a:ext>
            </a:extLst>
          </p:cNvPr>
          <p:cNvSpPr txBox="1">
            <a:spLocks/>
          </p:cNvSpPr>
          <p:nvPr/>
        </p:nvSpPr>
        <p:spPr>
          <a:xfrm>
            <a:off x="710612" y="3067421"/>
            <a:ext cx="8324206"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dirty="0">
                <a:latin typeface="Times New Roman" charset="0"/>
                <a:ea typeface="Times New Roman" charset="0"/>
                <a:cs typeface="Times New Roman" charset="0"/>
              </a:rPr>
              <a:t>What type of database will you use?</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
        <p:nvSpPr>
          <p:cNvPr id="14" name="Subtitle 2">
            <a:extLst>
              <a:ext uri="{FF2B5EF4-FFF2-40B4-BE49-F238E27FC236}">
                <a16:creationId xmlns:a16="http://schemas.microsoft.com/office/drawing/2014/main" id="{586DD334-8EF1-274B-99D6-D80109BBA191}"/>
              </a:ext>
            </a:extLst>
          </p:cNvPr>
          <p:cNvSpPr txBox="1">
            <a:spLocks/>
          </p:cNvSpPr>
          <p:nvPr/>
        </p:nvSpPr>
        <p:spPr>
          <a:xfrm>
            <a:off x="702324" y="3835182"/>
            <a:ext cx="8324206"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dirty="0">
                <a:latin typeface="Times New Roman" charset="0"/>
                <a:ea typeface="Times New Roman" charset="0"/>
                <a:cs typeface="Times New Roman" charset="0"/>
              </a:rPr>
              <a:t>What other systems will interact with this one? </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
        <p:nvSpPr>
          <p:cNvPr id="15" name="Subtitle 2">
            <a:extLst>
              <a:ext uri="{FF2B5EF4-FFF2-40B4-BE49-F238E27FC236}">
                <a16:creationId xmlns:a16="http://schemas.microsoft.com/office/drawing/2014/main" id="{BC772736-4324-AB43-A347-0E5ED3674909}"/>
              </a:ext>
            </a:extLst>
          </p:cNvPr>
          <p:cNvSpPr txBox="1">
            <a:spLocks/>
          </p:cNvSpPr>
          <p:nvPr/>
        </p:nvSpPr>
        <p:spPr>
          <a:xfrm>
            <a:off x="702324" y="4602943"/>
            <a:ext cx="8324206"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dirty="0">
                <a:latin typeface="Times New Roman" charset="0"/>
                <a:ea typeface="Times New Roman" charset="0"/>
                <a:cs typeface="Times New Roman" charset="0"/>
              </a:rPr>
              <a:t>What reports can you make the users define so you don’t have to do all the work?</a:t>
            </a:r>
          </a:p>
        </p:txBody>
      </p:sp>
      <p:pic>
        <p:nvPicPr>
          <p:cNvPr id="16" name="Picture 15">
            <a:extLst>
              <a:ext uri="{FF2B5EF4-FFF2-40B4-BE49-F238E27FC236}">
                <a16:creationId xmlns:a16="http://schemas.microsoft.com/office/drawing/2014/main" id="{F1B1E53A-E4B4-0C49-8EB2-C90CB8EC1F6E}"/>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6274991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What You Learned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41</a:t>
            </a:fld>
            <a:endParaRPr lang="en-US"/>
          </a:p>
        </p:txBody>
      </p:sp>
      <p:sp>
        <p:nvSpPr>
          <p:cNvPr id="7" name="Subtitle 2">
            <a:extLst>
              <a:ext uri="{FF2B5EF4-FFF2-40B4-BE49-F238E27FC236}">
                <a16:creationId xmlns:a16="http://schemas.microsoft.com/office/drawing/2014/main" id="{8CE180EC-C136-A34A-8D3B-0056B54A5EB6}"/>
              </a:ext>
            </a:extLst>
          </p:cNvPr>
          <p:cNvSpPr txBox="1">
            <a:spLocks/>
          </p:cNvSpPr>
          <p:nvPr/>
        </p:nvSpPr>
        <p:spPr>
          <a:xfrm>
            <a:off x="158806" y="1171203"/>
            <a:ext cx="8876012"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High‐level design is the first step in breaking an application into pieces that are small enough to implement.</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E07E67FD-F444-3D48-9875-2EB057DE2E40}"/>
              </a:ext>
            </a:extLst>
          </p:cNvPr>
          <p:cNvSpPr txBox="1">
            <a:spLocks/>
          </p:cNvSpPr>
          <p:nvPr/>
        </p:nvSpPr>
        <p:spPr>
          <a:xfrm>
            <a:off x="542661" y="2805275"/>
            <a:ext cx="8324206" cy="35707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dirty="0">
                <a:latin typeface="Times New Roman" charset="0"/>
                <a:ea typeface="Times New Roman" charset="0"/>
                <a:cs typeface="Times New Roman" charset="0"/>
              </a:rPr>
              <a:t> Security (operating system, application, data, network, and physical)</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63AA29EB-825D-4641-9AE4-5094F4958A71}"/>
              </a:ext>
            </a:extLst>
          </p:cNvPr>
          <p:cNvSpPr txBox="1">
            <a:spLocks/>
          </p:cNvSpPr>
          <p:nvPr/>
        </p:nvSpPr>
        <p:spPr>
          <a:xfrm>
            <a:off x="542661" y="3204258"/>
            <a:ext cx="8324206" cy="56983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dirty="0">
                <a:latin typeface="Times New Roman" charset="0"/>
                <a:ea typeface="Times New Roman" charset="0"/>
                <a:cs typeface="Times New Roman" charset="0"/>
              </a:rPr>
              <a:t>Operating system (Windows, iOS, or Linux)</a:t>
            </a:r>
          </a:p>
        </p:txBody>
      </p:sp>
      <p:sp>
        <p:nvSpPr>
          <p:cNvPr id="14" name="Subtitle 2">
            <a:extLst>
              <a:ext uri="{FF2B5EF4-FFF2-40B4-BE49-F238E27FC236}">
                <a16:creationId xmlns:a16="http://schemas.microsoft.com/office/drawing/2014/main" id="{586DD334-8EF1-274B-99D6-D80109BBA191}"/>
              </a:ext>
            </a:extLst>
          </p:cNvPr>
          <p:cNvSpPr txBox="1">
            <a:spLocks/>
          </p:cNvSpPr>
          <p:nvPr/>
        </p:nvSpPr>
        <p:spPr>
          <a:xfrm>
            <a:off x="534373" y="3640065"/>
            <a:ext cx="8324206"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dirty="0">
                <a:latin typeface="Times New Roman" charset="0"/>
                <a:ea typeface="Times New Roman" charset="0"/>
                <a:cs typeface="Times New Roman" charset="0"/>
              </a:rPr>
              <a:t>Hardware platform (desktop, laptop, tablet, phone, or mainframe)</a:t>
            </a:r>
            <a:endParaRPr lang="en-US" dirty="0">
              <a:latin typeface="Times New Roman" charset="0"/>
              <a:ea typeface="Times New Roman" charset="0"/>
              <a:cs typeface="Times New Roman" charset="0"/>
            </a:endParaRPr>
          </a:p>
        </p:txBody>
      </p:sp>
      <p:sp>
        <p:nvSpPr>
          <p:cNvPr id="15" name="Subtitle 2">
            <a:extLst>
              <a:ext uri="{FF2B5EF4-FFF2-40B4-BE49-F238E27FC236}">
                <a16:creationId xmlns:a16="http://schemas.microsoft.com/office/drawing/2014/main" id="{BC772736-4324-AB43-A347-0E5ED3674909}"/>
              </a:ext>
            </a:extLst>
          </p:cNvPr>
          <p:cNvSpPr txBox="1">
            <a:spLocks/>
          </p:cNvSpPr>
          <p:nvPr/>
        </p:nvSpPr>
        <p:spPr>
          <a:xfrm>
            <a:off x="534373" y="4117777"/>
            <a:ext cx="8324206"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dirty="0">
                <a:latin typeface="Times New Roman" charset="0"/>
                <a:ea typeface="Times New Roman" charset="0"/>
                <a:cs typeface="Times New Roman" charset="0"/>
              </a:rPr>
              <a:t>Other hardware (networks, printers, programmable signs, pagers, audio, or video)</a:t>
            </a:r>
          </a:p>
        </p:txBody>
      </p:sp>
      <p:sp>
        <p:nvSpPr>
          <p:cNvPr id="16" name="Subtitle 2">
            <a:extLst>
              <a:ext uri="{FF2B5EF4-FFF2-40B4-BE49-F238E27FC236}">
                <a16:creationId xmlns:a16="http://schemas.microsoft.com/office/drawing/2014/main" id="{DDAAF515-49F6-7244-9009-F6215B67AFE8}"/>
              </a:ext>
            </a:extLst>
          </p:cNvPr>
          <p:cNvSpPr txBox="1">
            <a:spLocks/>
          </p:cNvSpPr>
          <p:nvPr/>
        </p:nvSpPr>
        <p:spPr>
          <a:xfrm>
            <a:off x="158806" y="1988239"/>
            <a:ext cx="8876012" cy="72139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Some of the things you should specify in a high‐level design include:</a:t>
            </a:r>
          </a:p>
        </p:txBody>
      </p:sp>
      <p:sp>
        <p:nvSpPr>
          <p:cNvPr id="17" name="Subtitle 2">
            <a:extLst>
              <a:ext uri="{FF2B5EF4-FFF2-40B4-BE49-F238E27FC236}">
                <a16:creationId xmlns:a16="http://schemas.microsoft.com/office/drawing/2014/main" id="{2280B390-F758-014D-8FE9-B87365BE8FB3}"/>
              </a:ext>
            </a:extLst>
          </p:cNvPr>
          <p:cNvSpPr txBox="1">
            <a:spLocks/>
          </p:cNvSpPr>
          <p:nvPr/>
        </p:nvSpPr>
        <p:spPr>
          <a:xfrm>
            <a:off x="534373" y="4776669"/>
            <a:ext cx="8324206" cy="51460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dirty="0">
                <a:latin typeface="Times New Roman" charset="0"/>
                <a:ea typeface="Times New Roman" charset="0"/>
                <a:cs typeface="Times New Roman" charset="0"/>
              </a:rPr>
              <a:t>User interface style (navigational techniques, menus, screens, or forms)</a:t>
            </a:r>
          </a:p>
        </p:txBody>
      </p:sp>
      <p:sp>
        <p:nvSpPr>
          <p:cNvPr id="18" name="Subtitle 2">
            <a:extLst>
              <a:ext uri="{FF2B5EF4-FFF2-40B4-BE49-F238E27FC236}">
                <a16:creationId xmlns:a16="http://schemas.microsoft.com/office/drawing/2014/main" id="{BD54A570-7D4A-A24C-879C-FFF9D121EE34}"/>
              </a:ext>
            </a:extLst>
          </p:cNvPr>
          <p:cNvSpPr txBox="1">
            <a:spLocks/>
          </p:cNvSpPr>
          <p:nvPr/>
        </p:nvSpPr>
        <p:spPr>
          <a:xfrm>
            <a:off x="542661" y="5182856"/>
            <a:ext cx="8324206" cy="52362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dirty="0">
                <a:latin typeface="Times New Roman" charset="0"/>
                <a:ea typeface="Times New Roman" charset="0"/>
                <a:cs typeface="Times New Roman" charset="0"/>
              </a:rPr>
              <a:t>Internal &amp; External  interfaces</a:t>
            </a:r>
          </a:p>
        </p:txBody>
      </p:sp>
      <p:sp>
        <p:nvSpPr>
          <p:cNvPr id="19" name="Subtitle 2">
            <a:extLst>
              <a:ext uri="{FF2B5EF4-FFF2-40B4-BE49-F238E27FC236}">
                <a16:creationId xmlns:a16="http://schemas.microsoft.com/office/drawing/2014/main" id="{423F0682-F770-FD47-AB8A-92AF66C045AB}"/>
              </a:ext>
            </a:extLst>
          </p:cNvPr>
          <p:cNvSpPr txBox="1">
            <a:spLocks/>
          </p:cNvSpPr>
          <p:nvPr/>
        </p:nvSpPr>
        <p:spPr>
          <a:xfrm>
            <a:off x="542661" y="5589043"/>
            <a:ext cx="8324206" cy="52362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dirty="0">
                <a:latin typeface="Times New Roman" charset="0"/>
                <a:ea typeface="Times New Roman" charset="0"/>
                <a:cs typeface="Times New Roman" charset="0"/>
              </a:rPr>
              <a:t>Architecture (monolithic, client‐server, multitier, component‐based, service‐oriented, data‐centric, event driven, rule‐based, or distributed)</a:t>
            </a:r>
          </a:p>
        </p:txBody>
      </p:sp>
      <p:sp>
        <p:nvSpPr>
          <p:cNvPr id="20" name="Subtitle 2">
            <a:extLst>
              <a:ext uri="{FF2B5EF4-FFF2-40B4-BE49-F238E27FC236}">
                <a16:creationId xmlns:a16="http://schemas.microsoft.com/office/drawing/2014/main" id="{26C34BD5-5D64-AB48-9FF6-F98E692CD8A1}"/>
              </a:ext>
            </a:extLst>
          </p:cNvPr>
          <p:cNvSpPr txBox="1">
            <a:spLocks/>
          </p:cNvSpPr>
          <p:nvPr/>
        </p:nvSpPr>
        <p:spPr>
          <a:xfrm>
            <a:off x="542661" y="6266069"/>
            <a:ext cx="8324206" cy="52362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00000"/>
              </a:lnSpc>
              <a:buFont typeface="Arial" panose="020B0604020202020204" pitchFamily="34" charset="0"/>
              <a:buChar char="•"/>
            </a:pPr>
            <a:r>
              <a:rPr lang="en-US" sz="2000" dirty="0">
                <a:latin typeface="Times New Roman" charset="0"/>
                <a:ea typeface="Times New Roman" charset="0"/>
                <a:cs typeface="Times New Roman" charset="0"/>
              </a:rPr>
              <a:t>Reports, Databases, Data flow </a:t>
            </a:r>
          </a:p>
        </p:txBody>
      </p:sp>
      <p:pic>
        <p:nvPicPr>
          <p:cNvPr id="21" name="Picture 20">
            <a:extLst>
              <a:ext uri="{FF2B5EF4-FFF2-40B4-BE49-F238E27FC236}">
                <a16:creationId xmlns:a16="http://schemas.microsoft.com/office/drawing/2014/main" id="{BD281BF2-3621-324A-8E91-036870FE0A62}"/>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0533807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Project Assignment (3)</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1" name="Subtitle 2"/>
          <p:cNvSpPr txBox="1">
            <a:spLocks/>
          </p:cNvSpPr>
          <p:nvPr/>
        </p:nvSpPr>
        <p:spPr>
          <a:xfrm>
            <a:off x="164140" y="1239799"/>
            <a:ext cx="8776832" cy="45184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Each group should present the following:</a:t>
            </a:r>
            <a:endParaRPr lang="en-US" sz="1500" dirty="0">
              <a:latin typeface="Times New Roman" charset="0"/>
              <a:ea typeface="Times New Roman" charset="0"/>
              <a:cs typeface="Times New Roman" charset="0"/>
            </a:endParaRPr>
          </a:p>
        </p:txBody>
      </p:sp>
      <p:pic>
        <p:nvPicPr>
          <p:cNvPr id="7" name="Picture 6">
            <a:extLst>
              <a:ext uri="{FF2B5EF4-FFF2-40B4-BE49-F238E27FC236}">
                <a16:creationId xmlns:a16="http://schemas.microsoft.com/office/drawing/2014/main" id="{AC4B859F-4586-9D42-8CF3-9E94A173AEE8}"/>
              </a:ext>
            </a:extLst>
          </p:cNvPr>
          <p:cNvPicPr>
            <a:picLocks noChangeAspect="1"/>
          </p:cNvPicPr>
          <p:nvPr/>
        </p:nvPicPr>
        <p:blipFill>
          <a:blip r:embed="rId2"/>
          <a:stretch>
            <a:fillRect/>
          </a:stretch>
        </p:blipFill>
        <p:spPr>
          <a:xfrm>
            <a:off x="33051" y="-89320"/>
            <a:ext cx="1410159" cy="1383198"/>
          </a:xfrm>
          <a:prstGeom prst="rect">
            <a:avLst/>
          </a:prstGeom>
        </p:spPr>
      </p:pic>
      <p:sp>
        <p:nvSpPr>
          <p:cNvPr id="8" name="Subtitle 2">
            <a:extLst>
              <a:ext uri="{FF2B5EF4-FFF2-40B4-BE49-F238E27FC236}">
                <a16:creationId xmlns:a16="http://schemas.microsoft.com/office/drawing/2014/main" id="{1232860B-3A5E-7F49-9010-7F60B5570BA1}"/>
              </a:ext>
            </a:extLst>
          </p:cNvPr>
          <p:cNvSpPr txBox="1">
            <a:spLocks/>
          </p:cNvSpPr>
          <p:nvPr/>
        </p:nvSpPr>
        <p:spPr>
          <a:xfrm>
            <a:off x="183584" y="1876204"/>
            <a:ext cx="8776832" cy="25243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a:pPr>
            <a:r>
              <a:rPr lang="en-US" sz="2800" u="sng" dirty="0">
                <a:latin typeface="Times New Roman" charset="0"/>
                <a:ea typeface="Times New Roman" charset="0"/>
                <a:cs typeface="Times New Roman" charset="0"/>
              </a:rPr>
              <a:t>Collect requirements</a:t>
            </a:r>
            <a:r>
              <a:rPr lang="en-US" sz="2800" dirty="0">
                <a:latin typeface="Times New Roman" charset="0"/>
                <a:ea typeface="Times New Roman" charset="0"/>
                <a:cs typeface="Times New Roman" charset="0"/>
              </a:rPr>
              <a:t> based on your project collect requirements, at least </a:t>
            </a:r>
            <a:r>
              <a:rPr lang="en-US" sz="2800" dirty="0">
                <a:solidFill>
                  <a:srgbClr val="F03E1E"/>
                </a:solidFill>
                <a:latin typeface="Times New Roman" charset="0"/>
                <a:ea typeface="Times New Roman" charset="0"/>
                <a:cs typeface="Times New Roman" charset="0"/>
              </a:rPr>
              <a:t>TEN</a:t>
            </a:r>
            <a:r>
              <a:rPr lang="en-US" sz="2800" dirty="0">
                <a:latin typeface="Times New Roman" charset="0"/>
                <a:ea typeface="Times New Roman" charset="0"/>
                <a:cs typeface="Times New Roman" charset="0"/>
              </a:rPr>
              <a:t>, </a:t>
            </a:r>
          </a:p>
          <a:p>
            <a:pPr marL="971550" lvl="1" indent="-514350" algn="just">
              <a:lnSpc>
                <a:spcPct val="100000"/>
              </a:lnSpc>
              <a:buFont typeface="Arial" panose="020B0604020202020204" pitchFamily="34" charset="0"/>
              <a:buChar char="•"/>
            </a:pPr>
            <a:r>
              <a:rPr lang="en-US" dirty="0">
                <a:latin typeface="Times New Roman" charset="0"/>
                <a:ea typeface="Times New Roman" charset="0"/>
                <a:cs typeface="Times New Roman" charset="0"/>
              </a:rPr>
              <a:t>collecting by interview  </a:t>
            </a:r>
          </a:p>
          <a:p>
            <a:pPr marL="971550" lvl="1" indent="-514350" algn="just">
              <a:lnSpc>
                <a:spcPct val="100000"/>
              </a:lnSpc>
              <a:buFont typeface="Arial" panose="020B0604020202020204" pitchFamily="34" charset="0"/>
              <a:buChar char="•"/>
            </a:pPr>
            <a:r>
              <a:rPr lang="en-US" dirty="0">
                <a:latin typeface="Times New Roman" charset="0"/>
                <a:ea typeface="Times New Roman" charset="0"/>
                <a:cs typeface="Times New Roman" charset="0"/>
              </a:rPr>
              <a:t>Take care about requirements properties</a:t>
            </a:r>
          </a:p>
          <a:p>
            <a:pPr marL="971550" lvl="1" indent="-514350" algn="just">
              <a:lnSpc>
                <a:spcPct val="100000"/>
              </a:lnSpc>
              <a:buFont typeface="Arial" panose="020B0604020202020204" pitchFamily="34" charset="0"/>
              <a:buChar char="•"/>
            </a:pPr>
            <a:r>
              <a:rPr lang="en-US" dirty="0">
                <a:latin typeface="Times New Roman" charset="0"/>
                <a:ea typeface="Times New Roman" charset="0"/>
                <a:cs typeface="Times New Roman" charset="0"/>
              </a:rPr>
              <a:t>Apply Moscow method to prioritize them</a:t>
            </a:r>
          </a:p>
          <a:p>
            <a:pPr marL="971550" lvl="1" indent="-514350" algn="just">
              <a:lnSpc>
                <a:spcPct val="100000"/>
              </a:lnSpc>
              <a:buFont typeface="Arial" panose="020B0604020202020204" pitchFamily="34" charset="0"/>
              <a:buChar char="•"/>
            </a:pPr>
            <a:r>
              <a:rPr lang="en-US" dirty="0">
                <a:latin typeface="Times New Roman" charset="0"/>
                <a:ea typeface="Times New Roman" charset="0"/>
                <a:cs typeface="Times New Roman" charset="0"/>
              </a:rPr>
              <a:t>Apply FURPS to categorize them</a:t>
            </a:r>
          </a:p>
          <a:p>
            <a:pPr marL="971550" lvl="1" indent="-514350" algn="just">
              <a:lnSpc>
                <a:spcPct val="100000"/>
              </a:lnSpc>
              <a:buFont typeface="Arial" panose="020B0604020202020204" pitchFamily="34" charset="0"/>
              <a:buChar char="•"/>
            </a:pPr>
            <a:endParaRPr lang="en-US"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sp>
        <p:nvSpPr>
          <p:cNvPr id="10" name="Subtitle 2">
            <a:extLst>
              <a:ext uri="{FF2B5EF4-FFF2-40B4-BE49-F238E27FC236}">
                <a16:creationId xmlns:a16="http://schemas.microsoft.com/office/drawing/2014/main" id="{7F4B8949-5B42-494D-9D71-0BE287CEB726}"/>
              </a:ext>
            </a:extLst>
          </p:cNvPr>
          <p:cNvSpPr txBox="1">
            <a:spLocks/>
          </p:cNvSpPr>
          <p:nvPr/>
        </p:nvSpPr>
        <p:spPr>
          <a:xfrm>
            <a:off x="164140" y="4217489"/>
            <a:ext cx="8776832" cy="202955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startAt="2"/>
            </a:pPr>
            <a:r>
              <a:rPr lang="en-US" sz="2800" u="sng" dirty="0">
                <a:latin typeface="Times New Roman" charset="0"/>
                <a:ea typeface="Times New Roman" charset="0"/>
                <a:cs typeface="Times New Roman" charset="0"/>
              </a:rPr>
              <a:t>H.L.D:</a:t>
            </a:r>
            <a:r>
              <a:rPr lang="en-US" sz="2800" dirty="0">
                <a:latin typeface="Times New Roman" charset="0"/>
                <a:ea typeface="Times New Roman" charset="0"/>
                <a:cs typeface="Times New Roman" charset="0"/>
              </a:rPr>
              <a:t> based on your project do. </a:t>
            </a:r>
          </a:p>
          <a:p>
            <a:pPr marL="914400" lvl="1" indent="-457200" algn="just">
              <a:lnSpc>
                <a:spcPct val="100000"/>
              </a:lnSpc>
              <a:buFont typeface="Arial" panose="020B0604020202020204" pitchFamily="34" charset="0"/>
              <a:buChar char="•"/>
            </a:pPr>
            <a:r>
              <a:rPr lang="en-US" sz="2400" dirty="0">
                <a:latin typeface="Times New Roman" charset="0"/>
                <a:ea typeface="Times New Roman" charset="0"/>
                <a:cs typeface="Times New Roman" charset="0"/>
              </a:rPr>
              <a:t>Explain  the High-Level design of your project, which can be included, Security level that will be used,  </a:t>
            </a:r>
          </a:p>
          <a:p>
            <a:pPr marL="914400" lvl="1" indent="-457200" algn="just">
              <a:lnSpc>
                <a:spcPct val="100000"/>
              </a:lnSpc>
              <a:buFont typeface="Arial" panose="020B0604020202020204" pitchFamily="34" charset="0"/>
              <a:buChar char="•"/>
            </a:pPr>
            <a:r>
              <a:rPr lang="en-US" sz="2400" dirty="0">
                <a:latin typeface="Times New Roman" charset="0"/>
                <a:ea typeface="Times New Roman" charset="0"/>
                <a:cs typeface="Times New Roman" charset="0"/>
              </a:rPr>
              <a:t>Explain  the Hardware, and architecture of your project. </a:t>
            </a:r>
          </a:p>
        </p:txBody>
      </p:sp>
      <p:sp>
        <p:nvSpPr>
          <p:cNvPr id="12" name="Subtitle 2">
            <a:extLst>
              <a:ext uri="{FF2B5EF4-FFF2-40B4-BE49-F238E27FC236}">
                <a16:creationId xmlns:a16="http://schemas.microsoft.com/office/drawing/2014/main" id="{539334C5-C8E4-5D4E-A028-A2590AF55DB2}"/>
              </a:ext>
            </a:extLst>
          </p:cNvPr>
          <p:cNvSpPr txBox="1">
            <a:spLocks/>
          </p:cNvSpPr>
          <p:nvPr/>
        </p:nvSpPr>
        <p:spPr>
          <a:xfrm>
            <a:off x="183584" y="6247041"/>
            <a:ext cx="8776832" cy="61096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startAt="4"/>
            </a:pPr>
            <a:r>
              <a:rPr lang="en-US" sz="2800" dirty="0">
                <a:latin typeface="Times New Roman" charset="0"/>
                <a:ea typeface="Times New Roman" charset="0"/>
                <a:cs typeface="Times New Roman" charset="0"/>
              </a:rPr>
              <a:t>Submit </a:t>
            </a:r>
            <a:r>
              <a:rPr lang="en-US" sz="2800" dirty="0">
                <a:solidFill>
                  <a:srgbClr val="FF0000"/>
                </a:solidFill>
                <a:latin typeface="Times New Roman" charset="0"/>
                <a:ea typeface="Times New Roman" charset="0"/>
                <a:cs typeface="Times New Roman" charset="0"/>
              </a:rPr>
              <a:t>SOFTCOPY</a:t>
            </a:r>
            <a:r>
              <a:rPr lang="en-US" sz="2800" dirty="0">
                <a:latin typeface="Times New Roman" charset="0"/>
                <a:ea typeface="Times New Roman" charset="0"/>
                <a:cs typeface="Times New Roman" charset="0"/>
              </a:rPr>
              <a:t> report. </a:t>
            </a:r>
            <a:endParaRPr lang="en-US" sz="15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62795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517952B-39DA-044B-9A11-68580F25D69E}"/>
              </a:ext>
            </a:extLst>
          </p:cNvPr>
          <p:cNvPicPr>
            <a:picLocks noChangeAspect="1"/>
          </p:cNvPicPr>
          <p:nvPr/>
        </p:nvPicPr>
        <p:blipFill>
          <a:blip r:embed="rId2"/>
          <a:stretch>
            <a:fillRect/>
          </a:stretch>
        </p:blipFill>
        <p:spPr>
          <a:xfrm>
            <a:off x="548017" y="1671027"/>
            <a:ext cx="7967333" cy="3983667"/>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a:t>
            </a:fld>
            <a:endParaRPr lang="en-US"/>
          </a:p>
        </p:txBody>
      </p:sp>
      <p:pic>
        <p:nvPicPr>
          <p:cNvPr id="7" name="Picture 6">
            <a:extLst>
              <a:ext uri="{FF2B5EF4-FFF2-40B4-BE49-F238E27FC236}">
                <a16:creationId xmlns:a16="http://schemas.microsoft.com/office/drawing/2014/main" id="{AF57C093-EA8B-5F42-8386-C4EF7CA7173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13241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a:t>
            </a:fld>
            <a:endParaRPr lang="en-US"/>
          </a:p>
        </p:txBody>
      </p:sp>
      <p:sp>
        <p:nvSpPr>
          <p:cNvPr id="11" name="Subtitle 2"/>
          <p:cNvSpPr txBox="1">
            <a:spLocks/>
          </p:cNvSpPr>
          <p:nvPr/>
        </p:nvSpPr>
        <p:spPr>
          <a:xfrm>
            <a:off x="0" y="2075010"/>
            <a:ext cx="8949921" cy="9024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It shows how the major pieces of the finished application will fit together and interact with each other</a:t>
            </a:r>
          </a:p>
        </p:txBody>
      </p:sp>
      <p:sp>
        <p:nvSpPr>
          <p:cNvPr id="10" name="Subtitle 2"/>
          <p:cNvSpPr txBox="1">
            <a:spLocks/>
          </p:cNvSpPr>
          <p:nvPr/>
        </p:nvSpPr>
        <p:spPr>
          <a:xfrm>
            <a:off x="51402" y="1214544"/>
            <a:ext cx="8901343" cy="10862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High‐level design provides a view of the system at an abstract level.</a:t>
            </a: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51402" y="2873577"/>
            <a:ext cx="8949921" cy="17607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 high‐level design should also specify assumptions about the environment in which the finished application will run.</a:t>
            </a:r>
          </a:p>
          <a:p>
            <a:pPr marL="914400" lvl="1" indent="-457200" algn="just">
              <a:lnSpc>
                <a:spcPct val="100000"/>
              </a:lnSpc>
              <a:buFont typeface="Helvetica" charset="0"/>
              <a:buChar char="−"/>
            </a:pPr>
            <a:r>
              <a:rPr lang="en-US" sz="2200" dirty="0">
                <a:latin typeface="Times New Roman" charset="0"/>
                <a:ea typeface="Times New Roman" charset="0"/>
                <a:cs typeface="Times New Roman" charset="0"/>
              </a:rPr>
              <a:t>Ex: describe the hardware and software you will use to develop the application</a:t>
            </a:r>
          </a:p>
        </p:txBody>
      </p:sp>
      <p:sp>
        <p:nvSpPr>
          <p:cNvPr id="14" name="Subtitle 2">
            <a:extLst>
              <a:ext uri="{FF2B5EF4-FFF2-40B4-BE49-F238E27FC236}">
                <a16:creationId xmlns:a16="http://schemas.microsoft.com/office/drawing/2014/main" id="{3E8FE719-3683-7744-81A7-22B77CE919F7}"/>
              </a:ext>
            </a:extLst>
          </p:cNvPr>
          <p:cNvSpPr txBox="1">
            <a:spLocks/>
          </p:cNvSpPr>
          <p:nvPr/>
        </p:nvSpPr>
        <p:spPr>
          <a:xfrm>
            <a:off x="84897" y="4592904"/>
            <a:ext cx="8949921" cy="176344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high‐level design does NOT FOCUS on the details of how the pieces of the application will work. </a:t>
            </a:r>
          </a:p>
          <a:p>
            <a:pPr marL="914400" lvl="1" indent="-457200" algn="just">
              <a:lnSpc>
                <a:spcPct val="100000"/>
              </a:lnSpc>
              <a:buFont typeface="Helvetica" charset="0"/>
              <a:buChar char="−"/>
            </a:pPr>
            <a:r>
              <a:rPr lang="en-US" sz="2200" dirty="0">
                <a:latin typeface="Times New Roman" charset="0"/>
                <a:ea typeface="Times New Roman" charset="0"/>
                <a:cs typeface="Times New Roman" charset="0"/>
              </a:rPr>
              <a:t>details can be worked out later during low‐level design and implementation</a:t>
            </a:r>
          </a:p>
        </p:txBody>
      </p:sp>
      <p:pic>
        <p:nvPicPr>
          <p:cNvPr id="16" name="Picture 15">
            <a:extLst>
              <a:ext uri="{FF2B5EF4-FFF2-40B4-BE49-F238E27FC236}">
                <a16:creationId xmlns:a16="http://schemas.microsoft.com/office/drawing/2014/main" id="{EC0D8333-85B8-0E4A-96A0-F5EBA7F1C01F}"/>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27486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Big Picture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7</a:t>
            </a:fld>
            <a:endParaRPr lang="en-US"/>
          </a:p>
        </p:txBody>
      </p:sp>
      <p:sp>
        <p:nvSpPr>
          <p:cNvPr id="10" name="Subtitle 2"/>
          <p:cNvSpPr txBox="1">
            <a:spLocks/>
          </p:cNvSpPr>
          <p:nvPr/>
        </p:nvSpPr>
        <p:spPr>
          <a:xfrm>
            <a:off x="133475" y="1109426"/>
            <a:ext cx="8901343" cy="21085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 can view software development as a process that chops up the system into smaller and smaller pieces until the pieces are small enough to implement.</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Using that viewpoint, high‐level design is the </a:t>
            </a:r>
            <a:r>
              <a:rPr lang="en-US" sz="2400" u="sng" dirty="0">
                <a:latin typeface="Times New Roman" charset="0"/>
                <a:ea typeface="Times New Roman" charset="0"/>
                <a:cs typeface="Times New Roman" charset="0"/>
              </a:rPr>
              <a:t>first step</a:t>
            </a:r>
            <a:r>
              <a:rPr lang="en-US" sz="2400" dirty="0">
                <a:latin typeface="Times New Roman" charset="0"/>
                <a:ea typeface="Times New Roman" charset="0"/>
                <a:cs typeface="Times New Roman" charset="0"/>
              </a:rPr>
              <a:t> in the chopping up process. </a:t>
            </a: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133476" y="3226935"/>
            <a:ext cx="8867848" cy="12357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goal is to divide the system into chunks that are self‐contained enough that you could give them to separate teams to implement.</a:t>
            </a:r>
            <a:endParaRPr lang="en-US" sz="2200" dirty="0">
              <a:latin typeface="Times New Roman" charset="0"/>
              <a:ea typeface="Times New Roman" charset="0"/>
              <a:cs typeface="Times New Roman" charset="0"/>
            </a:endParaRPr>
          </a:p>
        </p:txBody>
      </p:sp>
      <p:pic>
        <p:nvPicPr>
          <p:cNvPr id="3" name="Picture 2">
            <a:extLst>
              <a:ext uri="{FF2B5EF4-FFF2-40B4-BE49-F238E27FC236}">
                <a16:creationId xmlns:a16="http://schemas.microsoft.com/office/drawing/2014/main" id="{F10E7E3C-5CE2-F14E-953F-DE34C42B7818}"/>
              </a:ext>
            </a:extLst>
          </p:cNvPr>
          <p:cNvPicPr>
            <a:picLocks noChangeAspect="1"/>
          </p:cNvPicPr>
          <p:nvPr/>
        </p:nvPicPr>
        <p:blipFill>
          <a:blip r:embed="rId2"/>
          <a:stretch>
            <a:fillRect/>
          </a:stretch>
        </p:blipFill>
        <p:spPr>
          <a:xfrm>
            <a:off x="5497291" y="4301400"/>
            <a:ext cx="3537527" cy="1989859"/>
          </a:xfrm>
          <a:prstGeom prst="rect">
            <a:avLst/>
          </a:prstGeom>
        </p:spPr>
      </p:pic>
      <p:pic>
        <p:nvPicPr>
          <p:cNvPr id="11" name="Picture 10">
            <a:extLst>
              <a:ext uri="{FF2B5EF4-FFF2-40B4-BE49-F238E27FC236}">
                <a16:creationId xmlns:a16="http://schemas.microsoft.com/office/drawing/2014/main" id="{1D589937-CE05-424B-8639-8563C64320A1}"/>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52123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Big Picture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8</a:t>
            </a:fld>
            <a:endParaRPr lang="en-US"/>
          </a:p>
        </p:txBody>
      </p:sp>
      <p:sp>
        <p:nvSpPr>
          <p:cNvPr id="10" name="Subtitle 2"/>
          <p:cNvSpPr txBox="1">
            <a:spLocks/>
          </p:cNvSpPr>
          <p:nvPr/>
        </p:nvSpPr>
        <p:spPr>
          <a:xfrm>
            <a:off x="133475" y="1109427"/>
            <a:ext cx="5812549" cy="14051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On a </a:t>
            </a:r>
            <a:r>
              <a:rPr lang="en-US" sz="2600" u="sng" dirty="0">
                <a:latin typeface="Times New Roman" charset="0"/>
                <a:ea typeface="Times New Roman" charset="0"/>
                <a:cs typeface="Times New Roman" charset="0"/>
              </a:rPr>
              <a:t>small project</a:t>
            </a:r>
            <a:r>
              <a:rPr lang="en-US" sz="2600" dirty="0">
                <a:latin typeface="Times New Roman" charset="0"/>
                <a:ea typeface="Times New Roman" charset="0"/>
                <a:cs typeface="Times New Roman" charset="0"/>
              </a:rPr>
              <a:t>, for example, the project’s pieces might be small enough that they can be handled by individual developers instead of teams.</a:t>
            </a:r>
            <a:endParaRPr lang="en-US" sz="2400"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159428" y="2857843"/>
            <a:ext cx="8867848" cy="16705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In </a:t>
            </a:r>
            <a:r>
              <a:rPr lang="en-US" sz="2600" u="sng" dirty="0">
                <a:latin typeface="Times New Roman" charset="0"/>
                <a:ea typeface="Times New Roman" charset="0"/>
                <a:cs typeface="Times New Roman" charset="0"/>
              </a:rPr>
              <a:t>a large project</a:t>
            </a:r>
            <a:r>
              <a:rPr lang="en-US" sz="2600" dirty="0">
                <a:latin typeface="Times New Roman" charset="0"/>
                <a:ea typeface="Times New Roman" charset="0"/>
                <a:cs typeface="Times New Roman" charset="0"/>
              </a:rPr>
              <a:t>, the initial pieces might be so big that the teams will want to create their own medium‐level designs that break them into smaller chunks before trying to write any code.</a:t>
            </a:r>
            <a:endParaRPr lang="en-US" sz="2200" dirty="0">
              <a:latin typeface="Times New Roman" charset="0"/>
              <a:ea typeface="Times New Roman" charset="0"/>
              <a:cs typeface="Times New Roman" charset="0"/>
            </a:endParaRPr>
          </a:p>
        </p:txBody>
      </p:sp>
      <p:sp>
        <p:nvSpPr>
          <p:cNvPr id="14" name="Subtitle 2">
            <a:extLst>
              <a:ext uri="{FF2B5EF4-FFF2-40B4-BE49-F238E27FC236}">
                <a16:creationId xmlns:a16="http://schemas.microsoft.com/office/drawing/2014/main" id="{3E8FE719-3683-7744-81A7-22B77CE919F7}"/>
              </a:ext>
            </a:extLst>
          </p:cNvPr>
          <p:cNvSpPr txBox="1">
            <a:spLocks/>
          </p:cNvSpPr>
          <p:nvPr/>
        </p:nvSpPr>
        <p:spPr>
          <a:xfrm>
            <a:off x="118391" y="4505532"/>
            <a:ext cx="8949921" cy="9095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It can also happen if a piece of the project turns out to be harder than you had expected.</a:t>
            </a:r>
          </a:p>
        </p:txBody>
      </p:sp>
      <p:pic>
        <p:nvPicPr>
          <p:cNvPr id="4" name="Picture 3">
            <a:extLst>
              <a:ext uri="{FF2B5EF4-FFF2-40B4-BE49-F238E27FC236}">
                <a16:creationId xmlns:a16="http://schemas.microsoft.com/office/drawing/2014/main" id="{0F508B04-B0FB-4844-B7AD-9D87FD3549D4}"/>
              </a:ext>
            </a:extLst>
          </p:cNvPr>
          <p:cNvPicPr>
            <a:picLocks noChangeAspect="1"/>
          </p:cNvPicPr>
          <p:nvPr/>
        </p:nvPicPr>
        <p:blipFill>
          <a:blip r:embed="rId2"/>
          <a:stretch>
            <a:fillRect/>
          </a:stretch>
        </p:blipFill>
        <p:spPr>
          <a:xfrm>
            <a:off x="6042236" y="1174348"/>
            <a:ext cx="2992582" cy="1215736"/>
          </a:xfrm>
          <a:prstGeom prst="rect">
            <a:avLst/>
          </a:prstGeom>
        </p:spPr>
      </p:pic>
      <p:sp>
        <p:nvSpPr>
          <p:cNvPr id="15" name="Subtitle 2">
            <a:extLst>
              <a:ext uri="{FF2B5EF4-FFF2-40B4-BE49-F238E27FC236}">
                <a16:creationId xmlns:a16="http://schemas.microsoft.com/office/drawing/2014/main" id="{6A31D670-D16B-C149-8284-526368BE51BF}"/>
              </a:ext>
            </a:extLst>
          </p:cNvPr>
          <p:cNvSpPr txBox="1">
            <a:spLocks/>
          </p:cNvSpPr>
          <p:nvPr/>
        </p:nvSpPr>
        <p:spPr>
          <a:xfrm>
            <a:off x="276152" y="5340826"/>
            <a:ext cx="8867848" cy="100949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you may want to assign multiple pieces of the project to a single team, particularly if the pieces are closely related</a:t>
            </a:r>
            <a:endParaRPr lang="en-US" sz="2200" dirty="0">
              <a:latin typeface="Times New Roman" charset="0"/>
              <a:ea typeface="Times New Roman" charset="0"/>
              <a:cs typeface="Times New Roman" charset="0"/>
            </a:endParaRPr>
          </a:p>
        </p:txBody>
      </p:sp>
      <p:pic>
        <p:nvPicPr>
          <p:cNvPr id="11" name="Picture 10">
            <a:extLst>
              <a:ext uri="{FF2B5EF4-FFF2-40B4-BE49-F238E27FC236}">
                <a16:creationId xmlns:a16="http://schemas.microsoft.com/office/drawing/2014/main" id="{EDCFFADA-D2EF-0D40-A878-2EBD0C8927E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63613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childTnLst>
                          </p:cTn>
                        </p:par>
                        <p:par>
                          <p:cTn id="16" fill="hold">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dissolve">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 What To Specify</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9</a:t>
            </a:fld>
            <a:endParaRPr lang="en-US"/>
          </a:p>
        </p:txBody>
      </p:sp>
      <p:sp>
        <p:nvSpPr>
          <p:cNvPr id="10" name="Subtitle 2"/>
          <p:cNvSpPr txBox="1">
            <a:spLocks/>
          </p:cNvSpPr>
          <p:nvPr/>
        </p:nvSpPr>
        <p:spPr>
          <a:xfrm>
            <a:off x="158806" y="4771365"/>
            <a:ext cx="8893179" cy="14051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Exactly what you should specify in the high‐level design varies somewhat, but some things are </a:t>
            </a:r>
            <a:r>
              <a:rPr lang="en-US" sz="2600" b="1" u="sng" dirty="0">
                <a:latin typeface="Times New Roman" charset="0"/>
                <a:ea typeface="Times New Roman" charset="0"/>
                <a:cs typeface="Times New Roman" charset="0"/>
              </a:rPr>
              <a:t>constant for most projects.</a:t>
            </a:r>
            <a:endParaRPr lang="en-US" sz="2400" b="1" u="sng" dirty="0">
              <a:latin typeface="Times New Roman" charset="0"/>
              <a:ea typeface="Times New Roman" charset="0"/>
              <a:cs typeface="Times New Roman" charset="0"/>
            </a:endParaRPr>
          </a:p>
        </p:txBody>
      </p:sp>
      <p:sp>
        <p:nvSpPr>
          <p:cNvPr id="12" name="Subtitle 2">
            <a:extLst>
              <a:ext uri="{FF2B5EF4-FFF2-40B4-BE49-F238E27FC236}">
                <a16:creationId xmlns:a16="http://schemas.microsoft.com/office/drawing/2014/main" id="{8E21E80E-4F84-3C4F-A637-8F3612DE0790}"/>
              </a:ext>
            </a:extLst>
          </p:cNvPr>
          <p:cNvSpPr txBox="1">
            <a:spLocks/>
          </p:cNvSpPr>
          <p:nvPr/>
        </p:nvSpPr>
        <p:spPr>
          <a:xfrm>
            <a:off x="158806" y="1249461"/>
            <a:ext cx="8867848" cy="14845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stages of a software engineering project often blur together, and that’s as true for high‐level design as it is for any other part of development. </a:t>
            </a:r>
            <a:endParaRPr lang="en-US" sz="2200" dirty="0">
              <a:latin typeface="Times New Roman" charset="0"/>
              <a:ea typeface="Times New Roman" charset="0"/>
              <a:cs typeface="Times New Roman" charset="0"/>
            </a:endParaRPr>
          </a:p>
        </p:txBody>
      </p:sp>
      <p:sp>
        <p:nvSpPr>
          <p:cNvPr id="15" name="Subtitle 2">
            <a:extLst>
              <a:ext uri="{FF2B5EF4-FFF2-40B4-BE49-F238E27FC236}">
                <a16:creationId xmlns:a16="http://schemas.microsoft.com/office/drawing/2014/main" id="{6A31D670-D16B-C149-8284-526368BE51BF}"/>
              </a:ext>
            </a:extLst>
          </p:cNvPr>
          <p:cNvSpPr txBox="1">
            <a:spLocks/>
          </p:cNvSpPr>
          <p:nvPr/>
        </p:nvSpPr>
        <p:spPr>
          <a:xfrm>
            <a:off x="577657" y="2657317"/>
            <a:ext cx="8347606" cy="17747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 suppose you’re building an application to run on the Windows phone platform. In that case, the fact that your hardware platform is Windows phones should probably be in the requirements</a:t>
            </a:r>
            <a:endParaRPr lang="en-US" sz="2200" dirty="0">
              <a:latin typeface="Times New Roman" charset="0"/>
              <a:ea typeface="Times New Roman" charset="0"/>
              <a:cs typeface="Times New Roman" charset="0"/>
            </a:endParaRPr>
          </a:p>
        </p:txBody>
      </p:sp>
      <p:pic>
        <p:nvPicPr>
          <p:cNvPr id="11" name="Picture 10">
            <a:extLst>
              <a:ext uri="{FF2B5EF4-FFF2-40B4-BE49-F238E27FC236}">
                <a16:creationId xmlns:a16="http://schemas.microsoft.com/office/drawing/2014/main" id="{A23578D2-DB0D-AB4B-8467-874E677487B0}"/>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06508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31296</TotalTime>
  <Words>2744</Words>
  <Application>Microsoft Office PowerPoint</Application>
  <PresentationFormat>On-screen Show (4:3)</PresentationFormat>
  <Paragraphs>275</Paragraphs>
  <Slides>42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Calibri Light</vt:lpstr>
      <vt:lpstr>Helvetica</vt:lpstr>
      <vt:lpstr>Times New Roman</vt:lpstr>
      <vt:lpstr>Wingdings</vt:lpstr>
      <vt:lpstr>Office Theme</vt:lpstr>
      <vt:lpstr>PowerPoint Presentation</vt:lpstr>
      <vt:lpstr>Previous Lecture</vt:lpstr>
      <vt:lpstr>Outline</vt:lpstr>
      <vt:lpstr>Chapter Objectives</vt:lpstr>
      <vt:lpstr>Introduction</vt:lpstr>
      <vt:lpstr>Introduction</vt:lpstr>
      <vt:lpstr>Big Picture</vt:lpstr>
      <vt:lpstr>Big Picture</vt:lpstr>
      <vt:lpstr> What To Specify</vt:lpstr>
      <vt:lpstr> What To Specify</vt:lpstr>
      <vt:lpstr>Security</vt:lpstr>
      <vt:lpstr>Hardware</vt:lpstr>
      <vt:lpstr>User Interface</vt:lpstr>
      <vt:lpstr>Internal Interfaces</vt:lpstr>
      <vt:lpstr>External Interfaces</vt:lpstr>
      <vt:lpstr>Architecture</vt:lpstr>
      <vt:lpstr>Monolithic Architecture</vt:lpstr>
      <vt:lpstr>Monolithic Architecture</vt:lpstr>
      <vt:lpstr>Monolithic Architecture</vt:lpstr>
      <vt:lpstr>Monolithic Architecture</vt:lpstr>
      <vt:lpstr>Client/ Server</vt:lpstr>
      <vt:lpstr>Client/ Server</vt:lpstr>
      <vt:lpstr>Client/ Server</vt:lpstr>
      <vt:lpstr>Client/ Server</vt:lpstr>
      <vt:lpstr>Component‐Based</vt:lpstr>
      <vt:lpstr>Component‐Based</vt:lpstr>
      <vt:lpstr>Service-Oriented</vt:lpstr>
      <vt:lpstr>Service-Oriented</vt:lpstr>
      <vt:lpstr>Data‐Centric</vt:lpstr>
      <vt:lpstr>Data‐Centric</vt:lpstr>
      <vt:lpstr>Event‐Driven</vt:lpstr>
      <vt:lpstr>Rule-Based</vt:lpstr>
      <vt:lpstr>Rule-Based</vt:lpstr>
      <vt:lpstr>Distributed</vt:lpstr>
      <vt:lpstr>Distributed</vt:lpstr>
      <vt:lpstr>Mix and Match</vt:lpstr>
      <vt:lpstr>Reports</vt:lpstr>
      <vt:lpstr>Database</vt:lpstr>
      <vt:lpstr>Data Flows &amp; States</vt:lpstr>
      <vt:lpstr>Summary</vt:lpstr>
      <vt:lpstr>What You Learned</vt:lpstr>
      <vt:lpstr>Project Assignment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Programming Language</dc:title>
  <dc:creator>Mohamad Aldabbagh</dc:creator>
  <cp:lastModifiedBy>Payam Wali</cp:lastModifiedBy>
  <cp:revision>469</cp:revision>
  <cp:lastPrinted>2018-12-02T05:41:34Z</cp:lastPrinted>
  <dcterms:created xsi:type="dcterms:W3CDTF">2018-01-26T15:24:23Z</dcterms:created>
  <dcterms:modified xsi:type="dcterms:W3CDTF">2021-04-11T09:11:25Z</dcterms:modified>
</cp:coreProperties>
</file>