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442" r:id="rId2"/>
    <p:sldId id="257" r:id="rId3"/>
    <p:sldId id="258" r:id="rId4"/>
    <p:sldId id="259" r:id="rId5"/>
    <p:sldId id="260" r:id="rId6"/>
    <p:sldId id="261" r:id="rId7"/>
    <p:sldId id="262" r:id="rId8"/>
  </p:sldIdLst>
  <p:sldSz cx="10693400" cy="7670800"/>
  <p:notesSz cx="7670800" cy="106934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2066">
          <p15:clr>
            <a:srgbClr val="A4A3A4"/>
          </p15:clr>
        </p15:guide>
        <p15:guide id="4" pos="301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515" autoAdjust="0"/>
    <p:restoredTop sz="94660"/>
  </p:normalViewPr>
  <p:slideViewPr>
    <p:cSldViewPr>
      <p:cViewPr varScale="1">
        <p:scale>
          <a:sx n="63" d="100"/>
          <a:sy n="63" d="100"/>
        </p:scale>
        <p:origin x="1656" y="-78"/>
      </p:cViewPr>
      <p:guideLst>
        <p:guide orient="horz" pos="2880"/>
        <p:guide pos="2160"/>
        <p:guide orient="horz" pos="2066"/>
        <p:guide pos="301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068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4346575" y="0"/>
            <a:ext cx="3324225" cy="536575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3324225" cy="536575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EDCF271B-7BDC-46AC-AB56-C0FDAB4CF5F3}" type="datetimeFigureOut">
              <a:rPr lang="ar-IQ" smtClean="0"/>
              <a:pPr/>
              <a:t>19/06/1442</a:t>
            </a:fld>
            <a:endParaRPr lang="ar-IQ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20800" y="1336675"/>
            <a:ext cx="5029200" cy="36083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IQ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66763" y="5146675"/>
            <a:ext cx="6137275" cy="42100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4346575" y="10156825"/>
            <a:ext cx="3324225" cy="536575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10156825"/>
            <a:ext cx="3324225" cy="536575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9B4E5E68-BF98-41C5-B460-BAB68270BA85}" type="slidenum">
              <a:rPr lang="ar-IQ" smtClean="0"/>
              <a:pPr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36289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20800" y="1336675"/>
            <a:ext cx="5029200" cy="36083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a-IR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F422EB7-D288-401E-9296-430019171BAE}" type="slidenum">
              <a:rPr 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26703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90717" y="2377948"/>
            <a:ext cx="8961476" cy="7155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81437" y="4295648"/>
            <a:ext cx="7380039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2/1/2021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650" b="1" i="0">
                <a:solidFill>
                  <a:srgbClr val="3333CC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2/1/2021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650" b="1" i="0">
                <a:solidFill>
                  <a:srgbClr val="3333CC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27146" y="1764284"/>
            <a:ext cx="4586166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429600" y="1764284"/>
            <a:ext cx="4586166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2/1/2021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650" b="1" i="0">
                <a:solidFill>
                  <a:srgbClr val="3333CC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2/1/2021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2/1/2021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alphaModFix amt="2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38003" y="2583656"/>
            <a:ext cx="7266907" cy="7155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650" b="1" i="0">
                <a:solidFill>
                  <a:srgbClr val="3333CC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24340" y="1988395"/>
            <a:ext cx="869423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584591" y="7133844"/>
            <a:ext cx="33737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27146" y="7133844"/>
            <a:ext cx="2424869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2/1/2021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590899" y="7133844"/>
            <a:ext cx="2424869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Grp="1" noChangeArrowheads="1"/>
          </p:cNvSpPr>
          <p:nvPr/>
        </p:nvSpPr>
        <p:spPr>
          <a:xfrm>
            <a:off x="149601" y="1608747"/>
            <a:ext cx="10131914" cy="644022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>
              <a:defRPr sz="4650" b="1" i="0">
                <a:solidFill>
                  <a:srgbClr val="3333CC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pPr algn="ctr" rtl="1"/>
            <a:r>
              <a:rPr lang="en-US" b="1" dirty="0" smtClean="0">
                <a:solidFill>
                  <a:srgbClr val="080808"/>
                </a:solidFill>
              </a:rPr>
              <a:t/>
            </a:r>
            <a:br>
              <a:rPr lang="en-US" b="1" dirty="0" smtClean="0">
                <a:solidFill>
                  <a:srgbClr val="080808"/>
                </a:solidFill>
              </a:rPr>
            </a:br>
            <a:r>
              <a:rPr lang="en-US" b="1" dirty="0" smtClean="0">
                <a:solidFill>
                  <a:srgbClr val="080808"/>
                </a:solidFill>
              </a:rPr>
              <a:t/>
            </a:r>
            <a:br>
              <a:rPr lang="en-US" b="1" dirty="0" smtClean="0">
                <a:solidFill>
                  <a:srgbClr val="080808"/>
                </a:solidFill>
              </a:rPr>
            </a:br>
            <a:r>
              <a:rPr lang="en-US" b="1" dirty="0" smtClean="0">
                <a:solidFill>
                  <a:srgbClr val="080808"/>
                </a:solidFill>
              </a:rPr>
              <a:t/>
            </a:r>
            <a:br>
              <a:rPr lang="en-US" b="1" dirty="0" smtClean="0">
                <a:solidFill>
                  <a:srgbClr val="080808"/>
                </a:solidFill>
              </a:rPr>
            </a:br>
            <a:r>
              <a:rPr lang="en-US" dirty="0" smtClean="0">
                <a:solidFill>
                  <a:srgbClr val="080808"/>
                </a:solidFill>
              </a:rPr>
              <a:t>Spring</a:t>
            </a:r>
            <a:r>
              <a:rPr lang="en-US" b="1" dirty="0" smtClean="0">
                <a:solidFill>
                  <a:srgbClr val="080808"/>
                </a:solidFill>
              </a:rPr>
              <a:t> Term-Sixth Semester 2020/2021</a:t>
            </a:r>
            <a:br>
              <a:rPr lang="en-US" b="1" dirty="0" smtClean="0">
                <a:solidFill>
                  <a:srgbClr val="080808"/>
                </a:solidFill>
              </a:rPr>
            </a:br>
            <a:r>
              <a:rPr lang="en-US" b="1" dirty="0" smtClean="0">
                <a:solidFill>
                  <a:srgbClr val="080808"/>
                </a:solidFill>
              </a:rPr>
              <a:t/>
            </a:r>
            <a:br>
              <a:rPr lang="en-US" b="1" dirty="0" smtClean="0">
                <a:solidFill>
                  <a:srgbClr val="080808"/>
                </a:solidFill>
              </a:rPr>
            </a:br>
            <a:r>
              <a:rPr lang="en-US" b="1" dirty="0" smtClean="0">
                <a:solidFill>
                  <a:srgbClr val="080808"/>
                </a:solidFill>
              </a:rPr>
              <a:t/>
            </a:r>
            <a:br>
              <a:rPr lang="en-US" b="1" dirty="0" smtClean="0">
                <a:solidFill>
                  <a:srgbClr val="080808"/>
                </a:solidFill>
              </a:rPr>
            </a:br>
            <a:endParaRPr lang="en-US" b="1" dirty="0" smtClean="0">
              <a:solidFill>
                <a:srgbClr val="080808"/>
              </a:solidFill>
            </a:endParaRPr>
          </a:p>
          <a:p>
            <a:pPr algn="ctr" rtl="1"/>
            <a:r>
              <a:rPr lang="en-US" b="1" dirty="0" smtClean="0">
                <a:solidFill>
                  <a:srgbClr val="080808"/>
                </a:solidFill>
              </a:rPr>
              <a:t>Professor</a:t>
            </a:r>
            <a:r>
              <a:rPr lang="en-US" b="1" dirty="0" smtClean="0">
                <a:solidFill>
                  <a:srgbClr val="080808"/>
                </a:solidFill>
              </a:rPr>
              <a:t>, Dr. Hamed M. </a:t>
            </a:r>
            <a:r>
              <a:rPr lang="en-US" b="1" dirty="0" err="1" smtClean="0">
                <a:solidFill>
                  <a:srgbClr val="080808"/>
                </a:solidFill>
              </a:rPr>
              <a:t>Jassim</a:t>
            </a:r>
            <a:endParaRPr lang="en-US" b="1" dirty="0" smtClean="0">
              <a:solidFill>
                <a:srgbClr val="080808"/>
              </a:solidFill>
            </a:endParaRPr>
          </a:p>
          <a:p>
            <a:pPr algn="ctr" rtl="1"/>
            <a:endParaRPr lang="en-US" b="1" dirty="0" smtClean="0">
              <a:solidFill>
                <a:srgbClr val="C00000"/>
              </a:solidFill>
            </a:endParaRPr>
          </a:p>
        </p:txBody>
      </p:sp>
      <p:sp>
        <p:nvSpPr>
          <p:cNvPr id="7" name="Content Placeholder 3"/>
          <p:cNvSpPr>
            <a:spLocks noGrp="1"/>
          </p:cNvSpPr>
          <p:nvPr/>
        </p:nvSpPr>
        <p:spPr>
          <a:xfrm>
            <a:off x="429875" y="6156256"/>
            <a:ext cx="9648024" cy="90572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1800" b="0" i="0">
                <a:solidFill>
                  <a:schemeClr val="tx1"/>
                </a:solidFill>
                <a:latin typeface="Times New Roman"/>
                <a:ea typeface="+mn-ea"/>
                <a:cs typeface="Times New Roman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dirty="0" smtClean="0"/>
              <a:t> </a:t>
            </a:r>
          </a:p>
          <a:p>
            <a:pPr algn="ctr" eaLnBrk="1" hangingPunct="1">
              <a:buFontTx/>
              <a:buNone/>
            </a:pPr>
            <a:r>
              <a:rPr lang="en-US" dirty="0" smtClean="0"/>
              <a:t>         </a:t>
            </a:r>
            <a:endParaRPr lang="en-US" b="1" dirty="0" smtClean="0"/>
          </a:p>
          <a:p>
            <a:pPr eaLnBrk="1" hangingPunct="1">
              <a:buFontTx/>
              <a:buNone/>
            </a:pPr>
            <a:endParaRPr lang="en-US" b="1" dirty="0" smtClean="0"/>
          </a:p>
        </p:txBody>
      </p:sp>
      <p:sp>
        <p:nvSpPr>
          <p:cNvPr id="8" name="Rectangle 7"/>
          <p:cNvSpPr/>
          <p:nvPr/>
        </p:nvSpPr>
        <p:spPr>
          <a:xfrm>
            <a:off x="545604" y="2821595"/>
            <a:ext cx="9738452" cy="875402"/>
          </a:xfrm>
          <a:prstGeom prst="rect">
            <a:avLst/>
          </a:prstGeom>
        </p:spPr>
        <p:txBody>
          <a:bodyPr wrap="square" lIns="104937" tIns="52468" rIns="104937" bIns="52468">
            <a:spAutoFit/>
          </a:bodyPr>
          <a:lstStyle>
            <a:defPPr>
              <a:defRPr lang="ar-IQ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000" b="1" dirty="0" smtClean="0">
                <a:solidFill>
                  <a:srgbClr val="080808"/>
                </a:solidFill>
              </a:rPr>
              <a:t>MINING ENGINEERING  PTR-324</a:t>
            </a:r>
            <a:endParaRPr lang="en-US" sz="5000" b="1" kern="0" dirty="0">
              <a:solidFill>
                <a:prstClr val="black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463564" y="4927098"/>
            <a:ext cx="2787019" cy="875402"/>
          </a:xfrm>
          <a:prstGeom prst="rect">
            <a:avLst/>
          </a:prstGeom>
          <a:solidFill>
            <a:srgbClr val="FFFF00"/>
          </a:solidFill>
        </p:spPr>
        <p:txBody>
          <a:bodyPr wrap="square" lIns="104937" tIns="52468" rIns="104937" bIns="52468">
            <a:spAutoFit/>
          </a:bodyPr>
          <a:lstStyle>
            <a:defPPr>
              <a:defRPr lang="ar-IQ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000" b="1" kern="0" dirty="0" smtClean="0">
                <a:solidFill>
                  <a:srgbClr val="C00000"/>
                </a:solidFill>
              </a:rPr>
              <a:t>Lecture </a:t>
            </a:r>
            <a:r>
              <a:rPr lang="en-US" sz="5000" b="1" kern="0" dirty="0" smtClean="0">
                <a:solidFill>
                  <a:srgbClr val="C00000"/>
                </a:solidFill>
              </a:rPr>
              <a:t>1</a:t>
            </a:r>
            <a:endParaRPr lang="en-US" sz="6900" b="1" kern="0" dirty="0">
              <a:solidFill>
                <a:srgbClr val="0070C0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1554" y="266029"/>
            <a:ext cx="2420306" cy="1949142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22486" y="1191837"/>
            <a:ext cx="6886142" cy="1583288"/>
          </a:xfrm>
          <a:prstGeom prst="rect">
            <a:avLst/>
          </a:prstGeom>
        </p:spPr>
        <p:txBody>
          <a:bodyPr wrap="square" lIns="104937" tIns="52468" rIns="104937" bIns="52468">
            <a:spAutoFit/>
          </a:bodyPr>
          <a:lstStyle>
            <a:defPPr>
              <a:defRPr lang="ar-IQ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kern="0" dirty="0" err="1">
                <a:solidFill>
                  <a:prstClr val="black"/>
                </a:solidFill>
              </a:rPr>
              <a:t>Tishk</a:t>
            </a:r>
            <a:r>
              <a:rPr lang="en-US" sz="3200" b="1" kern="0" dirty="0">
                <a:solidFill>
                  <a:prstClr val="black"/>
                </a:solidFill>
              </a:rPr>
              <a:t> International </a:t>
            </a:r>
            <a:r>
              <a:rPr lang="en-US" sz="3200" b="1" kern="0" dirty="0" smtClean="0">
                <a:solidFill>
                  <a:prstClr val="black"/>
                </a:solidFill>
              </a:rPr>
              <a:t>University</a:t>
            </a:r>
          </a:p>
          <a:p>
            <a:r>
              <a:rPr lang="en-US" sz="3200" b="1" kern="0" dirty="0" smtClean="0">
                <a:solidFill>
                  <a:prstClr val="black"/>
                </a:solidFill>
              </a:rPr>
              <a:t>Engineering Faculty</a:t>
            </a:r>
          </a:p>
          <a:p>
            <a:r>
              <a:rPr lang="en-US" sz="3200" b="1" kern="0" dirty="0" smtClean="0">
                <a:solidFill>
                  <a:prstClr val="black"/>
                </a:solidFill>
              </a:rPr>
              <a:t>Petroleum &amp; Mining Eng. Department</a:t>
            </a:r>
            <a:endParaRPr lang="en-US" sz="3200" b="1" kern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8370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9377675"/>
              </p:ext>
            </p:extLst>
          </p:nvPr>
        </p:nvGraphicFramePr>
        <p:xfrm>
          <a:off x="354086" y="391739"/>
          <a:ext cx="10098013" cy="713607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4958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330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690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95561">
                <a:tc gridSpan="3">
                  <a:txBody>
                    <a:bodyPr/>
                    <a:lstStyle/>
                    <a:p>
                      <a:pPr marL="15240" algn="ctr">
                        <a:lnSpc>
                          <a:spcPts val="1930"/>
                        </a:lnSpc>
                      </a:pPr>
                      <a:r>
                        <a:rPr sz="2000" b="1" dirty="0">
                          <a:solidFill>
                            <a:srgbClr val="5209E6"/>
                          </a:solidFill>
                          <a:latin typeface="Arial" pitchFamily="34" charset="0"/>
                          <a:cs typeface="Arial" pitchFamily="34" charset="0"/>
                        </a:rPr>
                        <a:t>Course</a:t>
                      </a:r>
                      <a:r>
                        <a:rPr sz="2000" b="1" spc="-15" dirty="0">
                          <a:solidFill>
                            <a:srgbClr val="5209E6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2000" b="1" dirty="0">
                          <a:solidFill>
                            <a:srgbClr val="5209E6"/>
                          </a:solidFill>
                          <a:latin typeface="Arial" pitchFamily="34" charset="0"/>
                          <a:cs typeface="Arial" pitchFamily="34" charset="0"/>
                        </a:rPr>
                        <a:t>Information</a:t>
                      </a:r>
                      <a:endParaRPr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4853">
                <a:tc>
                  <a:txBody>
                    <a:bodyPr/>
                    <a:lstStyle/>
                    <a:p>
                      <a:pPr marL="76200">
                        <a:lnSpc>
                          <a:spcPts val="1914"/>
                        </a:lnSpc>
                      </a:pPr>
                      <a:r>
                        <a:rPr sz="2000" b="1" spc="-5" dirty="0">
                          <a:latin typeface="Arial" pitchFamily="34" charset="0"/>
                          <a:cs typeface="Arial" pitchFamily="34" charset="0"/>
                        </a:rPr>
                        <a:t>Academic </a:t>
                      </a:r>
                      <a:r>
                        <a:rPr sz="2000" b="1" dirty="0">
                          <a:latin typeface="Arial" pitchFamily="34" charset="0"/>
                          <a:cs typeface="Arial" pitchFamily="34" charset="0"/>
                        </a:rPr>
                        <a:t>Year</a:t>
                      </a:r>
                      <a:endParaRPr sz="20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74930">
                        <a:lnSpc>
                          <a:spcPts val="1914"/>
                        </a:lnSpc>
                      </a:pPr>
                      <a:r>
                        <a:rPr sz="2000" spc="-5" dirty="0" smtClean="0">
                          <a:latin typeface="Arial" pitchFamily="34" charset="0"/>
                          <a:cs typeface="Arial" pitchFamily="34" charset="0"/>
                        </a:rPr>
                        <a:t>20</a:t>
                      </a:r>
                      <a:r>
                        <a:rPr lang="en-US" sz="2000" spc="-5" dirty="0" smtClean="0">
                          <a:latin typeface="Arial" pitchFamily="34" charset="0"/>
                          <a:cs typeface="Arial" pitchFamily="34" charset="0"/>
                        </a:rPr>
                        <a:t>20</a:t>
                      </a:r>
                      <a:r>
                        <a:rPr sz="2000" spc="-5" dirty="0" smtClean="0">
                          <a:latin typeface="Arial" pitchFamily="34" charset="0"/>
                          <a:cs typeface="Arial" pitchFamily="34" charset="0"/>
                        </a:rPr>
                        <a:t>-20</a:t>
                      </a:r>
                      <a:r>
                        <a:rPr lang="en-US" sz="2000" spc="-5" dirty="0" smtClean="0">
                          <a:latin typeface="Arial" pitchFamily="34" charset="0"/>
                          <a:cs typeface="Arial" pitchFamily="34" charset="0"/>
                        </a:rPr>
                        <a:t>21</a:t>
                      </a:r>
                      <a:endParaRPr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561">
                <a:tc>
                  <a:txBody>
                    <a:bodyPr/>
                    <a:lstStyle/>
                    <a:p>
                      <a:pPr marL="76200">
                        <a:lnSpc>
                          <a:spcPts val="1930"/>
                        </a:lnSpc>
                      </a:pPr>
                      <a:r>
                        <a:rPr sz="2000" b="1" dirty="0">
                          <a:latin typeface="Arial" pitchFamily="34" charset="0"/>
                          <a:cs typeface="Arial" pitchFamily="34" charset="0"/>
                        </a:rPr>
                        <a:t>Stage</a:t>
                      </a:r>
                      <a:endParaRPr sz="20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74930">
                        <a:lnSpc>
                          <a:spcPts val="1930"/>
                        </a:lnSpc>
                      </a:pPr>
                      <a:r>
                        <a:rPr lang="en-US" sz="2000" baseline="0" dirty="0" err="1" smtClean="0">
                          <a:latin typeface="Arial" pitchFamily="34" charset="0"/>
                          <a:cs typeface="Arial" pitchFamily="34" charset="0"/>
                        </a:rPr>
                        <a:t>SpringTerm</a:t>
                      </a:r>
                      <a:r>
                        <a:rPr lang="en-US" sz="2000" baseline="0" dirty="0" smtClean="0">
                          <a:latin typeface="Arial" pitchFamily="34" charset="0"/>
                          <a:cs typeface="Arial" pitchFamily="34" charset="0"/>
                        </a:rPr>
                        <a:t>-Sixth Semester</a:t>
                      </a:r>
                      <a:endParaRPr sz="20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4853">
                <a:tc>
                  <a:txBody>
                    <a:bodyPr/>
                    <a:lstStyle/>
                    <a:p>
                      <a:pPr marL="76200">
                        <a:lnSpc>
                          <a:spcPts val="1910"/>
                        </a:lnSpc>
                      </a:pPr>
                      <a:r>
                        <a:rPr sz="2000" b="1" dirty="0">
                          <a:latin typeface="Arial" pitchFamily="34" charset="0"/>
                          <a:cs typeface="Arial" pitchFamily="34" charset="0"/>
                        </a:rPr>
                        <a:t>Course</a:t>
                      </a:r>
                      <a:r>
                        <a:rPr sz="2000" b="1" spc="-15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2000" b="1" dirty="0">
                          <a:latin typeface="Arial" pitchFamily="34" charset="0"/>
                          <a:cs typeface="Arial" pitchFamily="34" charset="0"/>
                        </a:rPr>
                        <a:t>Title</a:t>
                      </a:r>
                      <a:endParaRPr sz="20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74930">
                        <a:lnSpc>
                          <a:spcPts val="1910"/>
                        </a:lnSpc>
                      </a:pPr>
                      <a:r>
                        <a:rPr sz="2000" smtClean="0">
                          <a:latin typeface="Arial" pitchFamily="34" charset="0"/>
                          <a:cs typeface="Arial" pitchFamily="34" charset="0"/>
                        </a:rPr>
                        <a:t>Mining</a:t>
                      </a:r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 Engineering</a:t>
                      </a:r>
                      <a:r>
                        <a:rPr sz="2000" spc="-1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sz="20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0488">
                <a:tc>
                  <a:txBody>
                    <a:bodyPr/>
                    <a:lstStyle/>
                    <a:p>
                      <a:pPr marL="76200">
                        <a:lnSpc>
                          <a:spcPts val="1995"/>
                        </a:lnSpc>
                      </a:pPr>
                      <a:r>
                        <a:rPr sz="2000" b="1" dirty="0">
                          <a:latin typeface="Arial" pitchFamily="34" charset="0"/>
                          <a:cs typeface="Arial" pitchFamily="34" charset="0"/>
                        </a:rPr>
                        <a:t>Course</a:t>
                      </a:r>
                      <a:r>
                        <a:rPr sz="2000" b="1" spc="4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2000" b="1" dirty="0">
                          <a:latin typeface="Arial" pitchFamily="34" charset="0"/>
                          <a:cs typeface="Arial" pitchFamily="34" charset="0"/>
                        </a:rPr>
                        <a:t>Code</a:t>
                      </a:r>
                      <a:endParaRPr sz="20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75565">
                        <a:lnSpc>
                          <a:spcPts val="1995"/>
                        </a:lnSpc>
                      </a:pPr>
                      <a:r>
                        <a:rPr lang="en-US" sz="2000" b="1" spc="-5" dirty="0" smtClean="0">
                          <a:latin typeface="Arial" pitchFamily="34" charset="0"/>
                          <a:cs typeface="Arial" pitchFamily="34" charset="0"/>
                        </a:rPr>
                        <a:t>PTR-324</a:t>
                      </a:r>
                      <a:endParaRPr sz="20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4853">
                <a:tc>
                  <a:txBody>
                    <a:bodyPr/>
                    <a:lstStyle/>
                    <a:p>
                      <a:pPr marL="76200">
                        <a:lnSpc>
                          <a:spcPts val="1910"/>
                        </a:lnSpc>
                      </a:pPr>
                      <a:r>
                        <a:rPr sz="2000" b="1" dirty="0">
                          <a:latin typeface="Arial" pitchFamily="34" charset="0"/>
                          <a:cs typeface="Arial" pitchFamily="34" charset="0"/>
                        </a:rPr>
                        <a:t>Weekly</a:t>
                      </a:r>
                      <a:r>
                        <a:rPr sz="2000" b="1" spc="-5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2000" b="1" dirty="0">
                          <a:latin typeface="Arial" pitchFamily="34" charset="0"/>
                          <a:cs typeface="Arial" pitchFamily="34" charset="0"/>
                        </a:rPr>
                        <a:t>Load</a:t>
                      </a:r>
                      <a:endParaRPr sz="20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74930">
                        <a:lnSpc>
                          <a:spcPts val="1910"/>
                        </a:lnSpc>
                      </a:pPr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r>
                        <a:rPr lang="en-US" sz="20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2000" dirty="0" err="1" smtClean="0">
                          <a:latin typeface="Arial" pitchFamily="34" charset="0"/>
                          <a:cs typeface="Arial" pitchFamily="34" charset="0"/>
                        </a:rPr>
                        <a:t>hrs</a:t>
                      </a:r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 Lectures + 2 </a:t>
                      </a:r>
                      <a:r>
                        <a:rPr lang="en-US" sz="2000" dirty="0" err="1" smtClean="0">
                          <a:latin typeface="Arial" pitchFamily="34" charset="0"/>
                          <a:cs typeface="Arial" pitchFamily="34" charset="0"/>
                        </a:rPr>
                        <a:t>hrs</a:t>
                      </a:r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 Practical</a:t>
                      </a:r>
                      <a:endParaRPr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80488">
                <a:tc>
                  <a:txBody>
                    <a:bodyPr/>
                    <a:lstStyle/>
                    <a:p>
                      <a:pPr marL="76200">
                        <a:lnSpc>
                          <a:spcPts val="1995"/>
                        </a:lnSpc>
                      </a:pPr>
                      <a:r>
                        <a:rPr sz="2000" b="1" dirty="0">
                          <a:latin typeface="Arial" pitchFamily="34" charset="0"/>
                          <a:cs typeface="Arial" pitchFamily="34" charset="0"/>
                        </a:rPr>
                        <a:t>Class</a:t>
                      </a:r>
                      <a:r>
                        <a:rPr sz="2000" b="1" spc="-5" dirty="0">
                          <a:latin typeface="Arial" pitchFamily="34" charset="0"/>
                          <a:cs typeface="Arial" pitchFamily="34" charset="0"/>
                        </a:rPr>
                        <a:t> Times</a:t>
                      </a:r>
                      <a:endParaRPr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74930">
                        <a:lnSpc>
                          <a:spcPts val="1914"/>
                        </a:lnSpc>
                      </a:pPr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Tuesdays 9:00 – 11:00  +  11:00 – 13:00</a:t>
                      </a:r>
                      <a:endParaRPr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4853">
                <a:tc>
                  <a:txBody>
                    <a:bodyPr/>
                    <a:lstStyle/>
                    <a:p>
                      <a:pPr marL="76200">
                        <a:lnSpc>
                          <a:spcPts val="1910"/>
                        </a:lnSpc>
                      </a:pPr>
                      <a:r>
                        <a:rPr sz="2000" b="1" dirty="0">
                          <a:latin typeface="Arial" pitchFamily="34" charset="0"/>
                          <a:cs typeface="Arial" pitchFamily="34" charset="0"/>
                        </a:rPr>
                        <a:t>Office</a:t>
                      </a:r>
                      <a:r>
                        <a:rPr sz="2000" b="1" spc="-15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2000" b="1" dirty="0">
                          <a:latin typeface="Arial" pitchFamily="34" charset="0"/>
                          <a:cs typeface="Arial" pitchFamily="34" charset="0"/>
                        </a:rPr>
                        <a:t>Hours</a:t>
                      </a:r>
                      <a:endParaRPr sz="20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74930">
                        <a:lnSpc>
                          <a:spcPts val="1910"/>
                        </a:lnSpc>
                      </a:pPr>
                      <a:r>
                        <a:rPr sz="2000"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r>
                        <a:rPr sz="2000" spc="-5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2000" smtClean="0">
                          <a:latin typeface="Arial" pitchFamily="34" charset="0"/>
                          <a:cs typeface="Arial" pitchFamily="34" charset="0"/>
                        </a:rPr>
                        <a:t>hr</a:t>
                      </a:r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s</a:t>
                      </a:r>
                      <a:endParaRPr sz="20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52847">
                <a:tc>
                  <a:txBody>
                    <a:bodyPr/>
                    <a:lstStyle/>
                    <a:p>
                      <a:pPr marL="76200">
                        <a:lnSpc>
                          <a:spcPts val="1920"/>
                        </a:lnSpc>
                      </a:pPr>
                      <a:r>
                        <a:rPr sz="2000" b="1" dirty="0">
                          <a:latin typeface="Arial" pitchFamily="34" charset="0"/>
                          <a:cs typeface="Arial" pitchFamily="34" charset="0"/>
                        </a:rPr>
                        <a:t>Instructor</a:t>
                      </a:r>
                      <a:endParaRPr sz="20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74930" marR="16510">
                        <a:lnSpc>
                          <a:spcPts val="1910"/>
                        </a:lnSpc>
                        <a:spcBef>
                          <a:spcPts val="45"/>
                        </a:spcBef>
                      </a:pPr>
                      <a:r>
                        <a:rPr sz="2000" smtClean="0">
                          <a:latin typeface="Arial" pitchFamily="34" charset="0"/>
                          <a:cs typeface="Arial" pitchFamily="34" charset="0"/>
                        </a:rPr>
                        <a:t>Professor</a:t>
                      </a:r>
                      <a:r>
                        <a:rPr sz="2000" spc="-5" smtClean="0"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sz="2000" dirty="0">
                          <a:latin typeface="Arial" pitchFamily="34" charset="0"/>
                          <a:cs typeface="Arial" pitchFamily="34" charset="0"/>
                        </a:rPr>
                        <a:t>Dr. Hamed </a:t>
                      </a:r>
                      <a:r>
                        <a:rPr sz="2000" spc="-5" dirty="0">
                          <a:latin typeface="Arial" pitchFamily="34" charset="0"/>
                          <a:cs typeface="Arial" pitchFamily="34" charset="0"/>
                        </a:rPr>
                        <a:t>Muhammed  </a:t>
                      </a:r>
                      <a:r>
                        <a:rPr sz="2000" dirty="0">
                          <a:latin typeface="Arial" pitchFamily="34" charset="0"/>
                          <a:cs typeface="Arial" pitchFamily="34" charset="0"/>
                        </a:rPr>
                        <a:t>JASSIM</a:t>
                      </a:r>
                      <a:endParaRPr sz="20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410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84032">
                <a:tc>
                  <a:txBody>
                    <a:bodyPr/>
                    <a:lstStyle/>
                    <a:p>
                      <a:pPr marL="76200">
                        <a:lnSpc>
                          <a:spcPct val="100000"/>
                        </a:lnSpc>
                        <a:spcBef>
                          <a:spcPts val="910"/>
                        </a:spcBef>
                      </a:pPr>
                      <a:r>
                        <a:rPr sz="2000" b="1" dirty="0">
                          <a:latin typeface="Arial" pitchFamily="34" charset="0"/>
                          <a:cs typeface="Arial" pitchFamily="34" charset="0"/>
                        </a:rPr>
                        <a:t>College</a:t>
                      </a:r>
                      <a:r>
                        <a:rPr sz="2000" b="1" spc="-25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2000" b="1" dirty="0">
                          <a:latin typeface="Arial" pitchFamily="34" charset="0"/>
                          <a:cs typeface="Arial" pitchFamily="34" charset="0"/>
                        </a:rPr>
                        <a:t>/Department</a:t>
                      </a:r>
                      <a:endParaRPr sz="20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82903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4930" marR="1081405">
                        <a:lnSpc>
                          <a:spcPts val="2020"/>
                        </a:lnSpc>
                        <a:spcBef>
                          <a:spcPts val="45"/>
                        </a:spcBef>
                      </a:pPr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College of </a:t>
                      </a:r>
                      <a:r>
                        <a:rPr sz="2000" smtClean="0">
                          <a:latin typeface="Arial" pitchFamily="34" charset="0"/>
                          <a:cs typeface="Arial" pitchFamily="34" charset="0"/>
                        </a:rPr>
                        <a:t>Engineering</a:t>
                      </a:r>
                      <a:endParaRPr sz="20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410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ts val="2000"/>
                        </a:lnSpc>
                      </a:pPr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Petroleum &amp; Mining Eng. </a:t>
                      </a:r>
                      <a:r>
                        <a:rPr lang="en-US" sz="2000" dirty="0" err="1" smtClean="0">
                          <a:latin typeface="Arial" pitchFamily="34" charset="0"/>
                          <a:cs typeface="Arial" pitchFamily="34" charset="0"/>
                        </a:rPr>
                        <a:t>Deptartment</a:t>
                      </a:r>
                      <a:endParaRPr sz="20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1308">
                <a:tc>
                  <a:txBody>
                    <a:bodyPr/>
                    <a:lstStyle/>
                    <a:p>
                      <a:pPr marL="76200">
                        <a:lnSpc>
                          <a:spcPts val="1905"/>
                        </a:lnSpc>
                      </a:pPr>
                      <a:r>
                        <a:rPr sz="2000" b="1" dirty="0">
                          <a:latin typeface="Arial" pitchFamily="34" charset="0"/>
                          <a:cs typeface="Arial" pitchFamily="34" charset="0"/>
                        </a:rPr>
                        <a:t>Contact /</a:t>
                      </a:r>
                      <a:r>
                        <a:rPr sz="2000" b="1" spc="-25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2000" b="1" spc="-5" dirty="0">
                          <a:latin typeface="Arial" pitchFamily="34" charset="0"/>
                          <a:cs typeface="Arial" pitchFamily="34" charset="0"/>
                        </a:rPr>
                        <a:t>Instructor</a:t>
                      </a:r>
                      <a:endParaRPr sz="20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74930">
                        <a:lnSpc>
                          <a:spcPts val="1905"/>
                        </a:lnSpc>
                      </a:pPr>
                      <a:r>
                        <a:rPr sz="2000" dirty="0">
                          <a:latin typeface="Arial" pitchFamily="34" charset="0"/>
                          <a:cs typeface="Arial" pitchFamily="34" charset="0"/>
                        </a:rPr>
                        <a:t>Email:</a:t>
                      </a:r>
                      <a:r>
                        <a:rPr sz="2000" spc="-5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2000" spc="-5" dirty="0" err="1" smtClean="0">
                          <a:latin typeface="Arial" pitchFamily="34" charset="0"/>
                          <a:cs typeface="Arial" pitchFamily="34" charset="0"/>
                        </a:rPr>
                        <a:t>h</a:t>
                      </a:r>
                      <a:r>
                        <a:rPr lang="en-US" sz="2000" spc="-5" dirty="0" smtClean="0">
                          <a:latin typeface="Arial" pitchFamily="34" charset="0"/>
                          <a:cs typeface="Arial" pitchFamily="34" charset="0"/>
                        </a:rPr>
                        <a:t>a</a:t>
                      </a:r>
                      <a:r>
                        <a:rPr sz="2000" spc="-5" smtClean="0">
                          <a:latin typeface="Arial" pitchFamily="34" charset="0"/>
                          <a:cs typeface="Arial" pitchFamily="34" charset="0"/>
                        </a:rPr>
                        <a:t>med.jassim@</a:t>
                      </a:r>
                      <a:r>
                        <a:rPr lang="en-US" sz="2000" spc="-5" dirty="0" smtClean="0">
                          <a:latin typeface="Arial" pitchFamily="34" charset="0"/>
                          <a:cs typeface="Arial" pitchFamily="34" charset="0"/>
                        </a:rPr>
                        <a:t>tiu.edu.iq</a:t>
                      </a:r>
                      <a:endParaRPr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5561">
                <a:tc>
                  <a:txBody>
                    <a:bodyPr/>
                    <a:lstStyle/>
                    <a:p>
                      <a:pPr marL="76200">
                        <a:lnSpc>
                          <a:spcPts val="1930"/>
                        </a:lnSpc>
                      </a:pPr>
                      <a:r>
                        <a:rPr sz="2000" b="1" dirty="0">
                          <a:latin typeface="Arial" pitchFamily="34" charset="0"/>
                          <a:cs typeface="Arial" pitchFamily="34" charset="0"/>
                        </a:rPr>
                        <a:t>Coordinator</a:t>
                      </a:r>
                      <a:endParaRPr sz="20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936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200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76200">
                        <a:lnSpc>
                          <a:spcPct val="100000"/>
                        </a:lnSpc>
                      </a:pPr>
                      <a:r>
                        <a:rPr sz="2000" b="1" dirty="0">
                          <a:latin typeface="Arial" pitchFamily="34" charset="0"/>
                          <a:cs typeface="Arial" pitchFamily="34" charset="0"/>
                        </a:rPr>
                        <a:t>Text</a:t>
                      </a:r>
                      <a:r>
                        <a:rPr sz="2000" b="1" spc="-5" dirty="0">
                          <a:latin typeface="Arial" pitchFamily="34" charset="0"/>
                          <a:cs typeface="Arial" pitchFamily="34" charset="0"/>
                        </a:rPr>
                        <a:t> Book</a:t>
                      </a:r>
                      <a:endParaRPr sz="20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19430" marR="837565" indent="-221615">
                        <a:lnSpc>
                          <a:spcPts val="2020"/>
                        </a:lnSpc>
                        <a:spcBef>
                          <a:spcPts val="50"/>
                        </a:spcBef>
                        <a:buAutoNum type="arabicPlain"/>
                        <a:tabLst>
                          <a:tab pos="520065" algn="l"/>
                        </a:tabLst>
                      </a:pPr>
                      <a:r>
                        <a:rPr sz="2000" spc="-5" dirty="0">
                          <a:latin typeface="Arial" pitchFamily="34" charset="0"/>
                          <a:cs typeface="Arial" pitchFamily="34" charset="0"/>
                        </a:rPr>
                        <a:t>Elements </a:t>
                      </a:r>
                      <a:r>
                        <a:rPr sz="2000" dirty="0">
                          <a:latin typeface="Arial" pitchFamily="34" charset="0"/>
                          <a:cs typeface="Arial" pitchFamily="34" charset="0"/>
                        </a:rPr>
                        <a:t>of </a:t>
                      </a:r>
                      <a:r>
                        <a:rPr sz="2000" spc="-5" dirty="0">
                          <a:latin typeface="Arial" pitchFamily="34" charset="0"/>
                          <a:cs typeface="Arial" pitchFamily="34" charset="0"/>
                        </a:rPr>
                        <a:t>Mining, </a:t>
                      </a:r>
                      <a:r>
                        <a:rPr sz="2000" dirty="0">
                          <a:latin typeface="Arial" pitchFamily="34" charset="0"/>
                          <a:cs typeface="Arial" pitchFamily="34" charset="0"/>
                        </a:rPr>
                        <a:t>by G.</a:t>
                      </a:r>
                      <a:r>
                        <a:rPr sz="2000" spc="-25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2000" dirty="0">
                          <a:latin typeface="Arial" pitchFamily="34" charset="0"/>
                          <a:cs typeface="Arial" pitchFamily="34" charset="0"/>
                        </a:rPr>
                        <a:t>Young,  McGraw-Hill Book C.</a:t>
                      </a:r>
                      <a:r>
                        <a:rPr sz="2000" spc="-6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2000" dirty="0">
                          <a:latin typeface="Arial" pitchFamily="34" charset="0"/>
                          <a:cs typeface="Arial" pitchFamily="34" charset="0"/>
                        </a:rPr>
                        <a:t>Inc.</a:t>
                      </a:r>
                    </a:p>
                    <a:p>
                      <a:pPr marL="519430" indent="-221615">
                        <a:lnSpc>
                          <a:spcPts val="1910"/>
                        </a:lnSpc>
                        <a:buAutoNum type="arabicPlain"/>
                        <a:tabLst>
                          <a:tab pos="520065" algn="l"/>
                        </a:tabLst>
                      </a:pPr>
                      <a:r>
                        <a:rPr sz="2000" dirty="0">
                          <a:latin typeface="Arial" pitchFamily="34" charset="0"/>
                          <a:cs typeface="Arial" pitchFamily="34" charset="0"/>
                        </a:rPr>
                        <a:t>Courses </a:t>
                      </a:r>
                      <a:r>
                        <a:rPr sz="2000" spc="-5" dirty="0">
                          <a:latin typeface="Arial" pitchFamily="34" charset="0"/>
                          <a:cs typeface="Arial" pitchFamily="34" charset="0"/>
                        </a:rPr>
                        <a:t>in Mining </a:t>
                      </a:r>
                      <a:r>
                        <a:rPr sz="2000" dirty="0">
                          <a:latin typeface="Arial" pitchFamily="34" charset="0"/>
                          <a:cs typeface="Arial" pitchFamily="34" charset="0"/>
                        </a:rPr>
                        <a:t>Geology, by</a:t>
                      </a:r>
                      <a:r>
                        <a:rPr sz="2000" spc="-5" dirty="0">
                          <a:latin typeface="Arial" pitchFamily="34" charset="0"/>
                          <a:cs typeface="Arial" pitchFamily="34" charset="0"/>
                        </a:rPr>
                        <a:t> R.N.P.</a:t>
                      </a:r>
                      <a:endParaRPr sz="20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519430" marR="232410">
                        <a:lnSpc>
                          <a:spcPts val="2010"/>
                        </a:lnSpc>
                        <a:spcBef>
                          <a:spcPts val="100"/>
                        </a:spcBef>
                      </a:pPr>
                      <a:r>
                        <a:rPr sz="2000" dirty="0">
                          <a:latin typeface="Arial" pitchFamily="34" charset="0"/>
                          <a:cs typeface="Arial" pitchFamily="34" charset="0"/>
                        </a:rPr>
                        <a:t>Arogyaswawy, Oxford &amp; IBH</a:t>
                      </a:r>
                      <a:r>
                        <a:rPr sz="2000" spc="-11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2000" spc="-5" dirty="0">
                          <a:latin typeface="Arial" pitchFamily="34" charset="0"/>
                          <a:cs typeface="Arial" pitchFamily="34" charset="0"/>
                        </a:rPr>
                        <a:t>Publishing  </a:t>
                      </a:r>
                      <a:r>
                        <a:rPr sz="2000" dirty="0">
                          <a:latin typeface="Arial" pitchFamily="34" charset="0"/>
                          <a:cs typeface="Arial" pitchFamily="34" charset="0"/>
                        </a:rPr>
                        <a:t>Co.</a:t>
                      </a:r>
                    </a:p>
                    <a:p>
                      <a:pPr marL="519430" indent="-221615">
                        <a:lnSpc>
                          <a:spcPts val="1914"/>
                        </a:lnSpc>
                        <a:buAutoNum type="arabicPlain" startAt="3"/>
                        <a:tabLst>
                          <a:tab pos="520065" algn="l"/>
                        </a:tabLst>
                      </a:pPr>
                      <a:r>
                        <a:rPr sz="2000" dirty="0">
                          <a:latin typeface="Arial" pitchFamily="34" charset="0"/>
                          <a:cs typeface="Arial" pitchFamily="34" charset="0"/>
                        </a:rPr>
                        <a:t>SME </a:t>
                      </a:r>
                      <a:r>
                        <a:rPr sz="2000" spc="-5" dirty="0">
                          <a:latin typeface="Arial" pitchFamily="34" charset="0"/>
                          <a:cs typeface="Arial" pitchFamily="34" charset="0"/>
                        </a:rPr>
                        <a:t>Mining Engineering Handbook,</a:t>
                      </a:r>
                      <a:r>
                        <a:rPr sz="2000" spc="25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2000" spc="-5" dirty="0">
                          <a:latin typeface="Arial" pitchFamily="34" charset="0"/>
                          <a:cs typeface="Arial" pitchFamily="34" charset="0"/>
                        </a:rPr>
                        <a:t>Vol.</a:t>
                      </a:r>
                      <a:endParaRPr sz="20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519430" marR="85090">
                        <a:lnSpc>
                          <a:spcPts val="1910"/>
                        </a:lnSpc>
                        <a:spcBef>
                          <a:spcPts val="180"/>
                        </a:spcBef>
                      </a:pPr>
                      <a:r>
                        <a:rPr sz="2000" dirty="0">
                          <a:latin typeface="Arial" pitchFamily="34" charset="0"/>
                          <a:cs typeface="Arial" pitchFamily="34" charset="0"/>
                        </a:rPr>
                        <a:t>1 &amp; 2, </a:t>
                      </a:r>
                      <a:r>
                        <a:rPr sz="2000" spc="-5" dirty="0">
                          <a:latin typeface="Arial" pitchFamily="34" charset="0"/>
                          <a:cs typeface="Arial" pitchFamily="34" charset="0"/>
                        </a:rPr>
                        <a:t>by Cummins </a:t>
                      </a:r>
                      <a:r>
                        <a:rPr sz="2000" dirty="0">
                          <a:latin typeface="Arial" pitchFamily="34" charset="0"/>
                          <a:cs typeface="Arial" pitchFamily="34" charset="0"/>
                        </a:rPr>
                        <a:t>&amp; </a:t>
                      </a:r>
                      <a:r>
                        <a:rPr sz="2000" spc="-5" dirty="0">
                          <a:latin typeface="Arial" pitchFamily="34" charset="0"/>
                          <a:cs typeface="Arial" pitchFamily="34" charset="0"/>
                        </a:rPr>
                        <a:t>Given, </a:t>
                      </a:r>
                      <a:r>
                        <a:rPr sz="2000" dirty="0">
                          <a:latin typeface="Arial" pitchFamily="34" charset="0"/>
                          <a:cs typeface="Arial" pitchFamily="34" charset="0"/>
                        </a:rPr>
                        <a:t>AIMM,</a:t>
                      </a:r>
                      <a:r>
                        <a:rPr sz="2000" spc="-8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2000" dirty="0">
                          <a:latin typeface="Arial" pitchFamily="34" charset="0"/>
                          <a:cs typeface="Arial" pitchFamily="34" charset="0"/>
                        </a:rPr>
                        <a:t>New  York,</a:t>
                      </a:r>
                      <a:r>
                        <a:rPr sz="2000" spc="-5" dirty="0">
                          <a:latin typeface="Arial" pitchFamily="34" charset="0"/>
                          <a:cs typeface="Arial" pitchFamily="34" charset="0"/>
                        </a:rPr>
                        <a:t> 1973</a:t>
                      </a:r>
                      <a:endParaRPr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455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4861983"/>
              </p:ext>
            </p:extLst>
          </p:nvPr>
        </p:nvGraphicFramePr>
        <p:xfrm>
          <a:off x="0" y="-355601"/>
          <a:ext cx="10693400" cy="9220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693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2074">
                <a:tc>
                  <a:txBody>
                    <a:bodyPr/>
                    <a:lstStyle/>
                    <a:p>
                      <a:pPr marL="15240" algn="ctr">
                        <a:lnSpc>
                          <a:spcPts val="2130"/>
                        </a:lnSpc>
                      </a:pPr>
                      <a:r>
                        <a:rPr sz="2000" b="1" dirty="0">
                          <a:solidFill>
                            <a:srgbClr val="5209E6"/>
                          </a:solidFill>
                          <a:latin typeface="Arial" pitchFamily="34" charset="0"/>
                          <a:cs typeface="Arial" pitchFamily="34" charset="0"/>
                        </a:rPr>
                        <a:t>Course</a:t>
                      </a:r>
                      <a:r>
                        <a:rPr sz="2000" b="1" spc="-15" dirty="0">
                          <a:solidFill>
                            <a:srgbClr val="5209E6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2000" b="1" dirty="0">
                          <a:solidFill>
                            <a:srgbClr val="5209E6"/>
                          </a:solidFill>
                          <a:latin typeface="Arial" pitchFamily="34" charset="0"/>
                          <a:cs typeface="Arial" pitchFamily="34" charset="0"/>
                        </a:rPr>
                        <a:t>Overview</a:t>
                      </a:r>
                      <a:endParaRPr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13443">
                <a:tc>
                  <a:txBody>
                    <a:bodyPr/>
                    <a:lstStyle/>
                    <a:p>
                      <a:pPr marL="76200" marR="46355" indent="0" algn="just" defTabSz="914400" eaLnBrk="1" fontAlgn="auto" latinLnBrk="0" hangingPunct="1">
                        <a:lnSpc>
                          <a:spcPct val="958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2000" dirty="0">
                          <a:latin typeface="Arial" pitchFamily="34" charset="0"/>
                          <a:cs typeface="Arial" pitchFamily="34" charset="0"/>
                        </a:rPr>
                        <a:t>The </a:t>
                      </a:r>
                      <a:r>
                        <a:rPr sz="2000" spc="-5" dirty="0">
                          <a:latin typeface="Arial" pitchFamily="34" charset="0"/>
                          <a:cs typeface="Arial" pitchFamily="34" charset="0"/>
                        </a:rPr>
                        <a:t>course </a:t>
                      </a:r>
                      <a:r>
                        <a:rPr sz="2000" dirty="0">
                          <a:latin typeface="Arial" pitchFamily="34" charset="0"/>
                          <a:cs typeface="Arial" pitchFamily="34" charset="0"/>
                        </a:rPr>
                        <a:t>will cover </a:t>
                      </a:r>
                      <a:r>
                        <a:rPr sz="2000" spc="-5">
                          <a:latin typeface="Arial" pitchFamily="34" charset="0"/>
                          <a:cs typeface="Arial" pitchFamily="34" charset="0"/>
                        </a:rPr>
                        <a:t>the </a:t>
                      </a:r>
                      <a:r>
                        <a:rPr lang="en-US" sz="2000" b="0" u="none" spc="-5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Classification </a:t>
                      </a:r>
                      <a:r>
                        <a:rPr lang="en-US" sz="2000" b="0" u="none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of </a:t>
                      </a:r>
                      <a:r>
                        <a:rPr lang="en-US" sz="2000" b="0" u="none" spc="-5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Mining</a:t>
                      </a:r>
                      <a:r>
                        <a:rPr lang="en-US" sz="2000" b="0" u="none" spc="5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="0" u="none" spc="-5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Methods;</a:t>
                      </a:r>
                      <a:r>
                        <a:rPr lang="en-US" sz="2000" b="0" u="none" spc="-5" baseline="0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="0" u="none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Mineral </a:t>
                      </a:r>
                      <a:r>
                        <a:rPr lang="en-US" sz="2000" b="0" u="none" spc="-5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Deposits and </a:t>
                      </a:r>
                      <a:r>
                        <a:rPr lang="en-US" sz="2000" b="0" u="none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Their </a:t>
                      </a:r>
                      <a:r>
                        <a:rPr lang="en-US" sz="2000" b="0" u="none" spc="-5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Mining</a:t>
                      </a:r>
                      <a:r>
                        <a:rPr lang="en-US" sz="2000" b="0" u="none" spc="10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="0" u="none" spc="-5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Methods; Forms and shapes</a:t>
                      </a:r>
                      <a:r>
                        <a:rPr lang="en-US" sz="2000" b="0" u="none" spc="-5" baseline="0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 of occurrences of mineral deposits</a:t>
                      </a:r>
                      <a:r>
                        <a:rPr lang="en-US" sz="2000" b="1" u="none" spc="-5" baseline="0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en-US" sz="2000" u="none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78740" marR="198120" indent="0" algn="just" defTabSz="914400" rtl="0" eaLnBrk="1" fontAlgn="auto" latinLnBrk="0" hangingPunct="1">
                        <a:lnSpc>
                          <a:spcPct val="95800"/>
                        </a:lnSpc>
                        <a:spcBef>
                          <a:spcPts val="3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2000" spc="-5" smtClean="0">
                          <a:latin typeface="Arial" pitchFamily="34" charset="0"/>
                          <a:cs typeface="Arial" pitchFamily="34" charset="0"/>
                        </a:rPr>
                        <a:t>. </a:t>
                      </a:r>
                      <a:r>
                        <a:rPr sz="2000" dirty="0">
                          <a:latin typeface="Arial" pitchFamily="34" charset="0"/>
                          <a:cs typeface="Arial" pitchFamily="34" charset="0"/>
                        </a:rPr>
                        <a:t>A  </a:t>
                      </a:r>
                      <a:r>
                        <a:rPr sz="2000" spc="-5" dirty="0">
                          <a:latin typeface="Arial" pitchFamily="34" charset="0"/>
                          <a:cs typeface="Arial" pitchFamily="34" charset="0"/>
                        </a:rPr>
                        <a:t>summarized overview </a:t>
                      </a:r>
                      <a:r>
                        <a:rPr sz="2000">
                          <a:latin typeface="Arial" pitchFamily="34" charset="0"/>
                          <a:cs typeface="Arial" pitchFamily="34" charset="0"/>
                        </a:rPr>
                        <a:t>of </a:t>
                      </a:r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some </a:t>
                      </a:r>
                      <a:r>
                        <a:rPr sz="2000" smtClean="0">
                          <a:latin typeface="Arial" pitchFamily="34" charset="0"/>
                          <a:cs typeface="Arial" pitchFamily="34" charset="0"/>
                        </a:rPr>
                        <a:t>mining </a:t>
                      </a:r>
                      <a:r>
                        <a:rPr sz="2000" spc="-5" smtClean="0">
                          <a:latin typeface="Arial" pitchFamily="34" charset="0"/>
                          <a:cs typeface="Arial" pitchFamily="34" charset="0"/>
                        </a:rPr>
                        <a:t>methods</a:t>
                      </a:r>
                      <a:r>
                        <a:rPr lang="en-US" sz="2000" spc="-5" dirty="0" smtClean="0">
                          <a:latin typeface="Arial" pitchFamily="34" charset="0"/>
                          <a:cs typeface="Arial" pitchFamily="34" charset="0"/>
                        </a:rPr>
                        <a:t> in all three main classes: namely surface mining, underground mining &amp; special mining methods</a:t>
                      </a:r>
                      <a:r>
                        <a:rPr lang="en-US" sz="2000" spc="-5" baseline="0" dirty="0" smtClean="0">
                          <a:latin typeface="Arial" pitchFamily="34" charset="0"/>
                          <a:cs typeface="Arial" pitchFamily="34" charset="0"/>
                        </a:rPr>
                        <a:t> with</a:t>
                      </a:r>
                      <a:r>
                        <a:rPr lang="en-US" sz="2000" spc="-5" dirty="0" smtClean="0">
                          <a:latin typeface="Arial" pitchFamily="34" charset="0"/>
                          <a:cs typeface="Arial" pitchFamily="34" charset="0"/>
                        </a:rPr>
                        <a:t> their</a:t>
                      </a:r>
                      <a:r>
                        <a:rPr sz="2000" spc="-5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2000" smtClean="0">
                          <a:latin typeface="Arial" pitchFamily="34" charset="0"/>
                          <a:cs typeface="Arial" pitchFamily="34" charset="0"/>
                        </a:rPr>
                        <a:t>main </a:t>
                      </a:r>
                      <a:r>
                        <a:rPr sz="2000" spc="-5">
                          <a:latin typeface="Arial" pitchFamily="34" charset="0"/>
                          <a:cs typeface="Arial" pitchFamily="34" charset="0"/>
                        </a:rPr>
                        <a:t>types </a:t>
                      </a:r>
                      <a:r>
                        <a:rPr lang="en-US" sz="2000" spc="-5" dirty="0" smtClean="0">
                          <a:latin typeface="Arial" pitchFamily="34" charset="0"/>
                          <a:cs typeface="Arial" pitchFamily="34" charset="0"/>
                        </a:rPr>
                        <a:t>and minor classes will be given.</a:t>
                      </a:r>
                      <a:r>
                        <a:rPr sz="2000" spc="-5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spc="-5" dirty="0" smtClean="0">
                          <a:latin typeface="Arial" pitchFamily="34" charset="0"/>
                          <a:cs typeface="Arial" pitchFamily="34" charset="0"/>
                        </a:rPr>
                        <a:t>T</a:t>
                      </a:r>
                      <a:r>
                        <a:rPr sz="2000" spc="-5" smtClean="0">
                          <a:latin typeface="Arial" pitchFamily="34" charset="0"/>
                          <a:cs typeface="Arial" pitchFamily="34" charset="0"/>
                        </a:rPr>
                        <a:t>he </a:t>
                      </a:r>
                      <a:r>
                        <a:rPr sz="2000" dirty="0">
                          <a:latin typeface="Arial" pitchFamily="34" charset="0"/>
                          <a:cs typeface="Arial" pitchFamily="34" charset="0"/>
                        </a:rPr>
                        <a:t>method of choice </a:t>
                      </a:r>
                      <a:r>
                        <a:rPr sz="2000" spc="-5" dirty="0">
                          <a:latin typeface="Arial" pitchFamily="34" charset="0"/>
                          <a:cs typeface="Arial" pitchFamily="34" charset="0"/>
                        </a:rPr>
                        <a:t>between them, with </a:t>
                      </a:r>
                      <a:r>
                        <a:rPr sz="2000" dirty="0">
                          <a:latin typeface="Arial" pitchFamily="34" charset="0"/>
                          <a:cs typeface="Arial" pitchFamily="34" charset="0"/>
                        </a:rPr>
                        <a:t>some </a:t>
                      </a:r>
                      <a:r>
                        <a:rPr sz="2000" spc="-5" dirty="0">
                          <a:latin typeface="Arial" pitchFamily="34" charset="0"/>
                          <a:cs typeface="Arial" pitchFamily="34" charset="0"/>
                        </a:rPr>
                        <a:t>examples </a:t>
                      </a:r>
                      <a:r>
                        <a:rPr sz="2000" dirty="0">
                          <a:latin typeface="Arial" pitchFamily="34" charset="0"/>
                          <a:cs typeface="Arial" pitchFamily="34" charset="0"/>
                        </a:rPr>
                        <a:t>will </a:t>
                      </a:r>
                      <a:r>
                        <a:rPr sz="2000">
                          <a:latin typeface="Arial" pitchFamily="34" charset="0"/>
                          <a:cs typeface="Arial" pitchFamily="34" charset="0"/>
                        </a:rPr>
                        <a:t>be  </a:t>
                      </a:r>
                      <a:r>
                        <a:rPr sz="2000" spc="-5" smtClean="0">
                          <a:latin typeface="Arial" pitchFamily="34" charset="0"/>
                          <a:cs typeface="Arial" pitchFamily="34" charset="0"/>
                        </a:rPr>
                        <a:t>presented</a:t>
                      </a:r>
                      <a:r>
                        <a:rPr lang="en-US" sz="2000" spc="-5" dirty="0" smtClean="0">
                          <a:latin typeface="Arial" pitchFamily="34" charset="0"/>
                          <a:cs typeface="Arial" pitchFamily="34" charset="0"/>
                        </a:rPr>
                        <a:t> as well</a:t>
                      </a:r>
                      <a:r>
                        <a:rPr sz="2000" spc="-5" smtClean="0"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r>
                        <a:rPr lang="en-US" sz="2000" spc="-5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="0" u="none" spc="-5" dirty="0" smtClean="0">
                          <a:solidFill>
                            <a:schemeClr val="tx1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Mine</a:t>
                      </a:r>
                      <a:r>
                        <a:rPr lang="en-US" sz="2000" b="0" u="none" dirty="0" smtClean="0">
                          <a:solidFill>
                            <a:schemeClr val="tx1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en-US" sz="2000" b="0" u="none" spc="-5" dirty="0" smtClean="0">
                          <a:solidFill>
                            <a:schemeClr val="tx1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Ventilation</a:t>
                      </a:r>
                      <a:r>
                        <a:rPr lang="en-US" sz="2000" b="0" u="none" spc="-5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 with the purposes </a:t>
                      </a:r>
                      <a:r>
                        <a:rPr lang="en-US" sz="2000" b="0" u="none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of mine</a:t>
                      </a:r>
                      <a:r>
                        <a:rPr lang="en-US" sz="2000" b="0" u="none" spc="5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="0" u="none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ventilation, the </a:t>
                      </a:r>
                      <a:r>
                        <a:rPr lang="en-US" sz="2000" b="0" u="none" spc="-5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undesired Gasses Which </a:t>
                      </a:r>
                      <a:r>
                        <a:rPr lang="en-US" sz="2000" b="0" u="none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are expected at mine</a:t>
                      </a:r>
                      <a:r>
                        <a:rPr lang="en-US" sz="2000" b="0" u="none" spc="15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="0" u="none" spc="-5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faces;</a:t>
                      </a:r>
                      <a:r>
                        <a:rPr lang="en-US" sz="2000" b="0" u="none" spc="-5" baseline="0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 the a</a:t>
                      </a:r>
                      <a:r>
                        <a:rPr lang="en-US" sz="2000" b="0" u="none" spc="-5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ir flow system in</a:t>
                      </a:r>
                      <a:r>
                        <a:rPr lang="en-US" sz="2000" b="0" u="none" spc="10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="0" u="none" spc="-5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mines with the necessary tools and equipment in</a:t>
                      </a:r>
                      <a:r>
                        <a:rPr lang="en-US" sz="2000" b="0" u="none" spc="-5" baseline="0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 addition to some calculation of air flow and its distribution, the a</a:t>
                      </a:r>
                      <a:r>
                        <a:rPr lang="en-US" sz="2000" b="0" spc="-5" dirty="0" smtClean="0">
                          <a:latin typeface="Arial" pitchFamily="34" charset="0"/>
                          <a:cs typeface="Arial" pitchFamily="34" charset="0"/>
                        </a:rPr>
                        <a:t>ir</a:t>
                      </a:r>
                      <a:r>
                        <a:rPr lang="en-US" sz="2000" b="0" spc="-80" dirty="0" smtClean="0">
                          <a:latin typeface="Arial" pitchFamily="34" charset="0"/>
                          <a:cs typeface="Arial" pitchFamily="34" charset="0"/>
                        </a:rPr>
                        <a:t> q</a:t>
                      </a:r>
                      <a:r>
                        <a:rPr lang="en-US" sz="2000" b="0" dirty="0" smtClean="0">
                          <a:latin typeface="Arial" pitchFamily="34" charset="0"/>
                          <a:cs typeface="Arial" pitchFamily="34" charset="0"/>
                        </a:rPr>
                        <a:t>uantity  required for mine </a:t>
                      </a:r>
                      <a:r>
                        <a:rPr lang="en-US" sz="2000" b="0" spc="-5" dirty="0" smtClean="0">
                          <a:latin typeface="Arial" pitchFamily="34" charset="0"/>
                          <a:cs typeface="Arial" pitchFamily="34" charset="0"/>
                        </a:rPr>
                        <a:t>ventilation, the</a:t>
                      </a:r>
                      <a:r>
                        <a:rPr lang="en-US" sz="2000" b="0" spc="-5" baseline="0" dirty="0" smtClean="0">
                          <a:latin typeface="Arial" pitchFamily="34" charset="0"/>
                          <a:cs typeface="Arial" pitchFamily="34" charset="0"/>
                        </a:rPr>
                        <a:t> d</a:t>
                      </a:r>
                      <a:r>
                        <a:rPr lang="en-US" sz="2000" b="0" spc="-5" dirty="0" smtClean="0">
                          <a:latin typeface="Arial" pitchFamily="34" charset="0"/>
                          <a:cs typeface="Arial" pitchFamily="34" charset="0"/>
                        </a:rPr>
                        <a:t>istribution </a:t>
                      </a:r>
                      <a:r>
                        <a:rPr lang="en-US" sz="2000" b="0" dirty="0" smtClean="0">
                          <a:latin typeface="Arial" pitchFamily="34" charset="0"/>
                          <a:cs typeface="Arial" pitchFamily="34" charset="0"/>
                        </a:rPr>
                        <a:t>of </a:t>
                      </a:r>
                      <a:r>
                        <a:rPr lang="en-US" sz="2000" b="0" spc="-5" dirty="0" smtClean="0">
                          <a:latin typeface="Arial" pitchFamily="34" charset="0"/>
                          <a:cs typeface="Arial" pitchFamily="34" charset="0"/>
                        </a:rPr>
                        <a:t>air</a:t>
                      </a:r>
                      <a:r>
                        <a:rPr lang="en-US" sz="2000" b="0" spc="165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="0" spc="-5" dirty="0" smtClean="0">
                          <a:latin typeface="Arial" pitchFamily="34" charset="0"/>
                          <a:cs typeface="Arial" pitchFamily="34" charset="0"/>
                        </a:rPr>
                        <a:t>currents: Parallel Distribution; Series Distribution</a:t>
                      </a:r>
                      <a:r>
                        <a:rPr lang="en-US" sz="2000" b="1" spc="-5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="0" u="none" spc="-5" baseline="0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will also be introduced. The e</a:t>
                      </a:r>
                      <a:r>
                        <a:rPr lang="en-US" sz="2000" b="0" dirty="0" smtClean="0">
                          <a:latin typeface="Arial" pitchFamily="34" charset="0"/>
                          <a:cs typeface="Arial" pitchFamily="34" charset="0"/>
                        </a:rPr>
                        <a:t>xplosives </a:t>
                      </a:r>
                      <a:r>
                        <a:rPr lang="en-US" sz="2000" b="0" spc="-5" dirty="0" smtClean="0">
                          <a:latin typeface="Arial" pitchFamily="34" charset="0"/>
                          <a:cs typeface="Arial" pitchFamily="34" charset="0"/>
                        </a:rPr>
                        <a:t>&amp; blasting </a:t>
                      </a:r>
                      <a:r>
                        <a:rPr lang="en-US" sz="2000" b="0" dirty="0" smtClean="0">
                          <a:latin typeface="Arial" pitchFamily="34" charset="0"/>
                          <a:cs typeface="Arial" pitchFamily="34" charset="0"/>
                        </a:rPr>
                        <a:t>of </a:t>
                      </a:r>
                      <a:r>
                        <a:rPr lang="en-US" sz="2000" b="0" spc="-5" dirty="0" smtClean="0">
                          <a:latin typeface="Arial" pitchFamily="34" charset="0"/>
                          <a:cs typeface="Arial" pitchFamily="34" charset="0"/>
                        </a:rPr>
                        <a:t>rocks, e</a:t>
                      </a:r>
                      <a:r>
                        <a:rPr lang="en-US" sz="2000" b="0" dirty="0" smtClean="0">
                          <a:latin typeface="Arial" pitchFamily="34" charset="0"/>
                          <a:cs typeface="Arial" pitchFamily="34" charset="0"/>
                        </a:rPr>
                        <a:t>xplosives’ properties,</a:t>
                      </a:r>
                      <a:r>
                        <a:rPr lang="en-US" sz="2000" b="0" baseline="0" dirty="0" smtClean="0">
                          <a:latin typeface="Arial" pitchFamily="34" charset="0"/>
                          <a:cs typeface="Arial" pitchFamily="34" charset="0"/>
                        </a:rPr>
                        <a:t> s</a:t>
                      </a:r>
                      <a:r>
                        <a:rPr lang="en-US" sz="2000" b="0" dirty="0" smtClean="0">
                          <a:latin typeface="Arial" pitchFamily="34" charset="0"/>
                          <a:cs typeface="Arial" pitchFamily="34" charset="0"/>
                        </a:rPr>
                        <a:t>ome </a:t>
                      </a:r>
                      <a:r>
                        <a:rPr lang="en-US" sz="2000" b="0" spc="-5" dirty="0" smtClean="0">
                          <a:latin typeface="Arial" pitchFamily="34" charset="0"/>
                          <a:cs typeface="Arial" pitchFamily="34" charset="0"/>
                        </a:rPr>
                        <a:t>types </a:t>
                      </a:r>
                      <a:r>
                        <a:rPr lang="en-US" sz="2000" b="0" dirty="0" smtClean="0">
                          <a:latin typeface="Arial" pitchFamily="34" charset="0"/>
                          <a:cs typeface="Arial" pitchFamily="34" charset="0"/>
                        </a:rPr>
                        <a:t>of </a:t>
                      </a:r>
                      <a:r>
                        <a:rPr lang="en-US" sz="2000" b="0" spc="-5" dirty="0" smtClean="0">
                          <a:latin typeface="Arial" pitchFamily="34" charset="0"/>
                          <a:cs typeface="Arial" pitchFamily="34" charset="0"/>
                        </a:rPr>
                        <a:t>explosives </a:t>
                      </a:r>
                      <a:r>
                        <a:rPr lang="en-US" sz="2000" b="0" dirty="0" smtClean="0">
                          <a:latin typeface="Arial" pitchFamily="34" charset="0"/>
                          <a:cs typeface="Arial" pitchFamily="34" charset="0"/>
                        </a:rPr>
                        <a:t>&amp; their  </a:t>
                      </a:r>
                      <a:r>
                        <a:rPr lang="en-US" sz="2000" b="0" spc="-5" dirty="0" smtClean="0">
                          <a:latin typeface="Arial" pitchFamily="34" charset="0"/>
                          <a:cs typeface="Arial" pitchFamily="34" charset="0"/>
                        </a:rPr>
                        <a:t>properties, detonation </a:t>
                      </a:r>
                      <a:r>
                        <a:rPr lang="en-US" sz="2000" b="0" dirty="0" smtClean="0">
                          <a:latin typeface="Arial" pitchFamily="34" charset="0"/>
                          <a:cs typeface="Arial" pitchFamily="34" charset="0"/>
                        </a:rPr>
                        <a:t>of </a:t>
                      </a:r>
                      <a:r>
                        <a:rPr lang="en-US" sz="2000" b="0" spc="-5" dirty="0" smtClean="0">
                          <a:latin typeface="Arial" pitchFamily="34" charset="0"/>
                          <a:cs typeface="Arial" pitchFamily="34" charset="0"/>
                        </a:rPr>
                        <a:t>explosives, storage </a:t>
                      </a:r>
                      <a:r>
                        <a:rPr lang="en-US" sz="2000" b="0" dirty="0" smtClean="0">
                          <a:latin typeface="Arial" pitchFamily="34" charset="0"/>
                          <a:cs typeface="Arial" pitchFamily="34" charset="0"/>
                        </a:rPr>
                        <a:t>&amp;  </a:t>
                      </a:r>
                      <a:r>
                        <a:rPr lang="en-US" sz="2000" b="0" spc="-5" dirty="0" smtClean="0">
                          <a:latin typeface="Arial" pitchFamily="34" charset="0"/>
                          <a:cs typeface="Arial" pitchFamily="34" charset="0"/>
                        </a:rPr>
                        <a:t>handling </a:t>
                      </a:r>
                      <a:r>
                        <a:rPr lang="en-US" sz="2000" b="0" dirty="0" smtClean="0">
                          <a:latin typeface="Arial" pitchFamily="34" charset="0"/>
                          <a:cs typeface="Arial" pitchFamily="34" charset="0"/>
                        </a:rPr>
                        <a:t>of </a:t>
                      </a:r>
                      <a:r>
                        <a:rPr lang="en-US" sz="2000" b="0" spc="-5" dirty="0" smtClean="0">
                          <a:latin typeface="Arial" pitchFamily="34" charset="0"/>
                          <a:cs typeface="Arial" pitchFamily="34" charset="0"/>
                        </a:rPr>
                        <a:t>explosives,</a:t>
                      </a:r>
                      <a:r>
                        <a:rPr lang="en-US" sz="2000" b="0" spc="-5" baseline="0" dirty="0" smtClean="0">
                          <a:latin typeface="Arial" pitchFamily="34" charset="0"/>
                          <a:cs typeface="Arial" pitchFamily="34" charset="0"/>
                        </a:rPr>
                        <a:t> the </a:t>
                      </a:r>
                      <a:r>
                        <a:rPr lang="en-US" sz="2000" b="0" u="none" spc="-5" baseline="0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p</a:t>
                      </a:r>
                      <a:r>
                        <a:rPr lang="en-US" sz="2000" b="0" dirty="0" smtClean="0">
                          <a:latin typeface="Arial" pitchFamily="34" charset="0"/>
                          <a:cs typeface="Arial" pitchFamily="34" charset="0"/>
                        </a:rPr>
                        <a:t>rocedure for </a:t>
                      </a:r>
                      <a:r>
                        <a:rPr lang="en-US" sz="2000" b="0" spc="-5" dirty="0" smtClean="0">
                          <a:latin typeface="Arial" pitchFamily="34" charset="0"/>
                          <a:cs typeface="Arial" pitchFamily="34" charset="0"/>
                        </a:rPr>
                        <a:t>drill </a:t>
                      </a:r>
                      <a:r>
                        <a:rPr lang="en-US" sz="2000" b="0" dirty="0" smtClean="0">
                          <a:latin typeface="Arial" pitchFamily="34" charset="0"/>
                          <a:cs typeface="Arial" pitchFamily="34" charset="0"/>
                        </a:rPr>
                        <a:t>&amp; </a:t>
                      </a:r>
                      <a:r>
                        <a:rPr lang="en-US" sz="2000" b="0" spc="-5" dirty="0" smtClean="0">
                          <a:latin typeface="Arial" pitchFamily="34" charset="0"/>
                          <a:cs typeface="Arial" pitchFamily="34" charset="0"/>
                        </a:rPr>
                        <a:t>blast m</a:t>
                      </a:r>
                      <a:r>
                        <a:rPr lang="en-US" sz="2000" b="0" dirty="0" smtClean="0">
                          <a:latin typeface="Arial" pitchFamily="34" charset="0"/>
                          <a:cs typeface="Arial" pitchFamily="34" charset="0"/>
                        </a:rPr>
                        <a:t>ethod, </a:t>
                      </a:r>
                      <a:r>
                        <a:rPr lang="en-US" sz="2000" b="0" spc="-5" dirty="0" smtClean="0">
                          <a:latin typeface="Arial" pitchFamily="34" charset="0"/>
                          <a:cs typeface="Arial" pitchFamily="34" charset="0"/>
                        </a:rPr>
                        <a:t>calculation </a:t>
                      </a:r>
                      <a:r>
                        <a:rPr lang="en-US" sz="2000" b="0" dirty="0" smtClean="0">
                          <a:latin typeface="Arial" pitchFamily="34" charset="0"/>
                          <a:cs typeface="Arial" pitchFamily="34" charset="0"/>
                        </a:rPr>
                        <a:t>of  explosive </a:t>
                      </a:r>
                      <a:r>
                        <a:rPr lang="en-US" sz="2000" b="0" spc="-5" dirty="0" smtClean="0">
                          <a:latin typeface="Arial" pitchFamily="34" charset="0"/>
                          <a:cs typeface="Arial" pitchFamily="34" charset="0"/>
                        </a:rPr>
                        <a:t>charge </a:t>
                      </a:r>
                      <a:r>
                        <a:rPr lang="en-US" sz="2000" b="0" dirty="0" smtClean="0">
                          <a:latin typeface="Arial" pitchFamily="34" charset="0"/>
                          <a:cs typeface="Arial" pitchFamily="34" charset="0"/>
                        </a:rPr>
                        <a:t>( Q</a:t>
                      </a:r>
                      <a:r>
                        <a:rPr lang="en-US" sz="2000" b="0" baseline="-6535" dirty="0" smtClean="0">
                          <a:latin typeface="Arial" pitchFamily="34" charset="0"/>
                          <a:cs typeface="Arial" pitchFamily="34" charset="0"/>
                        </a:rPr>
                        <a:t>t </a:t>
                      </a:r>
                      <a:r>
                        <a:rPr lang="en-US" sz="2000" b="0" dirty="0" smtClean="0">
                          <a:latin typeface="Arial" pitchFamily="34" charset="0"/>
                          <a:cs typeface="Arial" pitchFamily="34" charset="0"/>
                        </a:rPr>
                        <a:t>), </a:t>
                      </a:r>
                      <a:r>
                        <a:rPr lang="en-US" sz="2000" b="0" spc="-5" dirty="0" smtClean="0">
                          <a:latin typeface="Arial" pitchFamily="34" charset="0"/>
                          <a:cs typeface="Arial" pitchFamily="34" charset="0"/>
                        </a:rPr>
                        <a:t>calculation </a:t>
                      </a:r>
                      <a:r>
                        <a:rPr lang="en-US" sz="2000" b="0" dirty="0" smtClean="0">
                          <a:latin typeface="Arial" pitchFamily="34" charset="0"/>
                          <a:cs typeface="Arial" pitchFamily="34" charset="0"/>
                        </a:rPr>
                        <a:t>of </a:t>
                      </a:r>
                      <a:r>
                        <a:rPr lang="en-US" sz="2000" b="0" spc="-5" dirty="0" smtClean="0">
                          <a:latin typeface="Arial" pitchFamily="34" charset="0"/>
                          <a:cs typeface="Arial" pitchFamily="34" charset="0"/>
                        </a:rPr>
                        <a:t>charge per hole  </a:t>
                      </a:r>
                      <a:r>
                        <a:rPr lang="en-US" sz="2000" b="0" dirty="0" smtClean="0">
                          <a:latin typeface="Arial" pitchFamily="34" charset="0"/>
                          <a:cs typeface="Arial" pitchFamily="34" charset="0"/>
                        </a:rPr>
                        <a:t>( </a:t>
                      </a:r>
                      <a:r>
                        <a:rPr lang="en-US" sz="2000" b="0" spc="-5" dirty="0" err="1" smtClean="0">
                          <a:latin typeface="Arial" pitchFamily="34" charset="0"/>
                          <a:cs typeface="Arial" pitchFamily="34" charset="0"/>
                        </a:rPr>
                        <a:t>Q</a:t>
                      </a:r>
                      <a:r>
                        <a:rPr lang="en-US" sz="2000" b="0" spc="-7" baseline="-6172" dirty="0" err="1" smtClean="0">
                          <a:latin typeface="Arial" pitchFamily="34" charset="0"/>
                          <a:cs typeface="Arial" pitchFamily="34" charset="0"/>
                        </a:rPr>
                        <a:t>h</a:t>
                      </a:r>
                      <a:r>
                        <a:rPr lang="en-US" sz="2000" b="0" spc="-7" baseline="-6172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="0" dirty="0" smtClean="0">
                          <a:latin typeface="Arial" pitchFamily="34" charset="0"/>
                          <a:cs typeface="Arial" pitchFamily="34" charset="0"/>
                        </a:rPr>
                        <a:t>), </a:t>
                      </a:r>
                      <a:r>
                        <a:rPr lang="en-US" sz="2000" b="0" spc="-5" dirty="0" smtClean="0">
                          <a:latin typeface="Arial" pitchFamily="34" charset="0"/>
                          <a:cs typeface="Arial" pitchFamily="34" charset="0"/>
                        </a:rPr>
                        <a:t>calculation </a:t>
                      </a:r>
                      <a:r>
                        <a:rPr lang="en-US" sz="2000" b="0" dirty="0" smtClean="0">
                          <a:latin typeface="Arial" pitchFamily="34" charset="0"/>
                          <a:cs typeface="Arial" pitchFamily="34" charset="0"/>
                        </a:rPr>
                        <a:t>of </a:t>
                      </a:r>
                      <a:r>
                        <a:rPr lang="en-US" sz="2000" b="0" spc="-5" dirty="0" smtClean="0">
                          <a:latin typeface="Arial" pitchFamily="34" charset="0"/>
                          <a:cs typeface="Arial" pitchFamily="34" charset="0"/>
                        </a:rPr>
                        <a:t>number </a:t>
                      </a:r>
                      <a:r>
                        <a:rPr lang="en-US" sz="2000" b="0" dirty="0" smtClean="0">
                          <a:latin typeface="Arial" pitchFamily="34" charset="0"/>
                          <a:cs typeface="Arial" pitchFamily="34" charset="0"/>
                        </a:rPr>
                        <a:t>of blast </a:t>
                      </a:r>
                      <a:r>
                        <a:rPr lang="en-US" sz="2000" b="0" spc="-5" dirty="0" smtClean="0">
                          <a:latin typeface="Arial" pitchFamily="34" charset="0"/>
                          <a:cs typeface="Arial" pitchFamily="34" charset="0"/>
                        </a:rPr>
                        <a:t>holes </a:t>
                      </a:r>
                      <a:r>
                        <a:rPr lang="en-US" sz="2000" b="0" dirty="0" smtClean="0">
                          <a:latin typeface="Arial" pitchFamily="34" charset="0"/>
                          <a:cs typeface="Arial" pitchFamily="34" charset="0"/>
                        </a:rPr>
                        <a:t>( </a:t>
                      </a:r>
                      <a:r>
                        <a:rPr lang="en-US" sz="2000" b="0" spc="-5" dirty="0" smtClean="0">
                          <a:latin typeface="Arial" pitchFamily="34" charset="0"/>
                          <a:cs typeface="Arial" pitchFamily="34" charset="0"/>
                        </a:rPr>
                        <a:t>N</a:t>
                      </a:r>
                      <a:r>
                        <a:rPr lang="en-US" sz="2000" b="0" spc="-11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="0" dirty="0" smtClean="0"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  <a:r>
                        <a:rPr lang="en-US" sz="2000" b="0" baseline="0" dirty="0" smtClean="0">
                          <a:latin typeface="Arial" pitchFamily="34" charset="0"/>
                          <a:cs typeface="Arial" pitchFamily="34" charset="0"/>
                        </a:rPr>
                        <a:t> will be outlined and explained.</a:t>
                      </a:r>
                      <a:endParaRPr lang="en-US" sz="2000" b="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76200" marR="46355" algn="just">
                        <a:lnSpc>
                          <a:spcPct val="95800"/>
                        </a:lnSpc>
                        <a:spcBef>
                          <a:spcPts val="5"/>
                        </a:spcBef>
                      </a:pPr>
                      <a:endParaRPr sz="20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456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7115">
                <a:tc>
                  <a:txBody>
                    <a:bodyPr/>
                    <a:lstStyle/>
                    <a:p>
                      <a:pPr marL="17145" algn="ctr">
                        <a:lnSpc>
                          <a:spcPts val="1889"/>
                        </a:lnSpc>
                      </a:pPr>
                      <a:r>
                        <a:rPr sz="2000" b="1" dirty="0">
                          <a:solidFill>
                            <a:srgbClr val="5209E6"/>
                          </a:solidFill>
                          <a:latin typeface="Arial" pitchFamily="34" charset="0"/>
                          <a:cs typeface="Arial" pitchFamily="34" charset="0"/>
                        </a:rPr>
                        <a:t>Course</a:t>
                      </a:r>
                      <a:r>
                        <a:rPr sz="2000" b="1" spc="-15" dirty="0">
                          <a:solidFill>
                            <a:srgbClr val="5209E6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2000" b="1" spc="-5" dirty="0">
                          <a:solidFill>
                            <a:srgbClr val="5209E6"/>
                          </a:solidFill>
                          <a:latin typeface="Arial" pitchFamily="34" charset="0"/>
                          <a:cs typeface="Arial" pitchFamily="34" charset="0"/>
                        </a:rPr>
                        <a:t>Objectives</a:t>
                      </a:r>
                      <a:endParaRPr sz="20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38264">
                <a:tc>
                  <a:txBody>
                    <a:bodyPr/>
                    <a:lstStyle/>
                    <a:p>
                      <a:pPr marL="519430" marR="609600" indent="-222250">
                        <a:lnSpc>
                          <a:spcPts val="2010"/>
                        </a:lnSpc>
                        <a:spcBef>
                          <a:spcPts val="190"/>
                        </a:spcBef>
                        <a:buFont typeface="Symbol"/>
                        <a:buChar char=""/>
                        <a:tabLst>
                          <a:tab pos="520065" algn="l"/>
                        </a:tabLst>
                      </a:pPr>
                      <a:r>
                        <a:rPr sz="2000" dirty="0">
                          <a:latin typeface="Arial" pitchFamily="34" charset="0"/>
                          <a:cs typeface="Arial" pitchFamily="34" charset="0"/>
                        </a:rPr>
                        <a:t>This </a:t>
                      </a:r>
                      <a:r>
                        <a:rPr sz="2000" spc="-5" dirty="0">
                          <a:latin typeface="Arial" pitchFamily="34" charset="0"/>
                          <a:cs typeface="Arial" pitchFamily="34" charset="0"/>
                        </a:rPr>
                        <a:t>course </a:t>
                      </a:r>
                      <a:r>
                        <a:rPr sz="2000" dirty="0">
                          <a:latin typeface="Arial" pitchFamily="34" charset="0"/>
                          <a:cs typeface="Arial" pitchFamily="34" charset="0"/>
                        </a:rPr>
                        <a:t>is </a:t>
                      </a:r>
                      <a:r>
                        <a:rPr sz="2000" spc="-5" dirty="0">
                          <a:latin typeface="Arial" pitchFamily="34" charset="0"/>
                          <a:cs typeface="Arial" pitchFamily="34" charset="0"/>
                        </a:rPr>
                        <a:t>intended </a:t>
                      </a:r>
                      <a:r>
                        <a:rPr sz="2000" spc="-5">
                          <a:latin typeface="Arial" pitchFamily="34" charset="0"/>
                          <a:cs typeface="Arial" pitchFamily="34" charset="0"/>
                        </a:rPr>
                        <a:t>for </a:t>
                      </a:r>
                      <a:r>
                        <a:rPr lang="en-US" sz="2000" spc="-5" dirty="0" smtClean="0">
                          <a:latin typeface="Arial" pitchFamily="34" charset="0"/>
                          <a:cs typeface="Arial" pitchFamily="34" charset="0"/>
                        </a:rPr>
                        <a:t>third</a:t>
                      </a:r>
                      <a:r>
                        <a:rPr sz="2000" spc="-5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2000">
                          <a:latin typeface="Arial" pitchFamily="34" charset="0"/>
                          <a:cs typeface="Arial" pitchFamily="34" charset="0"/>
                        </a:rPr>
                        <a:t>year </a:t>
                      </a:r>
                      <a:r>
                        <a:rPr lang="en-US" sz="2000" spc="-5" dirty="0" smtClean="0">
                          <a:latin typeface="Arial" pitchFamily="34" charset="0"/>
                          <a:cs typeface="Arial" pitchFamily="34" charset="0"/>
                        </a:rPr>
                        <a:t>petroleum &amp; mining </a:t>
                      </a:r>
                      <a:r>
                        <a:rPr sz="2000" spc="-5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2000" spc="-5" dirty="0">
                          <a:latin typeface="Arial" pitchFamily="34" charset="0"/>
                          <a:cs typeface="Arial" pitchFamily="34" charset="0"/>
                        </a:rPr>
                        <a:t>engineering  students.</a:t>
                      </a:r>
                      <a:endParaRPr sz="200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519430" marR="166370" indent="-222250">
                        <a:lnSpc>
                          <a:spcPts val="2010"/>
                        </a:lnSpc>
                        <a:spcBef>
                          <a:spcPts val="135"/>
                        </a:spcBef>
                        <a:buFont typeface="Symbol"/>
                        <a:buChar char=""/>
                        <a:tabLst>
                          <a:tab pos="520065" algn="l"/>
                        </a:tabLst>
                      </a:pPr>
                      <a:r>
                        <a:rPr sz="2000" dirty="0">
                          <a:latin typeface="Arial" pitchFamily="34" charset="0"/>
                          <a:cs typeface="Arial" pitchFamily="34" charset="0"/>
                        </a:rPr>
                        <a:t>It provides </a:t>
                      </a:r>
                      <a:r>
                        <a:rPr sz="2000" spc="-5" dirty="0">
                          <a:latin typeface="Arial" pitchFamily="34" charset="0"/>
                          <a:cs typeface="Arial" pitchFamily="34" charset="0"/>
                        </a:rPr>
                        <a:t>them with </a:t>
                      </a:r>
                      <a:r>
                        <a:rPr sz="2000" dirty="0">
                          <a:latin typeface="Arial" pitchFamily="34" charset="0"/>
                          <a:cs typeface="Arial" pitchFamily="34" charset="0"/>
                        </a:rPr>
                        <a:t>some </a:t>
                      </a:r>
                      <a:r>
                        <a:rPr sz="2000" spc="-5" dirty="0">
                          <a:latin typeface="Arial" pitchFamily="34" charset="0"/>
                          <a:cs typeface="Arial" pitchFamily="34" charset="0"/>
                        </a:rPr>
                        <a:t>understanding </a:t>
                      </a:r>
                      <a:r>
                        <a:rPr sz="2000" dirty="0">
                          <a:latin typeface="Arial" pitchFamily="34" charset="0"/>
                          <a:cs typeface="Arial" pitchFamily="34" charset="0"/>
                        </a:rPr>
                        <a:t>of </a:t>
                      </a:r>
                      <a:r>
                        <a:rPr sz="2000" spc="-5" dirty="0">
                          <a:latin typeface="Arial" pitchFamily="34" charset="0"/>
                          <a:cs typeface="Arial" pitchFamily="34" charset="0"/>
                        </a:rPr>
                        <a:t>the basics </a:t>
                      </a:r>
                      <a:r>
                        <a:rPr sz="2000" dirty="0">
                          <a:latin typeface="Arial" pitchFamily="34" charset="0"/>
                          <a:cs typeface="Arial" pitchFamily="34" charset="0"/>
                        </a:rPr>
                        <a:t>of </a:t>
                      </a:r>
                      <a:r>
                        <a:rPr sz="2000" spc="-5" dirty="0">
                          <a:latin typeface="Arial" pitchFamily="34" charset="0"/>
                          <a:cs typeface="Arial" pitchFamily="34" charset="0"/>
                        </a:rPr>
                        <a:t>mining  engineering </a:t>
                      </a:r>
                      <a:r>
                        <a:rPr sz="2000" dirty="0">
                          <a:latin typeface="Arial" pitchFamily="34" charset="0"/>
                          <a:cs typeface="Arial" pitchFamily="34" charset="0"/>
                        </a:rPr>
                        <a:t>and </a:t>
                      </a:r>
                      <a:r>
                        <a:rPr sz="2000" spc="-5" dirty="0">
                          <a:latin typeface="Arial" pitchFamily="34" charset="0"/>
                          <a:cs typeface="Arial" pitchFamily="34" charset="0"/>
                        </a:rPr>
                        <a:t>the different mining methods </a:t>
                      </a:r>
                      <a:r>
                        <a:rPr sz="2000" dirty="0">
                          <a:latin typeface="Arial" pitchFamily="34" charset="0"/>
                          <a:cs typeface="Arial" pitchFamily="34" charset="0"/>
                        </a:rPr>
                        <a:t>and their </a:t>
                      </a:r>
                      <a:r>
                        <a:rPr sz="2000" spc="-5" dirty="0">
                          <a:latin typeface="Arial" pitchFamily="34" charset="0"/>
                          <a:cs typeface="Arial" pitchFamily="34" charset="0"/>
                        </a:rPr>
                        <a:t>classification  </a:t>
                      </a:r>
                      <a:r>
                        <a:rPr sz="2000" dirty="0">
                          <a:latin typeface="Arial" pitchFamily="34" charset="0"/>
                          <a:cs typeface="Arial" pitchFamily="34" charset="0"/>
                        </a:rPr>
                        <a:t>and</a:t>
                      </a:r>
                      <a:r>
                        <a:rPr sz="2000" spc="-15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2000" spc="-5" dirty="0">
                          <a:latin typeface="Arial" pitchFamily="34" charset="0"/>
                          <a:cs typeface="Arial" pitchFamily="34" charset="0"/>
                        </a:rPr>
                        <a:t>applications.</a:t>
                      </a:r>
                      <a:endParaRPr sz="200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519430" marR="91440" indent="-222250">
                        <a:lnSpc>
                          <a:spcPct val="95800"/>
                        </a:lnSpc>
                        <a:spcBef>
                          <a:spcPts val="80"/>
                        </a:spcBef>
                        <a:buFont typeface="Symbol"/>
                        <a:buChar char=""/>
                        <a:tabLst>
                          <a:tab pos="520065" algn="l"/>
                        </a:tabLst>
                      </a:pPr>
                      <a:r>
                        <a:rPr sz="2000" dirty="0">
                          <a:latin typeface="Arial" pitchFamily="34" charset="0"/>
                          <a:cs typeface="Arial" pitchFamily="34" charset="0"/>
                        </a:rPr>
                        <a:t>It is </a:t>
                      </a:r>
                      <a:r>
                        <a:rPr sz="2000" spc="-5" dirty="0">
                          <a:latin typeface="Arial" pitchFamily="34" charset="0"/>
                          <a:cs typeface="Arial" pitchFamily="34" charset="0"/>
                        </a:rPr>
                        <a:t>intended </a:t>
                      </a:r>
                      <a:r>
                        <a:rPr sz="2000" dirty="0">
                          <a:latin typeface="Arial" pitchFamily="34" charset="0"/>
                          <a:cs typeface="Arial" pitchFamily="34" charset="0"/>
                        </a:rPr>
                        <a:t>to </a:t>
                      </a:r>
                      <a:r>
                        <a:rPr sz="2000" spc="-5" dirty="0">
                          <a:latin typeface="Arial" pitchFamily="34" charset="0"/>
                          <a:cs typeface="Arial" pitchFamily="34" charset="0"/>
                        </a:rPr>
                        <a:t>provide </a:t>
                      </a:r>
                      <a:r>
                        <a:rPr sz="2000" spc="-5">
                          <a:latin typeface="Arial" pitchFamily="34" charset="0"/>
                          <a:cs typeface="Arial" pitchFamily="34" charset="0"/>
                        </a:rPr>
                        <a:t>the </a:t>
                      </a:r>
                      <a:r>
                        <a:rPr lang="en-US" sz="2000" spc="-5" dirty="0" smtClean="0">
                          <a:latin typeface="Arial" pitchFamily="34" charset="0"/>
                          <a:cs typeface="Arial" pitchFamily="34" charset="0"/>
                        </a:rPr>
                        <a:t>petroleum</a:t>
                      </a:r>
                      <a:r>
                        <a:rPr lang="en-US" sz="2000" spc="-5" baseline="0" dirty="0" smtClean="0">
                          <a:latin typeface="Arial" pitchFamily="34" charset="0"/>
                          <a:cs typeface="Arial" pitchFamily="34" charset="0"/>
                        </a:rPr>
                        <a:t> &amp; mining</a:t>
                      </a:r>
                      <a:r>
                        <a:rPr sz="2000" spc="-5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2000" spc="-5" dirty="0">
                          <a:latin typeface="Arial" pitchFamily="34" charset="0"/>
                          <a:cs typeface="Arial" pitchFamily="34" charset="0"/>
                        </a:rPr>
                        <a:t>engineering student with </a:t>
                      </a:r>
                      <a:r>
                        <a:rPr sz="2000">
                          <a:latin typeface="Arial" pitchFamily="34" charset="0"/>
                          <a:cs typeface="Arial" pitchFamily="34" charset="0"/>
                        </a:rPr>
                        <a:t>the  </a:t>
                      </a:r>
                      <a:r>
                        <a:rPr sz="2000" spc="-5" smtClean="0">
                          <a:latin typeface="Arial" pitchFamily="34" charset="0"/>
                          <a:cs typeface="Arial" pitchFamily="34" charset="0"/>
                        </a:rPr>
                        <a:t>selection </a:t>
                      </a:r>
                      <a:r>
                        <a:rPr sz="2000" dirty="0">
                          <a:latin typeface="Arial" pitchFamily="34" charset="0"/>
                          <a:cs typeface="Arial" pitchFamily="34" charset="0"/>
                        </a:rPr>
                        <a:t>of </a:t>
                      </a:r>
                      <a:r>
                        <a:rPr sz="2000" spc="-5" dirty="0">
                          <a:latin typeface="Arial" pitchFamily="34" charset="0"/>
                          <a:cs typeface="Arial" pitchFamily="34" charset="0"/>
                        </a:rPr>
                        <a:t>mining</a:t>
                      </a:r>
                      <a:r>
                        <a:rPr sz="2000" spc="4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2000" spc="-5" dirty="0">
                          <a:latin typeface="Arial" pitchFamily="34" charset="0"/>
                          <a:cs typeface="Arial" pitchFamily="34" charset="0"/>
                        </a:rPr>
                        <a:t>methods.</a:t>
                      </a:r>
                      <a:endParaRPr sz="200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519430" marR="123825" indent="-222250">
                        <a:lnSpc>
                          <a:spcPts val="2010"/>
                        </a:lnSpc>
                        <a:spcBef>
                          <a:spcPts val="175"/>
                        </a:spcBef>
                        <a:buFont typeface="Symbol"/>
                        <a:buChar char=""/>
                        <a:tabLst>
                          <a:tab pos="520065" algn="l"/>
                        </a:tabLst>
                      </a:pPr>
                      <a:r>
                        <a:rPr sz="2000" dirty="0">
                          <a:latin typeface="Arial" pitchFamily="34" charset="0"/>
                          <a:cs typeface="Arial" pitchFamily="34" charset="0"/>
                        </a:rPr>
                        <a:t>The students will be </a:t>
                      </a:r>
                      <a:r>
                        <a:rPr sz="2000" spc="-5" dirty="0">
                          <a:latin typeface="Arial" pitchFamily="34" charset="0"/>
                          <a:cs typeface="Arial" pitchFamily="34" charset="0"/>
                        </a:rPr>
                        <a:t>introduced </a:t>
                      </a:r>
                      <a:r>
                        <a:rPr sz="2000" dirty="0">
                          <a:latin typeface="Arial" pitchFamily="34" charset="0"/>
                          <a:cs typeface="Arial" pitchFamily="34" charset="0"/>
                        </a:rPr>
                        <a:t>to the </a:t>
                      </a:r>
                      <a:r>
                        <a:rPr sz="2000" spc="-5" dirty="0">
                          <a:latin typeface="Arial" pitchFamily="34" charset="0"/>
                          <a:cs typeface="Arial" pitchFamily="34" charset="0"/>
                        </a:rPr>
                        <a:t>main </a:t>
                      </a:r>
                      <a:r>
                        <a:rPr sz="2000" spc="-5">
                          <a:latin typeface="Arial" pitchFamily="34" charset="0"/>
                          <a:cs typeface="Arial" pitchFamily="34" charset="0"/>
                        </a:rPr>
                        <a:t>mining </a:t>
                      </a:r>
                      <a:r>
                        <a:rPr lang="en-US" sz="2000" spc="-5" dirty="0" smtClean="0">
                          <a:latin typeface="Arial" pitchFamily="34" charset="0"/>
                          <a:cs typeface="Arial" pitchFamily="34" charset="0"/>
                        </a:rPr>
                        <a:t>methods in the three different classes and their applications</a:t>
                      </a:r>
                      <a:r>
                        <a:rPr sz="2000" spc="-5" smtClean="0"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en-US" sz="2000" spc="-5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519430" marR="123825" indent="-222250">
                        <a:lnSpc>
                          <a:spcPts val="2010"/>
                        </a:lnSpc>
                        <a:spcBef>
                          <a:spcPts val="175"/>
                        </a:spcBef>
                        <a:buFont typeface="Symbol"/>
                        <a:buChar char=""/>
                        <a:tabLst>
                          <a:tab pos="520065" algn="l"/>
                        </a:tabLst>
                      </a:pPr>
                      <a:r>
                        <a:rPr lang="en-US" sz="2000" spc="-5" dirty="0" smtClean="0">
                          <a:latin typeface="Arial" pitchFamily="34" charset="0"/>
                          <a:cs typeface="Arial" pitchFamily="34" charset="0"/>
                        </a:rPr>
                        <a:t>The students will also be familiar with mine ventilation, its purposes and technical details together</a:t>
                      </a:r>
                      <a:r>
                        <a:rPr lang="en-US" sz="2000" spc="-5" baseline="0" dirty="0" smtClean="0">
                          <a:latin typeface="Arial" pitchFamily="34" charset="0"/>
                          <a:cs typeface="Arial" pitchFamily="34" charset="0"/>
                        </a:rPr>
                        <a:t> with some calculations.</a:t>
                      </a:r>
                    </a:p>
                    <a:p>
                      <a:pPr marL="519430" marR="123825" indent="-222250">
                        <a:lnSpc>
                          <a:spcPts val="2010"/>
                        </a:lnSpc>
                        <a:spcBef>
                          <a:spcPts val="175"/>
                        </a:spcBef>
                        <a:buFont typeface="Symbol"/>
                        <a:buChar char=""/>
                        <a:tabLst>
                          <a:tab pos="520065" algn="l"/>
                        </a:tabLst>
                      </a:pPr>
                      <a:r>
                        <a:rPr lang="en-US" sz="2000" spc="-5" baseline="0" dirty="0" smtClean="0">
                          <a:latin typeface="Arial" pitchFamily="34" charset="0"/>
                          <a:cs typeface="Arial" pitchFamily="34" charset="0"/>
                        </a:rPr>
                        <a:t>The introduction of the principles, practices and technical aspects of explosives and rock blasting to the students will also be one of the objectives of this course.</a:t>
                      </a:r>
                      <a:endParaRPr sz="20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17309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7115">
                <a:tc>
                  <a:txBody>
                    <a:bodyPr/>
                    <a:lstStyle/>
                    <a:p>
                      <a:pPr marL="20955" algn="ctr">
                        <a:lnSpc>
                          <a:spcPts val="1910"/>
                        </a:lnSpc>
                      </a:pPr>
                      <a:r>
                        <a:rPr sz="2000" b="1" spc="-5" dirty="0">
                          <a:solidFill>
                            <a:srgbClr val="5209E6"/>
                          </a:solidFill>
                          <a:latin typeface="Arial" pitchFamily="34" charset="0"/>
                          <a:cs typeface="Arial" pitchFamily="34" charset="0"/>
                        </a:rPr>
                        <a:t>References</a:t>
                      </a:r>
                      <a:endParaRPr sz="20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7115">
                <a:tc>
                  <a:txBody>
                    <a:bodyPr/>
                    <a:lstStyle/>
                    <a:p>
                      <a:pPr marL="17780" algn="ctr">
                        <a:lnSpc>
                          <a:spcPts val="1930"/>
                        </a:lnSpc>
                      </a:pPr>
                      <a:r>
                        <a:rPr sz="2000" b="1" dirty="0">
                          <a:latin typeface="Arial" pitchFamily="34" charset="0"/>
                          <a:cs typeface="Arial" pitchFamily="34" charset="0"/>
                        </a:rPr>
                        <a:t>Books</a:t>
                      </a:r>
                      <a:endParaRPr sz="20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42675">
                <a:tc>
                  <a:txBody>
                    <a:bodyPr/>
                    <a:lstStyle/>
                    <a:p>
                      <a:pPr marL="259715" marR="271780" indent="-111125">
                        <a:lnSpc>
                          <a:spcPts val="1550"/>
                        </a:lnSpc>
                        <a:spcBef>
                          <a:spcPts val="135"/>
                        </a:spcBef>
                        <a:buFont typeface="Symbol"/>
                        <a:buChar char=""/>
                        <a:tabLst>
                          <a:tab pos="260350" algn="l"/>
                        </a:tabLst>
                      </a:pPr>
                      <a:r>
                        <a:rPr sz="2000" spc="-5" dirty="0">
                          <a:latin typeface="Arial" pitchFamily="34" charset="0"/>
                          <a:cs typeface="Arial" pitchFamily="34" charset="0"/>
                        </a:rPr>
                        <a:t>Excavations </a:t>
                      </a:r>
                      <a:r>
                        <a:rPr sz="2000" dirty="0">
                          <a:latin typeface="Arial" pitchFamily="34" charset="0"/>
                          <a:cs typeface="Arial" pitchFamily="34" charset="0"/>
                        </a:rPr>
                        <a:t>of Mine Openings, by </a:t>
                      </a:r>
                      <a:r>
                        <a:rPr sz="2000" spc="-5" dirty="0">
                          <a:latin typeface="Arial" pitchFamily="34" charset="0"/>
                          <a:cs typeface="Arial" pitchFamily="34" charset="0"/>
                        </a:rPr>
                        <a:t>D. Onika, </a:t>
                      </a:r>
                      <a:r>
                        <a:rPr sz="2000" dirty="0">
                          <a:latin typeface="Arial" pitchFamily="34" charset="0"/>
                          <a:cs typeface="Arial" pitchFamily="34" charset="0"/>
                        </a:rPr>
                        <a:t>Translated by </a:t>
                      </a:r>
                      <a:r>
                        <a:rPr sz="2000" spc="-5" dirty="0">
                          <a:latin typeface="Arial" pitchFamily="34" charset="0"/>
                          <a:cs typeface="Arial" pitchFamily="34" charset="0"/>
                        </a:rPr>
                        <a:t>Victor Shiffers, </a:t>
                      </a:r>
                      <a:r>
                        <a:rPr sz="2000" dirty="0">
                          <a:latin typeface="Arial" pitchFamily="34" charset="0"/>
                          <a:cs typeface="Arial" pitchFamily="34" charset="0"/>
                        </a:rPr>
                        <a:t>MIR Publisher,  </a:t>
                      </a:r>
                      <a:r>
                        <a:rPr sz="2000" spc="-5" dirty="0">
                          <a:latin typeface="Arial" pitchFamily="34" charset="0"/>
                          <a:cs typeface="Arial" pitchFamily="34" charset="0"/>
                        </a:rPr>
                        <a:t>Moscow</a:t>
                      </a:r>
                      <a:r>
                        <a:rPr sz="2000" spc="-5" dirty="0" smtClean="0"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ar-IQ" sz="2000" spc="-5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148590" marR="271780" indent="0" defTabSz="914400" rtl="1" eaLnBrk="1" fontAlgn="auto" latinLnBrk="0" hangingPunct="1">
                        <a:lnSpc>
                          <a:spcPts val="1550"/>
                        </a:lnSpc>
                        <a:spcBef>
                          <a:spcPts val="135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/>
                        <a:buNone/>
                        <a:tabLst>
                          <a:tab pos="260350" algn="l"/>
                        </a:tabLst>
                        <a:defRPr/>
                      </a:pPr>
                      <a:r>
                        <a:rPr lang="en-US" sz="20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·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ar-SA" sz="20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اسس ھندسة المناجم ، ترجمة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: </a:t>
                      </a:r>
                      <a:r>
                        <a:rPr lang="ar-SA" sz="20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د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. </a:t>
                      </a:r>
                      <a:r>
                        <a:rPr lang="ar-SA" sz="20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حامد محمد جاسم العيساوي و د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. </a:t>
                      </a:r>
                      <a:r>
                        <a:rPr lang="ar-SA" sz="20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سمير ابراھيم يوسف، مطبعة جامعة الموصل،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1984</a:t>
                      </a:r>
                      <a:endParaRPr lang="en-US" sz="2000" dirty="0" smtClean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148590" marR="271780" indent="0">
                        <a:lnSpc>
                          <a:spcPts val="1550"/>
                        </a:lnSpc>
                        <a:spcBef>
                          <a:spcPts val="135"/>
                        </a:spcBef>
                        <a:buFont typeface="Symbol"/>
                        <a:buNone/>
                        <a:tabLst>
                          <a:tab pos="260350" algn="l"/>
                        </a:tabLst>
                      </a:pPr>
                      <a:endParaRPr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12299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532131" y="1125840"/>
            <a:ext cx="5595445" cy="28212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50" b="1" dirty="0">
                <a:latin typeface="Times New Roman"/>
                <a:cs typeface="Times New Roman"/>
              </a:rPr>
              <a:t>The </a:t>
            </a:r>
            <a:r>
              <a:rPr sz="1750" b="1" spc="-5" dirty="0">
                <a:latin typeface="Times New Roman"/>
                <a:cs typeface="Times New Roman"/>
              </a:rPr>
              <a:t>course </a:t>
            </a:r>
            <a:r>
              <a:rPr sz="1750" b="1" dirty="0">
                <a:latin typeface="Times New Roman"/>
                <a:cs typeface="Times New Roman"/>
              </a:rPr>
              <a:t>will cover </a:t>
            </a:r>
            <a:r>
              <a:rPr sz="1750" b="1" spc="-5" dirty="0">
                <a:latin typeface="Times New Roman"/>
                <a:cs typeface="Times New Roman"/>
              </a:rPr>
              <a:t>the following</a:t>
            </a:r>
            <a:r>
              <a:rPr sz="1750" b="1" spc="15" dirty="0">
                <a:latin typeface="Times New Roman"/>
                <a:cs typeface="Times New Roman"/>
              </a:rPr>
              <a:t> </a:t>
            </a:r>
            <a:r>
              <a:rPr sz="1750" b="1" spc="-5" dirty="0">
                <a:latin typeface="Times New Roman"/>
                <a:cs typeface="Times New Roman"/>
              </a:rPr>
              <a:t>topics:</a:t>
            </a:r>
            <a:endParaRPr sz="1750">
              <a:latin typeface="Times New Roman"/>
              <a:cs typeface="Times New Roman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0" y="0"/>
          <a:ext cx="10693400" cy="759607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74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18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3866">
                <a:tc>
                  <a:txBody>
                    <a:bodyPr/>
                    <a:lstStyle/>
                    <a:p>
                      <a:pPr marL="24130" algn="ctr">
                        <a:lnSpc>
                          <a:spcPts val="1495"/>
                        </a:lnSpc>
                      </a:pPr>
                      <a:r>
                        <a:rPr sz="1800" b="1" spc="-5" dirty="0">
                          <a:latin typeface="Times New Roman" pitchFamily="18" charset="0"/>
                          <a:cs typeface="Times New Roman" pitchFamily="18" charset="0"/>
                        </a:rPr>
                        <a:t>Weeks</a:t>
                      </a:r>
                      <a:endParaRPr sz="1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305" algn="ctr">
                        <a:lnSpc>
                          <a:spcPts val="1495"/>
                        </a:lnSpc>
                      </a:pPr>
                      <a:r>
                        <a:rPr sz="1800" b="1" spc="-5" dirty="0">
                          <a:latin typeface="Times New Roman" pitchFamily="18" charset="0"/>
                          <a:cs typeface="Times New Roman" pitchFamily="18" charset="0"/>
                        </a:rPr>
                        <a:t>Contents</a:t>
                      </a:r>
                      <a:endParaRPr sz="1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1134">
                <a:tc>
                  <a:txBody>
                    <a:bodyPr/>
                    <a:lstStyle/>
                    <a:p>
                      <a:pPr marL="24765" algn="ctr">
                        <a:lnSpc>
                          <a:spcPts val="1585"/>
                        </a:lnSpc>
                      </a:pPr>
                      <a:endParaRPr lang="en-US" sz="18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4765" algn="ctr">
                        <a:lnSpc>
                          <a:spcPts val="1585"/>
                        </a:lnSpc>
                      </a:pPr>
                      <a:r>
                        <a:rPr sz="1800" b="1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sz="1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8740" marR="545465">
                        <a:lnSpc>
                          <a:spcPts val="1550"/>
                        </a:lnSpc>
                        <a:spcBef>
                          <a:spcPts val="70"/>
                        </a:spcBef>
                      </a:pPr>
                      <a:r>
                        <a:rPr sz="1800" b="1" spc="-5" dirty="0">
                          <a:latin typeface="Arial" pitchFamily="34" charset="0"/>
                          <a:cs typeface="Arial" pitchFamily="34" charset="0"/>
                        </a:rPr>
                        <a:t>References </a:t>
                      </a:r>
                      <a:r>
                        <a:rPr sz="1800" b="1" dirty="0">
                          <a:latin typeface="Arial" pitchFamily="34" charset="0"/>
                          <a:cs typeface="Arial" pitchFamily="34" charset="0"/>
                        </a:rPr>
                        <a:t>; </a:t>
                      </a:r>
                      <a:r>
                        <a:rPr sz="1800" b="1" spc="-5" dirty="0">
                          <a:latin typeface="Arial" pitchFamily="34" charset="0"/>
                          <a:cs typeface="Arial" pitchFamily="34" charset="0"/>
                        </a:rPr>
                        <a:t>Introduction </a:t>
                      </a:r>
                      <a:r>
                        <a:rPr sz="1800" b="1">
                          <a:latin typeface="Arial" pitchFamily="34" charset="0"/>
                          <a:cs typeface="Arial" pitchFamily="34" charset="0"/>
                        </a:rPr>
                        <a:t>; </a:t>
                      </a:r>
                      <a:r>
                        <a:rPr lang="en-US" sz="1800" b="1" spc="-5" dirty="0" smtClean="0">
                          <a:latin typeface="Arial" pitchFamily="34" charset="0"/>
                          <a:cs typeface="Arial" pitchFamily="34" charset="0"/>
                        </a:rPr>
                        <a:t>Objectives</a:t>
                      </a:r>
                      <a:r>
                        <a:rPr sz="1800" b="1" smtClean="0"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sz="18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6377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marL="24765" algn="ctr">
                        <a:lnSpc>
                          <a:spcPts val="1590"/>
                        </a:lnSpc>
                      </a:pPr>
                      <a:endParaRPr lang="en-US" sz="18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4765" algn="ctr">
                        <a:lnSpc>
                          <a:spcPts val="1590"/>
                        </a:lnSpc>
                      </a:pPr>
                      <a:r>
                        <a:rPr sz="1800" b="1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sz="1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8740" marR="168910">
                        <a:lnSpc>
                          <a:spcPct val="94400"/>
                        </a:lnSpc>
                        <a:spcBef>
                          <a:spcPts val="60"/>
                        </a:spcBef>
                      </a:pPr>
                      <a:r>
                        <a:rPr lang="en-US" sz="1800" b="1" u="none" spc="-5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Classification </a:t>
                      </a:r>
                      <a:r>
                        <a:rPr lang="en-US" sz="1800" b="1" u="none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of </a:t>
                      </a:r>
                      <a:r>
                        <a:rPr lang="en-US" sz="1800" b="1" u="none" spc="-5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Mining</a:t>
                      </a:r>
                      <a:r>
                        <a:rPr lang="en-US" sz="1800" b="1" u="none" spc="5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800" b="1" u="none" spc="-5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Methods;</a:t>
                      </a:r>
                      <a:r>
                        <a:rPr lang="en-US" sz="1800" b="1" u="none" spc="-5" baseline="0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800" b="1" u="none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Mineral </a:t>
                      </a:r>
                      <a:r>
                        <a:rPr lang="en-US" sz="1800" b="1" u="none" spc="-5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Deposits and </a:t>
                      </a:r>
                      <a:r>
                        <a:rPr lang="en-US" sz="1800" b="1" u="none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Their </a:t>
                      </a:r>
                      <a:r>
                        <a:rPr lang="en-US" sz="1800" b="1" u="none" spc="-5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Mining</a:t>
                      </a:r>
                      <a:r>
                        <a:rPr lang="en-US" sz="1800" b="1" u="none" spc="10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800" b="1" u="none" spc="-5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Methods; Forms and shapes</a:t>
                      </a:r>
                      <a:r>
                        <a:rPr lang="en-US" sz="1800" b="1" u="none" spc="-5" baseline="0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 of occurrences of mineral deposits.</a:t>
                      </a:r>
                      <a:endParaRPr sz="1800" u="non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5466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6800">
                <a:tc>
                  <a:txBody>
                    <a:bodyPr/>
                    <a:lstStyle/>
                    <a:p>
                      <a:pPr marL="24765" algn="ctr">
                        <a:lnSpc>
                          <a:spcPts val="1590"/>
                        </a:lnSpc>
                      </a:pPr>
                      <a:endParaRPr lang="en-US" sz="18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4765" algn="ctr">
                        <a:lnSpc>
                          <a:spcPts val="1590"/>
                        </a:lnSpc>
                      </a:pPr>
                      <a:r>
                        <a:rPr sz="1800" b="1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sz="1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2700" algn="l" rtl="0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lang="en-US" sz="1800" b="1" spc="-5" dirty="0" smtClean="0">
                          <a:latin typeface="Arial" pitchFamily="34" charset="0"/>
                          <a:cs typeface="Arial" pitchFamily="34" charset="0"/>
                        </a:rPr>
                        <a:t>FIRST: </a:t>
                      </a:r>
                      <a:r>
                        <a:rPr lang="en-US" sz="1800" b="1" dirty="0" smtClean="0">
                          <a:latin typeface="Arial" pitchFamily="34" charset="0"/>
                          <a:cs typeface="Arial" pitchFamily="34" charset="0"/>
                        </a:rPr>
                        <a:t>Surface </a:t>
                      </a:r>
                      <a:r>
                        <a:rPr lang="en-US" sz="1800" b="1" spc="-5" dirty="0" smtClean="0">
                          <a:latin typeface="Arial" pitchFamily="34" charset="0"/>
                          <a:cs typeface="Arial" pitchFamily="34" charset="0"/>
                        </a:rPr>
                        <a:t>Mining</a:t>
                      </a:r>
                      <a:r>
                        <a:rPr lang="en-US" sz="1800" b="1" spc="-15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800" b="1" dirty="0" smtClean="0">
                          <a:latin typeface="Arial" pitchFamily="34" charset="0"/>
                          <a:cs typeface="Arial" pitchFamily="34" charset="0"/>
                        </a:rPr>
                        <a:t>Methods</a:t>
                      </a:r>
                      <a:r>
                        <a:rPr lang="en-US" sz="1800" b="1" dirty="0" smtClean="0">
                          <a:solidFill>
                            <a:srgbClr val="006FC0"/>
                          </a:solidFill>
                          <a:latin typeface="Arial" pitchFamily="34" charset="0"/>
                          <a:cs typeface="Arial" pitchFamily="34" charset="0"/>
                        </a:rPr>
                        <a:t>:</a:t>
                      </a:r>
                    </a:p>
                    <a:p>
                      <a:pPr algn="l" rtl="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lang="en-US" sz="1800" b="1" dirty="0" smtClean="0">
                          <a:solidFill>
                            <a:srgbClr val="006FC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800" b="1" spc="-5" dirty="0" smtClean="0">
                          <a:latin typeface="Arial" pitchFamily="34" charset="0"/>
                          <a:cs typeface="Arial" pitchFamily="34" charset="0"/>
                        </a:rPr>
                        <a:t>I-</a:t>
                      </a:r>
                      <a:r>
                        <a:rPr lang="en-US" sz="1800" b="1" u="none" spc="-5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Placer </a:t>
                      </a:r>
                      <a:r>
                        <a:rPr lang="en-US" sz="1800" b="1" u="none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Mining</a:t>
                      </a:r>
                      <a:r>
                        <a:rPr lang="en-US" sz="1800" b="1" u="none" spc="10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800" b="1" u="none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Methods: </a:t>
                      </a:r>
                      <a:r>
                        <a:rPr lang="en-US" sz="1800" u="none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Panning and</a:t>
                      </a:r>
                      <a:r>
                        <a:rPr lang="en-US" sz="1800" u="none" spc="-20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800" u="none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Sluicing; </a:t>
                      </a:r>
                      <a:r>
                        <a:rPr lang="en-US" sz="1800" u="none" spc="-5" dirty="0" err="1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Hydraulicking</a:t>
                      </a:r>
                      <a:r>
                        <a:rPr lang="en-US" sz="1800" u="none" spc="-5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;</a:t>
                      </a:r>
                      <a:r>
                        <a:rPr lang="en-US" sz="1800" u="none" spc="-5" baseline="0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800" u="none" spc="-5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Dredging.</a:t>
                      </a:r>
                    </a:p>
                    <a:p>
                      <a:pPr algn="l" rtl="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lang="en-US" sz="1800" u="none" spc="-5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 II- Open Pit Mining: Single bench; Multiple Bench; Strip mining; Quarry mining.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24765" algn="ctr">
                        <a:lnSpc>
                          <a:spcPts val="1560"/>
                        </a:lnSpc>
                      </a:pPr>
                      <a:endParaRPr lang="en-US" sz="18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4765" algn="ctr">
                        <a:lnSpc>
                          <a:spcPts val="1560"/>
                        </a:lnSpc>
                      </a:pPr>
                      <a:r>
                        <a:rPr sz="1800" b="1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sz="1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8740" marR="172720">
                        <a:lnSpc>
                          <a:spcPct val="96500"/>
                        </a:lnSpc>
                        <a:spcBef>
                          <a:spcPts val="15"/>
                        </a:spcBef>
                      </a:pPr>
                      <a:r>
                        <a:rPr lang="en-US" sz="1800" b="1" u="none" spc="-5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The Choice </a:t>
                      </a:r>
                      <a:r>
                        <a:rPr lang="en-US" sz="1800" b="1" u="none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Between Surface </a:t>
                      </a:r>
                      <a:r>
                        <a:rPr lang="en-US" sz="1800" b="1" u="none" spc="-5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and Underground Mining</a:t>
                      </a:r>
                      <a:r>
                        <a:rPr lang="en-US" sz="1800" b="1" u="none" spc="90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800" b="1" u="none" spc="-5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Methods:</a:t>
                      </a:r>
                    </a:p>
                    <a:p>
                      <a:pPr marL="78740" marR="172720">
                        <a:lnSpc>
                          <a:spcPct val="96500"/>
                        </a:lnSpc>
                        <a:spcBef>
                          <a:spcPts val="15"/>
                        </a:spcBef>
                      </a:pPr>
                      <a:r>
                        <a:rPr lang="en-US" sz="1800" b="1" u="none" spc="-5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Excavation Ratio; Stripping Ratio; The Economic Stripping Ratio.</a:t>
                      </a:r>
                    </a:p>
                  </a:txBody>
                  <a:tcPr marL="0" marR="0" marT="1367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49330">
                <a:tc>
                  <a:txBody>
                    <a:bodyPr/>
                    <a:lstStyle/>
                    <a:p>
                      <a:pPr marL="24765" algn="ctr">
                        <a:lnSpc>
                          <a:spcPts val="1570"/>
                        </a:lnSpc>
                      </a:pPr>
                      <a:endParaRPr lang="en-US" sz="18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4765" algn="ctr">
                        <a:lnSpc>
                          <a:spcPts val="1570"/>
                        </a:lnSpc>
                      </a:pPr>
                      <a:r>
                        <a:rPr sz="1800" b="1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sz="1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8740" marR="106045" algn="just">
                        <a:lnSpc>
                          <a:spcPct val="93500"/>
                        </a:lnSpc>
                        <a:spcBef>
                          <a:spcPts val="55"/>
                        </a:spcBef>
                      </a:pPr>
                      <a:r>
                        <a:rPr lang="en-US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SECOND: Underground Mining Methods:</a:t>
                      </a:r>
                    </a:p>
                    <a:p>
                      <a:pPr marL="12700" algn="l" rtl="0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I- Self Supporting Openings; </a:t>
                      </a:r>
                      <a:r>
                        <a:rPr lang="en-US" sz="1800" spc="-5" dirty="0" smtClean="0">
                          <a:latin typeface="Arial" pitchFamily="34" charset="0"/>
                          <a:cs typeface="Arial" pitchFamily="34" charset="0"/>
                        </a:rPr>
                        <a:t>A-</a:t>
                      </a:r>
                      <a:r>
                        <a:rPr lang="en-US" sz="1800" spc="-5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800" u="none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Open-</a:t>
                      </a:r>
                      <a:r>
                        <a:rPr lang="en-US" sz="1800" u="none" dirty="0" err="1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Stope</a:t>
                      </a:r>
                      <a:r>
                        <a:rPr lang="en-US" sz="1800" u="none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 Mining; </a:t>
                      </a:r>
                      <a:r>
                        <a:rPr lang="en-US" sz="1800" spc="-5" dirty="0" smtClean="0">
                          <a:latin typeface="Arial" pitchFamily="34" charset="0"/>
                          <a:cs typeface="Arial" pitchFamily="34" charset="0"/>
                        </a:rPr>
                        <a:t>B-</a:t>
                      </a:r>
                      <a:r>
                        <a:rPr lang="en-US" sz="1800" u="none" spc="-5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Room </a:t>
                      </a:r>
                      <a:r>
                        <a:rPr lang="en-US" sz="1800" u="none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and </a:t>
                      </a:r>
                      <a:r>
                        <a:rPr lang="en-US" sz="1800" u="none" spc="-5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Pillar</a:t>
                      </a:r>
                      <a:r>
                        <a:rPr lang="en-US" sz="1800" u="none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 Mining;</a:t>
                      </a:r>
                      <a:r>
                        <a:rPr lang="en-US" sz="1800" u="none" baseline="0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 C- Sublevel </a:t>
                      </a:r>
                      <a:r>
                        <a:rPr lang="en-US" sz="1800" u="none" baseline="0" dirty="0" err="1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Stoping</a:t>
                      </a:r>
                      <a:r>
                        <a:rPr lang="en-US" sz="1800" u="none" baseline="0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; D- Shrinkage </a:t>
                      </a:r>
                      <a:r>
                        <a:rPr lang="en-US" sz="1800" u="none" baseline="0" dirty="0" err="1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Stoping</a:t>
                      </a:r>
                      <a:r>
                        <a:rPr lang="en-US" sz="1800" u="none" baseline="0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en-US" sz="1800" u="non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5011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42569">
                <a:tc>
                  <a:txBody>
                    <a:bodyPr/>
                    <a:lstStyle/>
                    <a:p>
                      <a:pPr marL="24765" algn="ctr">
                        <a:lnSpc>
                          <a:spcPts val="1590"/>
                        </a:lnSpc>
                      </a:pPr>
                      <a:endParaRPr lang="en-US" sz="18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4765" algn="ctr">
                        <a:lnSpc>
                          <a:spcPts val="1590"/>
                        </a:lnSpc>
                      </a:pPr>
                      <a:r>
                        <a:rPr sz="1800" b="1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sz="1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8740" marR="478790" indent="0" algn="just" defTabSz="914400" rtl="0" eaLnBrk="1" fontAlgn="auto" latinLnBrk="0" hangingPunct="1">
                        <a:lnSpc>
                          <a:spcPct val="96500"/>
                        </a:lnSpc>
                        <a:spcBef>
                          <a:spcPts val="2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u="non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I</a:t>
                      </a:r>
                      <a:r>
                        <a:rPr lang="en-US" sz="1800" b="1" u="none" spc="-5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I-</a:t>
                      </a:r>
                      <a:r>
                        <a:rPr lang="en-US" sz="1800" b="1" u="none" spc="-5" dirty="0" smtClean="0">
                          <a:solidFill>
                            <a:schemeClr val="tx1"/>
                          </a:solidFill>
                          <a:uFill>
                            <a:solidFill>
                              <a:srgbClr val="006FC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Supported</a:t>
                      </a:r>
                      <a:r>
                        <a:rPr lang="en-US" sz="1800" b="1" u="none" spc="-20" dirty="0" smtClean="0">
                          <a:solidFill>
                            <a:schemeClr val="tx1"/>
                          </a:solidFill>
                          <a:uFill>
                            <a:solidFill>
                              <a:srgbClr val="006FC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800" b="1" u="none" spc="-5" dirty="0" smtClean="0">
                          <a:solidFill>
                            <a:schemeClr val="tx1"/>
                          </a:solidFill>
                          <a:uFill>
                            <a:solidFill>
                              <a:srgbClr val="006FC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Openings:</a:t>
                      </a:r>
                    </a:p>
                    <a:p>
                      <a:pPr marL="78740" marR="478790" indent="0" algn="just" defTabSz="914400" rtl="0" eaLnBrk="1" fontAlgn="auto" latinLnBrk="0" hangingPunct="1">
                        <a:lnSpc>
                          <a:spcPct val="96500"/>
                        </a:lnSpc>
                        <a:spcBef>
                          <a:spcPts val="2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u="none" spc="-5" dirty="0" smtClean="0">
                          <a:solidFill>
                            <a:schemeClr val="tx1"/>
                          </a:solidFill>
                          <a:uFill>
                            <a:solidFill>
                              <a:srgbClr val="006FC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A- </a:t>
                      </a:r>
                      <a:r>
                        <a:rPr lang="en-US" sz="1800" b="0" u="none" spc="-5" dirty="0" smtClean="0">
                          <a:solidFill>
                            <a:schemeClr val="tx1"/>
                          </a:solidFill>
                          <a:uFill>
                            <a:solidFill>
                              <a:srgbClr val="006FC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Cut and fill </a:t>
                      </a:r>
                      <a:r>
                        <a:rPr lang="en-US" sz="1800" b="0" u="none" spc="-5" dirty="0" err="1" smtClean="0">
                          <a:solidFill>
                            <a:schemeClr val="tx1"/>
                          </a:solidFill>
                          <a:uFill>
                            <a:solidFill>
                              <a:srgbClr val="006FC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stoping</a:t>
                      </a:r>
                      <a:r>
                        <a:rPr lang="en-US" sz="1800" b="0" u="none" spc="-5" dirty="0" smtClean="0">
                          <a:solidFill>
                            <a:schemeClr val="tx1"/>
                          </a:solidFill>
                          <a:uFill>
                            <a:solidFill>
                              <a:srgbClr val="006FC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; </a:t>
                      </a:r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B- 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Square-Set-And-Fill </a:t>
                      </a:r>
                      <a:r>
                        <a:rPr lang="en-US" b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Stoping</a:t>
                      </a:r>
                      <a:endParaRPr lang="en-US" b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2278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17901">
                <a:tc>
                  <a:txBody>
                    <a:bodyPr/>
                    <a:lstStyle/>
                    <a:p>
                      <a:pPr marL="24765" algn="ctr">
                        <a:lnSpc>
                          <a:spcPts val="1585"/>
                        </a:lnSpc>
                      </a:pPr>
                      <a:endParaRPr lang="en-US" sz="18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4765" algn="ctr">
                        <a:lnSpc>
                          <a:spcPts val="1585"/>
                        </a:lnSpc>
                      </a:pPr>
                      <a:r>
                        <a:rPr sz="1800" b="1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sz="1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8740" marR="149860" indent="0" algn="l" defTabSz="914400" rtl="0" eaLnBrk="1" fontAlgn="auto" latinLnBrk="0" hangingPunct="1">
                        <a:lnSpc>
                          <a:spcPts val="1550"/>
                        </a:lnSpc>
                        <a:spcBef>
                          <a:spcPts val="7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78740" marR="149860" indent="0" algn="l" defTabSz="914400" rtl="0" eaLnBrk="1" fontAlgn="auto" latinLnBrk="0" hangingPunct="1">
                        <a:lnSpc>
                          <a:spcPts val="1550"/>
                        </a:lnSpc>
                        <a:spcBef>
                          <a:spcPts val="7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latin typeface="Arial" pitchFamily="34" charset="0"/>
                          <a:cs typeface="Arial" pitchFamily="34" charset="0"/>
                        </a:rPr>
                        <a:t>C-</a:t>
                      </a:r>
                      <a:r>
                        <a:rPr lang="en-US" b="1" u="none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Long </a:t>
                      </a:r>
                      <a:r>
                        <a:rPr lang="en-US" b="1" u="none" spc="-5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Wall </a:t>
                      </a:r>
                      <a:r>
                        <a:rPr lang="en-US" b="1" u="none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Mining Method.</a:t>
                      </a:r>
                    </a:p>
                    <a:p>
                      <a:pPr marL="78740" marR="149860" indent="0" algn="l" defTabSz="914400" rtl="0" eaLnBrk="1" fontAlgn="auto" latinLnBrk="0" hangingPunct="1">
                        <a:lnSpc>
                          <a:spcPts val="1550"/>
                        </a:lnSpc>
                        <a:spcBef>
                          <a:spcPts val="7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u="none" baseline="0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 Different modes of transport.</a:t>
                      </a:r>
                      <a:endParaRPr lang="en-US" b="1" u="none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6833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63731">
                <a:tc>
                  <a:txBody>
                    <a:bodyPr/>
                    <a:lstStyle/>
                    <a:p>
                      <a:pPr marL="24765" algn="ctr">
                        <a:lnSpc>
                          <a:spcPts val="1585"/>
                        </a:lnSpc>
                      </a:pPr>
                      <a:endParaRPr lang="en-US" sz="18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4765" algn="ctr">
                        <a:lnSpc>
                          <a:spcPts val="1585"/>
                        </a:lnSpc>
                      </a:pPr>
                      <a:r>
                        <a:rPr sz="1800" b="1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sz="1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8740" marR="116205" indent="0" algn="l" defTabSz="914400" rtl="0" eaLnBrk="1" fontAlgn="auto" latinLnBrk="0" hangingPunct="1">
                        <a:lnSpc>
                          <a:spcPct val="96300"/>
                        </a:lnSpc>
                        <a:spcBef>
                          <a:spcPts val="2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III- Caving Methods: </a:t>
                      </a:r>
                      <a:r>
                        <a:rPr lang="en-US" sz="1800" spc="-5" dirty="0" smtClean="0">
                          <a:latin typeface="Arial" pitchFamily="34" charset="0"/>
                          <a:cs typeface="Arial" pitchFamily="34" charset="0"/>
                        </a:rPr>
                        <a:t>A-	</a:t>
                      </a:r>
                      <a:r>
                        <a:rPr lang="en-US" sz="1800" u="none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Sublevel</a:t>
                      </a:r>
                      <a:r>
                        <a:rPr lang="en-US" sz="1800" u="none" spc="-25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800" u="none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Caving.</a:t>
                      </a:r>
                      <a:r>
                        <a:rPr lang="en-US" sz="1800" u="none" baseline="0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800" b="0" u="none" dirty="0" smtClean="0">
                          <a:latin typeface="Arial" pitchFamily="34" charset="0"/>
                          <a:cs typeface="Arial" pitchFamily="34" charset="0"/>
                        </a:rPr>
                        <a:t>B-</a:t>
                      </a:r>
                      <a:r>
                        <a:rPr lang="en-US" sz="1800" b="0" u="none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Block and Panel</a:t>
                      </a:r>
                      <a:r>
                        <a:rPr lang="en-US" sz="1800" b="0" u="none" spc="-5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800" b="0" u="none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Caving.</a:t>
                      </a:r>
                    </a:p>
                    <a:p>
                      <a:pPr marL="78740" marR="116205" indent="0" algn="l" defTabSz="914400" rtl="0" eaLnBrk="1" fontAlgn="auto" latinLnBrk="0" hangingPunct="1">
                        <a:lnSpc>
                          <a:spcPct val="96300"/>
                        </a:lnSpc>
                        <a:spcBef>
                          <a:spcPts val="2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u="none" baseline="0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800" b="0" u="none" spc="-5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THIRD: </a:t>
                      </a:r>
                      <a:r>
                        <a:rPr lang="en-US" sz="1800" b="0" u="none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Special Mining</a:t>
                      </a:r>
                      <a:r>
                        <a:rPr lang="en-US" sz="1800" b="0" u="none" spc="-10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800" b="0" u="none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Methods: </a:t>
                      </a:r>
                      <a:r>
                        <a:rPr lang="en-US" sz="1800" b="0" u="none" dirty="0" smtClean="0">
                          <a:latin typeface="Arial" pitchFamily="34" charset="0"/>
                          <a:cs typeface="Arial" pitchFamily="34" charset="0"/>
                        </a:rPr>
                        <a:t>1- </a:t>
                      </a:r>
                      <a:r>
                        <a:rPr lang="en-US" sz="1800" b="0" u="none" dirty="0" err="1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Frasch</a:t>
                      </a:r>
                      <a:r>
                        <a:rPr lang="en-US" sz="1800" b="0" u="none" spc="-5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800" b="0" u="none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Process</a:t>
                      </a:r>
                      <a:r>
                        <a:rPr lang="en-US" sz="1800" b="1" u="none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;</a:t>
                      </a:r>
                      <a:r>
                        <a:rPr lang="en-US" sz="1800" b="1" u="none" baseline="0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  </a:t>
                      </a:r>
                      <a:r>
                        <a:rPr lang="en-US" b="0" u="none" spc="-75" dirty="0" smtClean="0">
                          <a:latin typeface="Arial" pitchFamily="34" charset="0"/>
                          <a:cs typeface="Arial" pitchFamily="34" charset="0"/>
                        </a:rPr>
                        <a:t>2- </a:t>
                      </a:r>
                      <a:r>
                        <a:rPr lang="en-US" b="0" u="none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Hot Water</a:t>
                      </a:r>
                      <a:r>
                        <a:rPr lang="en-US" b="0" u="none" spc="-229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="0" u="none" spc="-5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Process;</a:t>
                      </a:r>
                      <a:r>
                        <a:rPr lang="en-US" b="0" u="none" spc="-5" baseline="0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="0" u="none" spc="-75" dirty="0" smtClean="0">
                          <a:latin typeface="Arial" pitchFamily="34" charset="0"/>
                          <a:cs typeface="Arial" pitchFamily="34" charset="0"/>
                        </a:rPr>
                        <a:t>3- </a:t>
                      </a:r>
                      <a:r>
                        <a:rPr lang="en-US" b="0" u="none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Leaching</a:t>
                      </a:r>
                      <a:r>
                        <a:rPr lang="en-US" b="0" u="none" spc="70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="0" u="none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Process.</a:t>
                      </a:r>
                      <a:endParaRPr lang="en-US" b="0" u="none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1822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053255">
                <a:tc>
                  <a:txBody>
                    <a:bodyPr/>
                    <a:lstStyle/>
                    <a:p>
                      <a:pPr marL="24765" algn="ctr">
                        <a:lnSpc>
                          <a:spcPts val="1595"/>
                        </a:lnSpc>
                      </a:pPr>
                      <a:endParaRPr lang="en-US" sz="18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4765" algn="ctr">
                        <a:lnSpc>
                          <a:spcPts val="1595"/>
                        </a:lnSpc>
                      </a:pPr>
                      <a:r>
                        <a:rPr sz="1800" b="1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sz="1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892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97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u="none" spc="-5" dirty="0" smtClean="0">
                          <a:solidFill>
                            <a:schemeClr val="tx1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Mine</a:t>
                      </a:r>
                      <a:r>
                        <a:rPr lang="en-US" sz="1800" b="1" u="none" dirty="0" smtClean="0">
                          <a:solidFill>
                            <a:schemeClr val="tx1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en-US" sz="1800" b="1" u="none" spc="-5" dirty="0" smtClean="0">
                          <a:solidFill>
                            <a:schemeClr val="tx1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Ventilation</a:t>
                      </a:r>
                      <a:r>
                        <a:rPr lang="en-US" sz="1800" b="0" u="none" spc="-5" dirty="0" smtClean="0">
                          <a:solidFill>
                            <a:schemeClr val="tx1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:</a:t>
                      </a:r>
                      <a:r>
                        <a:rPr lang="en-US" sz="1800" b="0" u="none" spc="-5" baseline="0" dirty="0" smtClean="0">
                          <a:solidFill>
                            <a:schemeClr val="tx1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en-US" sz="1800" b="0" u="none" spc="-5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The purposes </a:t>
                      </a:r>
                      <a:r>
                        <a:rPr lang="en-US" sz="1800" b="0" u="none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of mine</a:t>
                      </a:r>
                      <a:r>
                        <a:rPr lang="en-US" sz="1800" b="0" u="none" spc="5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800" b="0" u="none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ventilation;</a:t>
                      </a:r>
                      <a:r>
                        <a:rPr lang="en-US" sz="1800" b="0" u="none" baseline="0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800" b="0" u="none" spc="-5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Constituents </a:t>
                      </a:r>
                      <a:r>
                        <a:rPr lang="en-US" sz="1800" b="0" u="none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of Pure </a:t>
                      </a:r>
                      <a:r>
                        <a:rPr lang="en-US" sz="1800" b="0" u="none" spc="-5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Air;</a:t>
                      </a:r>
                      <a:r>
                        <a:rPr lang="en-US" sz="1800" b="0" u="none" spc="-5" baseline="0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800" b="0" u="none" spc="-5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Undesired Gasses Which </a:t>
                      </a:r>
                      <a:r>
                        <a:rPr lang="en-US" sz="1800" b="0" u="none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are Expected at Mine</a:t>
                      </a:r>
                      <a:r>
                        <a:rPr lang="en-US" sz="1800" b="0" u="none" spc="15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800" b="0" u="none" spc="-5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Faces;</a:t>
                      </a:r>
                      <a:r>
                        <a:rPr lang="en-US" sz="1800" b="0" u="none" spc="-5" baseline="0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800" b="0" u="none" spc="-5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Mine Air</a:t>
                      </a:r>
                      <a:r>
                        <a:rPr lang="en-US" sz="1800" b="0" u="none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800" b="0" u="none" spc="-5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Temperature;</a:t>
                      </a:r>
                      <a:r>
                        <a:rPr lang="en-US" sz="1800" b="0" u="none" spc="-5" baseline="0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b="0" u="none" spc="-5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Air Current</a:t>
                      </a:r>
                      <a:r>
                        <a:rPr lang="en-US" b="0" u="none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 Velocity;</a:t>
                      </a:r>
                      <a:r>
                        <a:rPr lang="en-US" b="0" u="none" baseline="0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en-US" sz="1800" b="0" u="none" spc="-5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Humidity of Mine</a:t>
                      </a:r>
                      <a:r>
                        <a:rPr lang="en-US" sz="1800" b="0" u="none" spc="5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800" b="0" u="none" spc="-5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Air;</a:t>
                      </a:r>
                      <a:r>
                        <a:rPr lang="en-US" sz="1800" b="0" u="none" spc="-5" baseline="0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800" b="0" u="none" spc="-5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Air Flow System in</a:t>
                      </a:r>
                      <a:r>
                        <a:rPr lang="en-US" sz="1800" b="0" u="none" spc="10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800" b="0" u="none" spc="-5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Mines;</a:t>
                      </a:r>
                      <a:r>
                        <a:rPr lang="en-US" sz="1800" b="0" u="none" spc="-5" baseline="0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en-US" sz="1800" b="0" u="none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7288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6821">
                <a:tc>
                  <a:txBody>
                    <a:bodyPr/>
                    <a:lstStyle/>
                    <a:p>
                      <a:pPr marL="26034" algn="ctr">
                        <a:lnSpc>
                          <a:spcPts val="1585"/>
                        </a:lnSpc>
                      </a:pPr>
                      <a:endParaRPr lang="en-US" sz="18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6034" algn="ctr">
                        <a:lnSpc>
                          <a:spcPts val="1585"/>
                        </a:lnSpc>
                      </a:pPr>
                      <a:r>
                        <a:rPr sz="1800" b="1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sz="1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8740" marR="107950">
                        <a:lnSpc>
                          <a:spcPts val="1570"/>
                        </a:lnSpc>
                        <a:spcBef>
                          <a:spcPts val="55"/>
                        </a:spcBef>
                      </a:pPr>
                      <a:r>
                        <a:rPr lang="en-US" sz="1800" b="1" spc="-5" dirty="0" smtClean="0">
                          <a:latin typeface="Times New Roman" pitchFamily="18" charset="0"/>
                          <a:cs typeface="Times New Roman" pitchFamily="18" charset="0"/>
                        </a:rPr>
                        <a:t>Equipment and Aids used in mine ventilation</a:t>
                      </a:r>
                      <a:r>
                        <a:rPr lang="en-US" sz="1800" b="0" spc="-5" dirty="0" smtClean="0">
                          <a:latin typeface="Times New Roman" pitchFamily="18" charset="0"/>
                          <a:cs typeface="Times New Roman" pitchFamily="18" charset="0"/>
                        </a:rPr>
                        <a:t>: 1- Fans; 2- Doors; 3- </a:t>
                      </a:r>
                      <a:r>
                        <a:rPr lang="en-US" sz="1800" b="0" spc="-5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Stoppings</a:t>
                      </a:r>
                      <a:r>
                        <a:rPr lang="en-US" sz="1800" b="0" spc="-5" dirty="0" smtClean="0">
                          <a:latin typeface="Times New Roman" pitchFamily="18" charset="0"/>
                          <a:cs typeface="Times New Roman" pitchFamily="18" charset="0"/>
                        </a:rPr>
                        <a:t>; </a:t>
                      </a:r>
                    </a:p>
                    <a:p>
                      <a:pPr marL="78740" marR="107950">
                        <a:lnSpc>
                          <a:spcPts val="1570"/>
                        </a:lnSpc>
                        <a:spcBef>
                          <a:spcPts val="55"/>
                        </a:spcBef>
                      </a:pPr>
                      <a:r>
                        <a:rPr lang="en-US" sz="1800" b="0" spc="-5" dirty="0" smtClean="0">
                          <a:latin typeface="Times New Roman" pitchFamily="18" charset="0"/>
                          <a:cs typeface="Times New Roman" pitchFamily="18" charset="0"/>
                        </a:rPr>
                        <a:t>4- Regulators; 5- Air Crossings; </a:t>
                      </a:r>
                      <a:r>
                        <a:rPr lang="en-US" sz="1800" b="0" spc="-5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Layout of mine ventilation.</a:t>
                      </a:r>
                      <a:endParaRPr sz="1800" b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5011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63500" y="1"/>
          <a:ext cx="10693400" cy="77869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547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386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121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8740" marR="570230">
                        <a:lnSpc>
                          <a:spcPts val="1560"/>
                        </a:lnSpc>
                        <a:spcBef>
                          <a:spcPts val="70"/>
                        </a:spcBef>
                      </a:pPr>
                      <a:endParaRPr lang="en-US" sz="20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6377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77654">
                <a:tc>
                  <a:txBody>
                    <a:bodyPr/>
                    <a:lstStyle/>
                    <a:p>
                      <a:pPr marR="678815" algn="r">
                        <a:lnSpc>
                          <a:spcPts val="1590"/>
                        </a:lnSpc>
                      </a:pPr>
                      <a:endParaRPr lang="en-US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R="678815" algn="r">
                        <a:lnSpc>
                          <a:spcPts val="1590"/>
                        </a:lnSpc>
                      </a:pPr>
                      <a:r>
                        <a:rPr sz="2000" b="1" smtClean="0"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  <a:endParaRPr sz="20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8740" marR="163195" indent="42545">
                        <a:lnSpc>
                          <a:spcPct val="95000"/>
                        </a:lnSpc>
                        <a:spcBef>
                          <a:spcPts val="50"/>
                        </a:spcBef>
                      </a:pPr>
                      <a:r>
                        <a:rPr sz="2000" b="1" spc="-5" smtClean="0">
                          <a:latin typeface="Arial" pitchFamily="34" charset="0"/>
                          <a:cs typeface="Arial" pitchFamily="34" charset="0"/>
                        </a:rPr>
                        <a:t>Natural </a:t>
                      </a:r>
                      <a:r>
                        <a:rPr sz="2000" b="1" spc="-5" dirty="0">
                          <a:latin typeface="Arial" pitchFamily="34" charset="0"/>
                          <a:cs typeface="Arial" pitchFamily="34" charset="0"/>
                        </a:rPr>
                        <a:t>Ventilation, Water </a:t>
                      </a:r>
                      <a:r>
                        <a:rPr sz="2000" b="1" dirty="0">
                          <a:latin typeface="Arial" pitchFamily="34" charset="0"/>
                          <a:cs typeface="Arial" pitchFamily="34" charset="0"/>
                        </a:rPr>
                        <a:t>Gauge,  Horse </a:t>
                      </a:r>
                      <a:r>
                        <a:rPr sz="2000" b="1" spc="-5" dirty="0">
                          <a:latin typeface="Arial" pitchFamily="34" charset="0"/>
                          <a:cs typeface="Arial" pitchFamily="34" charset="0"/>
                        </a:rPr>
                        <a:t>Power </a:t>
                      </a:r>
                      <a:r>
                        <a:rPr sz="2000" b="1" dirty="0">
                          <a:latin typeface="Arial" pitchFamily="34" charset="0"/>
                          <a:cs typeface="Arial" pitchFamily="34" charset="0"/>
                        </a:rPr>
                        <a:t>of Air </a:t>
                      </a:r>
                      <a:r>
                        <a:rPr sz="2000" b="1" spc="-5" dirty="0">
                          <a:latin typeface="Arial" pitchFamily="34" charset="0"/>
                          <a:cs typeface="Arial" pitchFamily="34" charset="0"/>
                        </a:rPr>
                        <a:t>Currents, </a:t>
                      </a:r>
                      <a:r>
                        <a:rPr sz="2000" b="1" dirty="0">
                          <a:latin typeface="Arial" pitchFamily="34" charset="0"/>
                          <a:cs typeface="Arial" pitchFamily="34" charset="0"/>
                        </a:rPr>
                        <a:t>Relation Between </a:t>
                      </a:r>
                      <a:r>
                        <a:rPr sz="2000" b="1" spc="-5" dirty="0">
                          <a:latin typeface="Arial" pitchFamily="34" charset="0"/>
                          <a:cs typeface="Arial" pitchFamily="34" charset="0"/>
                        </a:rPr>
                        <a:t>Air  </a:t>
                      </a:r>
                      <a:r>
                        <a:rPr sz="2000" b="1" dirty="0">
                          <a:latin typeface="Arial" pitchFamily="34" charset="0"/>
                          <a:cs typeface="Arial" pitchFamily="34" charset="0"/>
                        </a:rPr>
                        <a:t>Velocity &amp; Water Gauge, </a:t>
                      </a:r>
                      <a:r>
                        <a:rPr sz="2000" b="1" spc="-5" dirty="0">
                          <a:latin typeface="Arial" pitchFamily="34" charset="0"/>
                          <a:cs typeface="Arial" pitchFamily="34" charset="0"/>
                        </a:rPr>
                        <a:t>Flow </a:t>
                      </a:r>
                      <a:r>
                        <a:rPr sz="2000" b="1" dirty="0">
                          <a:latin typeface="Arial" pitchFamily="34" charset="0"/>
                          <a:cs typeface="Arial" pitchFamily="34" charset="0"/>
                        </a:rPr>
                        <a:t>of </a:t>
                      </a:r>
                      <a:r>
                        <a:rPr sz="2000" b="1" spc="-5" dirty="0">
                          <a:latin typeface="Arial" pitchFamily="34" charset="0"/>
                          <a:cs typeface="Arial" pitchFamily="34" charset="0"/>
                        </a:rPr>
                        <a:t>Air in Ducts </a:t>
                      </a:r>
                      <a:r>
                        <a:rPr sz="2000" b="1" dirty="0">
                          <a:latin typeface="Arial" pitchFamily="34" charset="0"/>
                          <a:cs typeface="Arial" pitchFamily="34" charset="0"/>
                        </a:rPr>
                        <a:t>&amp; Mine  </a:t>
                      </a:r>
                      <a:r>
                        <a:rPr sz="2000" b="1" spc="-5" dirty="0">
                          <a:latin typeface="Arial" pitchFamily="34" charset="0"/>
                          <a:cs typeface="Arial" pitchFamily="34" charset="0"/>
                        </a:rPr>
                        <a:t>Roadways.</a:t>
                      </a:r>
                      <a:endParaRPr sz="20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45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42651">
                <a:tc>
                  <a:txBody>
                    <a:bodyPr/>
                    <a:lstStyle/>
                    <a:p>
                      <a:pPr marR="678815" algn="r">
                        <a:lnSpc>
                          <a:spcPts val="1590"/>
                        </a:lnSpc>
                      </a:pPr>
                      <a:endParaRPr lang="en-US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R="678815" algn="r">
                        <a:lnSpc>
                          <a:spcPts val="1590"/>
                        </a:lnSpc>
                      </a:pPr>
                      <a:r>
                        <a:rPr sz="2000" b="1" smtClean="0"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  <a:endParaRPr sz="20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8740" marR="276225">
                        <a:lnSpc>
                          <a:spcPct val="96500"/>
                        </a:lnSpc>
                        <a:spcBef>
                          <a:spcPts val="25"/>
                        </a:spcBef>
                        <a:tabLst>
                          <a:tab pos="3094990" algn="l"/>
                        </a:tabLst>
                      </a:pPr>
                      <a:r>
                        <a:rPr sz="2000" b="1" spc="-5" dirty="0">
                          <a:latin typeface="Arial" pitchFamily="34" charset="0"/>
                          <a:cs typeface="Arial" pitchFamily="34" charset="0"/>
                        </a:rPr>
                        <a:t>Atkinson’s </a:t>
                      </a:r>
                      <a:r>
                        <a:rPr sz="2000" b="1" dirty="0">
                          <a:latin typeface="Arial" pitchFamily="34" charset="0"/>
                          <a:cs typeface="Arial" pitchFamily="34" charset="0"/>
                        </a:rPr>
                        <a:t>Equation, </a:t>
                      </a:r>
                      <a:r>
                        <a:rPr sz="2000" b="1" spc="-5" dirty="0">
                          <a:latin typeface="Arial" pitchFamily="34" charset="0"/>
                          <a:cs typeface="Arial" pitchFamily="34" charset="0"/>
                        </a:rPr>
                        <a:t>Units </a:t>
                      </a:r>
                      <a:r>
                        <a:rPr sz="2000" b="1" dirty="0">
                          <a:latin typeface="Arial" pitchFamily="34" charset="0"/>
                          <a:cs typeface="Arial" pitchFamily="34" charset="0"/>
                        </a:rPr>
                        <a:t>of Friction Factor ( K ),  </a:t>
                      </a:r>
                      <a:r>
                        <a:rPr sz="2000" b="1" spc="-5" dirty="0">
                          <a:latin typeface="Arial" pitchFamily="34" charset="0"/>
                          <a:cs typeface="Arial" pitchFamily="34" charset="0"/>
                        </a:rPr>
                        <a:t>Airway </a:t>
                      </a:r>
                      <a:r>
                        <a:rPr sz="2000" b="1" dirty="0">
                          <a:latin typeface="Arial" pitchFamily="34" charset="0"/>
                          <a:cs typeface="Arial" pitchFamily="34" charset="0"/>
                        </a:rPr>
                        <a:t>Resistance &amp; </a:t>
                      </a:r>
                      <a:r>
                        <a:rPr sz="2000" b="1" spc="-5" dirty="0">
                          <a:latin typeface="Arial" pitchFamily="34" charset="0"/>
                          <a:cs typeface="Arial" pitchFamily="34" charset="0"/>
                        </a:rPr>
                        <a:t>Units,</a:t>
                      </a:r>
                      <a:r>
                        <a:rPr sz="2000" b="1" spc="10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2000" b="1" spc="-5" dirty="0">
                          <a:latin typeface="Arial" pitchFamily="34" charset="0"/>
                          <a:cs typeface="Arial" pitchFamily="34" charset="0"/>
                        </a:rPr>
                        <a:t>Air</a:t>
                      </a:r>
                      <a:r>
                        <a:rPr sz="2000" b="1" spc="2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sz="2000" b="1" dirty="0">
                          <a:latin typeface="Arial" pitchFamily="34" charset="0"/>
                          <a:cs typeface="Arial" pitchFamily="34" charset="0"/>
                        </a:rPr>
                        <a:t>Power,</a:t>
                      </a:r>
                      <a:r>
                        <a:rPr sz="2000" b="1">
                          <a:latin typeface="Arial" pitchFamily="34" charset="0"/>
                          <a:cs typeface="Arial" pitchFamily="34" charset="0"/>
                        </a:rPr>
                        <a:t>	</a:t>
                      </a:r>
                      <a:endParaRPr sz="20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2278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51470">
                <a:tc>
                  <a:txBody>
                    <a:bodyPr/>
                    <a:lstStyle/>
                    <a:p>
                      <a:pPr marR="678815" algn="r">
                        <a:lnSpc>
                          <a:spcPts val="1590"/>
                        </a:lnSpc>
                      </a:pPr>
                      <a:endParaRPr lang="en-US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R="678815" algn="r">
                        <a:lnSpc>
                          <a:spcPts val="1590"/>
                        </a:lnSpc>
                      </a:pPr>
                      <a:r>
                        <a:rPr sz="2000" b="1" smtClean="0"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  <a:endParaRPr sz="20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8740" marR="198120">
                        <a:lnSpc>
                          <a:spcPct val="95800"/>
                        </a:lnSpc>
                        <a:spcBef>
                          <a:spcPts val="35"/>
                        </a:spcBef>
                      </a:pPr>
                      <a:r>
                        <a:rPr lang="en-US" sz="2000" b="1" spc="-5" dirty="0" smtClean="0">
                          <a:latin typeface="Arial" pitchFamily="34" charset="0"/>
                          <a:cs typeface="Arial" pitchFamily="34" charset="0"/>
                        </a:rPr>
                        <a:t>Air</a:t>
                      </a:r>
                      <a:r>
                        <a:rPr lang="en-US" sz="2000" b="1" spc="-8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Quantity  for Mine </a:t>
                      </a:r>
                      <a:r>
                        <a:rPr lang="en-US" sz="2000" b="1" spc="-5" dirty="0" smtClean="0">
                          <a:latin typeface="Arial" pitchFamily="34" charset="0"/>
                          <a:cs typeface="Arial" pitchFamily="34" charset="0"/>
                        </a:rPr>
                        <a:t>Ventilation, </a:t>
                      </a:r>
                    </a:p>
                    <a:p>
                      <a:pPr marL="78740" marR="198120">
                        <a:lnSpc>
                          <a:spcPct val="95800"/>
                        </a:lnSpc>
                        <a:spcBef>
                          <a:spcPts val="35"/>
                        </a:spcBef>
                      </a:pPr>
                      <a:r>
                        <a:rPr lang="en-US" sz="2000" b="1" spc="-5" dirty="0" smtClean="0">
                          <a:latin typeface="Arial" pitchFamily="34" charset="0"/>
                          <a:cs typeface="Arial" pitchFamily="34" charset="0"/>
                        </a:rPr>
                        <a:t>Distribution </a:t>
                      </a:r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of </a:t>
                      </a:r>
                      <a:r>
                        <a:rPr lang="en-US" sz="2000" b="1" spc="-5" dirty="0" smtClean="0">
                          <a:latin typeface="Arial" pitchFamily="34" charset="0"/>
                          <a:cs typeface="Arial" pitchFamily="34" charset="0"/>
                        </a:rPr>
                        <a:t>Air</a:t>
                      </a:r>
                      <a:r>
                        <a:rPr lang="en-US" sz="2000" b="1" spc="165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="1" spc="-5" dirty="0" smtClean="0">
                          <a:latin typeface="Arial" pitchFamily="34" charset="0"/>
                          <a:cs typeface="Arial" pitchFamily="34" charset="0"/>
                        </a:rPr>
                        <a:t>Currents: Parallel Distribution; Series Distribution.</a:t>
                      </a:r>
                    </a:p>
                  </a:txBody>
                  <a:tcPr marL="0" marR="0" marT="318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63906">
                <a:tc>
                  <a:txBody>
                    <a:bodyPr/>
                    <a:lstStyle/>
                    <a:p>
                      <a:pPr marR="678815" algn="r">
                        <a:lnSpc>
                          <a:spcPts val="1590"/>
                        </a:lnSpc>
                      </a:pPr>
                      <a:endParaRPr lang="en-US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R="678815" algn="r">
                        <a:lnSpc>
                          <a:spcPts val="1590"/>
                        </a:lnSpc>
                      </a:pPr>
                      <a:r>
                        <a:rPr sz="2000" b="1" smtClean="0"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  <a:endParaRPr sz="20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8740" marR="163830" indent="0" defTabSz="914400" eaLnBrk="1" fontAlgn="auto" latinLnBrk="0" hangingPunct="1">
                        <a:lnSpc>
                          <a:spcPct val="96700"/>
                        </a:lnSpc>
                        <a:spcBef>
                          <a:spcPts val="2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Explosives </a:t>
                      </a:r>
                      <a:r>
                        <a:rPr lang="en-US" sz="2000" b="1" spc="-5" dirty="0" smtClean="0">
                          <a:latin typeface="Arial" pitchFamily="34" charset="0"/>
                          <a:cs typeface="Arial" pitchFamily="34" charset="0"/>
                        </a:rPr>
                        <a:t>&amp; Blasting </a:t>
                      </a:r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of </a:t>
                      </a:r>
                      <a:r>
                        <a:rPr lang="en-US" sz="2000" b="1" spc="-5" dirty="0" smtClean="0">
                          <a:latin typeface="Arial" pitchFamily="34" charset="0"/>
                          <a:cs typeface="Arial" pitchFamily="34" charset="0"/>
                        </a:rPr>
                        <a:t>Rocks, </a:t>
                      </a:r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Explosives’ Properties,  </a:t>
                      </a:r>
                      <a:r>
                        <a:rPr lang="en-US" sz="2000" b="1" spc="-5" dirty="0" smtClean="0">
                          <a:latin typeface="Arial" pitchFamily="34" charset="0"/>
                          <a:cs typeface="Arial" pitchFamily="34" charset="0"/>
                        </a:rPr>
                        <a:t>Types </a:t>
                      </a:r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of Explosives, Some </a:t>
                      </a:r>
                      <a:r>
                        <a:rPr lang="en-US" sz="2000" b="1" spc="-5" dirty="0" smtClean="0">
                          <a:latin typeface="Arial" pitchFamily="34" charset="0"/>
                          <a:cs typeface="Arial" pitchFamily="34" charset="0"/>
                        </a:rPr>
                        <a:t>Types </a:t>
                      </a:r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of </a:t>
                      </a:r>
                      <a:r>
                        <a:rPr lang="en-US" sz="2000" b="1" spc="-5" dirty="0" smtClean="0">
                          <a:latin typeface="Arial" pitchFamily="34" charset="0"/>
                          <a:cs typeface="Arial" pitchFamily="34" charset="0"/>
                        </a:rPr>
                        <a:t>Explosives </a:t>
                      </a:r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&amp; Their  </a:t>
                      </a:r>
                      <a:r>
                        <a:rPr lang="en-US" sz="2000" b="1" spc="-5" dirty="0" smtClean="0">
                          <a:latin typeface="Arial" pitchFamily="34" charset="0"/>
                          <a:cs typeface="Arial" pitchFamily="34" charset="0"/>
                        </a:rPr>
                        <a:t>Properties, Detonation </a:t>
                      </a:r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of </a:t>
                      </a:r>
                      <a:r>
                        <a:rPr lang="en-US" sz="2000" b="1" spc="-5" dirty="0" smtClean="0">
                          <a:latin typeface="Arial" pitchFamily="34" charset="0"/>
                          <a:cs typeface="Arial" pitchFamily="34" charset="0"/>
                        </a:rPr>
                        <a:t>Explosives, Storage </a:t>
                      </a:r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&amp;  </a:t>
                      </a:r>
                      <a:r>
                        <a:rPr lang="en-US" sz="2000" b="1" spc="-5" dirty="0" smtClean="0">
                          <a:latin typeface="Arial" pitchFamily="34" charset="0"/>
                          <a:cs typeface="Arial" pitchFamily="34" charset="0"/>
                        </a:rPr>
                        <a:t>Handling </a:t>
                      </a:r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of </a:t>
                      </a:r>
                      <a:r>
                        <a:rPr lang="en-US" sz="2000" b="1" spc="-5" dirty="0" smtClean="0">
                          <a:latin typeface="Arial" pitchFamily="34" charset="0"/>
                          <a:cs typeface="Arial" pitchFamily="34" charset="0"/>
                        </a:rPr>
                        <a:t>Explosives.</a:t>
                      </a:r>
                      <a:endParaRPr lang="en-US" sz="20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78740" marR="163830">
                        <a:lnSpc>
                          <a:spcPct val="96700"/>
                        </a:lnSpc>
                        <a:spcBef>
                          <a:spcPts val="20"/>
                        </a:spcBef>
                      </a:pPr>
                      <a:endParaRPr sz="20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1822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63906">
                <a:tc>
                  <a:txBody>
                    <a:bodyPr/>
                    <a:lstStyle/>
                    <a:p>
                      <a:pPr marR="678815" algn="r">
                        <a:lnSpc>
                          <a:spcPts val="1590"/>
                        </a:lnSpc>
                      </a:pPr>
                      <a:endParaRPr lang="en-US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R="678815" algn="r">
                        <a:lnSpc>
                          <a:spcPts val="1590"/>
                        </a:lnSpc>
                      </a:pPr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  <a:endParaRPr sz="20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8740" marR="163830" indent="0" defTabSz="914400" eaLnBrk="1" fontAlgn="auto" latinLnBrk="0" hangingPunct="1">
                        <a:lnSpc>
                          <a:spcPct val="96700"/>
                        </a:lnSpc>
                        <a:spcBef>
                          <a:spcPts val="2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78740" marR="163830" indent="0" defTabSz="914400" eaLnBrk="1" fontAlgn="auto" latinLnBrk="0" hangingPunct="1">
                        <a:lnSpc>
                          <a:spcPct val="96700"/>
                        </a:lnSpc>
                        <a:spcBef>
                          <a:spcPts val="2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Procedure for </a:t>
                      </a:r>
                      <a:r>
                        <a:rPr lang="en-US" sz="2000" b="1" spc="-5" dirty="0" smtClean="0">
                          <a:latin typeface="Arial" pitchFamily="34" charset="0"/>
                          <a:cs typeface="Arial" pitchFamily="34" charset="0"/>
                        </a:rPr>
                        <a:t>Drill </a:t>
                      </a:r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&amp; </a:t>
                      </a:r>
                      <a:r>
                        <a:rPr lang="en-US" sz="2000" b="1" spc="-5" dirty="0" smtClean="0">
                          <a:latin typeface="Arial" pitchFamily="34" charset="0"/>
                          <a:cs typeface="Arial" pitchFamily="34" charset="0"/>
                        </a:rPr>
                        <a:t>Blast </a:t>
                      </a:r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Method, </a:t>
                      </a:r>
                      <a:r>
                        <a:rPr lang="en-US" sz="2000" b="1" spc="-5" dirty="0" smtClean="0">
                          <a:latin typeface="Arial" pitchFamily="34" charset="0"/>
                          <a:cs typeface="Arial" pitchFamily="34" charset="0"/>
                        </a:rPr>
                        <a:t>Calculation </a:t>
                      </a:r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of  Explosive </a:t>
                      </a:r>
                      <a:r>
                        <a:rPr lang="en-US" sz="2000" b="1" spc="-5" dirty="0" smtClean="0">
                          <a:latin typeface="Arial" pitchFamily="34" charset="0"/>
                          <a:cs typeface="Arial" pitchFamily="34" charset="0"/>
                        </a:rPr>
                        <a:t>Charge </a:t>
                      </a:r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( Q</a:t>
                      </a:r>
                      <a:r>
                        <a:rPr lang="en-US" sz="2000" b="1" baseline="-6535" dirty="0" smtClean="0">
                          <a:latin typeface="Arial" pitchFamily="34" charset="0"/>
                          <a:cs typeface="Arial" pitchFamily="34" charset="0"/>
                        </a:rPr>
                        <a:t>t </a:t>
                      </a:r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), </a:t>
                      </a:r>
                      <a:r>
                        <a:rPr lang="en-US" sz="2000" b="1" spc="-5" dirty="0" smtClean="0">
                          <a:latin typeface="Arial" pitchFamily="34" charset="0"/>
                          <a:cs typeface="Arial" pitchFamily="34" charset="0"/>
                        </a:rPr>
                        <a:t>Calculation </a:t>
                      </a:r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of </a:t>
                      </a:r>
                      <a:r>
                        <a:rPr lang="en-US" sz="2000" b="1" spc="-5" dirty="0" smtClean="0">
                          <a:latin typeface="Arial" pitchFamily="34" charset="0"/>
                          <a:cs typeface="Arial" pitchFamily="34" charset="0"/>
                        </a:rPr>
                        <a:t>Charge Per Hole  </a:t>
                      </a:r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( </a:t>
                      </a:r>
                      <a:r>
                        <a:rPr lang="en-US" sz="2000" b="1" spc="-5" dirty="0" err="1" smtClean="0">
                          <a:latin typeface="Arial" pitchFamily="34" charset="0"/>
                          <a:cs typeface="Arial" pitchFamily="34" charset="0"/>
                        </a:rPr>
                        <a:t>Q</a:t>
                      </a:r>
                      <a:r>
                        <a:rPr lang="en-US" sz="2000" b="1" spc="-7" baseline="-6172" dirty="0" err="1" smtClean="0">
                          <a:latin typeface="Arial" pitchFamily="34" charset="0"/>
                          <a:cs typeface="Arial" pitchFamily="34" charset="0"/>
                        </a:rPr>
                        <a:t>h</a:t>
                      </a:r>
                      <a:r>
                        <a:rPr lang="en-US" sz="2000" b="1" spc="-7" baseline="-6172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), </a:t>
                      </a:r>
                      <a:r>
                        <a:rPr lang="en-US" sz="2000" b="1" spc="-5" dirty="0" smtClean="0">
                          <a:latin typeface="Arial" pitchFamily="34" charset="0"/>
                          <a:cs typeface="Arial" pitchFamily="34" charset="0"/>
                        </a:rPr>
                        <a:t>Calculation </a:t>
                      </a:r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of </a:t>
                      </a:r>
                      <a:r>
                        <a:rPr lang="en-US" sz="2000" b="1" spc="-5" dirty="0" smtClean="0">
                          <a:latin typeface="Arial" pitchFamily="34" charset="0"/>
                          <a:cs typeface="Arial" pitchFamily="34" charset="0"/>
                        </a:rPr>
                        <a:t>Number </a:t>
                      </a:r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of Blast </a:t>
                      </a:r>
                      <a:r>
                        <a:rPr lang="en-US" sz="2000" b="1" spc="-5" dirty="0" smtClean="0">
                          <a:latin typeface="Arial" pitchFamily="34" charset="0"/>
                          <a:cs typeface="Arial" pitchFamily="34" charset="0"/>
                        </a:rPr>
                        <a:t>Holes </a:t>
                      </a:r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( </a:t>
                      </a:r>
                      <a:r>
                        <a:rPr lang="en-US" sz="2000" b="1" spc="-5" dirty="0" smtClean="0">
                          <a:latin typeface="Arial" pitchFamily="34" charset="0"/>
                          <a:cs typeface="Arial" pitchFamily="34" charset="0"/>
                        </a:rPr>
                        <a:t>N</a:t>
                      </a:r>
                      <a:r>
                        <a:rPr lang="en-US" sz="2000" b="1" spc="-11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).</a:t>
                      </a:r>
                      <a:endParaRPr lang="en-US" sz="20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78740" marR="163830">
                        <a:lnSpc>
                          <a:spcPct val="96700"/>
                        </a:lnSpc>
                        <a:spcBef>
                          <a:spcPts val="20"/>
                        </a:spcBef>
                      </a:pPr>
                      <a:endParaRPr sz="20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18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 flipV="1">
            <a:off x="732767" y="4078639"/>
            <a:ext cx="1785564" cy="67197"/>
          </a:xfrm>
          <a:custGeom>
            <a:avLst/>
            <a:gdLst/>
            <a:ahLst/>
            <a:cxnLst/>
            <a:rect l="l" t="t" r="r" b="b"/>
            <a:pathLst>
              <a:path w="1171575">
                <a:moveTo>
                  <a:pt x="0" y="0"/>
                </a:moveTo>
                <a:lnTo>
                  <a:pt x="1171575" y="0"/>
                </a:lnTo>
              </a:path>
            </a:pathLst>
          </a:custGeom>
          <a:ln w="2209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00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21219" y="254000"/>
            <a:ext cx="9923675" cy="1168525"/>
          </a:xfrm>
          <a:prstGeom prst="rect">
            <a:avLst/>
          </a:prstGeom>
          <a:noFill/>
        </p:spPr>
        <p:txBody>
          <a:bodyPr vert="horz" wrap="square" lIns="0" tIns="12700" rIns="0" bIns="0" rtlCol="0">
            <a:spAutoFit/>
          </a:bodyPr>
          <a:lstStyle/>
          <a:p>
            <a:pPr marL="12700" algn="l">
              <a:lnSpc>
                <a:spcPts val="2115"/>
              </a:lnSpc>
              <a:spcBef>
                <a:spcPts val="100"/>
              </a:spcBef>
            </a:pPr>
            <a:r>
              <a:rPr sz="2000" b="1" dirty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Exam</a:t>
            </a:r>
            <a:r>
              <a:rPr sz="2000" b="1" spc="-5" dirty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 Questions</a:t>
            </a:r>
            <a:endParaRPr sz="2000" dirty="0">
              <a:latin typeface="Arial" pitchFamily="34" charset="0"/>
              <a:cs typeface="Arial" pitchFamily="34" charset="0"/>
            </a:endParaRPr>
          </a:p>
          <a:p>
            <a:pPr marL="12700" marR="5080" algn="just" rtl="0">
              <a:lnSpc>
                <a:spcPct val="95900"/>
              </a:lnSpc>
              <a:spcBef>
                <a:spcPts val="40"/>
              </a:spcBef>
            </a:pPr>
            <a:r>
              <a:rPr sz="2000" dirty="0">
                <a:latin typeface="Arial" pitchFamily="34" charset="0"/>
                <a:cs typeface="Arial" pitchFamily="34" charset="0"/>
              </a:rPr>
              <a:t>The questions of the </a:t>
            </a:r>
            <a:r>
              <a:rPr sz="2000" spc="-5" dirty="0">
                <a:latin typeface="Arial" pitchFamily="34" charset="0"/>
                <a:cs typeface="Arial" pitchFamily="34" charset="0"/>
              </a:rPr>
              <a:t>common </a:t>
            </a:r>
            <a:r>
              <a:rPr sz="2000" dirty="0">
                <a:latin typeface="Arial" pitchFamily="34" charset="0"/>
                <a:cs typeface="Arial" pitchFamily="34" charset="0"/>
              </a:rPr>
              <a:t>exams are based on the given </a:t>
            </a:r>
            <a:r>
              <a:rPr sz="2000" spc="-5" dirty="0">
                <a:latin typeface="Arial" pitchFamily="34" charset="0"/>
                <a:cs typeface="Arial" pitchFamily="34" charset="0"/>
              </a:rPr>
              <a:t>examples,  assignments </a:t>
            </a:r>
            <a:r>
              <a:rPr sz="2000" dirty="0">
                <a:latin typeface="Arial" pitchFamily="34" charset="0"/>
                <a:cs typeface="Arial" pitchFamily="34" charset="0"/>
              </a:rPr>
              <a:t>and the exercises of the textbook and references given in  </a:t>
            </a:r>
            <a:r>
              <a:rPr sz="2000" spc="-5" dirty="0">
                <a:latin typeface="Arial" pitchFamily="34" charset="0"/>
                <a:cs typeface="Arial" pitchFamily="34" charset="0"/>
              </a:rPr>
              <a:t>this </a:t>
            </a:r>
            <a:r>
              <a:rPr sz="2000" dirty="0">
                <a:latin typeface="Arial" pitchFamily="34" charset="0"/>
                <a:cs typeface="Arial" pitchFamily="34" charset="0"/>
              </a:rPr>
              <a:t>course and on the technical sketches which </a:t>
            </a:r>
            <a:r>
              <a:rPr sz="2000" spc="-5" dirty="0">
                <a:latin typeface="Arial" pitchFamily="34" charset="0"/>
                <a:cs typeface="Arial" pitchFamily="34" charset="0"/>
              </a:rPr>
              <a:t>will </a:t>
            </a:r>
            <a:r>
              <a:rPr sz="2000" dirty="0">
                <a:latin typeface="Arial" pitchFamily="34" charset="0"/>
                <a:cs typeface="Arial" pitchFamily="34" charset="0"/>
              </a:rPr>
              <a:t>be requested from  the students during the</a:t>
            </a:r>
            <a:r>
              <a:rPr sz="2000" spc="-10" dirty="0">
                <a:latin typeface="Arial" pitchFamily="34" charset="0"/>
                <a:cs typeface="Arial" pitchFamily="34" charset="0"/>
              </a:rPr>
              <a:t> </a:t>
            </a:r>
            <a:r>
              <a:rPr sz="2000" dirty="0">
                <a:latin typeface="Arial" pitchFamily="34" charset="0"/>
                <a:cs typeface="Arial" pitchFamily="34" charset="0"/>
              </a:rPr>
              <a:t>course.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21263" y="1710058"/>
            <a:ext cx="9919804" cy="1372171"/>
          </a:xfrm>
          <a:prstGeom prst="rect">
            <a:avLst/>
          </a:prstGeom>
          <a:noFill/>
        </p:spPr>
        <p:txBody>
          <a:bodyPr vert="horz" wrap="square" lIns="0" tIns="12700" rIns="0" bIns="0" rtlCol="0">
            <a:spAutoFit/>
          </a:bodyPr>
          <a:lstStyle/>
          <a:p>
            <a:pPr marL="12700" algn="l">
              <a:lnSpc>
                <a:spcPts val="2110"/>
              </a:lnSpc>
              <a:spcBef>
                <a:spcPts val="100"/>
              </a:spcBef>
            </a:pPr>
            <a:r>
              <a:rPr sz="2000" b="1" spc="-5" dirty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Quizzes</a:t>
            </a:r>
            <a:endParaRPr sz="2000" dirty="0">
              <a:latin typeface="Arial" pitchFamily="34" charset="0"/>
              <a:cs typeface="Arial" pitchFamily="34" charset="0"/>
            </a:endParaRPr>
          </a:p>
          <a:p>
            <a:pPr marL="12700" marR="5080" algn="just" rtl="0">
              <a:lnSpc>
                <a:spcPts val="2070"/>
              </a:lnSpc>
              <a:spcBef>
                <a:spcPts val="95"/>
              </a:spcBef>
            </a:pPr>
            <a:r>
              <a:rPr sz="2000" dirty="0">
                <a:latin typeface="Arial" pitchFamily="34" charset="0"/>
                <a:cs typeface="Arial" pitchFamily="34" charset="0"/>
              </a:rPr>
              <a:t>There </a:t>
            </a:r>
            <a:r>
              <a:rPr sz="2000" spc="-5" dirty="0">
                <a:latin typeface="Arial" pitchFamily="34" charset="0"/>
                <a:cs typeface="Arial" pitchFamily="34" charset="0"/>
              </a:rPr>
              <a:t>will </a:t>
            </a:r>
            <a:r>
              <a:rPr sz="2000" dirty="0">
                <a:latin typeface="Arial" pitchFamily="34" charset="0"/>
                <a:cs typeface="Arial" pitchFamily="34" charset="0"/>
              </a:rPr>
              <a:t>be </a:t>
            </a:r>
            <a:r>
              <a:rPr sz="2000" spc="-5" dirty="0">
                <a:latin typeface="Arial" pitchFamily="34" charset="0"/>
                <a:cs typeface="Arial" pitchFamily="34" charset="0"/>
              </a:rPr>
              <a:t>two quizzes </a:t>
            </a:r>
            <a:r>
              <a:rPr sz="2000" dirty="0">
                <a:latin typeface="Arial" pitchFamily="34" charset="0"/>
                <a:cs typeface="Arial" pitchFamily="34" charset="0"/>
              </a:rPr>
              <a:t>in every semester. They consist of short  questions to check the </a:t>
            </a:r>
            <a:r>
              <a:rPr sz="2000" spc="-5" dirty="0">
                <a:latin typeface="Arial" pitchFamily="34" charset="0"/>
                <a:cs typeface="Arial" pitchFamily="34" charset="0"/>
              </a:rPr>
              <a:t>comprehension </a:t>
            </a:r>
            <a:r>
              <a:rPr sz="2000" dirty="0">
                <a:latin typeface="Arial" pitchFamily="34" charset="0"/>
                <a:cs typeface="Arial" pitchFamily="34" charset="0"/>
              </a:rPr>
              <a:t>and understanding in </a:t>
            </a:r>
            <a:r>
              <a:rPr sz="2000" spc="-5" dirty="0">
                <a:latin typeface="Arial" pitchFamily="34" charset="0"/>
                <a:cs typeface="Arial" pitchFamily="34" charset="0"/>
              </a:rPr>
              <a:t>addition  </a:t>
            </a:r>
            <a:r>
              <a:rPr sz="2000" dirty="0">
                <a:latin typeface="Arial" pitchFamily="34" charset="0"/>
                <a:cs typeface="Arial" pitchFamily="34" charset="0"/>
              </a:rPr>
              <a:t>to the </a:t>
            </a:r>
            <a:r>
              <a:rPr sz="2000" spc="-5" dirty="0">
                <a:latin typeface="Arial" pitchFamily="34" charset="0"/>
                <a:cs typeface="Arial" pitchFamily="34" charset="0"/>
              </a:rPr>
              <a:t>students’ </a:t>
            </a:r>
            <a:r>
              <a:rPr sz="2000" dirty="0">
                <a:latin typeface="Arial" pitchFamily="34" charset="0"/>
                <a:cs typeface="Arial" pitchFamily="34" charset="0"/>
              </a:rPr>
              <a:t>follow-up to the </a:t>
            </a:r>
            <a:r>
              <a:rPr sz="2000" spc="-5" dirty="0">
                <a:latin typeface="Arial" pitchFamily="34" charset="0"/>
                <a:cs typeface="Arial" pitchFamily="34" charset="0"/>
              </a:rPr>
              <a:t>lectures’ materials. </a:t>
            </a:r>
            <a:r>
              <a:rPr sz="2000" dirty="0">
                <a:latin typeface="Arial" pitchFamily="34" charset="0"/>
                <a:cs typeface="Arial" pitchFamily="34" charset="0"/>
              </a:rPr>
              <a:t>These </a:t>
            </a:r>
            <a:r>
              <a:rPr sz="2000" spc="-5" dirty="0">
                <a:latin typeface="Arial" pitchFamily="34" charset="0"/>
                <a:cs typeface="Arial" pitchFamily="34" charset="0"/>
              </a:rPr>
              <a:t>quizzes  </a:t>
            </a:r>
            <a:r>
              <a:rPr sz="2000" dirty="0">
                <a:latin typeface="Arial" pitchFamily="34" charset="0"/>
                <a:cs typeface="Arial" pitchFamily="34" charset="0"/>
              </a:rPr>
              <a:t>might be announced or not announced in order to check on the  </a:t>
            </a:r>
            <a:r>
              <a:rPr sz="2000" spc="-5" dirty="0">
                <a:latin typeface="Arial" pitchFamily="34" charset="0"/>
                <a:cs typeface="Arial" pitchFamily="34" charset="0"/>
              </a:rPr>
              <a:t>students’ consistency </a:t>
            </a:r>
            <a:r>
              <a:rPr sz="2000" dirty="0">
                <a:latin typeface="Arial" pitchFamily="34" charset="0"/>
                <a:cs typeface="Arial" pitchFamily="34" charset="0"/>
              </a:rPr>
              <a:t>and follow-up to the course</a:t>
            </a:r>
            <a:r>
              <a:rPr sz="2000" spc="-35" dirty="0">
                <a:latin typeface="Arial" pitchFamily="34" charset="0"/>
                <a:cs typeface="Arial" pitchFamily="34" charset="0"/>
              </a:rPr>
              <a:t> </a:t>
            </a:r>
            <a:r>
              <a:rPr sz="2000" spc="-5" dirty="0">
                <a:latin typeface="Arial" pitchFamily="34" charset="0"/>
                <a:cs typeface="Arial" pitchFamily="34" charset="0"/>
              </a:rPr>
              <a:t>material.</a:t>
            </a:r>
            <a:endParaRPr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object 5"/>
          <p:cNvSpPr/>
          <p:nvPr/>
        </p:nvSpPr>
        <p:spPr>
          <a:xfrm flipV="1">
            <a:off x="2337878" y="4070440"/>
            <a:ext cx="4289226" cy="67197"/>
          </a:xfrm>
          <a:custGeom>
            <a:avLst/>
            <a:gdLst/>
            <a:ahLst/>
            <a:cxnLst/>
            <a:rect l="l" t="t" r="r" b="b"/>
            <a:pathLst>
              <a:path w="2814320">
                <a:moveTo>
                  <a:pt x="0" y="0"/>
                </a:moveTo>
                <a:lnTo>
                  <a:pt x="2814320" y="0"/>
                </a:lnTo>
              </a:path>
            </a:pathLst>
          </a:custGeom>
          <a:ln w="24384">
            <a:solidFill>
              <a:srgbClr val="00AFEF"/>
            </a:solidFill>
          </a:ln>
        </p:spPr>
        <p:txBody>
          <a:bodyPr wrap="square" lIns="0" tIns="0" rIns="0" bIns="0" rtlCol="0"/>
          <a:lstStyle/>
          <a:p>
            <a:endParaRPr sz="200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46100" y="3683000"/>
            <a:ext cx="9829800" cy="3377848"/>
          </a:xfrm>
          <a:prstGeom prst="rect">
            <a:avLst/>
          </a:prstGeom>
          <a:noFill/>
        </p:spPr>
        <p:txBody>
          <a:bodyPr vert="horz" wrap="square" lIns="0" tIns="30480" rIns="0" bIns="0" rtlCol="0">
            <a:spAutoFit/>
          </a:bodyPr>
          <a:lstStyle/>
          <a:p>
            <a:pPr marL="12700" marR="2442210" algn="l" rtl="0">
              <a:lnSpc>
                <a:spcPts val="2070"/>
              </a:lnSpc>
              <a:spcBef>
                <a:spcPts val="240"/>
              </a:spcBef>
            </a:pPr>
            <a:r>
              <a:rPr sz="2000" b="1" dirty="0">
                <a:latin typeface="Arial" pitchFamily="34" charset="0"/>
                <a:cs typeface="Arial" pitchFamily="34" charset="0"/>
              </a:rPr>
              <a:t>1</a:t>
            </a:r>
            <a:r>
              <a:rPr sz="2000" b="1" baseline="31400" dirty="0">
                <a:latin typeface="Arial" pitchFamily="34" charset="0"/>
                <a:cs typeface="Arial" pitchFamily="34" charset="0"/>
              </a:rPr>
              <a:t>st </a:t>
            </a:r>
            <a:r>
              <a:rPr sz="2000" b="1" dirty="0">
                <a:latin typeface="Arial" pitchFamily="34" charset="0"/>
                <a:cs typeface="Arial" pitchFamily="34" charset="0"/>
              </a:rPr>
              <a:t>Lecture: </a:t>
            </a:r>
            <a:r>
              <a:rPr sz="2000" b="1" spc="-5" dirty="0">
                <a:solidFill>
                  <a:srgbClr val="00AFEF"/>
                </a:solidFill>
                <a:latin typeface="Arial" pitchFamily="34" charset="0"/>
                <a:cs typeface="Arial" pitchFamily="34" charset="0"/>
              </a:rPr>
              <a:t>References and</a:t>
            </a:r>
            <a:r>
              <a:rPr sz="2000" b="1" spc="-385" dirty="0">
                <a:solidFill>
                  <a:srgbClr val="00AFE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000" b="1" spc="-5" dirty="0">
                <a:solidFill>
                  <a:srgbClr val="00AFEF"/>
                </a:solidFill>
                <a:latin typeface="Arial" pitchFamily="34" charset="0"/>
                <a:cs typeface="Arial" pitchFamily="34" charset="0"/>
              </a:rPr>
              <a:t>Introduction,  </a:t>
            </a:r>
            <a:r>
              <a:rPr sz="2000" b="1" spc="-5" dirty="0">
                <a:latin typeface="Arial" pitchFamily="34" charset="0"/>
                <a:cs typeface="Arial" pitchFamily="34" charset="0"/>
              </a:rPr>
              <a:t>Objectives:</a:t>
            </a:r>
            <a:endParaRPr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000" dirty="0">
              <a:latin typeface="Arial" pitchFamily="34" charset="0"/>
              <a:cs typeface="Arial" pitchFamily="34" charset="0"/>
            </a:endParaRPr>
          </a:p>
          <a:p>
            <a:pPr marL="12700" algn="l" rtl="0">
              <a:lnSpc>
                <a:spcPts val="2115"/>
              </a:lnSpc>
              <a:buChar char="•"/>
              <a:tabLst>
                <a:tab pos="151130" algn="l"/>
              </a:tabLst>
            </a:pPr>
            <a:r>
              <a:rPr sz="2000" dirty="0">
                <a:latin typeface="Arial" pitchFamily="34" charset="0"/>
                <a:cs typeface="Arial" pitchFamily="34" charset="0"/>
              </a:rPr>
              <a:t>Overview of the </a:t>
            </a:r>
            <a:r>
              <a:rPr sz="2000" spc="-5" dirty="0">
                <a:latin typeface="Arial" pitchFamily="34" charset="0"/>
                <a:cs typeface="Arial" pitchFamily="34" charset="0"/>
              </a:rPr>
              <a:t>references </a:t>
            </a:r>
            <a:r>
              <a:rPr sz="2000" dirty="0">
                <a:latin typeface="Arial" pitchFamily="34" charset="0"/>
                <a:cs typeface="Arial" pitchFamily="34" charset="0"/>
              </a:rPr>
              <a:t>and </a:t>
            </a:r>
            <a:r>
              <a:rPr sz="2000" spc="-5" dirty="0">
                <a:latin typeface="Arial" pitchFamily="34" charset="0"/>
                <a:cs typeface="Arial" pitchFamily="34" charset="0"/>
              </a:rPr>
              <a:t>their</a:t>
            </a:r>
            <a:r>
              <a:rPr sz="2000" spc="-30" dirty="0">
                <a:latin typeface="Arial" pitchFamily="34" charset="0"/>
                <a:cs typeface="Arial" pitchFamily="34" charset="0"/>
              </a:rPr>
              <a:t> </a:t>
            </a:r>
            <a:r>
              <a:rPr sz="2000" dirty="0">
                <a:latin typeface="Arial" pitchFamily="34" charset="0"/>
                <a:cs typeface="Arial" pitchFamily="34" charset="0"/>
              </a:rPr>
              <a:t>importance.</a:t>
            </a:r>
          </a:p>
          <a:p>
            <a:pPr marL="12700" marR="97790" algn="l" rtl="0">
              <a:lnSpc>
                <a:spcPts val="2070"/>
              </a:lnSpc>
              <a:spcBef>
                <a:spcPts val="100"/>
              </a:spcBef>
              <a:buChar char="•"/>
              <a:tabLst>
                <a:tab pos="167640" algn="l"/>
              </a:tabLst>
            </a:pPr>
            <a:r>
              <a:rPr sz="2000" dirty="0">
                <a:latin typeface="Arial" pitchFamily="34" charset="0"/>
                <a:cs typeface="Arial" pitchFamily="34" charset="0"/>
              </a:rPr>
              <a:t>To </a:t>
            </a:r>
            <a:r>
              <a:rPr sz="2000" spc="-5" dirty="0">
                <a:latin typeface="Arial" pitchFamily="34" charset="0"/>
                <a:cs typeface="Arial" pitchFamily="34" charset="0"/>
              </a:rPr>
              <a:t>outline </a:t>
            </a:r>
            <a:r>
              <a:rPr sz="2000" dirty="0">
                <a:latin typeface="Arial" pitchFamily="34" charset="0"/>
                <a:cs typeface="Arial" pitchFamily="34" charset="0"/>
              </a:rPr>
              <a:t>the importance of mining </a:t>
            </a:r>
            <a:r>
              <a:rPr sz="2000" spc="-5" dirty="0">
                <a:latin typeface="Arial" pitchFamily="34" charset="0"/>
                <a:cs typeface="Arial" pitchFamily="34" charset="0"/>
              </a:rPr>
              <a:t>engineering </a:t>
            </a:r>
            <a:r>
              <a:rPr sz="2000" dirty="0">
                <a:latin typeface="Arial" pitchFamily="34" charset="0"/>
                <a:cs typeface="Arial" pitchFamily="34" charset="0"/>
              </a:rPr>
              <a:t>in the </a:t>
            </a:r>
            <a:r>
              <a:rPr sz="2000" spc="-5" dirty="0">
                <a:latin typeface="Arial" pitchFamily="34" charset="0"/>
                <a:cs typeface="Arial" pitchFamily="34" charset="0"/>
              </a:rPr>
              <a:t>exploitation  </a:t>
            </a:r>
            <a:r>
              <a:rPr sz="2000" dirty="0">
                <a:latin typeface="Arial" pitchFamily="34" charset="0"/>
                <a:cs typeface="Arial" pitchFamily="34" charset="0"/>
              </a:rPr>
              <a:t>of mineral resources and </a:t>
            </a:r>
            <a:r>
              <a:rPr sz="2000" spc="-5" dirty="0">
                <a:latin typeface="Arial" pitchFamily="34" charset="0"/>
                <a:cs typeface="Arial" pitchFamily="34" charset="0"/>
              </a:rPr>
              <a:t>their </a:t>
            </a:r>
            <a:r>
              <a:rPr sz="2000" dirty="0">
                <a:latin typeface="Arial" pitchFamily="34" charset="0"/>
                <a:cs typeface="Arial" pitchFamily="34" charset="0"/>
              </a:rPr>
              <a:t>role in the economy of </a:t>
            </a:r>
            <a:r>
              <a:rPr sz="2000" spc="-5" dirty="0">
                <a:latin typeface="Arial" pitchFamily="34" charset="0"/>
                <a:cs typeface="Arial" pitchFamily="34" charset="0"/>
              </a:rPr>
              <a:t>the</a:t>
            </a:r>
            <a:r>
              <a:rPr sz="2000" spc="-50" dirty="0">
                <a:latin typeface="Arial" pitchFamily="34" charset="0"/>
                <a:cs typeface="Arial" pitchFamily="34" charset="0"/>
              </a:rPr>
              <a:t> </a:t>
            </a:r>
            <a:r>
              <a:rPr sz="2000" dirty="0">
                <a:latin typeface="Arial" pitchFamily="34" charset="0"/>
                <a:cs typeface="Arial" pitchFamily="34" charset="0"/>
              </a:rPr>
              <a:t>country.</a:t>
            </a:r>
          </a:p>
          <a:p>
            <a:pPr marL="12700" marR="194310" algn="l" rtl="0">
              <a:lnSpc>
                <a:spcPts val="2070"/>
              </a:lnSpc>
              <a:buChar char="•"/>
              <a:tabLst>
                <a:tab pos="172720" algn="l"/>
              </a:tabLst>
            </a:pPr>
            <a:r>
              <a:rPr sz="2000" dirty="0">
                <a:latin typeface="Arial" pitchFamily="34" charset="0"/>
                <a:cs typeface="Arial" pitchFamily="34" charset="0"/>
              </a:rPr>
              <a:t>To </a:t>
            </a:r>
            <a:r>
              <a:rPr sz="2000" spc="-5" dirty="0">
                <a:latin typeface="Arial" pitchFamily="34" charset="0"/>
                <a:cs typeface="Arial" pitchFamily="34" charset="0"/>
              </a:rPr>
              <a:t>outline </a:t>
            </a:r>
            <a:r>
              <a:rPr sz="2000" dirty="0">
                <a:latin typeface="Arial" pitchFamily="34" charset="0"/>
                <a:cs typeface="Arial" pitchFamily="34" charset="0"/>
              </a:rPr>
              <a:t>the main parameters and factors related to the design</a:t>
            </a:r>
            <a:r>
              <a:rPr sz="2000" spc="-70" dirty="0">
                <a:latin typeface="Arial" pitchFamily="34" charset="0"/>
                <a:cs typeface="Arial" pitchFamily="34" charset="0"/>
              </a:rPr>
              <a:t> </a:t>
            </a:r>
            <a:r>
              <a:rPr sz="2000" dirty="0">
                <a:latin typeface="Arial" pitchFamily="34" charset="0"/>
                <a:cs typeface="Arial" pitchFamily="34" charset="0"/>
              </a:rPr>
              <a:t>of  mine and the choice of mining</a:t>
            </a:r>
            <a:r>
              <a:rPr sz="2000" spc="-25" dirty="0">
                <a:latin typeface="Arial" pitchFamily="34" charset="0"/>
                <a:cs typeface="Arial" pitchFamily="34" charset="0"/>
              </a:rPr>
              <a:t> </a:t>
            </a:r>
            <a:r>
              <a:rPr sz="2000" spc="-5" dirty="0">
                <a:latin typeface="Arial" pitchFamily="34" charset="0"/>
                <a:cs typeface="Arial" pitchFamily="34" charset="0"/>
              </a:rPr>
              <a:t>method.</a:t>
            </a:r>
            <a:endParaRPr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00000"/>
              </a:lnSpc>
            </a:pPr>
            <a:endParaRPr sz="2000" dirty="0">
              <a:latin typeface="Arial" pitchFamily="34" charset="0"/>
              <a:cs typeface="Arial" pitchFamily="34" charset="0"/>
            </a:endParaRPr>
          </a:p>
          <a:p>
            <a:pPr marL="12700" algn="l">
              <a:lnSpc>
                <a:spcPct val="100000"/>
              </a:lnSpc>
              <a:spcBef>
                <a:spcPts val="1700"/>
              </a:spcBef>
            </a:pPr>
            <a:r>
              <a:rPr sz="2000" b="1" u="heavy" spc="-5" dirty="0">
                <a:solidFill>
                  <a:srgbClr val="3333FF"/>
                </a:solidFill>
                <a:uFill>
                  <a:solidFill>
                    <a:srgbClr val="3333FF"/>
                  </a:solidFill>
                </a:uFill>
                <a:latin typeface="Arial" pitchFamily="34" charset="0"/>
                <a:cs typeface="Arial" pitchFamily="34" charset="0"/>
              </a:rPr>
              <a:t>References:</a:t>
            </a:r>
            <a:endParaRPr sz="2000" dirty="0">
              <a:latin typeface="Arial" pitchFamily="34" charset="0"/>
              <a:cs typeface="Arial" pitchFamily="34" charset="0"/>
            </a:endParaRPr>
          </a:p>
          <a:p>
            <a:pPr algn="l" rtl="0">
              <a:lnSpc>
                <a:spcPct val="100000"/>
              </a:lnSpc>
              <a:spcBef>
                <a:spcPts val="5"/>
              </a:spcBef>
            </a:pPr>
            <a:endParaRPr sz="2000" dirty="0">
              <a:latin typeface="Arial" pitchFamily="34" charset="0"/>
              <a:cs typeface="Arial" pitchFamily="34" charset="0"/>
            </a:endParaRPr>
          </a:p>
          <a:p>
            <a:pPr marL="12700" marR="5080" algn="l" rtl="0">
              <a:lnSpc>
                <a:spcPts val="2060"/>
              </a:lnSpc>
              <a:spcBef>
                <a:spcPts val="5"/>
              </a:spcBef>
            </a:pPr>
            <a:r>
              <a:rPr sz="2000" dirty="0">
                <a:latin typeface="Arial" pitchFamily="34" charset="0"/>
                <a:cs typeface="Arial" pitchFamily="34" charset="0"/>
              </a:rPr>
              <a:t>The following references </a:t>
            </a:r>
            <a:r>
              <a:rPr sz="2000" spc="-5" dirty="0">
                <a:latin typeface="Arial" pitchFamily="34" charset="0"/>
                <a:cs typeface="Arial" pitchFamily="34" charset="0"/>
              </a:rPr>
              <a:t>will </a:t>
            </a:r>
            <a:r>
              <a:rPr sz="2000" dirty="0">
                <a:latin typeface="Arial" pitchFamily="34" charset="0"/>
                <a:cs typeface="Arial" pitchFamily="34" charset="0"/>
              </a:rPr>
              <a:t>be outlined and </a:t>
            </a:r>
            <a:r>
              <a:rPr sz="2000" spc="-5" dirty="0">
                <a:latin typeface="Arial" pitchFamily="34" charset="0"/>
                <a:cs typeface="Arial" pitchFamily="34" charset="0"/>
              </a:rPr>
              <a:t>their </a:t>
            </a:r>
            <a:r>
              <a:rPr sz="2000" dirty="0">
                <a:latin typeface="Arial" pitchFamily="34" charset="0"/>
                <a:cs typeface="Arial" pitchFamily="34" charset="0"/>
              </a:rPr>
              <a:t>importance </a:t>
            </a:r>
            <a:r>
              <a:rPr sz="2000" spc="-5" dirty="0">
                <a:latin typeface="Arial" pitchFamily="34" charset="0"/>
                <a:cs typeface="Arial" pitchFamily="34" charset="0"/>
              </a:rPr>
              <a:t>will</a:t>
            </a:r>
            <a:r>
              <a:rPr sz="2000" spc="-40" dirty="0">
                <a:latin typeface="Arial" pitchFamily="34" charset="0"/>
                <a:cs typeface="Arial" pitchFamily="34" charset="0"/>
              </a:rPr>
              <a:t> </a:t>
            </a:r>
            <a:r>
              <a:rPr sz="2000" dirty="0">
                <a:latin typeface="Arial" pitchFamily="34" charset="0"/>
                <a:cs typeface="Arial" pitchFamily="34" charset="0"/>
              </a:rPr>
              <a:t>be  </a:t>
            </a:r>
            <a:r>
              <a:rPr sz="2000" spc="-5" dirty="0">
                <a:latin typeface="Arial" pitchFamily="34" charset="0"/>
                <a:cs typeface="Arial" pitchFamily="34" charset="0"/>
              </a:rPr>
              <a:t>indicated.</a:t>
            </a:r>
            <a:endParaRPr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199741" y="6912531"/>
            <a:ext cx="154845" cy="32060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latin typeface="Arial" pitchFamily="34" charset="0"/>
                <a:cs typeface="Arial" pitchFamily="34" charset="0"/>
              </a:rPr>
              <a:t>6</a:t>
            </a:r>
            <a:endParaRPr sz="200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0" y="118432"/>
            <a:ext cx="10693399" cy="7631833"/>
          </a:xfrm>
          <a:prstGeom prst="rect">
            <a:avLst/>
          </a:prstGeom>
          <a:noFill/>
        </p:spPr>
        <p:txBody>
          <a:bodyPr vert="horz" wrap="square" lIns="0" tIns="31750" rIns="0" bIns="0" rtlCol="0">
            <a:spAutoFit/>
          </a:bodyPr>
          <a:lstStyle/>
          <a:p>
            <a:pPr marL="241300" marR="83820" algn="l" rtl="0">
              <a:lnSpc>
                <a:spcPts val="2060"/>
              </a:lnSpc>
              <a:spcBef>
                <a:spcPts val="250"/>
              </a:spcBef>
              <a:tabLst>
                <a:tab pos="583565" algn="l"/>
              </a:tabLst>
            </a:pPr>
            <a:r>
              <a:rPr dirty="0">
                <a:latin typeface="Arial" pitchFamily="34" charset="0"/>
                <a:cs typeface="Arial" pitchFamily="34" charset="0"/>
              </a:rPr>
              <a:t>1-	</a:t>
            </a:r>
            <a:r>
              <a:rPr spc="-5" dirty="0">
                <a:latin typeface="Arial" pitchFamily="34" charset="0"/>
                <a:cs typeface="Arial" pitchFamily="34" charset="0"/>
              </a:rPr>
              <a:t>Elements </a:t>
            </a:r>
            <a:r>
              <a:rPr dirty="0">
                <a:latin typeface="Arial" pitchFamily="34" charset="0"/>
                <a:cs typeface="Arial" pitchFamily="34" charset="0"/>
              </a:rPr>
              <a:t>of Mining, by </a:t>
            </a:r>
            <a:r>
              <a:rPr spc="-5" dirty="0">
                <a:latin typeface="Arial" pitchFamily="34" charset="0"/>
                <a:cs typeface="Arial" pitchFamily="34" charset="0"/>
              </a:rPr>
              <a:t>G. </a:t>
            </a:r>
            <a:r>
              <a:rPr dirty="0">
                <a:latin typeface="Arial" pitchFamily="34" charset="0"/>
                <a:cs typeface="Arial" pitchFamily="34" charset="0"/>
              </a:rPr>
              <a:t>Young, </a:t>
            </a:r>
            <a:r>
              <a:rPr spc="-5" dirty="0">
                <a:latin typeface="Arial" pitchFamily="34" charset="0"/>
                <a:cs typeface="Arial" pitchFamily="34" charset="0"/>
              </a:rPr>
              <a:t>McGraw-Hill Book </a:t>
            </a:r>
            <a:r>
              <a:rPr dirty="0">
                <a:latin typeface="Arial" pitchFamily="34" charset="0"/>
                <a:cs typeface="Arial" pitchFamily="34" charset="0"/>
              </a:rPr>
              <a:t>C. Inc.  </a:t>
            </a:r>
            <a:r>
              <a:rPr spc="10" dirty="0">
                <a:latin typeface="Arial" pitchFamily="34" charset="0"/>
                <a:cs typeface="Arial" pitchFamily="34" charset="0"/>
              </a:rPr>
              <a:t>2-Courses </a:t>
            </a:r>
            <a:r>
              <a:rPr spc="-5" dirty="0">
                <a:latin typeface="Arial" pitchFamily="34" charset="0"/>
                <a:cs typeface="Arial" pitchFamily="34" charset="0"/>
              </a:rPr>
              <a:t>in </a:t>
            </a:r>
            <a:r>
              <a:rPr dirty="0">
                <a:latin typeface="Arial" pitchFamily="34" charset="0"/>
                <a:cs typeface="Arial" pitchFamily="34" charset="0"/>
              </a:rPr>
              <a:t>Mining Geology, by </a:t>
            </a:r>
            <a:r>
              <a:rPr spc="-5" dirty="0">
                <a:latin typeface="Arial" pitchFamily="34" charset="0"/>
                <a:cs typeface="Arial" pitchFamily="34" charset="0"/>
              </a:rPr>
              <a:t>R.N.P. Arogyaswawy, </a:t>
            </a:r>
            <a:r>
              <a:rPr dirty="0">
                <a:latin typeface="Arial" pitchFamily="34" charset="0"/>
                <a:cs typeface="Arial" pitchFamily="34" charset="0"/>
              </a:rPr>
              <a:t>Oxford</a:t>
            </a:r>
            <a:r>
              <a:rPr spc="15" dirty="0">
                <a:latin typeface="Arial" pitchFamily="34" charset="0"/>
                <a:cs typeface="Arial" pitchFamily="34" charset="0"/>
              </a:rPr>
              <a:t> </a:t>
            </a:r>
            <a:r>
              <a:rPr dirty="0">
                <a:latin typeface="Arial" pitchFamily="34" charset="0"/>
                <a:cs typeface="Arial" pitchFamily="34" charset="0"/>
              </a:rPr>
              <a:t>&amp;</a:t>
            </a:r>
          </a:p>
          <a:p>
            <a:pPr marL="469900" algn="l" rtl="0">
              <a:lnSpc>
                <a:spcPts val="1975"/>
              </a:lnSpc>
            </a:pPr>
            <a:r>
              <a:rPr spc="-5" dirty="0">
                <a:latin typeface="Arial" pitchFamily="34" charset="0"/>
                <a:cs typeface="Arial" pitchFamily="34" charset="0"/>
              </a:rPr>
              <a:t>IBH Publishing</a:t>
            </a:r>
            <a:r>
              <a:rPr dirty="0">
                <a:latin typeface="Arial" pitchFamily="34" charset="0"/>
                <a:cs typeface="Arial" pitchFamily="34" charset="0"/>
              </a:rPr>
              <a:t> Co.</a:t>
            </a:r>
          </a:p>
          <a:p>
            <a:pPr marL="469900" marR="29845" indent="-228600" algn="l" rtl="0">
              <a:lnSpc>
                <a:spcPts val="2070"/>
              </a:lnSpc>
              <a:spcBef>
                <a:spcPts val="100"/>
              </a:spcBef>
              <a:buFont typeface="Times New Roman"/>
              <a:buAutoNum type="arabicPlain" startAt="3"/>
              <a:tabLst>
                <a:tab pos="469900" algn="l"/>
              </a:tabLst>
            </a:pPr>
            <a:r>
              <a:rPr spc="-5" dirty="0">
                <a:latin typeface="Arial" pitchFamily="34" charset="0"/>
                <a:cs typeface="Arial" pitchFamily="34" charset="0"/>
              </a:rPr>
              <a:t>SME </a:t>
            </a:r>
            <a:r>
              <a:rPr dirty="0">
                <a:latin typeface="Arial" pitchFamily="34" charset="0"/>
                <a:cs typeface="Arial" pitchFamily="34" charset="0"/>
              </a:rPr>
              <a:t>Mining Engineering Handbook, </a:t>
            </a:r>
            <a:r>
              <a:rPr spc="-5" dirty="0">
                <a:latin typeface="Arial" pitchFamily="34" charset="0"/>
                <a:cs typeface="Arial" pitchFamily="34" charset="0"/>
              </a:rPr>
              <a:t>Vol. </a:t>
            </a:r>
            <a:r>
              <a:rPr dirty="0">
                <a:latin typeface="Arial" pitchFamily="34" charset="0"/>
                <a:cs typeface="Arial" pitchFamily="34" charset="0"/>
              </a:rPr>
              <a:t>1 &amp; 2, by </a:t>
            </a:r>
            <a:r>
              <a:rPr spc="-5" dirty="0">
                <a:latin typeface="Arial" pitchFamily="34" charset="0"/>
                <a:cs typeface="Arial" pitchFamily="34" charset="0"/>
              </a:rPr>
              <a:t>Cummins</a:t>
            </a:r>
            <a:r>
              <a:rPr spc="-200" dirty="0">
                <a:latin typeface="Arial" pitchFamily="34" charset="0"/>
                <a:cs typeface="Arial" pitchFamily="34" charset="0"/>
              </a:rPr>
              <a:t> </a:t>
            </a:r>
            <a:r>
              <a:rPr dirty="0">
                <a:latin typeface="Arial" pitchFamily="34" charset="0"/>
                <a:cs typeface="Arial" pitchFamily="34" charset="0"/>
              </a:rPr>
              <a:t>&amp;  Given, </a:t>
            </a:r>
            <a:r>
              <a:rPr spc="-5" dirty="0">
                <a:latin typeface="Arial" pitchFamily="34" charset="0"/>
                <a:cs typeface="Arial" pitchFamily="34" charset="0"/>
              </a:rPr>
              <a:t>AIMM, New</a:t>
            </a:r>
            <a:r>
              <a:rPr spc="-15" dirty="0">
                <a:latin typeface="Arial" pitchFamily="34" charset="0"/>
                <a:cs typeface="Arial" pitchFamily="34" charset="0"/>
              </a:rPr>
              <a:t> </a:t>
            </a:r>
            <a:r>
              <a:rPr dirty="0">
                <a:latin typeface="Arial" pitchFamily="34" charset="0"/>
                <a:cs typeface="Arial" pitchFamily="34" charset="0"/>
              </a:rPr>
              <a:t>York.</a:t>
            </a:r>
          </a:p>
          <a:p>
            <a:pPr marL="469900" marR="569595" indent="-228600" algn="l" rtl="0">
              <a:lnSpc>
                <a:spcPts val="2070"/>
              </a:lnSpc>
              <a:spcBef>
                <a:spcPts val="505"/>
              </a:spcBef>
              <a:buFont typeface="Times New Roman"/>
              <a:buAutoNum type="arabicPlain" startAt="3"/>
              <a:tabLst>
                <a:tab pos="469900" algn="l"/>
              </a:tabLst>
            </a:pPr>
            <a:r>
              <a:rPr spc="-5" dirty="0">
                <a:latin typeface="Arial" pitchFamily="34" charset="0"/>
                <a:cs typeface="Arial" pitchFamily="34" charset="0"/>
              </a:rPr>
              <a:t>Excavations </a:t>
            </a:r>
            <a:r>
              <a:rPr dirty="0">
                <a:latin typeface="Arial" pitchFamily="34" charset="0"/>
                <a:cs typeface="Arial" pitchFamily="34" charset="0"/>
              </a:rPr>
              <a:t>of </a:t>
            </a:r>
            <a:r>
              <a:rPr spc="-5" dirty="0">
                <a:latin typeface="Arial" pitchFamily="34" charset="0"/>
                <a:cs typeface="Arial" pitchFamily="34" charset="0"/>
              </a:rPr>
              <a:t>Mine </a:t>
            </a:r>
            <a:r>
              <a:rPr dirty="0">
                <a:latin typeface="Arial" pitchFamily="34" charset="0"/>
                <a:cs typeface="Arial" pitchFamily="34" charset="0"/>
              </a:rPr>
              <a:t>Openings, by </a:t>
            </a:r>
            <a:r>
              <a:rPr spc="-5" dirty="0">
                <a:latin typeface="Arial" pitchFamily="34" charset="0"/>
                <a:cs typeface="Arial" pitchFamily="34" charset="0"/>
              </a:rPr>
              <a:t>D. </a:t>
            </a:r>
            <a:r>
              <a:rPr dirty="0">
                <a:latin typeface="Arial" pitchFamily="34" charset="0"/>
                <a:cs typeface="Arial" pitchFamily="34" charset="0"/>
              </a:rPr>
              <a:t>Onika, </a:t>
            </a:r>
            <a:r>
              <a:rPr spc="-5" dirty="0">
                <a:latin typeface="Arial" pitchFamily="34" charset="0"/>
                <a:cs typeface="Arial" pitchFamily="34" charset="0"/>
              </a:rPr>
              <a:t>Translated </a:t>
            </a:r>
            <a:r>
              <a:rPr dirty="0">
                <a:latin typeface="Arial" pitchFamily="34" charset="0"/>
                <a:cs typeface="Arial" pitchFamily="34" charset="0"/>
              </a:rPr>
              <a:t>by  Victor Shiffers, MIR</a:t>
            </a:r>
            <a:r>
              <a:rPr spc="-30" dirty="0">
                <a:latin typeface="Arial" pitchFamily="34" charset="0"/>
                <a:cs typeface="Arial" pitchFamily="34" charset="0"/>
              </a:rPr>
              <a:t> </a:t>
            </a:r>
            <a:r>
              <a:rPr spc="-5" dirty="0">
                <a:latin typeface="Arial" pitchFamily="34" charset="0"/>
                <a:cs typeface="Arial" pitchFamily="34" charset="0"/>
              </a:rPr>
              <a:t>Publisher,</a:t>
            </a:r>
            <a:endParaRPr dirty="0">
              <a:latin typeface="Arial" pitchFamily="34" charset="0"/>
              <a:cs typeface="Arial" pitchFamily="34" charset="0"/>
            </a:endParaRPr>
          </a:p>
          <a:p>
            <a:pPr marL="527050" algn="l" rtl="0">
              <a:lnSpc>
                <a:spcPts val="1970"/>
              </a:lnSpc>
            </a:pPr>
            <a:r>
              <a:rPr spc="-5" dirty="0">
                <a:latin typeface="Arial" pitchFamily="34" charset="0"/>
                <a:cs typeface="Arial" pitchFamily="34" charset="0"/>
              </a:rPr>
              <a:t>Moscow.</a:t>
            </a:r>
            <a:endParaRPr dirty="0">
              <a:latin typeface="Arial" pitchFamily="34" charset="0"/>
              <a:cs typeface="Arial" pitchFamily="34" charset="0"/>
            </a:endParaRPr>
          </a:p>
          <a:p>
            <a:pPr marL="469900" marR="192405" indent="-228600" algn="l" rtl="0">
              <a:lnSpc>
                <a:spcPts val="2070"/>
              </a:lnSpc>
              <a:spcBef>
                <a:spcPts val="100"/>
              </a:spcBef>
              <a:buFont typeface="Times New Roman"/>
              <a:buAutoNum type="arabicPlain" startAt="5"/>
              <a:tabLst>
                <a:tab pos="469900" algn="l"/>
              </a:tabLst>
            </a:pPr>
            <a:r>
              <a:rPr dirty="0">
                <a:latin typeface="Arial" pitchFamily="34" charset="0"/>
                <a:cs typeface="Arial" pitchFamily="34" charset="0"/>
              </a:rPr>
              <a:t>Surface Mining and </a:t>
            </a:r>
            <a:r>
              <a:rPr spc="-5" dirty="0">
                <a:latin typeface="Arial" pitchFamily="34" charset="0"/>
                <a:cs typeface="Arial" pitchFamily="34" charset="0"/>
              </a:rPr>
              <a:t>Quarrying, </a:t>
            </a:r>
            <a:r>
              <a:rPr dirty="0">
                <a:latin typeface="Arial" pitchFamily="34" charset="0"/>
                <a:cs typeface="Arial" pitchFamily="34" charset="0"/>
              </a:rPr>
              <a:t>by </a:t>
            </a:r>
            <a:r>
              <a:rPr spc="-5" dirty="0">
                <a:latin typeface="Arial" pitchFamily="34" charset="0"/>
                <a:cs typeface="Arial" pitchFamily="34" charset="0"/>
              </a:rPr>
              <a:t>IMM </a:t>
            </a:r>
            <a:r>
              <a:rPr dirty="0">
                <a:latin typeface="Arial" pitchFamily="34" charset="0"/>
                <a:cs typeface="Arial" pitchFamily="34" charset="0"/>
              </a:rPr>
              <a:t>( </a:t>
            </a:r>
            <a:r>
              <a:rPr spc="-5" dirty="0">
                <a:latin typeface="Arial" pitchFamily="34" charset="0"/>
                <a:cs typeface="Arial" pitchFamily="34" charset="0"/>
              </a:rPr>
              <a:t>Institute </a:t>
            </a:r>
            <a:r>
              <a:rPr dirty="0">
                <a:latin typeface="Arial" pitchFamily="34" charset="0"/>
                <a:cs typeface="Arial" pitchFamily="34" charset="0"/>
              </a:rPr>
              <a:t>of </a:t>
            </a:r>
            <a:r>
              <a:rPr spc="-5" dirty="0">
                <a:latin typeface="Arial" pitchFamily="34" charset="0"/>
                <a:cs typeface="Arial" pitchFamily="34" charset="0"/>
              </a:rPr>
              <a:t>Mining</a:t>
            </a:r>
            <a:r>
              <a:rPr spc="-200" dirty="0">
                <a:latin typeface="Arial" pitchFamily="34" charset="0"/>
                <a:cs typeface="Arial" pitchFamily="34" charset="0"/>
              </a:rPr>
              <a:t> </a:t>
            </a:r>
            <a:r>
              <a:rPr dirty="0">
                <a:latin typeface="Arial" pitchFamily="34" charset="0"/>
                <a:cs typeface="Arial" pitchFamily="34" charset="0"/>
              </a:rPr>
              <a:t>&amp;  </a:t>
            </a:r>
            <a:r>
              <a:rPr spc="-5" dirty="0">
                <a:latin typeface="Arial" pitchFamily="34" charset="0"/>
                <a:cs typeface="Arial" pitchFamily="34" charset="0"/>
              </a:rPr>
              <a:t>Metallurgy</a:t>
            </a:r>
            <a:r>
              <a:rPr spc="-15" dirty="0">
                <a:latin typeface="Arial" pitchFamily="34" charset="0"/>
                <a:cs typeface="Arial" pitchFamily="34" charset="0"/>
              </a:rPr>
              <a:t> </a:t>
            </a:r>
            <a:r>
              <a:rPr dirty="0">
                <a:latin typeface="Arial" pitchFamily="34" charset="0"/>
                <a:cs typeface="Arial" pitchFamily="34" charset="0"/>
              </a:rPr>
              <a:t>).</a:t>
            </a:r>
          </a:p>
          <a:p>
            <a:pPr marL="12700" algn="l" rtl="0">
              <a:lnSpc>
                <a:spcPct val="100000"/>
              </a:lnSpc>
            </a:pPr>
            <a:r>
              <a:rPr b="1" u="heavy" spc="-5" smtClean="0">
                <a:solidFill>
                  <a:srgbClr val="3333FF"/>
                </a:solidFill>
                <a:uFill>
                  <a:solidFill>
                    <a:srgbClr val="3333FF"/>
                  </a:solidFill>
                </a:uFill>
                <a:latin typeface="Arial" pitchFamily="34" charset="0"/>
                <a:cs typeface="Arial" pitchFamily="34" charset="0"/>
              </a:rPr>
              <a:t>Introduction</a:t>
            </a:r>
            <a:r>
              <a:rPr b="1" u="heavy" spc="-5" dirty="0">
                <a:solidFill>
                  <a:srgbClr val="3333FF"/>
                </a:solidFill>
                <a:uFill>
                  <a:solidFill>
                    <a:srgbClr val="3333FF"/>
                  </a:solidFill>
                </a:uFill>
                <a:latin typeface="Arial" pitchFamily="34" charset="0"/>
                <a:cs typeface="Arial" pitchFamily="34" charset="0"/>
              </a:rPr>
              <a:t>:</a:t>
            </a:r>
            <a:endParaRPr dirty="0">
              <a:latin typeface="Arial" pitchFamily="34" charset="0"/>
              <a:cs typeface="Arial" pitchFamily="34" charset="0"/>
            </a:endParaRPr>
          </a:p>
          <a:p>
            <a:pPr marL="469900" marR="146050" algn="l" rtl="0">
              <a:lnSpc>
                <a:spcPts val="2070"/>
              </a:lnSpc>
            </a:pPr>
            <a:r>
              <a:rPr smtClean="0">
                <a:latin typeface="Arial" pitchFamily="34" charset="0"/>
                <a:cs typeface="Arial" pitchFamily="34" charset="0"/>
              </a:rPr>
              <a:t>The </a:t>
            </a:r>
            <a:r>
              <a:rPr dirty="0">
                <a:latin typeface="Arial" pitchFamily="34" charset="0"/>
                <a:cs typeface="Arial" pitchFamily="34" charset="0"/>
              </a:rPr>
              <a:t>exploitation of industrial rocks, minerals and ore </a:t>
            </a:r>
            <a:r>
              <a:rPr spc="-5" dirty="0">
                <a:latin typeface="Arial" pitchFamily="34" charset="0"/>
                <a:cs typeface="Arial" pitchFamily="34" charset="0"/>
              </a:rPr>
              <a:t>deposits  represents an essential source of strengthening the economy and  helping development </a:t>
            </a:r>
            <a:r>
              <a:rPr spc="-10" dirty="0">
                <a:latin typeface="Arial" pitchFamily="34" charset="0"/>
                <a:cs typeface="Arial" pitchFamily="34" charset="0"/>
              </a:rPr>
              <a:t>in </a:t>
            </a:r>
            <a:r>
              <a:rPr spc="-5" dirty="0">
                <a:latin typeface="Arial" pitchFamily="34" charset="0"/>
                <a:cs typeface="Arial" pitchFamily="34" charset="0"/>
              </a:rPr>
              <a:t>any</a:t>
            </a:r>
            <a:r>
              <a:rPr spc="20" dirty="0">
                <a:latin typeface="Arial" pitchFamily="34" charset="0"/>
                <a:cs typeface="Arial" pitchFamily="34" charset="0"/>
              </a:rPr>
              <a:t> </a:t>
            </a:r>
            <a:r>
              <a:rPr spc="-5">
                <a:latin typeface="Arial" pitchFamily="34" charset="0"/>
                <a:cs typeface="Arial" pitchFamily="34" charset="0"/>
              </a:rPr>
              <a:t>country</a:t>
            </a:r>
            <a:r>
              <a:rPr spc="-5" smtClean="0">
                <a:latin typeface="Arial" pitchFamily="34" charset="0"/>
                <a:cs typeface="Arial" pitchFamily="34" charset="0"/>
              </a:rPr>
              <a:t>.</a:t>
            </a:r>
            <a:r>
              <a:rPr lang="en-US" spc="-5" dirty="0" smtClean="0">
                <a:latin typeface="Arial" pitchFamily="34" charset="0"/>
                <a:cs typeface="Arial" pitchFamily="34" charset="0"/>
              </a:rPr>
              <a:t> Kurdistan Region is not an exception, whereby the mineral wealth in Kurdistan Region has to be extracted and used for the development and the welfare of its people.</a:t>
            </a:r>
            <a:endParaRPr dirty="0">
              <a:latin typeface="Arial" pitchFamily="34" charset="0"/>
              <a:cs typeface="Arial" pitchFamily="34" charset="0"/>
            </a:endParaRPr>
          </a:p>
          <a:p>
            <a:pPr algn="l" rtl="0">
              <a:lnSpc>
                <a:spcPct val="100000"/>
              </a:lnSpc>
              <a:spcBef>
                <a:spcPts val="5"/>
              </a:spcBef>
            </a:pPr>
            <a:endParaRPr dirty="0">
              <a:latin typeface="Arial" pitchFamily="34" charset="0"/>
              <a:cs typeface="Arial" pitchFamily="34" charset="0"/>
            </a:endParaRPr>
          </a:p>
          <a:p>
            <a:pPr marL="469900" marR="61594" indent="57150" algn="l" rtl="0">
              <a:lnSpc>
                <a:spcPts val="2070"/>
              </a:lnSpc>
              <a:spcBef>
                <a:spcPts val="5"/>
              </a:spcBef>
            </a:pPr>
            <a:r>
              <a:rPr dirty="0">
                <a:latin typeface="Arial" pitchFamily="34" charset="0"/>
                <a:cs typeface="Arial" pitchFamily="34" charset="0"/>
              </a:rPr>
              <a:t>The </a:t>
            </a:r>
            <a:r>
              <a:rPr spc="-5" dirty="0">
                <a:latin typeface="Arial" pitchFamily="34" charset="0"/>
                <a:cs typeface="Arial" pitchFamily="34" charset="0"/>
              </a:rPr>
              <a:t>optimum </a:t>
            </a:r>
            <a:r>
              <a:rPr dirty="0">
                <a:latin typeface="Arial" pitchFamily="34" charset="0"/>
                <a:cs typeface="Arial" pitchFamily="34" charset="0"/>
              </a:rPr>
              <a:t>exploitation of such ores, </a:t>
            </a:r>
            <a:r>
              <a:rPr spc="-5" dirty="0">
                <a:latin typeface="Arial" pitchFamily="34" charset="0"/>
                <a:cs typeface="Arial" pitchFamily="34" charset="0"/>
              </a:rPr>
              <a:t>minerals </a:t>
            </a:r>
            <a:r>
              <a:rPr dirty="0">
                <a:latin typeface="Arial" pitchFamily="34" charset="0"/>
                <a:cs typeface="Arial" pitchFamily="34" charset="0"/>
              </a:rPr>
              <a:t>and industrial  rocks </a:t>
            </a:r>
            <a:r>
              <a:rPr spc="-5" dirty="0">
                <a:latin typeface="Arial" pitchFamily="34" charset="0"/>
                <a:cs typeface="Arial" pitchFamily="34" charset="0"/>
              </a:rPr>
              <a:t>is </a:t>
            </a:r>
            <a:r>
              <a:rPr dirty="0">
                <a:latin typeface="Arial" pitchFamily="34" charset="0"/>
                <a:cs typeface="Arial" pitchFamily="34" charset="0"/>
              </a:rPr>
              <a:t>an important </a:t>
            </a:r>
            <a:r>
              <a:rPr spc="-5" dirty="0">
                <a:latin typeface="Arial" pitchFamily="34" charset="0"/>
                <a:cs typeface="Arial" pitchFamily="34" charset="0"/>
              </a:rPr>
              <a:t>matter </a:t>
            </a:r>
            <a:r>
              <a:rPr dirty="0">
                <a:latin typeface="Arial" pitchFamily="34" charset="0"/>
                <a:cs typeface="Arial" pitchFamily="34" charset="0"/>
              </a:rPr>
              <a:t>in order to reduce expenditure to</a:t>
            </a:r>
            <a:r>
              <a:rPr spc="-60" dirty="0">
                <a:latin typeface="Arial" pitchFamily="34" charset="0"/>
                <a:cs typeface="Arial" pitchFamily="34" charset="0"/>
              </a:rPr>
              <a:t> </a:t>
            </a:r>
            <a:r>
              <a:rPr dirty="0">
                <a:latin typeface="Arial" pitchFamily="34" charset="0"/>
                <a:cs typeface="Arial" pitchFamily="34" charset="0"/>
              </a:rPr>
              <a:t>the  </a:t>
            </a:r>
            <a:r>
              <a:rPr spc="-5" dirty="0">
                <a:latin typeface="Arial" pitchFamily="34" charset="0"/>
                <a:cs typeface="Arial" pitchFamily="34" charset="0"/>
              </a:rPr>
              <a:t>lowest </a:t>
            </a:r>
            <a:r>
              <a:rPr dirty="0">
                <a:latin typeface="Arial" pitchFamily="34" charset="0"/>
                <a:cs typeface="Arial" pitchFamily="34" charset="0"/>
              </a:rPr>
              <a:t>level and to increase </a:t>
            </a:r>
            <a:r>
              <a:rPr spc="-5" dirty="0">
                <a:latin typeface="Arial" pitchFamily="34" charset="0"/>
                <a:cs typeface="Arial" pitchFamily="34" charset="0"/>
              </a:rPr>
              <a:t>profitability </a:t>
            </a:r>
            <a:r>
              <a:rPr dirty="0">
                <a:latin typeface="Arial" pitchFamily="34" charset="0"/>
                <a:cs typeface="Arial" pitchFamily="34" charset="0"/>
              </a:rPr>
              <a:t>of the mining</a:t>
            </a:r>
            <a:r>
              <a:rPr spc="20" dirty="0">
                <a:latin typeface="Arial" pitchFamily="34" charset="0"/>
                <a:cs typeface="Arial" pitchFamily="34" charset="0"/>
              </a:rPr>
              <a:t> </a:t>
            </a:r>
            <a:r>
              <a:rPr spc="-5" dirty="0">
                <a:latin typeface="Arial" pitchFamily="34" charset="0"/>
                <a:cs typeface="Arial" pitchFamily="34" charset="0"/>
              </a:rPr>
              <a:t>activity.</a:t>
            </a:r>
            <a:endParaRPr dirty="0">
              <a:latin typeface="Arial" pitchFamily="34" charset="0"/>
              <a:cs typeface="Arial" pitchFamily="34" charset="0"/>
            </a:endParaRPr>
          </a:p>
          <a:p>
            <a:pPr algn="l" rtl="0">
              <a:lnSpc>
                <a:spcPct val="100000"/>
              </a:lnSpc>
              <a:spcBef>
                <a:spcPts val="55"/>
              </a:spcBef>
            </a:pPr>
            <a:endParaRPr dirty="0">
              <a:latin typeface="Arial" pitchFamily="34" charset="0"/>
              <a:cs typeface="Arial" pitchFamily="34" charset="0"/>
            </a:endParaRPr>
          </a:p>
          <a:p>
            <a:pPr marL="469900" marR="5080" indent="57150" algn="l" rtl="0">
              <a:lnSpc>
                <a:spcPct val="95800"/>
              </a:lnSpc>
            </a:pPr>
            <a:r>
              <a:rPr spc="-5" dirty="0">
                <a:latin typeface="Arial" pitchFamily="34" charset="0"/>
                <a:cs typeface="Arial" pitchFamily="34" charset="0"/>
              </a:rPr>
              <a:t>Many </a:t>
            </a:r>
            <a:r>
              <a:rPr dirty="0">
                <a:latin typeface="Arial" pitchFamily="34" charset="0"/>
                <a:cs typeface="Arial" pitchFamily="34" charset="0"/>
              </a:rPr>
              <a:t>factors </a:t>
            </a:r>
            <a:r>
              <a:rPr spc="-5" dirty="0">
                <a:latin typeface="Arial" pitchFamily="34" charset="0"/>
                <a:cs typeface="Arial" pitchFamily="34" charset="0"/>
              </a:rPr>
              <a:t>play part </a:t>
            </a:r>
            <a:r>
              <a:rPr dirty="0">
                <a:latin typeface="Arial" pitchFamily="34" charset="0"/>
                <a:cs typeface="Arial" pitchFamily="34" charset="0"/>
              </a:rPr>
              <a:t>in </a:t>
            </a:r>
            <a:r>
              <a:rPr spc="-5" dirty="0">
                <a:latin typeface="Arial" pitchFamily="34" charset="0"/>
                <a:cs typeface="Arial" pitchFamily="34" charset="0"/>
              </a:rPr>
              <a:t>the optimization of the mining activity.  Some of these </a:t>
            </a:r>
            <a:r>
              <a:rPr dirty="0">
                <a:latin typeface="Arial" pitchFamily="34" charset="0"/>
                <a:cs typeface="Arial" pitchFamily="34" charset="0"/>
              </a:rPr>
              <a:t>factors are </a:t>
            </a:r>
            <a:r>
              <a:rPr spc="-5">
                <a:latin typeface="Arial" pitchFamily="34" charset="0"/>
                <a:cs typeface="Arial" pitchFamily="34" charset="0"/>
              </a:rPr>
              <a:t>related </a:t>
            </a:r>
            <a:r>
              <a:rPr smtClean="0">
                <a:latin typeface="Arial" pitchFamily="34" charset="0"/>
                <a:cs typeface="Arial" pitchFamily="34" charset="0"/>
              </a:rPr>
              <a:t>to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marL="469900" marR="5080" indent="57150" algn="l" rtl="0">
              <a:lnSpc>
                <a:spcPct val="95800"/>
              </a:lnSpc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1-</a:t>
            </a:r>
            <a:r>
              <a:rPr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T</a:t>
            </a:r>
            <a:r>
              <a:rPr smtClean="0">
                <a:latin typeface="Arial" pitchFamily="34" charset="0"/>
                <a:cs typeface="Arial" pitchFamily="34" charset="0"/>
              </a:rPr>
              <a:t>he </a:t>
            </a:r>
            <a:r>
              <a:rPr dirty="0">
                <a:latin typeface="Arial" pitchFamily="34" charset="0"/>
                <a:cs typeface="Arial" pitchFamily="34" charset="0"/>
              </a:rPr>
              <a:t>type of ore, </a:t>
            </a:r>
            <a:r>
              <a:rPr spc="-5" dirty="0">
                <a:latin typeface="Arial" pitchFamily="34" charset="0"/>
                <a:cs typeface="Arial" pitchFamily="34" charset="0"/>
              </a:rPr>
              <a:t>mineral </a:t>
            </a:r>
            <a:r>
              <a:rPr dirty="0">
                <a:latin typeface="Arial" pitchFamily="34" charset="0"/>
                <a:cs typeface="Arial" pitchFamily="34" charset="0"/>
              </a:rPr>
              <a:t>and  industrial rock and their grade or </a:t>
            </a:r>
            <a:r>
              <a:rPr spc="-5">
                <a:latin typeface="Arial" pitchFamily="34" charset="0"/>
                <a:cs typeface="Arial" pitchFamily="34" charset="0"/>
              </a:rPr>
              <a:t>assay </a:t>
            </a:r>
            <a:r>
              <a:rPr smtClean="0">
                <a:latin typeface="Arial" pitchFamily="34" charset="0"/>
                <a:cs typeface="Arial" pitchFamily="34" charset="0"/>
              </a:rPr>
              <a:t>value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469900" marR="5080" indent="57150" algn="l" rtl="0">
              <a:lnSpc>
                <a:spcPct val="95800"/>
              </a:lnSpc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2-</a:t>
            </a:r>
            <a:r>
              <a:rPr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T</a:t>
            </a:r>
            <a:r>
              <a:rPr smtClean="0">
                <a:latin typeface="Arial" pitchFamily="34" charset="0"/>
                <a:cs typeface="Arial" pitchFamily="34" charset="0"/>
              </a:rPr>
              <a:t>heir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proven </a:t>
            </a:r>
            <a:r>
              <a:rPr smtClean="0">
                <a:latin typeface="Arial" pitchFamily="34" charset="0"/>
                <a:cs typeface="Arial" pitchFamily="34" charset="0"/>
              </a:rPr>
              <a:t>reserve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and extractable ore quantities.</a:t>
            </a:r>
          </a:p>
          <a:p>
            <a:pPr marL="469900" marR="5080" indent="57150" algn="l" rtl="0">
              <a:lnSpc>
                <a:spcPct val="95800"/>
              </a:lnSpc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3-</a:t>
            </a:r>
            <a:r>
              <a:rPr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pc="-5" dirty="0" smtClean="0">
                <a:latin typeface="Arial" pitchFamily="34" charset="0"/>
                <a:cs typeface="Arial" pitchFamily="34" charset="0"/>
              </a:rPr>
              <a:t>T</a:t>
            </a:r>
            <a:r>
              <a:rPr spc="-5" smtClean="0">
                <a:latin typeface="Arial" pitchFamily="34" charset="0"/>
                <a:cs typeface="Arial" pitchFamily="34" charset="0"/>
              </a:rPr>
              <a:t>heir </a:t>
            </a:r>
            <a:r>
              <a:rPr dirty="0">
                <a:latin typeface="Arial" pitchFamily="34" charset="0"/>
                <a:cs typeface="Arial" pitchFamily="34" charset="0"/>
              </a:rPr>
              <a:t>market value</a:t>
            </a:r>
            <a:r>
              <a:rPr>
                <a:latin typeface="Arial" pitchFamily="34" charset="0"/>
                <a:cs typeface="Arial" pitchFamily="34" charset="0"/>
              </a:rPr>
              <a:t>. 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469900" marR="5080" indent="57150" algn="l" rtl="0">
              <a:lnSpc>
                <a:spcPct val="95800"/>
              </a:lnSpc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4- </a:t>
            </a:r>
            <a:r>
              <a:rPr smtClean="0">
                <a:latin typeface="Arial" pitchFamily="34" charset="0"/>
                <a:cs typeface="Arial" pitchFamily="34" charset="0"/>
              </a:rPr>
              <a:t>Other </a:t>
            </a:r>
            <a:r>
              <a:rPr dirty="0">
                <a:latin typeface="Arial" pitchFamily="34" charset="0"/>
                <a:cs typeface="Arial" pitchFamily="34" charset="0"/>
              </a:rPr>
              <a:t>factors are </a:t>
            </a:r>
            <a:r>
              <a:rPr spc="-5" dirty="0">
                <a:latin typeface="Arial" pitchFamily="34" charset="0"/>
                <a:cs typeface="Arial" pitchFamily="34" charset="0"/>
              </a:rPr>
              <a:t>related </a:t>
            </a:r>
            <a:r>
              <a:rPr dirty="0">
                <a:latin typeface="Arial" pitchFamily="34" charset="0"/>
                <a:cs typeface="Arial" pitchFamily="34" charset="0"/>
              </a:rPr>
              <a:t>to the selected  </a:t>
            </a:r>
            <a:r>
              <a:rPr spc="-5" dirty="0">
                <a:latin typeface="Arial" pitchFamily="34" charset="0"/>
                <a:cs typeface="Arial" pitchFamily="34" charset="0"/>
              </a:rPr>
              <a:t>mining method, its </a:t>
            </a:r>
            <a:r>
              <a:rPr dirty="0">
                <a:latin typeface="Arial" pitchFamily="34" charset="0"/>
                <a:cs typeface="Arial" pitchFamily="34" charset="0"/>
              </a:rPr>
              <a:t>safety, cost </a:t>
            </a:r>
            <a:r>
              <a:rPr>
                <a:latin typeface="Arial" pitchFamily="34" charset="0"/>
                <a:cs typeface="Arial" pitchFamily="34" charset="0"/>
              </a:rPr>
              <a:t>of </a:t>
            </a:r>
            <a:r>
              <a:rPr smtClean="0">
                <a:latin typeface="Arial" pitchFamily="34" charset="0"/>
                <a:cs typeface="Arial" pitchFamily="34" charset="0"/>
              </a:rPr>
              <a:t>execution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469900" marR="5080" indent="57150" algn="l" rtl="0">
              <a:lnSpc>
                <a:spcPct val="95800"/>
              </a:lnSpc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5-</a:t>
            </a:r>
            <a:r>
              <a:rPr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spc="-5" smtClean="0">
                <a:latin typeface="Arial" pitchFamily="34" charset="0"/>
                <a:cs typeface="Arial" pitchFamily="34" charset="0"/>
              </a:rPr>
              <a:t>cost </a:t>
            </a:r>
            <a:r>
              <a:rPr dirty="0">
                <a:latin typeface="Arial" pitchFamily="34" charset="0"/>
                <a:cs typeface="Arial" pitchFamily="34" charset="0"/>
              </a:rPr>
              <a:t>of  processing </a:t>
            </a:r>
            <a:r>
              <a:rPr>
                <a:latin typeface="Arial" pitchFamily="34" charset="0"/>
                <a:cs typeface="Arial" pitchFamily="34" charset="0"/>
              </a:rPr>
              <a:t>or </a:t>
            </a:r>
            <a:r>
              <a:rPr smtClean="0">
                <a:latin typeface="Arial" pitchFamily="34" charset="0"/>
                <a:cs typeface="Arial" pitchFamily="34" charset="0"/>
              </a:rPr>
              <a:t>upgrading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of raw material</a:t>
            </a:r>
            <a:r>
              <a:rPr smtClean="0">
                <a:latin typeface="Arial" pitchFamily="34" charset="0"/>
                <a:cs typeface="Arial" pitchFamily="34" charset="0"/>
              </a:rPr>
              <a:t>. 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469900" marR="5080" indent="57150" algn="l" rtl="0">
              <a:lnSpc>
                <a:spcPct val="95800"/>
              </a:lnSpc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6- </a:t>
            </a:r>
            <a:r>
              <a:rPr smtClean="0">
                <a:latin typeface="Arial" pitchFamily="34" charset="0"/>
                <a:cs typeface="Arial" pitchFamily="34" charset="0"/>
              </a:rPr>
              <a:t>Some </a:t>
            </a:r>
            <a:r>
              <a:rPr spc="-5" dirty="0">
                <a:latin typeface="Arial" pitchFamily="34" charset="0"/>
                <a:cs typeface="Arial" pitchFamily="34" charset="0"/>
              </a:rPr>
              <a:t>other socio-economic </a:t>
            </a:r>
            <a:r>
              <a:rPr dirty="0">
                <a:latin typeface="Arial" pitchFamily="34" charset="0"/>
                <a:cs typeface="Arial" pitchFamily="34" charset="0"/>
              </a:rPr>
              <a:t>factors may  play a role in </a:t>
            </a:r>
            <a:r>
              <a:rPr spc="-5" dirty="0">
                <a:latin typeface="Arial" pitchFamily="34" charset="0"/>
                <a:cs typeface="Arial" pitchFamily="34" charset="0"/>
              </a:rPr>
              <a:t>that as well, </a:t>
            </a:r>
            <a:r>
              <a:rPr dirty="0">
                <a:latin typeface="Arial" pitchFamily="34" charset="0"/>
                <a:cs typeface="Arial" pitchFamily="34" charset="0"/>
              </a:rPr>
              <a:t>such </a:t>
            </a:r>
            <a:r>
              <a:rPr spc="-5" dirty="0">
                <a:latin typeface="Arial" pitchFamily="34" charset="0"/>
                <a:cs typeface="Arial" pitchFamily="34" charset="0"/>
              </a:rPr>
              <a:t>as availability </a:t>
            </a:r>
            <a:r>
              <a:rPr>
                <a:latin typeface="Arial" pitchFamily="34" charset="0"/>
                <a:cs typeface="Arial" pitchFamily="34" charset="0"/>
              </a:rPr>
              <a:t>of </a:t>
            </a:r>
            <a:r>
              <a:rPr smtClean="0">
                <a:latin typeface="Arial" pitchFamily="34" charset="0"/>
                <a:cs typeface="Arial" pitchFamily="34" charset="0"/>
              </a:rPr>
              <a:t>manpower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469900" marR="5080" indent="57150" algn="l" rtl="0">
              <a:lnSpc>
                <a:spcPct val="95800"/>
              </a:lnSpc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7- The</a:t>
            </a:r>
            <a:r>
              <a:rPr smtClean="0">
                <a:latin typeface="Arial" pitchFamily="34" charset="0"/>
                <a:cs typeface="Arial" pitchFamily="34" charset="0"/>
              </a:rPr>
              <a:t> </a:t>
            </a:r>
            <a:r>
              <a:rPr spc="-5" dirty="0">
                <a:latin typeface="Arial" pitchFamily="34" charset="0"/>
                <a:cs typeface="Arial" pitchFamily="34" charset="0"/>
              </a:rPr>
              <a:t>availability </a:t>
            </a:r>
            <a:r>
              <a:rPr dirty="0">
                <a:latin typeface="Arial" pitchFamily="34" charset="0"/>
                <a:cs typeface="Arial" pitchFamily="34" charset="0"/>
              </a:rPr>
              <a:t>of internal </a:t>
            </a:r>
            <a:r>
              <a:rPr>
                <a:latin typeface="Arial" pitchFamily="34" charset="0"/>
                <a:cs typeface="Arial" pitchFamily="34" charset="0"/>
              </a:rPr>
              <a:t>and </a:t>
            </a:r>
            <a:r>
              <a:rPr smtClean="0">
                <a:latin typeface="Arial" pitchFamily="34" charset="0"/>
                <a:cs typeface="Arial" pitchFamily="34" charset="0"/>
              </a:rPr>
              <a:t>external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manpower and </a:t>
            </a:r>
            <a:r>
              <a:rPr smtClean="0">
                <a:latin typeface="Arial" pitchFamily="34" charset="0"/>
                <a:cs typeface="Arial" pitchFamily="34" charset="0"/>
              </a:rPr>
              <a:t> </a:t>
            </a:r>
            <a:r>
              <a:rPr spc="-5" dirty="0">
                <a:latin typeface="Arial" pitchFamily="34" charset="0"/>
                <a:cs typeface="Arial" pitchFamily="34" charset="0"/>
              </a:rPr>
              <a:t>technical </a:t>
            </a:r>
            <a:r>
              <a:rPr dirty="0">
                <a:latin typeface="Arial" pitchFamily="34" charset="0"/>
                <a:cs typeface="Arial" pitchFamily="34" charset="0"/>
              </a:rPr>
              <a:t>expertise and the  </a:t>
            </a:r>
            <a:r>
              <a:rPr spc="-5" dirty="0">
                <a:latin typeface="Arial" pitchFamily="34" charset="0"/>
                <a:cs typeface="Arial" pitchFamily="34" charset="0"/>
              </a:rPr>
              <a:t>availability </a:t>
            </a:r>
            <a:r>
              <a:rPr dirty="0">
                <a:latin typeface="Arial" pitchFamily="34" charset="0"/>
                <a:cs typeface="Arial" pitchFamily="34" charset="0"/>
              </a:rPr>
              <a:t>of </a:t>
            </a:r>
            <a:r>
              <a:rPr spc="-5" dirty="0">
                <a:latin typeface="Arial" pitchFamily="34" charset="0"/>
                <a:cs typeface="Arial" pitchFamily="34" charset="0"/>
              </a:rPr>
              <a:t>transport facilities </a:t>
            </a:r>
            <a:r>
              <a:rPr dirty="0">
                <a:latin typeface="Arial" pitchFamily="34" charset="0"/>
                <a:cs typeface="Arial" pitchFamily="34" charset="0"/>
              </a:rPr>
              <a:t>and their </a:t>
            </a:r>
            <a:r>
              <a:rPr spc="-5" dirty="0">
                <a:latin typeface="Arial" pitchFamily="34" charset="0"/>
                <a:cs typeface="Arial" pitchFamily="34" charset="0"/>
              </a:rPr>
              <a:t>costs</a:t>
            </a:r>
            <a:r>
              <a:rPr spc="-5">
                <a:latin typeface="Arial" pitchFamily="34" charset="0"/>
                <a:cs typeface="Arial" pitchFamily="34" charset="0"/>
              </a:rPr>
              <a:t>. </a:t>
            </a:r>
            <a:endParaRPr lang="en-US" spc="-5" dirty="0" smtClean="0">
              <a:latin typeface="Arial" pitchFamily="34" charset="0"/>
              <a:cs typeface="Arial" pitchFamily="34" charset="0"/>
            </a:endParaRPr>
          </a:p>
          <a:p>
            <a:pPr marL="469900" marR="5080" indent="57150" algn="l" rtl="0">
              <a:lnSpc>
                <a:spcPct val="95800"/>
              </a:lnSpc>
            </a:pPr>
            <a:r>
              <a:rPr lang="en-US" spc="-5" dirty="0" smtClean="0">
                <a:latin typeface="Arial" pitchFamily="34" charset="0"/>
                <a:cs typeface="Arial" pitchFamily="34" charset="0"/>
              </a:rPr>
              <a:t>8- </a:t>
            </a:r>
            <a:r>
              <a:rPr smtClean="0">
                <a:latin typeface="Arial" pitchFamily="34" charset="0"/>
                <a:cs typeface="Arial" pitchFamily="34" charset="0"/>
              </a:rPr>
              <a:t>The </a:t>
            </a:r>
            <a:r>
              <a:rPr>
                <a:latin typeface="Arial" pitchFamily="34" charset="0"/>
                <a:cs typeface="Arial" pitchFamily="34" charset="0"/>
              </a:rPr>
              <a:t>types </a:t>
            </a:r>
            <a:r>
              <a:rPr smtClean="0">
                <a:latin typeface="Arial" pitchFamily="34" charset="0"/>
                <a:cs typeface="Arial" pitchFamily="34" charset="0"/>
              </a:rPr>
              <a:t>of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pc="-5" dirty="0" smtClean="0">
                <a:latin typeface="Arial" pitchFamily="34" charset="0"/>
                <a:cs typeface="Arial" pitchFamily="34" charset="0"/>
              </a:rPr>
              <a:t>excavation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machines and </a:t>
            </a:r>
            <a:r>
              <a:rPr lang="en-US" spc="-5" dirty="0" smtClean="0">
                <a:latin typeface="Arial" pitchFamily="34" charset="0"/>
                <a:cs typeface="Arial" pitchFamily="34" charset="0"/>
              </a:rPr>
              <a:t>equipment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and their </a:t>
            </a:r>
            <a:r>
              <a:rPr lang="en-US" spc="-5" dirty="0" smtClean="0">
                <a:latin typeface="Arial" pitchFamily="34" charset="0"/>
                <a:cs typeface="Arial" pitchFamily="34" charset="0"/>
              </a:rPr>
              <a:t>production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rate  may </a:t>
            </a:r>
            <a:r>
              <a:rPr lang="en-US" spc="-5" dirty="0" smtClean="0">
                <a:latin typeface="Arial" pitchFamily="34" charset="0"/>
                <a:cs typeface="Arial" pitchFamily="34" charset="0"/>
              </a:rPr>
              <a:t>play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a part in the economic feasibility of the investment</a:t>
            </a:r>
            <a:r>
              <a:rPr lang="en-US" spc="-9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for  ore and </a:t>
            </a:r>
            <a:r>
              <a:rPr lang="en-US" spc="-5" dirty="0" smtClean="0">
                <a:latin typeface="Arial" pitchFamily="34" charset="0"/>
                <a:cs typeface="Arial" pitchFamily="34" charset="0"/>
              </a:rPr>
              <a:t>mineral extraction.</a:t>
            </a:r>
            <a:endParaRPr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4835</TotalTime>
  <Words>1070</Words>
  <Application>Microsoft Office PowerPoint</Application>
  <PresentationFormat>Custom</PresentationFormat>
  <Paragraphs>149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Symbol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Word - Faculty of Engineering  .docx</dc:title>
  <dc:creator>Dr. Hamed</dc:creator>
  <cp:lastModifiedBy>MIQDAD</cp:lastModifiedBy>
  <cp:revision>575</cp:revision>
  <dcterms:created xsi:type="dcterms:W3CDTF">2019-09-11T08:41:25Z</dcterms:created>
  <dcterms:modified xsi:type="dcterms:W3CDTF">2021-02-01T18:52:50Z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2019-09-11T00:00:00Z</vt:filetime>
  </property>
  <property fmtid="{D5CDD505-2E9C-101B-9397-08002B2CF9AE}" pid="3" name="Creator">
    <vt:lpwstr>Microsoft® Word 2013</vt:lpwstr>
  </property>
  <property fmtid="{D5CDD505-2E9C-101B-9397-08002B2CF9AE}" pid="4" name="LastSaved">
    <vt:filetime>2019-09-11T00:00:00Z</vt:filetime>
  </property>
</Properties>
</file>