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8"/>
  </p:notesMasterIdLst>
  <p:sldIdLst>
    <p:sldId id="256" r:id="rId2"/>
    <p:sldId id="298" r:id="rId3"/>
    <p:sldId id="312" r:id="rId4"/>
    <p:sldId id="313" r:id="rId5"/>
    <p:sldId id="395" r:id="rId6"/>
    <p:sldId id="431" r:id="rId7"/>
    <p:sldId id="432" r:id="rId8"/>
    <p:sldId id="433" r:id="rId9"/>
    <p:sldId id="434" r:id="rId10"/>
    <p:sldId id="436" r:id="rId11"/>
    <p:sldId id="435" r:id="rId12"/>
    <p:sldId id="437" r:id="rId13"/>
    <p:sldId id="438" r:id="rId14"/>
    <p:sldId id="439" r:id="rId15"/>
    <p:sldId id="440" r:id="rId16"/>
    <p:sldId id="441" r:id="rId17"/>
    <p:sldId id="442" r:id="rId18"/>
    <p:sldId id="443" r:id="rId19"/>
    <p:sldId id="444" r:id="rId20"/>
    <p:sldId id="445" r:id="rId21"/>
    <p:sldId id="446" r:id="rId22"/>
    <p:sldId id="447" r:id="rId23"/>
    <p:sldId id="460" r:id="rId24"/>
    <p:sldId id="448" r:id="rId25"/>
    <p:sldId id="449" r:id="rId26"/>
    <p:sldId id="450" r:id="rId27"/>
    <p:sldId id="451" r:id="rId28"/>
    <p:sldId id="452" r:id="rId29"/>
    <p:sldId id="453" r:id="rId30"/>
    <p:sldId id="454" r:id="rId31"/>
    <p:sldId id="455" r:id="rId32"/>
    <p:sldId id="456" r:id="rId33"/>
    <p:sldId id="457" r:id="rId34"/>
    <p:sldId id="458" r:id="rId35"/>
    <p:sldId id="459" r:id="rId36"/>
    <p:sldId id="461" r:id="rId37"/>
    <p:sldId id="462" r:id="rId38"/>
    <p:sldId id="463" r:id="rId39"/>
    <p:sldId id="464" r:id="rId40"/>
    <p:sldId id="465" r:id="rId41"/>
    <p:sldId id="467" r:id="rId42"/>
    <p:sldId id="466" r:id="rId43"/>
    <p:sldId id="468" r:id="rId44"/>
    <p:sldId id="469" r:id="rId45"/>
    <p:sldId id="470" r:id="rId46"/>
    <p:sldId id="471"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48"/>
    <p:restoredTop sz="86437"/>
  </p:normalViewPr>
  <p:slideViewPr>
    <p:cSldViewPr snapToGrid="0" snapToObjects="1">
      <p:cViewPr varScale="1">
        <p:scale>
          <a:sx n="109" d="100"/>
          <a:sy n="109" d="100"/>
        </p:scale>
        <p:origin x="1320" y="20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5/6/21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5/6/21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5/6/21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5/6/21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5/6/21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466050" y="5611917"/>
            <a:ext cx="2509661" cy="553998"/>
          </a:xfrm>
          <a:prstGeom prst="rect">
            <a:avLst/>
          </a:prstGeom>
          <a:noFill/>
        </p:spPr>
        <p:txBody>
          <a:bodyPr wrap="none" lIns="91440" tIns="45720" rIns="91440" bIns="45720">
            <a:spAutoFit/>
          </a:bodyPr>
          <a:lstStyle/>
          <a:p>
            <a:pPr algn="ctr"/>
            <a:r>
              <a:rPr lang="en-US" sz="3000" dirty="0">
                <a:ln w="0"/>
                <a:effectLst>
                  <a:reflection blurRad="6350" stA="50000" endA="300" endPos="50000" dist="60007" dir="5400000" sy="-100000" algn="bl" rotWithShape="0"/>
                </a:effectLst>
                <a:latin typeface="Times New Roman" charset="0"/>
                <a:ea typeface="Times New Roman" charset="0"/>
                <a:cs typeface="Times New Roman" charset="0"/>
              </a:rPr>
              <a:t>PAYAM WALI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0" y="2867504"/>
            <a:ext cx="8410640" cy="1828386"/>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5:</a:t>
            </a:r>
          </a:p>
          <a:p>
            <a:pPr algn="ctr">
              <a:lnSpc>
                <a:spcPct val="150000"/>
              </a:lnSpc>
            </a:pPr>
            <a:r>
              <a:rPr lang="en-US" sz="4000" dirty="0">
                <a:latin typeface="Times New Roman" charset="0"/>
                <a:ea typeface="Times New Roman" charset="0"/>
                <a:cs typeface="Times New Roman" charset="0"/>
              </a:rPr>
              <a:t>Low-Level Design </a:t>
            </a:r>
          </a:p>
        </p:txBody>
      </p:sp>
      <p:pic>
        <p:nvPicPr>
          <p:cNvPr id="9" name="Picture 8">
            <a:extLst>
              <a:ext uri="{FF2B5EF4-FFF2-40B4-BE49-F238E27FC236}">
                <a16:creationId xmlns:a16="http://schemas.microsoft.com/office/drawing/2014/main" id="{613FB6D0-FCF3-0749-9B90-CA40B8E7818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10</a:t>
            </a:fld>
            <a:endParaRPr lang="en-US"/>
          </a:p>
        </p:txBody>
      </p:sp>
      <p:sp>
        <p:nvSpPr>
          <p:cNvPr id="11" name="Subtitle 2"/>
          <p:cNvSpPr txBox="1">
            <a:spLocks/>
          </p:cNvSpPr>
          <p:nvPr/>
        </p:nvSpPr>
        <p:spPr>
          <a:xfrm>
            <a:off x="194080" y="1679817"/>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After you define the application’s main classes, you need to add more detail to represent variations on those classes. </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4886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Building Inheritance Hierarchies</a:t>
            </a:r>
          </a:p>
        </p:txBody>
      </p:sp>
      <p:sp>
        <p:nvSpPr>
          <p:cNvPr id="10" name="Subtitle 2">
            <a:extLst>
              <a:ext uri="{FF2B5EF4-FFF2-40B4-BE49-F238E27FC236}">
                <a16:creationId xmlns:a16="http://schemas.microsoft.com/office/drawing/2014/main" id="{0452EACC-91EB-4E47-BAF9-7CAC3E886F71}"/>
              </a:ext>
            </a:extLst>
          </p:cNvPr>
          <p:cNvSpPr txBox="1">
            <a:spLocks/>
          </p:cNvSpPr>
          <p:nvPr/>
        </p:nvSpPr>
        <p:spPr>
          <a:xfrm>
            <a:off x="194080" y="4068177"/>
            <a:ext cx="8483266" cy="7463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Child classes automatically inherit the properties, methods, and events defined by the parent class.</a:t>
            </a:r>
          </a:p>
        </p:txBody>
      </p:sp>
      <p:sp>
        <p:nvSpPr>
          <p:cNvPr id="14" name="Subtitle 2">
            <a:extLst>
              <a:ext uri="{FF2B5EF4-FFF2-40B4-BE49-F238E27FC236}">
                <a16:creationId xmlns:a16="http://schemas.microsoft.com/office/drawing/2014/main" id="{2B58D567-86AE-7845-AB53-FCE78D833B4E}"/>
              </a:ext>
            </a:extLst>
          </p:cNvPr>
          <p:cNvSpPr txBox="1">
            <a:spLocks/>
          </p:cNvSpPr>
          <p:nvPr/>
        </p:nvSpPr>
        <p:spPr>
          <a:xfrm>
            <a:off x="181936" y="4910473"/>
            <a:ext cx="8755842" cy="12560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This is one important way object‐oriented programming languages achieve code re</a:t>
            </a:r>
            <a:r>
              <a:rPr lang="ar-SA" sz="2200" dirty="0">
                <a:latin typeface="Times New Roman" charset="0"/>
                <a:ea typeface="Times New Roman" charset="0"/>
                <a:cs typeface="Times New Roman" charset="0"/>
              </a:rPr>
              <a:t>-</a:t>
            </a:r>
            <a:r>
              <a:rPr lang="en-US" sz="2200" dirty="0">
                <a:latin typeface="Times New Roman" charset="0"/>
                <a:ea typeface="Times New Roman" charset="0"/>
                <a:cs typeface="Times New Roman" charset="0"/>
              </a:rPr>
              <a:t>use. You write code once in the parent class and any child classes use that same code without you rewriting it</a:t>
            </a:r>
            <a:r>
              <a:rPr lang="ar-SA" sz="2200" dirty="0">
                <a:latin typeface="Times New Roman" charset="0"/>
                <a:ea typeface="Times New Roman" charset="0"/>
                <a:cs typeface="Times New Roman" charset="0"/>
              </a:rPr>
              <a:t>.</a:t>
            </a:r>
            <a:endParaRPr lang="en-US" sz="2200" dirty="0">
              <a:latin typeface="Times New Roman" charset="0"/>
              <a:ea typeface="Times New Roman" charset="0"/>
              <a:cs typeface="Times New Roman" charset="0"/>
            </a:endParaRPr>
          </a:p>
        </p:txBody>
      </p:sp>
      <p:sp>
        <p:nvSpPr>
          <p:cNvPr id="16" name="Subtitle 2">
            <a:extLst>
              <a:ext uri="{FF2B5EF4-FFF2-40B4-BE49-F238E27FC236}">
                <a16:creationId xmlns:a16="http://schemas.microsoft.com/office/drawing/2014/main" id="{998B94FC-2B1F-1846-845A-ACB1F876981E}"/>
              </a:ext>
            </a:extLst>
          </p:cNvPr>
          <p:cNvSpPr txBox="1">
            <a:spLocks/>
          </p:cNvSpPr>
          <p:nvPr/>
        </p:nvSpPr>
        <p:spPr>
          <a:xfrm>
            <a:off x="181936" y="2421908"/>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can capture the differences between related classes by deriving g a child class from a parent class.</a:t>
            </a:r>
          </a:p>
        </p:txBody>
      </p:sp>
      <p:sp>
        <p:nvSpPr>
          <p:cNvPr id="17" name="Subtitle 2">
            <a:extLst>
              <a:ext uri="{FF2B5EF4-FFF2-40B4-BE49-F238E27FC236}">
                <a16:creationId xmlns:a16="http://schemas.microsoft.com/office/drawing/2014/main" id="{2E9F4BEB-0536-8F4B-BC5C-F8767E84EAAB}"/>
              </a:ext>
            </a:extLst>
          </p:cNvPr>
          <p:cNvSpPr txBox="1">
            <a:spLocks/>
          </p:cNvSpPr>
          <p:nvPr/>
        </p:nvSpPr>
        <p:spPr>
          <a:xfrm>
            <a:off x="181936" y="3221672"/>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can capture the differences between related classes by deriving a child class from a parent class.</a:t>
            </a:r>
          </a:p>
        </p:txBody>
      </p:sp>
      <p:sp>
        <p:nvSpPr>
          <p:cNvPr id="15" name="Subtitle 2">
            <a:extLst>
              <a:ext uri="{FF2B5EF4-FFF2-40B4-BE49-F238E27FC236}">
                <a16:creationId xmlns:a16="http://schemas.microsoft.com/office/drawing/2014/main" id="{ED91C399-2B60-994A-96E6-A4072AE68610}"/>
              </a:ext>
            </a:extLst>
          </p:cNvPr>
          <p:cNvSpPr txBox="1">
            <a:spLocks/>
          </p:cNvSpPr>
          <p:nvPr/>
        </p:nvSpPr>
        <p:spPr>
          <a:xfrm>
            <a:off x="194080" y="6042326"/>
            <a:ext cx="8755842" cy="6280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can derive multiple classes from a single parent class.</a:t>
            </a:r>
          </a:p>
        </p:txBody>
      </p:sp>
      <p:pic>
        <p:nvPicPr>
          <p:cNvPr id="18" name="Picture 17">
            <a:extLst>
              <a:ext uri="{FF2B5EF4-FFF2-40B4-BE49-F238E27FC236}">
                <a16:creationId xmlns:a16="http://schemas.microsoft.com/office/drawing/2014/main" id="{1386BA09-A41C-294A-9474-BEFFAAC8CF6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1909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0" grpId="0"/>
      <p:bldP spid="14" grpId="0"/>
      <p:bldP spid="16" grpId="0"/>
      <p:bldP spid="17"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ttachment.jpeg">
            <a:extLst>
              <a:ext uri="{FF2B5EF4-FFF2-40B4-BE49-F238E27FC236}">
                <a16:creationId xmlns:a16="http://schemas.microsoft.com/office/drawing/2014/main" id="{9DE1B6BC-8163-CE49-BC98-8C3C041E46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220" y="3209851"/>
            <a:ext cx="7399258" cy="347097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11</a:t>
            </a:fld>
            <a:endParaRPr lang="en-US"/>
          </a:p>
        </p:txBody>
      </p:sp>
      <p:sp>
        <p:nvSpPr>
          <p:cNvPr id="11" name="Subtitle 2"/>
          <p:cNvSpPr txBox="1">
            <a:spLocks/>
          </p:cNvSpPr>
          <p:nvPr/>
        </p:nvSpPr>
        <p:spPr>
          <a:xfrm>
            <a:off x="194080" y="1679817"/>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Refinement is the process of breaking a parent class into multiple subclasses to capture some </a:t>
            </a:r>
            <a:r>
              <a:rPr lang="en-US" sz="2200" u="sng" dirty="0">
                <a:latin typeface="Times New Roman" charset="0"/>
                <a:ea typeface="Times New Roman" charset="0"/>
                <a:cs typeface="Times New Roman" charset="0"/>
              </a:rPr>
              <a:t>difference between objects </a:t>
            </a:r>
            <a:r>
              <a:rPr lang="en-US" sz="2200" dirty="0">
                <a:latin typeface="Times New Roman" charset="0"/>
                <a:ea typeface="Times New Roman" charset="0"/>
                <a:cs typeface="Times New Roman" charset="0"/>
              </a:rPr>
              <a:t>in the class. </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Refinement</a:t>
            </a:r>
          </a:p>
        </p:txBody>
      </p:sp>
      <p:sp>
        <p:nvSpPr>
          <p:cNvPr id="16" name="Subtitle 2">
            <a:extLst>
              <a:ext uri="{FF2B5EF4-FFF2-40B4-BE49-F238E27FC236}">
                <a16:creationId xmlns:a16="http://schemas.microsoft.com/office/drawing/2014/main" id="{998B94FC-2B1F-1846-845A-ACB1F876981E}"/>
              </a:ext>
            </a:extLst>
          </p:cNvPr>
          <p:cNvSpPr txBox="1">
            <a:spLocks/>
          </p:cNvSpPr>
          <p:nvPr/>
        </p:nvSpPr>
        <p:spPr>
          <a:xfrm>
            <a:off x="181936" y="2421908"/>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Ex: When we derived the </a:t>
            </a:r>
            <a:r>
              <a:rPr lang="en-US" sz="2200" i="1" dirty="0">
                <a:latin typeface="Times New Roman" charset="0"/>
                <a:ea typeface="Times New Roman" charset="0"/>
                <a:cs typeface="Times New Roman" charset="0"/>
              </a:rPr>
              <a:t>Corvette</a:t>
            </a:r>
            <a:r>
              <a:rPr lang="en-US" sz="2200" dirty="0">
                <a:latin typeface="Times New Roman" charset="0"/>
                <a:ea typeface="Times New Roman" charset="0"/>
                <a:cs typeface="Times New Roman" charset="0"/>
              </a:rPr>
              <a:t> , </a:t>
            </a:r>
            <a:r>
              <a:rPr lang="en-US" sz="2200" i="1" dirty="0">
                <a:latin typeface="Times New Roman" charset="0"/>
                <a:ea typeface="Times New Roman" charset="0"/>
                <a:cs typeface="Times New Roman" charset="0"/>
              </a:rPr>
              <a:t>Edsel</a:t>
            </a:r>
            <a:r>
              <a:rPr lang="en-US" sz="2200" dirty="0">
                <a:latin typeface="Times New Roman" charset="0"/>
                <a:ea typeface="Times New Roman" charset="0"/>
                <a:cs typeface="Times New Roman" charset="0"/>
              </a:rPr>
              <a:t>, and </a:t>
            </a:r>
            <a:r>
              <a:rPr lang="en-US" sz="2200" i="1" dirty="0">
                <a:latin typeface="Times New Roman" charset="0"/>
                <a:ea typeface="Times New Roman" charset="0"/>
                <a:cs typeface="Times New Roman" charset="0"/>
              </a:rPr>
              <a:t>Pinto</a:t>
            </a:r>
            <a:r>
              <a:rPr lang="en-US" sz="2200" dirty="0">
                <a:latin typeface="Times New Roman" charset="0"/>
                <a:ea typeface="Times New Roman" charset="0"/>
                <a:cs typeface="Times New Roman" charset="0"/>
              </a:rPr>
              <a:t> classes from the Car class, that was refinement.</a:t>
            </a:r>
          </a:p>
        </p:txBody>
      </p:sp>
      <p:pic>
        <p:nvPicPr>
          <p:cNvPr id="10" name="Picture 9">
            <a:extLst>
              <a:ext uri="{FF2B5EF4-FFF2-40B4-BE49-F238E27FC236}">
                <a16:creationId xmlns:a16="http://schemas.microsoft.com/office/drawing/2014/main" id="{FF8252F2-EC9A-5841-8A54-0CBC1EAE53D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8424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blinds(horizontal)">
                                      <p:cBhvr>
                                        <p:cTn id="2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12</a:t>
            </a:fld>
            <a:endParaRPr lang="en-US"/>
          </a:p>
        </p:txBody>
      </p:sp>
      <p:sp>
        <p:nvSpPr>
          <p:cNvPr id="11" name="Subtitle 2"/>
          <p:cNvSpPr txBox="1">
            <a:spLocks/>
          </p:cNvSpPr>
          <p:nvPr/>
        </p:nvSpPr>
        <p:spPr>
          <a:xfrm>
            <a:off x="194080" y="1679817"/>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One danger to refinement is </a:t>
            </a:r>
            <a:r>
              <a:rPr lang="en-US" sz="2200" i="1" dirty="0" err="1">
                <a:latin typeface="Times New Roman" charset="0"/>
                <a:ea typeface="Times New Roman" charset="0"/>
                <a:cs typeface="Times New Roman" charset="0"/>
              </a:rPr>
              <a:t>overrefinement</a:t>
            </a:r>
            <a:r>
              <a:rPr lang="en-US" sz="2200" dirty="0">
                <a:latin typeface="Times New Roman" charset="0"/>
                <a:ea typeface="Times New Roman" charset="0"/>
                <a:cs typeface="Times New Roman" charset="0"/>
              </a:rPr>
              <a:t>,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which happens when you refine a class hierarchy unnecessarily, making too many classes that make programming more complicated and confusing.</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Refinement</a:t>
            </a:r>
          </a:p>
        </p:txBody>
      </p:sp>
      <p:sp>
        <p:nvSpPr>
          <p:cNvPr id="16" name="Subtitle 2">
            <a:extLst>
              <a:ext uri="{FF2B5EF4-FFF2-40B4-BE49-F238E27FC236}">
                <a16:creationId xmlns:a16="http://schemas.microsoft.com/office/drawing/2014/main" id="{998B94FC-2B1F-1846-845A-ACB1F876981E}"/>
              </a:ext>
            </a:extLst>
          </p:cNvPr>
          <p:cNvSpPr txBox="1">
            <a:spLocks/>
          </p:cNvSpPr>
          <p:nvPr/>
        </p:nvSpPr>
        <p:spPr>
          <a:xfrm>
            <a:off x="194080" y="2956444"/>
            <a:ext cx="8755842" cy="13520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could refine most of those models with different options such as different engine sizes, radios, speakers, alloy wheels, spoilers, and seat warmers. You could add still more subclasses to represent different colors.</a:t>
            </a:r>
          </a:p>
        </p:txBody>
      </p:sp>
      <p:sp>
        <p:nvSpPr>
          <p:cNvPr id="10" name="Subtitle 2">
            <a:extLst>
              <a:ext uri="{FF2B5EF4-FFF2-40B4-BE49-F238E27FC236}">
                <a16:creationId xmlns:a16="http://schemas.microsoft.com/office/drawing/2014/main" id="{28EB28AE-6E53-3240-8735-4543687F0E30}"/>
              </a:ext>
            </a:extLst>
          </p:cNvPr>
          <p:cNvSpPr txBox="1">
            <a:spLocks/>
          </p:cNvSpPr>
          <p:nvPr/>
        </p:nvSpPr>
        <p:spPr>
          <a:xfrm>
            <a:off x="194080" y="4345101"/>
            <a:ext cx="8755842" cy="13520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resulting hierarchy would contain many thousands (possibly millions) of classes. Obviously, a hierarchy that large wouldn’t be useful.</a:t>
            </a:r>
          </a:p>
        </p:txBody>
      </p:sp>
      <p:sp>
        <p:nvSpPr>
          <p:cNvPr id="14" name="Subtitle 2">
            <a:extLst>
              <a:ext uri="{FF2B5EF4-FFF2-40B4-BE49-F238E27FC236}">
                <a16:creationId xmlns:a16="http://schemas.microsoft.com/office/drawing/2014/main" id="{3EE5502C-FBA7-3742-8912-882772CF79BC}"/>
              </a:ext>
            </a:extLst>
          </p:cNvPr>
          <p:cNvSpPr txBox="1">
            <a:spLocks/>
          </p:cNvSpPr>
          <p:nvPr/>
        </p:nvSpPr>
        <p:spPr>
          <a:xfrm>
            <a:off x="194080" y="5505915"/>
            <a:ext cx="8755842" cy="9723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Obviously, a hierarchy that large wouldn’t be useful. There’s no way you could write enough code to actually use each of the classes</a:t>
            </a:r>
          </a:p>
        </p:txBody>
      </p:sp>
      <p:pic>
        <p:nvPicPr>
          <p:cNvPr id="15" name="Picture 14">
            <a:extLst>
              <a:ext uri="{FF2B5EF4-FFF2-40B4-BE49-F238E27FC236}">
                <a16:creationId xmlns:a16="http://schemas.microsoft.com/office/drawing/2014/main" id="{2E5C894D-5F5F-E546-B025-D09DF234F73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1238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13</a:t>
            </a:fld>
            <a:endParaRPr lang="en-US"/>
          </a:p>
        </p:txBody>
      </p:sp>
      <p:sp>
        <p:nvSpPr>
          <p:cNvPr id="11" name="Subtitle 2"/>
          <p:cNvSpPr txBox="1">
            <a:spLocks/>
          </p:cNvSpPr>
          <p:nvPr/>
        </p:nvSpPr>
        <p:spPr>
          <a:xfrm>
            <a:off x="194080" y="1679817"/>
            <a:ext cx="8755842" cy="78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There are two main problems</a:t>
            </a:r>
            <a:r>
              <a:rPr lang="ar-SA" sz="2200" dirty="0">
                <a:latin typeface="Times New Roman" charset="0"/>
                <a:ea typeface="Times New Roman" charset="0"/>
                <a:cs typeface="Times New Roman" charset="0"/>
              </a:rPr>
              <a:t> </a:t>
            </a:r>
            <a:r>
              <a:rPr lang="en-US" sz="2200" dirty="0">
                <a:latin typeface="Times New Roman" charset="0"/>
                <a:ea typeface="Times New Roman" charset="0"/>
                <a:cs typeface="Times New Roman" charset="0"/>
              </a:rPr>
              <a:t>here: </a:t>
            </a: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Refinement</a:t>
            </a:r>
          </a:p>
        </p:txBody>
      </p:sp>
      <p:sp>
        <p:nvSpPr>
          <p:cNvPr id="16" name="Subtitle 2">
            <a:extLst>
              <a:ext uri="{FF2B5EF4-FFF2-40B4-BE49-F238E27FC236}">
                <a16:creationId xmlns:a16="http://schemas.microsoft.com/office/drawing/2014/main" id="{998B94FC-2B1F-1846-845A-ACB1F876981E}"/>
              </a:ext>
            </a:extLst>
          </p:cNvPr>
          <p:cNvSpPr txBox="1">
            <a:spLocks/>
          </p:cNvSpPr>
          <p:nvPr/>
        </p:nvSpPr>
        <p:spPr>
          <a:xfrm>
            <a:off x="633660" y="2121300"/>
            <a:ext cx="8316262" cy="22238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200" dirty="0">
                <a:latin typeface="Times New Roman" charset="0"/>
                <a:ea typeface="Times New Roman" charset="0"/>
                <a:cs typeface="Times New Roman" charset="0"/>
              </a:rPr>
              <a:t>First, the classes are capturing data that isn’t relevant to the application.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The </a:t>
            </a:r>
            <a:r>
              <a:rPr lang="en-US" dirty="0" err="1">
                <a:latin typeface="Times New Roman" charset="0"/>
                <a:ea typeface="Times New Roman" charset="0"/>
                <a:cs typeface="Times New Roman" charset="0"/>
              </a:rPr>
              <a:t>FreeWheeler</a:t>
            </a:r>
            <a:r>
              <a:rPr lang="en-US" dirty="0">
                <a:latin typeface="Times New Roman" charset="0"/>
                <a:ea typeface="Times New Roman" charset="0"/>
                <a:cs typeface="Times New Roman" charset="0"/>
              </a:rPr>
              <a:t> application doesn’t care what color a car is or whether it has a CD changer.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It only cares about the car’s driving characteristics: mileage, maximum acceleration, turn radius, and so forth.</a:t>
            </a:r>
          </a:p>
        </p:txBody>
      </p:sp>
      <p:sp>
        <p:nvSpPr>
          <p:cNvPr id="10" name="Subtitle 2">
            <a:extLst>
              <a:ext uri="{FF2B5EF4-FFF2-40B4-BE49-F238E27FC236}">
                <a16:creationId xmlns:a16="http://schemas.microsoft.com/office/drawing/2014/main" id="{28EB28AE-6E53-3240-8735-4543687F0E30}"/>
              </a:ext>
            </a:extLst>
          </p:cNvPr>
          <p:cNvSpPr txBox="1">
            <a:spLocks/>
          </p:cNvSpPr>
          <p:nvPr/>
        </p:nvSpPr>
        <p:spPr>
          <a:xfrm>
            <a:off x="633660" y="4250724"/>
            <a:ext cx="8272529" cy="25228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200" dirty="0">
                <a:latin typeface="Times New Roman" charset="0"/>
                <a:ea typeface="Times New Roman" charset="0"/>
                <a:cs typeface="Times New Roman" charset="0"/>
              </a:rPr>
              <a:t>The second problem with this hierarchy is that the differences between cars could easily be represented by properties instead of by different classes. The differences identified so far actually are just different values for the same properties.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For example, Chevrolet, Ford, and DeLorean are all just different values for a Make property. You could eliminate that whole level of the hierarchy by simply adding a Make property to the Car class.</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366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ttachment.jpeg">
            <a:extLst>
              <a:ext uri="{FF2B5EF4-FFF2-40B4-BE49-F238E27FC236}">
                <a16:creationId xmlns:a16="http://schemas.microsoft.com/office/drawing/2014/main" id="{92A1E937-EE12-C640-9EA6-CE53F426E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011" y="4013368"/>
            <a:ext cx="3886989" cy="265561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14</a:t>
            </a:fld>
            <a:endParaRPr lang="en-US"/>
          </a:p>
        </p:txBody>
      </p:sp>
      <p:sp>
        <p:nvSpPr>
          <p:cNvPr id="11" name="Subtitle 2"/>
          <p:cNvSpPr txBox="1">
            <a:spLocks/>
          </p:cNvSpPr>
          <p:nvPr/>
        </p:nvSpPr>
        <p:spPr>
          <a:xfrm>
            <a:off x="194080" y="1679817"/>
            <a:ext cx="8755842" cy="12648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can avoid these kinds of hierarchy problems if you focus on behavioral differences between the different kinds of objects instead of looking at differences in properties.</a:t>
            </a: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Refinement</a:t>
            </a:r>
          </a:p>
        </p:txBody>
      </p:sp>
      <p:sp>
        <p:nvSpPr>
          <p:cNvPr id="14" name="Subtitle 2">
            <a:extLst>
              <a:ext uri="{FF2B5EF4-FFF2-40B4-BE49-F238E27FC236}">
                <a16:creationId xmlns:a16="http://schemas.microsoft.com/office/drawing/2014/main" id="{3EE5502C-FBA7-3742-8912-882772CF79BC}"/>
              </a:ext>
            </a:extLst>
          </p:cNvPr>
          <p:cNvSpPr txBox="1">
            <a:spLocks/>
          </p:cNvSpPr>
          <p:nvPr/>
        </p:nvSpPr>
        <p:spPr>
          <a:xfrm>
            <a:off x="194080" y="4100455"/>
            <a:ext cx="5075075" cy="2873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first section under a class’s name lists its properties (just Acceleration in this example). A subclass does not repeat items that it inherits without modification from its parent class. In this example, the Automatic and Manual classes inherit the Acceleration property., </a:t>
            </a:r>
          </a:p>
        </p:txBody>
      </p:sp>
      <p:sp>
        <p:nvSpPr>
          <p:cNvPr id="15" name="Subtitle 2">
            <a:extLst>
              <a:ext uri="{FF2B5EF4-FFF2-40B4-BE49-F238E27FC236}">
                <a16:creationId xmlns:a16="http://schemas.microsoft.com/office/drawing/2014/main" id="{CA01AC16-9034-2349-A66C-78C1CB84667B}"/>
              </a:ext>
            </a:extLst>
          </p:cNvPr>
          <p:cNvSpPr txBox="1">
            <a:spLocks/>
          </p:cNvSpPr>
          <p:nvPr/>
        </p:nvSpPr>
        <p:spPr>
          <a:xfrm>
            <a:off x="633660" y="2722983"/>
            <a:ext cx="8304118" cy="13028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For example, what are the behavioral differences between a Corvette and a Pinto? The Corvette accelerates quicker, but both cars can accelerate, just at different rates. They still have the same acceleration behavior, so you can represent that difference as an Acceleration property in the Car class., </a:t>
            </a:r>
          </a:p>
        </p:txBody>
      </p:sp>
      <p:pic>
        <p:nvPicPr>
          <p:cNvPr id="16" name="Picture 15">
            <a:extLst>
              <a:ext uri="{FF2B5EF4-FFF2-40B4-BE49-F238E27FC236}">
                <a16:creationId xmlns:a16="http://schemas.microsoft.com/office/drawing/2014/main" id="{DE28281F-2198-D347-B99A-591E86659A6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09524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par>
                          <p:cTn id="18" fill="hold">
                            <p:stCondLst>
                              <p:cond delay="500"/>
                            </p:stCondLst>
                            <p:childTnLst>
                              <p:par>
                                <p:cTn id="19" presetID="3" presetClass="entr" presetSubtype="10"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blinds(horizontal)">
                                      <p:cBhvr>
                                        <p:cTn id="21" dur="5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ttachment.jpeg">
            <a:extLst>
              <a:ext uri="{FF2B5EF4-FFF2-40B4-BE49-F238E27FC236}">
                <a16:creationId xmlns:a16="http://schemas.microsoft.com/office/drawing/2014/main" id="{92A1E937-EE12-C640-9EA6-CE53F426E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4384" y="3180941"/>
            <a:ext cx="5110946" cy="3491829"/>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15</a:t>
            </a:fld>
            <a:endParaRPr lang="en-US"/>
          </a:p>
        </p:txBody>
      </p:sp>
      <p:sp>
        <p:nvSpPr>
          <p:cNvPr id="11" name="Subtitle 2"/>
          <p:cNvSpPr txBox="1">
            <a:spLocks/>
          </p:cNvSpPr>
          <p:nvPr/>
        </p:nvSpPr>
        <p:spPr>
          <a:xfrm>
            <a:off x="194080" y="1679817"/>
            <a:ext cx="8755842" cy="12648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second section below a class’s name shows methods (Accelerate in this example). The method is italicized in the Car class to indicate that it is not implemented there and must be overridden in the child classes.</a:t>
            </a: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Refinement</a:t>
            </a:r>
          </a:p>
        </p:txBody>
      </p:sp>
      <p:pic>
        <p:nvPicPr>
          <p:cNvPr id="10" name="Picture 9">
            <a:extLst>
              <a:ext uri="{FF2B5EF4-FFF2-40B4-BE49-F238E27FC236}">
                <a16:creationId xmlns:a16="http://schemas.microsoft.com/office/drawing/2014/main" id="{2E69EA71-4DC3-604A-ADFB-57F00CF425E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394730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16</a:t>
            </a:fld>
            <a:endParaRPr lang="en-US"/>
          </a:p>
        </p:txBody>
      </p:sp>
      <p:sp>
        <p:nvSpPr>
          <p:cNvPr id="11" name="Subtitle 2"/>
          <p:cNvSpPr txBox="1">
            <a:spLocks/>
          </p:cNvSpPr>
          <p:nvPr/>
        </p:nvSpPr>
        <p:spPr>
          <a:xfrm>
            <a:off x="194080" y="1679818"/>
            <a:ext cx="8755842" cy="6719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Refinement starts with a single class and creates child classes to represent differences between objects.</a:t>
            </a: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Generalization</a:t>
            </a:r>
          </a:p>
        </p:txBody>
      </p:sp>
      <p:sp>
        <p:nvSpPr>
          <p:cNvPr id="10" name="Subtitle 2">
            <a:extLst>
              <a:ext uri="{FF2B5EF4-FFF2-40B4-BE49-F238E27FC236}">
                <a16:creationId xmlns:a16="http://schemas.microsoft.com/office/drawing/2014/main" id="{8A687D28-FC47-A54B-A921-EA79142FE47D}"/>
              </a:ext>
            </a:extLst>
          </p:cNvPr>
          <p:cNvSpPr txBox="1">
            <a:spLocks/>
          </p:cNvSpPr>
          <p:nvPr/>
        </p:nvSpPr>
        <p:spPr>
          <a:xfrm>
            <a:off x="194080" y="2615190"/>
            <a:ext cx="8755842" cy="10995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Generalization does the opposite: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It starts with several classes and creates a parent for them to represent common features.</a:t>
            </a:r>
          </a:p>
        </p:txBody>
      </p:sp>
      <p:sp>
        <p:nvSpPr>
          <p:cNvPr id="14" name="Subtitle 2">
            <a:extLst>
              <a:ext uri="{FF2B5EF4-FFF2-40B4-BE49-F238E27FC236}">
                <a16:creationId xmlns:a16="http://schemas.microsoft.com/office/drawing/2014/main" id="{B9AA819B-BBDF-224B-9800-C1E2492FB2E8}"/>
              </a:ext>
            </a:extLst>
          </p:cNvPr>
          <p:cNvSpPr txBox="1">
            <a:spLocks/>
          </p:cNvSpPr>
          <p:nvPr/>
        </p:nvSpPr>
        <p:spPr>
          <a:xfrm>
            <a:off x="194080" y="3747702"/>
            <a:ext cx="8755842" cy="21958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i="1" dirty="0" err="1">
                <a:latin typeface="Times New Roman" charset="0"/>
                <a:ea typeface="Times New Roman" charset="0"/>
                <a:cs typeface="Times New Roman" charset="0"/>
              </a:rPr>
              <a:t>ClassyDraw</a:t>
            </a:r>
            <a:r>
              <a:rPr lang="en-US" dirty="0">
                <a:latin typeface="Times New Roman" charset="0"/>
                <a:ea typeface="Times New Roman" charset="0"/>
                <a:cs typeface="Times New Roman" charset="0"/>
              </a:rPr>
              <a:t> application represents drawn objects as objects, so it needs classes such as Rectangle, Ellipse, Polygon, Text, Line, Star, and Hypotrochoid.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These classes draw different shapes, but they also have a lot in common. They all let you click their object to select it, move the object to the top or bottom of the drawing order, move the object, and so forth.</a:t>
            </a:r>
          </a:p>
        </p:txBody>
      </p:sp>
      <p:pic>
        <p:nvPicPr>
          <p:cNvPr id="15" name="Picture 14">
            <a:extLst>
              <a:ext uri="{FF2B5EF4-FFF2-40B4-BE49-F238E27FC236}">
                <a16:creationId xmlns:a16="http://schemas.microsoft.com/office/drawing/2014/main" id="{75D71E7E-F032-2B4B-AE1B-B1670B95053B}"/>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49289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17</a:t>
            </a:fld>
            <a:endParaRPr lang="en-US"/>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Generalization</a:t>
            </a:r>
          </a:p>
        </p:txBody>
      </p:sp>
      <p:pic>
        <p:nvPicPr>
          <p:cNvPr id="1026" name="Picture 2" descr="Attachment.jpeg">
            <a:extLst>
              <a:ext uri="{FF2B5EF4-FFF2-40B4-BE49-F238E27FC236}">
                <a16:creationId xmlns:a16="http://schemas.microsoft.com/office/drawing/2014/main" id="{820D4672-A114-F84E-BA03-805DF00887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963" y="2335213"/>
            <a:ext cx="8280400" cy="42037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FCABF3A-574A-CC40-B0B9-E439D9AD3B7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53348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18</a:t>
            </a:fld>
            <a:endParaRPr lang="en-US"/>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586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Object Composition</a:t>
            </a:r>
          </a:p>
        </p:txBody>
      </p:sp>
      <p:sp>
        <p:nvSpPr>
          <p:cNvPr id="10" name="Subtitle 2">
            <a:extLst>
              <a:ext uri="{FF2B5EF4-FFF2-40B4-BE49-F238E27FC236}">
                <a16:creationId xmlns:a16="http://schemas.microsoft.com/office/drawing/2014/main" id="{3E4147C5-DEE5-664E-8D67-7C2092E6DED5}"/>
              </a:ext>
            </a:extLst>
          </p:cNvPr>
          <p:cNvSpPr txBox="1">
            <a:spLocks/>
          </p:cNvSpPr>
          <p:nvPr/>
        </p:nvSpPr>
        <p:spPr>
          <a:xfrm>
            <a:off x="181936" y="1868750"/>
            <a:ext cx="8755842" cy="10834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Inheritance is one way you can reuse code.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child class inherits all of the code defined by its parent class,</a:t>
            </a:r>
          </a:p>
        </p:txBody>
      </p:sp>
      <p:sp>
        <p:nvSpPr>
          <p:cNvPr id="11" name="Subtitle 2">
            <a:extLst>
              <a:ext uri="{FF2B5EF4-FFF2-40B4-BE49-F238E27FC236}">
                <a16:creationId xmlns:a16="http://schemas.microsoft.com/office/drawing/2014/main" id="{86533C16-B108-4D4C-A252-8DF1A15E45A2}"/>
              </a:ext>
            </a:extLst>
          </p:cNvPr>
          <p:cNvSpPr txBox="1">
            <a:spLocks/>
          </p:cNvSpPr>
          <p:nvPr/>
        </p:nvSpPr>
        <p:spPr>
          <a:xfrm>
            <a:off x="181936" y="2938403"/>
            <a:ext cx="8755842" cy="5363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Another way to reuse code is </a:t>
            </a:r>
            <a:r>
              <a:rPr lang="en-US" sz="2200" i="1" u="sng" dirty="0">
                <a:latin typeface="Times New Roman" charset="0"/>
                <a:ea typeface="Times New Roman" charset="0"/>
                <a:cs typeface="Times New Roman" charset="0"/>
              </a:rPr>
              <a:t>object composition</a:t>
            </a:r>
            <a:r>
              <a:rPr lang="en-US" sz="2200" dirty="0">
                <a:latin typeface="Times New Roman" charset="0"/>
                <a:ea typeface="Times New Roman" charset="0"/>
                <a:cs typeface="Times New Roman" charset="0"/>
              </a:rPr>
              <a:t>.</a:t>
            </a:r>
            <a:endParaRPr lang="en-US"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181936" y="3588547"/>
            <a:ext cx="8755842" cy="5363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This technique uses existing classes to build more complex classes.</a:t>
            </a:r>
            <a:endParaRPr lang="en-US"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38D8DD6A-899A-8B4E-900F-37A59590EA0E}"/>
              </a:ext>
            </a:extLst>
          </p:cNvPr>
          <p:cNvSpPr txBox="1">
            <a:spLocks/>
          </p:cNvSpPr>
          <p:nvPr/>
        </p:nvSpPr>
        <p:spPr>
          <a:xfrm>
            <a:off x="633660" y="4124863"/>
            <a:ext cx="8304118" cy="1273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For example, suppose you define a Person class that has FirstName, </a:t>
            </a:r>
            <a:r>
              <a:rPr lang="en-US" sz="2000" dirty="0" err="1">
                <a:latin typeface="Times New Roman" charset="0"/>
                <a:ea typeface="Times New Roman" charset="0"/>
                <a:cs typeface="Times New Roman" charset="0"/>
              </a:rPr>
              <a:t>LastName</a:t>
            </a:r>
            <a:r>
              <a:rPr lang="en-US" sz="2000" dirty="0">
                <a:latin typeface="Times New Roman" charset="0"/>
                <a:ea typeface="Times New Roman" charset="0"/>
                <a:cs typeface="Times New Roman" charset="0"/>
              </a:rPr>
              <a:t> , Address, and Phone properties. Now you want to make a Company class that should include information about a contact person.</a:t>
            </a:r>
          </a:p>
        </p:txBody>
      </p:sp>
      <p:sp>
        <p:nvSpPr>
          <p:cNvPr id="16" name="Subtitle 2">
            <a:extLst>
              <a:ext uri="{FF2B5EF4-FFF2-40B4-BE49-F238E27FC236}">
                <a16:creationId xmlns:a16="http://schemas.microsoft.com/office/drawing/2014/main" id="{E093FB97-8B67-D243-AF93-4F44106CC51F}"/>
              </a:ext>
            </a:extLst>
          </p:cNvPr>
          <p:cNvSpPr txBox="1">
            <a:spLocks/>
          </p:cNvSpPr>
          <p:nvPr/>
        </p:nvSpPr>
        <p:spPr>
          <a:xfrm>
            <a:off x="726154" y="5151250"/>
            <a:ext cx="8304118" cy="1273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We should give the Company class a new property of type Person called </a:t>
            </a:r>
            <a:r>
              <a:rPr lang="en-US" sz="2000" dirty="0" err="1">
                <a:latin typeface="Times New Roman" charset="0"/>
                <a:ea typeface="Times New Roman" charset="0"/>
                <a:cs typeface="Times New Roman" charset="0"/>
              </a:rPr>
              <a:t>ContactPerson</a:t>
            </a:r>
            <a:r>
              <a:rPr lang="en-US" sz="2000" dirty="0">
                <a:latin typeface="Times New Roman" charset="0"/>
                <a:ea typeface="Times New Roman" charset="0"/>
                <a:cs typeface="Times New Roman" charset="0"/>
              </a:rPr>
              <a:t>. Now the Company class gets the benefit of the code defined by the Person class without the illogic and possible confusion of inheriting from Person.</a:t>
            </a:r>
          </a:p>
        </p:txBody>
      </p:sp>
      <p:pic>
        <p:nvPicPr>
          <p:cNvPr id="17" name="Picture 16">
            <a:extLst>
              <a:ext uri="{FF2B5EF4-FFF2-40B4-BE49-F238E27FC236}">
                <a16:creationId xmlns:a16="http://schemas.microsoft.com/office/drawing/2014/main" id="{1A85385C-84F0-324A-AB78-281D21725FF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87446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Database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19</a:t>
            </a:fld>
            <a:endParaRPr lang="en-US"/>
          </a:p>
        </p:txBody>
      </p:sp>
      <p:sp>
        <p:nvSpPr>
          <p:cNvPr id="10" name="Subtitle 2">
            <a:extLst>
              <a:ext uri="{FF2B5EF4-FFF2-40B4-BE49-F238E27FC236}">
                <a16:creationId xmlns:a16="http://schemas.microsoft.com/office/drawing/2014/main" id="{3E4147C5-DEE5-664E-8D67-7C2092E6DED5}"/>
              </a:ext>
            </a:extLst>
          </p:cNvPr>
          <p:cNvSpPr txBox="1">
            <a:spLocks/>
          </p:cNvSpPr>
          <p:nvPr/>
        </p:nvSpPr>
        <p:spPr>
          <a:xfrm>
            <a:off x="262322" y="1714476"/>
            <a:ext cx="6442520" cy="10834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There are many different kinds of databases that you can use to build an application.</a:t>
            </a:r>
          </a:p>
        </p:txBody>
      </p:sp>
      <p:sp>
        <p:nvSpPr>
          <p:cNvPr id="11" name="Subtitle 2">
            <a:extLst>
              <a:ext uri="{FF2B5EF4-FFF2-40B4-BE49-F238E27FC236}">
                <a16:creationId xmlns:a16="http://schemas.microsoft.com/office/drawing/2014/main" id="{86533C16-B108-4D4C-A252-8DF1A15E45A2}"/>
              </a:ext>
            </a:extLst>
          </p:cNvPr>
          <p:cNvSpPr txBox="1">
            <a:spLocks/>
          </p:cNvSpPr>
          <p:nvPr/>
        </p:nvSpPr>
        <p:spPr>
          <a:xfrm>
            <a:off x="262322" y="3476450"/>
            <a:ext cx="8755842" cy="5363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most popular kind of databases are relational databases.</a:t>
            </a:r>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32084" y="4865662"/>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To see the top database engines ranked by popularity, go to </a:t>
            </a:r>
            <a:r>
              <a:rPr lang="en-US" dirty="0" err="1">
                <a:latin typeface="Times New Roman" charset="0"/>
                <a:ea typeface="Times New Roman" charset="0"/>
                <a:cs typeface="Times New Roman" charset="0"/>
              </a:rPr>
              <a:t>db‐engines.com</a:t>
            </a:r>
            <a:r>
              <a:rPr lang="en-US" dirty="0">
                <a:latin typeface="Times New Roman" charset="0"/>
                <a:ea typeface="Times New Roman" charset="0"/>
                <a:cs typeface="Times New Roman" charset="0"/>
              </a:rPr>
              <a:t>/</a:t>
            </a:r>
            <a:r>
              <a:rPr lang="en-US" dirty="0" err="1">
                <a:latin typeface="Times New Roman" charset="0"/>
                <a:ea typeface="Times New Roman" charset="0"/>
                <a:cs typeface="Times New Roman" charset="0"/>
              </a:rPr>
              <a:t>en</a:t>
            </a:r>
            <a:r>
              <a:rPr lang="en-US" dirty="0">
                <a:latin typeface="Times New Roman" charset="0"/>
                <a:ea typeface="Times New Roman" charset="0"/>
                <a:cs typeface="Times New Roman" charset="0"/>
              </a:rPr>
              <a:t>/ranking. It’s a pretty interesting list.</a:t>
            </a:r>
          </a:p>
        </p:txBody>
      </p:sp>
      <p:pic>
        <p:nvPicPr>
          <p:cNvPr id="3" name="Picture 2">
            <a:extLst>
              <a:ext uri="{FF2B5EF4-FFF2-40B4-BE49-F238E27FC236}">
                <a16:creationId xmlns:a16="http://schemas.microsoft.com/office/drawing/2014/main" id="{6AAFB153-38EB-C244-B892-2B04A02ABEAA}"/>
              </a:ext>
            </a:extLst>
          </p:cNvPr>
          <p:cNvPicPr>
            <a:picLocks noChangeAspect="1"/>
          </p:cNvPicPr>
          <p:nvPr/>
        </p:nvPicPr>
        <p:blipFill>
          <a:blip r:embed="rId2"/>
          <a:stretch>
            <a:fillRect/>
          </a:stretch>
        </p:blipFill>
        <p:spPr>
          <a:xfrm>
            <a:off x="6704842" y="1056472"/>
            <a:ext cx="2329976" cy="1397986"/>
          </a:xfrm>
          <a:prstGeom prst="rect">
            <a:avLst/>
          </a:prstGeom>
        </p:spPr>
      </p:pic>
      <p:pic>
        <p:nvPicPr>
          <p:cNvPr id="12" name="Picture 11">
            <a:extLst>
              <a:ext uri="{FF2B5EF4-FFF2-40B4-BE49-F238E27FC236}">
                <a16:creationId xmlns:a16="http://schemas.microsoft.com/office/drawing/2014/main" id="{938D0E48-9F1F-6E45-B242-FFAF0E36556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2328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Previous Lecture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47828" y="1812066"/>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What to specify</a:t>
            </a: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715996" y="2485851"/>
            <a:ext cx="6825714" cy="20238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Security</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Hardware</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User Interface</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Architecture</a:t>
            </a: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2" name="Subtitle 2"/>
          <p:cNvSpPr txBox="1">
            <a:spLocks/>
          </p:cNvSpPr>
          <p:nvPr/>
        </p:nvSpPr>
        <p:spPr>
          <a:xfrm>
            <a:off x="247828" y="1100430"/>
            <a:ext cx="8886014" cy="9058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The Big Picture</a:t>
            </a:r>
            <a:endParaRPr lang="en-US" sz="30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sp>
        <p:nvSpPr>
          <p:cNvPr id="10" name="Subtitle 2">
            <a:extLst>
              <a:ext uri="{FF2B5EF4-FFF2-40B4-BE49-F238E27FC236}">
                <a16:creationId xmlns:a16="http://schemas.microsoft.com/office/drawing/2014/main" id="{D5CD556D-5C53-A64B-A01E-A0A1D811B107}"/>
              </a:ext>
            </a:extLst>
          </p:cNvPr>
          <p:cNvSpPr txBox="1">
            <a:spLocks/>
          </p:cNvSpPr>
          <p:nvPr/>
        </p:nvSpPr>
        <p:spPr>
          <a:xfrm>
            <a:off x="247828" y="4872015"/>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Report</a:t>
            </a:r>
            <a:endParaRPr lang="en-US" sz="26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7E00505C-7CAD-9348-9757-9D1192963EF7}"/>
              </a:ext>
            </a:extLst>
          </p:cNvPr>
          <p:cNvSpPr txBox="1">
            <a:spLocks/>
          </p:cNvSpPr>
          <p:nvPr/>
        </p:nvSpPr>
        <p:spPr>
          <a:xfrm>
            <a:off x="247828" y="5559648"/>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Database</a:t>
            </a:r>
            <a:endParaRPr lang="en-US" sz="26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83FA5EBE-BD73-C346-BF02-0EB55D43776E}"/>
              </a:ext>
            </a:extLst>
          </p:cNvPr>
          <p:cNvSpPr txBox="1">
            <a:spLocks/>
          </p:cNvSpPr>
          <p:nvPr/>
        </p:nvSpPr>
        <p:spPr>
          <a:xfrm>
            <a:off x="247828" y="6242508"/>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Data Flow &amp; State</a:t>
            </a:r>
            <a:endParaRPr lang="en-US" sz="2600" dirty="0">
              <a:latin typeface="Times New Roman" charset="0"/>
              <a:ea typeface="Times New Roman" charset="0"/>
              <a:cs typeface="Times New Roman" charset="0"/>
            </a:endParaRPr>
          </a:p>
        </p:txBody>
      </p:sp>
      <p:pic>
        <p:nvPicPr>
          <p:cNvPr id="16" name="Picture 15">
            <a:extLst>
              <a:ext uri="{FF2B5EF4-FFF2-40B4-BE49-F238E27FC236}">
                <a16:creationId xmlns:a16="http://schemas.microsoft.com/office/drawing/2014/main" id="{08F017FD-F5AB-DD47-BC2D-4C47CDC797A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20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ssolv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2" grpId="0"/>
      <p:bldP spid="10" grpId="0"/>
      <p:bldP spid="11"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Database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20</a:t>
            </a:fld>
            <a:endParaRPr lang="en-US"/>
          </a:p>
        </p:txBody>
      </p:sp>
      <p:pic>
        <p:nvPicPr>
          <p:cNvPr id="4" name="Picture 3">
            <a:extLst>
              <a:ext uri="{FF2B5EF4-FFF2-40B4-BE49-F238E27FC236}">
                <a16:creationId xmlns:a16="http://schemas.microsoft.com/office/drawing/2014/main" id="{5B194CF5-CB1A-3346-B0A9-459ED4977B4D}"/>
              </a:ext>
            </a:extLst>
          </p:cNvPr>
          <p:cNvPicPr>
            <a:picLocks noChangeAspect="1"/>
          </p:cNvPicPr>
          <p:nvPr/>
        </p:nvPicPr>
        <p:blipFill>
          <a:blip r:embed="rId2"/>
          <a:stretch>
            <a:fillRect/>
          </a:stretch>
        </p:blipFill>
        <p:spPr>
          <a:xfrm>
            <a:off x="479698" y="1035957"/>
            <a:ext cx="7723776" cy="5708193"/>
          </a:xfrm>
          <a:prstGeom prst="rect">
            <a:avLst/>
          </a:prstGeom>
        </p:spPr>
      </p:pic>
      <p:pic>
        <p:nvPicPr>
          <p:cNvPr id="7" name="Picture 6">
            <a:extLst>
              <a:ext uri="{FF2B5EF4-FFF2-40B4-BE49-F238E27FC236}">
                <a16:creationId xmlns:a16="http://schemas.microsoft.com/office/drawing/2014/main" id="{63903390-73FD-6640-AFE4-C8BD449F0750}"/>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716637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21</a:t>
            </a:fld>
            <a:endParaRPr lang="en-US"/>
          </a:p>
        </p:txBody>
      </p:sp>
      <p:sp>
        <p:nvSpPr>
          <p:cNvPr id="10" name="Subtitle 2">
            <a:extLst>
              <a:ext uri="{FF2B5EF4-FFF2-40B4-BE49-F238E27FC236}">
                <a16:creationId xmlns:a16="http://schemas.microsoft.com/office/drawing/2014/main" id="{3E4147C5-DEE5-664E-8D67-7C2092E6DED5}"/>
              </a:ext>
            </a:extLst>
          </p:cNvPr>
          <p:cNvSpPr txBox="1">
            <a:spLocks/>
          </p:cNvSpPr>
          <p:nvPr/>
        </p:nvSpPr>
        <p:spPr>
          <a:xfrm>
            <a:off x="181936" y="1280932"/>
            <a:ext cx="8755842" cy="10834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Relational databases are simple, easy to use, and provide a good set of tools for searching, combining data from different tables, sorting results, and otherwise rearranging data.</a:t>
            </a:r>
          </a:p>
        </p:txBody>
      </p:sp>
      <p:sp>
        <p:nvSpPr>
          <p:cNvPr id="11" name="Subtitle 2">
            <a:extLst>
              <a:ext uri="{FF2B5EF4-FFF2-40B4-BE49-F238E27FC236}">
                <a16:creationId xmlns:a16="http://schemas.microsoft.com/office/drawing/2014/main" id="{86533C16-B108-4D4C-A252-8DF1A15E45A2}"/>
              </a:ext>
            </a:extLst>
          </p:cNvPr>
          <p:cNvSpPr txBox="1">
            <a:spLocks/>
          </p:cNvSpPr>
          <p:nvPr/>
        </p:nvSpPr>
        <p:spPr>
          <a:xfrm>
            <a:off x="181936" y="2701949"/>
            <a:ext cx="8755842" cy="12386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relational database stores related data in </a:t>
            </a:r>
            <a:r>
              <a:rPr lang="en-US" b="1" u="sng" dirty="0">
                <a:latin typeface="Times New Roman" charset="0"/>
                <a:ea typeface="Times New Roman" charset="0"/>
                <a:cs typeface="Times New Roman" charset="0"/>
              </a:rPr>
              <a:t>tables.</a:t>
            </a:r>
            <a:r>
              <a:rPr lang="en-US" dirty="0">
                <a:latin typeface="Times New Roman" charset="0"/>
                <a:ea typeface="Times New Roman" charset="0"/>
                <a:cs typeface="Times New Roman" charset="0"/>
              </a:rPr>
              <a:t> Each table holds records that contain pieces of data that are related.</a:t>
            </a:r>
          </a:p>
        </p:txBody>
      </p:sp>
      <p:sp>
        <p:nvSpPr>
          <p:cNvPr id="12" name="Subtitle 2">
            <a:extLst>
              <a:ext uri="{FF2B5EF4-FFF2-40B4-BE49-F238E27FC236}">
                <a16:creationId xmlns:a16="http://schemas.microsoft.com/office/drawing/2014/main" id="{7C5F4944-B572-B945-84BA-DD4000E370AF}"/>
              </a:ext>
            </a:extLst>
          </p:cNvPr>
          <p:cNvSpPr txBox="1">
            <a:spLocks/>
          </p:cNvSpPr>
          <p:nvPr/>
        </p:nvSpPr>
        <p:spPr>
          <a:xfrm>
            <a:off x="181936" y="5090277"/>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pieces of data in each record are called </a:t>
            </a:r>
            <a:r>
              <a:rPr lang="en-US" b="1" u="sng" dirty="0">
                <a:latin typeface="Times New Roman" charset="0"/>
                <a:ea typeface="Times New Roman" charset="0"/>
                <a:cs typeface="Times New Roman" charset="0"/>
              </a:rPr>
              <a:t>fields</a:t>
            </a:r>
            <a:r>
              <a:rPr lang="en-US" dirty="0">
                <a:latin typeface="Times New Roman" charset="0"/>
                <a:ea typeface="Times New Roman" charset="0"/>
                <a:cs typeface="Times New Roman" charset="0"/>
              </a:rPr>
              <a:t>.</a:t>
            </a:r>
          </a:p>
        </p:txBody>
      </p:sp>
      <p:pic>
        <p:nvPicPr>
          <p:cNvPr id="15" name="Picture 14">
            <a:extLst>
              <a:ext uri="{FF2B5EF4-FFF2-40B4-BE49-F238E27FC236}">
                <a16:creationId xmlns:a16="http://schemas.microsoft.com/office/drawing/2014/main" id="{FD46FD56-FBE1-E54F-A407-F27F0E1A1C8B}"/>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86910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22</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181936" y="4115823"/>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Customer table holding five records.</a:t>
            </a:r>
          </a:p>
        </p:txBody>
      </p:sp>
      <p:sp>
        <p:nvSpPr>
          <p:cNvPr id="12" name="Subtitle 2">
            <a:extLst>
              <a:ext uri="{FF2B5EF4-FFF2-40B4-BE49-F238E27FC236}">
                <a16:creationId xmlns:a16="http://schemas.microsoft.com/office/drawing/2014/main" id="{7C5F4944-B572-B945-84BA-DD4000E370AF}"/>
              </a:ext>
            </a:extLst>
          </p:cNvPr>
          <p:cNvSpPr txBox="1">
            <a:spLocks/>
          </p:cNvSpPr>
          <p:nvPr/>
        </p:nvSpPr>
        <p:spPr>
          <a:xfrm>
            <a:off x="181936" y="4989652"/>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table’s fields are </a:t>
            </a:r>
            <a:r>
              <a:rPr lang="en-US" dirty="0" err="1">
                <a:latin typeface="Times New Roman" charset="0"/>
                <a:ea typeface="Times New Roman" charset="0"/>
                <a:cs typeface="Times New Roman" charset="0"/>
              </a:rPr>
              <a:t>CustomerId</a:t>
            </a:r>
            <a:r>
              <a:rPr lang="en-US" dirty="0">
                <a:latin typeface="Times New Roman" charset="0"/>
                <a:ea typeface="Times New Roman" charset="0"/>
                <a:cs typeface="Times New Roman" charset="0"/>
              </a:rPr>
              <a:t>, FirstName, </a:t>
            </a:r>
            <a:r>
              <a:rPr lang="en-US" dirty="0" err="1">
                <a:latin typeface="Times New Roman" charset="0"/>
                <a:ea typeface="Times New Roman" charset="0"/>
                <a:cs typeface="Times New Roman" charset="0"/>
              </a:rPr>
              <a:t>LastName</a:t>
            </a:r>
            <a:r>
              <a:rPr lang="en-US" dirty="0">
                <a:latin typeface="Times New Roman" charset="0"/>
                <a:ea typeface="Times New Roman" charset="0"/>
                <a:cs typeface="Times New Roman" charset="0"/>
              </a:rPr>
              <a:t>, Street, City, State, and Zip.</a:t>
            </a:r>
          </a:p>
        </p:txBody>
      </p:sp>
      <p:pic>
        <p:nvPicPr>
          <p:cNvPr id="1026" name="Picture 2" descr="Attachment.jpeg">
            <a:extLst>
              <a:ext uri="{FF2B5EF4-FFF2-40B4-BE49-F238E27FC236}">
                <a16:creationId xmlns:a16="http://schemas.microsoft.com/office/drawing/2014/main" id="{0F450648-309C-A74A-B5BE-61B6B4B902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36" y="1172915"/>
            <a:ext cx="8962064" cy="236965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040C381-D6A0-0048-8330-718A3A920A5C}"/>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496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dissolve">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23</a:t>
            </a:fld>
            <a:endParaRPr lang="en-US"/>
          </a:p>
        </p:txBody>
      </p:sp>
      <p:pic>
        <p:nvPicPr>
          <p:cNvPr id="1026" name="Picture 2" descr="Attachment.jpeg">
            <a:extLst>
              <a:ext uri="{FF2B5EF4-FFF2-40B4-BE49-F238E27FC236}">
                <a16:creationId xmlns:a16="http://schemas.microsoft.com/office/drawing/2014/main" id="{0F450648-309C-A74A-B5BE-61B6B4B902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36" y="1172915"/>
            <a:ext cx="8962064" cy="236965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Attachment.jpeg">
            <a:extLst>
              <a:ext uri="{FF2B5EF4-FFF2-40B4-BE49-F238E27FC236}">
                <a16:creationId xmlns:a16="http://schemas.microsoft.com/office/drawing/2014/main" id="{AF5C9B47-DC45-1E42-8284-1DAEF9DE99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6084" y="3762649"/>
            <a:ext cx="7153767" cy="28316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9286D1E-58C1-4940-915A-BD2B592545C2}"/>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2259752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24</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514234"/>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foreign key is a set of one or more fields in one table with values that uniquely define a record in another table.</a:t>
            </a:r>
          </a:p>
        </p:txBody>
      </p:sp>
      <p:pic>
        <p:nvPicPr>
          <p:cNvPr id="2050" name="Picture 2" descr="Attachment.jpeg">
            <a:extLst>
              <a:ext uri="{FF2B5EF4-FFF2-40B4-BE49-F238E27FC236}">
                <a16:creationId xmlns:a16="http://schemas.microsoft.com/office/drawing/2014/main" id="{4773509D-4AAC-2F4D-8042-F92E453144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84" y="2532925"/>
            <a:ext cx="9002734" cy="35635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32CE8AF-2CFF-E548-94E5-FA5688E3FAF0}"/>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4302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ssolv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25</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514234"/>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table containing the foreign key is often called the </a:t>
            </a:r>
            <a:r>
              <a:rPr lang="en-US" b="1" u="sng" dirty="0">
                <a:latin typeface="Times New Roman" charset="0"/>
                <a:ea typeface="Times New Roman" charset="0"/>
                <a:cs typeface="Times New Roman" charset="0"/>
              </a:rPr>
              <a:t>child table</a:t>
            </a:r>
            <a:r>
              <a:rPr lang="en-US" dirty="0">
                <a:latin typeface="Times New Roman" charset="0"/>
                <a:ea typeface="Times New Roman" charset="0"/>
                <a:cs typeface="Times New Roman" charset="0"/>
              </a:rPr>
              <a:t>, and the table that contains the uniquely identified record is often called the </a:t>
            </a:r>
            <a:r>
              <a:rPr lang="en-US" b="1" u="sng" dirty="0">
                <a:latin typeface="Times New Roman" charset="0"/>
                <a:ea typeface="Times New Roman" charset="0"/>
                <a:cs typeface="Times New Roman" charset="0"/>
              </a:rPr>
              <a:t>parent table</a:t>
            </a:r>
            <a:r>
              <a:rPr lang="en-US" dirty="0">
                <a:latin typeface="Times New Roman" charset="0"/>
                <a:ea typeface="Times New Roman" charset="0"/>
                <a:cs typeface="Times New Roman" charset="0"/>
              </a:rPr>
              <a:t>.</a:t>
            </a:r>
          </a:p>
        </p:txBody>
      </p:sp>
      <p:sp>
        <p:nvSpPr>
          <p:cNvPr id="8" name="Subtitle 2">
            <a:extLst>
              <a:ext uri="{FF2B5EF4-FFF2-40B4-BE49-F238E27FC236}">
                <a16:creationId xmlns:a16="http://schemas.microsoft.com/office/drawing/2014/main" id="{1C401994-1CFE-D541-B7C1-34255C099B1C}"/>
              </a:ext>
            </a:extLst>
          </p:cNvPr>
          <p:cNvSpPr txBox="1">
            <a:spLocks/>
          </p:cNvSpPr>
          <p:nvPr/>
        </p:nvSpPr>
        <p:spPr>
          <a:xfrm>
            <a:off x="726154" y="2884999"/>
            <a:ext cx="8308664"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In this example, the Orders table is the child table, and the Customers table is the parent table.</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278976" y="3943557"/>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LOOKUP TABLES</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A lookup table is a table that contains values just to use as foreign keys.</a:t>
            </a:r>
          </a:p>
        </p:txBody>
      </p:sp>
      <p:pic>
        <p:nvPicPr>
          <p:cNvPr id="11" name="Picture 10">
            <a:extLst>
              <a:ext uri="{FF2B5EF4-FFF2-40B4-BE49-F238E27FC236}">
                <a16:creationId xmlns:a16="http://schemas.microsoft.com/office/drawing/2014/main" id="{F1F7F018-B761-F34E-A29D-2B09BD672A6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1520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26</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514234"/>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Building a relational database is easy, but unless you design the database properly, you may encounter unexpected problems.</a:t>
            </a:r>
          </a:p>
        </p:txBody>
      </p:sp>
      <p:sp>
        <p:nvSpPr>
          <p:cNvPr id="8" name="Subtitle 2">
            <a:extLst>
              <a:ext uri="{FF2B5EF4-FFF2-40B4-BE49-F238E27FC236}">
                <a16:creationId xmlns:a16="http://schemas.microsoft.com/office/drawing/2014/main" id="{1C401994-1CFE-D541-B7C1-34255C099B1C}"/>
              </a:ext>
            </a:extLst>
          </p:cNvPr>
          <p:cNvSpPr txBox="1">
            <a:spLocks/>
          </p:cNvSpPr>
          <p:nvPr/>
        </p:nvSpPr>
        <p:spPr>
          <a:xfrm>
            <a:off x="726154" y="2406722"/>
            <a:ext cx="8308664" cy="511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Duplicate data can waste space and make updating values slow.</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278976" y="5120116"/>
            <a:ext cx="8755842" cy="6275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These kinds of problems is called anomalies. </a:t>
            </a:r>
          </a:p>
        </p:txBody>
      </p:sp>
      <p:sp>
        <p:nvSpPr>
          <p:cNvPr id="11" name="Subtitle 2">
            <a:extLst>
              <a:ext uri="{FF2B5EF4-FFF2-40B4-BE49-F238E27FC236}">
                <a16:creationId xmlns:a16="http://schemas.microsoft.com/office/drawing/2014/main" id="{4FB677D1-4E9F-F643-92B5-C42B8A81ACF9}"/>
              </a:ext>
            </a:extLst>
          </p:cNvPr>
          <p:cNvSpPr txBox="1">
            <a:spLocks/>
          </p:cNvSpPr>
          <p:nvPr/>
        </p:nvSpPr>
        <p:spPr>
          <a:xfrm>
            <a:off x="726154" y="2865955"/>
            <a:ext cx="8308664" cy="511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You may be unable to delete one piece of data without also deleting another unrelated piece of data.</a:t>
            </a:r>
          </a:p>
        </p:txBody>
      </p:sp>
      <p:sp>
        <p:nvSpPr>
          <p:cNvPr id="12" name="Subtitle 2">
            <a:extLst>
              <a:ext uri="{FF2B5EF4-FFF2-40B4-BE49-F238E27FC236}">
                <a16:creationId xmlns:a16="http://schemas.microsoft.com/office/drawing/2014/main" id="{684D16B9-FCB5-0646-9C9F-AC3299ED6C0D}"/>
              </a:ext>
            </a:extLst>
          </p:cNvPr>
          <p:cNvSpPr txBox="1">
            <a:spLocks/>
          </p:cNvSpPr>
          <p:nvPr/>
        </p:nvSpPr>
        <p:spPr>
          <a:xfrm>
            <a:off x="726154" y="3620777"/>
            <a:ext cx="8308664" cy="511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An otherwise unnecessary piece of data may need to exist so that you can represent some other data.</a:t>
            </a:r>
          </a:p>
        </p:txBody>
      </p:sp>
      <p:sp>
        <p:nvSpPr>
          <p:cNvPr id="15" name="Subtitle 2">
            <a:extLst>
              <a:ext uri="{FF2B5EF4-FFF2-40B4-BE49-F238E27FC236}">
                <a16:creationId xmlns:a16="http://schemas.microsoft.com/office/drawing/2014/main" id="{50067033-38CD-0D47-8E99-D861F7E6F3F2}"/>
              </a:ext>
            </a:extLst>
          </p:cNvPr>
          <p:cNvSpPr txBox="1">
            <a:spLocks/>
          </p:cNvSpPr>
          <p:nvPr/>
        </p:nvSpPr>
        <p:spPr>
          <a:xfrm>
            <a:off x="726154" y="4414567"/>
            <a:ext cx="8308664" cy="511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The database may not allow multiple values when you need them.</a:t>
            </a:r>
          </a:p>
        </p:txBody>
      </p:sp>
      <p:sp>
        <p:nvSpPr>
          <p:cNvPr id="16" name="Subtitle 2">
            <a:extLst>
              <a:ext uri="{FF2B5EF4-FFF2-40B4-BE49-F238E27FC236}">
                <a16:creationId xmlns:a16="http://schemas.microsoft.com/office/drawing/2014/main" id="{8B0234D6-3458-9A41-885C-4D67C5C24A18}"/>
              </a:ext>
            </a:extLst>
          </p:cNvPr>
          <p:cNvSpPr txBox="1">
            <a:spLocks/>
          </p:cNvSpPr>
          <p:nvPr/>
        </p:nvSpPr>
        <p:spPr>
          <a:xfrm>
            <a:off x="278976" y="5600135"/>
            <a:ext cx="8755842" cy="12578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u="sng" dirty="0">
                <a:latin typeface="Times New Roman" charset="0"/>
                <a:ea typeface="Times New Roman" charset="0"/>
                <a:cs typeface="Times New Roman" charset="0"/>
              </a:rPr>
              <a:t>Database normalization </a:t>
            </a:r>
            <a:r>
              <a:rPr lang="en-US" dirty="0">
                <a:latin typeface="Times New Roman" charset="0"/>
                <a:ea typeface="Times New Roman" charset="0"/>
                <a:cs typeface="Times New Roman" charset="0"/>
              </a:rPr>
              <a:t>is a process of rearranging a database to put it into a standard (normal) form that prevents these kinds of anomalies.</a:t>
            </a:r>
          </a:p>
        </p:txBody>
      </p:sp>
      <p:pic>
        <p:nvPicPr>
          <p:cNvPr id="17" name="Picture 16">
            <a:extLst>
              <a:ext uri="{FF2B5EF4-FFF2-40B4-BE49-F238E27FC236}">
                <a16:creationId xmlns:a16="http://schemas.microsoft.com/office/drawing/2014/main" id="{F0838A10-6E2E-1B42-ACE2-45CA48E28ED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5477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0" grpId="0"/>
      <p:bldP spid="11" grpId="0"/>
      <p:bldP spid="12"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Relational Databases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27</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75631"/>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There are </a:t>
            </a:r>
            <a:r>
              <a:rPr lang="en-US" u="sng" dirty="0">
                <a:latin typeface="Times New Roman" charset="0"/>
                <a:ea typeface="Times New Roman" charset="0"/>
                <a:cs typeface="Times New Roman" charset="0"/>
              </a:rPr>
              <a:t>seven levels of database normalization </a:t>
            </a:r>
            <a:r>
              <a:rPr lang="en-US" dirty="0">
                <a:latin typeface="Times New Roman" charset="0"/>
                <a:ea typeface="Times New Roman" charset="0"/>
                <a:cs typeface="Times New Roman" charset="0"/>
              </a:rPr>
              <a:t>that deal with increasingly obscure kinds of anomalies.</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278976" y="2380122"/>
            <a:ext cx="8755842" cy="12411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following parts describe the first three levels of normalization, which handle the worst kinds of database problems.</a:t>
            </a:r>
          </a:p>
        </p:txBody>
      </p:sp>
      <p:sp>
        <p:nvSpPr>
          <p:cNvPr id="16" name="Subtitle 2">
            <a:extLst>
              <a:ext uri="{FF2B5EF4-FFF2-40B4-BE49-F238E27FC236}">
                <a16:creationId xmlns:a16="http://schemas.microsoft.com/office/drawing/2014/main" id="{8B0234D6-3458-9A41-885C-4D67C5C24A18}"/>
              </a:ext>
            </a:extLst>
          </p:cNvPr>
          <p:cNvSpPr txBox="1">
            <a:spLocks/>
          </p:cNvSpPr>
          <p:nvPr/>
        </p:nvSpPr>
        <p:spPr>
          <a:xfrm>
            <a:off x="726154" y="3749403"/>
            <a:ext cx="6510669" cy="6275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First Normal Form</a:t>
            </a:r>
          </a:p>
        </p:txBody>
      </p:sp>
      <p:sp>
        <p:nvSpPr>
          <p:cNvPr id="17" name="Subtitle 2">
            <a:extLst>
              <a:ext uri="{FF2B5EF4-FFF2-40B4-BE49-F238E27FC236}">
                <a16:creationId xmlns:a16="http://schemas.microsoft.com/office/drawing/2014/main" id="{3DBC5272-94EA-6846-9230-B06671F6C0CB}"/>
              </a:ext>
            </a:extLst>
          </p:cNvPr>
          <p:cNvSpPr txBox="1">
            <a:spLocks/>
          </p:cNvSpPr>
          <p:nvPr/>
        </p:nvSpPr>
        <p:spPr>
          <a:xfrm>
            <a:off x="726153" y="4345619"/>
            <a:ext cx="6510669" cy="6275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Second Normal Form</a:t>
            </a:r>
          </a:p>
        </p:txBody>
      </p:sp>
      <p:sp>
        <p:nvSpPr>
          <p:cNvPr id="18" name="Subtitle 2">
            <a:extLst>
              <a:ext uri="{FF2B5EF4-FFF2-40B4-BE49-F238E27FC236}">
                <a16:creationId xmlns:a16="http://schemas.microsoft.com/office/drawing/2014/main" id="{9FD7A6CF-BC49-8C4E-8430-9B861D6BCBF7}"/>
              </a:ext>
            </a:extLst>
          </p:cNvPr>
          <p:cNvSpPr txBox="1">
            <a:spLocks/>
          </p:cNvSpPr>
          <p:nvPr/>
        </p:nvSpPr>
        <p:spPr>
          <a:xfrm>
            <a:off x="726152" y="5004485"/>
            <a:ext cx="6510669" cy="6275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Third Normal Form</a:t>
            </a:r>
          </a:p>
        </p:txBody>
      </p:sp>
      <p:pic>
        <p:nvPicPr>
          <p:cNvPr id="11" name="Picture 10">
            <a:extLst>
              <a:ext uri="{FF2B5EF4-FFF2-40B4-BE49-F238E27FC236}">
                <a16:creationId xmlns:a16="http://schemas.microsoft.com/office/drawing/2014/main" id="{C938B886-7C31-0141-B56A-E7EB4E9AEF8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4971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dissolv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ssolve">
                                      <p:cBhvr>
                                        <p:cTn id="20" dur="500"/>
                                        <p:tgtEl>
                                          <p:spTgt spid="17"/>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28</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75631"/>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First normal form (1NF) basically says the table can be placed meaningfully in a relational database.</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278976" y="1926189"/>
            <a:ext cx="8755842" cy="8054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you don’t do anything too weird, your database will be in 1NF with little extra work.</a:t>
            </a:r>
          </a:p>
          <a:p>
            <a:pPr marL="457200" indent="-457200" algn="just">
              <a:lnSpc>
                <a:spcPct val="100000"/>
              </a:lnSpc>
              <a:buFont typeface="Helvetica" charset="0"/>
              <a:buChar char="−"/>
            </a:pPr>
            <a:r>
              <a:rPr lang="en-US" dirty="0">
                <a:latin typeface="Times New Roman" charset="0"/>
                <a:ea typeface="Times New Roman" charset="0"/>
                <a:cs typeface="Times New Roman" charset="0"/>
              </a:rPr>
              <a:t>The official requirements for a table to be in 1NF are:</a:t>
            </a:r>
          </a:p>
        </p:txBody>
      </p:sp>
      <p:sp>
        <p:nvSpPr>
          <p:cNvPr id="16" name="Subtitle 2">
            <a:extLst>
              <a:ext uri="{FF2B5EF4-FFF2-40B4-BE49-F238E27FC236}">
                <a16:creationId xmlns:a16="http://schemas.microsoft.com/office/drawing/2014/main" id="{8B0234D6-3458-9A41-885C-4D67C5C24A18}"/>
              </a:ext>
            </a:extLst>
          </p:cNvPr>
          <p:cNvSpPr txBox="1">
            <a:spLocks/>
          </p:cNvSpPr>
          <p:nvPr/>
        </p:nvSpPr>
        <p:spPr>
          <a:xfrm>
            <a:off x="628652" y="3232688"/>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sz="2000" dirty="0">
                <a:latin typeface="Times New Roman" charset="0"/>
                <a:ea typeface="Times New Roman" charset="0"/>
                <a:cs typeface="Times New Roman" charset="0"/>
              </a:rPr>
              <a:t>Each column must have a unique name.</a:t>
            </a:r>
          </a:p>
        </p:txBody>
      </p:sp>
      <p:sp>
        <p:nvSpPr>
          <p:cNvPr id="11" name="Subtitle 2">
            <a:extLst>
              <a:ext uri="{FF2B5EF4-FFF2-40B4-BE49-F238E27FC236}">
                <a16:creationId xmlns:a16="http://schemas.microsoft.com/office/drawing/2014/main" id="{BFCF869F-6001-B140-B041-69EB4926BA58}"/>
              </a:ext>
            </a:extLst>
          </p:cNvPr>
          <p:cNvSpPr txBox="1">
            <a:spLocks/>
          </p:cNvSpPr>
          <p:nvPr/>
        </p:nvSpPr>
        <p:spPr>
          <a:xfrm>
            <a:off x="628652" y="3733782"/>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2"/>
            </a:pPr>
            <a:r>
              <a:rPr lang="en-US" sz="2000" dirty="0">
                <a:latin typeface="Times New Roman" charset="0"/>
                <a:ea typeface="Times New Roman" charset="0"/>
                <a:cs typeface="Times New Roman" charset="0"/>
              </a:rPr>
              <a:t>The order of the rows and columns doesn’t matter.</a:t>
            </a:r>
          </a:p>
        </p:txBody>
      </p:sp>
      <p:sp>
        <p:nvSpPr>
          <p:cNvPr id="12" name="Subtitle 2">
            <a:extLst>
              <a:ext uri="{FF2B5EF4-FFF2-40B4-BE49-F238E27FC236}">
                <a16:creationId xmlns:a16="http://schemas.microsoft.com/office/drawing/2014/main" id="{8F17BE03-E04E-614B-B959-C1AE8DE153BB}"/>
              </a:ext>
            </a:extLst>
          </p:cNvPr>
          <p:cNvSpPr txBox="1">
            <a:spLocks/>
          </p:cNvSpPr>
          <p:nvPr/>
        </p:nvSpPr>
        <p:spPr>
          <a:xfrm>
            <a:off x="628651" y="4234876"/>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3"/>
            </a:pPr>
            <a:r>
              <a:rPr lang="en-US" sz="2000" dirty="0">
                <a:latin typeface="Times New Roman" charset="0"/>
                <a:ea typeface="Times New Roman" charset="0"/>
                <a:cs typeface="Times New Roman" charset="0"/>
              </a:rPr>
              <a:t>Each column must have a single data type.</a:t>
            </a:r>
          </a:p>
        </p:txBody>
      </p:sp>
      <p:sp>
        <p:nvSpPr>
          <p:cNvPr id="15" name="Subtitle 2">
            <a:extLst>
              <a:ext uri="{FF2B5EF4-FFF2-40B4-BE49-F238E27FC236}">
                <a16:creationId xmlns:a16="http://schemas.microsoft.com/office/drawing/2014/main" id="{02FD7751-039F-BB4E-AE45-706B171B3C75}"/>
              </a:ext>
            </a:extLst>
          </p:cNvPr>
          <p:cNvSpPr txBox="1">
            <a:spLocks/>
          </p:cNvSpPr>
          <p:nvPr/>
        </p:nvSpPr>
        <p:spPr>
          <a:xfrm>
            <a:off x="628651" y="4880106"/>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4"/>
            </a:pPr>
            <a:r>
              <a:rPr lang="en-US" sz="2000" dirty="0">
                <a:latin typeface="Times New Roman" charset="0"/>
                <a:ea typeface="Times New Roman" charset="0"/>
                <a:cs typeface="Times New Roman" charset="0"/>
              </a:rPr>
              <a:t>No two rows can contain identical values.</a:t>
            </a:r>
          </a:p>
        </p:txBody>
      </p:sp>
      <p:sp>
        <p:nvSpPr>
          <p:cNvPr id="19" name="Subtitle 2">
            <a:extLst>
              <a:ext uri="{FF2B5EF4-FFF2-40B4-BE49-F238E27FC236}">
                <a16:creationId xmlns:a16="http://schemas.microsoft.com/office/drawing/2014/main" id="{50FB4C62-6335-B447-9ABE-30015F899C07}"/>
              </a:ext>
            </a:extLst>
          </p:cNvPr>
          <p:cNvSpPr txBox="1">
            <a:spLocks/>
          </p:cNvSpPr>
          <p:nvPr/>
        </p:nvSpPr>
        <p:spPr>
          <a:xfrm>
            <a:off x="628650" y="5477182"/>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5"/>
            </a:pPr>
            <a:r>
              <a:rPr lang="en-US" sz="2000" dirty="0">
                <a:latin typeface="Times New Roman" charset="0"/>
                <a:ea typeface="Times New Roman" charset="0"/>
                <a:cs typeface="Times New Roman" charset="0"/>
              </a:rPr>
              <a:t>Each column must contain a single value.</a:t>
            </a:r>
          </a:p>
        </p:txBody>
      </p:sp>
      <p:sp>
        <p:nvSpPr>
          <p:cNvPr id="21" name="Subtitle 2">
            <a:extLst>
              <a:ext uri="{FF2B5EF4-FFF2-40B4-BE49-F238E27FC236}">
                <a16:creationId xmlns:a16="http://schemas.microsoft.com/office/drawing/2014/main" id="{C3F966D9-05FF-174B-B3B7-767E753203D8}"/>
              </a:ext>
            </a:extLst>
          </p:cNvPr>
          <p:cNvSpPr txBox="1">
            <a:spLocks/>
          </p:cNvSpPr>
          <p:nvPr/>
        </p:nvSpPr>
        <p:spPr>
          <a:xfrm>
            <a:off x="628650" y="6122412"/>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6"/>
            </a:pPr>
            <a:r>
              <a:rPr lang="en-US" sz="2000" dirty="0">
                <a:latin typeface="Times New Roman" charset="0"/>
                <a:ea typeface="Times New Roman" charset="0"/>
                <a:cs typeface="Times New Roman" charset="0"/>
              </a:rPr>
              <a:t>Columns cannot contain repeating groups.</a:t>
            </a:r>
          </a:p>
        </p:txBody>
      </p:sp>
      <p:pic>
        <p:nvPicPr>
          <p:cNvPr id="17" name="Picture 16">
            <a:extLst>
              <a:ext uri="{FF2B5EF4-FFF2-40B4-BE49-F238E27FC236}">
                <a16:creationId xmlns:a16="http://schemas.microsoft.com/office/drawing/2014/main" id="{7F158DA7-CD05-9A40-B07D-28481A19DEB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6477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dissolv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dissolv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6" grpId="0"/>
      <p:bldP spid="11" grpId="0"/>
      <p:bldP spid="12" grpId="0"/>
      <p:bldP spid="15" grpId="0"/>
      <p:bldP spid="19"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Attachment.jpeg">
            <a:extLst>
              <a:ext uri="{FF2B5EF4-FFF2-40B4-BE49-F238E27FC236}">
                <a16:creationId xmlns:a16="http://schemas.microsoft.com/office/drawing/2014/main" id="{DA50CF5D-038E-CE47-A9FF-1766F1861F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154" y="4051772"/>
            <a:ext cx="7648315" cy="27154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29</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75631"/>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Suppose you’re a weapons instructor at a fantasy adventure camp. You teach kids how to whack each other safely with foam swords and the like..</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278976" y="2372977"/>
            <a:ext cx="8755842" cy="8054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Here campers list their names and weapons for which they want training.</a:t>
            </a:r>
          </a:p>
        </p:txBody>
      </p:sp>
      <p:sp>
        <p:nvSpPr>
          <p:cNvPr id="17" name="Subtitle 2">
            <a:extLst>
              <a:ext uri="{FF2B5EF4-FFF2-40B4-BE49-F238E27FC236}">
                <a16:creationId xmlns:a16="http://schemas.microsoft.com/office/drawing/2014/main" id="{21A46990-24AE-FC40-8750-B75ED793A6BA}"/>
              </a:ext>
            </a:extLst>
          </p:cNvPr>
          <p:cNvSpPr txBox="1">
            <a:spLocks/>
          </p:cNvSpPr>
          <p:nvPr/>
        </p:nvSpPr>
        <p:spPr>
          <a:xfrm>
            <a:off x="278976" y="3246367"/>
            <a:ext cx="8755842" cy="8054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You’ll call them in for instruction on a first‐come‐first‐served basis.</a:t>
            </a:r>
          </a:p>
        </p:txBody>
      </p:sp>
      <p:pic>
        <p:nvPicPr>
          <p:cNvPr id="11" name="Picture 10">
            <a:extLst>
              <a:ext uri="{FF2B5EF4-FFF2-40B4-BE49-F238E27FC236}">
                <a16:creationId xmlns:a16="http://schemas.microsoft.com/office/drawing/2014/main" id="{F20ABB87-175B-3344-B62A-FFF13D7432F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07997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dissolv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dissolve">
                                      <p:cBhvr>
                                        <p:cTn id="22"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Outline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1328965"/>
            <a:ext cx="8639796" cy="50273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Introduction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Object-Oriented Design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Database Design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Relational Database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Database Normalization</a:t>
            </a: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a:t>
            </a:fld>
            <a:endParaRPr lang="en-US"/>
          </a:p>
        </p:txBody>
      </p:sp>
      <p:pic>
        <p:nvPicPr>
          <p:cNvPr id="7" name="Picture 6">
            <a:extLst>
              <a:ext uri="{FF2B5EF4-FFF2-40B4-BE49-F238E27FC236}">
                <a16:creationId xmlns:a16="http://schemas.microsoft.com/office/drawing/2014/main" id="{7B9EC004-2759-E44A-B5A8-34B003592A1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60074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30</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75631"/>
            <a:ext cx="8755842" cy="1042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This signup sheet violates the 1NF rules in several ways.</a:t>
            </a:r>
          </a:p>
        </p:txBody>
      </p:sp>
      <p:sp>
        <p:nvSpPr>
          <p:cNvPr id="10" name="Subtitle 2">
            <a:extLst>
              <a:ext uri="{FF2B5EF4-FFF2-40B4-BE49-F238E27FC236}">
                <a16:creationId xmlns:a16="http://schemas.microsoft.com/office/drawing/2014/main" id="{A60F88D9-9F5E-D54A-B824-704344443D1C}"/>
              </a:ext>
            </a:extLst>
          </p:cNvPr>
          <p:cNvSpPr txBox="1">
            <a:spLocks/>
          </p:cNvSpPr>
          <p:nvPr/>
        </p:nvSpPr>
        <p:spPr>
          <a:xfrm>
            <a:off x="726154" y="1726434"/>
            <a:ext cx="7973709" cy="5664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1: </a:t>
            </a:r>
            <a:r>
              <a:rPr lang="en-US" dirty="0">
                <a:latin typeface="Times New Roman" charset="0"/>
                <a:ea typeface="Times New Roman" charset="0"/>
                <a:cs typeface="Times New Roman" charset="0"/>
              </a:rPr>
              <a:t>it contains two columns named Weapon.</a:t>
            </a:r>
          </a:p>
        </p:txBody>
      </p:sp>
      <p:sp>
        <p:nvSpPr>
          <p:cNvPr id="11" name="Subtitle 2">
            <a:extLst>
              <a:ext uri="{FF2B5EF4-FFF2-40B4-BE49-F238E27FC236}">
                <a16:creationId xmlns:a16="http://schemas.microsoft.com/office/drawing/2014/main" id="{A292293B-9C53-A74B-9D67-5ED5AEAA4527}"/>
              </a:ext>
            </a:extLst>
          </p:cNvPr>
          <p:cNvSpPr txBox="1">
            <a:spLocks/>
          </p:cNvSpPr>
          <p:nvPr/>
        </p:nvSpPr>
        <p:spPr>
          <a:xfrm>
            <a:off x="726154" y="2345938"/>
            <a:ext cx="7973709" cy="11810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2:</a:t>
            </a:r>
            <a:r>
              <a:rPr lang="en-US" dirty="0">
                <a:latin typeface="Times New Roman" charset="0"/>
                <a:ea typeface="Times New Roman" charset="0"/>
                <a:cs typeface="Times New Roman" charset="0"/>
              </a:rPr>
              <a:t> the order of the rows indicates the order in which the campers signed up and the order in which you’ll tutor them. In other words, the ordering of the rows is important.</a:t>
            </a:r>
          </a:p>
        </p:txBody>
      </p:sp>
      <p:sp>
        <p:nvSpPr>
          <p:cNvPr id="12" name="Subtitle 2">
            <a:extLst>
              <a:ext uri="{FF2B5EF4-FFF2-40B4-BE49-F238E27FC236}">
                <a16:creationId xmlns:a16="http://schemas.microsoft.com/office/drawing/2014/main" id="{5B6B9781-E587-2749-B9F1-B74051CFFEF6}"/>
              </a:ext>
            </a:extLst>
          </p:cNvPr>
          <p:cNvSpPr txBox="1">
            <a:spLocks/>
          </p:cNvSpPr>
          <p:nvPr/>
        </p:nvSpPr>
        <p:spPr>
          <a:xfrm>
            <a:off x="670042" y="3594836"/>
            <a:ext cx="7973709" cy="162801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3: </a:t>
            </a:r>
            <a:r>
              <a:rPr lang="en-US" dirty="0">
                <a:latin typeface="Times New Roman" charset="0"/>
                <a:ea typeface="Times New Roman" charset="0"/>
                <a:cs typeface="Times New Roman" charset="0"/>
              </a:rPr>
              <a:t>Kate Ballard didn’t enter the name of a weapon in the first weapon column. Ideally, that column’s data type would be Weapon and campers would just enter a weapon’s name, not a general comment such as “Everything.”</a:t>
            </a:r>
          </a:p>
        </p:txBody>
      </p:sp>
      <p:sp>
        <p:nvSpPr>
          <p:cNvPr id="15" name="Subtitle 2">
            <a:extLst>
              <a:ext uri="{FF2B5EF4-FFF2-40B4-BE49-F238E27FC236}">
                <a16:creationId xmlns:a16="http://schemas.microsoft.com/office/drawing/2014/main" id="{D81D3770-84E1-614F-B41D-5FFCD9A267AD}"/>
              </a:ext>
            </a:extLst>
          </p:cNvPr>
          <p:cNvSpPr txBox="1">
            <a:spLocks/>
          </p:cNvSpPr>
          <p:nvPr/>
        </p:nvSpPr>
        <p:spPr>
          <a:xfrm>
            <a:off x="726154" y="5203978"/>
            <a:ext cx="7973709" cy="8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4: </a:t>
            </a:r>
            <a:r>
              <a:rPr lang="en-US" dirty="0">
                <a:latin typeface="Times New Roman" charset="0"/>
                <a:ea typeface="Times New Roman" charset="0"/>
                <a:cs typeface="Times New Roman" charset="0"/>
              </a:rPr>
              <a:t>Louis Christenson signed up twice for tutoring with the bow.</a:t>
            </a:r>
          </a:p>
        </p:txBody>
      </p:sp>
      <p:pic>
        <p:nvPicPr>
          <p:cNvPr id="16" name="Picture 15">
            <a:extLst>
              <a:ext uri="{FF2B5EF4-FFF2-40B4-BE49-F238E27FC236}">
                <a16:creationId xmlns:a16="http://schemas.microsoft.com/office/drawing/2014/main" id="{99E4CCD2-C542-8E46-B09C-E6898F7B4D1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9357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1" grpId="0"/>
      <p:bldP spid="12"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31</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92020"/>
            <a:ext cx="8755842" cy="1289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Rule 1: The signup sheet has two columns named Weapon . You can fix that by changing their names to Weapon1 and Weapon2.</a:t>
            </a:r>
          </a:p>
        </p:txBody>
      </p:sp>
      <p:sp>
        <p:nvSpPr>
          <p:cNvPr id="12" name="Subtitle 2">
            <a:extLst>
              <a:ext uri="{FF2B5EF4-FFF2-40B4-BE49-F238E27FC236}">
                <a16:creationId xmlns:a16="http://schemas.microsoft.com/office/drawing/2014/main" id="{5B6B9781-E587-2749-B9F1-B74051CFFEF6}"/>
              </a:ext>
            </a:extLst>
          </p:cNvPr>
          <p:cNvSpPr txBox="1">
            <a:spLocks/>
          </p:cNvSpPr>
          <p:nvPr/>
        </p:nvSpPr>
        <p:spPr>
          <a:xfrm>
            <a:off x="278973" y="2284493"/>
            <a:ext cx="8755845" cy="20139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Rule 2:The order of the rows in the signup sheet determines the order in which you’ll call campers for their tutorials, so the ordering of rows is important. To fix this problem, add a new field that stores the ordering data explicitly. One way to do that would be to add an Order field.</a:t>
            </a:r>
          </a:p>
        </p:txBody>
      </p:sp>
      <p:pic>
        <p:nvPicPr>
          <p:cNvPr id="9218" name="Picture 2" descr="Attachment.jpeg">
            <a:extLst>
              <a:ext uri="{FF2B5EF4-FFF2-40B4-BE49-F238E27FC236}">
                <a16:creationId xmlns:a16="http://schemas.microsoft.com/office/drawing/2014/main" id="{D2D9422E-AB1D-B04C-9030-0E3ED6785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418" y="4301987"/>
            <a:ext cx="6457950" cy="24194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0F736-EEC8-3648-8E77-7C1760B126C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1262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dissolve">
                                      <p:cBhvr>
                                        <p:cTn id="1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32</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92020"/>
            <a:ext cx="8755842" cy="1289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An alternative that might be more useful would be to add a Time field instead of an Order field.</a:t>
            </a:r>
          </a:p>
        </p:txBody>
      </p:sp>
      <p:pic>
        <p:nvPicPr>
          <p:cNvPr id="10242" name="Picture 2" descr="Attachment.jpeg">
            <a:extLst>
              <a:ext uri="{FF2B5EF4-FFF2-40B4-BE49-F238E27FC236}">
                <a16:creationId xmlns:a16="http://schemas.microsoft.com/office/drawing/2014/main" id="{D89B94C4-FF27-0A41-AD39-E823BB213B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474" y="2481943"/>
            <a:ext cx="8072846" cy="28549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D946522-41F9-6E43-B889-02EC1E3EDFD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73349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dissolve">
                                      <p:cBhvr>
                                        <p:cTn id="12"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33</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92020"/>
            <a:ext cx="8755842" cy="1289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3</a:t>
            </a:r>
            <a:r>
              <a:rPr lang="en-US" dirty="0">
                <a:latin typeface="Times New Roman" charset="0"/>
                <a:ea typeface="Times New Roman" charset="0"/>
                <a:cs typeface="Times New Roman" charset="0"/>
              </a:rPr>
              <a:t>: In Table 6-3, the Weapon1 column holds two kinds of values: the name of a weapon or “Everything” (for Kate Ballard).</a:t>
            </a:r>
          </a:p>
        </p:txBody>
      </p:sp>
      <p:sp>
        <p:nvSpPr>
          <p:cNvPr id="8" name="Subtitle 2">
            <a:extLst>
              <a:ext uri="{FF2B5EF4-FFF2-40B4-BE49-F238E27FC236}">
                <a16:creationId xmlns:a16="http://schemas.microsoft.com/office/drawing/2014/main" id="{B445678C-9B65-5547-BCD5-006BF794911B}"/>
              </a:ext>
            </a:extLst>
          </p:cNvPr>
          <p:cNvSpPr txBox="1">
            <a:spLocks/>
          </p:cNvSpPr>
          <p:nvPr/>
        </p:nvSpPr>
        <p:spPr>
          <a:xfrm>
            <a:off x="278976" y="2481943"/>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In this example, we’ll replace the value “Everything” with multiple records that list all the possible weapon values.</a:t>
            </a:r>
          </a:p>
        </p:txBody>
      </p:sp>
      <p:pic>
        <p:nvPicPr>
          <p:cNvPr id="11266" name="Picture 2" descr="Attachment.jpeg">
            <a:extLst>
              <a:ext uri="{FF2B5EF4-FFF2-40B4-BE49-F238E27FC236}">
                <a16:creationId xmlns:a16="http://schemas.microsoft.com/office/drawing/2014/main" id="{32C8A8D8-73F9-3E4F-B319-270308E634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346" y="3553714"/>
            <a:ext cx="7564805" cy="31677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DB98E57-7803-EE42-80B7-9895B3D76C6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3479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dissolve">
                                      <p:cBhvr>
                                        <p:cTn id="1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34</a:t>
            </a:fld>
            <a:endParaRPr lang="en-US"/>
          </a:p>
        </p:txBody>
      </p:sp>
      <p:sp>
        <p:nvSpPr>
          <p:cNvPr id="14" name="Subtitle 2">
            <a:extLst>
              <a:ext uri="{FF2B5EF4-FFF2-40B4-BE49-F238E27FC236}">
                <a16:creationId xmlns:a16="http://schemas.microsoft.com/office/drawing/2014/main" id="{5DF2EF7C-5313-A943-8660-A18CAA4FE199}"/>
              </a:ext>
            </a:extLst>
          </p:cNvPr>
          <p:cNvSpPr txBox="1">
            <a:spLocks/>
          </p:cNvSpPr>
          <p:nvPr/>
        </p:nvSpPr>
        <p:spPr>
          <a:xfrm>
            <a:off x="278976" y="1192020"/>
            <a:ext cx="8755842" cy="1289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4: </a:t>
            </a:r>
            <a:r>
              <a:rPr lang="en-US" dirty="0">
                <a:latin typeface="Times New Roman" charset="0"/>
                <a:ea typeface="Times New Roman" charset="0"/>
                <a:cs typeface="Times New Roman" charset="0"/>
              </a:rPr>
              <a:t>The current design doesn’t contain any duplicate rows, so it satisfies Rule 4.</a:t>
            </a:r>
          </a:p>
        </p:txBody>
      </p:sp>
      <p:sp>
        <p:nvSpPr>
          <p:cNvPr id="8" name="Subtitle 2">
            <a:extLst>
              <a:ext uri="{FF2B5EF4-FFF2-40B4-BE49-F238E27FC236}">
                <a16:creationId xmlns:a16="http://schemas.microsoft.com/office/drawing/2014/main" id="{B445678C-9B65-5547-BCD5-006BF794911B}"/>
              </a:ext>
            </a:extLst>
          </p:cNvPr>
          <p:cNvSpPr txBox="1">
            <a:spLocks/>
          </p:cNvSpPr>
          <p:nvPr/>
        </p:nvSpPr>
        <p:spPr>
          <a:xfrm>
            <a:off x="278976" y="2033233"/>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5</a:t>
            </a:r>
            <a:r>
              <a:rPr lang="en-US" dirty="0">
                <a:latin typeface="Times New Roman" charset="0"/>
                <a:ea typeface="Times New Roman" charset="0"/>
                <a:cs typeface="Times New Roman" charset="0"/>
              </a:rPr>
              <a:t>: Right now each column contains a single value, so the current design satisfies Rule 5.</a:t>
            </a:r>
          </a:p>
        </p:txBody>
      </p:sp>
      <p:sp>
        <p:nvSpPr>
          <p:cNvPr id="10" name="Subtitle 2">
            <a:extLst>
              <a:ext uri="{FF2B5EF4-FFF2-40B4-BE49-F238E27FC236}">
                <a16:creationId xmlns:a16="http://schemas.microsoft.com/office/drawing/2014/main" id="{DDC897C2-15BF-B346-B539-56BB52BE1649}"/>
              </a:ext>
            </a:extLst>
          </p:cNvPr>
          <p:cNvSpPr txBox="1">
            <a:spLocks/>
          </p:cNvSpPr>
          <p:nvPr/>
        </p:nvSpPr>
        <p:spPr>
          <a:xfrm>
            <a:off x="278976" y="2818916"/>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dirty="0">
                <a:latin typeface="Times New Roman" charset="0"/>
                <a:ea typeface="Times New Roman" charset="0"/>
                <a:cs typeface="Times New Roman" charset="0"/>
              </a:rPr>
              <a:t>Rule 6: </a:t>
            </a:r>
            <a:r>
              <a:rPr lang="en-US" dirty="0">
                <a:latin typeface="Times New Roman" charset="0"/>
                <a:ea typeface="Times New Roman" charset="0"/>
                <a:cs typeface="Times New Roman" charset="0"/>
              </a:rPr>
              <a:t>This rule says a table cannot contain repeating groups. That means you can’t have two columns that represent the same thing.</a:t>
            </a:r>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278976" y="3900534"/>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This means a bit more than two columns don’t have the same data type . Tables often have multiple columns with the same data types but with different meanings.</a:t>
            </a:r>
          </a:p>
        </p:txBody>
      </p:sp>
      <p:sp>
        <p:nvSpPr>
          <p:cNvPr id="12" name="Subtitle 2">
            <a:extLst>
              <a:ext uri="{FF2B5EF4-FFF2-40B4-BE49-F238E27FC236}">
                <a16:creationId xmlns:a16="http://schemas.microsoft.com/office/drawing/2014/main" id="{EA3BE0E6-CC93-AB4F-A082-7A4BEE08E939}"/>
              </a:ext>
            </a:extLst>
          </p:cNvPr>
          <p:cNvSpPr txBox="1">
            <a:spLocks/>
          </p:cNvSpPr>
          <p:nvPr/>
        </p:nvSpPr>
        <p:spPr>
          <a:xfrm>
            <a:off x="278976" y="5083994"/>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In the current design, the Weapon1 and Weapon2 columns hold the same type and kind of data, so they form a repeating group.</a:t>
            </a:r>
          </a:p>
        </p:txBody>
      </p:sp>
      <p:sp>
        <p:nvSpPr>
          <p:cNvPr id="15" name="Subtitle 2">
            <a:extLst>
              <a:ext uri="{FF2B5EF4-FFF2-40B4-BE49-F238E27FC236}">
                <a16:creationId xmlns:a16="http://schemas.microsoft.com/office/drawing/2014/main" id="{A45F4DD4-929D-CD44-B57A-989504EE1688}"/>
              </a:ext>
            </a:extLst>
          </p:cNvPr>
          <p:cNvSpPr txBox="1">
            <a:spLocks/>
          </p:cNvSpPr>
          <p:nvPr/>
        </p:nvSpPr>
        <p:spPr>
          <a:xfrm>
            <a:off x="278976" y="5907641"/>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way to fix this problem is to pull the repeated data out into a new table. Use fields in the original table to link to the new one.</a:t>
            </a:r>
          </a:p>
        </p:txBody>
      </p:sp>
      <p:pic>
        <p:nvPicPr>
          <p:cNvPr id="16" name="Picture 15">
            <a:extLst>
              <a:ext uri="{FF2B5EF4-FFF2-40B4-BE49-F238E27FC236}">
                <a16:creationId xmlns:a16="http://schemas.microsoft.com/office/drawing/2014/main" id="{E5577757-6BE0-FA4D-9B72-D16F6D8BE87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1546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0" grpId="0"/>
      <p:bldP spid="11" grpId="0"/>
      <p:bldP spid="12"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First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35</a:t>
            </a:fld>
            <a:endParaRPr lang="en-US"/>
          </a:p>
        </p:txBody>
      </p:sp>
      <p:pic>
        <p:nvPicPr>
          <p:cNvPr id="13314" name="Picture 2" descr="Attachment.jpeg">
            <a:extLst>
              <a:ext uri="{FF2B5EF4-FFF2-40B4-BE49-F238E27FC236}">
                <a16:creationId xmlns:a16="http://schemas.microsoft.com/office/drawing/2014/main" id="{88AC9856-C17E-D341-8ADA-0CA5C97C69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224" y="1475448"/>
            <a:ext cx="6591663" cy="52460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0CA77BE-851F-8747-A2F4-65670F420C8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5625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ssolv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ttachment.jpeg">
            <a:extLst>
              <a:ext uri="{FF2B5EF4-FFF2-40B4-BE49-F238E27FC236}">
                <a16:creationId xmlns:a16="http://schemas.microsoft.com/office/drawing/2014/main" id="{E6FF67C0-710D-E24D-9909-D2B33CA831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308" y="3712828"/>
            <a:ext cx="8231383" cy="301388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Second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36</a:t>
            </a:fld>
            <a:endParaRPr lang="en-US"/>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278976" y="1121210"/>
            <a:ext cx="8755842" cy="4810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table is in second normal form (2NF ) if it satisfies these rules:</a:t>
            </a:r>
          </a:p>
        </p:txBody>
      </p:sp>
      <p:sp>
        <p:nvSpPr>
          <p:cNvPr id="12" name="Subtitle 2">
            <a:extLst>
              <a:ext uri="{FF2B5EF4-FFF2-40B4-BE49-F238E27FC236}">
                <a16:creationId xmlns:a16="http://schemas.microsoft.com/office/drawing/2014/main" id="{EA3BE0E6-CC93-AB4F-A082-7A4BEE08E939}"/>
              </a:ext>
            </a:extLst>
          </p:cNvPr>
          <p:cNvSpPr txBox="1">
            <a:spLocks/>
          </p:cNvSpPr>
          <p:nvPr/>
        </p:nvSpPr>
        <p:spPr>
          <a:xfrm>
            <a:off x="726154" y="1499734"/>
            <a:ext cx="8755842" cy="5672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sz="2200" dirty="0">
                <a:latin typeface="Times New Roman" charset="0"/>
                <a:ea typeface="Times New Roman" charset="0"/>
                <a:cs typeface="Times New Roman" charset="0"/>
              </a:rPr>
              <a:t>It is in 1NF.</a:t>
            </a:r>
          </a:p>
        </p:txBody>
      </p:sp>
      <p:sp>
        <p:nvSpPr>
          <p:cNvPr id="15" name="Subtitle 2">
            <a:extLst>
              <a:ext uri="{FF2B5EF4-FFF2-40B4-BE49-F238E27FC236}">
                <a16:creationId xmlns:a16="http://schemas.microsoft.com/office/drawing/2014/main" id="{A45F4DD4-929D-CD44-B57A-989504EE1688}"/>
              </a:ext>
            </a:extLst>
          </p:cNvPr>
          <p:cNvSpPr txBox="1">
            <a:spLocks/>
          </p:cNvSpPr>
          <p:nvPr/>
        </p:nvSpPr>
        <p:spPr>
          <a:xfrm>
            <a:off x="726154" y="1973773"/>
            <a:ext cx="8755842" cy="660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2"/>
            </a:pPr>
            <a:r>
              <a:rPr lang="en-US" sz="2200" dirty="0">
                <a:latin typeface="Times New Roman" charset="0"/>
                <a:ea typeface="Times New Roman" charset="0"/>
                <a:cs typeface="Times New Roman" charset="0"/>
              </a:rPr>
              <a:t>All non-key fields depend on all key fields</a:t>
            </a:r>
          </a:p>
        </p:txBody>
      </p:sp>
      <p:sp>
        <p:nvSpPr>
          <p:cNvPr id="16" name="Subtitle 2">
            <a:extLst>
              <a:ext uri="{FF2B5EF4-FFF2-40B4-BE49-F238E27FC236}">
                <a16:creationId xmlns:a16="http://schemas.microsoft.com/office/drawing/2014/main" id="{CFA18A5B-C276-0646-A7A7-E84B627F2E67}"/>
              </a:ext>
            </a:extLst>
          </p:cNvPr>
          <p:cNvSpPr txBox="1">
            <a:spLocks/>
          </p:cNvSpPr>
          <p:nvPr/>
        </p:nvSpPr>
        <p:spPr>
          <a:xfrm>
            <a:off x="278976" y="2438425"/>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Suppose you want to schedule games for campers at the fantasy adventure camp.</a:t>
            </a:r>
          </a:p>
        </p:txBody>
      </p:sp>
      <p:sp>
        <p:nvSpPr>
          <p:cNvPr id="17" name="Subtitle 2">
            <a:extLst>
              <a:ext uri="{FF2B5EF4-FFF2-40B4-BE49-F238E27FC236}">
                <a16:creationId xmlns:a16="http://schemas.microsoft.com/office/drawing/2014/main" id="{B84A6235-3DCB-C54A-B860-C9CBCF138388}"/>
              </a:ext>
            </a:extLst>
          </p:cNvPr>
          <p:cNvSpPr txBox="1">
            <a:spLocks/>
          </p:cNvSpPr>
          <p:nvPr/>
        </p:nvSpPr>
        <p:spPr>
          <a:xfrm>
            <a:off x="278976" y="3223516"/>
            <a:ext cx="8755842" cy="4838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table’s primary key is </a:t>
            </a:r>
            <a:r>
              <a:rPr lang="en-US" dirty="0" err="1">
                <a:latin typeface="Times New Roman" charset="0"/>
                <a:ea typeface="Times New Roman" charset="0"/>
                <a:cs typeface="Times New Roman" charset="0"/>
              </a:rPr>
              <a:t>Time+Game</a:t>
            </a:r>
            <a:endParaRPr lang="en-US"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0AA9833D-151E-564B-997A-198C138D554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19504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dissolv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6"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Second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37</a:t>
            </a:fld>
            <a:endParaRPr lang="en-US"/>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278976" y="1121210"/>
            <a:ext cx="8755842" cy="4810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First normal form (1NF) rules are:</a:t>
            </a:r>
          </a:p>
        </p:txBody>
      </p:sp>
      <p:sp>
        <p:nvSpPr>
          <p:cNvPr id="14" name="Subtitle 2">
            <a:extLst>
              <a:ext uri="{FF2B5EF4-FFF2-40B4-BE49-F238E27FC236}">
                <a16:creationId xmlns:a16="http://schemas.microsoft.com/office/drawing/2014/main" id="{94039058-0F22-1242-A9CA-F75A696DCD49}"/>
              </a:ext>
            </a:extLst>
          </p:cNvPr>
          <p:cNvSpPr txBox="1">
            <a:spLocks/>
          </p:cNvSpPr>
          <p:nvPr/>
        </p:nvSpPr>
        <p:spPr>
          <a:xfrm>
            <a:off x="807780" y="1623082"/>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sz="2000" dirty="0">
                <a:latin typeface="Times New Roman" charset="0"/>
                <a:ea typeface="Times New Roman" charset="0"/>
                <a:cs typeface="Times New Roman" charset="0"/>
              </a:rPr>
              <a:t>Each column must have a unique name.</a:t>
            </a:r>
          </a:p>
        </p:txBody>
      </p:sp>
      <p:sp>
        <p:nvSpPr>
          <p:cNvPr id="18" name="Subtitle 2">
            <a:extLst>
              <a:ext uri="{FF2B5EF4-FFF2-40B4-BE49-F238E27FC236}">
                <a16:creationId xmlns:a16="http://schemas.microsoft.com/office/drawing/2014/main" id="{61E59ACD-6FED-CB47-BAEF-6B8DF3340CF8}"/>
              </a:ext>
            </a:extLst>
          </p:cNvPr>
          <p:cNvSpPr txBox="1">
            <a:spLocks/>
          </p:cNvSpPr>
          <p:nvPr/>
        </p:nvSpPr>
        <p:spPr>
          <a:xfrm>
            <a:off x="807780" y="2124176"/>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2"/>
            </a:pPr>
            <a:r>
              <a:rPr lang="en-US" sz="2000" dirty="0">
                <a:latin typeface="Times New Roman" charset="0"/>
                <a:ea typeface="Times New Roman" charset="0"/>
                <a:cs typeface="Times New Roman" charset="0"/>
              </a:rPr>
              <a:t>The order of the rows and columns doesn’t matter.</a:t>
            </a:r>
          </a:p>
        </p:txBody>
      </p:sp>
      <p:sp>
        <p:nvSpPr>
          <p:cNvPr id="19" name="Subtitle 2">
            <a:extLst>
              <a:ext uri="{FF2B5EF4-FFF2-40B4-BE49-F238E27FC236}">
                <a16:creationId xmlns:a16="http://schemas.microsoft.com/office/drawing/2014/main" id="{95B1F59A-67F5-FD4E-B468-83A17646432D}"/>
              </a:ext>
            </a:extLst>
          </p:cNvPr>
          <p:cNvSpPr txBox="1">
            <a:spLocks/>
          </p:cNvSpPr>
          <p:nvPr/>
        </p:nvSpPr>
        <p:spPr>
          <a:xfrm>
            <a:off x="807779" y="2625270"/>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3"/>
            </a:pPr>
            <a:r>
              <a:rPr lang="en-US" sz="2000" dirty="0">
                <a:latin typeface="Times New Roman" charset="0"/>
                <a:ea typeface="Times New Roman" charset="0"/>
                <a:cs typeface="Times New Roman" charset="0"/>
              </a:rPr>
              <a:t>Each column must have a single data type.</a:t>
            </a:r>
          </a:p>
        </p:txBody>
      </p:sp>
      <p:sp>
        <p:nvSpPr>
          <p:cNvPr id="20" name="Subtitle 2">
            <a:extLst>
              <a:ext uri="{FF2B5EF4-FFF2-40B4-BE49-F238E27FC236}">
                <a16:creationId xmlns:a16="http://schemas.microsoft.com/office/drawing/2014/main" id="{C02AE170-8D04-5C44-B8A0-E93597163B2D}"/>
              </a:ext>
            </a:extLst>
          </p:cNvPr>
          <p:cNvSpPr txBox="1">
            <a:spLocks/>
          </p:cNvSpPr>
          <p:nvPr/>
        </p:nvSpPr>
        <p:spPr>
          <a:xfrm>
            <a:off x="807779" y="3270500"/>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4"/>
            </a:pPr>
            <a:r>
              <a:rPr lang="en-US" sz="2000" dirty="0">
                <a:latin typeface="Times New Roman" charset="0"/>
                <a:ea typeface="Times New Roman" charset="0"/>
                <a:cs typeface="Times New Roman" charset="0"/>
              </a:rPr>
              <a:t>No two rows can contain identical values.</a:t>
            </a:r>
          </a:p>
        </p:txBody>
      </p:sp>
      <p:sp>
        <p:nvSpPr>
          <p:cNvPr id="21" name="Subtitle 2">
            <a:extLst>
              <a:ext uri="{FF2B5EF4-FFF2-40B4-BE49-F238E27FC236}">
                <a16:creationId xmlns:a16="http://schemas.microsoft.com/office/drawing/2014/main" id="{12DD6986-0E4A-FE44-AAC7-942CBD0387FF}"/>
              </a:ext>
            </a:extLst>
          </p:cNvPr>
          <p:cNvSpPr txBox="1">
            <a:spLocks/>
          </p:cNvSpPr>
          <p:nvPr/>
        </p:nvSpPr>
        <p:spPr>
          <a:xfrm>
            <a:off x="807778" y="3867576"/>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5"/>
            </a:pPr>
            <a:r>
              <a:rPr lang="en-US" sz="2000" dirty="0">
                <a:latin typeface="Times New Roman" charset="0"/>
                <a:ea typeface="Times New Roman" charset="0"/>
                <a:cs typeface="Times New Roman" charset="0"/>
              </a:rPr>
              <a:t>Each column must contain a single value.</a:t>
            </a:r>
          </a:p>
        </p:txBody>
      </p:sp>
      <p:sp>
        <p:nvSpPr>
          <p:cNvPr id="22" name="Subtitle 2">
            <a:extLst>
              <a:ext uri="{FF2B5EF4-FFF2-40B4-BE49-F238E27FC236}">
                <a16:creationId xmlns:a16="http://schemas.microsoft.com/office/drawing/2014/main" id="{D7DF9430-3D08-9342-9135-54C24C79E845}"/>
              </a:ext>
            </a:extLst>
          </p:cNvPr>
          <p:cNvSpPr txBox="1">
            <a:spLocks/>
          </p:cNvSpPr>
          <p:nvPr/>
        </p:nvSpPr>
        <p:spPr>
          <a:xfrm>
            <a:off x="807778" y="4512806"/>
            <a:ext cx="6510669" cy="5059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6"/>
            </a:pPr>
            <a:r>
              <a:rPr lang="en-US" sz="2000" dirty="0">
                <a:latin typeface="Times New Roman" charset="0"/>
                <a:ea typeface="Times New Roman" charset="0"/>
                <a:cs typeface="Times New Roman" charset="0"/>
              </a:rPr>
              <a:t>Columns cannot contain repeating groups.</a:t>
            </a:r>
          </a:p>
        </p:txBody>
      </p:sp>
      <p:pic>
        <p:nvPicPr>
          <p:cNvPr id="15" name="Picture 14">
            <a:extLst>
              <a:ext uri="{FF2B5EF4-FFF2-40B4-BE49-F238E27FC236}">
                <a16:creationId xmlns:a16="http://schemas.microsoft.com/office/drawing/2014/main" id="{AD720342-872D-1943-BDAF-1456B1ABD3D2}"/>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8670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ssolv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ssolv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dissolv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8" grpId="0"/>
      <p:bldP spid="19" grpId="0"/>
      <p:bldP spid="20" grpId="0"/>
      <p:bldP spid="21"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Second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38</a:t>
            </a:fld>
            <a:endParaRPr lang="en-US"/>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41434" y="1100430"/>
            <a:ext cx="9070481"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Even though this table is in 1NF, it suffers from the following anomalies:</a:t>
            </a:r>
          </a:p>
        </p:txBody>
      </p:sp>
      <p:sp>
        <p:nvSpPr>
          <p:cNvPr id="28" name="Subtitle 2">
            <a:extLst>
              <a:ext uri="{FF2B5EF4-FFF2-40B4-BE49-F238E27FC236}">
                <a16:creationId xmlns:a16="http://schemas.microsoft.com/office/drawing/2014/main" id="{DFE1CF2C-0BEB-D247-8B34-755808B1A4B5}"/>
              </a:ext>
            </a:extLst>
          </p:cNvPr>
          <p:cNvSpPr txBox="1">
            <a:spLocks/>
          </p:cNvSpPr>
          <p:nvPr/>
        </p:nvSpPr>
        <p:spPr>
          <a:xfrm>
            <a:off x="495951" y="1905011"/>
            <a:ext cx="8648049"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Update anomal</a:t>
            </a:r>
            <a:r>
              <a:rPr lang="en-US" sz="2000" dirty="0">
                <a:latin typeface="Times New Roman" charset="0"/>
                <a:ea typeface="Times New Roman" charset="0"/>
                <a:cs typeface="Times New Roman" charset="0"/>
              </a:rPr>
              <a:t>ies: If you modify the Duration or Maximum Players value in one row, other rows containing the same game will be out of sync.</a:t>
            </a:r>
          </a:p>
        </p:txBody>
      </p:sp>
      <p:sp>
        <p:nvSpPr>
          <p:cNvPr id="29" name="Subtitle 2">
            <a:extLst>
              <a:ext uri="{FF2B5EF4-FFF2-40B4-BE49-F238E27FC236}">
                <a16:creationId xmlns:a16="http://schemas.microsoft.com/office/drawing/2014/main" id="{1ACC44E7-01FF-A54B-9806-BB46AA89775C}"/>
              </a:ext>
            </a:extLst>
          </p:cNvPr>
          <p:cNvSpPr txBox="1">
            <a:spLocks/>
          </p:cNvSpPr>
          <p:nvPr/>
        </p:nvSpPr>
        <p:spPr>
          <a:xfrm>
            <a:off x="476842" y="2649064"/>
            <a:ext cx="8538867" cy="12830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Deletion anomalies:</a:t>
            </a:r>
            <a:r>
              <a:rPr lang="en-US" sz="2000" dirty="0">
                <a:latin typeface="Times New Roman" charset="0"/>
                <a:ea typeface="Times New Roman" charset="0"/>
                <a:cs typeface="Times New Roman" charset="0"/>
              </a:rPr>
              <a:t> Suppose you want to cancel the Middle Earth </a:t>
            </a:r>
            <a:r>
              <a:rPr lang="en-US" sz="2000" dirty="0" err="1">
                <a:latin typeface="Times New Roman" charset="0"/>
                <a:ea typeface="Times New Roman" charset="0"/>
                <a:cs typeface="Times New Roman" charset="0"/>
              </a:rPr>
              <a:t>Hold’em</a:t>
            </a:r>
            <a:r>
              <a:rPr lang="en-US" sz="2000" dirty="0">
                <a:latin typeface="Times New Roman" charset="0"/>
                <a:ea typeface="Times New Roman" charset="0"/>
                <a:cs typeface="Times New Roman" charset="0"/>
              </a:rPr>
              <a:t> Poker game at 4:00, so you delete that record. Then you’ve lost all the information about that game. You no longer know that it takes 90 minutes and has a maximum of 10 players..</a:t>
            </a:r>
          </a:p>
        </p:txBody>
      </p:sp>
      <p:sp>
        <p:nvSpPr>
          <p:cNvPr id="30" name="Subtitle 2">
            <a:extLst>
              <a:ext uri="{FF2B5EF4-FFF2-40B4-BE49-F238E27FC236}">
                <a16:creationId xmlns:a16="http://schemas.microsoft.com/office/drawing/2014/main" id="{84BDCBD2-38AC-6E42-9C64-4A4C288B8C9C}"/>
              </a:ext>
            </a:extLst>
          </p:cNvPr>
          <p:cNvSpPr txBox="1">
            <a:spLocks/>
          </p:cNvSpPr>
          <p:nvPr/>
        </p:nvSpPr>
        <p:spPr>
          <a:xfrm>
            <a:off x="476842" y="3982494"/>
            <a:ext cx="8538867" cy="12830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Insertion anomalies:</a:t>
            </a:r>
            <a:r>
              <a:rPr lang="en-US" sz="2000" dirty="0">
                <a:latin typeface="Times New Roman" charset="0"/>
                <a:ea typeface="Times New Roman" charset="0"/>
                <a:cs typeface="Times New Roman" charset="0"/>
              </a:rPr>
              <a:t> You cannot add information about a new game without scheduling it for play. For example, suppose Banshee Bingo takes 45 minutes and has a maximum of 30 players. You can’t add that information to the database without scheduling a game.</a:t>
            </a:r>
          </a:p>
        </p:txBody>
      </p:sp>
      <p:pic>
        <p:nvPicPr>
          <p:cNvPr id="10" name="Picture 9">
            <a:extLst>
              <a:ext uri="{FF2B5EF4-FFF2-40B4-BE49-F238E27FC236}">
                <a16:creationId xmlns:a16="http://schemas.microsoft.com/office/drawing/2014/main" id="{FF1EFCD2-5928-414E-9A87-4078ADC4122A}"/>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8171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dissolv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dissolv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p:bldP spid="29" grpId="0"/>
      <p:bldP spid="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Second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39</a:t>
            </a:fld>
            <a:endParaRPr lang="en-US"/>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84862" y="2593359"/>
            <a:ext cx="8748748"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reason it breaks the 2NF rules is that some non-key fields do not depend on all the key fields.</a:t>
            </a:r>
          </a:p>
        </p:txBody>
      </p:sp>
      <p:sp>
        <p:nvSpPr>
          <p:cNvPr id="26" name="Subtitle 2">
            <a:extLst>
              <a:ext uri="{FF2B5EF4-FFF2-40B4-BE49-F238E27FC236}">
                <a16:creationId xmlns:a16="http://schemas.microsoft.com/office/drawing/2014/main" id="{DA8785BF-A9B5-E44D-B658-8F9213A2BB82}"/>
              </a:ext>
            </a:extLst>
          </p:cNvPr>
          <p:cNvSpPr txBox="1">
            <a:spLocks/>
          </p:cNvSpPr>
          <p:nvPr/>
        </p:nvSpPr>
        <p:spPr>
          <a:xfrm>
            <a:off x="84862" y="4653791"/>
            <a:ext cx="8974275" cy="12830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To fix this table, move the data that doesn’t depend on the entire key into a new table. Use the key fields that the data does depend on to link to the original table.</a:t>
            </a:r>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84862" y="1310357"/>
            <a:ext cx="8974275" cy="12830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problem with this table is that it’s trying to do too much. It’s trying to store information about both games (duration and maximum players) and the schedule.</a:t>
            </a:r>
          </a:p>
        </p:txBody>
      </p:sp>
      <p:sp>
        <p:nvSpPr>
          <p:cNvPr id="10" name="Subtitle 2">
            <a:extLst>
              <a:ext uri="{FF2B5EF4-FFF2-40B4-BE49-F238E27FC236}">
                <a16:creationId xmlns:a16="http://schemas.microsoft.com/office/drawing/2014/main" id="{FF2D6ECF-F287-EA41-B26E-B5436BD557E4}"/>
              </a:ext>
            </a:extLst>
          </p:cNvPr>
          <p:cNvSpPr txBox="1">
            <a:spLocks/>
          </p:cNvSpPr>
          <p:nvPr/>
        </p:nvSpPr>
        <p:spPr>
          <a:xfrm>
            <a:off x="457358" y="3524562"/>
            <a:ext cx="8376251"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1600" dirty="0">
                <a:latin typeface="Times New Roman" charset="0"/>
                <a:ea typeface="Times New Roman" charset="0"/>
                <a:cs typeface="Times New Roman" charset="0"/>
              </a:rPr>
              <a:t>Recall that this table’s key fields are Time and Game. A game’s duration and maximum number of players depends only on the Game and not on the Time. For example, Water </a:t>
            </a:r>
            <a:r>
              <a:rPr lang="en-US" sz="1600" dirty="0" err="1">
                <a:latin typeface="Times New Roman" charset="0"/>
                <a:ea typeface="Times New Roman" charset="0"/>
                <a:cs typeface="Times New Roman" charset="0"/>
              </a:rPr>
              <a:t>Wizzards</a:t>
            </a:r>
            <a:r>
              <a:rPr lang="en-US" sz="1600" dirty="0">
                <a:latin typeface="Times New Roman" charset="0"/>
                <a:ea typeface="Times New Roman" charset="0"/>
                <a:cs typeface="Times New Roman" charset="0"/>
              </a:rPr>
              <a:t> lasts for 120 minutes whether you play at 1:00, 4:00, or midnight..</a:t>
            </a:r>
          </a:p>
        </p:txBody>
      </p:sp>
      <p:pic>
        <p:nvPicPr>
          <p:cNvPr id="14" name="Picture 13">
            <a:extLst>
              <a:ext uri="{FF2B5EF4-FFF2-40B4-BE49-F238E27FC236}">
                <a16:creationId xmlns:a16="http://schemas.microsoft.com/office/drawing/2014/main" id="{4C49AA0D-2560-DA43-887F-2F87D5D5773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489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1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5035" y="5296785"/>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Rules for first, second, and third normal forms</a:t>
            </a:r>
          </a:p>
        </p:txBody>
      </p:sp>
      <p:sp>
        <p:nvSpPr>
          <p:cNvPr id="8" name="Subtitle 2"/>
          <p:cNvSpPr txBox="1">
            <a:spLocks/>
          </p:cNvSpPr>
          <p:nvPr/>
        </p:nvSpPr>
        <p:spPr>
          <a:xfrm>
            <a:off x="148804" y="1796773"/>
            <a:ext cx="8886014" cy="7049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to use generalization and refinement to build inheritance hierarchies</a:t>
            </a:r>
          </a:p>
        </p:txBody>
      </p:sp>
      <p:sp>
        <p:nvSpPr>
          <p:cNvPr id="12" name="Subtitle 2"/>
          <p:cNvSpPr txBox="1">
            <a:spLocks/>
          </p:cNvSpPr>
          <p:nvPr/>
        </p:nvSpPr>
        <p:spPr>
          <a:xfrm>
            <a:off x="145035" y="2880764"/>
            <a:ext cx="8886014" cy="214691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Warning signs of bad inheritance hierarchies</a:t>
            </a: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to use composition to build new classes without inheritance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normalization protects databases from anomalies</a:t>
            </a:r>
          </a:p>
        </p:txBody>
      </p:sp>
      <p:sp>
        <p:nvSpPr>
          <p:cNvPr id="10" name="Subtitle 2"/>
          <p:cNvSpPr txBox="1">
            <a:spLocks/>
          </p:cNvSpPr>
          <p:nvPr/>
        </p:nvSpPr>
        <p:spPr>
          <a:xfrm>
            <a:off x="32084" y="1144646"/>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4</a:t>
            </a:fld>
            <a:endParaRPr lang="en-US"/>
          </a:p>
        </p:txBody>
      </p:sp>
      <p:pic>
        <p:nvPicPr>
          <p:cNvPr id="11" name="Picture 10">
            <a:extLst>
              <a:ext uri="{FF2B5EF4-FFF2-40B4-BE49-F238E27FC236}">
                <a16:creationId xmlns:a16="http://schemas.microsoft.com/office/drawing/2014/main" id="{DC337881-B17E-9744-95A0-1B34C3D5EA2E}"/>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2959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Second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40</a:t>
            </a:fld>
            <a:endParaRPr lang="en-US"/>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84862" y="1310357"/>
            <a:ext cx="8974275"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Here the </a:t>
            </a:r>
            <a:r>
              <a:rPr lang="en-US" dirty="0" err="1">
                <a:latin typeface="Times New Roman" charset="0"/>
                <a:ea typeface="Times New Roman" charset="0"/>
                <a:cs typeface="Times New Roman" charset="0"/>
              </a:rPr>
              <a:t>ScheduledGames</a:t>
            </a:r>
            <a:r>
              <a:rPr lang="en-US" dirty="0">
                <a:latin typeface="Times New Roman" charset="0"/>
                <a:ea typeface="Times New Roman" charset="0"/>
                <a:cs typeface="Times New Roman" charset="0"/>
              </a:rPr>
              <a:t> table holds schedule information and the Games table holds information specific to the games.</a:t>
            </a:r>
          </a:p>
        </p:txBody>
      </p:sp>
      <p:pic>
        <p:nvPicPr>
          <p:cNvPr id="5122" name="Picture 2" descr="Attachment.jpeg">
            <a:extLst>
              <a:ext uri="{FF2B5EF4-FFF2-40B4-BE49-F238E27FC236}">
                <a16:creationId xmlns:a16="http://schemas.microsoft.com/office/drawing/2014/main" id="{5B13A640-C758-FA45-B7B2-6ED657F25B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732" y="2259227"/>
            <a:ext cx="8488532" cy="3819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53455C1-5178-3B4B-B6DA-DF5BE799D2F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4863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dissolve">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Third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41</a:t>
            </a:fld>
            <a:endParaRPr lang="en-US"/>
          </a:p>
        </p:txBody>
      </p:sp>
      <p:sp>
        <p:nvSpPr>
          <p:cNvPr id="11" name="Subtitle 2">
            <a:extLst>
              <a:ext uri="{FF2B5EF4-FFF2-40B4-BE49-F238E27FC236}">
                <a16:creationId xmlns:a16="http://schemas.microsoft.com/office/drawing/2014/main" id="{8299219F-5644-224F-BCDD-7D2D2CBE6FA9}"/>
              </a:ext>
            </a:extLst>
          </p:cNvPr>
          <p:cNvSpPr txBox="1">
            <a:spLocks/>
          </p:cNvSpPr>
          <p:nvPr/>
        </p:nvSpPr>
        <p:spPr>
          <a:xfrm>
            <a:off x="278976" y="1618613"/>
            <a:ext cx="8755842" cy="4810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table is in third normal form (3NF ) if:</a:t>
            </a:r>
          </a:p>
        </p:txBody>
      </p:sp>
      <p:sp>
        <p:nvSpPr>
          <p:cNvPr id="12" name="Subtitle 2">
            <a:extLst>
              <a:ext uri="{FF2B5EF4-FFF2-40B4-BE49-F238E27FC236}">
                <a16:creationId xmlns:a16="http://schemas.microsoft.com/office/drawing/2014/main" id="{EA3BE0E6-CC93-AB4F-A082-7A4BEE08E939}"/>
              </a:ext>
            </a:extLst>
          </p:cNvPr>
          <p:cNvSpPr txBox="1">
            <a:spLocks/>
          </p:cNvSpPr>
          <p:nvPr/>
        </p:nvSpPr>
        <p:spPr>
          <a:xfrm>
            <a:off x="726154" y="1997137"/>
            <a:ext cx="8755842" cy="5672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sz="2200" dirty="0">
                <a:latin typeface="Times New Roman" charset="0"/>
                <a:ea typeface="Times New Roman" charset="0"/>
                <a:cs typeface="Times New Roman" charset="0"/>
              </a:rPr>
              <a:t>It is in 2NF.</a:t>
            </a:r>
          </a:p>
        </p:txBody>
      </p:sp>
      <p:sp>
        <p:nvSpPr>
          <p:cNvPr id="15" name="Subtitle 2">
            <a:extLst>
              <a:ext uri="{FF2B5EF4-FFF2-40B4-BE49-F238E27FC236}">
                <a16:creationId xmlns:a16="http://schemas.microsoft.com/office/drawing/2014/main" id="{A45F4DD4-929D-CD44-B57A-989504EE1688}"/>
              </a:ext>
            </a:extLst>
          </p:cNvPr>
          <p:cNvSpPr txBox="1">
            <a:spLocks/>
          </p:cNvSpPr>
          <p:nvPr/>
        </p:nvSpPr>
        <p:spPr>
          <a:xfrm>
            <a:off x="726154" y="2471177"/>
            <a:ext cx="8755842" cy="4136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2"/>
            </a:pPr>
            <a:r>
              <a:rPr lang="en-US" sz="2200" dirty="0">
                <a:latin typeface="Times New Roman" charset="0"/>
                <a:ea typeface="Times New Roman" charset="0"/>
                <a:cs typeface="Times New Roman" charset="0"/>
              </a:rPr>
              <a:t>It contains no </a:t>
            </a:r>
            <a:r>
              <a:rPr lang="en-US" sz="2200" b="1" i="1" dirty="0">
                <a:latin typeface="Times New Roman" charset="0"/>
                <a:ea typeface="Times New Roman" charset="0"/>
                <a:cs typeface="Times New Roman" charset="0"/>
              </a:rPr>
              <a:t>transitive dependencies</a:t>
            </a:r>
            <a:r>
              <a:rPr lang="en-US" sz="2200" dirty="0">
                <a:latin typeface="Times New Roman" charset="0"/>
                <a:ea typeface="Times New Roman" charset="0"/>
                <a:cs typeface="Times New Roman" charset="0"/>
              </a:rPr>
              <a:t>.</a:t>
            </a:r>
          </a:p>
        </p:txBody>
      </p:sp>
      <p:sp>
        <p:nvSpPr>
          <p:cNvPr id="16" name="Subtitle 2">
            <a:extLst>
              <a:ext uri="{FF2B5EF4-FFF2-40B4-BE49-F238E27FC236}">
                <a16:creationId xmlns:a16="http://schemas.microsoft.com/office/drawing/2014/main" id="{CFA18A5B-C276-0646-A7A7-E84B627F2E67}"/>
              </a:ext>
            </a:extLst>
          </p:cNvPr>
          <p:cNvSpPr txBox="1">
            <a:spLocks/>
          </p:cNvSpPr>
          <p:nvPr/>
        </p:nvSpPr>
        <p:spPr>
          <a:xfrm>
            <a:off x="388158" y="4171967"/>
            <a:ext cx="8755842" cy="8974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b="1" i="1" dirty="0">
                <a:latin typeface="Times New Roman" charset="0"/>
                <a:ea typeface="Times New Roman" charset="0"/>
                <a:cs typeface="Times New Roman" charset="0"/>
              </a:rPr>
              <a:t>A transitive dependency </a:t>
            </a:r>
            <a:r>
              <a:rPr lang="en-US" dirty="0">
                <a:latin typeface="Times New Roman" charset="0"/>
                <a:ea typeface="Times New Roman" charset="0"/>
                <a:cs typeface="Times New Roman" charset="0"/>
              </a:rPr>
              <a:t>is when a non-key field’s value depends on another non-key field’s value.</a:t>
            </a:r>
          </a:p>
        </p:txBody>
      </p:sp>
      <p:pic>
        <p:nvPicPr>
          <p:cNvPr id="10" name="Picture 9">
            <a:extLst>
              <a:ext uri="{FF2B5EF4-FFF2-40B4-BE49-F238E27FC236}">
                <a16:creationId xmlns:a16="http://schemas.microsoft.com/office/drawing/2014/main" id="{BFBA8658-3DD5-C347-862B-0F255008F03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89256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Third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42</a:t>
            </a:fld>
            <a:endParaRPr lang="en-US"/>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84862" y="1122142"/>
            <a:ext cx="8974275" cy="5252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For example, suppose the fantasy adventure camp has a library.</a:t>
            </a:r>
          </a:p>
        </p:txBody>
      </p:sp>
      <p:sp>
        <p:nvSpPr>
          <p:cNvPr id="8" name="Subtitle 2">
            <a:extLst>
              <a:ext uri="{FF2B5EF4-FFF2-40B4-BE49-F238E27FC236}">
                <a16:creationId xmlns:a16="http://schemas.microsoft.com/office/drawing/2014/main" id="{6D7E14D4-3A56-C043-985A-319CED89AF5D}"/>
              </a:ext>
            </a:extLst>
          </p:cNvPr>
          <p:cNvSpPr txBox="1">
            <a:spLocks/>
          </p:cNvSpPr>
          <p:nvPr/>
        </p:nvSpPr>
        <p:spPr>
          <a:xfrm>
            <a:off x="84862" y="1660533"/>
            <a:ext cx="8974275" cy="612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you run through the 1NF rules, you’ll see that this table is in 1NF.</a:t>
            </a:r>
          </a:p>
        </p:txBody>
      </p:sp>
      <p:pic>
        <p:nvPicPr>
          <p:cNvPr id="6146" name="Picture 2" descr="Attachment.jpeg">
            <a:extLst>
              <a:ext uri="{FF2B5EF4-FFF2-40B4-BE49-F238E27FC236}">
                <a16:creationId xmlns:a16="http://schemas.microsoft.com/office/drawing/2014/main" id="{B6BABE78-A9DF-C949-B34D-AC16284643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 y="2272877"/>
            <a:ext cx="8686799" cy="3118802"/>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BE031A07-56DB-6B41-A5A2-4D0C6F7AA20E}"/>
              </a:ext>
            </a:extLst>
          </p:cNvPr>
          <p:cNvSpPr txBox="1">
            <a:spLocks/>
          </p:cNvSpPr>
          <p:nvPr/>
        </p:nvSpPr>
        <p:spPr>
          <a:xfrm>
            <a:off x="84862" y="5429686"/>
            <a:ext cx="8974275" cy="6123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table has only a single key field, so a </a:t>
            </a:r>
            <a:r>
              <a:rPr lang="en-US" dirty="0" err="1">
                <a:latin typeface="Times New Roman" charset="0"/>
                <a:ea typeface="Times New Roman" charset="0"/>
                <a:cs typeface="Times New Roman" charset="0"/>
              </a:rPr>
              <a:t>nonkey</a:t>
            </a:r>
            <a:r>
              <a:rPr lang="en-US" dirty="0">
                <a:latin typeface="Times New Roman" charset="0"/>
                <a:ea typeface="Times New Roman" charset="0"/>
                <a:cs typeface="Times New Roman" charset="0"/>
              </a:rPr>
              <a:t> field cannot depend on only some of the key fields. That means the table is also in 2NF.</a:t>
            </a:r>
          </a:p>
        </p:txBody>
      </p:sp>
      <p:pic>
        <p:nvPicPr>
          <p:cNvPr id="11" name="Picture 10">
            <a:extLst>
              <a:ext uri="{FF2B5EF4-FFF2-40B4-BE49-F238E27FC236}">
                <a16:creationId xmlns:a16="http://schemas.microsoft.com/office/drawing/2014/main" id="{639B89EC-06FC-2F4D-B4A8-E0DD521A081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6684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dissolve">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Third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43</a:t>
            </a:fld>
            <a:endParaRPr lang="en-US"/>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84862" y="1087474"/>
            <a:ext cx="8974275" cy="8202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When posted on the wall of the library, this list is fine. Inside a database, however, it suffers from the following anomalies:</a:t>
            </a:r>
          </a:p>
        </p:txBody>
      </p:sp>
      <p:sp>
        <p:nvSpPr>
          <p:cNvPr id="11" name="Subtitle 2">
            <a:extLst>
              <a:ext uri="{FF2B5EF4-FFF2-40B4-BE49-F238E27FC236}">
                <a16:creationId xmlns:a16="http://schemas.microsoft.com/office/drawing/2014/main" id="{4CA033F3-DAA5-9F42-BA47-185EBD4F2E2F}"/>
              </a:ext>
            </a:extLst>
          </p:cNvPr>
          <p:cNvSpPr txBox="1">
            <a:spLocks/>
          </p:cNvSpPr>
          <p:nvPr/>
        </p:nvSpPr>
        <p:spPr>
          <a:xfrm>
            <a:off x="495952" y="1905011"/>
            <a:ext cx="8478324" cy="13865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Update anomalies: </a:t>
            </a:r>
            <a:r>
              <a:rPr lang="en-US" sz="2000" dirty="0">
                <a:latin typeface="Times New Roman" charset="0"/>
                <a:ea typeface="Times New Roman" charset="0"/>
                <a:cs typeface="Times New Roman" charset="0"/>
              </a:rPr>
              <a:t>If you change the Pages value for Becky’s row (Dealing with Dragons), it will be inconsistent with Noah’s row (also Dealing with Dragons). Also if Luke changes his favorite book to </a:t>
            </a:r>
            <a:r>
              <a:rPr lang="en-US" sz="2000" dirty="0" err="1">
                <a:latin typeface="Times New Roman" charset="0"/>
                <a:ea typeface="Times New Roman" charset="0"/>
                <a:cs typeface="Times New Roman" charset="0"/>
              </a:rPr>
              <a:t>Majestrum</a:t>
            </a:r>
            <a:r>
              <a:rPr lang="en-US" sz="2000" dirty="0">
                <a:latin typeface="Times New Roman" charset="0"/>
                <a:ea typeface="Times New Roman" charset="0"/>
                <a:cs typeface="Times New Roman" charset="0"/>
              </a:rPr>
              <a:t>: A Tale of </a:t>
            </a:r>
            <a:r>
              <a:rPr lang="en-US" sz="2000" dirty="0" err="1">
                <a:latin typeface="Times New Roman" charset="0"/>
                <a:ea typeface="Times New Roman" charset="0"/>
                <a:cs typeface="Times New Roman" charset="0"/>
              </a:rPr>
              <a:t>Hengis</a:t>
            </a:r>
            <a:r>
              <a:rPr lang="en-US" sz="2000" dirty="0">
                <a:latin typeface="Times New Roman" charset="0"/>
                <a:ea typeface="Times New Roman" charset="0"/>
                <a:cs typeface="Times New Roman" charset="0"/>
              </a:rPr>
              <a:t> </a:t>
            </a:r>
            <a:r>
              <a:rPr lang="en-US" sz="2000" dirty="0" err="1">
                <a:latin typeface="Times New Roman" charset="0"/>
                <a:ea typeface="Times New Roman" charset="0"/>
                <a:cs typeface="Times New Roman" charset="0"/>
              </a:rPr>
              <a:t>Hapthorn</a:t>
            </a:r>
            <a:r>
              <a:rPr lang="en-US" sz="2000" dirty="0">
                <a:latin typeface="Times New Roman" charset="0"/>
                <a:ea typeface="Times New Roman" charset="0"/>
                <a:cs typeface="Times New Roman" charset="0"/>
              </a:rPr>
              <a:t>, the table loses the data it has about The Color of Magic.</a:t>
            </a:r>
          </a:p>
        </p:txBody>
      </p:sp>
      <p:sp>
        <p:nvSpPr>
          <p:cNvPr id="14" name="Subtitle 2">
            <a:extLst>
              <a:ext uri="{FF2B5EF4-FFF2-40B4-BE49-F238E27FC236}">
                <a16:creationId xmlns:a16="http://schemas.microsoft.com/office/drawing/2014/main" id="{2BB230A7-A781-5240-BE98-94AB5651FA00}"/>
              </a:ext>
            </a:extLst>
          </p:cNvPr>
          <p:cNvSpPr txBox="1">
            <a:spLocks/>
          </p:cNvSpPr>
          <p:nvPr/>
        </p:nvSpPr>
        <p:spPr>
          <a:xfrm>
            <a:off x="495951" y="3337714"/>
            <a:ext cx="8538867" cy="9840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Deletion anomalies: </a:t>
            </a:r>
            <a:r>
              <a:rPr lang="en-US" sz="2000" dirty="0">
                <a:latin typeface="Times New Roman" charset="0"/>
                <a:ea typeface="Times New Roman" charset="0"/>
                <a:cs typeface="Times New Roman" charset="0"/>
              </a:rPr>
              <a:t>If J.C. quits being a counselor to become a professional wrestler and you remove his record from the table, you lose the information about Gil’s All Fright Diner.</a:t>
            </a:r>
          </a:p>
        </p:txBody>
      </p:sp>
      <p:sp>
        <p:nvSpPr>
          <p:cNvPr id="15" name="Subtitle 2">
            <a:extLst>
              <a:ext uri="{FF2B5EF4-FFF2-40B4-BE49-F238E27FC236}">
                <a16:creationId xmlns:a16="http://schemas.microsoft.com/office/drawing/2014/main" id="{99D3AA3A-C6FE-6440-9D53-DC981A0F4BD0}"/>
              </a:ext>
            </a:extLst>
          </p:cNvPr>
          <p:cNvSpPr txBox="1">
            <a:spLocks/>
          </p:cNvSpPr>
          <p:nvPr/>
        </p:nvSpPr>
        <p:spPr>
          <a:xfrm>
            <a:off x="495951" y="4544768"/>
            <a:ext cx="8538867" cy="9840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b="1" dirty="0">
                <a:latin typeface="Times New Roman" charset="0"/>
                <a:ea typeface="Times New Roman" charset="0"/>
                <a:cs typeface="Times New Roman" charset="0"/>
              </a:rPr>
              <a:t>Insertion anomalies: </a:t>
            </a:r>
            <a:r>
              <a:rPr lang="en-US" sz="2000" dirty="0">
                <a:latin typeface="Times New Roman" charset="0"/>
                <a:ea typeface="Times New Roman" charset="0"/>
                <a:cs typeface="Times New Roman" charset="0"/>
              </a:rPr>
              <a:t>You cannot add information about a new book unless it’s someone’s favorite. Conversely, you can’t add information about a person unless he declares a favorite book.</a:t>
            </a:r>
          </a:p>
        </p:txBody>
      </p:sp>
      <p:pic>
        <p:nvPicPr>
          <p:cNvPr id="10" name="Picture 9">
            <a:extLst>
              <a:ext uri="{FF2B5EF4-FFF2-40B4-BE49-F238E27FC236}">
                <a16:creationId xmlns:a16="http://schemas.microsoft.com/office/drawing/2014/main" id="{739165F5-9C0A-1943-9565-BB25460BBBD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6450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Third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44</a:t>
            </a:fld>
            <a:endParaRPr lang="en-US"/>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203297" y="1615373"/>
            <a:ext cx="8737405" cy="1229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problem is that some non-key fields depend on other non-key fields. In this example, the Author and Pages fields depend on the </a:t>
            </a:r>
            <a:r>
              <a:rPr lang="en-US" dirty="0" err="1">
                <a:latin typeface="Times New Roman" charset="0"/>
                <a:ea typeface="Times New Roman" charset="0"/>
                <a:cs typeface="Times New Roman" charset="0"/>
              </a:rPr>
              <a:t>FavoriteBook</a:t>
            </a:r>
            <a:r>
              <a:rPr lang="en-US" dirty="0">
                <a:latin typeface="Times New Roman" charset="0"/>
                <a:ea typeface="Times New Roman" charset="0"/>
                <a:cs typeface="Times New Roman" charset="0"/>
              </a:rPr>
              <a:t> field.</a:t>
            </a:r>
          </a:p>
        </p:txBody>
      </p:sp>
      <p:sp>
        <p:nvSpPr>
          <p:cNvPr id="10" name="Subtitle 2">
            <a:extLst>
              <a:ext uri="{FF2B5EF4-FFF2-40B4-BE49-F238E27FC236}">
                <a16:creationId xmlns:a16="http://schemas.microsoft.com/office/drawing/2014/main" id="{0784BC3E-601D-864C-BD28-0D22B184470A}"/>
              </a:ext>
            </a:extLst>
          </p:cNvPr>
          <p:cNvSpPr txBox="1">
            <a:spLocks/>
          </p:cNvSpPr>
          <p:nvPr/>
        </p:nvSpPr>
        <p:spPr>
          <a:xfrm>
            <a:off x="203297" y="3844890"/>
            <a:ext cx="8737405" cy="1229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You can fix this problem by keeping only enough information to identify the dependent data and moving the rest of those fields into a new table.</a:t>
            </a:r>
          </a:p>
        </p:txBody>
      </p:sp>
      <p:pic>
        <p:nvPicPr>
          <p:cNvPr id="8" name="Picture 7">
            <a:extLst>
              <a:ext uri="{FF2B5EF4-FFF2-40B4-BE49-F238E27FC236}">
                <a16:creationId xmlns:a16="http://schemas.microsoft.com/office/drawing/2014/main" id="{A6BB2539-14E6-C949-ABF1-24A1B2E9129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8726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Third Normal Form</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45</a:t>
            </a:fld>
            <a:endParaRPr lang="en-US"/>
          </a:p>
        </p:txBody>
      </p:sp>
      <p:pic>
        <p:nvPicPr>
          <p:cNvPr id="10242" name="Picture 2" descr="Attachment.jpeg">
            <a:extLst>
              <a:ext uri="{FF2B5EF4-FFF2-40B4-BE49-F238E27FC236}">
                <a16:creationId xmlns:a16="http://schemas.microsoft.com/office/drawing/2014/main" id="{D46BE7CC-AE35-604F-8FBE-C265F61496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933" y="1297881"/>
            <a:ext cx="8602133" cy="42622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6EFD692-F826-594D-8856-22170943D14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872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Summary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46</a:t>
            </a:fld>
            <a:endParaRPr lang="en-US"/>
          </a:p>
        </p:txBody>
      </p:sp>
      <p:sp>
        <p:nvSpPr>
          <p:cNvPr id="12" name="Subtitle 2">
            <a:extLst>
              <a:ext uri="{FF2B5EF4-FFF2-40B4-BE49-F238E27FC236}">
                <a16:creationId xmlns:a16="http://schemas.microsoft.com/office/drawing/2014/main" id="{57A9F92D-2032-324C-9AF1-E6F4F2747388}"/>
              </a:ext>
            </a:extLst>
          </p:cNvPr>
          <p:cNvSpPr txBox="1">
            <a:spLocks/>
          </p:cNvSpPr>
          <p:nvPr/>
        </p:nvSpPr>
        <p:spPr>
          <a:xfrm>
            <a:off x="203297" y="1210451"/>
            <a:ext cx="8737405" cy="7344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Low‐level design fills in some of the gaps left by high‐level design to provide extra guidance to developers before they start writing code.</a:t>
            </a:r>
          </a:p>
        </p:txBody>
      </p:sp>
      <p:sp>
        <p:nvSpPr>
          <p:cNvPr id="8" name="Subtitle 2">
            <a:extLst>
              <a:ext uri="{FF2B5EF4-FFF2-40B4-BE49-F238E27FC236}">
                <a16:creationId xmlns:a16="http://schemas.microsoft.com/office/drawing/2014/main" id="{DECA476C-8EEC-0142-9CC9-2C04577B481E}"/>
              </a:ext>
            </a:extLst>
          </p:cNvPr>
          <p:cNvSpPr txBox="1">
            <a:spLocks/>
          </p:cNvSpPr>
          <p:nvPr/>
        </p:nvSpPr>
        <p:spPr>
          <a:xfrm>
            <a:off x="203296" y="2119408"/>
            <a:ext cx="8737405" cy="7344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It provides the level of detail necessary for programmers to start writing code, or at least for them to start building classes and to finish defining interfaces.</a:t>
            </a:r>
          </a:p>
        </p:txBody>
      </p:sp>
      <p:sp>
        <p:nvSpPr>
          <p:cNvPr id="11" name="Subtitle 2">
            <a:extLst>
              <a:ext uri="{FF2B5EF4-FFF2-40B4-BE49-F238E27FC236}">
                <a16:creationId xmlns:a16="http://schemas.microsoft.com/office/drawing/2014/main" id="{9D2854F3-91CA-9D44-9096-2227B4E2E437}"/>
              </a:ext>
            </a:extLst>
          </p:cNvPr>
          <p:cNvSpPr txBox="1">
            <a:spLocks/>
          </p:cNvSpPr>
          <p:nvPr/>
        </p:nvSpPr>
        <p:spPr>
          <a:xfrm>
            <a:off x="203296" y="3300832"/>
            <a:ext cx="8737405" cy="7344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Low‐level design moves the high‐level focus from what to a lower level focus on how.</a:t>
            </a:r>
          </a:p>
        </p:txBody>
      </p:sp>
      <p:sp>
        <p:nvSpPr>
          <p:cNvPr id="14" name="Subtitle 2">
            <a:extLst>
              <a:ext uri="{FF2B5EF4-FFF2-40B4-BE49-F238E27FC236}">
                <a16:creationId xmlns:a16="http://schemas.microsoft.com/office/drawing/2014/main" id="{5877F626-6FA6-7142-B633-F9DA7B9110EE}"/>
              </a:ext>
            </a:extLst>
          </p:cNvPr>
          <p:cNvSpPr txBox="1">
            <a:spLocks/>
          </p:cNvSpPr>
          <p:nvPr/>
        </p:nvSpPr>
        <p:spPr>
          <a:xfrm>
            <a:off x="203296" y="4126766"/>
            <a:ext cx="8737405" cy="5807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Object‐oriented design determines what classes the application uses.</a:t>
            </a:r>
          </a:p>
        </p:txBody>
      </p:sp>
      <p:sp>
        <p:nvSpPr>
          <p:cNvPr id="15" name="Subtitle 2">
            <a:extLst>
              <a:ext uri="{FF2B5EF4-FFF2-40B4-BE49-F238E27FC236}">
                <a16:creationId xmlns:a16="http://schemas.microsoft.com/office/drawing/2014/main" id="{35BD2830-EB30-7F48-9E0A-172228D307BC}"/>
              </a:ext>
            </a:extLst>
          </p:cNvPr>
          <p:cNvSpPr txBox="1">
            <a:spLocks/>
          </p:cNvSpPr>
          <p:nvPr/>
        </p:nvSpPr>
        <p:spPr>
          <a:xfrm>
            <a:off x="203296" y="4782007"/>
            <a:ext cx="8737405" cy="5807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Database design determines what tables the database contains and how they are related.</a:t>
            </a:r>
          </a:p>
        </p:txBody>
      </p:sp>
      <p:sp>
        <p:nvSpPr>
          <p:cNvPr id="16" name="Subtitle 2">
            <a:extLst>
              <a:ext uri="{FF2B5EF4-FFF2-40B4-BE49-F238E27FC236}">
                <a16:creationId xmlns:a16="http://schemas.microsoft.com/office/drawing/2014/main" id="{10DB75CA-B417-7641-AC82-8F4FB2167C9B}"/>
              </a:ext>
            </a:extLst>
          </p:cNvPr>
          <p:cNvSpPr txBox="1">
            <a:spLocks/>
          </p:cNvSpPr>
          <p:nvPr/>
        </p:nvSpPr>
        <p:spPr>
          <a:xfrm>
            <a:off x="297413" y="5647549"/>
            <a:ext cx="8737405" cy="5807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boundary between high‐level and low‐level design is rather arbitrary.</a:t>
            </a:r>
          </a:p>
        </p:txBody>
      </p:sp>
      <p:pic>
        <p:nvPicPr>
          <p:cNvPr id="17" name="Picture 16">
            <a:extLst>
              <a:ext uri="{FF2B5EF4-FFF2-40B4-BE49-F238E27FC236}">
                <a16:creationId xmlns:a16="http://schemas.microsoft.com/office/drawing/2014/main" id="{690B8A4A-7078-D240-B7BC-CB57009A81F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2459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1"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a:t>
            </a:fld>
            <a:endParaRPr lang="en-US"/>
          </a:p>
        </p:txBody>
      </p:sp>
      <p:sp>
        <p:nvSpPr>
          <p:cNvPr id="11" name="Subtitle 2"/>
          <p:cNvSpPr txBox="1">
            <a:spLocks/>
          </p:cNvSpPr>
          <p:nvPr/>
        </p:nvSpPr>
        <p:spPr>
          <a:xfrm>
            <a:off x="111561" y="1151570"/>
            <a:ext cx="8949921" cy="20488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High‐level design paints an application’s structure in broad strokes.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It identifies general environment (hardware, operating system, network, and so on) and architecture and  major components such as reporting modules, databases  )</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3316013"/>
            <a:ext cx="8949921" cy="8545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Low‐level design fills in some of the gaps to provide </a:t>
            </a:r>
            <a:r>
              <a:rPr lang="en-US" u="sng" dirty="0">
                <a:latin typeface="Times New Roman" charset="0"/>
                <a:ea typeface="Times New Roman" charset="0"/>
                <a:cs typeface="Times New Roman" charset="0"/>
              </a:rPr>
              <a:t>extra detail </a:t>
            </a:r>
            <a:r>
              <a:rPr lang="en-US" dirty="0">
                <a:latin typeface="Times New Roman" charset="0"/>
                <a:ea typeface="Times New Roman" charset="0"/>
                <a:cs typeface="Times New Roman" charset="0"/>
              </a:rPr>
              <a:t>that’s necessary before developers can start writing code.</a:t>
            </a:r>
          </a:p>
        </p:txBody>
      </p:sp>
      <p:sp>
        <p:nvSpPr>
          <p:cNvPr id="14" name="Subtitle 2">
            <a:extLst>
              <a:ext uri="{FF2B5EF4-FFF2-40B4-BE49-F238E27FC236}">
                <a16:creationId xmlns:a16="http://schemas.microsoft.com/office/drawing/2014/main" id="{3E8FE719-3683-7744-81A7-22B77CE919F7}"/>
              </a:ext>
            </a:extLst>
          </p:cNvPr>
          <p:cNvSpPr txBox="1">
            <a:spLocks/>
          </p:cNvSpPr>
          <p:nvPr/>
        </p:nvSpPr>
        <p:spPr>
          <a:xfrm>
            <a:off x="84895" y="5183964"/>
            <a:ext cx="8949921" cy="8014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High‐level design focuses </a:t>
            </a:r>
            <a:r>
              <a:rPr lang="en-US" u="sng" dirty="0">
                <a:latin typeface="Times New Roman" charset="0"/>
                <a:ea typeface="Times New Roman" charset="0"/>
                <a:cs typeface="Times New Roman" charset="0"/>
              </a:rPr>
              <a:t>on what</a:t>
            </a:r>
            <a:r>
              <a:rPr lang="en-US" dirty="0">
                <a:latin typeface="Times New Roman" charset="0"/>
                <a:ea typeface="Times New Roman" charset="0"/>
                <a:cs typeface="Times New Roman" charset="0"/>
              </a:rPr>
              <a:t>. Low‐level design begins to focus </a:t>
            </a:r>
            <a:r>
              <a:rPr lang="en-US" u="sng" dirty="0">
                <a:latin typeface="Times New Roman" charset="0"/>
                <a:ea typeface="Times New Roman" charset="0"/>
                <a:cs typeface="Times New Roman" charset="0"/>
              </a:rPr>
              <a:t>on how.</a:t>
            </a:r>
          </a:p>
        </p:txBody>
      </p:sp>
      <p:sp>
        <p:nvSpPr>
          <p:cNvPr id="15" name="Subtitle 2">
            <a:extLst>
              <a:ext uri="{FF2B5EF4-FFF2-40B4-BE49-F238E27FC236}">
                <a16:creationId xmlns:a16="http://schemas.microsoft.com/office/drawing/2014/main" id="{E8E31B94-C842-E94F-8799-DF9737CD3A13}"/>
              </a:ext>
            </a:extLst>
          </p:cNvPr>
          <p:cNvSpPr txBox="1">
            <a:spLocks/>
          </p:cNvSpPr>
          <p:nvPr/>
        </p:nvSpPr>
        <p:spPr>
          <a:xfrm>
            <a:off x="84896" y="4276540"/>
            <a:ext cx="8949921" cy="8014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It refines the definitions of the database, the major classes, and the internal and external interfaces.</a:t>
            </a:r>
          </a:p>
        </p:txBody>
      </p:sp>
      <p:pic>
        <p:nvPicPr>
          <p:cNvPr id="10" name="Picture 9">
            <a:extLst>
              <a:ext uri="{FF2B5EF4-FFF2-40B4-BE49-F238E27FC236}">
                <a16:creationId xmlns:a16="http://schemas.microsoft.com/office/drawing/2014/main" id="{D6629AE7-A69F-9F45-AC7C-1084EC702F8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7486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a:t>
            </a:fld>
            <a:endParaRPr lang="en-US"/>
          </a:p>
        </p:txBody>
      </p:sp>
      <p:sp>
        <p:nvSpPr>
          <p:cNvPr id="11" name="Subtitle 2"/>
          <p:cNvSpPr txBox="1">
            <a:spLocks/>
          </p:cNvSpPr>
          <p:nvPr/>
        </p:nvSpPr>
        <p:spPr>
          <a:xfrm>
            <a:off x="111561" y="1151570"/>
            <a:ext cx="8949921" cy="20488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a:t>
            </a:r>
            <a:r>
              <a:rPr lang="en-US" sz="2000" dirty="0">
                <a:latin typeface="Times New Roman" charset="0"/>
                <a:ea typeface="Times New Roman" charset="0"/>
                <a:cs typeface="Times New Roman" charset="0"/>
              </a:rPr>
              <a:t>if you were building a highway system, high‐level design would determine what cities (and perhaps what parts of those cities) would be connected by highways. The low‐level design would indicate exactly where the highways would be placed, where the ramps would be, and what elementary schools would be surrounded by four‐lane traffic circles.</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4" y="2975815"/>
            <a:ext cx="8949921" cy="8545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Particularly on a large project, some people will be working on high‐level designs while others work on low‐level designs.</a:t>
            </a:r>
          </a:p>
        </p:txBody>
      </p:sp>
      <p:sp>
        <p:nvSpPr>
          <p:cNvPr id="8" name="Subtitle 2">
            <a:extLst>
              <a:ext uri="{FF2B5EF4-FFF2-40B4-BE49-F238E27FC236}">
                <a16:creationId xmlns:a16="http://schemas.microsoft.com/office/drawing/2014/main" id="{AEF6FCD6-1351-6C42-ABEE-4507595BE915}"/>
              </a:ext>
            </a:extLst>
          </p:cNvPr>
          <p:cNvSpPr txBox="1">
            <a:spLocks/>
          </p:cNvSpPr>
          <p:nvPr/>
        </p:nvSpPr>
        <p:spPr>
          <a:xfrm>
            <a:off x="58227" y="3830385"/>
            <a:ext cx="8949921" cy="8545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In low‐level designs, keep in mind the following: </a:t>
            </a:r>
          </a:p>
        </p:txBody>
      </p:sp>
      <p:sp>
        <p:nvSpPr>
          <p:cNvPr id="10" name="Subtitle 2">
            <a:extLst>
              <a:ext uri="{FF2B5EF4-FFF2-40B4-BE49-F238E27FC236}">
                <a16:creationId xmlns:a16="http://schemas.microsoft.com/office/drawing/2014/main" id="{3F32438A-8B74-2843-86F4-FC572DD12A0B}"/>
              </a:ext>
            </a:extLst>
          </p:cNvPr>
          <p:cNvSpPr txBox="1">
            <a:spLocks/>
          </p:cNvSpPr>
          <p:nvPr/>
        </p:nvSpPr>
        <p:spPr>
          <a:xfrm>
            <a:off x="536620" y="4273153"/>
            <a:ext cx="8949921" cy="6047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200" dirty="0">
                <a:latin typeface="Times New Roman" charset="0"/>
                <a:ea typeface="Times New Roman" charset="0"/>
                <a:cs typeface="Times New Roman" charset="0"/>
              </a:rPr>
              <a:t>how to refine an object model to identify the application’s classes?</a:t>
            </a:r>
          </a:p>
        </p:txBody>
      </p:sp>
      <p:sp>
        <p:nvSpPr>
          <p:cNvPr id="14" name="Subtitle 2">
            <a:extLst>
              <a:ext uri="{FF2B5EF4-FFF2-40B4-BE49-F238E27FC236}">
                <a16:creationId xmlns:a16="http://schemas.microsoft.com/office/drawing/2014/main" id="{883FB996-6F6B-194B-BE1B-DAA65440E746}"/>
              </a:ext>
            </a:extLst>
          </p:cNvPr>
          <p:cNvSpPr txBox="1">
            <a:spLocks/>
          </p:cNvSpPr>
          <p:nvPr/>
        </p:nvSpPr>
        <p:spPr>
          <a:xfrm>
            <a:off x="536619" y="4819472"/>
            <a:ext cx="8949921" cy="6047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200" dirty="0">
                <a:latin typeface="Times New Roman" charset="0"/>
                <a:ea typeface="Times New Roman" charset="0"/>
                <a:cs typeface="Times New Roman" charset="0"/>
              </a:rPr>
              <a:t>how to use stepwise refinement to provide additional detail for a task?</a:t>
            </a:r>
          </a:p>
        </p:txBody>
      </p:sp>
      <p:sp>
        <p:nvSpPr>
          <p:cNvPr id="15" name="Subtitle 2">
            <a:extLst>
              <a:ext uri="{FF2B5EF4-FFF2-40B4-BE49-F238E27FC236}">
                <a16:creationId xmlns:a16="http://schemas.microsoft.com/office/drawing/2014/main" id="{7EAD4DDC-A78B-A746-9DDE-C17611A0E73E}"/>
              </a:ext>
            </a:extLst>
          </p:cNvPr>
          <p:cNvSpPr txBox="1">
            <a:spLocks/>
          </p:cNvSpPr>
          <p:nvPr/>
        </p:nvSpPr>
        <p:spPr>
          <a:xfrm>
            <a:off x="536618" y="5365791"/>
            <a:ext cx="8949921" cy="6047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200" dirty="0">
                <a:latin typeface="Times New Roman" charset="0"/>
                <a:ea typeface="Times New Roman" charset="0"/>
                <a:cs typeface="Times New Roman" charset="0"/>
              </a:rPr>
              <a:t>how to design a database that is flexible and robust?</a:t>
            </a:r>
          </a:p>
        </p:txBody>
      </p:sp>
      <p:pic>
        <p:nvPicPr>
          <p:cNvPr id="16" name="Picture 15">
            <a:extLst>
              <a:ext uri="{FF2B5EF4-FFF2-40B4-BE49-F238E27FC236}">
                <a16:creationId xmlns:a16="http://schemas.microsoft.com/office/drawing/2014/main" id="{0FECA701-9A23-214D-B983-8C532E51928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1786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0"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Attachment.jpeg">
            <a:extLst>
              <a:ext uri="{FF2B5EF4-FFF2-40B4-BE49-F238E27FC236}">
                <a16:creationId xmlns:a16="http://schemas.microsoft.com/office/drawing/2014/main" id="{AEC055B8-4404-424C-9E1D-2ECC8D5FD6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039" y="3191280"/>
            <a:ext cx="9046961" cy="360307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7</a:t>
            </a:fld>
            <a:endParaRPr lang="en-US"/>
          </a:p>
        </p:txBody>
      </p:sp>
      <p:sp>
        <p:nvSpPr>
          <p:cNvPr id="11" name="Subtitle 2"/>
          <p:cNvSpPr txBox="1">
            <a:spLocks/>
          </p:cNvSpPr>
          <p:nvPr/>
        </p:nvSpPr>
        <p:spPr>
          <a:xfrm>
            <a:off x="84897" y="1908553"/>
            <a:ext cx="8949921" cy="12827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new classes should include definitions of the properties, methods, and events they will provide for the application to use.</a:t>
            </a:r>
            <a:endParaRPr lang="en-US" sz="20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8545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high‐level design should have identified the major types of classes that the application will use.</a:t>
            </a:r>
          </a:p>
        </p:txBody>
      </p:sp>
      <p:pic>
        <p:nvPicPr>
          <p:cNvPr id="10" name="Picture 9">
            <a:extLst>
              <a:ext uri="{FF2B5EF4-FFF2-40B4-BE49-F238E27FC236}">
                <a16:creationId xmlns:a16="http://schemas.microsoft.com/office/drawing/2014/main" id="{4DEA05D8-74E9-3347-8B32-2C1AE53B3F5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8662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blinds(horizontal)">
                                      <p:cBhvr>
                                        <p:cTn id="1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8</a:t>
            </a:fld>
            <a:endParaRPr lang="en-US"/>
          </a:p>
        </p:txBody>
      </p:sp>
      <p:pic>
        <p:nvPicPr>
          <p:cNvPr id="3" name="Picture 2">
            <a:extLst>
              <a:ext uri="{FF2B5EF4-FFF2-40B4-BE49-F238E27FC236}">
                <a16:creationId xmlns:a16="http://schemas.microsoft.com/office/drawing/2014/main" id="{E33DDB57-B6F8-FC47-A332-1D3EFFAC33D3}"/>
              </a:ext>
            </a:extLst>
          </p:cNvPr>
          <p:cNvPicPr>
            <a:picLocks noChangeAspect="1"/>
          </p:cNvPicPr>
          <p:nvPr/>
        </p:nvPicPr>
        <p:blipFill>
          <a:blip r:embed="rId2"/>
          <a:stretch>
            <a:fillRect/>
          </a:stretch>
        </p:blipFill>
        <p:spPr>
          <a:xfrm>
            <a:off x="222250" y="1345395"/>
            <a:ext cx="8812568" cy="5026739"/>
          </a:xfrm>
          <a:prstGeom prst="rect">
            <a:avLst/>
          </a:prstGeom>
        </p:spPr>
      </p:pic>
      <p:pic>
        <p:nvPicPr>
          <p:cNvPr id="7" name="Picture 6">
            <a:extLst>
              <a:ext uri="{FF2B5EF4-FFF2-40B4-BE49-F238E27FC236}">
                <a16:creationId xmlns:a16="http://schemas.microsoft.com/office/drawing/2014/main" id="{3E5CE392-662E-F94C-97BD-C66DE9AE99EA}"/>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6966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OO Design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9</a:t>
            </a:fld>
            <a:endParaRPr lang="en-US"/>
          </a:p>
        </p:txBody>
      </p:sp>
      <p:sp>
        <p:nvSpPr>
          <p:cNvPr id="11" name="Subtitle 2"/>
          <p:cNvSpPr txBox="1">
            <a:spLocks/>
          </p:cNvSpPr>
          <p:nvPr/>
        </p:nvSpPr>
        <p:spPr>
          <a:xfrm>
            <a:off x="194080" y="1679818"/>
            <a:ext cx="8755842" cy="6081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One way to pick classes is to look for nouns in a description of the application’s features.</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84897" y="1191133"/>
            <a:ext cx="8949921" cy="8545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Identifying Classes</a:t>
            </a:r>
          </a:p>
        </p:txBody>
      </p:sp>
      <p:sp>
        <p:nvSpPr>
          <p:cNvPr id="10" name="Subtitle 2">
            <a:extLst>
              <a:ext uri="{FF2B5EF4-FFF2-40B4-BE49-F238E27FC236}">
                <a16:creationId xmlns:a16="http://schemas.microsoft.com/office/drawing/2014/main" id="{0452EACC-91EB-4E47-BAF9-7CAC3E886F71}"/>
              </a:ext>
            </a:extLst>
          </p:cNvPr>
          <p:cNvSpPr txBox="1">
            <a:spLocks/>
          </p:cNvSpPr>
          <p:nvPr/>
        </p:nvSpPr>
        <p:spPr>
          <a:xfrm>
            <a:off x="466656" y="2450957"/>
            <a:ext cx="8483266" cy="13673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For example, suppose you’re writing an application called </a:t>
            </a:r>
            <a:r>
              <a:rPr lang="en-US" sz="2000" dirty="0" err="1">
                <a:latin typeface="Times New Roman" charset="0"/>
                <a:ea typeface="Times New Roman" charset="0"/>
                <a:cs typeface="Times New Roman" charset="0"/>
              </a:rPr>
              <a:t>FreeWheeler</a:t>
            </a:r>
            <a:r>
              <a:rPr lang="en-US" sz="2000" dirty="0">
                <a:latin typeface="Times New Roman" charset="0"/>
                <a:ea typeface="Times New Roman" charset="0"/>
                <a:cs typeface="Times New Roman" charset="0"/>
              </a:rPr>
              <a:t> Automatic Driver (FAD) that automatically drives cars. Now consider the sentence, “The program drives the car to the selected destination.” That sentence contains </a:t>
            </a:r>
            <a:r>
              <a:rPr lang="en-US" sz="2000" u="sng" dirty="0">
                <a:latin typeface="Times New Roman" charset="0"/>
                <a:ea typeface="Times New Roman" charset="0"/>
                <a:cs typeface="Times New Roman" charset="0"/>
              </a:rPr>
              <a:t>three nouns</a:t>
            </a:r>
            <a:r>
              <a:rPr lang="en-US" sz="2000" dirty="0">
                <a:latin typeface="Times New Roman" charset="0"/>
                <a:ea typeface="Times New Roman" charset="0"/>
                <a:cs typeface="Times New Roman" charset="0"/>
              </a:rPr>
              <a:t>: program, car, and destination.</a:t>
            </a:r>
          </a:p>
        </p:txBody>
      </p:sp>
      <p:sp>
        <p:nvSpPr>
          <p:cNvPr id="14" name="Subtitle 2">
            <a:extLst>
              <a:ext uri="{FF2B5EF4-FFF2-40B4-BE49-F238E27FC236}">
                <a16:creationId xmlns:a16="http://schemas.microsoft.com/office/drawing/2014/main" id="{2B58D567-86AE-7845-AB53-FCE78D833B4E}"/>
              </a:ext>
            </a:extLst>
          </p:cNvPr>
          <p:cNvSpPr txBox="1">
            <a:spLocks/>
          </p:cNvSpPr>
          <p:nvPr/>
        </p:nvSpPr>
        <p:spPr>
          <a:xfrm>
            <a:off x="466656" y="3818288"/>
            <a:ext cx="8483266" cy="10260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The program probably doesn’t need to directly manipulate itself, It will almost certainly need to work with cars and destinations, so you probably do need Car and Destination classes..</a:t>
            </a:r>
          </a:p>
        </p:txBody>
      </p:sp>
      <p:sp>
        <p:nvSpPr>
          <p:cNvPr id="15" name="Subtitle 2">
            <a:extLst>
              <a:ext uri="{FF2B5EF4-FFF2-40B4-BE49-F238E27FC236}">
                <a16:creationId xmlns:a16="http://schemas.microsoft.com/office/drawing/2014/main" id="{2ABE9E1D-1A90-4B48-A770-E61CD6C1EE7F}"/>
              </a:ext>
            </a:extLst>
          </p:cNvPr>
          <p:cNvSpPr txBox="1">
            <a:spLocks/>
          </p:cNvSpPr>
          <p:nvPr/>
        </p:nvSpPr>
        <p:spPr>
          <a:xfrm>
            <a:off x="466656" y="5089226"/>
            <a:ext cx="8483266" cy="8447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The Destination class is probably a lot simpler because it basically just represents a specific location..</a:t>
            </a:r>
          </a:p>
        </p:txBody>
      </p:sp>
      <p:pic>
        <p:nvPicPr>
          <p:cNvPr id="16" name="Picture 15">
            <a:extLst>
              <a:ext uri="{FF2B5EF4-FFF2-40B4-BE49-F238E27FC236}">
                <a16:creationId xmlns:a16="http://schemas.microsoft.com/office/drawing/2014/main" id="{78093D4C-AFC5-CB44-A872-058D7065BCC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629578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4" grpId="0"/>
      <p:bldP spid="1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33548</TotalTime>
  <Words>3290</Words>
  <Application>Microsoft Macintosh PowerPoint</Application>
  <PresentationFormat>On-screen Show (4:3)</PresentationFormat>
  <Paragraphs>270</Paragraphs>
  <Slides>46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Calibri</vt:lpstr>
      <vt:lpstr>Calibri Light</vt:lpstr>
      <vt:lpstr>Helvetica</vt:lpstr>
      <vt:lpstr>Times New Roman</vt:lpstr>
      <vt:lpstr>Wingdings</vt:lpstr>
      <vt:lpstr>Office Theme</vt:lpstr>
      <vt:lpstr>PowerPoint Presentation</vt:lpstr>
      <vt:lpstr>Previous Lecture</vt:lpstr>
      <vt:lpstr>Outline</vt:lpstr>
      <vt:lpstr>Chapter Objectives</vt:lpstr>
      <vt:lpstr>Introduction</vt:lpstr>
      <vt:lpstr>Introduction</vt:lpstr>
      <vt:lpstr>OO Design</vt:lpstr>
      <vt:lpstr>OO Design</vt:lpstr>
      <vt:lpstr>OO Design</vt:lpstr>
      <vt:lpstr>OO Design</vt:lpstr>
      <vt:lpstr>OO Design</vt:lpstr>
      <vt:lpstr>OO Design</vt:lpstr>
      <vt:lpstr>OO Design</vt:lpstr>
      <vt:lpstr>OO Design</vt:lpstr>
      <vt:lpstr>OO Design</vt:lpstr>
      <vt:lpstr>OO Design</vt:lpstr>
      <vt:lpstr>OO Design</vt:lpstr>
      <vt:lpstr>OO Design</vt:lpstr>
      <vt:lpstr>Database Design</vt:lpstr>
      <vt:lpstr>Database Design</vt:lpstr>
      <vt:lpstr>Relational Databases</vt:lpstr>
      <vt:lpstr>Relational Databases</vt:lpstr>
      <vt:lpstr>Relational Databases</vt:lpstr>
      <vt:lpstr>Relational Databases</vt:lpstr>
      <vt:lpstr>Relational Databases</vt:lpstr>
      <vt:lpstr>Relational Databases</vt:lpstr>
      <vt:lpstr>Relational Databases</vt:lpstr>
      <vt:lpstr>First Normal Form</vt:lpstr>
      <vt:lpstr>First Normal Form</vt:lpstr>
      <vt:lpstr>First Normal Form</vt:lpstr>
      <vt:lpstr>First Normal Form</vt:lpstr>
      <vt:lpstr>First Normal Form</vt:lpstr>
      <vt:lpstr>First Normal Form</vt:lpstr>
      <vt:lpstr>First Normal Form</vt:lpstr>
      <vt:lpstr>First Normal Form</vt:lpstr>
      <vt:lpstr>Second Normal Form</vt:lpstr>
      <vt:lpstr>Second Normal Form</vt:lpstr>
      <vt:lpstr>Second Normal Form</vt:lpstr>
      <vt:lpstr>Second Normal Form</vt:lpstr>
      <vt:lpstr>Second Normal Form</vt:lpstr>
      <vt:lpstr>Third Normal Form</vt:lpstr>
      <vt:lpstr>Third Normal Form</vt:lpstr>
      <vt:lpstr>Third Normal Form</vt:lpstr>
      <vt:lpstr>Third Normal Form</vt:lpstr>
      <vt:lpstr>Third Normal Form</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516</cp:revision>
  <cp:lastPrinted>2018-11-25T22:15:49Z</cp:lastPrinted>
  <dcterms:created xsi:type="dcterms:W3CDTF">2018-01-26T15:24:23Z</dcterms:created>
  <dcterms:modified xsi:type="dcterms:W3CDTF">2021-05-05T22:43:20Z</dcterms:modified>
</cp:coreProperties>
</file>