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6"/>
  </p:notesMasterIdLst>
  <p:sldIdLst>
    <p:sldId id="256" r:id="rId2"/>
    <p:sldId id="312" r:id="rId3"/>
    <p:sldId id="298" r:id="rId4"/>
    <p:sldId id="313" r:id="rId5"/>
    <p:sldId id="438" r:id="rId6"/>
    <p:sldId id="472" r:id="rId7"/>
    <p:sldId id="473" r:id="rId8"/>
    <p:sldId id="474" r:id="rId9"/>
    <p:sldId id="476" r:id="rId10"/>
    <p:sldId id="475" r:id="rId11"/>
    <p:sldId id="477" r:id="rId12"/>
    <p:sldId id="478" r:id="rId13"/>
    <p:sldId id="284" r:id="rId14"/>
    <p:sldId id="273"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3E1E"/>
    <a:srgbClr val="F35F4F"/>
    <a:srgbClr val="F48A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48"/>
    <p:restoredTop sz="86437"/>
  </p:normalViewPr>
  <p:slideViewPr>
    <p:cSldViewPr snapToGrid="0" snapToObjects="1">
      <p:cViewPr varScale="1">
        <p:scale>
          <a:sx n="109" d="100"/>
          <a:sy n="109" d="100"/>
        </p:scale>
        <p:origin x="1320" y="20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C7CF6B-FE21-2140-956B-5C87B28E266E}" type="datetimeFigureOut">
              <a:rPr lang="en-US" smtClean="0"/>
              <a:t>5/6/21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B9D84B-6791-F149-83CD-16818C196D67}" type="slidenum">
              <a:rPr lang="en-US" smtClean="0"/>
              <a:t>‹#›</a:t>
            </a:fld>
            <a:endParaRPr lang="en-US"/>
          </a:p>
        </p:txBody>
      </p:sp>
    </p:spTree>
    <p:extLst>
      <p:ext uri="{BB962C8B-B14F-4D97-AF65-F5344CB8AC3E}">
        <p14:creationId xmlns:p14="http://schemas.microsoft.com/office/powerpoint/2010/main" val="588819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3B9D84B-6791-F149-83CD-16818C196D67}" type="slidenum">
              <a:rPr lang="en-US" smtClean="0"/>
              <a:t>1</a:t>
            </a:fld>
            <a:endParaRPr lang="en-US"/>
          </a:p>
        </p:txBody>
      </p:sp>
    </p:spTree>
    <p:extLst>
      <p:ext uri="{BB962C8B-B14F-4D97-AF65-F5344CB8AC3E}">
        <p14:creationId xmlns:p14="http://schemas.microsoft.com/office/powerpoint/2010/main" val="356450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12218F-1B9E-CA43-B66D-B607FE67EA92}"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5A0655-2B01-0F40-A435-ADCCF2F370AA}"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5708B49-D748-3A48-833B-A9F3A457D5C5}"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6BB37CF-AC2E-BD48-AAE5-3E46C4A992DD}"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F78F3B6-2424-3742-9E22-18CF1F4C48EC}" type="datetime1">
              <a:rPr lang="en-US" smtClean="0"/>
              <a:t>5/6/21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042437D-EE96-6841-ACEE-834F8D4FC9CA}"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E9215E-4BE6-094E-A3C9-0FAEEB138E81}" type="datetime1">
              <a:rPr lang="en-US" smtClean="0"/>
              <a:t>5/6/21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D9C144-D138-334B-9B9F-E4005FB5B039}" type="datetime1">
              <a:rPr lang="en-US" smtClean="0"/>
              <a:t>5/6/21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379604-7E56-CC4E-BB7B-3E6F6C582C84}" type="datetime1">
              <a:rPr lang="en-US" smtClean="0"/>
              <a:t>5/6/21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A6189C9-7941-AE40-A1C5-40B6D7315035}"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72214FB-3CF0-ED46-BE42-711168A1C3D0}" type="datetime1">
              <a:rPr lang="en-US" smtClean="0"/>
              <a:t>5/6/21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A47DC0-52A1-1F42-AA0A-BF71125EDAD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635199-53BC-DB47-AB0E-E9F929E795E1}" type="datetime1">
              <a:rPr lang="en-US" smtClean="0"/>
              <a:t>5/6/21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A47DC0-52A1-1F42-AA0A-BF71125EDAD5}" type="slidenum">
              <a:rPr lang="en-US" smtClean="0"/>
              <a:t>‹#›</a:t>
            </a:fld>
            <a:endParaRPr lang="en-US"/>
          </a:p>
        </p:txBody>
      </p:sp>
    </p:spTree>
    <p:extLst>
      <p:ext uri="{BB962C8B-B14F-4D97-AF65-F5344CB8AC3E}">
        <p14:creationId xmlns:p14="http://schemas.microsoft.com/office/powerpoint/2010/main" val="8625794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8981" y="1476739"/>
            <a:ext cx="8263802" cy="1200329"/>
          </a:xfrm>
          <a:prstGeom prst="rect">
            <a:avLst/>
          </a:prstGeom>
          <a:noFill/>
        </p:spPr>
        <p:txBody>
          <a:bodyPr wrap="none" lIns="91440" tIns="45720" rIns="91440" bIns="45720">
            <a:spAutoFit/>
          </a:bodyPr>
          <a:lstStyle/>
          <a:p>
            <a:pPr algn="ctr"/>
            <a:r>
              <a:rPr lang="en-US" sz="7200" b="0" cap="none" spc="0" dirty="0">
                <a:ln w="0"/>
                <a:solidFill>
                  <a:schemeClr val="tx1"/>
                </a:solidFill>
                <a:effectLst>
                  <a:outerShdw blurRad="60007" dist="620014" dir="7680000" sy="30000" kx="1300200" algn="ctr" rotWithShape="0">
                    <a:prstClr val="black">
                      <a:alpha val="32000"/>
                    </a:prstClr>
                  </a:outerShdw>
                </a:effectLst>
                <a:latin typeface="Times New Roman" charset="0"/>
                <a:ea typeface="Times New Roman" charset="0"/>
                <a:cs typeface="Times New Roman" charset="0"/>
              </a:rPr>
              <a:t>Software Engineering</a:t>
            </a:r>
          </a:p>
        </p:txBody>
      </p:sp>
      <p:sp>
        <p:nvSpPr>
          <p:cNvPr id="7" name="Rectangle 6"/>
          <p:cNvSpPr/>
          <p:nvPr/>
        </p:nvSpPr>
        <p:spPr>
          <a:xfrm>
            <a:off x="3700026" y="5611917"/>
            <a:ext cx="2041714" cy="553998"/>
          </a:xfrm>
          <a:prstGeom prst="rect">
            <a:avLst/>
          </a:prstGeom>
          <a:noFill/>
        </p:spPr>
        <p:txBody>
          <a:bodyPr wrap="none" lIns="91440" tIns="45720" rIns="91440" bIns="45720">
            <a:spAutoFit/>
          </a:bodyPr>
          <a:lstStyle/>
          <a:p>
            <a:pPr algn="ctr"/>
            <a:r>
              <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Payam </a:t>
            </a:r>
            <a:r>
              <a:rPr lang="en-US" sz="3000" b="0" cap="none" spc="0" dirty="0" err="1">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rPr>
              <a:t>Wali</a:t>
            </a:r>
            <a:endParaRPr lang="en-US" sz="3000" b="0" cap="none" spc="0" dirty="0">
              <a:ln w="0"/>
              <a:solidFill>
                <a:schemeClr val="tx1"/>
              </a:solidFill>
              <a:effectLst>
                <a:reflection blurRad="6350" stA="50000" endA="300" endPos="50000" dist="60007" dir="5400000" sy="-100000" algn="bl" rotWithShape="0"/>
              </a:effectLst>
              <a:latin typeface="Times New Roman" charset="0"/>
              <a:ea typeface="Times New Roman" charset="0"/>
              <a:cs typeface="Times New Roman" charset="0"/>
            </a:endParaRPr>
          </a:p>
        </p:txBody>
      </p:sp>
      <p:sp>
        <p:nvSpPr>
          <p:cNvPr id="3" name="Slide Number Placeholder 2"/>
          <p:cNvSpPr>
            <a:spLocks noGrp="1"/>
          </p:cNvSpPr>
          <p:nvPr>
            <p:ph type="sldNum" sz="quarter" idx="12"/>
          </p:nvPr>
        </p:nvSpPr>
        <p:spPr/>
        <p:txBody>
          <a:bodyPr/>
          <a:lstStyle/>
          <a:p>
            <a:fld id="{1FA47DC0-52A1-1F42-AA0A-BF71125EDAD5}" type="slidenum">
              <a:rPr lang="en-US" smtClean="0"/>
              <a:t>1</a:t>
            </a:fld>
            <a:endParaRPr lang="en-US"/>
          </a:p>
        </p:txBody>
      </p:sp>
      <p:sp>
        <p:nvSpPr>
          <p:cNvPr id="8" name="Rectangle 7"/>
          <p:cNvSpPr/>
          <p:nvPr/>
        </p:nvSpPr>
        <p:spPr>
          <a:xfrm>
            <a:off x="515560" y="2867504"/>
            <a:ext cx="8410640" cy="1828386"/>
          </a:xfrm>
          <a:prstGeom prst="rect">
            <a:avLst/>
          </a:prstGeom>
          <a:noFill/>
        </p:spPr>
        <p:txBody>
          <a:bodyPr wrap="square" lIns="91440" tIns="45720" rIns="91440" bIns="45720">
            <a:spAutoFit/>
          </a:bodyPr>
          <a:lstStyle/>
          <a:p>
            <a:pPr algn="ctr">
              <a:lnSpc>
                <a:spcPct val="150000"/>
              </a:lnSpc>
            </a:pPr>
            <a:r>
              <a:rPr lang="en-US" sz="4000" dirty="0">
                <a:latin typeface="Times New Roman" charset="0"/>
                <a:ea typeface="Times New Roman" charset="0"/>
                <a:cs typeface="Times New Roman" charset="0"/>
              </a:rPr>
              <a:t>Chapter 6</a:t>
            </a:r>
          </a:p>
          <a:p>
            <a:pPr algn="ctr">
              <a:lnSpc>
                <a:spcPct val="150000"/>
              </a:lnSpc>
            </a:pPr>
            <a:r>
              <a:rPr lang="en-US" sz="4000" dirty="0">
                <a:latin typeface="Times New Roman" charset="0"/>
                <a:ea typeface="Times New Roman" charset="0"/>
                <a:cs typeface="Times New Roman" charset="0"/>
              </a:rPr>
              <a:t>Development </a:t>
            </a:r>
          </a:p>
        </p:txBody>
      </p:sp>
      <p:pic>
        <p:nvPicPr>
          <p:cNvPr id="9" name="Picture 8">
            <a:extLst>
              <a:ext uri="{FF2B5EF4-FFF2-40B4-BE49-F238E27FC236}">
                <a16:creationId xmlns:a16="http://schemas.microsoft.com/office/drawing/2014/main" id="{613FB6D0-FCF3-0749-9B90-CA40B8E78183}"/>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8809001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fontScale="90000"/>
          </a:bodyPr>
          <a:lstStyle/>
          <a:p>
            <a:r>
              <a:rPr lang="en-US" dirty="0">
                <a:latin typeface="Times New Roman" charset="0"/>
                <a:ea typeface="Times New Roman" charset="0"/>
                <a:cs typeface="Times New Roman" charset="0"/>
              </a:rPr>
              <a:t>Development Environment</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10</a:t>
            </a:fld>
            <a:endParaRPr lang="en-US"/>
          </a:p>
        </p:txBody>
      </p:sp>
      <p:sp>
        <p:nvSpPr>
          <p:cNvPr id="11" name="Subtitle 2"/>
          <p:cNvSpPr txBox="1">
            <a:spLocks/>
          </p:cNvSpPr>
          <p:nvPr/>
        </p:nvSpPr>
        <p:spPr>
          <a:xfrm>
            <a:off x="194079" y="1293878"/>
            <a:ext cx="8755842" cy="248724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This is the absolute minimum necessary to make programming possible.</a:t>
            </a:r>
            <a:endParaRPr lang="en-US" sz="2200" dirty="0">
              <a:latin typeface="Times New Roman" charset="0"/>
              <a:ea typeface="Times New Roman" charset="0"/>
              <a:cs typeface="Times New Roman" charset="0"/>
            </a:endParaRP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It at least includes the compiler or interpreter that translates program code into something the computer can execute.</a:t>
            </a:r>
          </a:p>
          <a:p>
            <a:pPr marL="457200" indent="-457200" algn="just">
              <a:lnSpc>
                <a:spcPct val="100000"/>
              </a:lnSpc>
              <a:buFont typeface="Helvetica" charset="0"/>
              <a:buChar char="−"/>
            </a:pPr>
            <a:r>
              <a:rPr lang="en-US" dirty="0">
                <a:latin typeface="Times New Roman" charset="0"/>
                <a:ea typeface="Times New Roman" charset="0"/>
                <a:cs typeface="Times New Roman" charset="0"/>
              </a:rPr>
              <a:t>An integrated development environment (IDE ) such as Eclipse or Visual Studio.</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33051" y="4042385"/>
            <a:ext cx="8755842" cy="5728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Depending on the version you have installed, they can include debuggers, code profilers, class visualization tools, auto‐completion when typing code, context‐sensitive help, team integration tools, and more.</a:t>
            </a:r>
          </a:p>
        </p:txBody>
      </p:sp>
    </p:spTree>
    <p:extLst>
      <p:ext uri="{BB962C8B-B14F-4D97-AF65-F5344CB8AC3E}">
        <p14:creationId xmlns:p14="http://schemas.microsoft.com/office/powerpoint/2010/main" val="132220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Source Code Control</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11</a:t>
            </a:fld>
            <a:endParaRPr lang="en-US"/>
          </a:p>
        </p:txBody>
      </p:sp>
      <p:sp>
        <p:nvSpPr>
          <p:cNvPr id="11" name="Subtitle 2"/>
          <p:cNvSpPr txBox="1">
            <a:spLocks/>
          </p:cNvSpPr>
          <p:nvPr/>
        </p:nvSpPr>
        <p:spPr>
          <a:xfrm>
            <a:off x="194079" y="1293878"/>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your development environment doesn’t include source code control, a separate system is essential.</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2211878"/>
            <a:ext cx="8755842" cy="121712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good source code management system enables you to go back through past versions of the software and see exactly what changes were made and when</a:t>
            </a:r>
          </a:p>
        </p:txBody>
      </p:sp>
      <p:sp>
        <p:nvSpPr>
          <p:cNvPr id="15" name="Subtitle 2">
            <a:extLst>
              <a:ext uri="{FF2B5EF4-FFF2-40B4-BE49-F238E27FC236}">
                <a16:creationId xmlns:a16="http://schemas.microsoft.com/office/drawing/2014/main" id="{98D4730F-3A4A-9C4D-82BB-D19673AF9F5F}"/>
              </a:ext>
            </a:extLst>
          </p:cNvPr>
          <p:cNvSpPr txBox="1">
            <a:spLocks/>
          </p:cNvSpPr>
          <p:nvPr/>
        </p:nvSpPr>
        <p:spPr>
          <a:xfrm>
            <a:off x="199089" y="4485736"/>
            <a:ext cx="8750832" cy="10391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After you know exactly what changes were made between the last working version and the first broken one, you can figure out which changes caused the bug and you can fix them</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94079" y="3429000"/>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a program stops working, you can pull out old versions of the code to see which changes broke the program</a:t>
            </a:r>
          </a:p>
        </p:txBody>
      </p:sp>
      <p:sp>
        <p:nvSpPr>
          <p:cNvPr id="10" name="Subtitle 2">
            <a:extLst>
              <a:ext uri="{FF2B5EF4-FFF2-40B4-BE49-F238E27FC236}">
                <a16:creationId xmlns:a16="http://schemas.microsoft.com/office/drawing/2014/main" id="{1538EEEA-B15C-D44E-9DE9-037BE497CC09}"/>
              </a:ext>
            </a:extLst>
          </p:cNvPr>
          <p:cNvSpPr txBox="1">
            <a:spLocks/>
          </p:cNvSpPr>
          <p:nvPr/>
        </p:nvSpPr>
        <p:spPr>
          <a:xfrm>
            <a:off x="199089" y="5626447"/>
            <a:ext cx="8750832" cy="10391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Source code control programs also prevent multiple programmers from tripping over each other as they try to modify the same code at the same time</a:t>
            </a:r>
          </a:p>
        </p:txBody>
      </p:sp>
    </p:spTree>
    <p:extLst>
      <p:ext uri="{BB962C8B-B14F-4D97-AF65-F5344CB8AC3E}">
        <p14:creationId xmlns:p14="http://schemas.microsoft.com/office/powerpoint/2010/main" val="108059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dissolv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Profilers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12</a:t>
            </a:fld>
            <a:endParaRPr lang="en-US"/>
          </a:p>
        </p:txBody>
      </p:sp>
      <p:sp>
        <p:nvSpPr>
          <p:cNvPr id="11" name="Subtitle 2"/>
          <p:cNvSpPr txBox="1">
            <a:spLocks/>
          </p:cNvSpPr>
          <p:nvPr/>
        </p:nvSpPr>
        <p:spPr>
          <a:xfrm>
            <a:off x="194079" y="1293878"/>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Profiler programmers monitor a program as it executes to see how it works</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2396022"/>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Profilers let you determine what parts of the program use the most time, memory, files, or other resources.</a:t>
            </a:r>
          </a:p>
        </p:txBody>
      </p:sp>
      <p:sp>
        <p:nvSpPr>
          <p:cNvPr id="15" name="Subtitle 2">
            <a:extLst>
              <a:ext uri="{FF2B5EF4-FFF2-40B4-BE49-F238E27FC236}">
                <a16:creationId xmlns:a16="http://schemas.microsoft.com/office/drawing/2014/main" id="{98D4730F-3A4A-9C4D-82BB-D19673AF9F5F}"/>
              </a:ext>
            </a:extLst>
          </p:cNvPr>
          <p:cNvSpPr txBox="1">
            <a:spLocks/>
          </p:cNvSpPr>
          <p:nvPr/>
        </p:nvSpPr>
        <p:spPr>
          <a:xfrm>
            <a:off x="199089" y="4869951"/>
            <a:ext cx="8835729" cy="10391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It’s important to have profiler programmers available when they are needed.</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94079" y="3663159"/>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These can save you a huge amount of time when you’re trying to tune an application’s performance.</a:t>
            </a:r>
          </a:p>
        </p:txBody>
      </p:sp>
    </p:spTree>
    <p:extLst>
      <p:ext uri="{BB962C8B-B14F-4D97-AF65-F5344CB8AC3E}">
        <p14:creationId xmlns:p14="http://schemas.microsoft.com/office/powerpoint/2010/main" val="1878806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sz="4800" dirty="0">
                <a:latin typeface="Times New Roman" charset="0"/>
                <a:ea typeface="Times New Roman" charset="0"/>
                <a:cs typeface="Times New Roman" charset="0"/>
              </a:rPr>
              <a:t>Questions &amp; Answers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pic>
        <p:nvPicPr>
          <p:cNvPr id="8" name="Shape 153"/>
          <p:cNvPicPr preferRelativeResize="0"/>
          <p:nvPr/>
        </p:nvPicPr>
        <p:blipFill rotWithShape="1">
          <a:blip r:embed="rId2">
            <a:alphaModFix/>
          </a:blip>
          <a:srcRect/>
          <a:stretch/>
        </p:blipFill>
        <p:spPr>
          <a:xfrm>
            <a:off x="1421631" y="1953450"/>
            <a:ext cx="7179900" cy="3317100"/>
          </a:xfrm>
          <a:prstGeom prst="rect">
            <a:avLst/>
          </a:prstGeom>
          <a:noFill/>
          <a:ln>
            <a:noFill/>
          </a:ln>
        </p:spPr>
      </p:pic>
      <p:sp>
        <p:nvSpPr>
          <p:cNvPr id="2" name="Slide Number Placeholder 1"/>
          <p:cNvSpPr>
            <a:spLocks noGrp="1"/>
          </p:cNvSpPr>
          <p:nvPr>
            <p:ph type="sldNum" sz="quarter" idx="12"/>
          </p:nvPr>
        </p:nvSpPr>
        <p:spPr/>
        <p:txBody>
          <a:bodyPr/>
          <a:lstStyle/>
          <a:p>
            <a:fld id="{1FA47DC0-52A1-1F42-AA0A-BF71125EDAD5}" type="slidenum">
              <a:rPr lang="en-US" smtClean="0"/>
              <a:t>13</a:t>
            </a:fld>
            <a:endParaRPr lang="en-US"/>
          </a:p>
        </p:txBody>
      </p:sp>
      <p:pic>
        <p:nvPicPr>
          <p:cNvPr id="11" name="Picture 10">
            <a:extLst>
              <a:ext uri="{FF2B5EF4-FFF2-40B4-BE49-F238E27FC236}">
                <a16:creationId xmlns:a16="http://schemas.microsoft.com/office/drawing/2014/main" id="{5B9CCBB6-A2E0-3D4C-8BBA-DB23798EF997}"/>
              </a:ext>
            </a:extLst>
          </p:cNvPr>
          <p:cNvPicPr>
            <a:picLocks noChangeAspect="1"/>
          </p:cNvPicPr>
          <p:nvPr/>
        </p:nvPicPr>
        <p:blipFill>
          <a:blip r:embed="rId3"/>
          <a:stretch>
            <a:fillRect/>
          </a:stretch>
        </p:blipFill>
        <p:spPr>
          <a:xfrm>
            <a:off x="33051" y="-89320"/>
            <a:ext cx="1410159" cy="1383198"/>
          </a:xfrm>
          <a:prstGeom prst="rect">
            <a:avLst/>
          </a:prstGeom>
        </p:spPr>
      </p:pic>
    </p:spTree>
    <p:extLst>
      <p:ext uri="{BB962C8B-B14F-4D97-AF65-F5344CB8AC3E}">
        <p14:creationId xmlns:p14="http://schemas.microsoft.com/office/powerpoint/2010/main" val="1947066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1125381" y="936171"/>
            <a:ext cx="7289800" cy="5467350"/>
          </a:xfrm>
          <a:prstGeom prst="rect">
            <a:avLst/>
          </a:prstGeom>
        </p:spPr>
      </p:pic>
      <p:sp>
        <p:nvSpPr>
          <p:cNvPr id="2" name="Slide Number Placeholder 1"/>
          <p:cNvSpPr>
            <a:spLocks noGrp="1"/>
          </p:cNvSpPr>
          <p:nvPr>
            <p:ph type="sldNum" sz="quarter" idx="12"/>
          </p:nvPr>
        </p:nvSpPr>
        <p:spPr/>
        <p:txBody>
          <a:bodyPr/>
          <a:lstStyle/>
          <a:p>
            <a:fld id="{1FA47DC0-52A1-1F42-AA0A-BF71125EDAD5}" type="slidenum">
              <a:rPr lang="en-US" smtClean="0"/>
              <a:t>14</a:t>
            </a:fld>
            <a:endParaRPr lang="en-US"/>
          </a:p>
        </p:txBody>
      </p:sp>
      <p:pic>
        <p:nvPicPr>
          <p:cNvPr id="6" name="Picture 5">
            <a:extLst>
              <a:ext uri="{FF2B5EF4-FFF2-40B4-BE49-F238E27FC236}">
                <a16:creationId xmlns:a16="http://schemas.microsoft.com/office/drawing/2014/main" id="{BD03BB47-710D-864C-9C7A-437B189FAE8E}"/>
              </a:ext>
            </a:extLst>
          </p:cNvPr>
          <p:cNvPicPr>
            <a:picLocks noChangeAspect="1"/>
          </p:cNvPicPr>
          <p:nvPr/>
        </p:nvPicPr>
        <p:blipFill>
          <a:blip r:embed="rId4"/>
          <a:stretch>
            <a:fillRect/>
          </a:stretch>
        </p:blipFill>
        <p:spPr>
          <a:xfrm>
            <a:off x="33051" y="-89320"/>
            <a:ext cx="1410159" cy="1383198"/>
          </a:xfrm>
          <a:prstGeom prst="rect">
            <a:avLst/>
          </a:prstGeom>
        </p:spPr>
      </p:pic>
    </p:spTree>
    <p:extLst>
      <p:ext uri="{BB962C8B-B14F-4D97-AF65-F5344CB8AC3E}">
        <p14:creationId xmlns:p14="http://schemas.microsoft.com/office/powerpoint/2010/main" val="322605756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Previous Lecture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257985" y="1328965"/>
            <a:ext cx="8639796" cy="502738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Introduction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Object-Oriented Design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Database Design</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Relational Database</a:t>
            </a:r>
          </a:p>
          <a:p>
            <a:pPr marL="457200" indent="-457200" algn="just">
              <a:lnSpc>
                <a:spcPct val="100000"/>
              </a:lnSpc>
              <a:buFont typeface="Helvetica" charset="0"/>
              <a:buChar char="−"/>
            </a:pPr>
            <a:r>
              <a:rPr lang="en-US" sz="2800" dirty="0">
                <a:latin typeface="Times New Roman" charset="0"/>
                <a:ea typeface="Times New Roman" charset="0"/>
                <a:cs typeface="Times New Roman" charset="0"/>
              </a:rPr>
              <a:t>Database Normalization</a:t>
            </a:r>
          </a:p>
          <a:p>
            <a:pPr marL="457200" indent="-457200" algn="just">
              <a:lnSpc>
                <a:spcPct val="150000"/>
              </a:lnSpc>
              <a:buFont typeface="Helvetica" charset="0"/>
              <a:buChar char="−"/>
            </a:pPr>
            <a:endParaRPr lang="en-US" sz="26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2</a:t>
            </a:fld>
            <a:endParaRPr lang="en-US"/>
          </a:p>
        </p:txBody>
      </p:sp>
      <p:pic>
        <p:nvPicPr>
          <p:cNvPr id="7" name="Picture 6">
            <a:extLst>
              <a:ext uri="{FF2B5EF4-FFF2-40B4-BE49-F238E27FC236}">
                <a16:creationId xmlns:a16="http://schemas.microsoft.com/office/drawing/2014/main" id="{7B9EC004-2759-E44A-B5A8-34B003592A10}"/>
              </a:ext>
            </a:extLst>
          </p:cNvPr>
          <p:cNvPicPr>
            <a:picLocks noChangeAspect="1"/>
          </p:cNvPicPr>
          <p:nvPr/>
        </p:nvPicPr>
        <p:blipFill>
          <a:blip r:embed="rId2"/>
          <a:stretch>
            <a:fillRect/>
          </a:stretch>
        </p:blipFill>
        <p:spPr>
          <a:xfrm>
            <a:off x="33051" y="-89320"/>
            <a:ext cx="1410159" cy="1383198"/>
          </a:xfrm>
          <a:prstGeom prst="rect">
            <a:avLst/>
          </a:prstGeom>
        </p:spPr>
      </p:pic>
    </p:spTree>
    <p:extLst>
      <p:ext uri="{BB962C8B-B14F-4D97-AF65-F5344CB8AC3E}">
        <p14:creationId xmlns:p14="http://schemas.microsoft.com/office/powerpoint/2010/main" val="5600740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Outline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2" name="Subtitle 2"/>
          <p:cNvSpPr txBox="1">
            <a:spLocks/>
          </p:cNvSpPr>
          <p:nvPr/>
        </p:nvSpPr>
        <p:spPr>
          <a:xfrm>
            <a:off x="257986" y="1382990"/>
            <a:ext cx="4699604" cy="6302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Use The Right Tools</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3</a:t>
            </a:fld>
            <a:endParaRPr lang="en-US"/>
          </a:p>
        </p:txBody>
      </p:sp>
      <p:pic>
        <p:nvPicPr>
          <p:cNvPr id="16" name="Picture 15">
            <a:extLst>
              <a:ext uri="{FF2B5EF4-FFF2-40B4-BE49-F238E27FC236}">
                <a16:creationId xmlns:a16="http://schemas.microsoft.com/office/drawing/2014/main" id="{08F017FD-F5AB-DD47-BC2D-4C47CDC797A8}"/>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103A5ADD-8258-EA47-B7A3-A1BFCE3C1C78}"/>
              </a:ext>
            </a:extLst>
          </p:cNvPr>
          <p:cNvSpPr txBox="1">
            <a:spLocks/>
          </p:cNvSpPr>
          <p:nvPr/>
        </p:nvSpPr>
        <p:spPr>
          <a:xfrm>
            <a:off x="257986" y="2227263"/>
            <a:ext cx="4897908" cy="6302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Selecting Algorithms</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7" name="Subtitle 2">
            <a:extLst>
              <a:ext uri="{FF2B5EF4-FFF2-40B4-BE49-F238E27FC236}">
                <a16:creationId xmlns:a16="http://schemas.microsoft.com/office/drawing/2014/main" id="{8195983A-A34C-A147-80FC-BA32BF1C8F26}"/>
              </a:ext>
            </a:extLst>
          </p:cNvPr>
          <p:cNvSpPr txBox="1">
            <a:spLocks/>
          </p:cNvSpPr>
          <p:nvPr/>
        </p:nvSpPr>
        <p:spPr>
          <a:xfrm>
            <a:off x="257986" y="3071536"/>
            <a:ext cx="4314014" cy="6302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Top-down Design</a:t>
            </a:r>
          </a:p>
          <a:p>
            <a:pPr marL="457200" indent="-457200" algn="just">
              <a:lnSpc>
                <a:spcPct val="100000"/>
              </a:lnSpc>
              <a:buFont typeface="Helvetica" charset="0"/>
              <a:buChar char="−"/>
            </a:pPr>
            <a:endParaRPr lang="en-US" sz="3200" dirty="0">
              <a:latin typeface="Times New Roman" charset="0"/>
              <a:ea typeface="Times New Roman" charset="0"/>
              <a:cs typeface="Times New Roman" charset="0"/>
            </a:endParaRP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
        <p:nvSpPr>
          <p:cNvPr id="18" name="Subtitle 2">
            <a:extLst>
              <a:ext uri="{FF2B5EF4-FFF2-40B4-BE49-F238E27FC236}">
                <a16:creationId xmlns:a16="http://schemas.microsoft.com/office/drawing/2014/main" id="{AB6F451F-12D0-254F-8CF0-052206DE4FD0}"/>
              </a:ext>
            </a:extLst>
          </p:cNvPr>
          <p:cNvSpPr txBox="1">
            <a:spLocks/>
          </p:cNvSpPr>
          <p:nvPr/>
        </p:nvSpPr>
        <p:spPr>
          <a:xfrm>
            <a:off x="257986" y="3918559"/>
            <a:ext cx="5283498" cy="6302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3200" dirty="0">
                <a:latin typeface="Times New Roman" charset="0"/>
                <a:ea typeface="Times New Roman" charset="0"/>
                <a:cs typeface="Times New Roman" charset="0"/>
              </a:rPr>
              <a:t>Programming Tips</a:t>
            </a:r>
          </a:p>
          <a:p>
            <a:pPr marL="457200" indent="-457200" algn="just">
              <a:lnSpc>
                <a:spcPct val="100000"/>
              </a:lnSpc>
              <a:buFont typeface="Helvetica" charset="0"/>
              <a:buChar char="−"/>
            </a:pPr>
            <a:endParaRPr lang="en-US" sz="3000" dirty="0">
              <a:latin typeface="Times New Roman" charset="0"/>
              <a:ea typeface="Times New Roman" charset="0"/>
              <a:cs typeface="Times New Roman" charset="0"/>
            </a:endParaRPr>
          </a:p>
        </p:txBody>
      </p:sp>
    </p:spTree>
    <p:extLst>
      <p:ext uri="{BB962C8B-B14F-4D97-AF65-F5344CB8AC3E}">
        <p14:creationId xmlns:p14="http://schemas.microsoft.com/office/powerpoint/2010/main" val="39203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dissolv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125381" y="-242435"/>
            <a:ext cx="7772400" cy="1191306"/>
          </a:xfrm>
        </p:spPr>
        <p:txBody>
          <a:bodyPr>
            <a:normAutofit/>
          </a:bodyPr>
          <a:lstStyle/>
          <a:p>
            <a:r>
              <a:rPr lang="en-US" dirty="0">
                <a:latin typeface="Times New Roman" charset="0"/>
                <a:ea typeface="Times New Roman" charset="0"/>
                <a:cs typeface="Times New Roman" charset="0"/>
              </a:rPr>
              <a:t>Chapter Objectives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15" name="Subtitle 2"/>
          <p:cNvSpPr txBox="1">
            <a:spLocks/>
          </p:cNvSpPr>
          <p:nvPr/>
        </p:nvSpPr>
        <p:spPr>
          <a:xfrm>
            <a:off x="32084" y="3667740"/>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to use top‐down design to turn designs into code</a:t>
            </a:r>
          </a:p>
        </p:txBody>
      </p:sp>
      <p:sp>
        <p:nvSpPr>
          <p:cNvPr id="8" name="Subtitle 2"/>
          <p:cNvSpPr txBox="1">
            <a:spLocks/>
          </p:cNvSpPr>
          <p:nvPr/>
        </p:nvSpPr>
        <p:spPr>
          <a:xfrm>
            <a:off x="148804" y="1796773"/>
            <a:ext cx="8886014" cy="70494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Tools that are useful to programmers</a:t>
            </a:r>
          </a:p>
        </p:txBody>
      </p:sp>
      <p:sp>
        <p:nvSpPr>
          <p:cNvPr id="12" name="Subtitle 2"/>
          <p:cNvSpPr txBox="1">
            <a:spLocks/>
          </p:cNvSpPr>
          <p:nvPr/>
        </p:nvSpPr>
        <p:spPr>
          <a:xfrm>
            <a:off x="145035" y="2670475"/>
            <a:ext cx="8886014" cy="75852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How to decide which algorithms are better than others</a:t>
            </a:r>
          </a:p>
          <a:p>
            <a:pPr algn="just">
              <a:lnSpc>
                <a:spcPct val="100000"/>
              </a:lnSpc>
            </a:pPr>
            <a:endParaRPr lang="en-US" sz="2800" dirty="0">
              <a:latin typeface="Times New Roman" charset="0"/>
              <a:ea typeface="Times New Roman" charset="0"/>
              <a:cs typeface="Times New Roman" charset="0"/>
            </a:endParaRPr>
          </a:p>
        </p:txBody>
      </p:sp>
      <p:sp>
        <p:nvSpPr>
          <p:cNvPr id="10" name="Subtitle 2"/>
          <p:cNvSpPr txBox="1">
            <a:spLocks/>
          </p:cNvSpPr>
          <p:nvPr/>
        </p:nvSpPr>
        <p:spPr>
          <a:xfrm>
            <a:off x="32084" y="1144646"/>
            <a:ext cx="9111916" cy="691259"/>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Wingdings" charset="2"/>
              <a:buChar char="v"/>
            </a:pPr>
            <a:r>
              <a:rPr lang="en-US" sz="3200" dirty="0">
                <a:latin typeface="Times New Roman" charset="0"/>
                <a:ea typeface="Times New Roman" charset="0"/>
                <a:cs typeface="Times New Roman" charset="0"/>
              </a:rPr>
              <a:t>What You Will Learn in this Chapter? </a:t>
            </a:r>
          </a:p>
        </p:txBody>
      </p:sp>
      <p:sp>
        <p:nvSpPr>
          <p:cNvPr id="2" name="Slide Number Placeholder 1"/>
          <p:cNvSpPr>
            <a:spLocks noGrp="1"/>
          </p:cNvSpPr>
          <p:nvPr>
            <p:ph type="sldNum" sz="quarter" idx="12"/>
          </p:nvPr>
        </p:nvSpPr>
        <p:spPr/>
        <p:txBody>
          <a:bodyPr/>
          <a:lstStyle/>
          <a:p>
            <a:fld id="{1FA47DC0-52A1-1F42-AA0A-BF71125EDAD5}" type="slidenum">
              <a:rPr lang="en-US" smtClean="0"/>
              <a:t>4</a:t>
            </a:fld>
            <a:endParaRPr lang="en-US"/>
          </a:p>
        </p:txBody>
      </p:sp>
      <p:pic>
        <p:nvPicPr>
          <p:cNvPr id="11" name="Picture 10">
            <a:extLst>
              <a:ext uri="{FF2B5EF4-FFF2-40B4-BE49-F238E27FC236}">
                <a16:creationId xmlns:a16="http://schemas.microsoft.com/office/drawing/2014/main" id="{DC337881-B17E-9744-95A0-1B34C3D5EA2E}"/>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AF41F269-51AB-6F40-BF91-0A51CED6B968}"/>
              </a:ext>
            </a:extLst>
          </p:cNvPr>
          <p:cNvSpPr txBox="1">
            <a:spLocks/>
          </p:cNvSpPr>
          <p:nvPr/>
        </p:nvSpPr>
        <p:spPr>
          <a:xfrm>
            <a:off x="32084" y="4705254"/>
            <a:ext cx="8886014" cy="77575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800" dirty="0">
                <a:latin typeface="Times New Roman" charset="0"/>
                <a:ea typeface="Times New Roman" charset="0"/>
                <a:cs typeface="Times New Roman" charset="0"/>
              </a:rPr>
              <a:t>Programming tips that can make code easier to debug and maintain.</a:t>
            </a:r>
          </a:p>
        </p:txBody>
      </p:sp>
    </p:spTree>
    <p:extLst>
      <p:ext uri="{BB962C8B-B14F-4D97-AF65-F5344CB8AC3E}">
        <p14:creationId xmlns:p14="http://schemas.microsoft.com/office/powerpoint/2010/main" val="629596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5</a:t>
            </a:fld>
            <a:endParaRPr lang="en-US"/>
          </a:p>
        </p:txBody>
      </p:sp>
      <p:sp>
        <p:nvSpPr>
          <p:cNvPr id="11" name="Subtitle 2"/>
          <p:cNvSpPr txBox="1">
            <a:spLocks/>
          </p:cNvSpPr>
          <p:nvPr/>
        </p:nvSpPr>
        <p:spPr>
          <a:xfrm>
            <a:off x="194079" y="1293878"/>
            <a:ext cx="8755842" cy="154847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Low‐level design may identify the classes that a program will need, </a:t>
            </a:r>
          </a:p>
          <a:p>
            <a:pPr marL="914400" lvl="1" indent="-457200" algn="just">
              <a:lnSpc>
                <a:spcPct val="100000"/>
              </a:lnSpc>
              <a:buFont typeface="Helvetica" charset="0"/>
              <a:buChar char="−"/>
            </a:pPr>
            <a:r>
              <a:rPr lang="en-US" sz="2200" dirty="0">
                <a:latin typeface="Times New Roman" charset="0"/>
                <a:ea typeface="Times New Roman" charset="0"/>
                <a:cs typeface="Times New Roman" charset="0"/>
              </a:rPr>
              <a:t>but it may not spell out every method that the classes must provide and it might provide few details about how those methods work</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3394113"/>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That means the development stage must still include some design work as developers figure out how to build the classes.</a:t>
            </a:r>
          </a:p>
        </p:txBody>
      </p:sp>
      <p:sp>
        <p:nvSpPr>
          <p:cNvPr id="15" name="Subtitle 2">
            <a:extLst>
              <a:ext uri="{FF2B5EF4-FFF2-40B4-BE49-F238E27FC236}">
                <a16:creationId xmlns:a16="http://schemas.microsoft.com/office/drawing/2014/main" id="{98D4730F-3A4A-9C4D-82BB-D19673AF9F5F}"/>
              </a:ext>
            </a:extLst>
          </p:cNvPr>
          <p:cNvSpPr txBox="1">
            <a:spLocks/>
          </p:cNvSpPr>
          <p:nvPr/>
        </p:nvSpPr>
        <p:spPr>
          <a:xfrm>
            <a:off x="194079" y="4557434"/>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Similarly, the next stage of software engineering, testing, often begins before development is completely finished</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94079" y="5575743"/>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To determine bugs earlier,  if possible, you should test every method you write as soon as it’s finished.</a:t>
            </a:r>
          </a:p>
        </p:txBody>
      </p:sp>
    </p:spTree>
    <p:extLst>
      <p:ext uri="{BB962C8B-B14F-4D97-AF65-F5344CB8AC3E}">
        <p14:creationId xmlns:p14="http://schemas.microsoft.com/office/powerpoint/2010/main" val="113669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ssolv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Introduction</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6</a:t>
            </a:fld>
            <a:endParaRPr lang="en-US"/>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2445242"/>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Most developers write programs because they like to write code.</a:t>
            </a:r>
          </a:p>
        </p:txBody>
      </p:sp>
      <p:sp>
        <p:nvSpPr>
          <p:cNvPr id="15" name="Subtitle 2">
            <a:extLst>
              <a:ext uri="{FF2B5EF4-FFF2-40B4-BE49-F238E27FC236}">
                <a16:creationId xmlns:a16="http://schemas.microsoft.com/office/drawing/2014/main" id="{98D4730F-3A4A-9C4D-82BB-D19673AF9F5F}"/>
              </a:ext>
            </a:extLst>
          </p:cNvPr>
          <p:cNvSpPr txBox="1">
            <a:spLocks/>
          </p:cNvSpPr>
          <p:nvPr/>
        </p:nvSpPr>
        <p:spPr>
          <a:xfrm>
            <a:off x="633660" y="3018109"/>
            <a:ext cx="8316261" cy="103917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sz="2200" dirty="0">
                <a:latin typeface="Times New Roman" charset="0"/>
                <a:ea typeface="Times New Roman" charset="0"/>
                <a:cs typeface="Times New Roman" charset="0"/>
              </a:rPr>
              <a:t>Over the years, programmers have collectively spent a huge amount of time programming, fixing bugs in their code, and thinking of ways to avoid similar bugs in the future.</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94079" y="4214435"/>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That has generated a huge number of books about programming style and techniques for avoiding, detecting, and fixing bugs.</a:t>
            </a:r>
          </a:p>
        </p:txBody>
      </p:sp>
    </p:spTree>
    <p:extLst>
      <p:ext uri="{BB962C8B-B14F-4D97-AF65-F5344CB8AC3E}">
        <p14:creationId xmlns:p14="http://schemas.microsoft.com/office/powerpoint/2010/main" val="1571818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Use The Right Tools</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7</a:t>
            </a:fld>
            <a:endParaRPr lang="en-US"/>
          </a:p>
        </p:txBody>
      </p:sp>
      <p:sp>
        <p:nvSpPr>
          <p:cNvPr id="11" name="Subtitle 2"/>
          <p:cNvSpPr txBox="1">
            <a:spLocks/>
          </p:cNvSpPr>
          <p:nvPr/>
        </p:nvSpPr>
        <p:spPr>
          <a:xfrm>
            <a:off x="194079" y="1293878"/>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Employing a programmer can easily cost more than $100,000 per year.</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2181289"/>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t>You should spend a little money to make sure your team has all the tools it needs.</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
        <p:nvSpPr>
          <p:cNvPr id="15" name="Subtitle 2">
            <a:extLst>
              <a:ext uri="{FF2B5EF4-FFF2-40B4-BE49-F238E27FC236}">
                <a16:creationId xmlns:a16="http://schemas.microsoft.com/office/drawing/2014/main" id="{98D4730F-3A4A-9C4D-82BB-D19673AF9F5F}"/>
              </a:ext>
            </a:extLst>
          </p:cNvPr>
          <p:cNvSpPr txBox="1">
            <a:spLocks/>
          </p:cNvSpPr>
          <p:nvPr/>
        </p:nvSpPr>
        <p:spPr>
          <a:xfrm>
            <a:off x="633660" y="3356665"/>
            <a:ext cx="8316261" cy="299968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mj-lt"/>
              <a:buAutoNum type="arabicPeriod"/>
            </a:pPr>
            <a:r>
              <a:rPr lang="en-US" dirty="0">
                <a:latin typeface="Times New Roman" charset="0"/>
                <a:ea typeface="Times New Roman" charset="0"/>
                <a:cs typeface="Times New Roman" charset="0"/>
              </a:rPr>
              <a:t>Hardware</a:t>
            </a:r>
          </a:p>
          <a:p>
            <a:pPr marL="457200" indent="-457200" algn="just">
              <a:lnSpc>
                <a:spcPct val="100000"/>
              </a:lnSpc>
              <a:buFont typeface="+mj-lt"/>
              <a:buAutoNum type="arabicPeriod"/>
            </a:pPr>
            <a:endParaRPr lang="en-US" dirty="0">
              <a:latin typeface="Times New Roman" charset="0"/>
              <a:ea typeface="Times New Roman" charset="0"/>
              <a:cs typeface="Times New Roman" charset="0"/>
            </a:endParaRPr>
          </a:p>
          <a:p>
            <a:pPr marL="457200" indent="-457200" algn="just">
              <a:lnSpc>
                <a:spcPct val="100000"/>
              </a:lnSpc>
              <a:buFont typeface="+mj-lt"/>
              <a:buAutoNum type="arabicPeriod"/>
            </a:pPr>
            <a:r>
              <a:rPr lang="en-US" dirty="0">
                <a:latin typeface="Times New Roman" charset="0"/>
                <a:ea typeface="Times New Roman" charset="0"/>
                <a:cs typeface="Times New Roman" charset="0"/>
              </a:rPr>
              <a:t>Network</a:t>
            </a:r>
          </a:p>
          <a:p>
            <a:pPr marL="457200" indent="-457200" algn="just">
              <a:lnSpc>
                <a:spcPct val="100000"/>
              </a:lnSpc>
              <a:buFont typeface="+mj-lt"/>
              <a:buAutoNum type="arabicPeriod"/>
            </a:pPr>
            <a:endParaRPr lang="en-US" dirty="0">
              <a:latin typeface="Times New Roman" charset="0"/>
              <a:ea typeface="Times New Roman" charset="0"/>
              <a:cs typeface="Times New Roman" charset="0"/>
            </a:endParaRPr>
          </a:p>
          <a:p>
            <a:pPr marL="457200" indent="-457200" algn="just">
              <a:lnSpc>
                <a:spcPct val="100000"/>
              </a:lnSpc>
              <a:buFont typeface="+mj-lt"/>
              <a:buAutoNum type="arabicPeriod"/>
            </a:pPr>
            <a:r>
              <a:rPr lang="en-US" dirty="0">
                <a:latin typeface="Times New Roman" charset="0"/>
                <a:ea typeface="Times New Roman" charset="0"/>
                <a:cs typeface="Times New Roman" charset="0"/>
              </a:rPr>
              <a:t>Development Environment</a:t>
            </a:r>
          </a:p>
          <a:p>
            <a:pPr marL="457200" indent="-457200" algn="just">
              <a:lnSpc>
                <a:spcPct val="100000"/>
              </a:lnSpc>
              <a:buFont typeface="+mj-lt"/>
              <a:buAutoNum type="arabicPeriod"/>
            </a:pPr>
            <a:endParaRPr lang="en-US" dirty="0">
              <a:latin typeface="Times New Roman" charset="0"/>
              <a:ea typeface="Times New Roman" charset="0"/>
              <a:cs typeface="Times New Roman" charset="0"/>
            </a:endParaRPr>
          </a:p>
          <a:p>
            <a:pPr marL="457200" indent="-457200" algn="just">
              <a:lnSpc>
                <a:spcPct val="100000"/>
              </a:lnSpc>
              <a:buFont typeface="+mj-lt"/>
              <a:buAutoNum type="arabicPeriod"/>
            </a:pPr>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854336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Hardware</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8</a:t>
            </a:fld>
            <a:endParaRPr lang="en-US"/>
          </a:p>
        </p:txBody>
      </p:sp>
      <p:sp>
        <p:nvSpPr>
          <p:cNvPr id="11" name="Subtitle 2"/>
          <p:cNvSpPr txBox="1">
            <a:spLocks/>
          </p:cNvSpPr>
          <p:nvPr/>
        </p:nvSpPr>
        <p:spPr>
          <a:xfrm>
            <a:off x="194079" y="1293878"/>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Programmers need fast computers with lots of memory and disk space</a:t>
            </a:r>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94079" y="2214236"/>
            <a:ext cx="8755842" cy="57286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A programmer with an underpowered computer or insufficient memory takes longer to do everything</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81763" y="3210228"/>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Even worse, waiting for slow compilations breaks the programmer’s train of thought</a:t>
            </a:r>
          </a:p>
        </p:txBody>
      </p:sp>
      <p:sp>
        <p:nvSpPr>
          <p:cNvPr id="10" name="Subtitle 2">
            <a:extLst>
              <a:ext uri="{FF2B5EF4-FFF2-40B4-BE49-F238E27FC236}">
                <a16:creationId xmlns:a16="http://schemas.microsoft.com/office/drawing/2014/main" id="{60B1BE4A-E286-8F40-8A23-B47FFA55ECAF}"/>
              </a:ext>
            </a:extLst>
          </p:cNvPr>
          <p:cNvSpPr txBox="1">
            <a:spLocks/>
          </p:cNvSpPr>
          <p:nvPr/>
        </p:nvSpPr>
        <p:spPr>
          <a:xfrm>
            <a:off x="181763" y="4287734"/>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Make sure the programmers have all the hardware resources they need to do their jobs quickly and effectively.</a:t>
            </a:r>
          </a:p>
        </p:txBody>
      </p:sp>
      <p:sp>
        <p:nvSpPr>
          <p:cNvPr id="12" name="Subtitle 2">
            <a:extLst>
              <a:ext uri="{FF2B5EF4-FFF2-40B4-BE49-F238E27FC236}">
                <a16:creationId xmlns:a16="http://schemas.microsoft.com/office/drawing/2014/main" id="{AE39FE86-EB3D-5945-B8AD-FE3EF7FE8E35}"/>
              </a:ext>
            </a:extLst>
          </p:cNvPr>
          <p:cNvSpPr txBox="1">
            <a:spLocks/>
          </p:cNvSpPr>
          <p:nvPr/>
        </p:nvSpPr>
        <p:spPr>
          <a:xfrm>
            <a:off x="181763" y="5267247"/>
            <a:ext cx="8755842" cy="94887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Some managers wouldn’t pay for new hardware for their programmers, but needs the absolute top‐of‐the line computers for themselves so that they could fill out expense reports and answer e‐mail.</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511865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7"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62418" y="-1"/>
            <a:ext cx="7772400" cy="948871"/>
          </a:xfrm>
        </p:spPr>
        <p:txBody>
          <a:bodyPr>
            <a:normAutofit/>
          </a:bodyPr>
          <a:lstStyle/>
          <a:p>
            <a:r>
              <a:rPr lang="en-US" dirty="0">
                <a:latin typeface="Times New Roman" charset="0"/>
                <a:ea typeface="Times New Roman" charset="0"/>
                <a:cs typeface="Times New Roman" charset="0"/>
              </a:rPr>
              <a:t>Network</a:t>
            </a:r>
          </a:p>
        </p:txBody>
      </p:sp>
      <p:sp>
        <p:nvSpPr>
          <p:cNvPr id="9" name="Alternate Process 8"/>
          <p:cNvSpPr/>
          <p:nvPr/>
        </p:nvSpPr>
        <p:spPr>
          <a:xfrm>
            <a:off x="1549924" y="948871"/>
            <a:ext cx="6923314" cy="87086"/>
          </a:xfrm>
          <a:prstGeom prst="flowChartAlternateProcess">
            <a:avLst/>
          </a:prstGeom>
          <a:ln w="12700"/>
          <a:effectLst>
            <a:outerShdw blurRad="50800" dist="762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2" name="Slide Number Placeholder 1"/>
          <p:cNvSpPr>
            <a:spLocks noGrp="1"/>
          </p:cNvSpPr>
          <p:nvPr>
            <p:ph type="sldNum" sz="quarter" idx="12"/>
          </p:nvPr>
        </p:nvSpPr>
        <p:spPr/>
        <p:txBody>
          <a:bodyPr/>
          <a:lstStyle/>
          <a:p>
            <a:fld id="{1FA47DC0-52A1-1F42-AA0A-BF71125EDAD5}" type="slidenum">
              <a:rPr lang="en-US" smtClean="0"/>
              <a:t>9</a:t>
            </a:fld>
            <a:endParaRPr lang="en-US"/>
          </a:p>
        </p:txBody>
      </p:sp>
      <p:pic>
        <p:nvPicPr>
          <p:cNvPr id="14" name="Picture 13">
            <a:extLst>
              <a:ext uri="{FF2B5EF4-FFF2-40B4-BE49-F238E27FC236}">
                <a16:creationId xmlns:a16="http://schemas.microsoft.com/office/drawing/2014/main" id="{8B1B2E98-3217-4B46-A229-98B221519F74}"/>
              </a:ext>
            </a:extLst>
          </p:cNvPr>
          <p:cNvPicPr>
            <a:picLocks noChangeAspect="1"/>
          </p:cNvPicPr>
          <p:nvPr/>
        </p:nvPicPr>
        <p:blipFill>
          <a:blip r:embed="rId2"/>
          <a:stretch>
            <a:fillRect/>
          </a:stretch>
        </p:blipFill>
        <p:spPr>
          <a:xfrm>
            <a:off x="33051" y="-89320"/>
            <a:ext cx="1410159" cy="1383198"/>
          </a:xfrm>
          <a:prstGeom prst="rect">
            <a:avLst/>
          </a:prstGeom>
        </p:spPr>
      </p:pic>
      <p:sp>
        <p:nvSpPr>
          <p:cNvPr id="13" name="Subtitle 2">
            <a:extLst>
              <a:ext uri="{FF2B5EF4-FFF2-40B4-BE49-F238E27FC236}">
                <a16:creationId xmlns:a16="http://schemas.microsoft.com/office/drawing/2014/main" id="{665AA05F-D8BF-B449-948B-F4F9B661FAC2}"/>
              </a:ext>
            </a:extLst>
          </p:cNvPr>
          <p:cNvSpPr txBox="1">
            <a:spLocks/>
          </p:cNvSpPr>
          <p:nvPr/>
        </p:nvSpPr>
        <p:spPr>
          <a:xfrm>
            <a:off x="181763" y="1383197"/>
            <a:ext cx="8755842" cy="88994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If it’s at all possible, you should allow programmers to have free access to the Internet.</a:t>
            </a:r>
          </a:p>
        </p:txBody>
      </p:sp>
      <p:sp>
        <p:nvSpPr>
          <p:cNvPr id="17" name="Subtitle 2">
            <a:extLst>
              <a:ext uri="{FF2B5EF4-FFF2-40B4-BE49-F238E27FC236}">
                <a16:creationId xmlns:a16="http://schemas.microsoft.com/office/drawing/2014/main" id="{65F68B59-1562-2740-AE56-8A77ACC46C77}"/>
              </a:ext>
            </a:extLst>
          </p:cNvPr>
          <p:cNvSpPr txBox="1">
            <a:spLocks/>
          </p:cNvSpPr>
          <p:nvPr/>
        </p:nvSpPr>
        <p:spPr>
          <a:xfrm>
            <a:off x="181763" y="2570266"/>
            <a:ext cx="8755842" cy="83143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457200" indent="-457200" algn="just">
              <a:lnSpc>
                <a:spcPct val="100000"/>
              </a:lnSpc>
              <a:buFont typeface="Helvetica" charset="0"/>
              <a:buChar char="−"/>
            </a:pPr>
            <a:r>
              <a:rPr lang="en-US" dirty="0">
                <a:latin typeface="Times New Roman" charset="0"/>
                <a:ea typeface="Times New Roman" charset="0"/>
                <a:cs typeface="Times New Roman" charset="0"/>
              </a:rPr>
              <a:t>Often a quick search can find a solution to a programming problem that would otherwise take hours to solve.</a:t>
            </a:r>
          </a:p>
          <a:p>
            <a:pPr marL="457200" indent="-457200" algn="just">
              <a:lnSpc>
                <a:spcPct val="100000"/>
              </a:lnSpc>
              <a:buFont typeface="Helvetica" charset="0"/>
              <a:buChar char="−"/>
            </a:pPr>
            <a:endParaRPr lang="en-US" dirty="0">
              <a:latin typeface="Times New Roman" charset="0"/>
              <a:ea typeface="Times New Roman" charset="0"/>
              <a:cs typeface="Times New Roman" charset="0"/>
            </a:endParaRPr>
          </a:p>
        </p:txBody>
      </p:sp>
    </p:spTree>
    <p:extLst>
      <p:ext uri="{BB962C8B-B14F-4D97-AF65-F5344CB8AC3E}">
        <p14:creationId xmlns:p14="http://schemas.microsoft.com/office/powerpoint/2010/main" val="1560902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42390</TotalTime>
  <Words>712</Words>
  <Application>Microsoft Macintosh PowerPoint</Application>
  <PresentationFormat>On-screen Show (4:3)</PresentationFormat>
  <Paragraphs>81</Paragraphs>
  <Slides>14</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Calibri Light</vt:lpstr>
      <vt:lpstr>Helvetica</vt:lpstr>
      <vt:lpstr>Times New Roman</vt:lpstr>
      <vt:lpstr>Wingdings</vt:lpstr>
      <vt:lpstr>Office Theme</vt:lpstr>
      <vt:lpstr>PowerPoint Presentation</vt:lpstr>
      <vt:lpstr>Previous Lecture</vt:lpstr>
      <vt:lpstr>Outline</vt:lpstr>
      <vt:lpstr>Chapter Objectives</vt:lpstr>
      <vt:lpstr>Introduction</vt:lpstr>
      <vt:lpstr>Introduction</vt:lpstr>
      <vt:lpstr>Use The Right Tools</vt:lpstr>
      <vt:lpstr>Hardware</vt:lpstr>
      <vt:lpstr>Network</vt:lpstr>
      <vt:lpstr>Development Environment</vt:lpstr>
      <vt:lpstr>Source Code Control</vt:lpstr>
      <vt:lpstr>Profilers</vt:lpstr>
      <vt:lpstr>Questions &amp; Answers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Programming Language</dc:title>
  <dc:creator>Mohamad Aldabbagh</dc:creator>
  <cp:lastModifiedBy>Payam Wali</cp:lastModifiedBy>
  <cp:revision>526</cp:revision>
  <cp:lastPrinted>2018-11-25T22:15:49Z</cp:lastPrinted>
  <dcterms:created xsi:type="dcterms:W3CDTF">2018-01-26T15:24:23Z</dcterms:created>
  <dcterms:modified xsi:type="dcterms:W3CDTF">2021-05-11T09:40:57Z</dcterms:modified>
</cp:coreProperties>
</file>