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318" r:id="rId6"/>
    <p:sldId id="273" r:id="rId7"/>
    <p:sldId id="269" r:id="rId8"/>
    <p:sldId id="352" r:id="rId9"/>
    <p:sldId id="271" r:id="rId10"/>
    <p:sldId id="316" r:id="rId11"/>
    <p:sldId id="354" r:id="rId12"/>
    <p:sldId id="319" r:id="rId13"/>
    <p:sldId id="275" r:id="rId14"/>
    <p:sldId id="347" r:id="rId15"/>
    <p:sldId id="355" r:id="rId16"/>
  </p:sldIdLst>
  <p:sldSz cx="9144000" cy="6858000" type="screen4x3"/>
  <p:notesSz cx="6858000" cy="9144000"/>
  <p:custDataLst>
    <p:tags r:id="rId18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CCFFCC"/>
    <a:srgbClr val="FFFFCC"/>
    <a:srgbClr val="FF6600"/>
    <a:srgbClr val="FFCCFF"/>
    <a:srgbClr val="A50021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9DA4F24-D2CA-415D-8310-0614951438E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38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http://cslabcms.nju.edu.cn/problem_solving/images/3/3e/Discrete_Mathematics_and_Its_Applications_%287th_Edition%29.pdf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A4F24-D2CA-415D-8310-0614951438ED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280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13A11-B93D-45E4-99F3-64DF2BAC0DEF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270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52316-9213-4B62-9B3C-8D4FF4DF4BE7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521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3EC73-01AB-443B-8C76-E16CAE030AA2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790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3EC73-01AB-443B-8C76-E16CAE030AA2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790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47FCF-4DB7-4905-8298-81EB15A10AE6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546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6FF6F-D80B-4CB2-9400-45024E4FF8D0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03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0D1F5-7217-4034-A58B-A8954BA3BDDF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127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C8756-FBBF-4BC4-877A-917EC10AB2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906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00644-B624-4215-9618-4AD81464D9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41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31F40-E6C3-4E69-B7A4-7FF7B7EBC72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72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CA1AA-2EBA-45DA-A084-1A639C31FC6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263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D3D80-0CB5-440D-BA05-61D92FE927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021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35126-3BE9-40A5-8E8B-22851A62FF6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81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BA18C-3AEB-437B-A001-C113EC9A14D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892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46519-587B-429D-8030-90847EE5365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375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2511D-0A74-4224-917E-AFE3AF84204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68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4C63B-35A6-467C-B15F-C30C1204B2B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576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8FE88-2A41-4817-93FB-E787CFF85D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596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AE9EEAE-DC30-4E96-AFA1-C19ECFFF908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labcms.nju.edu.cn/problem_solving/images/3/3e/Discrete_Mathematics_and_Its_Applications_%287th_Edition%29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7259" y="1394392"/>
            <a:ext cx="7772400" cy="1470025"/>
          </a:xfrm>
        </p:spPr>
        <p:txBody>
          <a:bodyPr/>
          <a:lstStyle/>
          <a:p>
            <a:r>
              <a:rPr lang="en-US" altLang="zh-TW" sz="3200" dirty="0">
                <a:latin typeface="Amasis MT Pro Medium" panose="02040604050005020304" pitchFamily="18" charset="0"/>
              </a:rPr>
              <a:t>Introduction to Discrete Mathematics</a:t>
            </a:r>
          </a:p>
        </p:txBody>
      </p:sp>
      <p:grpSp>
        <p:nvGrpSpPr>
          <p:cNvPr id="2116" name="Group 68"/>
          <p:cNvGrpSpPr>
            <a:grpSpLocks/>
          </p:cNvGrpSpPr>
          <p:nvPr/>
        </p:nvGrpSpPr>
        <p:grpSpPr bwMode="auto">
          <a:xfrm>
            <a:off x="3141859" y="3124200"/>
            <a:ext cx="1752600" cy="1524000"/>
            <a:chOff x="3264" y="1632"/>
            <a:chExt cx="1104" cy="960"/>
          </a:xfrm>
        </p:grpSpPr>
        <p:sp>
          <p:nvSpPr>
            <p:cNvPr id="2117" name="Oval 69"/>
            <p:cNvSpPr>
              <a:spLocks noChangeArrowheads="1"/>
            </p:cNvSpPr>
            <p:nvPr/>
          </p:nvSpPr>
          <p:spPr bwMode="auto">
            <a:xfrm>
              <a:off x="3504" y="2443"/>
              <a:ext cx="144" cy="144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" name="Oval 70"/>
            <p:cNvSpPr>
              <a:spLocks noChangeArrowheads="1"/>
            </p:cNvSpPr>
            <p:nvPr/>
          </p:nvSpPr>
          <p:spPr bwMode="auto">
            <a:xfrm>
              <a:off x="3264" y="1968"/>
              <a:ext cx="144" cy="144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" name="Oval 71"/>
            <p:cNvSpPr>
              <a:spLocks noChangeArrowheads="1"/>
            </p:cNvSpPr>
            <p:nvPr/>
          </p:nvSpPr>
          <p:spPr bwMode="auto">
            <a:xfrm>
              <a:off x="4224" y="1968"/>
              <a:ext cx="144" cy="144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" name="Oval 72"/>
            <p:cNvSpPr>
              <a:spLocks noChangeArrowheads="1"/>
            </p:cNvSpPr>
            <p:nvPr/>
          </p:nvSpPr>
          <p:spPr bwMode="auto">
            <a:xfrm>
              <a:off x="3744" y="1632"/>
              <a:ext cx="144" cy="14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" name="Oval 73"/>
            <p:cNvSpPr>
              <a:spLocks noChangeArrowheads="1"/>
            </p:cNvSpPr>
            <p:nvPr/>
          </p:nvSpPr>
          <p:spPr bwMode="auto">
            <a:xfrm>
              <a:off x="3984" y="2448"/>
              <a:ext cx="144" cy="14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22" name="AutoShape 74"/>
            <p:cNvCxnSpPr>
              <a:cxnSpLocks noChangeShapeType="1"/>
              <a:stCxn id="2117" idx="6"/>
              <a:endCxn id="2121" idx="2"/>
            </p:cNvCxnSpPr>
            <p:nvPr/>
          </p:nvCxnSpPr>
          <p:spPr bwMode="auto">
            <a:xfrm>
              <a:off x="3648" y="2515"/>
              <a:ext cx="336" cy="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3" name="AutoShape 75"/>
            <p:cNvCxnSpPr>
              <a:cxnSpLocks noChangeShapeType="1"/>
              <a:stCxn id="2120" idx="6"/>
              <a:endCxn id="2119" idx="1"/>
            </p:cNvCxnSpPr>
            <p:nvPr/>
          </p:nvCxnSpPr>
          <p:spPr bwMode="auto">
            <a:xfrm>
              <a:off x="3888" y="1704"/>
              <a:ext cx="357" cy="28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4" name="AutoShape 76"/>
            <p:cNvCxnSpPr>
              <a:cxnSpLocks noChangeShapeType="1"/>
              <a:stCxn id="2119" idx="4"/>
              <a:endCxn id="2121" idx="7"/>
            </p:cNvCxnSpPr>
            <p:nvPr/>
          </p:nvCxnSpPr>
          <p:spPr bwMode="auto">
            <a:xfrm flipH="1">
              <a:off x="4107" y="2112"/>
              <a:ext cx="189" cy="35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5" name="AutoShape 77"/>
            <p:cNvCxnSpPr>
              <a:cxnSpLocks noChangeShapeType="1"/>
              <a:stCxn id="2120" idx="2"/>
              <a:endCxn id="2118" idx="7"/>
            </p:cNvCxnSpPr>
            <p:nvPr/>
          </p:nvCxnSpPr>
          <p:spPr bwMode="auto">
            <a:xfrm flipH="1">
              <a:off x="3387" y="1704"/>
              <a:ext cx="357" cy="28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6" name="AutoShape 78"/>
            <p:cNvCxnSpPr>
              <a:cxnSpLocks noChangeShapeType="1"/>
              <a:stCxn id="2118" idx="4"/>
              <a:endCxn id="2117" idx="1"/>
            </p:cNvCxnSpPr>
            <p:nvPr/>
          </p:nvCxnSpPr>
          <p:spPr bwMode="auto">
            <a:xfrm>
              <a:off x="3336" y="2112"/>
              <a:ext cx="189" cy="35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27" name="Oval 79"/>
            <p:cNvSpPr>
              <a:spLocks noChangeArrowheads="1"/>
            </p:cNvSpPr>
            <p:nvPr/>
          </p:nvSpPr>
          <p:spPr bwMode="auto">
            <a:xfrm>
              <a:off x="3744" y="2064"/>
              <a:ext cx="144" cy="144"/>
            </a:xfrm>
            <a:prstGeom prst="ellipse">
              <a:avLst/>
            </a:prstGeom>
            <a:solidFill>
              <a:srgbClr val="0066FF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28" name="AutoShape 80"/>
            <p:cNvCxnSpPr>
              <a:cxnSpLocks noChangeShapeType="1"/>
              <a:stCxn id="2120" idx="4"/>
              <a:endCxn id="2127" idx="0"/>
            </p:cNvCxnSpPr>
            <p:nvPr/>
          </p:nvCxnSpPr>
          <p:spPr bwMode="auto">
            <a:xfrm>
              <a:off x="3816" y="1776"/>
              <a:ext cx="0" cy="28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9" name="AutoShape 81"/>
            <p:cNvCxnSpPr>
              <a:cxnSpLocks noChangeShapeType="1"/>
              <a:stCxn id="2127" idx="6"/>
              <a:endCxn id="2119" idx="2"/>
            </p:cNvCxnSpPr>
            <p:nvPr/>
          </p:nvCxnSpPr>
          <p:spPr bwMode="auto">
            <a:xfrm flipV="1">
              <a:off x="3888" y="2040"/>
              <a:ext cx="336" cy="9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0" name="AutoShape 82"/>
            <p:cNvCxnSpPr>
              <a:cxnSpLocks noChangeShapeType="1"/>
              <a:stCxn id="2127" idx="5"/>
              <a:endCxn id="2121" idx="1"/>
            </p:cNvCxnSpPr>
            <p:nvPr/>
          </p:nvCxnSpPr>
          <p:spPr bwMode="auto">
            <a:xfrm>
              <a:off x="3867" y="2187"/>
              <a:ext cx="138" cy="28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1" name="AutoShape 83"/>
            <p:cNvCxnSpPr>
              <a:cxnSpLocks noChangeShapeType="1"/>
              <a:stCxn id="2127" idx="3"/>
              <a:endCxn id="2117" idx="7"/>
            </p:cNvCxnSpPr>
            <p:nvPr/>
          </p:nvCxnSpPr>
          <p:spPr bwMode="auto">
            <a:xfrm flipH="1">
              <a:off x="3627" y="2187"/>
              <a:ext cx="138" cy="27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2" name="AutoShape 84"/>
            <p:cNvCxnSpPr>
              <a:cxnSpLocks noChangeShapeType="1"/>
              <a:stCxn id="2127" idx="2"/>
              <a:endCxn id="2118" idx="6"/>
            </p:cNvCxnSpPr>
            <p:nvPr/>
          </p:nvCxnSpPr>
          <p:spPr bwMode="auto">
            <a:xfrm flipH="1" flipV="1">
              <a:off x="3408" y="2040"/>
              <a:ext cx="336" cy="9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33" name="Picture 2" descr="Tishk International University - TIU - previously Known As Ishik University">
            <a:extLst>
              <a:ext uri="{FF2B5EF4-FFF2-40B4-BE49-F238E27FC236}">
                <a16:creationId xmlns:a16="http://schemas.microsoft.com/office/drawing/2014/main" id="{3C21EE7A-0FA2-4412-B502-BD315DBB8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006" y="-196849"/>
            <a:ext cx="2369588" cy="213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64" name="Picture 4" descr="On Graph Computing - DZone Database">
            <a:extLst>
              <a:ext uri="{FF2B5EF4-FFF2-40B4-BE49-F238E27FC236}">
                <a16:creationId xmlns:a16="http://schemas.microsoft.com/office/drawing/2014/main" id="{FD0A76F6-B8C1-4B4F-B13B-2C03DCCD1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077" y="4038600"/>
            <a:ext cx="3141858" cy="245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68" name="Picture 8" descr="Sorting Algorithms | Brilliant Math &amp;amp; Science Wiki">
            <a:extLst>
              <a:ext uri="{FF2B5EF4-FFF2-40B4-BE49-F238E27FC236}">
                <a16:creationId xmlns:a16="http://schemas.microsoft.com/office/drawing/2014/main" id="{DA21EA09-E821-4BA8-8C18-BCF600A990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28"/>
          <a:stretch/>
        </p:blipFill>
        <p:spPr bwMode="auto">
          <a:xfrm>
            <a:off x="177093" y="5256668"/>
            <a:ext cx="3962400" cy="132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1828800" y="937418"/>
            <a:ext cx="522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steps are needed to sort n numbers?</a:t>
            </a:r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533400" y="1828800"/>
            <a:ext cx="730091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3366"/>
                </a:solidFill>
              </a:rPr>
              <a:t>Algorithm 1 (Bubble Sort):</a:t>
            </a:r>
            <a:r>
              <a:rPr lang="en-US" altLang="zh-TW">
                <a:solidFill>
                  <a:srgbClr val="0066FF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Every iteration moves the i-th smallest number to the i-th position</a:t>
            </a:r>
          </a:p>
        </p:txBody>
      </p:sp>
      <p:pic>
        <p:nvPicPr>
          <p:cNvPr id="75800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71800"/>
            <a:ext cx="358140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801" name="Rectangle 25"/>
          <p:cNvSpPr>
            <a:spLocks noChangeArrowheads="1"/>
          </p:cNvSpPr>
          <p:nvPr/>
        </p:nvSpPr>
        <p:spPr bwMode="auto">
          <a:xfrm>
            <a:off x="525463" y="3657600"/>
            <a:ext cx="3132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3366"/>
                </a:solidFill>
              </a:rPr>
              <a:t>Algorithm 2 (Merge Sort):</a:t>
            </a:r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681038" y="5186363"/>
            <a:ext cx="3357562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Which algorithm runs faster?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57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3366"/>
                </a:solidFill>
              </a:rPr>
              <a:t>Topic 5: Graph Theory</a:t>
            </a:r>
          </a:p>
        </p:txBody>
      </p:sp>
      <p:sp>
        <p:nvSpPr>
          <p:cNvPr id="13382" name="Text Box 70"/>
          <p:cNvSpPr txBox="1">
            <a:spLocks noChangeArrowheads="1"/>
          </p:cNvSpPr>
          <p:nvPr/>
        </p:nvSpPr>
        <p:spPr bwMode="auto">
          <a:xfrm>
            <a:off x="1885834" y="1401763"/>
            <a:ext cx="2781531" cy="212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 Graphs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 Applications of Graphs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 Trees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 Dijkstra’s Algorithm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endParaRPr lang="en-US" altLang="zh-TW" dirty="0"/>
          </a:p>
        </p:txBody>
      </p:sp>
      <p:sp>
        <p:nvSpPr>
          <p:cNvPr id="13383" name="Text Box 71"/>
          <p:cNvSpPr txBox="1">
            <a:spLocks noChangeArrowheads="1"/>
          </p:cNvSpPr>
          <p:nvPr/>
        </p:nvSpPr>
        <p:spPr bwMode="auto">
          <a:xfrm>
            <a:off x="1752600" y="6019800"/>
            <a:ext cx="56467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Computer networks, circuit design, data structures</a:t>
            </a:r>
          </a:p>
        </p:txBody>
      </p:sp>
      <p:grpSp>
        <p:nvGrpSpPr>
          <p:cNvPr id="13401" name="Group 89"/>
          <p:cNvGrpSpPr>
            <a:grpSpLocks/>
          </p:cNvGrpSpPr>
          <p:nvPr/>
        </p:nvGrpSpPr>
        <p:grpSpPr bwMode="auto">
          <a:xfrm>
            <a:off x="2286000" y="3962400"/>
            <a:ext cx="1752600" cy="1524000"/>
            <a:chOff x="3264" y="1632"/>
            <a:chExt cx="1104" cy="960"/>
          </a:xfrm>
        </p:grpSpPr>
        <p:sp>
          <p:nvSpPr>
            <p:cNvPr id="13402" name="Oval 90"/>
            <p:cNvSpPr>
              <a:spLocks noChangeArrowheads="1"/>
            </p:cNvSpPr>
            <p:nvPr/>
          </p:nvSpPr>
          <p:spPr bwMode="auto">
            <a:xfrm>
              <a:off x="3504" y="2443"/>
              <a:ext cx="144" cy="144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3" name="Oval 91"/>
            <p:cNvSpPr>
              <a:spLocks noChangeArrowheads="1"/>
            </p:cNvSpPr>
            <p:nvPr/>
          </p:nvSpPr>
          <p:spPr bwMode="auto">
            <a:xfrm>
              <a:off x="3264" y="1968"/>
              <a:ext cx="144" cy="144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4" name="Oval 92"/>
            <p:cNvSpPr>
              <a:spLocks noChangeArrowheads="1"/>
            </p:cNvSpPr>
            <p:nvPr/>
          </p:nvSpPr>
          <p:spPr bwMode="auto">
            <a:xfrm>
              <a:off x="4224" y="1968"/>
              <a:ext cx="144" cy="144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5" name="Oval 93"/>
            <p:cNvSpPr>
              <a:spLocks noChangeArrowheads="1"/>
            </p:cNvSpPr>
            <p:nvPr/>
          </p:nvSpPr>
          <p:spPr bwMode="auto">
            <a:xfrm>
              <a:off x="3744" y="1632"/>
              <a:ext cx="144" cy="14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6" name="Oval 94"/>
            <p:cNvSpPr>
              <a:spLocks noChangeArrowheads="1"/>
            </p:cNvSpPr>
            <p:nvPr/>
          </p:nvSpPr>
          <p:spPr bwMode="auto">
            <a:xfrm>
              <a:off x="3984" y="2448"/>
              <a:ext cx="144" cy="14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407" name="AutoShape 95"/>
            <p:cNvCxnSpPr>
              <a:cxnSpLocks noChangeShapeType="1"/>
              <a:stCxn id="13402" idx="6"/>
              <a:endCxn id="13406" idx="2"/>
            </p:cNvCxnSpPr>
            <p:nvPr/>
          </p:nvCxnSpPr>
          <p:spPr bwMode="auto">
            <a:xfrm>
              <a:off x="3648" y="2515"/>
              <a:ext cx="336" cy="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08" name="AutoShape 96"/>
            <p:cNvCxnSpPr>
              <a:cxnSpLocks noChangeShapeType="1"/>
              <a:stCxn id="13405" idx="6"/>
              <a:endCxn id="13404" idx="1"/>
            </p:cNvCxnSpPr>
            <p:nvPr/>
          </p:nvCxnSpPr>
          <p:spPr bwMode="auto">
            <a:xfrm>
              <a:off x="3888" y="1704"/>
              <a:ext cx="357" cy="28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09" name="AutoShape 97"/>
            <p:cNvCxnSpPr>
              <a:cxnSpLocks noChangeShapeType="1"/>
              <a:stCxn id="13404" idx="4"/>
              <a:endCxn id="13406" idx="7"/>
            </p:cNvCxnSpPr>
            <p:nvPr/>
          </p:nvCxnSpPr>
          <p:spPr bwMode="auto">
            <a:xfrm flipH="1">
              <a:off x="4107" y="2112"/>
              <a:ext cx="189" cy="35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0" name="AutoShape 98"/>
            <p:cNvCxnSpPr>
              <a:cxnSpLocks noChangeShapeType="1"/>
              <a:stCxn id="13405" idx="2"/>
              <a:endCxn id="13403" idx="7"/>
            </p:cNvCxnSpPr>
            <p:nvPr/>
          </p:nvCxnSpPr>
          <p:spPr bwMode="auto">
            <a:xfrm flipH="1">
              <a:off x="3387" y="1704"/>
              <a:ext cx="357" cy="28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1" name="AutoShape 99"/>
            <p:cNvCxnSpPr>
              <a:cxnSpLocks noChangeShapeType="1"/>
              <a:stCxn id="13403" idx="4"/>
              <a:endCxn id="13402" idx="1"/>
            </p:cNvCxnSpPr>
            <p:nvPr/>
          </p:nvCxnSpPr>
          <p:spPr bwMode="auto">
            <a:xfrm>
              <a:off x="3336" y="2112"/>
              <a:ext cx="189" cy="35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412" name="Oval 100"/>
            <p:cNvSpPr>
              <a:spLocks noChangeArrowheads="1"/>
            </p:cNvSpPr>
            <p:nvPr/>
          </p:nvSpPr>
          <p:spPr bwMode="auto">
            <a:xfrm>
              <a:off x="3744" y="2064"/>
              <a:ext cx="144" cy="144"/>
            </a:xfrm>
            <a:prstGeom prst="ellipse">
              <a:avLst/>
            </a:prstGeom>
            <a:solidFill>
              <a:srgbClr val="0066FF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413" name="AutoShape 101"/>
            <p:cNvCxnSpPr>
              <a:cxnSpLocks noChangeShapeType="1"/>
              <a:stCxn id="13405" idx="4"/>
              <a:endCxn id="13412" idx="0"/>
            </p:cNvCxnSpPr>
            <p:nvPr/>
          </p:nvCxnSpPr>
          <p:spPr bwMode="auto">
            <a:xfrm>
              <a:off x="3816" y="1776"/>
              <a:ext cx="0" cy="28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4" name="AutoShape 102"/>
            <p:cNvCxnSpPr>
              <a:cxnSpLocks noChangeShapeType="1"/>
              <a:stCxn id="13412" idx="6"/>
              <a:endCxn id="13404" idx="2"/>
            </p:cNvCxnSpPr>
            <p:nvPr/>
          </p:nvCxnSpPr>
          <p:spPr bwMode="auto">
            <a:xfrm flipV="1">
              <a:off x="3888" y="2040"/>
              <a:ext cx="336" cy="9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5" name="AutoShape 103"/>
            <p:cNvCxnSpPr>
              <a:cxnSpLocks noChangeShapeType="1"/>
              <a:stCxn id="13412" idx="5"/>
              <a:endCxn id="13406" idx="1"/>
            </p:cNvCxnSpPr>
            <p:nvPr/>
          </p:nvCxnSpPr>
          <p:spPr bwMode="auto">
            <a:xfrm>
              <a:off x="3867" y="2187"/>
              <a:ext cx="138" cy="28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6" name="AutoShape 104"/>
            <p:cNvCxnSpPr>
              <a:cxnSpLocks noChangeShapeType="1"/>
              <a:stCxn id="13412" idx="3"/>
              <a:endCxn id="13402" idx="7"/>
            </p:cNvCxnSpPr>
            <p:nvPr/>
          </p:nvCxnSpPr>
          <p:spPr bwMode="auto">
            <a:xfrm flipH="1">
              <a:off x="3627" y="2187"/>
              <a:ext cx="138" cy="27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17" name="AutoShape 105"/>
            <p:cNvCxnSpPr>
              <a:cxnSpLocks noChangeShapeType="1"/>
              <a:stCxn id="13412" idx="2"/>
              <a:endCxn id="13403" idx="6"/>
            </p:cNvCxnSpPr>
            <p:nvPr/>
          </p:nvCxnSpPr>
          <p:spPr bwMode="auto">
            <a:xfrm flipH="1" flipV="1">
              <a:off x="3408" y="2040"/>
              <a:ext cx="336" cy="9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418" name="Oval 106"/>
          <p:cNvSpPr>
            <a:spLocks noChangeArrowheads="1"/>
          </p:cNvSpPr>
          <p:nvPr/>
        </p:nvSpPr>
        <p:spPr bwMode="auto">
          <a:xfrm>
            <a:off x="60198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9" name="Oval 107"/>
          <p:cNvSpPr>
            <a:spLocks noChangeArrowheads="1"/>
          </p:cNvSpPr>
          <p:nvPr/>
        </p:nvSpPr>
        <p:spPr bwMode="auto">
          <a:xfrm>
            <a:off x="65532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0" name="Oval 108"/>
          <p:cNvSpPr>
            <a:spLocks noChangeArrowheads="1"/>
          </p:cNvSpPr>
          <p:nvPr/>
        </p:nvSpPr>
        <p:spPr bwMode="auto">
          <a:xfrm>
            <a:off x="49530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1" name="Oval 109"/>
          <p:cNvSpPr>
            <a:spLocks noChangeArrowheads="1"/>
          </p:cNvSpPr>
          <p:nvPr/>
        </p:nvSpPr>
        <p:spPr bwMode="auto">
          <a:xfrm>
            <a:off x="56388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2" name="Oval 110"/>
          <p:cNvSpPr>
            <a:spLocks noChangeArrowheads="1"/>
          </p:cNvSpPr>
          <p:nvPr/>
        </p:nvSpPr>
        <p:spPr bwMode="auto">
          <a:xfrm>
            <a:off x="62484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3" name="Oval 111"/>
          <p:cNvSpPr>
            <a:spLocks noChangeArrowheads="1"/>
          </p:cNvSpPr>
          <p:nvPr/>
        </p:nvSpPr>
        <p:spPr bwMode="auto">
          <a:xfrm>
            <a:off x="6934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4" name="Oval 112"/>
          <p:cNvSpPr>
            <a:spLocks noChangeArrowheads="1"/>
          </p:cNvSpPr>
          <p:nvPr/>
        </p:nvSpPr>
        <p:spPr bwMode="auto">
          <a:xfrm>
            <a:off x="53340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25" name="Line 113"/>
          <p:cNvSpPr>
            <a:spLocks noChangeShapeType="1"/>
          </p:cNvSpPr>
          <p:nvPr/>
        </p:nvSpPr>
        <p:spPr bwMode="auto">
          <a:xfrm flipH="1">
            <a:off x="5410200" y="38100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26" name="Line 114"/>
          <p:cNvSpPr>
            <a:spLocks noChangeShapeType="1"/>
          </p:cNvSpPr>
          <p:nvPr/>
        </p:nvSpPr>
        <p:spPr bwMode="auto">
          <a:xfrm flipH="1">
            <a:off x="5029200" y="4572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27" name="Line 115"/>
          <p:cNvSpPr>
            <a:spLocks noChangeShapeType="1"/>
          </p:cNvSpPr>
          <p:nvPr/>
        </p:nvSpPr>
        <p:spPr bwMode="auto">
          <a:xfrm>
            <a:off x="5410200" y="45720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28" name="Line 116"/>
          <p:cNvSpPr>
            <a:spLocks noChangeShapeType="1"/>
          </p:cNvSpPr>
          <p:nvPr/>
        </p:nvSpPr>
        <p:spPr bwMode="auto">
          <a:xfrm>
            <a:off x="6096000" y="3810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29" name="Line 117"/>
          <p:cNvSpPr>
            <a:spLocks noChangeShapeType="1"/>
          </p:cNvSpPr>
          <p:nvPr/>
        </p:nvSpPr>
        <p:spPr bwMode="auto">
          <a:xfrm flipH="1">
            <a:off x="6324600" y="45720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30" name="Line 118"/>
          <p:cNvSpPr>
            <a:spLocks noChangeShapeType="1"/>
          </p:cNvSpPr>
          <p:nvPr/>
        </p:nvSpPr>
        <p:spPr bwMode="auto">
          <a:xfrm>
            <a:off x="6629400" y="45720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57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Topic 4: Graph Theory</a:t>
            </a:r>
          </a:p>
        </p:txBody>
      </p:sp>
      <p:grpSp>
        <p:nvGrpSpPr>
          <p:cNvPr id="88068" name="Group 4"/>
          <p:cNvGrpSpPr>
            <a:grpSpLocks/>
          </p:cNvGrpSpPr>
          <p:nvPr/>
        </p:nvGrpSpPr>
        <p:grpSpPr bwMode="auto">
          <a:xfrm>
            <a:off x="381000" y="3810000"/>
            <a:ext cx="4191000" cy="2286000"/>
            <a:chOff x="480" y="1087"/>
            <a:chExt cx="4512" cy="2753"/>
          </a:xfrm>
        </p:grpSpPr>
        <p:sp>
          <p:nvSpPr>
            <p:cNvPr id="88069" name="Line 5"/>
            <p:cNvSpPr>
              <a:spLocks noChangeShapeType="1"/>
            </p:cNvSpPr>
            <p:nvPr/>
          </p:nvSpPr>
          <p:spPr bwMode="auto">
            <a:xfrm flipH="1">
              <a:off x="1939" y="1632"/>
              <a:ext cx="29" cy="74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0" name="Line 6"/>
            <p:cNvSpPr>
              <a:spLocks noChangeShapeType="1"/>
            </p:cNvSpPr>
            <p:nvPr/>
          </p:nvSpPr>
          <p:spPr bwMode="auto">
            <a:xfrm>
              <a:off x="912" y="2496"/>
              <a:ext cx="1378" cy="853"/>
            </a:xfrm>
            <a:prstGeom prst="line">
              <a:avLst/>
            </a:prstGeom>
            <a:noFill/>
            <a:ln w="28575">
              <a:solidFill>
                <a:srgbClr val="0099FF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1" name="Line 7"/>
            <p:cNvSpPr>
              <a:spLocks noChangeShapeType="1"/>
            </p:cNvSpPr>
            <p:nvPr/>
          </p:nvSpPr>
          <p:spPr bwMode="auto">
            <a:xfrm flipV="1">
              <a:off x="2304" y="3360"/>
              <a:ext cx="1728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2" name="Line 8"/>
            <p:cNvSpPr>
              <a:spLocks noChangeShapeType="1"/>
            </p:cNvSpPr>
            <p:nvPr/>
          </p:nvSpPr>
          <p:spPr bwMode="auto">
            <a:xfrm>
              <a:off x="1939" y="2381"/>
              <a:ext cx="317" cy="93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3" name="Line 9"/>
            <p:cNvSpPr>
              <a:spLocks noChangeShapeType="1"/>
            </p:cNvSpPr>
            <p:nvPr/>
          </p:nvSpPr>
          <p:spPr bwMode="auto">
            <a:xfrm flipV="1">
              <a:off x="1968" y="1682"/>
              <a:ext cx="2284" cy="6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4" name="Line 10"/>
            <p:cNvSpPr>
              <a:spLocks noChangeShapeType="1"/>
            </p:cNvSpPr>
            <p:nvPr/>
          </p:nvSpPr>
          <p:spPr bwMode="auto">
            <a:xfrm>
              <a:off x="2016" y="1584"/>
              <a:ext cx="728" cy="797"/>
            </a:xfrm>
            <a:prstGeom prst="line">
              <a:avLst/>
            </a:prstGeom>
            <a:noFill/>
            <a:ln w="28575">
              <a:solidFill>
                <a:srgbClr val="0099FF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 flipH="1">
              <a:off x="1968" y="2381"/>
              <a:ext cx="776" cy="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6" name="Line 12"/>
            <p:cNvSpPr>
              <a:spLocks noChangeShapeType="1"/>
            </p:cNvSpPr>
            <p:nvPr/>
          </p:nvSpPr>
          <p:spPr bwMode="auto">
            <a:xfrm flipH="1">
              <a:off x="912" y="2381"/>
              <a:ext cx="1027" cy="6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7" name="Line 13"/>
            <p:cNvSpPr>
              <a:spLocks noChangeShapeType="1"/>
            </p:cNvSpPr>
            <p:nvPr/>
          </p:nvSpPr>
          <p:spPr bwMode="auto">
            <a:xfrm flipH="1">
              <a:off x="2352" y="2381"/>
              <a:ext cx="392" cy="931"/>
            </a:xfrm>
            <a:prstGeom prst="line">
              <a:avLst/>
            </a:prstGeom>
            <a:noFill/>
            <a:ln w="28575">
              <a:solidFill>
                <a:srgbClr val="0099FF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8" name="Line 14"/>
            <p:cNvSpPr>
              <a:spLocks noChangeShapeType="1"/>
            </p:cNvSpPr>
            <p:nvPr/>
          </p:nvSpPr>
          <p:spPr bwMode="auto">
            <a:xfrm>
              <a:off x="2784" y="2400"/>
              <a:ext cx="512" cy="35"/>
            </a:xfrm>
            <a:prstGeom prst="line">
              <a:avLst/>
            </a:prstGeom>
            <a:noFill/>
            <a:ln w="28575">
              <a:solidFill>
                <a:srgbClr val="0099FF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79" name="Line 15"/>
            <p:cNvSpPr>
              <a:spLocks noChangeShapeType="1"/>
            </p:cNvSpPr>
            <p:nvPr/>
          </p:nvSpPr>
          <p:spPr bwMode="auto">
            <a:xfrm flipV="1">
              <a:off x="3312" y="1682"/>
              <a:ext cx="940" cy="718"/>
            </a:xfrm>
            <a:prstGeom prst="line">
              <a:avLst/>
            </a:prstGeom>
            <a:noFill/>
            <a:ln w="28575">
              <a:solidFill>
                <a:srgbClr val="0099FF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80" name="Line 16"/>
            <p:cNvSpPr>
              <a:spLocks noChangeShapeType="1"/>
            </p:cNvSpPr>
            <p:nvPr/>
          </p:nvSpPr>
          <p:spPr bwMode="auto">
            <a:xfrm>
              <a:off x="3360" y="2448"/>
              <a:ext cx="720" cy="864"/>
            </a:xfrm>
            <a:prstGeom prst="line">
              <a:avLst/>
            </a:prstGeom>
            <a:noFill/>
            <a:ln w="28575">
              <a:solidFill>
                <a:srgbClr val="0099FF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81" name="Line 17"/>
            <p:cNvSpPr>
              <a:spLocks noChangeShapeType="1"/>
            </p:cNvSpPr>
            <p:nvPr/>
          </p:nvSpPr>
          <p:spPr bwMode="auto">
            <a:xfrm flipH="1">
              <a:off x="912" y="1574"/>
              <a:ext cx="1077" cy="82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82" name="Line 18"/>
            <p:cNvSpPr>
              <a:spLocks noChangeShapeType="1"/>
            </p:cNvSpPr>
            <p:nvPr/>
          </p:nvSpPr>
          <p:spPr bwMode="auto">
            <a:xfrm>
              <a:off x="2064" y="1584"/>
              <a:ext cx="2188" cy="9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83" name="Line 19"/>
            <p:cNvSpPr>
              <a:spLocks noChangeShapeType="1"/>
            </p:cNvSpPr>
            <p:nvPr/>
          </p:nvSpPr>
          <p:spPr bwMode="auto">
            <a:xfrm flipH="1">
              <a:off x="4128" y="1682"/>
              <a:ext cx="124" cy="158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84" name="Line 20"/>
            <p:cNvSpPr>
              <a:spLocks noChangeShapeType="1"/>
            </p:cNvSpPr>
            <p:nvPr/>
          </p:nvSpPr>
          <p:spPr bwMode="auto">
            <a:xfrm>
              <a:off x="1989" y="1574"/>
              <a:ext cx="315" cy="173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miter lim="800000"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085" name="Oval 21"/>
            <p:cNvSpPr>
              <a:spLocks noChangeArrowheads="1"/>
            </p:cNvSpPr>
            <p:nvPr/>
          </p:nvSpPr>
          <p:spPr bwMode="auto">
            <a:xfrm>
              <a:off x="2241" y="3297"/>
              <a:ext cx="100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6" name="Oval 22"/>
            <p:cNvSpPr>
              <a:spLocks noChangeArrowheads="1"/>
            </p:cNvSpPr>
            <p:nvPr/>
          </p:nvSpPr>
          <p:spPr bwMode="auto">
            <a:xfrm>
              <a:off x="4051" y="3297"/>
              <a:ext cx="101" cy="10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7" name="Oval 23"/>
            <p:cNvSpPr>
              <a:spLocks noChangeArrowheads="1"/>
            </p:cNvSpPr>
            <p:nvPr/>
          </p:nvSpPr>
          <p:spPr bwMode="auto">
            <a:xfrm>
              <a:off x="4201" y="1628"/>
              <a:ext cx="101" cy="10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8" name="Oval 24"/>
            <p:cNvSpPr>
              <a:spLocks noChangeArrowheads="1"/>
            </p:cNvSpPr>
            <p:nvPr/>
          </p:nvSpPr>
          <p:spPr bwMode="auto">
            <a:xfrm>
              <a:off x="1939" y="1520"/>
              <a:ext cx="101" cy="10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9" name="Oval 25"/>
            <p:cNvSpPr>
              <a:spLocks noChangeArrowheads="1"/>
            </p:cNvSpPr>
            <p:nvPr/>
          </p:nvSpPr>
          <p:spPr bwMode="auto">
            <a:xfrm>
              <a:off x="833" y="2381"/>
              <a:ext cx="100" cy="10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0" name="Oval 26"/>
            <p:cNvSpPr>
              <a:spLocks noChangeArrowheads="1"/>
            </p:cNvSpPr>
            <p:nvPr/>
          </p:nvSpPr>
          <p:spPr bwMode="auto">
            <a:xfrm>
              <a:off x="1888" y="2327"/>
              <a:ext cx="101" cy="10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1" name="Oval 27"/>
            <p:cNvSpPr>
              <a:spLocks noChangeArrowheads="1"/>
            </p:cNvSpPr>
            <p:nvPr/>
          </p:nvSpPr>
          <p:spPr bwMode="auto">
            <a:xfrm>
              <a:off x="2693" y="2327"/>
              <a:ext cx="100" cy="10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2" name="Oval 28"/>
            <p:cNvSpPr>
              <a:spLocks noChangeArrowheads="1"/>
            </p:cNvSpPr>
            <p:nvPr/>
          </p:nvSpPr>
          <p:spPr bwMode="auto">
            <a:xfrm>
              <a:off x="3247" y="2381"/>
              <a:ext cx="100" cy="10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8093" name="Picture 29" descr="j028575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104"/>
              <a:ext cx="720" cy="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94" name="Picture 30" descr="j028575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2219"/>
              <a:ext cx="353" cy="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95" name="Picture 31" descr="j028575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1" y="1087"/>
              <a:ext cx="353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96" name="Picture 32" descr="j028575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7" y="3500"/>
              <a:ext cx="353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97" name="Picture 33" descr="j028575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7" y="3500"/>
              <a:ext cx="353" cy="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98" name="Picture 34" descr="j019743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2544"/>
              <a:ext cx="205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099" name="Picture 35" descr="j019743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2496"/>
              <a:ext cx="205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100" name="Picture 36" descr="j019743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2448"/>
              <a:ext cx="205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8103" name="Picture 39" descr="usa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143000"/>
            <a:ext cx="4343400" cy="271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8104" name="Text Box 40"/>
          <p:cNvSpPr txBox="1">
            <a:spLocks noChangeArrowheads="1"/>
          </p:cNvSpPr>
          <p:nvPr/>
        </p:nvSpPr>
        <p:spPr bwMode="auto">
          <a:xfrm>
            <a:off x="1447800" y="2057400"/>
            <a:ext cx="2324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color a map?</a:t>
            </a:r>
          </a:p>
        </p:txBody>
      </p:sp>
      <p:sp>
        <p:nvSpPr>
          <p:cNvPr id="88105" name="Text Box 41"/>
          <p:cNvSpPr txBox="1">
            <a:spLocks noChangeArrowheads="1"/>
          </p:cNvSpPr>
          <p:nvPr/>
        </p:nvSpPr>
        <p:spPr bwMode="auto">
          <a:xfrm>
            <a:off x="4860925" y="4689475"/>
            <a:ext cx="3362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send data efficiently?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14600" y="457200"/>
            <a:ext cx="4056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Objectives of This Course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57188" y="1752600"/>
            <a:ext cx="84296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endParaRPr lang="en-US" altLang="zh-TW" dirty="0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 dirty="0"/>
              <a:t>To learn basic mathematical concepts, e.g. sets, functions, graphs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To be familiar with formal mathematical reasoning, e.g. logic, proofs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To improve problem solving skills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To see the connections between discrete mathematics and computer science</a:t>
            </a:r>
          </a:p>
          <a:p>
            <a:pPr eaLnBrk="0" hangingPunct="0"/>
            <a:endParaRPr lang="en-US" altLang="zh-TW" dirty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318587" y="316468"/>
            <a:ext cx="2347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Course Project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29323" y="4092354"/>
            <a:ext cx="2685351" cy="36933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2-3 students in a group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21218" y="1274975"/>
            <a:ext cx="7521611" cy="842731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Pick an interesting IT related mathematical topic,</a:t>
            </a:r>
          </a:p>
          <a:p>
            <a:pPr>
              <a:lnSpc>
                <a:spcPct val="200000"/>
              </a:lnSpc>
            </a:pPr>
            <a:r>
              <a:rPr lang="en-US" altLang="zh-TW" dirty="0"/>
              <a:t>write a description about it. Only after Lecturer’s approval, you can: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362943" y="6239482"/>
            <a:ext cx="619080" cy="369332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10%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270EE51E-7E56-45C9-A209-7E61B2302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2672" y="5487825"/>
            <a:ext cx="2707793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Deadline: December 15.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B391188D-5FCA-4311-BC23-BD0262259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676" y="2338027"/>
            <a:ext cx="5315879" cy="250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Prepare nice presentation, easy to understand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or Prepare a poster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or an Application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or a Video</a:t>
            </a:r>
          </a:p>
          <a:p>
            <a:pPr>
              <a:lnSpc>
                <a:spcPct val="200000"/>
              </a:lnSpc>
              <a:buClr>
                <a:srgbClr val="A50021"/>
              </a:buClr>
              <a:buFont typeface="Wingdings" pitchFamily="2" charset="2"/>
              <a:buChar char="§"/>
            </a:pPr>
            <a:endParaRPr lang="en-US" altLang="zh-TW" dirty="0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42D953F4-AA76-4F08-A55E-3F735E96D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7847" y="4729166"/>
            <a:ext cx="3408305" cy="565732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TW" dirty="0"/>
              <a:t>Write a report min 3 pages.</a:t>
            </a:r>
          </a:p>
        </p:txBody>
      </p:sp>
    </p:spTree>
    <p:extLst>
      <p:ext uri="{BB962C8B-B14F-4D97-AF65-F5344CB8AC3E}">
        <p14:creationId xmlns:p14="http://schemas.microsoft.com/office/powerpoint/2010/main" val="2011643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E43F6D51-FFB1-4EAE-BF37-A2711A8DD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7847" y="533400"/>
            <a:ext cx="3408305" cy="565732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TW" dirty="0"/>
              <a:t>Write a report min 3 pages.</a:t>
            </a:r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E30B1EC9-598D-4E10-A90C-ABB478C9F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676400"/>
            <a:ext cx="1563248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Introduction</a:t>
            </a: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54321A85-ACEC-4BC7-B2A9-E622C4DD3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511" y="4996934"/>
            <a:ext cx="1285929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Conclusion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84046C2B-D0D6-4A59-83A4-E57CFEA83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275701"/>
            <a:ext cx="3130985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Statement of the problem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1B6703EF-21AB-4246-A611-AB219AADB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955700"/>
            <a:ext cx="3829895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Significance of the topic/problem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5DE7D87E-1C9A-477E-97E9-3CD33FCE9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6234" y="3635699"/>
            <a:ext cx="2108269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Literature Review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84D7EE8B-6317-455D-A1C6-7A2530D68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6234" y="4322945"/>
            <a:ext cx="1063112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Findings</a:t>
            </a:r>
          </a:p>
        </p:txBody>
      </p:sp>
    </p:spTree>
    <p:extLst>
      <p:ext uri="{BB962C8B-B14F-4D97-AF65-F5344CB8AC3E}">
        <p14:creationId xmlns:p14="http://schemas.microsoft.com/office/powerpoint/2010/main" val="350240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65475" y="457200"/>
            <a:ext cx="26730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  <a:latin typeface="Amasis MT Pro Medium" panose="02040604050005020304" pitchFamily="18" charset="0"/>
              </a:rPr>
              <a:t>Basic Information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5799" y="2362200"/>
            <a:ext cx="7772401" cy="1708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zh-TW" b="1" dirty="0"/>
              <a:t>Instructor</a:t>
            </a:r>
            <a:r>
              <a:rPr lang="en-US" altLang="zh-TW" dirty="0"/>
              <a:t>: Togzhan Nurtayeva</a:t>
            </a:r>
          </a:p>
          <a:p>
            <a:pPr marL="285750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zh-TW" b="1" dirty="0"/>
              <a:t>Lectures</a:t>
            </a:r>
            <a:r>
              <a:rPr lang="en-US" altLang="zh-TW" dirty="0"/>
              <a:t>: 3 hours a week</a:t>
            </a:r>
          </a:p>
          <a:p>
            <a:pPr marL="285750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zh-TW" b="1" dirty="0"/>
              <a:t>Offline Videos and Slides</a:t>
            </a:r>
            <a:r>
              <a:rPr lang="en-US" altLang="zh-TW" dirty="0"/>
              <a:t>: </a:t>
            </a:r>
          </a:p>
          <a:p>
            <a:pPr marL="742950" lvl="1" indent="-285750">
              <a:lnSpc>
                <a:spcPct val="150000"/>
              </a:lnSpc>
              <a:buClr>
                <a:srgbClr val="A50021"/>
              </a:buClr>
              <a:buFont typeface="Arial" panose="020B0604020202020204" pitchFamily="34" charset="0"/>
              <a:buChar char="•"/>
            </a:pPr>
            <a:r>
              <a:rPr lang="en-US" altLang="zh-TW" dirty="0"/>
              <a:t>Will be posted on the TIU web page</a:t>
            </a:r>
            <a:r>
              <a:rPr lang="ru-RU" altLang="zh-TW" dirty="0"/>
              <a:t> </a:t>
            </a:r>
            <a:r>
              <a:rPr lang="en-US" altLang="zh-TW" dirty="0"/>
              <a:t>and on the system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4064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  <a:latin typeface="Amasis MT Pro Medium" panose="02040604050005020304" pitchFamily="18" charset="0"/>
              </a:rPr>
              <a:t>Course Material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90600" y="1905000"/>
            <a:ext cx="686758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Textbook: Discrete Mathematics and its Applications, 7</a:t>
            </a:r>
            <a:r>
              <a:rPr lang="en-US" altLang="zh-TW" baseline="30000" dirty="0"/>
              <a:t>th</a:t>
            </a:r>
            <a:r>
              <a:rPr lang="en-US" altLang="zh-TW" dirty="0"/>
              <a:t> </a:t>
            </a:r>
            <a:r>
              <a:rPr lang="en-US" altLang="zh-TW" dirty="0" err="1"/>
              <a:t>ed</a:t>
            </a:r>
            <a:endParaRPr lang="en-US" altLang="zh-TW" dirty="0"/>
          </a:p>
          <a:p>
            <a:pPr>
              <a:buClr>
                <a:srgbClr val="A50021"/>
              </a:buClr>
              <a:buFont typeface="Wingdings" pitchFamily="2" charset="2"/>
              <a:buNone/>
            </a:pPr>
            <a:r>
              <a:rPr lang="en-US" altLang="zh-TW" dirty="0"/>
              <a:t>   Author: Kenneth H. Rosen</a:t>
            </a:r>
          </a:p>
          <a:p>
            <a:pPr>
              <a:buClr>
                <a:srgbClr val="A50021"/>
              </a:buClr>
              <a:buFont typeface="Wingdings" pitchFamily="2" charset="2"/>
              <a:buNone/>
            </a:pPr>
            <a:r>
              <a:rPr lang="en-US" altLang="zh-TW" dirty="0"/>
              <a:t>   Publisher: McGraw Hill</a:t>
            </a:r>
          </a:p>
          <a:p>
            <a:pPr>
              <a:buClr>
                <a:srgbClr val="A50021"/>
              </a:buClr>
              <a:buFont typeface="Wingdings" pitchFamily="2" charset="2"/>
              <a:buNone/>
            </a:pPr>
            <a:endParaRPr lang="en-US" altLang="zh-TW" dirty="0"/>
          </a:p>
          <a:p>
            <a:pPr lvl="1">
              <a:buClr>
                <a:srgbClr val="A50021"/>
              </a:buClr>
            </a:pPr>
            <a:endParaRPr lang="en-US" altLang="zh-TW" dirty="0"/>
          </a:p>
          <a:p>
            <a:pPr>
              <a:buClr>
                <a:srgbClr val="A50021"/>
              </a:buClr>
              <a:buFont typeface="Wingdings" pitchFamily="2" charset="2"/>
              <a:buNone/>
            </a:pPr>
            <a:endParaRPr lang="en-US" altLang="zh-TW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19522B-2B75-4A80-9E44-DA721F194E84}"/>
              </a:ext>
            </a:extLst>
          </p:cNvPr>
          <p:cNvSpPr txBox="1"/>
          <p:nvPr/>
        </p:nvSpPr>
        <p:spPr>
          <a:xfrm>
            <a:off x="1981200" y="3659326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http://cslabcms.nju.edu.cn/problem_solving/images/3/3e/Discrete_Mathematics_and_Its_Applications_%287th_Edition%29.pdf</a:t>
            </a:r>
            <a:r>
              <a:rPr lang="en-US" dirty="0"/>
              <a:t>  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F66A654B-B7D5-4839-B053-66FC2F008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198674"/>
            <a:ext cx="54505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You can download the book from the link below:</a:t>
            </a:r>
          </a:p>
          <a:p>
            <a:pPr>
              <a:buClr>
                <a:srgbClr val="A50021"/>
              </a:buClr>
              <a:buFont typeface="Wingdings" pitchFamily="2" charset="2"/>
              <a:buNone/>
            </a:pPr>
            <a:endParaRPr lang="en-US" altLang="zh-TW" dirty="0"/>
          </a:p>
          <a:p>
            <a:pPr lvl="1">
              <a:buClr>
                <a:srgbClr val="A50021"/>
              </a:buClr>
            </a:pPr>
            <a:endParaRPr lang="en-US" altLang="zh-TW" dirty="0"/>
          </a:p>
          <a:p>
            <a:pPr>
              <a:buClr>
                <a:srgbClr val="A50021"/>
              </a:buClr>
              <a:buFont typeface="Wingdings" pitchFamily="2" charset="2"/>
              <a:buNone/>
            </a:pPr>
            <a:endParaRPr lang="en-US" altLang="zh-TW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957513" y="457200"/>
            <a:ext cx="322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  <a:latin typeface="Amasis MT Pro Medium" panose="02040604050005020304" pitchFamily="18" charset="0"/>
              </a:rPr>
              <a:t>Course Requirements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09800" y="2159325"/>
            <a:ext cx="4429418" cy="253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Participation: 5% (</a:t>
            </a:r>
            <a:r>
              <a:rPr lang="en-US" altLang="zh-TW" b="1" u="sng" dirty="0"/>
              <a:t>not</a:t>
            </a:r>
            <a:r>
              <a:rPr lang="en-US" altLang="zh-TW" dirty="0"/>
              <a:t> an attendance) 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Homework: 10%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Quizzes: 15%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Midterm: 20%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Project: 10%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en-US" altLang="zh-TW" dirty="0"/>
              <a:t> Final Exam 40%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048000" y="457200"/>
            <a:ext cx="301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Why Mathematics?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2587625" y="1447800"/>
            <a:ext cx="39782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Design efficient computer systems.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524000" y="2286000"/>
            <a:ext cx="60436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How did Google manage to build a fast search engine?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What is the foundation of internet security?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2352675" y="3733800"/>
            <a:ext cx="4448175" cy="12017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algorithms, data structures, database,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parallel computing, distributed systems,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cryptography, computer networks…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2011363" y="5486400"/>
            <a:ext cx="5121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Logic, number theory, counting, graph theory…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79763" y="457200"/>
            <a:ext cx="2763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3366"/>
                </a:solidFill>
              </a:rPr>
              <a:t>Topic 1: Counting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164618" y="1493171"/>
            <a:ext cx="4419800" cy="212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 Sets and Set Operations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 Cartesian Products and Ordered Pairs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 Set Relationships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 Set Operations and Identities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endParaRPr lang="en-US" altLang="zh-TW" dirty="0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368550" y="6172200"/>
            <a:ext cx="44164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Probability, algorithms, data structures</a:t>
            </a:r>
          </a:p>
        </p:txBody>
      </p:sp>
      <p:grpSp>
        <p:nvGrpSpPr>
          <p:cNvPr id="14381" name="Group 45"/>
          <p:cNvGrpSpPr>
            <a:grpSpLocks/>
          </p:cNvGrpSpPr>
          <p:nvPr/>
        </p:nvGrpSpPr>
        <p:grpSpPr bwMode="auto">
          <a:xfrm>
            <a:off x="2971800" y="3276600"/>
            <a:ext cx="3094038" cy="2476500"/>
            <a:chOff x="1692" y="1776"/>
            <a:chExt cx="2371" cy="2082"/>
          </a:xfrm>
        </p:grpSpPr>
        <p:sp>
          <p:nvSpPr>
            <p:cNvPr id="14373" name="Text Box 37"/>
            <p:cNvSpPr txBox="1">
              <a:spLocks noChangeArrowheads="1"/>
            </p:cNvSpPr>
            <p:nvPr/>
          </p:nvSpPr>
          <p:spPr bwMode="auto">
            <a:xfrm>
              <a:off x="1692" y="2194"/>
              <a:ext cx="283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4374" name="Text Box 38"/>
            <p:cNvSpPr txBox="1">
              <a:spLocks noChangeArrowheads="1"/>
            </p:cNvSpPr>
            <p:nvPr/>
          </p:nvSpPr>
          <p:spPr bwMode="auto">
            <a:xfrm>
              <a:off x="3779" y="2194"/>
              <a:ext cx="2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4375" name="Text Box 39"/>
            <p:cNvSpPr txBox="1">
              <a:spLocks noChangeArrowheads="1"/>
            </p:cNvSpPr>
            <p:nvPr/>
          </p:nvSpPr>
          <p:spPr bwMode="auto">
            <a:xfrm>
              <a:off x="2728" y="3474"/>
              <a:ext cx="297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</a:p>
          </p:txBody>
        </p:sp>
        <p:grpSp>
          <p:nvGrpSpPr>
            <p:cNvPr id="14376" name="Group 40"/>
            <p:cNvGrpSpPr>
              <a:grpSpLocks/>
            </p:cNvGrpSpPr>
            <p:nvPr/>
          </p:nvGrpSpPr>
          <p:grpSpPr bwMode="auto">
            <a:xfrm>
              <a:off x="2064" y="1776"/>
              <a:ext cx="1632" cy="1608"/>
              <a:chOff x="1984" y="2232"/>
              <a:chExt cx="1632" cy="1608"/>
            </a:xfrm>
          </p:grpSpPr>
          <p:sp>
            <p:nvSpPr>
              <p:cNvPr id="14377" name="Oval 41"/>
              <p:cNvSpPr>
                <a:spLocks noChangeArrowheads="1"/>
              </p:cNvSpPr>
              <p:nvPr/>
            </p:nvSpPr>
            <p:spPr bwMode="auto">
              <a:xfrm>
                <a:off x="1984" y="2240"/>
                <a:ext cx="1016" cy="1032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 sz="24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78" name="Oval 42"/>
              <p:cNvSpPr>
                <a:spLocks noChangeArrowheads="1"/>
              </p:cNvSpPr>
              <p:nvPr/>
            </p:nvSpPr>
            <p:spPr bwMode="auto">
              <a:xfrm>
                <a:off x="2292" y="2808"/>
                <a:ext cx="1016" cy="103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9" name="Oval 43"/>
              <p:cNvSpPr>
                <a:spLocks noChangeArrowheads="1"/>
              </p:cNvSpPr>
              <p:nvPr/>
            </p:nvSpPr>
            <p:spPr bwMode="auto">
              <a:xfrm>
                <a:off x="1984" y="2248"/>
                <a:ext cx="1016" cy="1032"/>
              </a:xfrm>
              <a:prstGeom prst="ellipse">
                <a:avLst/>
              </a:prstGeom>
              <a:solidFill>
                <a:srgbClr val="33CCFF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 sz="24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80" name="Oval 44"/>
              <p:cNvSpPr>
                <a:spLocks noChangeArrowheads="1"/>
              </p:cNvSpPr>
              <p:nvPr/>
            </p:nvSpPr>
            <p:spPr bwMode="auto">
              <a:xfrm>
                <a:off x="2600" y="2232"/>
                <a:ext cx="1016" cy="1032"/>
              </a:xfrm>
              <a:prstGeom prst="ellipse">
                <a:avLst/>
              </a:prstGeom>
              <a:solidFill>
                <a:srgbClr val="CC00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 sz="24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70163" y="457200"/>
            <a:ext cx="3983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3366"/>
                </a:solidFill>
              </a:rPr>
              <a:t>Topic 2: Logic and Proofs</a:t>
            </a:r>
          </a:p>
        </p:txBody>
      </p:sp>
      <p:sp>
        <p:nvSpPr>
          <p:cNvPr id="18528" name="Text Box 96"/>
          <p:cNvSpPr txBox="1">
            <a:spLocks noChangeArrowheads="1"/>
          </p:cNvSpPr>
          <p:nvPr/>
        </p:nvSpPr>
        <p:spPr bwMode="auto">
          <a:xfrm>
            <a:off x="2209800" y="2144011"/>
            <a:ext cx="5299849" cy="212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rgbClr val="A50021"/>
                </a:solidFill>
              </a:rPr>
              <a:t>Logic:</a:t>
            </a:r>
            <a:r>
              <a:rPr lang="en-US" altLang="zh-TW" dirty="0"/>
              <a:t> propositional logic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Truth Tables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Logic Laws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Conditionals and Negation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rgbClr val="A50021"/>
                </a:solidFill>
              </a:rPr>
              <a:t>Proofs:</a:t>
            </a:r>
            <a:r>
              <a:rPr lang="en-US" altLang="zh-TW" dirty="0"/>
              <a:t> direct, by case, induction, contradiction</a:t>
            </a:r>
          </a:p>
        </p:txBody>
      </p:sp>
      <p:pic>
        <p:nvPicPr>
          <p:cNvPr id="18614" name="Picture 182" descr="400px-15-puzz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813" y="4584262"/>
            <a:ext cx="1139238" cy="113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15" name="Picture 183" descr="400px-15-puzzle-loy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762" y="4584262"/>
            <a:ext cx="1139238" cy="113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16" name="Text Box 184"/>
          <p:cNvSpPr txBox="1">
            <a:spLocks noChangeArrowheads="1"/>
          </p:cNvSpPr>
          <p:nvPr/>
        </p:nvSpPr>
        <p:spPr bwMode="auto">
          <a:xfrm>
            <a:off x="3124200" y="1371600"/>
            <a:ext cx="28844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do computers think?</a:t>
            </a:r>
          </a:p>
        </p:txBody>
      </p:sp>
      <p:sp>
        <p:nvSpPr>
          <p:cNvPr id="18618" name="Text Box 186"/>
          <p:cNvSpPr txBox="1">
            <a:spLocks noChangeArrowheads="1"/>
          </p:cNvSpPr>
          <p:nvPr/>
        </p:nvSpPr>
        <p:spPr bwMode="auto">
          <a:xfrm>
            <a:off x="1754188" y="6019800"/>
            <a:ext cx="56435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Artificial intelligence, database, circuit, algorithms</a:t>
            </a:r>
          </a:p>
        </p:txBody>
      </p:sp>
      <p:pic>
        <p:nvPicPr>
          <p:cNvPr id="18620" name="Picture 18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4860462"/>
            <a:ext cx="4470400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627313" y="457200"/>
            <a:ext cx="3849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3366"/>
                </a:solidFill>
              </a:rPr>
              <a:t>Topic 3: Number Theory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1066800" y="1219200"/>
            <a:ext cx="3650358" cy="1708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 Relations 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(Extended) Euclidean algorithm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 Chinese remainder theorem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 Cryptography, RSA protocol</a:t>
            </a:r>
          </a:p>
        </p:txBody>
      </p:sp>
      <p:pic>
        <p:nvPicPr>
          <p:cNvPr id="16406" name="Picture 22" descr="ist2_413656_encryp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05200"/>
            <a:ext cx="2895600" cy="222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2057400" y="6172200"/>
            <a:ext cx="50387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Cryptography, coding theory, data structures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627313" y="457200"/>
            <a:ext cx="31373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003366"/>
                </a:solidFill>
              </a:rPr>
              <a:t>Topic 4: Algorithms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1066800" y="1219200"/>
            <a:ext cx="5117106" cy="253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 Introduction to Algorithms and Pseudo Code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 Searching Algorithms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 Sorting Algorithms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 Optimization Algorithms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 The Euclidean Algorithm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 dirty="0"/>
              <a:t> Recursive Algorithms</a:t>
            </a:r>
          </a:p>
        </p:txBody>
      </p:sp>
      <p:pic>
        <p:nvPicPr>
          <p:cNvPr id="16406" name="Picture 22" descr="ist2_413656_encryp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741444"/>
            <a:ext cx="2895600" cy="222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2057400" y="6172200"/>
            <a:ext cx="4807726" cy="36933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Algorithms, coding theory, data structures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x_1+x_2+\ldots+x_n}{n} \geq \sqrt[n]{x1\cdot x_2 \cdots x_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7"/>
  <p:tag name="PICTUREFILESIZE" val="1593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usepackage{c:/latex-macros/course}&#10;\begin{document}&#10;$a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68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5"/>
  <p:tag name="PICTUREFILESIZE" val="41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6922</TotalTime>
  <Words>589</Words>
  <Application>Microsoft Office PowerPoint</Application>
  <PresentationFormat>On-screen Show (4:3)</PresentationFormat>
  <Paragraphs>108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Amasis MT Pro Medium</vt:lpstr>
      <vt:lpstr>Arial</vt:lpstr>
      <vt:lpstr>Comic Sans MS</vt:lpstr>
      <vt:lpstr>Times New Roman</vt:lpstr>
      <vt:lpstr>Wingdings</vt:lpstr>
      <vt:lpstr>Default Design</vt:lpstr>
      <vt:lpstr>Introduction to Discrete Mathematics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Togzhan Nurtayeva</cp:lastModifiedBy>
  <cp:revision>98</cp:revision>
  <dcterms:created xsi:type="dcterms:W3CDTF">2007-08-29T04:27:34Z</dcterms:created>
  <dcterms:modified xsi:type="dcterms:W3CDTF">2021-10-11T20:38:08Z</dcterms:modified>
</cp:coreProperties>
</file>