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g"/>
  <Override PartName="/ppt/media/image3.jpg" ContentType="image/jpg"/>
  <Override PartName="/ppt/media/image4.jpg" ContentType="image/jpg"/>
  <Override PartName="/ppt/media/image5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31.jpg" ContentType="image/jpg"/>
  <Override PartName="/ppt/media/image3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8"/>
  </p:notesMasterIdLst>
  <p:sldIdLst>
    <p:sldId id="284" r:id="rId2"/>
    <p:sldId id="285" r:id="rId3"/>
    <p:sldId id="286" r:id="rId4"/>
    <p:sldId id="287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6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55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FD8BD-5F92-4CEF-96BA-AB68263100D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7E650-89FD-416E-BB45-3147EA237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54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9B9C-0320-4C8E-A918-4ADF149824D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78EA-4E99-4110-B05A-B99E54D2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0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9B9C-0320-4C8E-A918-4ADF149824D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78EA-4E99-4110-B05A-B99E54D2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2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9B9C-0320-4C8E-A918-4ADF149824D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78EA-4E99-4110-B05A-B99E54D267C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1473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9B9C-0320-4C8E-A918-4ADF149824D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78EA-4E99-4110-B05A-B99E54D2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63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9B9C-0320-4C8E-A918-4ADF149824D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78EA-4E99-4110-B05A-B99E54D267C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3254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9B9C-0320-4C8E-A918-4ADF149824D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78EA-4E99-4110-B05A-B99E54D2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32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9B9C-0320-4C8E-A918-4ADF149824D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78EA-4E99-4110-B05A-B99E54D2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72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9B9C-0320-4C8E-A918-4ADF149824D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78EA-4E99-4110-B05A-B99E54D2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16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62348" y="477739"/>
            <a:ext cx="4419302" cy="724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11" b="0" i="0">
                <a:solidFill>
                  <a:srgbClr val="60594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83977" y="4105788"/>
            <a:ext cx="837604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608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1" b="0" i="0">
                <a:solidFill>
                  <a:srgbClr val="67604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523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9B9C-0320-4C8E-A918-4ADF149824D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78EA-4E99-4110-B05A-B99E54D2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7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9B9C-0320-4C8E-A918-4ADF149824D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78EA-4E99-4110-B05A-B99E54D2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0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9B9C-0320-4C8E-A918-4ADF149824D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78EA-4E99-4110-B05A-B99E54D2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2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9B9C-0320-4C8E-A918-4ADF149824D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78EA-4E99-4110-B05A-B99E54D2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3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9B9C-0320-4C8E-A918-4ADF149824D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78EA-4E99-4110-B05A-B99E54D2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9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9B9C-0320-4C8E-A918-4ADF149824D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78EA-4E99-4110-B05A-B99E54D2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4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9B9C-0320-4C8E-A918-4ADF149824D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78EA-4E99-4110-B05A-B99E54D2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2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9B9C-0320-4C8E-A918-4ADF149824D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78EA-4E99-4110-B05A-B99E54D2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6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E9B9C-0320-4C8E-A918-4ADF149824D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B578EA-4E99-4110-B05A-B99E54D2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5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339A1C33-D24C-47BF-9AF1-079C440AC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4687" cy="68890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55D9DE-9853-4BC0-8B79-1F2E54D77D52}"/>
              </a:ext>
            </a:extLst>
          </p:cNvPr>
          <p:cNvSpPr txBox="1"/>
          <p:nvPr/>
        </p:nvSpPr>
        <p:spPr>
          <a:xfrm>
            <a:off x="1342571" y="2524900"/>
            <a:ext cx="780142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Quality Assurance Vs Quality Control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F215E4-04F4-47FF-9889-B5F4A4BC679A}"/>
              </a:ext>
            </a:extLst>
          </p:cNvPr>
          <p:cNvSpPr txBox="1"/>
          <p:nvPr/>
        </p:nvSpPr>
        <p:spPr>
          <a:xfrm>
            <a:off x="2286000" y="3844500"/>
            <a:ext cx="53935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Quality assurance &amp; control</a:t>
            </a:r>
          </a:p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Lecture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D8BFEB-6CB2-49B4-9C9A-CDA479DA0BA2}"/>
              </a:ext>
            </a:extLst>
          </p:cNvPr>
          <p:cNvSpPr txBox="1"/>
          <p:nvPr/>
        </p:nvSpPr>
        <p:spPr>
          <a:xfrm>
            <a:off x="2286001" y="4680741"/>
            <a:ext cx="5916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u="sng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Grade – Fall Semester 2021-2022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88704A-2FAB-4072-B2DE-0D878B8190C7}"/>
              </a:ext>
            </a:extLst>
          </p:cNvPr>
          <p:cNvSpPr txBox="1"/>
          <p:nvPr/>
        </p:nvSpPr>
        <p:spPr>
          <a:xfrm>
            <a:off x="3200399" y="5586258"/>
            <a:ext cx="4625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Mr. Goran Noori Saleh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3F5D3-44BC-4B9C-BF82-308EA59902B1}"/>
              </a:ext>
            </a:extLst>
          </p:cNvPr>
          <p:cNvSpPr txBox="1"/>
          <p:nvPr/>
        </p:nvSpPr>
        <p:spPr>
          <a:xfrm>
            <a:off x="3200399" y="5907075"/>
            <a:ext cx="4625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Goran.nori@tiu.edu.iq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4E8A04-45F6-455E-85F6-26108657DDBF}"/>
              </a:ext>
            </a:extLst>
          </p:cNvPr>
          <p:cNvSpPr txBox="1"/>
          <p:nvPr/>
        </p:nvSpPr>
        <p:spPr>
          <a:xfrm>
            <a:off x="3191521" y="6203838"/>
            <a:ext cx="46341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20/10/2021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432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357188" y="2244955"/>
            <a:ext cx="7963049" cy="832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022" marR="3572" indent="-241093">
              <a:lnSpc>
                <a:spcPct val="108100"/>
              </a:lnSpc>
            </a:pPr>
            <a:r>
              <a:rPr sz="2601" spc="42" dirty="0">
                <a:latin typeface="Arial"/>
                <a:cs typeface="Arial"/>
              </a:rPr>
              <a:t>Quality</a:t>
            </a:r>
            <a:r>
              <a:rPr sz="2601" spc="-127" dirty="0">
                <a:latin typeface="Arial"/>
                <a:cs typeface="Arial"/>
              </a:rPr>
              <a:t> </a:t>
            </a:r>
            <a:r>
              <a:rPr sz="2601" spc="-74" dirty="0">
                <a:latin typeface="Arial"/>
                <a:cs typeface="Arial"/>
              </a:rPr>
              <a:t>Assurance</a:t>
            </a:r>
            <a:r>
              <a:rPr sz="2601" spc="278" dirty="0">
                <a:latin typeface="Arial"/>
                <a:cs typeface="Arial"/>
              </a:rPr>
              <a:t> </a:t>
            </a:r>
            <a:r>
              <a:rPr sz="2601" spc="-98" dirty="0">
                <a:latin typeface="Arial"/>
                <a:cs typeface="Arial"/>
              </a:rPr>
              <a:t>aims</a:t>
            </a:r>
            <a:r>
              <a:rPr sz="2601" spc="11" dirty="0">
                <a:latin typeface="Arial"/>
                <a:cs typeface="Arial"/>
              </a:rPr>
              <a:t> </a:t>
            </a:r>
            <a:r>
              <a:rPr sz="2601" spc="116" dirty="0">
                <a:latin typeface="Arial"/>
                <a:cs typeface="Arial"/>
              </a:rPr>
              <a:t>to</a:t>
            </a:r>
            <a:r>
              <a:rPr sz="2601" spc="109" dirty="0">
                <a:latin typeface="Arial"/>
                <a:cs typeface="Arial"/>
              </a:rPr>
              <a:t> </a:t>
            </a:r>
            <a:r>
              <a:rPr sz="2601" spc="-18" dirty="0">
                <a:latin typeface="Arial"/>
                <a:cs typeface="Arial"/>
              </a:rPr>
              <a:t>prevent</a:t>
            </a:r>
            <a:r>
              <a:rPr sz="2601" spc="123" dirty="0">
                <a:latin typeface="Arial"/>
                <a:cs typeface="Arial"/>
              </a:rPr>
              <a:t> </a:t>
            </a:r>
            <a:r>
              <a:rPr sz="2601" spc="-53" dirty="0">
                <a:latin typeface="Arial"/>
                <a:cs typeface="Arial"/>
              </a:rPr>
              <a:t>defects</a:t>
            </a:r>
            <a:r>
              <a:rPr sz="2601" spc="169" dirty="0">
                <a:latin typeface="Arial"/>
                <a:cs typeface="Arial"/>
              </a:rPr>
              <a:t> </a:t>
            </a:r>
            <a:r>
              <a:rPr sz="2601" spc="42" dirty="0">
                <a:latin typeface="Arial"/>
                <a:cs typeface="Arial"/>
              </a:rPr>
              <a:t>with</a:t>
            </a:r>
            <a:r>
              <a:rPr sz="2601" spc="169" dirty="0">
                <a:latin typeface="Arial"/>
                <a:cs typeface="Arial"/>
              </a:rPr>
              <a:t> </a:t>
            </a:r>
            <a:r>
              <a:rPr sz="2601" spc="-380" dirty="0">
                <a:latin typeface="Arial"/>
                <a:cs typeface="Arial"/>
              </a:rPr>
              <a:t>a</a:t>
            </a:r>
            <a:r>
              <a:rPr sz="2601" spc="-309" dirty="0">
                <a:latin typeface="Arial"/>
                <a:cs typeface="Arial"/>
              </a:rPr>
              <a:t> </a:t>
            </a:r>
            <a:r>
              <a:rPr sz="2601" spc="-53" dirty="0">
                <a:latin typeface="Arial"/>
                <a:cs typeface="Arial"/>
              </a:rPr>
              <a:t>focus </a:t>
            </a:r>
            <a:r>
              <a:rPr sz="2601" spc="-654" dirty="0">
                <a:latin typeface="Arial"/>
                <a:cs typeface="Arial"/>
              </a:rPr>
              <a:t> </a:t>
            </a:r>
            <a:r>
              <a:rPr sz="2601" spc="-63" dirty="0">
                <a:latin typeface="Arial"/>
                <a:cs typeface="Arial"/>
              </a:rPr>
              <a:t>on </a:t>
            </a:r>
            <a:r>
              <a:rPr sz="2601" spc="56" dirty="0">
                <a:latin typeface="Arial"/>
                <a:cs typeface="Arial"/>
              </a:rPr>
              <a:t>the </a:t>
            </a:r>
            <a:r>
              <a:rPr sz="2601" spc="-109" dirty="0">
                <a:latin typeface="Arial"/>
                <a:cs typeface="Arial"/>
              </a:rPr>
              <a:t>process  </a:t>
            </a:r>
            <a:r>
              <a:rPr sz="2601" spc="-116" dirty="0">
                <a:latin typeface="Arial"/>
                <a:cs typeface="Arial"/>
              </a:rPr>
              <a:t>used </a:t>
            </a:r>
            <a:r>
              <a:rPr sz="2601" spc="70" dirty="0">
                <a:latin typeface="Arial"/>
                <a:cs typeface="Arial"/>
              </a:rPr>
              <a:t>to </a:t>
            </a:r>
            <a:r>
              <a:rPr sz="2601" spc="-84" dirty="0">
                <a:latin typeface="Arial"/>
                <a:cs typeface="Arial"/>
              </a:rPr>
              <a:t>make </a:t>
            </a:r>
            <a:r>
              <a:rPr sz="2601" spc="32" dirty="0">
                <a:latin typeface="Arial"/>
                <a:cs typeface="Arial"/>
              </a:rPr>
              <a:t>the</a:t>
            </a:r>
            <a:r>
              <a:rPr sz="2601" spc="130" dirty="0">
                <a:latin typeface="Arial"/>
                <a:cs typeface="Arial"/>
              </a:rPr>
              <a:t> </a:t>
            </a:r>
            <a:r>
              <a:rPr sz="2601" spc="-4" dirty="0">
                <a:latin typeface="Arial"/>
                <a:cs typeface="Arial"/>
              </a:rPr>
              <a:t>product.</a:t>
            </a:r>
            <a:endParaRPr sz="2601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5047" y="3665637"/>
            <a:ext cx="2177951" cy="3948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2566" spc="67" dirty="0">
                <a:latin typeface="Arial"/>
                <a:cs typeface="Arial"/>
              </a:rPr>
              <a:t>It </a:t>
            </a:r>
            <a:r>
              <a:rPr sz="2566" spc="-105" dirty="0">
                <a:latin typeface="Arial"/>
                <a:cs typeface="Arial"/>
              </a:rPr>
              <a:t>is </a:t>
            </a:r>
            <a:r>
              <a:rPr sz="2566" spc="-358" dirty="0">
                <a:latin typeface="Arial"/>
                <a:cs typeface="Arial"/>
              </a:rPr>
              <a:t>a </a:t>
            </a:r>
            <a:r>
              <a:rPr sz="2566" spc="-179" dirty="0">
                <a:latin typeface="Arial"/>
                <a:cs typeface="Arial"/>
              </a:rPr>
              <a:t> </a:t>
            </a:r>
            <a:r>
              <a:rPr sz="2566" spc="-4" dirty="0">
                <a:latin typeface="Arial"/>
                <a:cs typeface="Arial"/>
              </a:rPr>
              <a:t>proactive</a:t>
            </a:r>
            <a:endParaRPr sz="2566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39641" y="3665637"/>
            <a:ext cx="2662895" cy="3948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lang="en-US" sz="2566" spc="7" dirty="0">
                <a:latin typeface="Arial"/>
                <a:cs typeface="Arial"/>
              </a:rPr>
              <a:t>q</a:t>
            </a:r>
            <a:r>
              <a:rPr sz="2566" spc="7" dirty="0">
                <a:latin typeface="Arial"/>
                <a:cs typeface="Arial"/>
              </a:rPr>
              <a:t>uality</a:t>
            </a:r>
            <a:r>
              <a:rPr sz="2566" spc="95" dirty="0">
                <a:latin typeface="Arial"/>
                <a:cs typeface="Arial"/>
              </a:rPr>
              <a:t> </a:t>
            </a:r>
            <a:r>
              <a:rPr sz="2566" spc="-77" dirty="0">
                <a:latin typeface="Arial"/>
                <a:cs typeface="Arial"/>
              </a:rPr>
              <a:t>process.</a:t>
            </a:r>
            <a:endParaRPr sz="2566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5047" y="4701481"/>
            <a:ext cx="7526387" cy="3948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>
              <a:tabLst>
                <a:tab pos="3196268" algn="l"/>
              </a:tabLst>
            </a:pPr>
            <a:r>
              <a:rPr sz="2566" spc="67" dirty="0">
                <a:latin typeface="Arial"/>
                <a:cs typeface="Arial"/>
              </a:rPr>
              <a:t>It </a:t>
            </a:r>
            <a:r>
              <a:rPr sz="2566" spc="18" dirty="0">
                <a:latin typeface="Arial"/>
                <a:cs typeface="Arial"/>
              </a:rPr>
              <a:t>identifies</a:t>
            </a:r>
            <a:r>
              <a:rPr sz="2566" spc="-70" dirty="0">
                <a:latin typeface="Arial"/>
                <a:cs typeface="Arial"/>
              </a:rPr>
              <a:t> </a:t>
            </a:r>
            <a:r>
              <a:rPr sz="2566" spc="-88" dirty="0">
                <a:latin typeface="Arial"/>
                <a:cs typeface="Arial"/>
              </a:rPr>
              <a:t>weakness	</a:t>
            </a:r>
            <a:r>
              <a:rPr sz="2566" spc="-25" dirty="0">
                <a:latin typeface="Arial"/>
                <a:cs typeface="Arial"/>
              </a:rPr>
              <a:t>in </a:t>
            </a:r>
            <a:r>
              <a:rPr sz="2566" spc="-95" dirty="0">
                <a:latin typeface="Arial"/>
                <a:cs typeface="Arial"/>
              </a:rPr>
              <a:t>processes </a:t>
            </a:r>
            <a:r>
              <a:rPr sz="2566" spc="123" dirty="0">
                <a:latin typeface="Arial"/>
                <a:cs typeface="Arial"/>
              </a:rPr>
              <a:t>to </a:t>
            </a:r>
            <a:r>
              <a:rPr sz="2566" spc="21" dirty="0">
                <a:latin typeface="Arial"/>
                <a:cs typeface="Arial"/>
              </a:rPr>
              <a:t>improve</a:t>
            </a:r>
            <a:r>
              <a:rPr sz="2566" spc="35" dirty="0">
                <a:latin typeface="Arial"/>
                <a:cs typeface="Arial"/>
              </a:rPr>
              <a:t> them.</a:t>
            </a:r>
            <a:endParaRPr sz="2566">
              <a:latin typeface="Arial"/>
              <a:cs typeface="Arial"/>
            </a:endParaRPr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22844F04-6E01-4709-B31E-28796A05242C}"/>
              </a:ext>
            </a:extLst>
          </p:cNvPr>
          <p:cNvSpPr txBox="1">
            <a:spLocks/>
          </p:cNvSpPr>
          <p:nvPr/>
        </p:nvSpPr>
        <p:spPr>
          <a:xfrm>
            <a:off x="252248" y="268309"/>
            <a:ext cx="7504442" cy="675382"/>
          </a:xfrm>
          <a:prstGeom prst="rect">
            <a:avLst/>
          </a:prstGeom>
        </p:spPr>
        <p:txBody>
          <a:bodyPr vert="horz" wrap="square" lIns="0" tIns="58043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tabLst>
                <a:tab pos="3383785" algn="l"/>
              </a:tabLst>
            </a:pPr>
            <a:r>
              <a:rPr lang="en-US" sz="4008" spc="-11" dirty="0">
                <a:solidFill>
                  <a:srgbClr val="C00000"/>
                </a:solidFill>
                <a:latin typeface="Cambria"/>
                <a:cs typeface="Cambria"/>
              </a:rPr>
              <a:t>Quality assurance focus on</a:t>
            </a:r>
            <a:endParaRPr lang="en-US" sz="4008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1812727" y="2196703"/>
            <a:ext cx="392906" cy="339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6" name="object 16"/>
          <p:cNvSpPr txBox="1"/>
          <p:nvPr/>
        </p:nvSpPr>
        <p:spPr>
          <a:xfrm>
            <a:off x="1009055" y="2089547"/>
            <a:ext cx="796975" cy="443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2883" spc="11" dirty="0">
                <a:solidFill>
                  <a:srgbClr val="013162"/>
                </a:solidFill>
                <a:latin typeface="Arial"/>
                <a:cs typeface="Arial"/>
              </a:rPr>
              <a:t>Qual</a:t>
            </a:r>
            <a:endParaRPr sz="2883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12790" y="2089547"/>
            <a:ext cx="5607397" cy="443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2883" spc="60" dirty="0">
                <a:solidFill>
                  <a:srgbClr val="073664"/>
                </a:solidFill>
                <a:latin typeface="Arial"/>
                <a:cs typeface="Arial"/>
              </a:rPr>
              <a:t>Control </a:t>
            </a:r>
            <a:r>
              <a:rPr sz="2883" spc="-53" dirty="0">
                <a:solidFill>
                  <a:srgbClr val="05233B"/>
                </a:solidFill>
                <a:latin typeface="Arial"/>
                <a:cs typeface="Arial"/>
              </a:rPr>
              <a:t>aims </a:t>
            </a:r>
            <a:r>
              <a:rPr sz="2883" spc="-42" dirty="0">
                <a:solidFill>
                  <a:srgbClr val="0A365B"/>
                </a:solidFill>
                <a:latin typeface="Arial"/>
                <a:cs typeface="Arial"/>
              </a:rPr>
              <a:t>to </a:t>
            </a:r>
            <a:r>
              <a:rPr sz="2883" spc="-53" dirty="0">
                <a:solidFill>
                  <a:srgbClr val="08315D"/>
                </a:solidFill>
                <a:latin typeface="Arial"/>
                <a:cs typeface="Arial"/>
              </a:rPr>
              <a:t>identify </a:t>
            </a:r>
            <a:r>
              <a:rPr sz="2883" spc="-39" dirty="0">
                <a:solidFill>
                  <a:srgbClr val="072D5B"/>
                </a:solidFill>
                <a:latin typeface="Arial"/>
                <a:cs typeface="Arial"/>
              </a:rPr>
              <a:t>and</a:t>
            </a:r>
            <a:r>
              <a:rPr sz="2883" spc="285" dirty="0">
                <a:solidFill>
                  <a:srgbClr val="072D5B"/>
                </a:solidFill>
                <a:latin typeface="Arial"/>
                <a:cs typeface="Arial"/>
              </a:rPr>
              <a:t> </a:t>
            </a:r>
            <a:r>
              <a:rPr sz="2883" spc="-56" dirty="0">
                <a:solidFill>
                  <a:srgbClr val="073160"/>
                </a:solidFill>
                <a:latin typeface="Arial"/>
                <a:cs typeface="Arial"/>
              </a:rPr>
              <a:t>correct</a:t>
            </a:r>
            <a:endParaRPr sz="2883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05508" y="2518172"/>
            <a:ext cx="4632275" cy="15094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2883" spc="-32" dirty="0">
                <a:solidFill>
                  <a:srgbClr val="052F57"/>
                </a:solidFill>
                <a:latin typeface="Arial"/>
                <a:cs typeface="Arial"/>
              </a:rPr>
              <a:t>elects </a:t>
            </a:r>
            <a:r>
              <a:rPr sz="2883" spc="-18" dirty="0">
                <a:solidFill>
                  <a:srgbClr val="1A3456"/>
                </a:solidFill>
                <a:latin typeface="Arial"/>
                <a:cs typeface="Arial"/>
              </a:rPr>
              <a:t>in </a:t>
            </a:r>
            <a:r>
              <a:rPr sz="2883" spc="-60" dirty="0">
                <a:solidFill>
                  <a:srgbClr val="082D57"/>
                </a:solidFill>
                <a:latin typeface="Arial"/>
                <a:cs typeface="Arial"/>
              </a:rPr>
              <a:t>the </a:t>
            </a:r>
            <a:r>
              <a:rPr sz="2883" spc="-56" dirty="0">
                <a:solidFill>
                  <a:srgbClr val="0A2F59"/>
                </a:solidFill>
                <a:latin typeface="Arial"/>
                <a:cs typeface="Arial"/>
              </a:rPr>
              <a:t>finished</a:t>
            </a:r>
            <a:r>
              <a:rPr sz="2883" spc="330" dirty="0">
                <a:solidFill>
                  <a:srgbClr val="0A2F59"/>
                </a:solidFill>
                <a:latin typeface="Arial"/>
                <a:cs typeface="Arial"/>
              </a:rPr>
              <a:t> </a:t>
            </a:r>
            <a:r>
              <a:rPr sz="2883" spc="-56" dirty="0">
                <a:solidFill>
                  <a:srgbClr val="012D56"/>
                </a:solidFill>
                <a:latin typeface="Arial"/>
                <a:cs typeface="Arial"/>
              </a:rPr>
              <a:t>product.</a:t>
            </a:r>
            <a:endParaRPr sz="2883">
              <a:latin typeface="Arial"/>
              <a:cs typeface="Arial"/>
            </a:endParaRPr>
          </a:p>
          <a:p>
            <a:pPr>
              <a:spcBef>
                <a:spcPts val="18"/>
              </a:spcBef>
            </a:pPr>
            <a:endParaRPr sz="4008">
              <a:latin typeface="Times New Roman"/>
              <a:cs typeface="Times New Roman"/>
            </a:endParaRPr>
          </a:p>
          <a:p>
            <a:pPr marL="116082"/>
            <a:r>
              <a:rPr sz="2918" spc="-25" dirty="0">
                <a:solidFill>
                  <a:srgbClr val="072446"/>
                </a:solidFill>
                <a:latin typeface="Arial"/>
                <a:cs typeface="Arial"/>
              </a:rPr>
              <a:t>is </a:t>
            </a:r>
            <a:r>
              <a:rPr sz="2918" spc="-56" dirty="0">
                <a:solidFill>
                  <a:srgbClr val="002456"/>
                </a:solidFill>
                <a:latin typeface="Arial"/>
                <a:cs typeface="Arial"/>
              </a:rPr>
              <a:t>a </a:t>
            </a:r>
            <a:r>
              <a:rPr sz="2918" spc="-70" dirty="0">
                <a:solidFill>
                  <a:srgbClr val="052A56"/>
                </a:solidFill>
                <a:latin typeface="Arial"/>
                <a:cs typeface="Arial"/>
              </a:rPr>
              <a:t>reactive</a:t>
            </a:r>
            <a:r>
              <a:rPr sz="2918" spc="46" dirty="0">
                <a:solidFill>
                  <a:srgbClr val="052A56"/>
                </a:solidFill>
                <a:latin typeface="Arial"/>
                <a:cs typeface="Arial"/>
              </a:rPr>
              <a:t> </a:t>
            </a:r>
            <a:r>
              <a:rPr sz="2918" spc="-88" dirty="0">
                <a:solidFill>
                  <a:srgbClr val="0F2F4F"/>
                </a:solidFill>
                <a:latin typeface="Arial"/>
                <a:cs typeface="Arial"/>
              </a:rPr>
              <a:t>process.</a:t>
            </a:r>
            <a:endParaRPr sz="2918">
              <a:latin typeface="Arial"/>
              <a:cs typeface="Arial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140EE4A0-70BA-44EB-A65A-19DFEC1529D4}"/>
              </a:ext>
            </a:extLst>
          </p:cNvPr>
          <p:cNvSpPr txBox="1">
            <a:spLocks/>
          </p:cNvSpPr>
          <p:nvPr/>
        </p:nvSpPr>
        <p:spPr>
          <a:xfrm>
            <a:off x="252248" y="268309"/>
            <a:ext cx="7504442" cy="675382"/>
          </a:xfrm>
          <a:prstGeom prst="rect">
            <a:avLst/>
          </a:prstGeom>
        </p:spPr>
        <p:txBody>
          <a:bodyPr vert="horz" wrap="square" lIns="0" tIns="58043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tabLst>
                <a:tab pos="3383785" algn="l"/>
              </a:tabLst>
            </a:pPr>
            <a:r>
              <a:rPr lang="en-US" sz="4008" spc="-11" dirty="0">
                <a:solidFill>
                  <a:srgbClr val="C00000"/>
                </a:solidFill>
                <a:latin typeface="Cambria"/>
                <a:cs typeface="Cambria"/>
              </a:rPr>
              <a:t>Quality assurance focus on</a:t>
            </a:r>
            <a:endParaRPr lang="en-US" sz="4008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27" name="object 16">
            <a:extLst>
              <a:ext uri="{FF2B5EF4-FFF2-40B4-BE49-F238E27FC236}">
                <a16:creationId xmlns:a16="http://schemas.microsoft.com/office/drawing/2014/main" id="{BA69B4BF-DF07-4A55-BF4B-785AB3A8F99D}"/>
              </a:ext>
            </a:extLst>
          </p:cNvPr>
          <p:cNvSpPr txBox="1">
            <a:spLocks/>
          </p:cNvSpPr>
          <p:nvPr/>
        </p:nvSpPr>
        <p:spPr>
          <a:xfrm>
            <a:off x="252248" y="252172"/>
            <a:ext cx="7504442" cy="675382"/>
          </a:xfrm>
          <a:prstGeom prst="rect">
            <a:avLst/>
          </a:prstGeom>
        </p:spPr>
        <p:txBody>
          <a:bodyPr vert="horz" wrap="square" lIns="0" tIns="58043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tabLst>
                <a:tab pos="3383785" algn="l"/>
              </a:tabLst>
            </a:pPr>
            <a:r>
              <a:rPr lang="en-US" sz="4008" spc="-11" dirty="0">
                <a:solidFill>
                  <a:srgbClr val="C00000"/>
                </a:solidFill>
                <a:latin typeface="Cambria"/>
                <a:cs typeface="Cambria"/>
              </a:rPr>
              <a:t>Quality assurance focus on</a:t>
            </a:r>
            <a:endParaRPr lang="en-US" sz="4008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E281F-31AB-4198-B29D-1F2642AA218E}"/>
              </a:ext>
            </a:extLst>
          </p:cNvPr>
          <p:cNvSpPr txBox="1"/>
          <p:nvPr/>
        </p:nvSpPr>
        <p:spPr>
          <a:xfrm>
            <a:off x="5013063" y="2993046"/>
            <a:ext cx="1350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 noGrp="1"/>
          </p:cNvSpPr>
          <p:nvPr>
            <p:ph idx="1"/>
          </p:nvPr>
        </p:nvSpPr>
        <p:spPr>
          <a:xfrm>
            <a:off x="891204" y="2339788"/>
            <a:ext cx="6606876" cy="1706747"/>
          </a:xfrm>
          <a:prstGeom prst="rect">
            <a:avLst/>
          </a:prstGeom>
        </p:spPr>
        <p:txBody>
          <a:bodyPr vert="horz" wrap="square" lIns="0" tIns="13841" rIns="0" bIns="0" rtlCol="0">
            <a:spAutoFit/>
          </a:bodyPr>
          <a:lstStyle/>
          <a:p>
            <a:pPr marL="0" marR="3572" indent="0">
              <a:lnSpc>
                <a:spcPts val="3340"/>
              </a:lnSpc>
              <a:spcBef>
                <a:spcPts val="109"/>
              </a:spcBef>
              <a:buNone/>
              <a:tabLst>
                <a:tab pos="3190017" algn="l"/>
                <a:tab pos="5127691" algn="l"/>
              </a:tabLst>
            </a:pPr>
            <a:r>
              <a:rPr sz="2400" spc="-109" dirty="0">
                <a:solidFill>
                  <a:srgbClr val="002654"/>
                </a:solidFill>
              </a:rPr>
              <a:t>The </a:t>
            </a:r>
            <a:r>
              <a:rPr sz="2400" spc="-74" dirty="0">
                <a:solidFill>
                  <a:srgbClr val="0A2A44"/>
                </a:solidFill>
              </a:rPr>
              <a:t>goal</a:t>
            </a:r>
            <a:r>
              <a:rPr sz="2400" spc="232" dirty="0">
                <a:solidFill>
                  <a:srgbClr val="0A2A44"/>
                </a:solidFill>
              </a:rPr>
              <a:t> </a:t>
            </a:r>
            <a:r>
              <a:rPr sz="2400" spc="-67" dirty="0">
                <a:solidFill>
                  <a:srgbClr val="082A44"/>
                </a:solidFill>
              </a:rPr>
              <a:t>of</a:t>
            </a:r>
            <a:r>
              <a:rPr lang="en-US" sz="2400" spc="-67" dirty="0">
                <a:solidFill>
                  <a:srgbClr val="082A44"/>
                </a:solidFill>
              </a:rPr>
              <a:t> Quality </a:t>
            </a:r>
            <a:r>
              <a:rPr sz="2400" spc="25" dirty="0">
                <a:solidFill>
                  <a:srgbClr val="002656"/>
                </a:solidFill>
              </a:rPr>
              <a:t>Assurance</a:t>
            </a:r>
            <a:r>
              <a:rPr lang="en-US" sz="2400" spc="25" dirty="0">
                <a:solidFill>
                  <a:srgbClr val="002656"/>
                </a:solidFill>
              </a:rPr>
              <a:t> </a:t>
            </a:r>
            <a:r>
              <a:rPr sz="2400" spc="-25" dirty="0">
                <a:solidFill>
                  <a:srgbClr val="0C2A4F"/>
                </a:solidFill>
              </a:rPr>
              <a:t>is</a:t>
            </a:r>
            <a:r>
              <a:rPr sz="2400" spc="-221" dirty="0">
                <a:solidFill>
                  <a:srgbClr val="0C2A4F"/>
                </a:solidFill>
              </a:rPr>
              <a:t> </a:t>
            </a:r>
            <a:r>
              <a:rPr sz="2400" spc="-56" dirty="0">
                <a:solidFill>
                  <a:srgbClr val="001641"/>
                </a:solidFill>
              </a:rPr>
              <a:t>to</a:t>
            </a:r>
            <a:r>
              <a:rPr sz="2400" spc="63" dirty="0">
                <a:solidFill>
                  <a:srgbClr val="001641"/>
                </a:solidFill>
              </a:rPr>
              <a:t> </a:t>
            </a:r>
            <a:r>
              <a:rPr sz="2400" spc="-80" dirty="0">
                <a:solidFill>
                  <a:srgbClr val="08365D"/>
                </a:solidFill>
              </a:rPr>
              <a:t>improve </a:t>
            </a:r>
            <a:r>
              <a:rPr sz="2400" spc="-742" dirty="0">
                <a:solidFill>
                  <a:srgbClr val="08365D"/>
                </a:solidFill>
              </a:rPr>
              <a:t> </a:t>
            </a:r>
            <a:r>
              <a:rPr sz="2400" spc="-98" dirty="0"/>
              <a:t>development  </a:t>
            </a:r>
            <a:r>
              <a:rPr sz="2400" spc="-70" dirty="0">
                <a:solidFill>
                  <a:srgbClr val="012856"/>
                </a:solidFill>
              </a:rPr>
              <a:t>and </a:t>
            </a:r>
            <a:r>
              <a:rPr sz="2400" spc="-67" dirty="0">
                <a:solidFill>
                  <a:srgbClr val="001C4D"/>
                </a:solidFill>
              </a:rPr>
              <a:t>test </a:t>
            </a:r>
            <a:r>
              <a:rPr sz="2400" spc="-80" dirty="0">
                <a:solidFill>
                  <a:srgbClr val="0F2A49"/>
                </a:solidFill>
              </a:rPr>
              <a:t>processes </a:t>
            </a:r>
            <a:r>
              <a:rPr sz="2400" spc="-84" dirty="0">
                <a:solidFill>
                  <a:srgbClr val="0A2344"/>
                </a:solidFill>
              </a:rPr>
              <a:t>so </a:t>
            </a:r>
            <a:r>
              <a:rPr sz="2400" spc="-80" dirty="0">
                <a:solidFill>
                  <a:srgbClr val="07264D"/>
                </a:solidFill>
              </a:rPr>
              <a:t>that</a:t>
            </a:r>
            <a:r>
              <a:rPr sz="2400" spc="352" dirty="0">
                <a:solidFill>
                  <a:srgbClr val="07264D"/>
                </a:solidFill>
              </a:rPr>
              <a:t> </a:t>
            </a:r>
            <a:r>
              <a:rPr sz="2400" spc="-88" dirty="0">
                <a:solidFill>
                  <a:srgbClr val="001F46"/>
                </a:solidFill>
              </a:rPr>
              <a:t>defects</a:t>
            </a:r>
            <a:r>
              <a:rPr lang="en-US" sz="2400" spc="-88" dirty="0">
                <a:solidFill>
                  <a:srgbClr val="001F46"/>
                </a:solidFill>
              </a:rPr>
              <a:t> </a:t>
            </a:r>
            <a:r>
              <a:rPr sz="3600" spc="-88" dirty="0">
                <a:solidFill>
                  <a:srgbClr val="0C2D50"/>
                </a:solidFill>
              </a:rPr>
              <a:t>do </a:t>
            </a:r>
            <a:r>
              <a:rPr sz="3600" spc="-46" dirty="0">
                <a:solidFill>
                  <a:srgbClr val="001A3B"/>
                </a:solidFill>
              </a:rPr>
              <a:t>not </a:t>
            </a:r>
            <a:r>
              <a:rPr sz="3600" spc="-56" dirty="0">
                <a:solidFill>
                  <a:srgbClr val="052D54"/>
                </a:solidFill>
              </a:rPr>
              <a:t>arise </a:t>
            </a:r>
            <a:r>
              <a:rPr sz="3600" spc="-74" dirty="0">
                <a:solidFill>
                  <a:srgbClr val="002654"/>
                </a:solidFill>
              </a:rPr>
              <a:t>when </a:t>
            </a:r>
            <a:r>
              <a:rPr sz="3600" spc="-60" dirty="0">
                <a:solidFill>
                  <a:srgbClr val="002852"/>
                </a:solidFill>
              </a:rPr>
              <a:t>the </a:t>
            </a:r>
            <a:r>
              <a:rPr sz="3600" spc="-60" dirty="0">
                <a:solidFill>
                  <a:srgbClr val="012D54"/>
                </a:solidFill>
              </a:rPr>
              <a:t>product </a:t>
            </a:r>
            <a:r>
              <a:rPr sz="3600" spc="-14" dirty="0">
                <a:solidFill>
                  <a:srgbClr val="0F2A49"/>
                </a:solidFill>
              </a:rPr>
              <a:t>is</a:t>
            </a:r>
            <a:r>
              <a:rPr sz="3600" spc="661" dirty="0">
                <a:solidFill>
                  <a:srgbClr val="0F2A49"/>
                </a:solidFill>
              </a:rPr>
              <a:t> </a:t>
            </a:r>
            <a:r>
              <a:rPr sz="3600" spc="-49" dirty="0">
                <a:solidFill>
                  <a:srgbClr val="153664"/>
                </a:solidFill>
              </a:rPr>
              <a:t>being</a:t>
            </a:r>
            <a:r>
              <a:rPr lang="en-US" sz="3600" dirty="0"/>
              <a:t> </a:t>
            </a:r>
            <a:r>
              <a:rPr sz="2400" spc="-91" dirty="0">
                <a:solidFill>
                  <a:srgbClr val="002B5D"/>
                </a:solidFill>
              </a:rPr>
              <a:t>developed.</a:t>
            </a: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8F21A7E0-77FB-495A-BE0E-EF15B9B65D64}"/>
              </a:ext>
            </a:extLst>
          </p:cNvPr>
          <p:cNvSpPr txBox="1">
            <a:spLocks/>
          </p:cNvSpPr>
          <p:nvPr/>
        </p:nvSpPr>
        <p:spPr>
          <a:xfrm>
            <a:off x="252248" y="268309"/>
            <a:ext cx="7504442" cy="675382"/>
          </a:xfrm>
          <a:prstGeom prst="rect">
            <a:avLst/>
          </a:prstGeom>
        </p:spPr>
        <p:txBody>
          <a:bodyPr vert="horz" wrap="square" lIns="0" tIns="58043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tabLst>
                <a:tab pos="3383785" algn="l"/>
              </a:tabLst>
            </a:pPr>
            <a:r>
              <a:rPr lang="en-US" sz="4008" spc="-11" dirty="0">
                <a:solidFill>
                  <a:srgbClr val="C00000"/>
                </a:solidFill>
                <a:latin typeface="Cambria"/>
                <a:cs typeface="Cambria"/>
              </a:rPr>
              <a:t>Goal of Quality assurance</a:t>
            </a:r>
            <a:endParaRPr lang="en-US" sz="4008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28688" y="2621756"/>
            <a:ext cx="6430714" cy="13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marR="3572" algn="just">
              <a:lnSpc>
                <a:spcPts val="3375"/>
              </a:lnSpc>
            </a:pPr>
            <a:r>
              <a:rPr sz="2848" spc="-70" dirty="0">
                <a:solidFill>
                  <a:srgbClr val="002D5B"/>
                </a:solidFill>
                <a:latin typeface="Arial"/>
                <a:cs typeface="Arial"/>
              </a:rPr>
              <a:t>The</a:t>
            </a:r>
            <a:r>
              <a:rPr sz="2848" spc="60" dirty="0">
                <a:solidFill>
                  <a:srgbClr val="002D5B"/>
                </a:solidFill>
                <a:latin typeface="Arial"/>
                <a:cs typeface="Arial"/>
              </a:rPr>
              <a:t> </a:t>
            </a:r>
            <a:r>
              <a:rPr sz="2848" spc="-46" dirty="0">
                <a:solidFill>
                  <a:srgbClr val="00234F"/>
                </a:solidFill>
                <a:latin typeface="Arial"/>
                <a:cs typeface="Arial"/>
              </a:rPr>
              <a:t>goal</a:t>
            </a:r>
            <a:r>
              <a:rPr sz="2848" spc="112" dirty="0">
                <a:solidFill>
                  <a:srgbClr val="00234F"/>
                </a:solidFill>
                <a:latin typeface="Arial"/>
                <a:cs typeface="Arial"/>
              </a:rPr>
              <a:t> </a:t>
            </a:r>
            <a:r>
              <a:rPr sz="2848" spc="-77" dirty="0">
                <a:solidFill>
                  <a:srgbClr val="112A4D"/>
                </a:solidFill>
                <a:latin typeface="Arial"/>
                <a:cs typeface="Arial"/>
              </a:rPr>
              <a:t>of</a:t>
            </a:r>
            <a:r>
              <a:rPr sz="2848" spc="214" dirty="0">
                <a:solidFill>
                  <a:srgbClr val="112A4D"/>
                </a:solidFill>
                <a:latin typeface="Arial"/>
                <a:cs typeface="Arial"/>
              </a:rPr>
              <a:t> </a:t>
            </a:r>
            <a:r>
              <a:rPr sz="2848" spc="11" dirty="0">
                <a:solidFill>
                  <a:srgbClr val="033464"/>
                </a:solidFill>
                <a:latin typeface="Arial"/>
                <a:cs typeface="Arial"/>
              </a:rPr>
              <a:t>Qual</a:t>
            </a:r>
            <a:r>
              <a:rPr lang="en-US" sz="2848" spc="11" dirty="0">
                <a:solidFill>
                  <a:srgbClr val="033464"/>
                </a:solidFill>
                <a:latin typeface="Arial"/>
                <a:cs typeface="Arial"/>
              </a:rPr>
              <a:t>ity</a:t>
            </a:r>
            <a:r>
              <a:rPr sz="2848" spc="123" dirty="0">
                <a:solidFill>
                  <a:srgbClr val="033464"/>
                </a:solidFill>
                <a:latin typeface="Arial"/>
                <a:cs typeface="Arial"/>
              </a:rPr>
              <a:t> </a:t>
            </a:r>
            <a:r>
              <a:rPr sz="2848" spc="88" dirty="0">
                <a:solidFill>
                  <a:srgbClr val="003169"/>
                </a:solidFill>
                <a:latin typeface="Arial"/>
                <a:cs typeface="Arial"/>
              </a:rPr>
              <a:t>Control</a:t>
            </a:r>
            <a:r>
              <a:rPr sz="2848" spc="155" dirty="0">
                <a:solidFill>
                  <a:srgbClr val="003169"/>
                </a:solidFill>
                <a:latin typeface="Arial"/>
                <a:cs typeface="Arial"/>
              </a:rPr>
              <a:t> </a:t>
            </a:r>
            <a:r>
              <a:rPr sz="2848" spc="-46" dirty="0">
                <a:solidFill>
                  <a:srgbClr val="0F314D"/>
                </a:solidFill>
                <a:latin typeface="Arial"/>
                <a:cs typeface="Arial"/>
              </a:rPr>
              <a:t>is</a:t>
            </a:r>
            <a:r>
              <a:rPr sz="2848" spc="-165" dirty="0">
                <a:solidFill>
                  <a:srgbClr val="0F314D"/>
                </a:solidFill>
                <a:latin typeface="Arial"/>
                <a:cs typeface="Arial"/>
              </a:rPr>
              <a:t> </a:t>
            </a:r>
            <a:r>
              <a:rPr sz="2848" spc="7" dirty="0">
                <a:solidFill>
                  <a:srgbClr val="05284D"/>
                </a:solidFill>
                <a:latin typeface="Arial"/>
                <a:cs typeface="Arial"/>
              </a:rPr>
              <a:t>to</a:t>
            </a:r>
            <a:r>
              <a:rPr sz="2848" spc="116" dirty="0">
                <a:solidFill>
                  <a:srgbClr val="05284D"/>
                </a:solidFill>
                <a:latin typeface="Arial"/>
                <a:cs typeface="Arial"/>
              </a:rPr>
              <a:t> </a:t>
            </a:r>
            <a:r>
              <a:rPr sz="2848" spc="-39" dirty="0">
                <a:solidFill>
                  <a:srgbClr val="002341"/>
                </a:solidFill>
                <a:latin typeface="Arial"/>
                <a:cs typeface="Arial"/>
              </a:rPr>
              <a:t>identify </a:t>
            </a:r>
            <a:r>
              <a:rPr sz="2848" spc="-724" dirty="0">
                <a:solidFill>
                  <a:srgbClr val="002341"/>
                </a:solidFill>
                <a:latin typeface="Arial"/>
                <a:cs typeface="Arial"/>
              </a:rPr>
              <a:t> </a:t>
            </a:r>
            <a:r>
              <a:rPr sz="2918" spc="-88" dirty="0">
                <a:solidFill>
                  <a:srgbClr val="032B57"/>
                </a:solidFill>
                <a:latin typeface="Arial"/>
                <a:cs typeface="Arial"/>
              </a:rPr>
              <a:t>defects</a:t>
            </a:r>
            <a:r>
              <a:rPr sz="2918" spc="221" dirty="0">
                <a:solidFill>
                  <a:srgbClr val="032B57"/>
                </a:solidFill>
                <a:latin typeface="Arial"/>
                <a:cs typeface="Arial"/>
              </a:rPr>
              <a:t> </a:t>
            </a:r>
            <a:r>
              <a:rPr sz="2918" spc="-176" dirty="0">
                <a:solidFill>
                  <a:srgbClr val="0C315D"/>
                </a:solidFill>
                <a:latin typeface="Arial"/>
                <a:cs typeface="Arial"/>
              </a:rPr>
              <a:t>a</a:t>
            </a:r>
            <a:r>
              <a:rPr lang="en-US" sz="2918" spc="-176" dirty="0">
                <a:solidFill>
                  <a:srgbClr val="0C315D"/>
                </a:solidFill>
                <a:latin typeface="Arial"/>
                <a:cs typeface="Arial"/>
              </a:rPr>
              <a:t>ft</a:t>
            </a:r>
            <a:r>
              <a:rPr sz="2918" spc="-176" dirty="0">
                <a:solidFill>
                  <a:srgbClr val="0C315D"/>
                </a:solidFill>
                <a:latin typeface="Arial"/>
                <a:cs typeface="Arial"/>
              </a:rPr>
              <a:t>er</a:t>
            </a:r>
            <a:r>
              <a:rPr sz="2918" spc="53" dirty="0">
                <a:solidFill>
                  <a:srgbClr val="0C315D"/>
                </a:solidFill>
                <a:latin typeface="Arial"/>
                <a:cs typeface="Arial"/>
              </a:rPr>
              <a:t> </a:t>
            </a:r>
            <a:r>
              <a:rPr sz="2918" spc="-56" dirty="0">
                <a:solidFill>
                  <a:srgbClr val="032D5B"/>
                </a:solidFill>
                <a:latin typeface="Arial"/>
                <a:cs typeface="Arial"/>
              </a:rPr>
              <a:t>a</a:t>
            </a:r>
            <a:r>
              <a:rPr sz="2918" spc="77" dirty="0">
                <a:solidFill>
                  <a:srgbClr val="032D5B"/>
                </a:solidFill>
                <a:latin typeface="Arial"/>
                <a:cs typeface="Arial"/>
              </a:rPr>
              <a:t> </a:t>
            </a:r>
            <a:r>
              <a:rPr sz="2918" spc="-91" dirty="0">
                <a:solidFill>
                  <a:srgbClr val="0E3862"/>
                </a:solidFill>
                <a:latin typeface="Arial"/>
                <a:cs typeface="Arial"/>
              </a:rPr>
              <a:t>product</a:t>
            </a:r>
            <a:r>
              <a:rPr sz="2918" spc="123" dirty="0">
                <a:solidFill>
                  <a:srgbClr val="0E3862"/>
                </a:solidFill>
                <a:latin typeface="Arial"/>
                <a:cs typeface="Arial"/>
              </a:rPr>
              <a:t> </a:t>
            </a:r>
            <a:r>
              <a:rPr sz="2918" spc="-25" dirty="0">
                <a:solidFill>
                  <a:srgbClr val="0E2A49"/>
                </a:solidFill>
                <a:latin typeface="Arial"/>
                <a:cs typeface="Arial"/>
              </a:rPr>
              <a:t>is</a:t>
            </a:r>
            <a:r>
              <a:rPr sz="2918" spc="693" dirty="0">
                <a:solidFill>
                  <a:srgbClr val="0E2A49"/>
                </a:solidFill>
                <a:latin typeface="Arial"/>
                <a:cs typeface="Arial"/>
              </a:rPr>
              <a:t> </a:t>
            </a:r>
            <a:r>
              <a:rPr sz="2918" spc="-95" dirty="0">
                <a:solidFill>
                  <a:srgbClr val="002341"/>
                </a:solidFill>
                <a:latin typeface="Arial"/>
                <a:cs typeface="Arial"/>
              </a:rPr>
              <a:t>eveloped</a:t>
            </a:r>
            <a:r>
              <a:rPr sz="2918" spc="183" dirty="0">
                <a:solidFill>
                  <a:srgbClr val="002341"/>
                </a:solidFill>
                <a:latin typeface="Arial"/>
                <a:cs typeface="Arial"/>
              </a:rPr>
              <a:t> </a:t>
            </a:r>
            <a:r>
              <a:rPr sz="2918" spc="-70" dirty="0">
                <a:solidFill>
                  <a:srgbClr val="11365B"/>
                </a:solidFill>
                <a:latin typeface="Arial"/>
                <a:cs typeface="Arial"/>
              </a:rPr>
              <a:t>and </a:t>
            </a:r>
            <a:r>
              <a:rPr sz="2918" spc="-745" dirty="0">
                <a:solidFill>
                  <a:srgbClr val="11365B"/>
                </a:solidFill>
                <a:latin typeface="Arial"/>
                <a:cs typeface="Arial"/>
              </a:rPr>
              <a:t> </a:t>
            </a:r>
            <a:r>
              <a:rPr sz="2953" spc="-91" dirty="0">
                <a:solidFill>
                  <a:srgbClr val="032641"/>
                </a:solidFill>
                <a:latin typeface="Arial"/>
                <a:cs typeface="Arial"/>
              </a:rPr>
              <a:t>before </a:t>
            </a:r>
            <a:r>
              <a:rPr sz="2953" spc="-60" dirty="0">
                <a:solidFill>
                  <a:srgbClr val="13314F"/>
                </a:solidFill>
                <a:latin typeface="Arial"/>
                <a:cs typeface="Arial"/>
              </a:rPr>
              <a:t>it's</a:t>
            </a:r>
            <a:r>
              <a:rPr sz="2953" spc="84" dirty="0">
                <a:solidFill>
                  <a:srgbClr val="13314F"/>
                </a:solidFill>
                <a:latin typeface="Arial"/>
                <a:cs typeface="Arial"/>
              </a:rPr>
              <a:t> </a:t>
            </a:r>
            <a:r>
              <a:rPr sz="2953" spc="-88" dirty="0">
                <a:solidFill>
                  <a:srgbClr val="0E3862"/>
                </a:solidFill>
                <a:latin typeface="Arial"/>
                <a:cs typeface="Arial"/>
              </a:rPr>
              <a:t>released.</a:t>
            </a:r>
            <a:endParaRPr sz="2953" dirty="0">
              <a:latin typeface="Arial"/>
              <a:cs typeface="Arial"/>
            </a:endParaRPr>
          </a:p>
        </p:txBody>
      </p:sp>
      <p:sp>
        <p:nvSpPr>
          <p:cNvPr id="4" name="object 16">
            <a:extLst>
              <a:ext uri="{FF2B5EF4-FFF2-40B4-BE49-F238E27FC236}">
                <a16:creationId xmlns:a16="http://schemas.microsoft.com/office/drawing/2014/main" id="{D258323C-69B4-4E71-9FEB-D6615CA73BE4}"/>
              </a:ext>
            </a:extLst>
          </p:cNvPr>
          <p:cNvSpPr txBox="1">
            <a:spLocks/>
          </p:cNvSpPr>
          <p:nvPr/>
        </p:nvSpPr>
        <p:spPr>
          <a:xfrm>
            <a:off x="252248" y="268309"/>
            <a:ext cx="5131954" cy="675382"/>
          </a:xfrm>
          <a:prstGeom prst="rect">
            <a:avLst/>
          </a:prstGeom>
        </p:spPr>
        <p:txBody>
          <a:bodyPr vert="horz" wrap="square" lIns="0" tIns="58043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tabLst>
                <a:tab pos="3383785" algn="l"/>
              </a:tabLst>
            </a:pPr>
            <a:r>
              <a:rPr lang="en-US" sz="4008" spc="-11" dirty="0">
                <a:solidFill>
                  <a:srgbClr val="C00000"/>
                </a:solidFill>
                <a:latin typeface="Cambria"/>
                <a:cs typeface="Cambria"/>
              </a:rPr>
              <a:t>Goal of Quality control</a:t>
            </a:r>
            <a:endParaRPr lang="en-US" sz="4008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A5E24E-92D3-4877-AFD0-4C3A10B3085D}"/>
              </a:ext>
            </a:extLst>
          </p:cNvPr>
          <p:cNvSpPr txBox="1"/>
          <p:nvPr/>
        </p:nvSpPr>
        <p:spPr>
          <a:xfrm>
            <a:off x="882127" y="2966421"/>
            <a:ext cx="40840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How to Achieve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6352" y="235676"/>
            <a:ext cx="5208382" cy="7140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tabLst>
                <a:tab pos="3848112" algn="l"/>
              </a:tabLst>
            </a:pPr>
            <a:r>
              <a:rPr sz="4640" spc="-288" dirty="0">
                <a:solidFill>
                  <a:srgbClr val="C00000"/>
                </a:solidFill>
                <a:latin typeface="Cambria"/>
                <a:cs typeface="Cambria"/>
              </a:rPr>
              <a:t>To</a:t>
            </a:r>
            <a:r>
              <a:rPr sz="4640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4640" spc="-91" dirty="0">
                <a:solidFill>
                  <a:srgbClr val="C00000"/>
                </a:solidFill>
                <a:latin typeface="Cambria"/>
                <a:cs typeface="Cambria"/>
              </a:rPr>
              <a:t>Achieve</a:t>
            </a:r>
            <a:r>
              <a:rPr lang="en-US" sz="4640" spc="-91" dirty="0">
                <a:solidFill>
                  <a:srgbClr val="C00000"/>
                </a:solidFill>
                <a:latin typeface="Cambria"/>
                <a:cs typeface="Cambria"/>
              </a:rPr>
              <a:t> Q</a:t>
            </a:r>
            <a:r>
              <a:rPr sz="4640" spc="-112" dirty="0">
                <a:solidFill>
                  <a:srgbClr val="C00000"/>
                </a:solidFill>
                <a:latin typeface="Cambria"/>
                <a:cs typeface="Cambria"/>
              </a:rPr>
              <a:t>A</a:t>
            </a:r>
            <a:r>
              <a:rPr sz="4640" spc="77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4640" spc="-63" dirty="0">
                <a:solidFill>
                  <a:srgbClr val="C00000"/>
                </a:solidFill>
                <a:latin typeface="Cambria"/>
                <a:cs typeface="Cambria"/>
              </a:rPr>
              <a:t>goals</a:t>
            </a:r>
            <a:endParaRPr sz="464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589" y="1431207"/>
            <a:ext cx="7132551" cy="4350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marR="788017" indent="17859">
              <a:lnSpc>
                <a:spcPct val="96600"/>
              </a:lnSpc>
            </a:pPr>
            <a:r>
              <a:rPr sz="2883" dirty="0">
                <a:solidFill>
                  <a:srgbClr val="07284D"/>
                </a:solidFill>
                <a:latin typeface="Arial"/>
                <a:cs typeface="Arial"/>
              </a:rPr>
              <a:t>Establish </a:t>
            </a:r>
            <a:r>
              <a:rPr sz="2883" dirty="0">
                <a:solidFill>
                  <a:srgbClr val="0C2F56"/>
                </a:solidFill>
                <a:latin typeface="Arial"/>
                <a:cs typeface="Arial"/>
              </a:rPr>
              <a:t>a </a:t>
            </a:r>
            <a:r>
              <a:rPr sz="2883" dirty="0">
                <a:solidFill>
                  <a:srgbClr val="0E2F4B"/>
                </a:solidFill>
                <a:latin typeface="Arial"/>
                <a:cs typeface="Arial"/>
              </a:rPr>
              <a:t>good </a:t>
            </a:r>
            <a:r>
              <a:rPr sz="2883" dirty="0">
                <a:solidFill>
                  <a:srgbClr val="032A4D"/>
                </a:solidFill>
                <a:latin typeface="Arial"/>
                <a:cs typeface="Arial"/>
              </a:rPr>
              <a:t>quality </a:t>
            </a:r>
            <a:r>
              <a:rPr sz="2883" dirty="0">
                <a:solidFill>
                  <a:srgbClr val="05285B"/>
                </a:solidFill>
                <a:latin typeface="Arial"/>
                <a:cs typeface="Arial"/>
              </a:rPr>
              <a:t>management  </a:t>
            </a:r>
            <a:r>
              <a:rPr sz="2848" dirty="0">
                <a:solidFill>
                  <a:srgbClr val="00234D"/>
                </a:solidFill>
                <a:latin typeface="Arial"/>
                <a:cs typeface="Arial"/>
              </a:rPr>
              <a:t>system </a:t>
            </a:r>
            <a:r>
              <a:rPr sz="2848" dirty="0">
                <a:solidFill>
                  <a:srgbClr val="082A44"/>
                </a:solidFill>
                <a:latin typeface="Arial"/>
                <a:cs typeface="Arial"/>
              </a:rPr>
              <a:t>and </a:t>
            </a:r>
            <a:r>
              <a:rPr sz="2848" dirty="0">
                <a:solidFill>
                  <a:srgbClr val="00284B"/>
                </a:solidFill>
                <a:latin typeface="Arial"/>
                <a:cs typeface="Arial"/>
              </a:rPr>
              <a:t>the </a:t>
            </a:r>
            <a:r>
              <a:rPr sz="2848" dirty="0">
                <a:solidFill>
                  <a:srgbClr val="001C46"/>
                </a:solidFill>
                <a:latin typeface="Arial"/>
                <a:cs typeface="Arial"/>
              </a:rPr>
              <a:t>assessment </a:t>
            </a:r>
            <a:r>
              <a:rPr sz="2848" dirty="0">
                <a:solidFill>
                  <a:srgbClr val="0F2F4D"/>
                </a:solidFill>
                <a:latin typeface="Arial"/>
                <a:cs typeface="Arial"/>
              </a:rPr>
              <a:t>of </a:t>
            </a:r>
            <a:r>
              <a:rPr sz="2848" dirty="0">
                <a:solidFill>
                  <a:srgbClr val="132A4F"/>
                </a:solidFill>
                <a:latin typeface="Arial"/>
                <a:cs typeface="Arial"/>
              </a:rPr>
              <a:t>its  </a:t>
            </a:r>
            <a:r>
              <a:rPr sz="2953" dirty="0">
                <a:solidFill>
                  <a:srgbClr val="002652"/>
                </a:solidFill>
                <a:latin typeface="Arial"/>
                <a:cs typeface="Arial"/>
              </a:rPr>
              <a:t>adequacy.</a:t>
            </a:r>
            <a:endParaRPr lang="en-US" sz="2953" dirty="0">
              <a:solidFill>
                <a:srgbClr val="002652"/>
              </a:solidFill>
              <a:latin typeface="Arial"/>
              <a:cs typeface="Arial"/>
            </a:endParaRPr>
          </a:p>
          <a:p>
            <a:pPr marL="8929" marR="788017" indent="17859">
              <a:lnSpc>
                <a:spcPct val="96600"/>
              </a:lnSpc>
            </a:pPr>
            <a:endParaRPr sz="3023" dirty="0">
              <a:latin typeface="Times New Roman"/>
              <a:cs typeface="Times New Roman"/>
            </a:endParaRPr>
          </a:p>
          <a:p>
            <a:pPr marL="8929" marR="1229574" indent="17859">
              <a:lnSpc>
                <a:spcPts val="3305"/>
              </a:lnSpc>
            </a:pPr>
            <a:r>
              <a:rPr sz="2918" dirty="0">
                <a:solidFill>
                  <a:srgbClr val="0A2A49"/>
                </a:solidFill>
                <a:latin typeface="Arial"/>
                <a:cs typeface="Arial"/>
              </a:rPr>
              <a:t>Periodic </a:t>
            </a:r>
            <a:r>
              <a:rPr sz="2918" dirty="0">
                <a:solidFill>
                  <a:srgbClr val="0F2B4B"/>
                </a:solidFill>
                <a:latin typeface="Arial"/>
                <a:cs typeface="Arial"/>
              </a:rPr>
              <a:t>conformance </a:t>
            </a:r>
            <a:r>
              <a:rPr sz="2918" dirty="0">
                <a:solidFill>
                  <a:srgbClr val="0C314D"/>
                </a:solidFill>
                <a:latin typeface="Arial"/>
                <a:cs typeface="Arial"/>
              </a:rPr>
              <a:t>audits </a:t>
            </a:r>
            <a:r>
              <a:rPr sz="2918" dirty="0">
                <a:solidFill>
                  <a:srgbClr val="0F2B4B"/>
                </a:solidFill>
                <a:latin typeface="Arial"/>
                <a:cs typeface="Arial"/>
              </a:rPr>
              <a:t>of </a:t>
            </a:r>
            <a:r>
              <a:rPr sz="2918" dirty="0">
                <a:solidFill>
                  <a:srgbClr val="00163D"/>
                </a:solidFill>
                <a:latin typeface="Arial"/>
                <a:cs typeface="Arial"/>
              </a:rPr>
              <a:t>the  </a:t>
            </a:r>
            <a:r>
              <a:rPr sz="2918" dirty="0">
                <a:solidFill>
                  <a:srgbClr val="052B54"/>
                </a:solidFill>
                <a:latin typeface="Arial"/>
                <a:cs typeface="Arial"/>
              </a:rPr>
              <a:t>operations </a:t>
            </a:r>
            <a:r>
              <a:rPr sz="2918" dirty="0">
                <a:solidFill>
                  <a:srgbClr val="0A284B"/>
                </a:solidFill>
                <a:latin typeface="Arial"/>
                <a:cs typeface="Arial"/>
              </a:rPr>
              <a:t>of </a:t>
            </a:r>
            <a:r>
              <a:rPr sz="2918" dirty="0">
                <a:solidFill>
                  <a:srgbClr val="03315D"/>
                </a:solidFill>
                <a:latin typeface="Arial"/>
                <a:cs typeface="Arial"/>
              </a:rPr>
              <a:t>the </a:t>
            </a:r>
            <a:r>
              <a:rPr sz="2918" dirty="0">
                <a:solidFill>
                  <a:srgbClr val="012346"/>
                </a:solidFill>
                <a:latin typeface="Arial"/>
                <a:cs typeface="Arial"/>
              </a:rPr>
              <a:t>system.</a:t>
            </a:r>
            <a:endParaRPr sz="2918" dirty="0"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2918" dirty="0">
              <a:latin typeface="Times New Roman"/>
              <a:cs typeface="Times New Roman"/>
            </a:endParaRPr>
          </a:p>
          <a:p>
            <a:pPr marL="285740" marR="3572" indent="-258952">
              <a:lnSpc>
                <a:spcPts val="3410"/>
              </a:lnSpc>
              <a:tabLst>
                <a:tab pos="2419413" algn="l"/>
              </a:tabLst>
            </a:pPr>
            <a:r>
              <a:rPr sz="2883" dirty="0">
                <a:solidFill>
                  <a:srgbClr val="002854"/>
                </a:solidFill>
                <a:latin typeface="Arial"/>
                <a:cs typeface="Arial"/>
              </a:rPr>
              <a:t>Prevention </a:t>
            </a:r>
            <a:r>
              <a:rPr sz="2883" dirty="0">
                <a:solidFill>
                  <a:srgbClr val="00233F"/>
                </a:solidFill>
                <a:latin typeface="Arial"/>
                <a:cs typeface="Arial"/>
              </a:rPr>
              <a:t>of </a:t>
            </a:r>
            <a:r>
              <a:rPr sz="2883" dirty="0">
                <a:solidFill>
                  <a:srgbClr val="0F2F4F"/>
                </a:solidFill>
                <a:latin typeface="Arial"/>
                <a:cs typeface="Arial"/>
              </a:rPr>
              <a:t>quality </a:t>
            </a:r>
            <a:r>
              <a:rPr sz="2883" dirty="0">
                <a:solidFill>
                  <a:srgbClr val="0A2A54"/>
                </a:solidFill>
                <a:latin typeface="Arial"/>
                <a:cs typeface="Arial"/>
              </a:rPr>
              <a:t>problems </a:t>
            </a:r>
            <a:r>
              <a:rPr sz="2883" dirty="0">
                <a:solidFill>
                  <a:srgbClr val="032F5B"/>
                </a:solidFill>
                <a:latin typeface="Arial"/>
                <a:cs typeface="Arial"/>
              </a:rPr>
              <a:t>throug</a:t>
            </a:r>
            <a:r>
              <a:rPr lang="en-US" sz="2883" dirty="0">
                <a:solidFill>
                  <a:srgbClr val="032F5B"/>
                </a:solidFill>
                <a:latin typeface="Arial"/>
                <a:cs typeface="Arial"/>
              </a:rPr>
              <a:t>h planned and </a:t>
            </a:r>
            <a:r>
              <a:rPr sz="2883" dirty="0">
                <a:solidFill>
                  <a:srgbClr val="001C44"/>
                </a:solidFill>
                <a:latin typeface="Arial"/>
                <a:cs typeface="Arial"/>
              </a:rPr>
              <a:t>s</a:t>
            </a:r>
            <a:r>
              <a:rPr lang="en-US" sz="2883" dirty="0">
                <a:solidFill>
                  <a:srgbClr val="001C44"/>
                </a:solidFill>
                <a:latin typeface="Arial"/>
                <a:cs typeface="Arial"/>
              </a:rPr>
              <a:t>yst</a:t>
            </a:r>
            <a:r>
              <a:rPr sz="2883" dirty="0">
                <a:solidFill>
                  <a:srgbClr val="001C44"/>
                </a:solidFill>
                <a:latin typeface="Arial"/>
                <a:cs typeface="Arial"/>
              </a:rPr>
              <a:t>ematic </a:t>
            </a:r>
            <a:r>
              <a:rPr sz="2883" dirty="0">
                <a:solidFill>
                  <a:srgbClr val="072A4F"/>
                </a:solidFill>
                <a:latin typeface="Arial"/>
                <a:cs typeface="Arial"/>
              </a:rPr>
              <a:t>activities</a:t>
            </a:r>
            <a:r>
              <a:rPr lang="en-US" sz="2883" dirty="0">
                <a:solidFill>
                  <a:srgbClr val="072A4F"/>
                </a:solidFill>
                <a:latin typeface="Arial"/>
                <a:cs typeface="Arial"/>
              </a:rPr>
              <a:t> </a:t>
            </a:r>
            <a:r>
              <a:rPr sz="2883" dirty="0">
                <a:solidFill>
                  <a:srgbClr val="052656"/>
                </a:solidFill>
                <a:latin typeface="Arial"/>
                <a:cs typeface="Arial"/>
              </a:rPr>
              <a:t>including</a:t>
            </a:r>
            <a:r>
              <a:rPr lang="en-US" sz="2883" dirty="0">
                <a:latin typeface="Arial"/>
                <a:cs typeface="Arial"/>
              </a:rPr>
              <a:t> </a:t>
            </a:r>
            <a:r>
              <a:rPr lang="en-US" sz="2883" dirty="0">
                <a:solidFill>
                  <a:srgbClr val="001C44"/>
                </a:solidFill>
                <a:latin typeface="Arial"/>
                <a:cs typeface="Arial"/>
              </a:rPr>
              <a:t>documentation</a:t>
            </a:r>
            <a:endParaRPr sz="2883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84741" y="1841428"/>
            <a:ext cx="7783494" cy="2955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marR="110278" indent="17859">
              <a:lnSpc>
                <a:spcPts val="3375"/>
              </a:lnSpc>
            </a:pPr>
            <a:r>
              <a:rPr sz="2848" dirty="0">
                <a:solidFill>
                  <a:srgbClr val="082F54"/>
                </a:solidFill>
                <a:latin typeface="Arial"/>
                <a:cs typeface="Arial"/>
              </a:rPr>
              <a:t>Finding </a:t>
            </a:r>
            <a:r>
              <a:rPr sz="2848" dirty="0">
                <a:solidFill>
                  <a:srgbClr val="003666"/>
                </a:solidFill>
                <a:latin typeface="Arial"/>
                <a:cs typeface="Arial"/>
              </a:rPr>
              <a:t>&amp; </a:t>
            </a:r>
            <a:r>
              <a:rPr sz="2848" dirty="0">
                <a:solidFill>
                  <a:srgbClr val="052F5B"/>
                </a:solidFill>
                <a:latin typeface="Arial"/>
                <a:cs typeface="Arial"/>
              </a:rPr>
              <a:t>eliminating </a:t>
            </a:r>
            <a:r>
              <a:rPr sz="2848" dirty="0">
                <a:solidFill>
                  <a:srgbClr val="00183A"/>
                </a:solidFill>
                <a:latin typeface="Arial"/>
                <a:cs typeface="Arial"/>
              </a:rPr>
              <a:t>sources </a:t>
            </a:r>
            <a:r>
              <a:rPr sz="2848" dirty="0">
                <a:solidFill>
                  <a:srgbClr val="0A2A4B"/>
                </a:solidFill>
                <a:latin typeface="Arial"/>
                <a:cs typeface="Arial"/>
              </a:rPr>
              <a:t>of </a:t>
            </a:r>
            <a:r>
              <a:rPr sz="2848" dirty="0">
                <a:solidFill>
                  <a:srgbClr val="052A54"/>
                </a:solidFill>
                <a:latin typeface="Arial"/>
                <a:cs typeface="Arial"/>
              </a:rPr>
              <a:t>quality  </a:t>
            </a:r>
            <a:r>
              <a:rPr sz="2918" dirty="0">
                <a:solidFill>
                  <a:srgbClr val="1A4475"/>
                </a:solidFill>
                <a:latin typeface="Arial"/>
                <a:cs typeface="Arial"/>
              </a:rPr>
              <a:t>problems </a:t>
            </a:r>
            <a:r>
              <a:rPr sz="2918" dirty="0">
                <a:solidFill>
                  <a:srgbClr val="032F59"/>
                </a:solidFill>
                <a:latin typeface="Arial"/>
                <a:cs typeface="Arial"/>
              </a:rPr>
              <a:t>through </a:t>
            </a:r>
            <a:r>
              <a:rPr sz="2918" dirty="0">
                <a:solidFill>
                  <a:srgbClr val="113352"/>
                </a:solidFill>
                <a:latin typeface="Arial"/>
                <a:cs typeface="Arial"/>
              </a:rPr>
              <a:t>tools </a:t>
            </a:r>
            <a:r>
              <a:rPr sz="2918" dirty="0">
                <a:solidFill>
                  <a:srgbClr val="013162"/>
                </a:solidFill>
                <a:latin typeface="Arial"/>
                <a:cs typeface="Arial"/>
              </a:rPr>
              <a:t>&amp; </a:t>
            </a:r>
            <a:r>
              <a:rPr sz="2918" dirty="0">
                <a:solidFill>
                  <a:srgbClr val="082D57"/>
                </a:solidFill>
                <a:latin typeface="Arial"/>
                <a:cs typeface="Arial"/>
              </a:rPr>
              <a:t>equipment </a:t>
            </a:r>
            <a:r>
              <a:rPr sz="2918" dirty="0">
                <a:solidFill>
                  <a:srgbClr val="082850"/>
                </a:solidFill>
                <a:latin typeface="Arial"/>
                <a:cs typeface="Arial"/>
              </a:rPr>
              <a:t>so </a:t>
            </a:r>
            <a:r>
              <a:rPr sz="2918" dirty="0">
                <a:solidFill>
                  <a:srgbClr val="0E3156"/>
                </a:solidFill>
                <a:latin typeface="Arial"/>
                <a:cs typeface="Arial"/>
              </a:rPr>
              <a:t>that  </a:t>
            </a:r>
            <a:r>
              <a:rPr sz="2918" dirty="0">
                <a:solidFill>
                  <a:srgbClr val="133652"/>
                </a:solidFill>
                <a:latin typeface="Arial"/>
                <a:cs typeface="Arial"/>
              </a:rPr>
              <a:t>customer’s  </a:t>
            </a:r>
            <a:r>
              <a:rPr sz="2918" dirty="0">
                <a:solidFill>
                  <a:srgbClr val="052F59"/>
                </a:solidFill>
                <a:latin typeface="Arial"/>
                <a:cs typeface="Arial"/>
              </a:rPr>
              <a:t>requirements </a:t>
            </a:r>
            <a:r>
              <a:rPr sz="2918" dirty="0">
                <a:solidFill>
                  <a:srgbClr val="00234F"/>
                </a:solidFill>
                <a:latin typeface="Arial"/>
                <a:cs typeface="Arial"/>
              </a:rPr>
              <a:t>are </a:t>
            </a:r>
            <a:r>
              <a:rPr sz="2918" dirty="0">
                <a:solidFill>
                  <a:srgbClr val="0A345B"/>
                </a:solidFill>
                <a:latin typeface="Arial"/>
                <a:cs typeface="Arial"/>
              </a:rPr>
              <a:t>continually </a:t>
            </a:r>
            <a:r>
              <a:rPr sz="2918" dirty="0">
                <a:solidFill>
                  <a:srgbClr val="032D56"/>
                </a:solidFill>
                <a:latin typeface="Arial"/>
                <a:cs typeface="Arial"/>
              </a:rPr>
              <a:t>met.</a:t>
            </a:r>
            <a:endParaRPr sz="2918" dirty="0">
              <a:latin typeface="Arial"/>
              <a:cs typeface="Arial"/>
            </a:endParaRPr>
          </a:p>
          <a:p>
            <a:pPr>
              <a:spcBef>
                <a:spcPts val="8"/>
              </a:spcBef>
            </a:pPr>
            <a:endParaRPr sz="2707" dirty="0">
              <a:latin typeface="Times New Roman"/>
              <a:cs typeface="Times New Roman"/>
            </a:endParaRPr>
          </a:p>
          <a:p>
            <a:pPr marL="8929">
              <a:lnSpc>
                <a:spcPts val="3189"/>
              </a:lnSpc>
            </a:pPr>
            <a:r>
              <a:rPr sz="2883" dirty="0">
                <a:solidFill>
                  <a:srgbClr val="0A3869"/>
                </a:solidFill>
                <a:latin typeface="Arial"/>
                <a:cs typeface="Arial"/>
              </a:rPr>
              <a:t>The </a:t>
            </a:r>
            <a:r>
              <a:rPr sz="2883" dirty="0">
                <a:solidFill>
                  <a:srgbClr val="0A2F52"/>
                </a:solidFill>
                <a:latin typeface="Arial"/>
                <a:cs typeface="Arial"/>
              </a:rPr>
              <a:t>activities </a:t>
            </a:r>
            <a:r>
              <a:rPr sz="2883" dirty="0">
                <a:solidFill>
                  <a:srgbClr val="0F314D"/>
                </a:solidFill>
                <a:latin typeface="Arial"/>
                <a:cs typeface="Arial"/>
              </a:rPr>
              <a:t>or </a:t>
            </a:r>
            <a:r>
              <a:rPr sz="2883" dirty="0">
                <a:solidFill>
                  <a:srgbClr val="05284D"/>
                </a:solidFill>
                <a:latin typeface="Arial"/>
                <a:cs typeface="Arial"/>
              </a:rPr>
              <a:t>techniques  </a:t>
            </a:r>
            <a:r>
              <a:rPr sz="2883" dirty="0">
                <a:solidFill>
                  <a:srgbClr val="001C31"/>
                </a:solidFill>
                <a:latin typeface="Arial"/>
                <a:cs typeface="Arial"/>
              </a:rPr>
              <a:t>used </a:t>
            </a:r>
            <a:r>
              <a:rPr sz="2883" dirty="0">
                <a:solidFill>
                  <a:srgbClr val="002A4F"/>
                </a:solidFill>
                <a:latin typeface="Arial"/>
                <a:cs typeface="Arial"/>
              </a:rPr>
              <a:t>to </a:t>
            </a:r>
            <a:r>
              <a:rPr sz="2883" dirty="0">
                <a:solidFill>
                  <a:srgbClr val="0A365D"/>
                </a:solidFill>
                <a:latin typeface="Arial"/>
                <a:cs typeface="Arial"/>
              </a:rPr>
              <a:t>achieve</a:t>
            </a:r>
            <a:r>
              <a:rPr lang="en-US" sz="2883" dirty="0">
                <a:solidFill>
                  <a:srgbClr val="0A365D"/>
                </a:solidFill>
                <a:latin typeface="Arial"/>
                <a:cs typeface="Arial"/>
              </a:rPr>
              <a:t> and maintain </a:t>
            </a:r>
            <a:r>
              <a:rPr sz="3445" dirty="0">
                <a:solidFill>
                  <a:srgbClr val="002449"/>
                </a:solidFill>
                <a:latin typeface="Arial"/>
                <a:cs typeface="Arial"/>
              </a:rPr>
              <a:t>the </a:t>
            </a:r>
            <a:r>
              <a:rPr sz="3445" dirty="0">
                <a:solidFill>
                  <a:srgbClr val="113A5D"/>
                </a:solidFill>
                <a:latin typeface="Arial"/>
                <a:cs typeface="Arial"/>
              </a:rPr>
              <a:t>product </a:t>
            </a:r>
            <a:r>
              <a:rPr sz="3445" dirty="0">
                <a:solidFill>
                  <a:srgbClr val="052F59"/>
                </a:solidFill>
                <a:latin typeface="Arial"/>
                <a:cs typeface="Arial"/>
              </a:rPr>
              <a:t>quality, </a:t>
            </a:r>
            <a:r>
              <a:rPr sz="3445" dirty="0">
                <a:solidFill>
                  <a:srgbClr val="052B56"/>
                </a:solidFill>
                <a:latin typeface="Arial"/>
                <a:cs typeface="Arial"/>
              </a:rPr>
              <a:t>process </a:t>
            </a:r>
            <a:r>
              <a:rPr sz="3445" dirty="0">
                <a:solidFill>
                  <a:srgbClr val="0A345D"/>
                </a:solidFill>
                <a:latin typeface="Arial"/>
                <a:cs typeface="Arial"/>
              </a:rPr>
              <a:t>and </a:t>
            </a:r>
            <a:r>
              <a:rPr lang="en-US" sz="3445" dirty="0">
                <a:solidFill>
                  <a:srgbClr val="0A345D"/>
                </a:solidFill>
                <a:latin typeface="Arial"/>
                <a:cs typeface="Arial"/>
              </a:rPr>
              <a:t>service</a:t>
            </a:r>
            <a:endParaRPr sz="3445" dirty="0">
              <a:latin typeface="Arial"/>
              <a:cs typeface="Arial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52C39069-79FE-4ECE-BF86-1092FFE276E8}"/>
              </a:ext>
            </a:extLst>
          </p:cNvPr>
          <p:cNvSpPr txBox="1">
            <a:spLocks/>
          </p:cNvSpPr>
          <p:nvPr/>
        </p:nvSpPr>
        <p:spPr>
          <a:xfrm>
            <a:off x="396352" y="235676"/>
            <a:ext cx="5208382" cy="7140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tabLst>
                <a:tab pos="3848112" algn="l"/>
              </a:tabLst>
            </a:pPr>
            <a:r>
              <a:rPr lang="en-US" sz="4640" spc="-288" dirty="0">
                <a:solidFill>
                  <a:srgbClr val="C00000"/>
                </a:solidFill>
                <a:latin typeface="Cambria"/>
                <a:cs typeface="Cambria"/>
              </a:rPr>
              <a:t>To</a:t>
            </a:r>
            <a:r>
              <a:rPr lang="en-US" sz="4640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en-US" sz="4640" spc="-91" dirty="0">
                <a:solidFill>
                  <a:srgbClr val="C00000"/>
                </a:solidFill>
                <a:latin typeface="Cambria"/>
                <a:cs typeface="Cambria"/>
              </a:rPr>
              <a:t>Achieve Q</a:t>
            </a:r>
            <a:r>
              <a:rPr lang="en-US" sz="4640" spc="-112" dirty="0">
                <a:solidFill>
                  <a:srgbClr val="C00000"/>
                </a:solidFill>
                <a:latin typeface="Cambria"/>
                <a:cs typeface="Cambria"/>
              </a:rPr>
              <a:t>C</a:t>
            </a:r>
            <a:r>
              <a:rPr lang="en-US" sz="4640" spc="77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en-US" sz="4640" spc="-63" dirty="0">
                <a:solidFill>
                  <a:srgbClr val="C00000"/>
                </a:solidFill>
                <a:latin typeface="Cambria"/>
                <a:cs typeface="Cambria"/>
              </a:rPr>
              <a:t>goals</a:t>
            </a:r>
            <a:endParaRPr lang="en-US" sz="464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A13472-DC7D-4FD0-9D0B-41DADA283A95}"/>
              </a:ext>
            </a:extLst>
          </p:cNvPr>
          <p:cNvSpPr/>
          <p:nvPr/>
        </p:nvSpPr>
        <p:spPr>
          <a:xfrm>
            <a:off x="3106695" y="2967335"/>
            <a:ext cx="2930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Example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80430" y="2920008"/>
            <a:ext cx="294680" cy="330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" name="object 7"/>
          <p:cNvSpPr/>
          <p:nvPr/>
        </p:nvSpPr>
        <p:spPr>
          <a:xfrm>
            <a:off x="580430" y="5116711"/>
            <a:ext cx="276820" cy="321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9"/>
          <p:cNvSpPr/>
          <p:nvPr/>
        </p:nvSpPr>
        <p:spPr>
          <a:xfrm>
            <a:off x="580430" y="5840016"/>
            <a:ext cx="276820" cy="330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/>
          <p:nvPr/>
        </p:nvSpPr>
        <p:spPr>
          <a:xfrm>
            <a:off x="580430" y="4375547"/>
            <a:ext cx="285750" cy="330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2" name="object 12"/>
          <p:cNvSpPr/>
          <p:nvPr/>
        </p:nvSpPr>
        <p:spPr>
          <a:xfrm>
            <a:off x="580430" y="3643313"/>
            <a:ext cx="285750" cy="330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3" name="object 13"/>
          <p:cNvSpPr/>
          <p:nvPr/>
        </p:nvSpPr>
        <p:spPr>
          <a:xfrm>
            <a:off x="1294805" y="2995910"/>
            <a:ext cx="1169789" cy="2723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65759" y="772849"/>
            <a:ext cx="2641003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pc="-143" dirty="0"/>
              <a:t>QA examples</a:t>
            </a:r>
            <a:endParaRPr spc="-143" dirty="0"/>
          </a:p>
        </p:txBody>
      </p:sp>
      <p:sp>
        <p:nvSpPr>
          <p:cNvPr id="15" name="object 15"/>
          <p:cNvSpPr txBox="1"/>
          <p:nvPr/>
        </p:nvSpPr>
        <p:spPr>
          <a:xfrm>
            <a:off x="553641" y="2071688"/>
            <a:ext cx="1276052" cy="411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2672" spc="-7" dirty="0">
                <a:solidFill>
                  <a:srgbClr val="012B5B"/>
                </a:solidFill>
                <a:latin typeface="Calibri"/>
                <a:cs typeface="Calibri"/>
              </a:rPr>
              <a:t>Example:</a:t>
            </a:r>
            <a:endParaRPr sz="2672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9055" y="3647777"/>
            <a:ext cx="3504009" cy="261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2496" spc="-80" dirty="0">
                <a:solidFill>
                  <a:srgbClr val="0A3152"/>
                </a:solidFill>
                <a:latin typeface="Arial"/>
                <a:cs typeface="Arial"/>
              </a:rPr>
              <a:t>Process</a:t>
            </a:r>
            <a:r>
              <a:rPr sz="2496" spc="4" dirty="0">
                <a:solidFill>
                  <a:srgbClr val="0A3152"/>
                </a:solidFill>
                <a:latin typeface="Arial"/>
                <a:cs typeface="Arial"/>
              </a:rPr>
              <a:t> </a:t>
            </a:r>
            <a:r>
              <a:rPr sz="2496" spc="-77" dirty="0">
                <a:solidFill>
                  <a:srgbClr val="113454"/>
                </a:solidFill>
                <a:latin typeface="Arial"/>
                <a:cs typeface="Arial"/>
              </a:rPr>
              <a:t>documentation</a:t>
            </a:r>
            <a:endParaRPr sz="2496" dirty="0">
              <a:latin typeface="Arial"/>
              <a:cs typeface="Arial"/>
            </a:endParaRPr>
          </a:p>
          <a:p>
            <a:pPr marL="8929" marR="3572">
              <a:lnSpc>
                <a:spcPts val="5765"/>
              </a:lnSpc>
              <a:spcBef>
                <a:spcPts val="654"/>
              </a:spcBef>
            </a:pPr>
            <a:r>
              <a:rPr sz="2461" spc="-56" dirty="0">
                <a:solidFill>
                  <a:srgbClr val="012344"/>
                </a:solidFill>
                <a:latin typeface="Arial"/>
                <a:cs typeface="Arial"/>
              </a:rPr>
              <a:t>Establishing</a:t>
            </a:r>
            <a:r>
              <a:rPr sz="2461" spc="204" dirty="0">
                <a:solidFill>
                  <a:srgbClr val="012344"/>
                </a:solidFill>
                <a:latin typeface="Arial"/>
                <a:cs typeface="Arial"/>
              </a:rPr>
              <a:t> </a:t>
            </a:r>
            <a:r>
              <a:rPr sz="2461" spc="-63" dirty="0">
                <a:solidFill>
                  <a:srgbClr val="03284D"/>
                </a:solidFill>
                <a:latin typeface="Arial"/>
                <a:cs typeface="Arial"/>
              </a:rPr>
              <a:t>standards </a:t>
            </a:r>
            <a:r>
              <a:rPr sz="2461" spc="-646" dirty="0">
                <a:solidFill>
                  <a:srgbClr val="03284D"/>
                </a:solidFill>
                <a:latin typeface="Arial"/>
                <a:cs typeface="Arial"/>
              </a:rPr>
              <a:t> </a:t>
            </a:r>
            <a:r>
              <a:rPr sz="2461" spc="-63" dirty="0">
                <a:solidFill>
                  <a:srgbClr val="0A3454"/>
                </a:solidFill>
                <a:latin typeface="Arial"/>
                <a:cs typeface="Arial"/>
              </a:rPr>
              <a:t>Developing</a:t>
            </a:r>
            <a:r>
              <a:rPr sz="2461" spc="105" dirty="0">
                <a:solidFill>
                  <a:srgbClr val="0A3454"/>
                </a:solidFill>
                <a:latin typeface="Arial"/>
                <a:cs typeface="Arial"/>
              </a:rPr>
              <a:t> </a:t>
            </a:r>
            <a:r>
              <a:rPr sz="2461" spc="-46" dirty="0">
                <a:solidFill>
                  <a:srgbClr val="001F3F"/>
                </a:solidFill>
                <a:latin typeface="Arial"/>
                <a:cs typeface="Arial"/>
              </a:rPr>
              <a:t>checklists</a:t>
            </a:r>
            <a:endParaRPr sz="2461" dirty="0">
              <a:latin typeface="Arial"/>
              <a:cs typeface="Arial"/>
            </a:endParaRPr>
          </a:p>
          <a:p>
            <a:pPr marL="8929">
              <a:spcBef>
                <a:spcPts val="2151"/>
              </a:spcBef>
            </a:pPr>
            <a:r>
              <a:rPr sz="2426" spc="-49" dirty="0">
                <a:solidFill>
                  <a:srgbClr val="0C2D49"/>
                </a:solidFill>
                <a:latin typeface="Arial"/>
                <a:cs typeface="Arial"/>
              </a:rPr>
              <a:t>Conducting </a:t>
            </a:r>
            <a:r>
              <a:rPr sz="2426" spc="-32" dirty="0">
                <a:solidFill>
                  <a:srgbClr val="032349"/>
                </a:solidFill>
                <a:latin typeface="Arial"/>
                <a:cs typeface="Arial"/>
              </a:rPr>
              <a:t>internal</a:t>
            </a:r>
            <a:r>
              <a:rPr sz="2426" spc="394" dirty="0">
                <a:solidFill>
                  <a:srgbClr val="032349"/>
                </a:solidFill>
                <a:latin typeface="Arial"/>
                <a:cs typeface="Arial"/>
              </a:rPr>
              <a:t> </a:t>
            </a:r>
            <a:r>
              <a:rPr sz="2426" spc="-46" dirty="0">
                <a:solidFill>
                  <a:srgbClr val="11345B"/>
                </a:solidFill>
                <a:latin typeface="Arial"/>
                <a:cs typeface="Arial"/>
              </a:rPr>
              <a:t>audits</a:t>
            </a:r>
            <a:endParaRPr sz="2426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437555" y="1875235"/>
            <a:ext cx="1732359" cy="535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8"/>
          <p:cNvSpPr txBox="1"/>
          <p:nvPr/>
        </p:nvSpPr>
        <p:spPr>
          <a:xfrm>
            <a:off x="392906" y="1895851"/>
            <a:ext cx="7939385" cy="902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marR="3572" indent="1848380">
              <a:lnSpc>
                <a:spcPct val="104400"/>
              </a:lnSpc>
            </a:pPr>
            <a:r>
              <a:rPr sz="2918" spc="-25" dirty="0">
                <a:solidFill>
                  <a:srgbClr val="073156"/>
                </a:solidFill>
                <a:latin typeface="Arial"/>
                <a:cs typeface="Arial"/>
              </a:rPr>
              <a:t>is </a:t>
            </a:r>
            <a:r>
              <a:rPr sz="2918" spc="-88" dirty="0">
                <a:solidFill>
                  <a:srgbClr val="01315E"/>
                </a:solidFill>
                <a:latin typeface="Arial"/>
                <a:cs typeface="Arial"/>
              </a:rPr>
              <a:t>an </a:t>
            </a:r>
            <a:r>
              <a:rPr sz="2918" spc="-74" dirty="0">
                <a:solidFill>
                  <a:srgbClr val="0C3662"/>
                </a:solidFill>
                <a:latin typeface="Arial"/>
                <a:cs typeface="Arial"/>
              </a:rPr>
              <a:t>important </a:t>
            </a:r>
            <a:r>
              <a:rPr sz="2918" spc="-80" dirty="0">
                <a:solidFill>
                  <a:srgbClr val="18385D"/>
                </a:solidFill>
                <a:latin typeface="Arial"/>
                <a:cs typeface="Arial"/>
              </a:rPr>
              <a:t>factor </a:t>
            </a:r>
            <a:r>
              <a:rPr sz="2918" spc="-130" dirty="0">
                <a:solidFill>
                  <a:srgbClr val="012D54"/>
                </a:solidFill>
                <a:latin typeface="Arial"/>
                <a:cs typeface="Arial"/>
              </a:rPr>
              <a:t>when </a:t>
            </a:r>
            <a:r>
              <a:rPr sz="2918" spc="-28" dirty="0">
                <a:solidFill>
                  <a:srgbClr val="002349"/>
                </a:solidFill>
                <a:latin typeface="Arial"/>
                <a:cs typeface="Arial"/>
              </a:rPr>
              <a:t>it </a:t>
            </a:r>
            <a:r>
              <a:rPr sz="2918" spc="-91" dirty="0">
                <a:solidFill>
                  <a:srgbClr val="113454"/>
                </a:solidFill>
                <a:latin typeface="Arial"/>
                <a:cs typeface="Arial"/>
              </a:rPr>
              <a:t>comes</a:t>
            </a:r>
            <a:r>
              <a:rPr sz="2918" spc="46" dirty="0">
                <a:solidFill>
                  <a:srgbClr val="113454"/>
                </a:solidFill>
                <a:latin typeface="Arial"/>
                <a:cs typeface="Arial"/>
              </a:rPr>
              <a:t> </a:t>
            </a:r>
            <a:r>
              <a:rPr sz="2918" spc="-56" dirty="0">
                <a:solidFill>
                  <a:srgbClr val="001D42"/>
                </a:solidFill>
                <a:latin typeface="Arial"/>
                <a:cs typeface="Arial"/>
              </a:rPr>
              <a:t>to </a:t>
            </a:r>
            <a:r>
              <a:rPr sz="2918" spc="-39" dirty="0">
                <a:solidFill>
                  <a:srgbClr val="001D42"/>
                </a:solidFill>
                <a:latin typeface="Arial"/>
                <a:cs typeface="Arial"/>
              </a:rPr>
              <a:t> </a:t>
            </a:r>
            <a:r>
              <a:rPr sz="2918" spc="-70" dirty="0">
                <a:solidFill>
                  <a:srgbClr val="001F49"/>
                </a:solidFill>
                <a:latin typeface="Arial"/>
                <a:cs typeface="Arial"/>
              </a:rPr>
              <a:t>any </a:t>
            </a:r>
            <a:r>
              <a:rPr sz="2918" spc="-77" dirty="0">
                <a:solidFill>
                  <a:srgbClr val="0F315D"/>
                </a:solidFill>
                <a:latin typeface="Arial"/>
                <a:cs typeface="Arial"/>
              </a:rPr>
              <a:t>product </a:t>
            </a:r>
            <a:r>
              <a:rPr sz="2918" spc="-46" dirty="0">
                <a:solidFill>
                  <a:srgbClr val="152D4D"/>
                </a:solidFill>
                <a:latin typeface="Arial"/>
                <a:cs typeface="Arial"/>
              </a:rPr>
              <a:t>or</a:t>
            </a:r>
            <a:r>
              <a:rPr sz="2918" spc="161" dirty="0">
                <a:solidFill>
                  <a:srgbClr val="152D4D"/>
                </a:solidFill>
                <a:latin typeface="Arial"/>
                <a:cs typeface="Arial"/>
              </a:rPr>
              <a:t> </a:t>
            </a:r>
            <a:r>
              <a:rPr sz="2918" spc="-80" dirty="0">
                <a:solidFill>
                  <a:srgbClr val="0A2A46"/>
                </a:solidFill>
                <a:latin typeface="Arial"/>
                <a:cs typeface="Arial"/>
              </a:rPr>
              <a:t>service.</a:t>
            </a:r>
            <a:endParaRPr sz="2918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0056" y="4393406"/>
            <a:ext cx="7665244" cy="1279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marR="3572" indent="8929">
              <a:lnSpc>
                <a:spcPct val="95400"/>
              </a:lnSpc>
              <a:tabLst>
                <a:tab pos="4535673" algn="l"/>
              </a:tabLst>
            </a:pPr>
            <a:r>
              <a:rPr sz="2918" spc="-88" dirty="0">
                <a:solidFill>
                  <a:srgbClr val="0C3156"/>
                </a:solidFill>
                <a:latin typeface="Arial"/>
                <a:cs typeface="Arial"/>
              </a:rPr>
              <a:t>Therefore, </a:t>
            </a:r>
            <a:r>
              <a:rPr sz="2918" spc="-63" dirty="0">
                <a:solidFill>
                  <a:srgbClr val="07213F"/>
                </a:solidFill>
                <a:latin typeface="Arial"/>
                <a:cs typeface="Arial"/>
              </a:rPr>
              <a:t>all </a:t>
            </a:r>
            <a:r>
              <a:rPr sz="2918" spc="-77" dirty="0">
                <a:solidFill>
                  <a:srgbClr val="08365E"/>
                </a:solidFill>
                <a:latin typeface="Arial"/>
                <a:cs typeface="Arial"/>
              </a:rPr>
              <a:t>manufacturers </a:t>
            </a:r>
            <a:r>
              <a:rPr sz="2918" spc="-88" dirty="0">
                <a:solidFill>
                  <a:srgbClr val="032F56"/>
                </a:solidFill>
                <a:latin typeface="Arial"/>
                <a:cs typeface="Arial"/>
              </a:rPr>
              <a:t>and</a:t>
            </a:r>
            <a:r>
              <a:rPr sz="2918" spc="63" dirty="0">
                <a:solidFill>
                  <a:srgbClr val="032F56"/>
                </a:solidFill>
                <a:latin typeface="Arial"/>
                <a:cs typeface="Arial"/>
              </a:rPr>
              <a:t> </a:t>
            </a:r>
            <a:r>
              <a:rPr sz="2918" spc="-84" dirty="0">
                <a:solidFill>
                  <a:srgbClr val="05314D"/>
                </a:solidFill>
                <a:latin typeface="Arial"/>
                <a:cs typeface="Arial"/>
              </a:rPr>
              <a:t>service </a:t>
            </a:r>
            <a:r>
              <a:rPr sz="2918" spc="-53" dirty="0">
                <a:solidFill>
                  <a:srgbClr val="05314D"/>
                </a:solidFill>
                <a:latin typeface="Arial"/>
                <a:cs typeface="Arial"/>
              </a:rPr>
              <a:t> </a:t>
            </a:r>
            <a:r>
              <a:rPr sz="2918" spc="-74" dirty="0">
                <a:solidFill>
                  <a:srgbClr val="052F5B"/>
                </a:solidFill>
                <a:latin typeface="Arial"/>
                <a:cs typeface="Arial"/>
              </a:rPr>
              <a:t>providers</a:t>
            </a:r>
            <a:r>
              <a:rPr sz="2918" spc="63" dirty="0">
                <a:solidFill>
                  <a:srgbClr val="052F5B"/>
                </a:solidFill>
                <a:latin typeface="Arial"/>
                <a:cs typeface="Arial"/>
              </a:rPr>
              <a:t> </a:t>
            </a:r>
            <a:r>
              <a:rPr sz="2918" spc="-88" dirty="0">
                <a:solidFill>
                  <a:srgbClr val="05315D"/>
                </a:solidFill>
                <a:latin typeface="Arial"/>
                <a:cs typeface="Arial"/>
              </a:rPr>
              <a:t>out</a:t>
            </a:r>
            <a:r>
              <a:rPr sz="2918" spc="35" dirty="0">
                <a:solidFill>
                  <a:srgbClr val="05315D"/>
                </a:solidFill>
                <a:latin typeface="Arial"/>
                <a:cs typeface="Arial"/>
              </a:rPr>
              <a:t> </a:t>
            </a:r>
            <a:r>
              <a:rPr sz="2918" spc="-88" dirty="0">
                <a:solidFill>
                  <a:srgbClr val="08345D"/>
                </a:solidFill>
                <a:latin typeface="Arial"/>
                <a:cs typeface="Arial"/>
              </a:rPr>
              <a:t>there</a:t>
            </a:r>
            <a:r>
              <a:rPr sz="2918" spc="137" dirty="0">
                <a:solidFill>
                  <a:srgbClr val="08345D"/>
                </a:solidFill>
                <a:latin typeface="Arial"/>
                <a:cs typeface="Arial"/>
              </a:rPr>
              <a:t> </a:t>
            </a:r>
            <a:r>
              <a:rPr sz="2918" spc="-74" dirty="0">
                <a:solidFill>
                  <a:srgbClr val="0E3457"/>
                </a:solidFill>
                <a:latin typeface="Arial"/>
                <a:cs typeface="Arial"/>
              </a:rPr>
              <a:t>constantly</a:t>
            </a:r>
            <a:r>
              <a:rPr sz="2918" spc="257" dirty="0">
                <a:solidFill>
                  <a:srgbClr val="0E3457"/>
                </a:solidFill>
                <a:latin typeface="Arial"/>
                <a:cs typeface="Arial"/>
              </a:rPr>
              <a:t> </a:t>
            </a:r>
            <a:r>
              <a:rPr sz="2918" spc="-88" dirty="0">
                <a:solidFill>
                  <a:srgbClr val="112A4B"/>
                </a:solidFill>
                <a:latin typeface="Arial"/>
                <a:cs typeface="Arial"/>
              </a:rPr>
              <a:t>look</a:t>
            </a:r>
            <a:r>
              <a:rPr sz="2918" spc="-56" dirty="0">
                <a:solidFill>
                  <a:srgbClr val="112A4B"/>
                </a:solidFill>
                <a:latin typeface="Arial"/>
                <a:cs typeface="Arial"/>
              </a:rPr>
              <a:t> </a:t>
            </a:r>
            <a:r>
              <a:rPr sz="2918" spc="-74" dirty="0">
                <a:solidFill>
                  <a:srgbClr val="0E283D"/>
                </a:solidFill>
                <a:latin typeface="Arial"/>
                <a:cs typeface="Arial"/>
              </a:rPr>
              <a:t>for</a:t>
            </a:r>
            <a:r>
              <a:rPr sz="2918" spc="151" dirty="0">
                <a:solidFill>
                  <a:srgbClr val="0E283D"/>
                </a:solidFill>
                <a:latin typeface="Arial"/>
                <a:cs typeface="Arial"/>
              </a:rPr>
              <a:t> </a:t>
            </a:r>
            <a:r>
              <a:rPr sz="2918" spc="-95" dirty="0">
                <a:solidFill>
                  <a:srgbClr val="082F56"/>
                </a:solidFill>
                <a:latin typeface="Arial"/>
                <a:cs typeface="Arial"/>
              </a:rPr>
              <a:t>enhancing </a:t>
            </a:r>
            <a:r>
              <a:rPr sz="2918" spc="-742" dirty="0">
                <a:solidFill>
                  <a:srgbClr val="082F56"/>
                </a:solidFill>
                <a:latin typeface="Arial"/>
                <a:cs typeface="Arial"/>
              </a:rPr>
              <a:t> </a:t>
            </a:r>
            <a:r>
              <a:rPr sz="2918" spc="-74" dirty="0">
                <a:solidFill>
                  <a:srgbClr val="032F59"/>
                </a:solidFill>
                <a:latin typeface="Arial"/>
                <a:cs typeface="Arial"/>
              </a:rPr>
              <a:t>their </a:t>
            </a:r>
            <a:r>
              <a:rPr sz="2918" spc="-77" dirty="0">
                <a:solidFill>
                  <a:srgbClr val="053460"/>
                </a:solidFill>
                <a:latin typeface="Arial"/>
                <a:cs typeface="Arial"/>
              </a:rPr>
              <a:t>product </a:t>
            </a:r>
            <a:r>
              <a:rPr sz="2918" spc="-84" dirty="0">
                <a:solidFill>
                  <a:srgbClr val="08315D"/>
                </a:solidFill>
                <a:latin typeface="Arial"/>
                <a:cs typeface="Arial"/>
              </a:rPr>
              <a:t>or </a:t>
            </a:r>
            <a:r>
              <a:rPr sz="2918" spc="-74" dirty="0">
                <a:solidFill>
                  <a:srgbClr val="03345B"/>
                </a:solidFill>
                <a:latin typeface="Arial"/>
                <a:cs typeface="Arial"/>
              </a:rPr>
              <a:t>the</a:t>
            </a:r>
            <a:r>
              <a:rPr sz="2918" spc="629" dirty="0">
                <a:solidFill>
                  <a:srgbClr val="03345B"/>
                </a:solidFill>
                <a:latin typeface="Arial"/>
                <a:cs typeface="Arial"/>
              </a:rPr>
              <a:t> </a:t>
            </a:r>
            <a:r>
              <a:rPr sz="2918" spc="-84" dirty="0">
                <a:solidFill>
                  <a:srgbClr val="0C3152"/>
                </a:solidFill>
                <a:latin typeface="Arial"/>
                <a:cs typeface="Arial"/>
              </a:rPr>
              <a:t>service	</a:t>
            </a:r>
            <a:r>
              <a:rPr sz="2918" spc="-60" dirty="0">
                <a:solidFill>
                  <a:srgbClr val="0C2F4F"/>
                </a:solidFill>
                <a:latin typeface="Arial"/>
                <a:cs typeface="Arial"/>
              </a:rPr>
              <a:t>uality.</a:t>
            </a:r>
            <a:endParaRPr sz="2918" dirty="0">
              <a:latin typeface="Arial"/>
              <a:cs typeface="Arial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032C48A0-EC52-44CC-81F2-8E9937C7928E}"/>
              </a:ext>
            </a:extLst>
          </p:cNvPr>
          <p:cNvSpPr txBox="1">
            <a:spLocks/>
          </p:cNvSpPr>
          <p:nvPr/>
        </p:nvSpPr>
        <p:spPr>
          <a:xfrm>
            <a:off x="450056" y="442784"/>
            <a:ext cx="4463236" cy="741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711" b="0" i="0" kern="1200">
                <a:solidFill>
                  <a:srgbClr val="605944"/>
                </a:solidFill>
                <a:latin typeface="Times New Roman"/>
                <a:ea typeface="+mj-ea"/>
                <a:cs typeface="Times New Roman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10751"/>
            <a:r>
              <a:rPr lang="en-US" sz="4816" spc="-141" dirty="0">
                <a:solidFill>
                  <a:srgbClr val="C00000"/>
                </a:solidFill>
                <a:latin typeface="Cambria"/>
                <a:cs typeface="Cambria"/>
              </a:rPr>
              <a:t>Quality</a:t>
            </a:r>
            <a:endParaRPr lang="en-US" sz="4816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80430" y="2982516"/>
            <a:ext cx="294680" cy="3214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" name="object 7"/>
          <p:cNvSpPr/>
          <p:nvPr/>
        </p:nvSpPr>
        <p:spPr>
          <a:xfrm>
            <a:off x="1000125" y="3071813"/>
            <a:ext cx="205383" cy="2232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9"/>
          <p:cNvSpPr/>
          <p:nvPr/>
        </p:nvSpPr>
        <p:spPr>
          <a:xfrm>
            <a:off x="580430" y="4464844"/>
            <a:ext cx="258961" cy="294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/>
          <p:nvPr/>
        </p:nvSpPr>
        <p:spPr>
          <a:xfrm>
            <a:off x="580430" y="3705821"/>
            <a:ext cx="294680" cy="330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62570" y="2254747"/>
            <a:ext cx="1258639" cy="3679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8929"/>
            <a:r>
              <a:rPr sz="2391" spc="-25" dirty="0">
                <a:solidFill>
                  <a:srgbClr val="001A2F"/>
                </a:solidFill>
                <a:latin typeface="Arial"/>
                <a:cs typeface="Arial"/>
              </a:rPr>
              <a:t>Example:</a:t>
            </a:r>
            <a:endParaRPr sz="2391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2266" y="2978051"/>
            <a:ext cx="3120926" cy="18398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457"/>
            <a:r>
              <a:rPr sz="2461" spc="-151" dirty="0">
                <a:solidFill>
                  <a:srgbClr val="082A49"/>
                </a:solidFill>
                <a:latin typeface="Arial"/>
                <a:cs typeface="Arial"/>
              </a:rPr>
              <a:t>QC</a:t>
            </a:r>
            <a:r>
              <a:rPr sz="2461" spc="158" dirty="0">
                <a:solidFill>
                  <a:srgbClr val="082A49"/>
                </a:solidFill>
                <a:latin typeface="Arial"/>
                <a:cs typeface="Arial"/>
              </a:rPr>
              <a:t> </a:t>
            </a:r>
            <a:r>
              <a:rPr sz="2461" spc="-74" dirty="0">
                <a:solidFill>
                  <a:srgbClr val="052646"/>
                </a:solidFill>
                <a:latin typeface="Arial"/>
                <a:cs typeface="Arial"/>
              </a:rPr>
              <a:t>review</a:t>
            </a:r>
            <a:endParaRPr sz="2461">
              <a:latin typeface="Arial"/>
              <a:cs typeface="Arial"/>
            </a:endParaRPr>
          </a:p>
          <a:p>
            <a:pPr marL="8929" marR="3572" indent="35717">
              <a:lnSpc>
                <a:spcPts val="5765"/>
              </a:lnSpc>
              <a:spcBef>
                <a:spcPts val="661"/>
              </a:spcBef>
            </a:pPr>
            <a:r>
              <a:rPr sz="2391" spc="-14" dirty="0">
                <a:solidFill>
                  <a:srgbClr val="031F34"/>
                </a:solidFill>
                <a:latin typeface="Arial"/>
                <a:cs typeface="Arial"/>
              </a:rPr>
              <a:t>Pe#orming</a:t>
            </a:r>
            <a:r>
              <a:rPr sz="2391" spc="137" dirty="0">
                <a:solidFill>
                  <a:srgbClr val="031F34"/>
                </a:solidFill>
                <a:latin typeface="Arial"/>
                <a:cs typeface="Arial"/>
              </a:rPr>
              <a:t> </a:t>
            </a:r>
            <a:r>
              <a:rPr sz="2391" spc="-11" dirty="0">
                <a:solidFill>
                  <a:srgbClr val="01284F"/>
                </a:solidFill>
                <a:latin typeface="Arial"/>
                <a:cs typeface="Arial"/>
              </a:rPr>
              <a:t>inspections </a:t>
            </a:r>
            <a:r>
              <a:rPr sz="2391" spc="-7" dirty="0">
                <a:solidFill>
                  <a:srgbClr val="01284F"/>
                </a:solidFill>
                <a:latin typeface="Arial"/>
                <a:cs typeface="Arial"/>
              </a:rPr>
              <a:t> </a:t>
            </a:r>
            <a:r>
              <a:rPr sz="2391" spc="-25" dirty="0">
                <a:solidFill>
                  <a:srgbClr val="011D36"/>
                </a:solidFill>
                <a:latin typeface="Arial"/>
                <a:cs typeface="Arial"/>
              </a:rPr>
              <a:t>Preforming</a:t>
            </a:r>
            <a:r>
              <a:rPr sz="2391" spc="134" dirty="0">
                <a:solidFill>
                  <a:srgbClr val="011D36"/>
                </a:solidFill>
                <a:latin typeface="Arial"/>
                <a:cs typeface="Arial"/>
              </a:rPr>
              <a:t> </a:t>
            </a:r>
            <a:r>
              <a:rPr sz="2391" spc="-32" dirty="0">
                <a:solidFill>
                  <a:srgbClr val="011838"/>
                </a:solidFill>
                <a:latin typeface="Arial"/>
                <a:cs typeface="Arial"/>
              </a:rPr>
              <a:t>testing</a:t>
            </a:r>
            <a:endParaRPr sz="2391">
              <a:latin typeface="Arial"/>
              <a:cs typeface="Arial"/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E485130E-2448-4FE8-B9AF-CB15E7271FD7}"/>
              </a:ext>
            </a:extLst>
          </p:cNvPr>
          <p:cNvSpPr txBox="1">
            <a:spLocks/>
          </p:cNvSpPr>
          <p:nvPr/>
        </p:nvSpPr>
        <p:spPr>
          <a:xfrm>
            <a:off x="365759" y="772849"/>
            <a:ext cx="2641003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pc="-143" dirty="0"/>
              <a:t>QC- examples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B7344E-FF55-4C27-98ED-DF034EB86FA9}"/>
              </a:ext>
            </a:extLst>
          </p:cNvPr>
          <p:cNvSpPr txBox="1"/>
          <p:nvPr/>
        </p:nvSpPr>
        <p:spPr>
          <a:xfrm>
            <a:off x="2571077" y="2151530"/>
            <a:ext cx="33314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Responsibility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055" y="763793"/>
            <a:ext cx="5827472" cy="64370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8929">
              <a:tabLst>
                <a:tab pos="1874721" algn="l"/>
              </a:tabLst>
            </a:pPr>
            <a:r>
              <a:rPr sz="4183" spc="-102" dirty="0">
                <a:solidFill>
                  <a:srgbClr val="C00000"/>
                </a:solidFill>
                <a:latin typeface="Cambria"/>
                <a:cs typeface="Cambria"/>
              </a:rPr>
              <a:t>Responsibility</a:t>
            </a:r>
            <a:r>
              <a:rPr lang="en-US" sz="4183" spc="-102" dirty="0">
                <a:solidFill>
                  <a:srgbClr val="C00000"/>
                </a:solidFill>
                <a:latin typeface="Cambria"/>
                <a:cs typeface="Cambria"/>
              </a:rPr>
              <a:t> of QA</a:t>
            </a:r>
            <a:endParaRPr sz="4183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1695" y="1580498"/>
            <a:ext cx="7151463" cy="1692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9758" algn="ctr">
              <a:lnSpc>
                <a:spcPts val="4415"/>
              </a:lnSpc>
            </a:pPr>
            <a:r>
              <a:rPr lang="en-US" sz="4000" spc="-141" dirty="0">
                <a:latin typeface="Calibri"/>
                <a:cs typeface="Calibri"/>
              </a:rPr>
              <a:t>Everyone on the team involved in developing the product is responsible for quality assurance</a:t>
            </a:r>
            <a:endParaRPr sz="4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59696947-352F-4F98-9B93-FC7B4B36429B}"/>
              </a:ext>
            </a:extLst>
          </p:cNvPr>
          <p:cNvSpPr txBox="1">
            <a:spLocks/>
          </p:cNvSpPr>
          <p:nvPr/>
        </p:nvSpPr>
        <p:spPr>
          <a:xfrm>
            <a:off x="562570" y="892885"/>
            <a:ext cx="5827472" cy="64370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929">
              <a:tabLst>
                <a:tab pos="1874721" algn="l"/>
              </a:tabLst>
            </a:pPr>
            <a:r>
              <a:rPr lang="en-US" sz="4183" spc="-102" dirty="0">
                <a:solidFill>
                  <a:srgbClr val="C00000"/>
                </a:solidFill>
                <a:latin typeface="Cambria"/>
                <a:cs typeface="Cambria"/>
              </a:rPr>
              <a:t>Responsibility of QC</a:t>
            </a:r>
            <a:endParaRPr lang="en-US" sz="4183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8D2868-8EF4-40F6-ABEB-B75EAA1057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7" t="26042" r="15625" b="47917"/>
          <a:stretch/>
        </p:blipFill>
        <p:spPr>
          <a:xfrm>
            <a:off x="122817" y="1887967"/>
            <a:ext cx="7068670" cy="171569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2F6AD4-209B-4713-98AD-7EBF31523759}"/>
              </a:ext>
            </a:extLst>
          </p:cNvPr>
          <p:cNvSpPr txBox="1"/>
          <p:nvPr/>
        </p:nvSpPr>
        <p:spPr>
          <a:xfrm>
            <a:off x="2226833" y="4625788"/>
            <a:ext cx="3752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Working together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790" y="860612"/>
            <a:ext cx="6723529" cy="4206240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43" b="87630" l="0" r="89355">
                          <a14:foregroundMark x1="14941" y1="30208" x2="36719" y2="40755"/>
                          <a14:foregroundMark x1="5176" y1="9245" x2="47266" y2="24219"/>
                          <a14:foregroundMark x1="41113" y1="11719" x2="13477" y2="8594"/>
                          <a14:foregroundMark x1="39746" y1="9766" x2="27832" y2="7943"/>
                          <a14:foregroundMark x1="13184" y1="8984" x2="7910" y2="10807"/>
                          <a14:foregroundMark x1="44824" y1="23047" x2="81055" y2="45573"/>
                          <a14:foregroundMark x1="67090" y1="36589" x2="76855" y2="30339"/>
                          <a14:foregroundMark x1="77051" y1="30469" x2="85840" y2="35547"/>
                          <a14:foregroundMark x1="85840" y1="35547" x2="87109" y2="65365"/>
                          <a14:foregroundMark x1="87109" y1="65365" x2="88281" y2="73698"/>
                          <a14:foregroundMark x1="87305" y1="76172" x2="64746" y2="77865"/>
                          <a14:foregroundMark x1="77930" y1="77344" x2="49805" y2="82552"/>
                          <a14:foregroundMark x1="69531" y1="79427" x2="48828" y2="87760"/>
                          <a14:foregroundMark x1="48438" y1="87240" x2="2637" y2="85156"/>
                          <a14:foregroundMark x1="86426" y1="55599" x2="89355" y2="613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 l="-1" t="-10209" r="-11988" b="-22604"/>
            </a:stretch>
          </a:blipFill>
        </p:spPr>
        <p:txBody>
          <a:bodyPr wrap="square" lIns="0" tIns="0" rIns="0" bIns="0" rtlCol="0"/>
          <a:lstStyle/>
          <a:p>
            <a:endParaRPr sz="1266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ny name&#10;&#10;Description automatically generated with medium confidence">
            <a:extLst>
              <a:ext uri="{FF2B5EF4-FFF2-40B4-BE49-F238E27FC236}">
                <a16:creationId xmlns:a16="http://schemas.microsoft.com/office/drawing/2014/main" id="{31F41F4C-E8E8-446A-ACE1-FF63746DF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6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73273" y="2500312"/>
            <a:ext cx="6295430" cy="526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object 6"/>
          <p:cNvSpPr/>
          <p:nvPr/>
        </p:nvSpPr>
        <p:spPr>
          <a:xfrm>
            <a:off x="526851" y="3134320"/>
            <a:ext cx="4554141" cy="562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6851" y="500972"/>
            <a:ext cx="4463236" cy="741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410751"/>
            <a:r>
              <a:rPr lang="en-US" sz="4816" spc="-141" dirty="0">
                <a:solidFill>
                  <a:srgbClr val="C00000"/>
                </a:solidFill>
                <a:latin typeface="Cambria"/>
                <a:cs typeface="Cambria"/>
              </a:rPr>
              <a:t>Q</a:t>
            </a:r>
            <a:r>
              <a:rPr sz="4816" spc="-141" dirty="0">
                <a:solidFill>
                  <a:srgbClr val="C00000"/>
                </a:solidFill>
                <a:latin typeface="Cambria"/>
                <a:cs typeface="Cambria"/>
              </a:rPr>
              <a:t>uality</a:t>
            </a:r>
            <a:endParaRPr sz="4816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4344" y="1505545"/>
            <a:ext cx="7079010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marR="3572" indent="26788">
              <a:lnSpc>
                <a:spcPts val="3375"/>
              </a:lnSpc>
            </a:pPr>
            <a:r>
              <a:rPr sz="2918" spc="-42" dirty="0">
                <a:solidFill>
                  <a:srgbClr val="163349"/>
                </a:solidFill>
                <a:latin typeface="Arial"/>
                <a:cs typeface="Arial"/>
              </a:rPr>
              <a:t>In </a:t>
            </a:r>
            <a:r>
              <a:rPr sz="2918" spc="-74" dirty="0">
                <a:solidFill>
                  <a:srgbClr val="002A4F"/>
                </a:solidFill>
                <a:latin typeface="Arial"/>
                <a:cs typeface="Arial"/>
              </a:rPr>
              <a:t>order </a:t>
            </a:r>
            <a:r>
              <a:rPr sz="2918" spc="-56" dirty="0">
                <a:solidFill>
                  <a:srgbClr val="0A2848"/>
                </a:solidFill>
                <a:latin typeface="Arial"/>
                <a:cs typeface="Arial"/>
              </a:rPr>
              <a:t>to </a:t>
            </a:r>
            <a:r>
              <a:rPr sz="2918" spc="-74" dirty="0">
                <a:solidFill>
                  <a:srgbClr val="032D57"/>
                </a:solidFill>
                <a:latin typeface="Arial"/>
                <a:cs typeface="Arial"/>
              </a:rPr>
              <a:t>maintain </a:t>
            </a:r>
            <a:r>
              <a:rPr sz="2918" spc="-84" dirty="0">
                <a:solidFill>
                  <a:srgbClr val="03345B"/>
                </a:solidFill>
                <a:latin typeface="Arial"/>
                <a:cs typeface="Arial"/>
              </a:rPr>
              <a:t>or </a:t>
            </a:r>
            <a:r>
              <a:rPr sz="2918" spc="-88" dirty="0">
                <a:solidFill>
                  <a:srgbClr val="0C3660"/>
                </a:solidFill>
                <a:latin typeface="Arial"/>
                <a:cs typeface="Arial"/>
              </a:rPr>
              <a:t>enhance </a:t>
            </a:r>
            <a:r>
              <a:rPr sz="2918" spc="-74" dirty="0">
                <a:solidFill>
                  <a:srgbClr val="001634"/>
                </a:solidFill>
                <a:latin typeface="Arial"/>
                <a:cs typeface="Arial"/>
              </a:rPr>
              <a:t>the </a:t>
            </a:r>
            <a:r>
              <a:rPr sz="2918" spc="-77" dirty="0">
                <a:solidFill>
                  <a:srgbClr val="053460"/>
                </a:solidFill>
                <a:latin typeface="Arial"/>
                <a:cs typeface="Arial"/>
              </a:rPr>
              <a:t>quality</a:t>
            </a:r>
            <a:r>
              <a:rPr sz="2918" spc="-11" dirty="0">
                <a:solidFill>
                  <a:srgbClr val="053460"/>
                </a:solidFill>
                <a:latin typeface="Arial"/>
                <a:cs typeface="Arial"/>
              </a:rPr>
              <a:t> </a:t>
            </a:r>
            <a:r>
              <a:rPr sz="2918" spc="-67" dirty="0">
                <a:solidFill>
                  <a:srgbClr val="132B49"/>
                </a:solidFill>
                <a:latin typeface="Arial"/>
                <a:cs typeface="Arial"/>
              </a:rPr>
              <a:t>of </a:t>
            </a:r>
            <a:r>
              <a:rPr sz="2918" spc="-46" dirty="0">
                <a:solidFill>
                  <a:srgbClr val="132B49"/>
                </a:solidFill>
                <a:latin typeface="Arial"/>
                <a:cs typeface="Arial"/>
              </a:rPr>
              <a:t> </a:t>
            </a:r>
            <a:r>
              <a:rPr sz="2918" spc="-74" dirty="0">
                <a:solidFill>
                  <a:srgbClr val="002146"/>
                </a:solidFill>
                <a:latin typeface="Arial"/>
                <a:cs typeface="Arial"/>
              </a:rPr>
              <a:t>the </a:t>
            </a:r>
            <a:r>
              <a:rPr sz="2918" spc="-116" dirty="0" err="1">
                <a:solidFill>
                  <a:srgbClr val="0F314F"/>
                </a:solidFill>
                <a:latin typeface="Arial"/>
                <a:cs typeface="Arial"/>
              </a:rPr>
              <a:t>o</a:t>
            </a:r>
            <a:r>
              <a:rPr lang="en-US" sz="2918" spc="-116" dirty="0" err="1">
                <a:solidFill>
                  <a:srgbClr val="0F314F"/>
                </a:solidFill>
                <a:latin typeface="Arial"/>
                <a:cs typeface="Arial"/>
              </a:rPr>
              <a:t>f</a:t>
            </a:r>
            <a:r>
              <a:rPr sz="2918" spc="-116" dirty="0" err="1">
                <a:solidFill>
                  <a:srgbClr val="0F314F"/>
                </a:solidFill>
                <a:latin typeface="Arial"/>
                <a:cs typeface="Arial"/>
              </a:rPr>
              <a:t>erings</a:t>
            </a:r>
            <a:r>
              <a:rPr sz="2918" spc="-116" dirty="0">
                <a:solidFill>
                  <a:srgbClr val="0F314F"/>
                </a:solidFill>
                <a:latin typeface="Arial"/>
                <a:cs typeface="Arial"/>
              </a:rPr>
              <a:t>,  </a:t>
            </a:r>
            <a:r>
              <a:rPr sz="2918" spc="-77" dirty="0">
                <a:solidFill>
                  <a:srgbClr val="0A345E"/>
                </a:solidFill>
                <a:latin typeface="Arial"/>
                <a:cs typeface="Arial"/>
              </a:rPr>
              <a:t>manufacturers </a:t>
            </a:r>
            <a:r>
              <a:rPr sz="2918" spc="-84" dirty="0">
                <a:solidFill>
                  <a:srgbClr val="0A2849"/>
                </a:solidFill>
                <a:latin typeface="Arial"/>
                <a:cs typeface="Arial"/>
              </a:rPr>
              <a:t>use</a:t>
            </a:r>
            <a:r>
              <a:rPr sz="2918" spc="-32" dirty="0">
                <a:solidFill>
                  <a:srgbClr val="0A2849"/>
                </a:solidFill>
                <a:latin typeface="Arial"/>
                <a:cs typeface="Arial"/>
              </a:rPr>
              <a:t> </a:t>
            </a:r>
            <a:r>
              <a:rPr sz="2918" spc="-84" dirty="0">
                <a:solidFill>
                  <a:srgbClr val="01284B"/>
                </a:solidFill>
                <a:latin typeface="Arial"/>
                <a:cs typeface="Arial"/>
              </a:rPr>
              <a:t>two</a:t>
            </a:r>
            <a:endParaRPr sz="2918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3274" y="4550569"/>
            <a:ext cx="6907560" cy="1744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859" marR="3572" indent="-8929">
              <a:lnSpc>
                <a:spcPts val="3375"/>
              </a:lnSpc>
            </a:pPr>
            <a:r>
              <a:rPr sz="2918" spc="-105" dirty="0">
                <a:solidFill>
                  <a:srgbClr val="0C3B69"/>
                </a:solidFill>
                <a:latin typeface="Arial"/>
                <a:cs typeface="Arial"/>
              </a:rPr>
              <a:t>These</a:t>
            </a:r>
            <a:r>
              <a:rPr sz="2918" spc="169" dirty="0">
                <a:solidFill>
                  <a:srgbClr val="0C3B69"/>
                </a:solidFill>
                <a:latin typeface="Arial"/>
                <a:cs typeface="Arial"/>
              </a:rPr>
              <a:t> </a:t>
            </a:r>
            <a:r>
              <a:rPr sz="2918" spc="-130" dirty="0">
                <a:solidFill>
                  <a:srgbClr val="133B62"/>
                </a:solidFill>
                <a:latin typeface="Arial"/>
                <a:cs typeface="Arial"/>
              </a:rPr>
              <a:t>two</a:t>
            </a:r>
            <a:r>
              <a:rPr sz="2918" spc="158" dirty="0">
                <a:solidFill>
                  <a:srgbClr val="133B62"/>
                </a:solidFill>
                <a:latin typeface="Arial"/>
                <a:cs typeface="Arial"/>
              </a:rPr>
              <a:t> </a:t>
            </a:r>
            <a:r>
              <a:rPr sz="2918" spc="-70" dirty="0">
                <a:solidFill>
                  <a:srgbClr val="1A3856"/>
                </a:solidFill>
                <a:latin typeface="Arial"/>
                <a:cs typeface="Arial"/>
              </a:rPr>
              <a:t>practices</a:t>
            </a:r>
            <a:r>
              <a:rPr sz="2918" spc="155" dirty="0">
                <a:solidFill>
                  <a:srgbClr val="1A3856"/>
                </a:solidFill>
                <a:latin typeface="Arial"/>
                <a:cs typeface="Arial"/>
              </a:rPr>
              <a:t> </a:t>
            </a:r>
            <a:r>
              <a:rPr sz="2918" spc="-95" dirty="0">
                <a:solidFill>
                  <a:srgbClr val="032856"/>
                </a:solidFill>
                <a:latin typeface="Arial"/>
                <a:cs typeface="Arial"/>
              </a:rPr>
              <a:t>make</a:t>
            </a:r>
            <a:r>
              <a:rPr sz="2918" spc="21" dirty="0">
                <a:solidFill>
                  <a:srgbClr val="032856"/>
                </a:solidFill>
                <a:latin typeface="Arial"/>
                <a:cs typeface="Arial"/>
              </a:rPr>
              <a:t> </a:t>
            </a:r>
            <a:r>
              <a:rPr sz="2918" spc="-91" dirty="0">
                <a:solidFill>
                  <a:srgbClr val="112A48"/>
                </a:solidFill>
                <a:latin typeface="Arial"/>
                <a:cs typeface="Arial"/>
              </a:rPr>
              <a:t>sure</a:t>
            </a:r>
            <a:r>
              <a:rPr sz="2918" spc="56" dirty="0">
                <a:solidFill>
                  <a:srgbClr val="112A48"/>
                </a:solidFill>
                <a:latin typeface="Arial"/>
                <a:cs typeface="Arial"/>
              </a:rPr>
              <a:t> </a:t>
            </a:r>
            <a:r>
              <a:rPr sz="2918" spc="-80" dirty="0">
                <a:solidFill>
                  <a:srgbClr val="052F59"/>
                </a:solidFill>
                <a:latin typeface="Arial"/>
                <a:cs typeface="Arial"/>
              </a:rPr>
              <a:t>that</a:t>
            </a:r>
            <a:r>
              <a:rPr sz="2918" spc="42" dirty="0">
                <a:solidFill>
                  <a:srgbClr val="052F59"/>
                </a:solidFill>
                <a:latin typeface="Arial"/>
                <a:cs typeface="Arial"/>
              </a:rPr>
              <a:t> </a:t>
            </a:r>
            <a:r>
              <a:rPr sz="2918" spc="-74" dirty="0">
                <a:solidFill>
                  <a:srgbClr val="012A52"/>
                </a:solidFill>
                <a:latin typeface="Arial"/>
                <a:cs typeface="Arial"/>
              </a:rPr>
              <a:t>the</a:t>
            </a:r>
            <a:r>
              <a:rPr sz="2918" spc="56" dirty="0">
                <a:solidFill>
                  <a:srgbClr val="012A52"/>
                </a:solidFill>
                <a:latin typeface="Arial"/>
                <a:cs typeface="Arial"/>
              </a:rPr>
              <a:t> </a:t>
            </a:r>
            <a:r>
              <a:rPr sz="2918" spc="-88" dirty="0">
                <a:solidFill>
                  <a:srgbClr val="0A3157"/>
                </a:solidFill>
                <a:latin typeface="Arial"/>
                <a:cs typeface="Arial"/>
              </a:rPr>
              <a:t>end </a:t>
            </a:r>
            <a:r>
              <a:rPr sz="2918" spc="-742" dirty="0">
                <a:solidFill>
                  <a:srgbClr val="0A3157"/>
                </a:solidFill>
                <a:latin typeface="Arial"/>
                <a:cs typeface="Arial"/>
              </a:rPr>
              <a:t> </a:t>
            </a:r>
            <a:r>
              <a:rPr sz="2918" spc="-77" dirty="0">
                <a:solidFill>
                  <a:srgbClr val="18446E"/>
                </a:solidFill>
                <a:latin typeface="Arial"/>
                <a:cs typeface="Arial"/>
              </a:rPr>
              <a:t>product </a:t>
            </a:r>
            <a:r>
              <a:rPr sz="2918" spc="-84" dirty="0">
                <a:solidFill>
                  <a:srgbClr val="052F5E"/>
                </a:solidFill>
                <a:latin typeface="Arial"/>
                <a:cs typeface="Arial"/>
              </a:rPr>
              <a:t>or </a:t>
            </a:r>
            <a:r>
              <a:rPr sz="2918" spc="-74" dirty="0">
                <a:solidFill>
                  <a:srgbClr val="0C2B5B"/>
                </a:solidFill>
                <a:latin typeface="Arial"/>
                <a:cs typeface="Arial"/>
              </a:rPr>
              <a:t>the </a:t>
            </a:r>
            <a:r>
              <a:rPr sz="2918" spc="-84" dirty="0">
                <a:solidFill>
                  <a:srgbClr val="052F59"/>
                </a:solidFill>
                <a:latin typeface="Arial"/>
                <a:cs typeface="Arial"/>
              </a:rPr>
              <a:t>service </a:t>
            </a:r>
            <a:r>
              <a:rPr sz="2918" spc="-88" dirty="0">
                <a:solidFill>
                  <a:srgbClr val="032A54"/>
                </a:solidFill>
                <a:latin typeface="Arial"/>
                <a:cs typeface="Arial"/>
              </a:rPr>
              <a:t>meets </a:t>
            </a:r>
            <a:r>
              <a:rPr sz="2918" spc="-102" dirty="0">
                <a:solidFill>
                  <a:srgbClr val="012854"/>
                </a:solidFill>
                <a:latin typeface="Arial"/>
                <a:cs typeface="Arial"/>
              </a:rPr>
              <a:t>the</a:t>
            </a:r>
            <a:r>
              <a:rPr sz="2918" spc="120" dirty="0">
                <a:solidFill>
                  <a:srgbClr val="012854"/>
                </a:solidFill>
                <a:latin typeface="Arial"/>
                <a:cs typeface="Arial"/>
              </a:rPr>
              <a:t> </a:t>
            </a:r>
            <a:r>
              <a:rPr sz="2918" spc="-67" dirty="0">
                <a:solidFill>
                  <a:srgbClr val="03284B"/>
                </a:solidFill>
                <a:latin typeface="Arial"/>
                <a:cs typeface="Arial"/>
              </a:rPr>
              <a:t>quality </a:t>
            </a:r>
            <a:r>
              <a:rPr sz="2918" spc="-46" dirty="0">
                <a:solidFill>
                  <a:srgbClr val="03284B"/>
                </a:solidFill>
                <a:latin typeface="Arial"/>
                <a:cs typeface="Arial"/>
              </a:rPr>
              <a:t> </a:t>
            </a:r>
            <a:r>
              <a:rPr sz="2918" spc="-77" dirty="0">
                <a:solidFill>
                  <a:srgbClr val="012F57"/>
                </a:solidFill>
                <a:latin typeface="Arial"/>
                <a:cs typeface="Arial"/>
              </a:rPr>
              <a:t>requirements </a:t>
            </a:r>
            <a:r>
              <a:rPr sz="2918" spc="-88" dirty="0">
                <a:solidFill>
                  <a:srgbClr val="053159"/>
                </a:solidFill>
                <a:latin typeface="Arial"/>
                <a:cs typeface="Arial"/>
              </a:rPr>
              <a:t>and </a:t>
            </a:r>
            <a:r>
              <a:rPr sz="2918" spc="-91" dirty="0">
                <a:solidFill>
                  <a:srgbClr val="07315B"/>
                </a:solidFill>
                <a:latin typeface="Arial"/>
                <a:cs typeface="Arial"/>
              </a:rPr>
              <a:t>standards </a:t>
            </a:r>
            <a:r>
              <a:rPr sz="2918" spc="-74" dirty="0">
                <a:solidFill>
                  <a:srgbClr val="012F60"/>
                </a:solidFill>
                <a:latin typeface="Arial"/>
                <a:cs typeface="Arial"/>
              </a:rPr>
              <a:t>defined </a:t>
            </a:r>
            <a:r>
              <a:rPr sz="2918" spc="-74" dirty="0">
                <a:solidFill>
                  <a:srgbClr val="1D3856"/>
                </a:solidFill>
                <a:latin typeface="Arial"/>
                <a:cs typeface="Arial"/>
              </a:rPr>
              <a:t>for</a:t>
            </a:r>
            <a:r>
              <a:rPr sz="2918" spc="98" dirty="0">
                <a:solidFill>
                  <a:srgbClr val="1D3856"/>
                </a:solidFill>
                <a:latin typeface="Arial"/>
                <a:cs typeface="Arial"/>
              </a:rPr>
              <a:t> </a:t>
            </a:r>
            <a:r>
              <a:rPr sz="2918" spc="-74" dirty="0">
                <a:solidFill>
                  <a:srgbClr val="05315B"/>
                </a:solidFill>
                <a:latin typeface="Arial"/>
                <a:cs typeface="Arial"/>
              </a:rPr>
              <a:t>the </a:t>
            </a:r>
            <a:r>
              <a:rPr sz="2918" spc="-46" dirty="0">
                <a:solidFill>
                  <a:srgbClr val="05315B"/>
                </a:solidFill>
                <a:latin typeface="Arial"/>
                <a:cs typeface="Arial"/>
              </a:rPr>
              <a:t> </a:t>
            </a:r>
            <a:r>
              <a:rPr sz="2918" spc="-77" dirty="0">
                <a:solidFill>
                  <a:srgbClr val="16426D"/>
                </a:solidFill>
                <a:latin typeface="Arial"/>
                <a:cs typeface="Arial"/>
              </a:rPr>
              <a:t>product </a:t>
            </a:r>
            <a:r>
              <a:rPr sz="2918" spc="-84" dirty="0">
                <a:solidFill>
                  <a:srgbClr val="052F5E"/>
                </a:solidFill>
                <a:latin typeface="Arial"/>
                <a:cs typeface="Arial"/>
              </a:rPr>
              <a:t>or </a:t>
            </a:r>
            <a:r>
              <a:rPr sz="2918" spc="-74" dirty="0">
                <a:solidFill>
                  <a:srgbClr val="0C2B5B"/>
                </a:solidFill>
                <a:latin typeface="Arial"/>
                <a:cs typeface="Arial"/>
              </a:rPr>
              <a:t>the</a:t>
            </a:r>
            <a:r>
              <a:rPr sz="2918" spc="211" dirty="0">
                <a:solidFill>
                  <a:srgbClr val="0C2B5B"/>
                </a:solidFill>
                <a:latin typeface="Arial"/>
                <a:cs typeface="Arial"/>
              </a:rPr>
              <a:t> </a:t>
            </a:r>
            <a:r>
              <a:rPr sz="2918" spc="-80" dirty="0">
                <a:solidFill>
                  <a:srgbClr val="052F59"/>
                </a:solidFill>
                <a:latin typeface="Arial"/>
                <a:cs typeface="Arial"/>
              </a:rPr>
              <a:t>service.</a:t>
            </a:r>
            <a:endParaRPr sz="2918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8624" y="428625"/>
            <a:ext cx="7472867" cy="724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8929">
              <a:tabLst>
                <a:tab pos="1392535" algn="l"/>
                <a:tab pos="3365926" algn="l"/>
              </a:tabLst>
            </a:pPr>
            <a:r>
              <a:rPr sz="4711" spc="-120" dirty="0">
                <a:solidFill>
                  <a:srgbClr val="C00000"/>
                </a:solidFill>
                <a:latin typeface="Cambria"/>
                <a:cs typeface="Cambria"/>
              </a:rPr>
              <a:t>Are</a:t>
            </a:r>
            <a:r>
              <a:rPr lang="en-US" sz="4711" spc="-120" dirty="0">
                <a:solidFill>
                  <a:srgbClr val="C00000"/>
                </a:solidFill>
                <a:latin typeface="Cambria"/>
                <a:cs typeface="Cambria"/>
              </a:rPr>
              <a:t> Q</a:t>
            </a:r>
            <a:r>
              <a:rPr sz="4711" spc="-176" dirty="0">
                <a:solidFill>
                  <a:srgbClr val="C00000"/>
                </a:solidFill>
                <a:latin typeface="Cambria"/>
                <a:cs typeface="Cambria"/>
              </a:rPr>
              <a:t>A</a:t>
            </a:r>
            <a:r>
              <a:rPr sz="4711" spc="218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4711" spc="-102" dirty="0">
                <a:solidFill>
                  <a:srgbClr val="C00000"/>
                </a:solidFill>
                <a:latin typeface="Cambria"/>
                <a:cs typeface="Cambria"/>
              </a:rPr>
              <a:t>and</a:t>
            </a:r>
            <a:r>
              <a:rPr lang="en-US" sz="4711" spc="-102" dirty="0">
                <a:solidFill>
                  <a:srgbClr val="C00000"/>
                </a:solidFill>
                <a:latin typeface="Cambria"/>
                <a:cs typeface="Cambria"/>
              </a:rPr>
              <a:t> Q</a:t>
            </a:r>
            <a:r>
              <a:rPr sz="4711" spc="-214" dirty="0">
                <a:solidFill>
                  <a:srgbClr val="C00000"/>
                </a:solidFill>
                <a:latin typeface="Cambria"/>
                <a:cs typeface="Cambria"/>
              </a:rPr>
              <a:t>C </a:t>
            </a:r>
            <a:r>
              <a:rPr sz="4711" spc="-134" dirty="0">
                <a:solidFill>
                  <a:srgbClr val="C00000"/>
                </a:solidFill>
                <a:latin typeface="Cambria"/>
                <a:cs typeface="Cambria"/>
              </a:rPr>
              <a:t>same</a:t>
            </a:r>
            <a:r>
              <a:rPr sz="4711" spc="246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4711" spc="-91" dirty="0">
                <a:solidFill>
                  <a:srgbClr val="C00000"/>
                </a:solidFill>
                <a:latin typeface="Cambria"/>
                <a:cs typeface="Cambria"/>
              </a:rPr>
              <a:t>terms?</a:t>
            </a:r>
            <a:endParaRPr sz="471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5414" y="1777008"/>
            <a:ext cx="7255371" cy="9454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88">
              <a:tabLst>
                <a:tab pos="990714" algn="l"/>
              </a:tabLst>
            </a:pPr>
            <a:r>
              <a:rPr sz="3094" i="1" spc="573" dirty="0">
                <a:solidFill>
                  <a:srgbClr val="073667"/>
                </a:solidFill>
                <a:latin typeface="Arial"/>
                <a:cs typeface="Arial"/>
              </a:rPr>
              <a:t>Big	</a:t>
            </a:r>
            <a:r>
              <a:rPr lang="en-US" sz="3094" i="1" spc="260" dirty="0">
                <a:solidFill>
                  <a:srgbClr val="003162"/>
                </a:solidFill>
                <a:latin typeface="Arial"/>
                <a:cs typeface="Arial"/>
              </a:rPr>
              <a:t>No</a:t>
            </a:r>
            <a:r>
              <a:rPr sz="3094" i="1" spc="260" dirty="0">
                <a:solidFill>
                  <a:srgbClr val="003162"/>
                </a:solidFill>
                <a:latin typeface="Arial"/>
                <a:cs typeface="Arial"/>
              </a:rPr>
              <a:t>, </a:t>
            </a:r>
            <a:r>
              <a:rPr sz="3094" spc="-207" dirty="0">
                <a:solidFill>
                  <a:srgbClr val="002444"/>
                </a:solidFill>
                <a:latin typeface="Arial"/>
                <a:cs typeface="Arial"/>
              </a:rPr>
              <a:t>Th</a:t>
            </a:r>
            <a:r>
              <a:rPr lang="en-US" sz="3094" spc="-207" dirty="0">
                <a:solidFill>
                  <a:srgbClr val="002444"/>
                </a:solidFill>
                <a:latin typeface="Arial"/>
                <a:cs typeface="Arial"/>
              </a:rPr>
              <a:t>i</a:t>
            </a:r>
            <a:r>
              <a:rPr sz="3094" spc="-207" dirty="0">
                <a:solidFill>
                  <a:srgbClr val="002444"/>
                </a:solidFill>
                <a:latin typeface="Arial"/>
                <a:cs typeface="Arial"/>
              </a:rPr>
              <a:t>s </a:t>
            </a:r>
            <a:r>
              <a:rPr sz="3094" spc="-176" dirty="0">
                <a:solidFill>
                  <a:srgbClr val="0E3862"/>
                </a:solidFill>
                <a:latin typeface="Arial"/>
                <a:cs typeface="Arial"/>
              </a:rPr>
              <a:t>both</a:t>
            </a:r>
            <a:r>
              <a:rPr sz="3094" spc="-155" dirty="0">
                <a:solidFill>
                  <a:srgbClr val="082F50"/>
                </a:solidFill>
                <a:latin typeface="Arial"/>
                <a:cs typeface="Arial"/>
              </a:rPr>
              <a:t> </a:t>
            </a:r>
            <a:r>
              <a:rPr sz="3094" spc="-179" dirty="0">
                <a:solidFill>
                  <a:srgbClr val="133659"/>
                </a:solidFill>
                <a:latin typeface="Arial"/>
                <a:cs typeface="Arial"/>
              </a:rPr>
              <a:t>terms </a:t>
            </a:r>
            <a:r>
              <a:rPr sz="3094" spc="-172" dirty="0">
                <a:solidFill>
                  <a:srgbClr val="072D59"/>
                </a:solidFill>
                <a:latin typeface="Arial"/>
                <a:cs typeface="Arial"/>
              </a:rPr>
              <a:t>are</a:t>
            </a:r>
            <a:r>
              <a:rPr sz="3094" spc="225" dirty="0">
                <a:solidFill>
                  <a:srgbClr val="072D59"/>
                </a:solidFill>
                <a:latin typeface="Arial"/>
                <a:cs typeface="Arial"/>
              </a:rPr>
              <a:t> </a:t>
            </a:r>
            <a:r>
              <a:rPr lang="en-US" sz="3094" spc="-197" dirty="0">
                <a:solidFill>
                  <a:srgbClr val="113459"/>
                </a:solidFill>
                <a:latin typeface="Arial"/>
                <a:cs typeface="Arial"/>
              </a:rPr>
              <a:t>eff</a:t>
            </a:r>
            <a:r>
              <a:rPr sz="3094" spc="-197" dirty="0">
                <a:solidFill>
                  <a:srgbClr val="113459"/>
                </a:solidFill>
                <a:latin typeface="Arial"/>
                <a:cs typeface="Arial"/>
              </a:rPr>
              <a:t>ectively</a:t>
            </a:r>
            <a:endParaRPr sz="3094" dirty="0">
              <a:latin typeface="Arial"/>
              <a:cs typeface="Arial"/>
            </a:endParaRPr>
          </a:p>
          <a:p>
            <a:pPr marL="8929">
              <a:spcBef>
                <a:spcPts val="155"/>
              </a:spcBef>
            </a:pPr>
            <a:r>
              <a:rPr sz="2883" spc="-95" dirty="0">
                <a:solidFill>
                  <a:srgbClr val="03284F"/>
                </a:solidFill>
                <a:latin typeface="Arial"/>
                <a:cs typeface="Arial"/>
              </a:rPr>
              <a:t>di</a:t>
            </a:r>
            <a:r>
              <a:rPr lang="en-US" sz="2883" spc="-95" dirty="0">
                <a:solidFill>
                  <a:srgbClr val="03284F"/>
                </a:solidFill>
                <a:latin typeface="Arial"/>
                <a:cs typeface="Arial"/>
              </a:rPr>
              <a:t>ff</a:t>
            </a:r>
            <a:r>
              <a:rPr sz="2883" spc="-95" dirty="0">
                <a:solidFill>
                  <a:srgbClr val="03284F"/>
                </a:solidFill>
                <a:latin typeface="Arial"/>
                <a:cs typeface="Arial"/>
              </a:rPr>
              <a:t>erent.</a:t>
            </a:r>
            <a:endParaRPr sz="2883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7555" y="3836194"/>
            <a:ext cx="7925544" cy="13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marR="3572" indent="26788">
              <a:lnSpc>
                <a:spcPts val="3375"/>
              </a:lnSpc>
            </a:pPr>
            <a:r>
              <a:rPr sz="2918" spc="-88" dirty="0">
                <a:solidFill>
                  <a:srgbClr val="002F57"/>
                </a:solidFill>
                <a:latin typeface="Arial"/>
                <a:cs typeface="Arial"/>
              </a:rPr>
              <a:t>Most </a:t>
            </a:r>
            <a:r>
              <a:rPr sz="2918" spc="-67" dirty="0">
                <a:solidFill>
                  <a:srgbClr val="0F3149"/>
                </a:solidFill>
                <a:latin typeface="Arial"/>
                <a:cs typeface="Arial"/>
              </a:rPr>
              <a:t>of </a:t>
            </a:r>
            <a:r>
              <a:rPr sz="2918" spc="-74" dirty="0">
                <a:solidFill>
                  <a:srgbClr val="083162"/>
                </a:solidFill>
                <a:latin typeface="Arial"/>
                <a:cs typeface="Arial"/>
              </a:rPr>
              <a:t>the </a:t>
            </a:r>
            <a:r>
              <a:rPr sz="2918" spc="-77" dirty="0">
                <a:solidFill>
                  <a:srgbClr val="072856"/>
                </a:solidFill>
                <a:latin typeface="Arial"/>
                <a:cs typeface="Arial"/>
              </a:rPr>
              <a:t>time </a:t>
            </a:r>
            <a:r>
              <a:rPr sz="2918" spc="-102" dirty="0">
                <a:solidFill>
                  <a:srgbClr val="002D5B"/>
                </a:solidFill>
                <a:latin typeface="Arial"/>
                <a:cs typeface="Arial"/>
              </a:rPr>
              <a:t>we </a:t>
            </a:r>
            <a:r>
              <a:rPr sz="2918" spc="-84" dirty="0">
                <a:solidFill>
                  <a:srgbClr val="052346"/>
                </a:solidFill>
                <a:latin typeface="Arial"/>
                <a:cs typeface="Arial"/>
              </a:rPr>
              <a:t>use </a:t>
            </a:r>
            <a:r>
              <a:rPr sz="2918" spc="-63" dirty="0">
                <a:solidFill>
                  <a:srgbClr val="012D5B"/>
                </a:solidFill>
                <a:latin typeface="Arial"/>
                <a:cs typeface="Arial"/>
              </a:rPr>
              <a:t>both </a:t>
            </a:r>
            <a:r>
              <a:rPr sz="2918" spc="-80" dirty="0">
                <a:solidFill>
                  <a:srgbClr val="07315E"/>
                </a:solidFill>
                <a:latin typeface="Arial"/>
                <a:cs typeface="Arial"/>
              </a:rPr>
              <a:t>terms </a:t>
            </a:r>
            <a:r>
              <a:rPr sz="2918" spc="-77" dirty="0">
                <a:solidFill>
                  <a:srgbClr val="0C2F4F"/>
                </a:solidFill>
                <a:latin typeface="Arial"/>
                <a:cs typeface="Arial"/>
              </a:rPr>
              <a:t>randomly,</a:t>
            </a:r>
            <a:r>
              <a:rPr sz="2918" spc="246" dirty="0">
                <a:solidFill>
                  <a:srgbClr val="0C2F4F"/>
                </a:solidFill>
                <a:latin typeface="Arial"/>
                <a:cs typeface="Arial"/>
              </a:rPr>
              <a:t> </a:t>
            </a:r>
            <a:r>
              <a:rPr lang="en-US" sz="2918" spc="246" dirty="0">
                <a:solidFill>
                  <a:srgbClr val="0C2F4F"/>
                </a:solidFill>
                <a:latin typeface="Arial"/>
                <a:cs typeface="Arial"/>
              </a:rPr>
              <a:t>t</a:t>
            </a:r>
            <a:r>
              <a:rPr sz="2918" spc="-88" dirty="0">
                <a:solidFill>
                  <a:srgbClr val="083460"/>
                </a:solidFill>
                <a:latin typeface="Arial"/>
                <a:cs typeface="Arial"/>
              </a:rPr>
              <a:t>hen </a:t>
            </a:r>
            <a:r>
              <a:rPr sz="2918" spc="-46" dirty="0">
                <a:solidFill>
                  <a:srgbClr val="083460"/>
                </a:solidFill>
                <a:latin typeface="Arial"/>
                <a:cs typeface="Arial"/>
              </a:rPr>
              <a:t> </a:t>
            </a:r>
            <a:r>
              <a:rPr sz="2918" spc="-56" dirty="0">
                <a:solidFill>
                  <a:srgbClr val="002B50"/>
                </a:solidFill>
                <a:latin typeface="Arial"/>
                <a:cs typeface="Arial"/>
              </a:rPr>
              <a:t>to</a:t>
            </a:r>
            <a:r>
              <a:rPr sz="2918" spc="95" dirty="0">
                <a:solidFill>
                  <a:srgbClr val="002B50"/>
                </a:solidFill>
                <a:latin typeface="Arial"/>
                <a:cs typeface="Arial"/>
              </a:rPr>
              <a:t> </a:t>
            </a:r>
            <a:r>
              <a:rPr sz="2918" spc="-91" dirty="0">
                <a:solidFill>
                  <a:srgbClr val="0C3864"/>
                </a:solidFill>
                <a:latin typeface="Arial"/>
                <a:cs typeface="Arial"/>
              </a:rPr>
              <a:t>study</a:t>
            </a:r>
            <a:r>
              <a:rPr sz="2918" spc="109" dirty="0">
                <a:solidFill>
                  <a:srgbClr val="0C3864"/>
                </a:solidFill>
                <a:latin typeface="Arial"/>
                <a:cs typeface="Arial"/>
              </a:rPr>
              <a:t> </a:t>
            </a:r>
            <a:r>
              <a:rPr sz="2918" spc="-88" dirty="0">
                <a:solidFill>
                  <a:srgbClr val="002A54"/>
                </a:solidFill>
                <a:latin typeface="Arial"/>
                <a:cs typeface="Arial"/>
              </a:rPr>
              <a:t>and</a:t>
            </a:r>
            <a:r>
              <a:rPr sz="2918" spc="63" dirty="0">
                <a:solidFill>
                  <a:srgbClr val="002A54"/>
                </a:solidFill>
                <a:latin typeface="Arial"/>
                <a:cs typeface="Arial"/>
              </a:rPr>
              <a:t> </a:t>
            </a:r>
            <a:r>
              <a:rPr sz="2918" spc="-80" dirty="0">
                <a:solidFill>
                  <a:srgbClr val="0C3860"/>
                </a:solidFill>
                <a:latin typeface="Arial"/>
                <a:cs typeface="Arial"/>
              </a:rPr>
              <a:t>understand</a:t>
            </a:r>
            <a:r>
              <a:rPr sz="2918" spc="134" dirty="0">
                <a:solidFill>
                  <a:srgbClr val="0C3860"/>
                </a:solidFill>
                <a:latin typeface="Arial"/>
                <a:cs typeface="Arial"/>
              </a:rPr>
              <a:t> </a:t>
            </a:r>
            <a:r>
              <a:rPr sz="2918" spc="-102" dirty="0">
                <a:solidFill>
                  <a:srgbClr val="00264F"/>
                </a:solidFill>
                <a:latin typeface="Arial"/>
                <a:cs typeface="Arial"/>
              </a:rPr>
              <a:t>the</a:t>
            </a:r>
            <a:r>
              <a:rPr sz="2918" spc="70" dirty="0">
                <a:solidFill>
                  <a:srgbClr val="00264F"/>
                </a:solidFill>
                <a:latin typeface="Arial"/>
                <a:cs typeface="Arial"/>
              </a:rPr>
              <a:t> </a:t>
            </a:r>
            <a:r>
              <a:rPr sz="2918" spc="-123" dirty="0">
                <a:solidFill>
                  <a:srgbClr val="132F4B"/>
                </a:solidFill>
                <a:latin typeface="Arial"/>
                <a:cs typeface="Arial"/>
              </a:rPr>
              <a:t>di</a:t>
            </a:r>
            <a:r>
              <a:rPr lang="en-US" sz="2918" spc="-123" dirty="0">
                <a:solidFill>
                  <a:srgbClr val="132F4B"/>
                </a:solidFill>
                <a:latin typeface="Arial"/>
                <a:cs typeface="Arial"/>
              </a:rPr>
              <a:t>ff</a:t>
            </a:r>
            <a:r>
              <a:rPr sz="2918" spc="-123" dirty="0">
                <a:solidFill>
                  <a:srgbClr val="132F4B"/>
                </a:solidFill>
                <a:latin typeface="Arial"/>
                <a:cs typeface="Arial"/>
              </a:rPr>
              <a:t>erence</a:t>
            </a:r>
            <a:r>
              <a:rPr sz="2918" spc="295" dirty="0">
                <a:solidFill>
                  <a:srgbClr val="132F4B"/>
                </a:solidFill>
                <a:latin typeface="Arial"/>
                <a:cs typeface="Arial"/>
              </a:rPr>
              <a:t> </a:t>
            </a:r>
            <a:r>
              <a:rPr sz="2918" spc="-102" dirty="0">
                <a:solidFill>
                  <a:srgbClr val="032F5B"/>
                </a:solidFill>
                <a:latin typeface="Arial"/>
                <a:cs typeface="Arial"/>
              </a:rPr>
              <a:t>between </a:t>
            </a:r>
            <a:r>
              <a:rPr sz="2918" spc="-738" dirty="0">
                <a:solidFill>
                  <a:srgbClr val="032F5B"/>
                </a:solidFill>
                <a:latin typeface="Arial"/>
                <a:cs typeface="Arial"/>
              </a:rPr>
              <a:t> </a:t>
            </a:r>
            <a:r>
              <a:rPr sz="2918" spc="-74" dirty="0">
                <a:solidFill>
                  <a:srgbClr val="00214B"/>
                </a:solidFill>
                <a:latin typeface="Arial"/>
                <a:cs typeface="Arial"/>
              </a:rPr>
              <a:t>them </a:t>
            </a:r>
            <a:r>
              <a:rPr sz="2918" spc="-25" dirty="0">
                <a:solidFill>
                  <a:srgbClr val="132D49"/>
                </a:solidFill>
                <a:latin typeface="Arial"/>
                <a:cs typeface="Arial"/>
              </a:rPr>
              <a:t>is</a:t>
            </a:r>
            <a:r>
              <a:rPr sz="2918" spc="116" dirty="0">
                <a:solidFill>
                  <a:srgbClr val="132D49"/>
                </a:solidFill>
                <a:latin typeface="Arial"/>
                <a:cs typeface="Arial"/>
              </a:rPr>
              <a:t> </a:t>
            </a:r>
            <a:r>
              <a:rPr sz="2918" spc="-70" dirty="0">
                <a:solidFill>
                  <a:srgbClr val="113860"/>
                </a:solidFill>
                <a:latin typeface="Arial"/>
                <a:cs typeface="Arial"/>
              </a:rPr>
              <a:t>important.</a:t>
            </a:r>
            <a:endParaRPr sz="2918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5875" y="4107656"/>
            <a:ext cx="616148" cy="232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" name="object 5"/>
          <p:cNvSpPr/>
          <p:nvPr/>
        </p:nvSpPr>
        <p:spPr>
          <a:xfrm>
            <a:off x="857250" y="4839891"/>
            <a:ext cx="276820" cy="330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" name="object 7"/>
          <p:cNvSpPr/>
          <p:nvPr/>
        </p:nvSpPr>
        <p:spPr>
          <a:xfrm>
            <a:off x="857250" y="6491883"/>
            <a:ext cx="276820" cy="3214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" name="object 10"/>
          <p:cNvSpPr/>
          <p:nvPr/>
        </p:nvSpPr>
        <p:spPr>
          <a:xfrm>
            <a:off x="857250" y="5661422"/>
            <a:ext cx="276820" cy="330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4" name="object 14"/>
          <p:cNvSpPr/>
          <p:nvPr/>
        </p:nvSpPr>
        <p:spPr>
          <a:xfrm>
            <a:off x="857250" y="2366367"/>
            <a:ext cx="276820" cy="330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7" name="object 17"/>
          <p:cNvSpPr/>
          <p:nvPr/>
        </p:nvSpPr>
        <p:spPr>
          <a:xfrm>
            <a:off x="857250" y="3196828"/>
            <a:ext cx="276820" cy="3214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9" name="object 19"/>
          <p:cNvSpPr/>
          <p:nvPr/>
        </p:nvSpPr>
        <p:spPr>
          <a:xfrm>
            <a:off x="857250" y="4018360"/>
            <a:ext cx="276820" cy="3303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0" name="object 20"/>
          <p:cNvSpPr txBox="1"/>
          <p:nvPr/>
        </p:nvSpPr>
        <p:spPr>
          <a:xfrm>
            <a:off x="830461" y="1647528"/>
            <a:ext cx="5895380" cy="1969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2391" spc="-32" dirty="0">
                <a:solidFill>
                  <a:srgbClr val="001F46"/>
                </a:solidFill>
                <a:latin typeface="Arial"/>
                <a:cs typeface="Arial"/>
              </a:rPr>
              <a:t>Let’s </a:t>
            </a:r>
            <a:r>
              <a:rPr sz="2391" spc="-21" dirty="0">
                <a:solidFill>
                  <a:srgbClr val="001F3F"/>
                </a:solidFill>
                <a:latin typeface="Arial"/>
                <a:cs typeface="Arial"/>
              </a:rPr>
              <a:t>differentiate </a:t>
            </a:r>
            <a:r>
              <a:rPr sz="2391" spc="-25" dirty="0">
                <a:solidFill>
                  <a:srgbClr val="031F3F"/>
                </a:solidFill>
                <a:latin typeface="Arial"/>
                <a:cs typeface="Arial"/>
              </a:rPr>
              <a:t>according </a:t>
            </a:r>
            <a:r>
              <a:rPr sz="2391" spc="-21" dirty="0">
                <a:solidFill>
                  <a:srgbClr val="0C2F4D"/>
                </a:solidFill>
                <a:latin typeface="Arial"/>
                <a:cs typeface="Arial"/>
              </a:rPr>
              <a:t>to </a:t>
            </a:r>
            <a:r>
              <a:rPr sz="2391" spc="-25" dirty="0">
                <a:solidFill>
                  <a:srgbClr val="07284B"/>
                </a:solidFill>
                <a:latin typeface="Arial"/>
                <a:cs typeface="Arial"/>
              </a:rPr>
              <a:t>below </a:t>
            </a:r>
            <a:r>
              <a:rPr sz="2391" spc="109" dirty="0">
                <a:solidFill>
                  <a:srgbClr val="07284B"/>
                </a:solidFill>
                <a:latin typeface="Arial"/>
                <a:cs typeface="Arial"/>
              </a:rPr>
              <a:t> </a:t>
            </a:r>
            <a:r>
              <a:rPr sz="2391" spc="-21" dirty="0">
                <a:solidFill>
                  <a:srgbClr val="0A2B4F"/>
                </a:solidFill>
                <a:latin typeface="Arial"/>
                <a:cs typeface="Arial"/>
              </a:rPr>
              <a:t>points:</a:t>
            </a:r>
            <a:endParaRPr sz="2391">
              <a:latin typeface="Arial"/>
              <a:cs typeface="Arial"/>
            </a:endParaRPr>
          </a:p>
          <a:p>
            <a:pPr>
              <a:spcBef>
                <a:spcPts val="26"/>
              </a:spcBef>
            </a:pPr>
            <a:endParaRPr sz="2496">
              <a:latin typeface="Times New Roman"/>
              <a:cs typeface="Times New Roman"/>
            </a:endParaRPr>
          </a:p>
          <a:p>
            <a:pPr marL="473257"/>
            <a:r>
              <a:rPr sz="2391" spc="-21" dirty="0">
                <a:solidFill>
                  <a:srgbClr val="072136"/>
                </a:solidFill>
                <a:latin typeface="Arial"/>
                <a:cs typeface="Arial"/>
              </a:rPr>
              <a:t>Definition</a:t>
            </a:r>
            <a:endParaRPr sz="2391">
              <a:latin typeface="Arial"/>
              <a:cs typeface="Arial"/>
            </a:endParaRPr>
          </a:p>
          <a:p>
            <a:pPr>
              <a:spcBef>
                <a:spcPts val="12"/>
              </a:spcBef>
            </a:pPr>
            <a:endParaRPr sz="3058">
              <a:latin typeface="Times New Roman"/>
              <a:cs typeface="Times New Roman"/>
            </a:endParaRPr>
          </a:p>
          <a:p>
            <a:pPr marL="473257"/>
            <a:r>
              <a:rPr sz="2461" spc="-84" dirty="0">
                <a:solidFill>
                  <a:srgbClr val="001A36"/>
                </a:solidFill>
                <a:latin typeface="Arial"/>
                <a:cs typeface="Arial"/>
              </a:rPr>
              <a:t>Focus</a:t>
            </a:r>
            <a:r>
              <a:rPr sz="2461" spc="-4" dirty="0">
                <a:solidFill>
                  <a:srgbClr val="001A36"/>
                </a:solidFill>
                <a:latin typeface="Arial"/>
                <a:cs typeface="Arial"/>
              </a:rPr>
              <a:t> </a:t>
            </a:r>
            <a:r>
              <a:rPr sz="2461" spc="-56" dirty="0">
                <a:solidFill>
                  <a:srgbClr val="032446"/>
                </a:solidFill>
                <a:latin typeface="Arial"/>
                <a:cs typeface="Arial"/>
              </a:rPr>
              <a:t>on</a:t>
            </a:r>
            <a:endParaRPr sz="2461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94805" y="4839891"/>
            <a:ext cx="2070348" cy="2003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2426" spc="-98" dirty="0">
                <a:solidFill>
                  <a:srgbClr val="001F3F"/>
                </a:solidFill>
                <a:latin typeface="Arial"/>
                <a:cs typeface="Arial"/>
              </a:rPr>
              <a:t>How </a:t>
            </a:r>
            <a:r>
              <a:rPr sz="2426" spc="-42" dirty="0">
                <a:solidFill>
                  <a:srgbClr val="00163B"/>
                </a:solidFill>
                <a:latin typeface="Arial"/>
                <a:cs typeface="Arial"/>
              </a:rPr>
              <a:t>to</a:t>
            </a:r>
            <a:r>
              <a:rPr sz="2426" spc="77" dirty="0">
                <a:solidFill>
                  <a:srgbClr val="00163B"/>
                </a:solidFill>
                <a:latin typeface="Arial"/>
                <a:cs typeface="Arial"/>
              </a:rPr>
              <a:t> </a:t>
            </a:r>
            <a:r>
              <a:rPr sz="2426" spc="-53" dirty="0">
                <a:solidFill>
                  <a:srgbClr val="0C2A46"/>
                </a:solidFill>
                <a:latin typeface="Arial"/>
                <a:cs typeface="Arial"/>
              </a:rPr>
              <a:t>Achieve</a:t>
            </a:r>
            <a:endParaRPr sz="2426">
              <a:latin typeface="Arial"/>
              <a:cs typeface="Arial"/>
            </a:endParaRPr>
          </a:p>
          <a:p>
            <a:pPr marL="8929" marR="226806">
              <a:lnSpc>
                <a:spcPts val="6469"/>
              </a:lnSpc>
              <a:spcBef>
                <a:spcPts val="809"/>
              </a:spcBef>
            </a:pPr>
            <a:r>
              <a:rPr sz="2355" spc="-28" dirty="0">
                <a:solidFill>
                  <a:srgbClr val="00132F"/>
                </a:solidFill>
                <a:latin typeface="Arial"/>
                <a:cs typeface="Arial"/>
              </a:rPr>
              <a:t>Example </a:t>
            </a:r>
            <a:r>
              <a:rPr sz="2355" spc="-636" dirty="0">
                <a:solidFill>
                  <a:srgbClr val="00132F"/>
                </a:solidFill>
                <a:latin typeface="Arial"/>
                <a:cs typeface="Arial"/>
              </a:rPr>
              <a:t> </a:t>
            </a:r>
            <a:r>
              <a:rPr sz="2355" spc="-11" dirty="0">
                <a:solidFill>
                  <a:srgbClr val="001A3F"/>
                </a:solidFill>
                <a:latin typeface="Arial"/>
                <a:cs typeface="Arial"/>
              </a:rPr>
              <a:t>Responsibility</a:t>
            </a:r>
            <a:endParaRPr sz="2355">
              <a:latin typeface="Arial"/>
              <a:cs typeface="Arial"/>
            </a:endParaRP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075381B9-B2E9-4F1D-94AD-FC0683CA1DBF}"/>
              </a:ext>
            </a:extLst>
          </p:cNvPr>
          <p:cNvSpPr txBox="1">
            <a:spLocks/>
          </p:cNvSpPr>
          <p:nvPr/>
        </p:nvSpPr>
        <p:spPr>
          <a:xfrm>
            <a:off x="428624" y="428625"/>
            <a:ext cx="7472867" cy="724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929">
              <a:tabLst>
                <a:tab pos="1392535" algn="l"/>
                <a:tab pos="3365926" algn="l"/>
              </a:tabLst>
            </a:pPr>
            <a:r>
              <a:rPr lang="en-US" sz="4711" spc="-120" dirty="0">
                <a:solidFill>
                  <a:srgbClr val="C00000"/>
                </a:solidFill>
                <a:latin typeface="Cambria"/>
                <a:cs typeface="Cambria"/>
              </a:rPr>
              <a:t>Are Q</a:t>
            </a:r>
            <a:r>
              <a:rPr lang="en-US" sz="4711" spc="-176" dirty="0">
                <a:solidFill>
                  <a:srgbClr val="C00000"/>
                </a:solidFill>
                <a:latin typeface="Cambria"/>
                <a:cs typeface="Cambria"/>
              </a:rPr>
              <a:t>A</a:t>
            </a:r>
            <a:r>
              <a:rPr lang="en-US" sz="4711" spc="218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en-US" sz="4711" spc="-102" dirty="0">
                <a:solidFill>
                  <a:srgbClr val="C00000"/>
                </a:solidFill>
                <a:latin typeface="Cambria"/>
                <a:cs typeface="Cambria"/>
              </a:rPr>
              <a:t>and Q</a:t>
            </a:r>
            <a:r>
              <a:rPr lang="en-US" sz="4711" spc="-214" dirty="0">
                <a:solidFill>
                  <a:srgbClr val="C00000"/>
                </a:solidFill>
                <a:latin typeface="Cambria"/>
                <a:cs typeface="Cambria"/>
              </a:rPr>
              <a:t>C </a:t>
            </a:r>
            <a:r>
              <a:rPr lang="en-US" sz="4711" spc="-134" dirty="0">
                <a:solidFill>
                  <a:srgbClr val="C00000"/>
                </a:solidFill>
                <a:latin typeface="Cambria"/>
                <a:cs typeface="Cambria"/>
              </a:rPr>
              <a:t>same</a:t>
            </a:r>
            <a:r>
              <a:rPr lang="en-US" sz="4711" spc="246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en-US" sz="4711" spc="-91" dirty="0">
                <a:solidFill>
                  <a:srgbClr val="C00000"/>
                </a:solidFill>
                <a:latin typeface="Cambria"/>
                <a:cs typeface="Cambria"/>
              </a:rPr>
              <a:t>terms?</a:t>
            </a:r>
            <a:endParaRPr lang="en-US" sz="471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D2D93-FF57-47E4-80E2-23966554466C}"/>
              </a:ext>
            </a:extLst>
          </p:cNvPr>
          <p:cNvSpPr txBox="1"/>
          <p:nvPr/>
        </p:nvSpPr>
        <p:spPr>
          <a:xfrm>
            <a:off x="3014367" y="2831487"/>
            <a:ext cx="35766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Definition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884164" y="1866305"/>
            <a:ext cx="401836" cy="339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" name="object 10"/>
          <p:cNvSpPr/>
          <p:nvPr/>
        </p:nvSpPr>
        <p:spPr>
          <a:xfrm>
            <a:off x="7009805" y="2384227"/>
            <a:ext cx="919758" cy="419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/>
          <p:nvPr/>
        </p:nvSpPr>
        <p:spPr>
          <a:xfrm>
            <a:off x="2107406" y="3911203"/>
            <a:ext cx="357188" cy="276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2" name="object 12"/>
          <p:cNvSpPr/>
          <p:nvPr/>
        </p:nvSpPr>
        <p:spPr>
          <a:xfrm>
            <a:off x="1928813" y="3420070"/>
            <a:ext cx="392906" cy="3393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4" name="object 14"/>
          <p:cNvSpPr/>
          <p:nvPr/>
        </p:nvSpPr>
        <p:spPr>
          <a:xfrm>
            <a:off x="1089422" y="1857375"/>
            <a:ext cx="759023" cy="2946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5" name="object 15"/>
          <p:cNvSpPr/>
          <p:nvPr/>
        </p:nvSpPr>
        <p:spPr>
          <a:xfrm>
            <a:off x="1089422" y="2352973"/>
            <a:ext cx="5875734" cy="5581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52248" y="268309"/>
            <a:ext cx="7504442" cy="675382"/>
          </a:xfrm>
          <a:prstGeom prst="rect">
            <a:avLst/>
          </a:prstGeom>
        </p:spPr>
        <p:txBody>
          <a:bodyPr vert="horz" wrap="square" lIns="0" tIns="58043" rIns="0" bIns="0" rtlCol="0" anchor="t">
            <a:spAutoFit/>
          </a:bodyPr>
          <a:lstStyle/>
          <a:p>
            <a:pPr>
              <a:tabLst>
                <a:tab pos="3383785" algn="l"/>
              </a:tabLst>
            </a:pPr>
            <a:r>
              <a:rPr lang="en-US" sz="4008" spc="-11" dirty="0">
                <a:solidFill>
                  <a:srgbClr val="C00000"/>
                </a:solidFill>
                <a:latin typeface="Cambria"/>
                <a:cs typeface="Cambria"/>
              </a:rPr>
              <a:t>Definition of quality assurance</a:t>
            </a:r>
            <a:endParaRPr sz="4008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86013" y="1833423"/>
            <a:ext cx="5623916" cy="443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2883" dirty="0">
                <a:solidFill>
                  <a:srgbClr val="002D5D"/>
                </a:solidFill>
                <a:latin typeface="Arial"/>
                <a:cs typeface="Arial"/>
              </a:rPr>
              <a:t>Assurance </a:t>
            </a:r>
            <a:r>
              <a:rPr sz="2883" dirty="0">
                <a:solidFill>
                  <a:srgbClr val="113456"/>
                </a:solidFill>
                <a:latin typeface="Arial"/>
                <a:cs typeface="Arial"/>
              </a:rPr>
              <a:t>is </a:t>
            </a:r>
            <a:r>
              <a:rPr lang="en-US" sz="2883" i="1" dirty="0">
                <a:solidFill>
                  <a:srgbClr val="032D62"/>
                </a:solidFill>
                <a:latin typeface="Arial"/>
                <a:cs typeface="Arial"/>
              </a:rPr>
              <a:t>process</a:t>
            </a:r>
            <a:r>
              <a:rPr sz="2883" i="1" dirty="0">
                <a:solidFill>
                  <a:srgbClr val="032D62"/>
                </a:solidFill>
                <a:latin typeface="Arial"/>
                <a:cs typeface="Arial"/>
              </a:rPr>
              <a:t> </a:t>
            </a:r>
            <a:r>
              <a:rPr sz="2883" dirty="0">
                <a:solidFill>
                  <a:srgbClr val="0C2846"/>
                </a:solidFill>
                <a:latin typeface="Arial"/>
                <a:cs typeface="Arial"/>
              </a:rPr>
              <a:t>oriented</a:t>
            </a:r>
            <a:endParaRPr sz="2883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25141" y="3344168"/>
            <a:ext cx="972443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marR="3572" indent="8929">
              <a:lnSpc>
                <a:spcPts val="3340"/>
              </a:lnSpc>
            </a:pPr>
            <a:r>
              <a:rPr sz="2883" spc="-7" dirty="0">
                <a:solidFill>
                  <a:srgbClr val="013660"/>
                </a:solidFill>
                <a:latin typeface="Arial"/>
                <a:cs typeface="Arial"/>
              </a:rPr>
              <a:t>Qual </a:t>
            </a:r>
            <a:r>
              <a:rPr sz="2883" spc="-4" dirty="0">
                <a:solidFill>
                  <a:srgbClr val="013660"/>
                </a:solidFill>
                <a:latin typeface="Arial"/>
                <a:cs typeface="Arial"/>
              </a:rPr>
              <a:t> </a:t>
            </a:r>
            <a:r>
              <a:rPr sz="2883" spc="-56" dirty="0">
                <a:solidFill>
                  <a:srgbClr val="012444"/>
                </a:solidFill>
                <a:latin typeface="Arial"/>
                <a:cs typeface="Arial"/>
              </a:rPr>
              <a:t>ensuri</a:t>
            </a:r>
            <a:endParaRPr sz="2883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11016" y="3344168"/>
            <a:ext cx="5431928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2892" marR="3572" indent="-383963">
              <a:lnSpc>
                <a:spcPts val="3340"/>
              </a:lnSpc>
              <a:tabLst>
                <a:tab pos="1946156" algn="l"/>
                <a:tab pos="4464239" algn="l"/>
              </a:tabLst>
            </a:pPr>
            <a:r>
              <a:rPr sz="2883" spc="39" dirty="0">
                <a:solidFill>
                  <a:srgbClr val="013162"/>
                </a:solidFill>
                <a:latin typeface="Arial"/>
                <a:cs typeface="Arial"/>
              </a:rPr>
              <a:t>Assurance	</a:t>
            </a:r>
            <a:r>
              <a:rPr sz="2883" spc="-14" dirty="0">
                <a:solidFill>
                  <a:srgbClr val="0A264D"/>
                </a:solidFill>
                <a:latin typeface="Arial"/>
                <a:cs typeface="Arial"/>
              </a:rPr>
              <a:t>is </a:t>
            </a:r>
            <a:r>
              <a:rPr sz="2883" spc="-39" dirty="0">
                <a:solidFill>
                  <a:srgbClr val="032B5D"/>
                </a:solidFill>
                <a:latin typeface="Arial"/>
                <a:cs typeface="Arial"/>
              </a:rPr>
              <a:t>a </a:t>
            </a:r>
            <a:r>
              <a:rPr sz="2883" spc="-70" dirty="0">
                <a:solidFill>
                  <a:srgbClr val="0C2846"/>
                </a:solidFill>
                <a:latin typeface="Arial"/>
                <a:cs typeface="Arial"/>
              </a:rPr>
              <a:t>set </a:t>
            </a:r>
            <a:r>
              <a:rPr sz="2883" spc="-53" dirty="0">
                <a:solidFill>
                  <a:srgbClr val="0C2B49"/>
                </a:solidFill>
                <a:latin typeface="Arial"/>
                <a:cs typeface="Arial"/>
              </a:rPr>
              <a:t>of </a:t>
            </a:r>
            <a:r>
              <a:rPr sz="2883" spc="-49" dirty="0">
                <a:solidFill>
                  <a:srgbClr val="0F2B49"/>
                </a:solidFill>
                <a:latin typeface="Arial"/>
                <a:cs typeface="Arial"/>
              </a:rPr>
              <a:t>activities </a:t>
            </a:r>
            <a:r>
              <a:rPr sz="2883" spc="-39" dirty="0">
                <a:solidFill>
                  <a:srgbClr val="0E2F54"/>
                </a:solidFill>
                <a:latin typeface="Arial"/>
                <a:cs typeface="Arial"/>
              </a:rPr>
              <a:t>for</a:t>
            </a:r>
            <a:r>
              <a:rPr lang="en-US" sz="2883" spc="-39" dirty="0">
                <a:solidFill>
                  <a:srgbClr val="0E2F54"/>
                </a:solidFill>
                <a:latin typeface="Arial"/>
                <a:cs typeface="Arial"/>
              </a:rPr>
              <a:t> q</a:t>
            </a:r>
            <a:r>
              <a:rPr sz="2883" spc="-49" dirty="0">
                <a:solidFill>
                  <a:srgbClr val="012854"/>
                </a:solidFill>
                <a:latin typeface="Arial"/>
                <a:cs typeface="Arial"/>
              </a:rPr>
              <a:t>uality </a:t>
            </a:r>
            <a:r>
              <a:rPr sz="2883" spc="-18" dirty="0">
                <a:solidFill>
                  <a:srgbClr val="0A2848"/>
                </a:solidFill>
                <a:latin typeface="Arial"/>
                <a:cs typeface="Arial"/>
              </a:rPr>
              <a:t>in </a:t>
            </a:r>
            <a:r>
              <a:rPr sz="2883" spc="-60" dirty="0">
                <a:solidFill>
                  <a:srgbClr val="05284B"/>
                </a:solidFill>
                <a:latin typeface="Arial"/>
                <a:cs typeface="Arial"/>
              </a:rPr>
              <a:t>the</a:t>
            </a:r>
            <a:r>
              <a:rPr sz="2883" spc="102" dirty="0">
                <a:solidFill>
                  <a:srgbClr val="05284B"/>
                </a:solidFill>
                <a:latin typeface="Arial"/>
                <a:cs typeface="Arial"/>
              </a:rPr>
              <a:t> </a:t>
            </a:r>
            <a:r>
              <a:rPr sz="2883" spc="-63" dirty="0">
                <a:solidFill>
                  <a:srgbClr val="0F2A49"/>
                </a:solidFill>
                <a:latin typeface="Arial"/>
                <a:cs typeface="Arial"/>
              </a:rPr>
              <a:t>processes</a:t>
            </a:r>
            <a:r>
              <a:rPr lang="en-US" sz="2883" spc="-63" dirty="0">
                <a:solidFill>
                  <a:srgbClr val="0F2A49"/>
                </a:solidFill>
                <a:latin typeface="Arial"/>
                <a:cs typeface="Arial"/>
              </a:rPr>
              <a:t> </a:t>
            </a:r>
            <a:r>
              <a:rPr sz="2883" spc="-80" dirty="0">
                <a:solidFill>
                  <a:srgbClr val="032D4D"/>
                </a:solidFill>
                <a:latin typeface="Arial"/>
                <a:cs typeface="Arial"/>
              </a:rPr>
              <a:t>which</a:t>
            </a:r>
            <a:endParaRPr sz="2883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4070" y="4165699"/>
            <a:ext cx="3779044" cy="449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2918" spc="-91" dirty="0">
                <a:solidFill>
                  <a:srgbClr val="0E3360"/>
                </a:solidFill>
                <a:latin typeface="Arial"/>
                <a:cs typeface="Arial"/>
              </a:rPr>
              <a:t>products </a:t>
            </a:r>
            <a:r>
              <a:rPr sz="2918" spc="-63" dirty="0">
                <a:solidFill>
                  <a:srgbClr val="0F365D"/>
                </a:solidFill>
                <a:latin typeface="Arial"/>
                <a:cs typeface="Arial"/>
              </a:rPr>
              <a:t>are</a:t>
            </a:r>
            <a:r>
              <a:rPr sz="2918" spc="155" dirty="0">
                <a:solidFill>
                  <a:srgbClr val="0F365D"/>
                </a:solidFill>
                <a:latin typeface="Arial"/>
                <a:cs typeface="Arial"/>
              </a:rPr>
              <a:t> </a:t>
            </a:r>
            <a:r>
              <a:rPr sz="2918" spc="-91" dirty="0">
                <a:solidFill>
                  <a:srgbClr val="033157"/>
                </a:solidFill>
                <a:latin typeface="Arial"/>
                <a:cs typeface="Arial"/>
              </a:rPr>
              <a:t>developed.</a:t>
            </a:r>
            <a:endParaRPr sz="2918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401836" y="3049488"/>
            <a:ext cx="5688211" cy="464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" name="object 4"/>
          <p:cNvSpPr/>
          <p:nvPr/>
        </p:nvSpPr>
        <p:spPr>
          <a:xfrm>
            <a:off x="3330773" y="3080742"/>
            <a:ext cx="437555" cy="4107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" name="object 5"/>
          <p:cNvSpPr/>
          <p:nvPr/>
        </p:nvSpPr>
        <p:spPr>
          <a:xfrm>
            <a:off x="6125765" y="3071813"/>
            <a:ext cx="866180" cy="4196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7" name="object 17"/>
          <p:cNvSpPr/>
          <p:nvPr/>
        </p:nvSpPr>
        <p:spPr>
          <a:xfrm>
            <a:off x="1205508" y="2553891"/>
            <a:ext cx="392906" cy="3393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9" name="object 19"/>
          <p:cNvSpPr/>
          <p:nvPr/>
        </p:nvSpPr>
        <p:spPr>
          <a:xfrm>
            <a:off x="410766" y="2411016"/>
            <a:ext cx="6920508" cy="5179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3" name="object 23"/>
          <p:cNvSpPr txBox="1"/>
          <p:nvPr/>
        </p:nvSpPr>
        <p:spPr>
          <a:xfrm>
            <a:off x="401836" y="4375547"/>
            <a:ext cx="1196578" cy="443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2883" spc="-7" dirty="0">
                <a:solidFill>
                  <a:srgbClr val="013464"/>
                </a:solidFill>
                <a:latin typeface="Arial"/>
                <a:cs typeface="Arial"/>
              </a:rPr>
              <a:t>Qual</a:t>
            </a:r>
            <a:r>
              <a:rPr lang="en-US" sz="2883" spc="-7" dirty="0">
                <a:solidFill>
                  <a:srgbClr val="013464"/>
                </a:solidFill>
                <a:latin typeface="Arial"/>
                <a:cs typeface="Arial"/>
              </a:rPr>
              <a:t>ity</a:t>
            </a:r>
            <a:endParaRPr sz="2883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05571" y="4375547"/>
            <a:ext cx="6309271" cy="443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2883" spc="60" dirty="0">
                <a:solidFill>
                  <a:srgbClr val="03315D"/>
                </a:solidFill>
                <a:latin typeface="Arial"/>
                <a:cs typeface="Arial"/>
              </a:rPr>
              <a:t>Control </a:t>
            </a:r>
            <a:r>
              <a:rPr sz="2883" spc="-14" dirty="0">
                <a:solidFill>
                  <a:srgbClr val="0A2F59"/>
                </a:solidFill>
                <a:latin typeface="Arial"/>
                <a:cs typeface="Arial"/>
              </a:rPr>
              <a:t>is </a:t>
            </a:r>
            <a:r>
              <a:rPr sz="2883" spc="-120" dirty="0">
                <a:solidFill>
                  <a:srgbClr val="002F62"/>
                </a:solidFill>
                <a:latin typeface="Arial"/>
                <a:cs typeface="Arial"/>
              </a:rPr>
              <a:t>a </a:t>
            </a:r>
            <a:r>
              <a:rPr sz="2883" spc="-70" dirty="0">
                <a:solidFill>
                  <a:srgbClr val="0A314F"/>
                </a:solidFill>
                <a:latin typeface="Arial"/>
                <a:cs typeface="Arial"/>
              </a:rPr>
              <a:t>set </a:t>
            </a:r>
            <a:r>
              <a:rPr sz="2883" spc="-18" dirty="0">
                <a:solidFill>
                  <a:srgbClr val="0F2F48"/>
                </a:solidFill>
                <a:latin typeface="Arial"/>
                <a:cs typeface="Arial"/>
              </a:rPr>
              <a:t>of </a:t>
            </a:r>
            <a:r>
              <a:rPr sz="2883" spc="-49" dirty="0">
                <a:solidFill>
                  <a:srgbClr val="0C365D"/>
                </a:solidFill>
                <a:latin typeface="Arial"/>
                <a:cs typeface="Arial"/>
              </a:rPr>
              <a:t>activities </a:t>
            </a:r>
            <a:r>
              <a:rPr sz="2883" spc="-63" dirty="0">
                <a:solidFill>
                  <a:srgbClr val="083359"/>
                </a:solidFill>
                <a:latin typeface="Arial"/>
                <a:cs typeface="Arial"/>
              </a:rPr>
              <a:t>for</a:t>
            </a:r>
            <a:r>
              <a:rPr sz="2883" spc="489" dirty="0">
                <a:solidFill>
                  <a:srgbClr val="083359"/>
                </a:solidFill>
                <a:latin typeface="Arial"/>
                <a:cs typeface="Arial"/>
              </a:rPr>
              <a:t> </a:t>
            </a:r>
            <a:r>
              <a:rPr sz="2883" spc="-60" dirty="0">
                <a:solidFill>
                  <a:srgbClr val="153B67"/>
                </a:solidFill>
                <a:latin typeface="Arial"/>
                <a:cs typeface="Arial"/>
              </a:rPr>
              <a:t>ensuring</a:t>
            </a:r>
            <a:endParaRPr sz="2883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4836" y="4819195"/>
            <a:ext cx="6586984" cy="1309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572">
              <a:lnSpc>
                <a:spcPct val="97600"/>
              </a:lnSpc>
              <a:tabLst>
                <a:tab pos="1901509" algn="l"/>
              </a:tabLst>
            </a:pPr>
            <a:r>
              <a:rPr lang="en-US" sz="2883" spc="-49" dirty="0">
                <a:solidFill>
                  <a:srgbClr val="0C3A6B"/>
                </a:solidFill>
                <a:latin typeface="Arial"/>
                <a:cs typeface="Arial"/>
              </a:rPr>
              <a:t>q</a:t>
            </a:r>
            <a:r>
              <a:rPr sz="2883" spc="-49" dirty="0">
                <a:solidFill>
                  <a:srgbClr val="0C3A6B"/>
                </a:solidFill>
                <a:latin typeface="Arial"/>
                <a:cs typeface="Arial"/>
              </a:rPr>
              <a:t>uality </a:t>
            </a:r>
            <a:r>
              <a:rPr sz="2883" spc="-18" dirty="0">
                <a:solidFill>
                  <a:srgbClr val="03264B"/>
                </a:solidFill>
                <a:latin typeface="Arial"/>
                <a:cs typeface="Arial"/>
              </a:rPr>
              <a:t>in </a:t>
            </a:r>
            <a:r>
              <a:rPr sz="2883" spc="-60" dirty="0">
                <a:solidFill>
                  <a:srgbClr val="05365E"/>
                </a:solidFill>
                <a:latin typeface="Arial"/>
                <a:cs typeface="Arial"/>
              </a:rPr>
              <a:t>products. </a:t>
            </a:r>
            <a:r>
              <a:rPr sz="2883" spc="-74" dirty="0">
                <a:solidFill>
                  <a:srgbClr val="002D4F"/>
                </a:solidFill>
                <a:latin typeface="Arial"/>
                <a:cs typeface="Arial"/>
              </a:rPr>
              <a:t>The </a:t>
            </a:r>
            <a:r>
              <a:rPr sz="2883" spc="-49" dirty="0">
                <a:solidFill>
                  <a:srgbClr val="082F50"/>
                </a:solidFill>
                <a:latin typeface="Arial"/>
                <a:cs typeface="Arial"/>
              </a:rPr>
              <a:t>activities </a:t>
            </a:r>
            <a:r>
              <a:rPr sz="2883" spc="-60" dirty="0">
                <a:solidFill>
                  <a:srgbClr val="0E3460"/>
                </a:solidFill>
                <a:latin typeface="Arial"/>
                <a:cs typeface="Arial"/>
              </a:rPr>
              <a:t>focus</a:t>
            </a:r>
            <a:r>
              <a:rPr sz="2883" spc="611" dirty="0">
                <a:solidFill>
                  <a:srgbClr val="0E3460"/>
                </a:solidFill>
                <a:latin typeface="Arial"/>
                <a:cs typeface="Arial"/>
              </a:rPr>
              <a:t> </a:t>
            </a:r>
            <a:r>
              <a:rPr sz="2883" spc="-70" dirty="0">
                <a:solidFill>
                  <a:srgbClr val="113864"/>
                </a:solidFill>
                <a:latin typeface="Arial"/>
                <a:cs typeface="Arial"/>
              </a:rPr>
              <a:t>on </a:t>
            </a:r>
            <a:r>
              <a:rPr sz="2883" spc="-35" dirty="0">
                <a:solidFill>
                  <a:srgbClr val="113864"/>
                </a:solidFill>
                <a:latin typeface="Arial"/>
                <a:cs typeface="Arial"/>
              </a:rPr>
              <a:t> </a:t>
            </a:r>
            <a:r>
              <a:rPr sz="2883" spc="-53" dirty="0">
                <a:solidFill>
                  <a:srgbClr val="0A2F59"/>
                </a:solidFill>
                <a:latin typeface="Arial"/>
                <a:cs typeface="Arial"/>
              </a:rPr>
              <a:t>identifying</a:t>
            </a:r>
            <a:r>
              <a:rPr lang="en-US" sz="2883" spc="-53" dirty="0">
                <a:solidFill>
                  <a:srgbClr val="0A2F59"/>
                </a:solidFill>
                <a:latin typeface="Arial"/>
                <a:cs typeface="Arial"/>
              </a:rPr>
              <a:t> </a:t>
            </a:r>
            <a:r>
              <a:rPr lang="en-US" sz="2883" spc="-53">
                <a:solidFill>
                  <a:srgbClr val="0A2F59"/>
                </a:solidFill>
                <a:latin typeface="Arial"/>
                <a:cs typeface="Arial"/>
              </a:rPr>
              <a:t>d</a:t>
            </a:r>
            <a:r>
              <a:rPr sz="2883" spc="-32">
                <a:solidFill>
                  <a:srgbClr val="0A314F"/>
                </a:solidFill>
                <a:latin typeface="Arial"/>
                <a:cs typeface="Arial"/>
              </a:rPr>
              <a:t>e</a:t>
            </a:r>
            <a:r>
              <a:rPr lang="en-US" sz="2883" spc="-32">
                <a:solidFill>
                  <a:srgbClr val="0A314F"/>
                </a:solidFill>
                <a:latin typeface="Arial"/>
                <a:cs typeface="Arial"/>
              </a:rPr>
              <a:t>f</a:t>
            </a:r>
            <a:r>
              <a:rPr sz="2883" spc="-32">
                <a:solidFill>
                  <a:srgbClr val="0A314F"/>
                </a:solidFill>
                <a:latin typeface="Arial"/>
                <a:cs typeface="Arial"/>
              </a:rPr>
              <a:t>ects</a:t>
            </a:r>
            <a:r>
              <a:rPr sz="2883" spc="127">
                <a:solidFill>
                  <a:srgbClr val="0A314F"/>
                </a:solidFill>
                <a:latin typeface="Arial"/>
                <a:cs typeface="Arial"/>
              </a:rPr>
              <a:t> </a:t>
            </a:r>
            <a:r>
              <a:rPr sz="2883" spc="-18" dirty="0">
                <a:solidFill>
                  <a:srgbClr val="082D57"/>
                </a:solidFill>
                <a:latin typeface="Arial"/>
                <a:cs typeface="Arial"/>
              </a:rPr>
              <a:t>in</a:t>
            </a:r>
            <a:r>
              <a:rPr sz="2883" spc="-211" dirty="0">
                <a:solidFill>
                  <a:srgbClr val="082D57"/>
                </a:solidFill>
                <a:latin typeface="Arial"/>
                <a:cs typeface="Arial"/>
              </a:rPr>
              <a:t> </a:t>
            </a:r>
            <a:r>
              <a:rPr sz="2883" spc="-60" dirty="0">
                <a:solidFill>
                  <a:srgbClr val="0C385B"/>
                </a:solidFill>
                <a:latin typeface="Arial"/>
                <a:cs typeface="Arial"/>
              </a:rPr>
              <a:t>the</a:t>
            </a:r>
            <a:r>
              <a:rPr sz="2883" spc="63" dirty="0">
                <a:solidFill>
                  <a:srgbClr val="0C385B"/>
                </a:solidFill>
                <a:latin typeface="Arial"/>
                <a:cs typeface="Arial"/>
              </a:rPr>
              <a:t> </a:t>
            </a:r>
            <a:r>
              <a:rPr sz="2883" spc="-56" dirty="0">
                <a:solidFill>
                  <a:srgbClr val="032F5D"/>
                </a:solidFill>
                <a:latin typeface="Arial"/>
                <a:cs typeface="Arial"/>
              </a:rPr>
              <a:t>actual</a:t>
            </a:r>
            <a:r>
              <a:rPr sz="2883" spc="193" dirty="0">
                <a:solidFill>
                  <a:srgbClr val="032F5D"/>
                </a:solidFill>
                <a:latin typeface="Arial"/>
                <a:cs typeface="Arial"/>
              </a:rPr>
              <a:t> </a:t>
            </a:r>
            <a:r>
              <a:rPr sz="2883" spc="-60" dirty="0">
                <a:solidFill>
                  <a:srgbClr val="0C385B"/>
                </a:solidFill>
                <a:latin typeface="Arial"/>
                <a:cs typeface="Arial"/>
              </a:rPr>
              <a:t>products </a:t>
            </a:r>
            <a:r>
              <a:rPr sz="2883" spc="-731" dirty="0">
                <a:solidFill>
                  <a:srgbClr val="0C385B"/>
                </a:solidFill>
                <a:latin typeface="Arial"/>
                <a:cs typeface="Arial"/>
              </a:rPr>
              <a:t> </a:t>
            </a:r>
            <a:r>
              <a:rPr sz="2918" spc="-77" dirty="0">
                <a:solidFill>
                  <a:srgbClr val="073360"/>
                </a:solidFill>
                <a:latin typeface="Arial"/>
                <a:cs typeface="Arial"/>
              </a:rPr>
              <a:t>produced.</a:t>
            </a:r>
            <a:endParaRPr sz="2918" dirty="0">
              <a:latin typeface="Arial"/>
              <a:cs typeface="Arial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ACDAD6B7-4267-4225-9030-884F3BEE29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248" y="268309"/>
            <a:ext cx="7504442" cy="675382"/>
          </a:xfrm>
          <a:prstGeom prst="rect">
            <a:avLst/>
          </a:prstGeom>
        </p:spPr>
        <p:txBody>
          <a:bodyPr vert="horz" wrap="square" lIns="0" tIns="58043" rIns="0" bIns="0" rtlCol="0" anchor="t">
            <a:spAutoFit/>
          </a:bodyPr>
          <a:lstStyle/>
          <a:p>
            <a:pPr>
              <a:tabLst>
                <a:tab pos="3383785" algn="l"/>
              </a:tabLst>
            </a:pPr>
            <a:r>
              <a:rPr lang="en-US" sz="4008" spc="-11" dirty="0">
                <a:solidFill>
                  <a:srgbClr val="C00000"/>
                </a:solidFill>
                <a:latin typeface="Cambria"/>
                <a:cs typeface="Cambria"/>
              </a:rPr>
              <a:t>Definition of quality Control</a:t>
            </a:r>
            <a:endParaRPr sz="4008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AB8D73-9157-4686-B6B2-182244CF2280}"/>
              </a:ext>
            </a:extLst>
          </p:cNvPr>
          <p:cNvSpPr txBox="1"/>
          <p:nvPr/>
        </p:nvSpPr>
        <p:spPr>
          <a:xfrm>
            <a:off x="2727064" y="3356386"/>
            <a:ext cx="3211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208</TotalTime>
  <Words>504</Words>
  <Application>Microsoft Office PowerPoint</Application>
  <PresentationFormat>On-screen Show (4:3)</PresentationFormat>
  <Paragraphs>79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Quality</vt:lpstr>
      <vt:lpstr>Are QA and QC same terms?</vt:lpstr>
      <vt:lpstr>PowerPoint Presentation</vt:lpstr>
      <vt:lpstr>PowerPoint Presentation</vt:lpstr>
      <vt:lpstr>Definition of quality assurance</vt:lpstr>
      <vt:lpstr>Definition of quality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Achieve QA goals</vt:lpstr>
      <vt:lpstr>PowerPoint Presentation</vt:lpstr>
      <vt:lpstr>PowerPoint Presentation</vt:lpstr>
      <vt:lpstr>QA examples</vt:lpstr>
      <vt:lpstr>Example:</vt:lpstr>
      <vt:lpstr>PowerPoint Presentation</vt:lpstr>
      <vt:lpstr>Responsibility of QA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Esmail Brzo</dc:creator>
  <cp:lastModifiedBy>goran nori</cp:lastModifiedBy>
  <cp:revision>32</cp:revision>
  <dcterms:created xsi:type="dcterms:W3CDTF">2021-09-09T19:28:42Z</dcterms:created>
  <dcterms:modified xsi:type="dcterms:W3CDTF">2021-10-27T04:20:02Z</dcterms:modified>
</cp:coreProperties>
</file>