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42"/>
  </p:notesMasterIdLst>
  <p:sldIdLst>
    <p:sldId id="279" r:id="rId2"/>
    <p:sldId id="282" r:id="rId3"/>
    <p:sldId id="304" r:id="rId4"/>
    <p:sldId id="260" r:id="rId5"/>
    <p:sldId id="261" r:id="rId6"/>
    <p:sldId id="286" r:id="rId7"/>
    <p:sldId id="262" r:id="rId8"/>
    <p:sldId id="263" r:id="rId9"/>
    <p:sldId id="264" r:id="rId10"/>
    <p:sldId id="267" r:id="rId11"/>
    <p:sldId id="287" r:id="rId12"/>
    <p:sldId id="268" r:id="rId13"/>
    <p:sldId id="269" r:id="rId14"/>
    <p:sldId id="270"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273" r:id="rId29"/>
    <p:sldId id="275" r:id="rId30"/>
    <p:sldId id="274" r:id="rId31"/>
    <p:sldId id="276" r:id="rId32"/>
    <p:sldId id="278" r:id="rId33"/>
    <p:sldId id="277" r:id="rId34"/>
    <p:sldId id="280" r:id="rId35"/>
    <p:sldId id="301" r:id="rId36"/>
    <p:sldId id="302" r:id="rId37"/>
    <p:sldId id="303" r:id="rId38"/>
    <p:sldId id="284" r:id="rId39"/>
    <p:sldId id="283" r:id="rId40"/>
    <p:sldId id="28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94660"/>
  </p:normalViewPr>
  <p:slideViewPr>
    <p:cSldViewPr>
      <p:cViewPr varScale="1">
        <p:scale>
          <a:sx n="64" d="100"/>
          <a:sy n="64" d="100"/>
        </p:scale>
        <p:origin x="146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0687B3-7330-4369-8384-7DAAF3B5A2D4}" type="datetimeFigureOut">
              <a:rPr lang="en-US" smtClean="0"/>
              <a:t>10/23/2021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98584-10C4-430C-B21C-F83DFFB09E1E}" type="slidenum">
              <a:rPr lang="en-US" smtClean="0"/>
              <a:t>‹#›</a:t>
            </a:fld>
            <a:endParaRPr lang="en-US"/>
          </a:p>
        </p:txBody>
      </p:sp>
    </p:spTree>
    <p:extLst>
      <p:ext uri="{BB962C8B-B14F-4D97-AF65-F5344CB8AC3E}">
        <p14:creationId xmlns:p14="http://schemas.microsoft.com/office/powerpoint/2010/main" val="1646765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1"/>
            <a:endParaRPr lang="en-GB" dirty="0"/>
          </a:p>
        </p:txBody>
      </p:sp>
      <p:sp>
        <p:nvSpPr>
          <p:cNvPr id="4" name="Slide Number Placeholder 3"/>
          <p:cNvSpPr>
            <a:spLocks noGrp="1"/>
          </p:cNvSpPr>
          <p:nvPr>
            <p:ph type="sldNum" sz="quarter" idx="10"/>
          </p:nvPr>
        </p:nvSpPr>
        <p:spPr/>
        <p:txBody>
          <a:bodyPr/>
          <a:lstStyle/>
          <a:p>
            <a:fld id="{B9AA070C-9872-4D20-9E64-64DE1087555F}" type="slidenum">
              <a:rPr lang="en-GB" smtClean="0"/>
              <a:t>2</a:t>
            </a:fld>
            <a:endParaRPr lang="en-GB"/>
          </a:p>
        </p:txBody>
      </p:sp>
    </p:spTree>
    <p:extLst>
      <p:ext uri="{BB962C8B-B14F-4D97-AF65-F5344CB8AC3E}">
        <p14:creationId xmlns:p14="http://schemas.microsoft.com/office/powerpoint/2010/main" val="3017952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1"/>
            <a:endParaRPr lang="en-GB" dirty="0"/>
          </a:p>
        </p:txBody>
      </p:sp>
      <p:sp>
        <p:nvSpPr>
          <p:cNvPr id="4" name="Slide Number Placeholder 3"/>
          <p:cNvSpPr>
            <a:spLocks noGrp="1"/>
          </p:cNvSpPr>
          <p:nvPr>
            <p:ph type="sldNum" sz="quarter" idx="10"/>
          </p:nvPr>
        </p:nvSpPr>
        <p:spPr/>
        <p:txBody>
          <a:bodyPr/>
          <a:lstStyle/>
          <a:p>
            <a:fld id="{B9AA070C-9872-4D20-9E64-64DE1087555F}" type="slidenum">
              <a:rPr lang="en-GB" smtClean="0"/>
              <a:t>3</a:t>
            </a:fld>
            <a:endParaRPr lang="en-GB"/>
          </a:p>
        </p:txBody>
      </p:sp>
    </p:spTree>
    <p:extLst>
      <p:ext uri="{BB962C8B-B14F-4D97-AF65-F5344CB8AC3E}">
        <p14:creationId xmlns:p14="http://schemas.microsoft.com/office/powerpoint/2010/main" val="3065275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10181-D298-4052-8A66-3967BA1F4AC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7B23163-04A7-4AD1-97C8-56CD596DB4D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808034A-E857-4F7D-BB7D-767DF232C35C}"/>
              </a:ext>
            </a:extLst>
          </p:cNvPr>
          <p:cNvSpPr>
            <a:spLocks noGrp="1"/>
          </p:cNvSpPr>
          <p:nvPr>
            <p:ph type="dt" sz="half" idx="10"/>
          </p:nvPr>
        </p:nvSpPr>
        <p:spPr/>
        <p:txBody>
          <a:bodyPr/>
          <a:lstStyle/>
          <a:p>
            <a:fld id="{434B293E-F553-4AFC-AC8B-A9F2DF991F8C}" type="datetime1">
              <a:rPr lang="en-US" smtClean="0"/>
              <a:t>10/23/2021</a:t>
            </a:fld>
            <a:endParaRPr lang="en-US"/>
          </a:p>
        </p:txBody>
      </p:sp>
      <p:sp>
        <p:nvSpPr>
          <p:cNvPr id="5" name="Footer Placeholder 4">
            <a:extLst>
              <a:ext uri="{FF2B5EF4-FFF2-40B4-BE49-F238E27FC236}">
                <a16:creationId xmlns:a16="http://schemas.microsoft.com/office/drawing/2014/main" id="{AD47AC75-C1D7-4DE3-AA80-0D56E8859132}"/>
              </a:ext>
            </a:extLst>
          </p:cNvPr>
          <p:cNvSpPr>
            <a:spLocks noGrp="1"/>
          </p:cNvSpPr>
          <p:nvPr>
            <p:ph type="ftr" sz="quarter" idx="11"/>
          </p:nvPr>
        </p:nvSpPr>
        <p:spPr/>
        <p:txBody>
          <a:bodyPr/>
          <a:lstStyle/>
          <a:p>
            <a:r>
              <a:rPr lang="en-US"/>
              <a:t>Artificial Intelligence - Tishik</a:t>
            </a:r>
          </a:p>
        </p:txBody>
      </p:sp>
      <p:sp>
        <p:nvSpPr>
          <p:cNvPr id="6" name="Slide Number Placeholder 5">
            <a:extLst>
              <a:ext uri="{FF2B5EF4-FFF2-40B4-BE49-F238E27FC236}">
                <a16:creationId xmlns:a16="http://schemas.microsoft.com/office/drawing/2014/main" id="{66DDE2B7-81A6-4379-9C67-3AC6460E5D2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861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DE1F1-8AF9-41D5-8848-C9CF07C24D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69FF22-C48B-4366-BACE-22B2185597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551E85-E8E8-40A9-AE34-4EF5B1197CEB}"/>
              </a:ext>
            </a:extLst>
          </p:cNvPr>
          <p:cNvSpPr>
            <a:spLocks noGrp="1"/>
          </p:cNvSpPr>
          <p:nvPr>
            <p:ph type="dt" sz="half" idx="10"/>
          </p:nvPr>
        </p:nvSpPr>
        <p:spPr/>
        <p:txBody>
          <a:bodyPr/>
          <a:lstStyle/>
          <a:p>
            <a:fld id="{FDFCE711-CD08-4E42-9E87-A24BBCCF9F5B}" type="datetime1">
              <a:rPr lang="en-US" smtClean="0"/>
              <a:t>10/23/2021</a:t>
            </a:fld>
            <a:endParaRPr lang="en-US"/>
          </a:p>
        </p:txBody>
      </p:sp>
      <p:sp>
        <p:nvSpPr>
          <p:cNvPr id="5" name="Footer Placeholder 4">
            <a:extLst>
              <a:ext uri="{FF2B5EF4-FFF2-40B4-BE49-F238E27FC236}">
                <a16:creationId xmlns:a16="http://schemas.microsoft.com/office/drawing/2014/main" id="{8D4B11D2-FD0F-47BB-BDD2-63D7783E5631}"/>
              </a:ext>
            </a:extLst>
          </p:cNvPr>
          <p:cNvSpPr>
            <a:spLocks noGrp="1"/>
          </p:cNvSpPr>
          <p:nvPr>
            <p:ph type="ftr" sz="quarter" idx="11"/>
          </p:nvPr>
        </p:nvSpPr>
        <p:spPr/>
        <p:txBody>
          <a:bodyPr/>
          <a:lstStyle/>
          <a:p>
            <a:r>
              <a:rPr lang="en-US"/>
              <a:t>Artificial Intelligence - Tishik</a:t>
            </a:r>
          </a:p>
        </p:txBody>
      </p:sp>
      <p:sp>
        <p:nvSpPr>
          <p:cNvPr id="6" name="Slide Number Placeholder 5">
            <a:extLst>
              <a:ext uri="{FF2B5EF4-FFF2-40B4-BE49-F238E27FC236}">
                <a16:creationId xmlns:a16="http://schemas.microsoft.com/office/drawing/2014/main" id="{3AB5D424-3CB8-4BC5-9B95-A41581D7650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0568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BFBB48-6FF1-4E22-A1B9-9AC3010B695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415FBA-65D6-433F-B7BF-A02FE2999EC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D6AAB2-77D2-450F-9FD2-11F5587ABA1F}"/>
              </a:ext>
            </a:extLst>
          </p:cNvPr>
          <p:cNvSpPr>
            <a:spLocks noGrp="1"/>
          </p:cNvSpPr>
          <p:nvPr>
            <p:ph type="dt" sz="half" idx="10"/>
          </p:nvPr>
        </p:nvSpPr>
        <p:spPr/>
        <p:txBody>
          <a:bodyPr/>
          <a:lstStyle/>
          <a:p>
            <a:fld id="{E4063124-66B7-4B94-A879-D238051275DA}" type="datetime1">
              <a:rPr lang="en-US" smtClean="0"/>
              <a:t>10/23/2021</a:t>
            </a:fld>
            <a:endParaRPr lang="en-US"/>
          </a:p>
        </p:txBody>
      </p:sp>
      <p:sp>
        <p:nvSpPr>
          <p:cNvPr id="5" name="Footer Placeholder 4">
            <a:extLst>
              <a:ext uri="{FF2B5EF4-FFF2-40B4-BE49-F238E27FC236}">
                <a16:creationId xmlns:a16="http://schemas.microsoft.com/office/drawing/2014/main" id="{2A4A65DA-C8BE-4BE4-BBE1-BC5F6AF2EEA1}"/>
              </a:ext>
            </a:extLst>
          </p:cNvPr>
          <p:cNvSpPr>
            <a:spLocks noGrp="1"/>
          </p:cNvSpPr>
          <p:nvPr>
            <p:ph type="ftr" sz="quarter" idx="11"/>
          </p:nvPr>
        </p:nvSpPr>
        <p:spPr/>
        <p:txBody>
          <a:bodyPr/>
          <a:lstStyle/>
          <a:p>
            <a:r>
              <a:rPr lang="en-US"/>
              <a:t>Artificial Intelligence - Tishik</a:t>
            </a:r>
          </a:p>
        </p:txBody>
      </p:sp>
      <p:sp>
        <p:nvSpPr>
          <p:cNvPr id="6" name="Slide Number Placeholder 5">
            <a:extLst>
              <a:ext uri="{FF2B5EF4-FFF2-40B4-BE49-F238E27FC236}">
                <a16:creationId xmlns:a16="http://schemas.microsoft.com/office/drawing/2014/main" id="{E5BC80F5-EB3B-4A76-8DDE-C2EE99661B3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6628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C63A3-2241-4942-A4BD-3B9258A0A3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55228A-89EF-460B-BAA0-21649BD80F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005BDB-2FF1-402E-A5AC-8B7326E71A8B}"/>
              </a:ext>
            </a:extLst>
          </p:cNvPr>
          <p:cNvSpPr>
            <a:spLocks noGrp="1"/>
          </p:cNvSpPr>
          <p:nvPr>
            <p:ph type="dt" sz="half" idx="10"/>
          </p:nvPr>
        </p:nvSpPr>
        <p:spPr/>
        <p:txBody>
          <a:bodyPr/>
          <a:lstStyle/>
          <a:p>
            <a:fld id="{E2FCE324-042B-4868-9B06-C2D734F30747}" type="datetime1">
              <a:rPr lang="en-US" smtClean="0"/>
              <a:t>10/23/2021</a:t>
            </a:fld>
            <a:endParaRPr lang="en-US"/>
          </a:p>
        </p:txBody>
      </p:sp>
      <p:sp>
        <p:nvSpPr>
          <p:cNvPr id="5" name="Footer Placeholder 4">
            <a:extLst>
              <a:ext uri="{FF2B5EF4-FFF2-40B4-BE49-F238E27FC236}">
                <a16:creationId xmlns:a16="http://schemas.microsoft.com/office/drawing/2014/main" id="{904F071D-376E-4451-B345-52BD41BC3603}"/>
              </a:ext>
            </a:extLst>
          </p:cNvPr>
          <p:cNvSpPr>
            <a:spLocks noGrp="1"/>
          </p:cNvSpPr>
          <p:nvPr>
            <p:ph type="ftr" sz="quarter" idx="11"/>
          </p:nvPr>
        </p:nvSpPr>
        <p:spPr/>
        <p:txBody>
          <a:bodyPr/>
          <a:lstStyle/>
          <a:p>
            <a:r>
              <a:rPr lang="en-US"/>
              <a:t>Artificial Intelligence - Tishik</a:t>
            </a:r>
          </a:p>
        </p:txBody>
      </p:sp>
      <p:sp>
        <p:nvSpPr>
          <p:cNvPr id="6" name="Slide Number Placeholder 5">
            <a:extLst>
              <a:ext uri="{FF2B5EF4-FFF2-40B4-BE49-F238E27FC236}">
                <a16:creationId xmlns:a16="http://schemas.microsoft.com/office/drawing/2014/main" id="{C4979A0E-01A4-4BCD-AAE6-34F7E01A116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310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D5CFD-7E1C-4F4C-90BC-C7A9FE1A90A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2F84755-2BE9-407D-888B-54CEEDC6840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778ADA-3ACB-4BD4-A0EE-6B2848D9887F}"/>
              </a:ext>
            </a:extLst>
          </p:cNvPr>
          <p:cNvSpPr>
            <a:spLocks noGrp="1"/>
          </p:cNvSpPr>
          <p:nvPr>
            <p:ph type="dt" sz="half" idx="10"/>
          </p:nvPr>
        </p:nvSpPr>
        <p:spPr/>
        <p:txBody>
          <a:bodyPr/>
          <a:lstStyle/>
          <a:p>
            <a:fld id="{12E93F29-5448-41E2-B148-686F45C5AFA4}" type="datetime1">
              <a:rPr lang="en-US" smtClean="0"/>
              <a:t>10/23/2021</a:t>
            </a:fld>
            <a:endParaRPr lang="en-US"/>
          </a:p>
        </p:txBody>
      </p:sp>
      <p:sp>
        <p:nvSpPr>
          <p:cNvPr id="5" name="Footer Placeholder 4">
            <a:extLst>
              <a:ext uri="{FF2B5EF4-FFF2-40B4-BE49-F238E27FC236}">
                <a16:creationId xmlns:a16="http://schemas.microsoft.com/office/drawing/2014/main" id="{D2BE36BC-B9D4-4AAC-B832-AE8433E4DD11}"/>
              </a:ext>
            </a:extLst>
          </p:cNvPr>
          <p:cNvSpPr>
            <a:spLocks noGrp="1"/>
          </p:cNvSpPr>
          <p:nvPr>
            <p:ph type="ftr" sz="quarter" idx="11"/>
          </p:nvPr>
        </p:nvSpPr>
        <p:spPr/>
        <p:txBody>
          <a:bodyPr/>
          <a:lstStyle/>
          <a:p>
            <a:r>
              <a:rPr lang="en-US"/>
              <a:t>Artificial Intelligence - Tishik</a:t>
            </a:r>
          </a:p>
        </p:txBody>
      </p:sp>
      <p:sp>
        <p:nvSpPr>
          <p:cNvPr id="6" name="Slide Number Placeholder 5">
            <a:extLst>
              <a:ext uri="{FF2B5EF4-FFF2-40B4-BE49-F238E27FC236}">
                <a16:creationId xmlns:a16="http://schemas.microsoft.com/office/drawing/2014/main" id="{654BE924-3DAD-494C-80B1-A64AFDC0A8C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6363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D5538-7368-4835-B9B3-B4778A2390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2917BC-B152-432E-ADFA-839565C69AD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88E13A-F8FA-4ED1-855D-64FFCC72EEA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A5361F-C78F-4CFF-A57B-229BBD661C42}"/>
              </a:ext>
            </a:extLst>
          </p:cNvPr>
          <p:cNvSpPr>
            <a:spLocks noGrp="1"/>
          </p:cNvSpPr>
          <p:nvPr>
            <p:ph type="dt" sz="half" idx="10"/>
          </p:nvPr>
        </p:nvSpPr>
        <p:spPr/>
        <p:txBody>
          <a:bodyPr/>
          <a:lstStyle/>
          <a:p>
            <a:fld id="{9BB23ED7-1A1B-4769-8C15-C5710C8703C6}" type="datetime1">
              <a:rPr lang="en-US" smtClean="0"/>
              <a:t>10/23/2021</a:t>
            </a:fld>
            <a:endParaRPr lang="en-US"/>
          </a:p>
        </p:txBody>
      </p:sp>
      <p:sp>
        <p:nvSpPr>
          <p:cNvPr id="6" name="Footer Placeholder 5">
            <a:extLst>
              <a:ext uri="{FF2B5EF4-FFF2-40B4-BE49-F238E27FC236}">
                <a16:creationId xmlns:a16="http://schemas.microsoft.com/office/drawing/2014/main" id="{AD5A548E-FE56-428A-9302-6D7525C94E6B}"/>
              </a:ext>
            </a:extLst>
          </p:cNvPr>
          <p:cNvSpPr>
            <a:spLocks noGrp="1"/>
          </p:cNvSpPr>
          <p:nvPr>
            <p:ph type="ftr" sz="quarter" idx="11"/>
          </p:nvPr>
        </p:nvSpPr>
        <p:spPr/>
        <p:txBody>
          <a:bodyPr/>
          <a:lstStyle/>
          <a:p>
            <a:r>
              <a:rPr lang="en-US"/>
              <a:t>Artificial Intelligence - Tishik</a:t>
            </a:r>
          </a:p>
        </p:txBody>
      </p:sp>
      <p:sp>
        <p:nvSpPr>
          <p:cNvPr id="7" name="Slide Number Placeholder 6">
            <a:extLst>
              <a:ext uri="{FF2B5EF4-FFF2-40B4-BE49-F238E27FC236}">
                <a16:creationId xmlns:a16="http://schemas.microsoft.com/office/drawing/2014/main" id="{4D649B27-30AE-446D-8649-E50AB9BDAAA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813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D752-56CF-4341-9A51-0E0B1B3EE98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F266C7-8FD7-4DDD-B36D-8C13B80078B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3A4DF5B-8F70-4A45-8F4A-50C76C36A4E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31D2C6-C675-4932-9DE2-D0B167B4DCF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F73A2BE-34F8-4E20-9895-AD4C1A8AA73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BE09A8-9010-42AE-B67B-99F88F917AE4}"/>
              </a:ext>
            </a:extLst>
          </p:cNvPr>
          <p:cNvSpPr>
            <a:spLocks noGrp="1"/>
          </p:cNvSpPr>
          <p:nvPr>
            <p:ph type="dt" sz="half" idx="10"/>
          </p:nvPr>
        </p:nvSpPr>
        <p:spPr/>
        <p:txBody>
          <a:bodyPr/>
          <a:lstStyle/>
          <a:p>
            <a:fld id="{4A40161B-6D26-41FD-A3CF-9E60784BF903}" type="datetime1">
              <a:rPr lang="en-US" smtClean="0"/>
              <a:t>10/23/2021</a:t>
            </a:fld>
            <a:endParaRPr lang="en-US"/>
          </a:p>
        </p:txBody>
      </p:sp>
      <p:sp>
        <p:nvSpPr>
          <p:cNvPr id="8" name="Footer Placeholder 7">
            <a:extLst>
              <a:ext uri="{FF2B5EF4-FFF2-40B4-BE49-F238E27FC236}">
                <a16:creationId xmlns:a16="http://schemas.microsoft.com/office/drawing/2014/main" id="{0F2079F4-CFFD-417D-87AE-04BFBBBC4C89}"/>
              </a:ext>
            </a:extLst>
          </p:cNvPr>
          <p:cNvSpPr>
            <a:spLocks noGrp="1"/>
          </p:cNvSpPr>
          <p:nvPr>
            <p:ph type="ftr" sz="quarter" idx="11"/>
          </p:nvPr>
        </p:nvSpPr>
        <p:spPr/>
        <p:txBody>
          <a:bodyPr/>
          <a:lstStyle/>
          <a:p>
            <a:r>
              <a:rPr lang="en-US"/>
              <a:t>Artificial Intelligence - Tishik</a:t>
            </a:r>
          </a:p>
        </p:txBody>
      </p:sp>
      <p:sp>
        <p:nvSpPr>
          <p:cNvPr id="9" name="Slide Number Placeholder 8">
            <a:extLst>
              <a:ext uri="{FF2B5EF4-FFF2-40B4-BE49-F238E27FC236}">
                <a16:creationId xmlns:a16="http://schemas.microsoft.com/office/drawing/2014/main" id="{D9512BB1-85AB-4B3B-A284-76332BAEE59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5989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BA74C-7C55-424D-B084-D0CCF8BAE4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2E9CE8-B661-47B8-A45F-F8D23CEF9944}"/>
              </a:ext>
            </a:extLst>
          </p:cNvPr>
          <p:cNvSpPr>
            <a:spLocks noGrp="1"/>
          </p:cNvSpPr>
          <p:nvPr>
            <p:ph type="dt" sz="half" idx="10"/>
          </p:nvPr>
        </p:nvSpPr>
        <p:spPr/>
        <p:txBody>
          <a:bodyPr/>
          <a:lstStyle/>
          <a:p>
            <a:fld id="{5669A0B0-A8F1-417A-9027-BB8893BBD88E}" type="datetime1">
              <a:rPr lang="en-US" smtClean="0"/>
              <a:t>10/23/2021</a:t>
            </a:fld>
            <a:endParaRPr lang="en-US"/>
          </a:p>
        </p:txBody>
      </p:sp>
      <p:sp>
        <p:nvSpPr>
          <p:cNvPr id="4" name="Footer Placeholder 3">
            <a:extLst>
              <a:ext uri="{FF2B5EF4-FFF2-40B4-BE49-F238E27FC236}">
                <a16:creationId xmlns:a16="http://schemas.microsoft.com/office/drawing/2014/main" id="{BE7A8925-20F0-4544-BF3A-DECFE906D027}"/>
              </a:ext>
            </a:extLst>
          </p:cNvPr>
          <p:cNvSpPr>
            <a:spLocks noGrp="1"/>
          </p:cNvSpPr>
          <p:nvPr>
            <p:ph type="ftr" sz="quarter" idx="11"/>
          </p:nvPr>
        </p:nvSpPr>
        <p:spPr/>
        <p:txBody>
          <a:bodyPr/>
          <a:lstStyle/>
          <a:p>
            <a:r>
              <a:rPr lang="en-US"/>
              <a:t>Artificial Intelligence - Tishik</a:t>
            </a:r>
          </a:p>
        </p:txBody>
      </p:sp>
      <p:sp>
        <p:nvSpPr>
          <p:cNvPr id="5" name="Slide Number Placeholder 4">
            <a:extLst>
              <a:ext uri="{FF2B5EF4-FFF2-40B4-BE49-F238E27FC236}">
                <a16:creationId xmlns:a16="http://schemas.microsoft.com/office/drawing/2014/main" id="{553D5F44-4F25-4F6B-8F2A-2198172849B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4924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92206C-1660-4F13-8AAB-0975EA99A969}"/>
              </a:ext>
            </a:extLst>
          </p:cNvPr>
          <p:cNvSpPr>
            <a:spLocks noGrp="1"/>
          </p:cNvSpPr>
          <p:nvPr>
            <p:ph type="dt" sz="half" idx="10"/>
          </p:nvPr>
        </p:nvSpPr>
        <p:spPr/>
        <p:txBody>
          <a:bodyPr/>
          <a:lstStyle/>
          <a:p>
            <a:fld id="{87164542-8C7D-47F5-9514-50C3A01DC147}" type="datetime1">
              <a:rPr lang="en-US" smtClean="0"/>
              <a:t>10/23/2021</a:t>
            </a:fld>
            <a:endParaRPr lang="en-US"/>
          </a:p>
        </p:txBody>
      </p:sp>
      <p:sp>
        <p:nvSpPr>
          <p:cNvPr id="3" name="Footer Placeholder 2">
            <a:extLst>
              <a:ext uri="{FF2B5EF4-FFF2-40B4-BE49-F238E27FC236}">
                <a16:creationId xmlns:a16="http://schemas.microsoft.com/office/drawing/2014/main" id="{4A824917-4F0C-4330-B15A-FA0E2654D67E}"/>
              </a:ext>
            </a:extLst>
          </p:cNvPr>
          <p:cNvSpPr>
            <a:spLocks noGrp="1"/>
          </p:cNvSpPr>
          <p:nvPr>
            <p:ph type="ftr" sz="quarter" idx="11"/>
          </p:nvPr>
        </p:nvSpPr>
        <p:spPr/>
        <p:txBody>
          <a:bodyPr/>
          <a:lstStyle/>
          <a:p>
            <a:r>
              <a:rPr lang="en-US"/>
              <a:t>Artificial Intelligence - Tishik</a:t>
            </a:r>
          </a:p>
        </p:txBody>
      </p:sp>
      <p:sp>
        <p:nvSpPr>
          <p:cNvPr id="4" name="Slide Number Placeholder 3">
            <a:extLst>
              <a:ext uri="{FF2B5EF4-FFF2-40B4-BE49-F238E27FC236}">
                <a16:creationId xmlns:a16="http://schemas.microsoft.com/office/drawing/2014/main" id="{1F15D8FF-2B53-4DB8-9C82-B95E609E72A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6991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154B-3FA0-4CC9-ADAF-5F7BAE77A3C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C01A078-4920-4FD4-91C1-4339A9D4F66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B66E88-9A3E-40A6-88B2-3F0BAB38B1C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9F02C5F-22FF-433A-904A-14520B76F40D}"/>
              </a:ext>
            </a:extLst>
          </p:cNvPr>
          <p:cNvSpPr>
            <a:spLocks noGrp="1"/>
          </p:cNvSpPr>
          <p:nvPr>
            <p:ph type="dt" sz="half" idx="10"/>
          </p:nvPr>
        </p:nvSpPr>
        <p:spPr/>
        <p:txBody>
          <a:bodyPr/>
          <a:lstStyle/>
          <a:p>
            <a:fld id="{C959EC54-6B0A-48CD-9AEF-B77C142AC92C}" type="datetime1">
              <a:rPr lang="en-US" smtClean="0"/>
              <a:t>10/23/2021</a:t>
            </a:fld>
            <a:endParaRPr lang="en-US"/>
          </a:p>
        </p:txBody>
      </p:sp>
      <p:sp>
        <p:nvSpPr>
          <p:cNvPr id="6" name="Footer Placeholder 5">
            <a:extLst>
              <a:ext uri="{FF2B5EF4-FFF2-40B4-BE49-F238E27FC236}">
                <a16:creationId xmlns:a16="http://schemas.microsoft.com/office/drawing/2014/main" id="{5B017846-6ADF-47CC-AE9E-92303BEEB672}"/>
              </a:ext>
            </a:extLst>
          </p:cNvPr>
          <p:cNvSpPr>
            <a:spLocks noGrp="1"/>
          </p:cNvSpPr>
          <p:nvPr>
            <p:ph type="ftr" sz="quarter" idx="11"/>
          </p:nvPr>
        </p:nvSpPr>
        <p:spPr/>
        <p:txBody>
          <a:bodyPr/>
          <a:lstStyle/>
          <a:p>
            <a:r>
              <a:rPr lang="en-US"/>
              <a:t>Artificial Intelligence - Tishik</a:t>
            </a:r>
          </a:p>
        </p:txBody>
      </p:sp>
      <p:sp>
        <p:nvSpPr>
          <p:cNvPr id="7" name="Slide Number Placeholder 6">
            <a:extLst>
              <a:ext uri="{FF2B5EF4-FFF2-40B4-BE49-F238E27FC236}">
                <a16:creationId xmlns:a16="http://schemas.microsoft.com/office/drawing/2014/main" id="{0A2BCAD9-0C37-4C3C-A30B-D1AABEFE6FC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9780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58574-CFB5-46E1-BF38-8F0D609A5A5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12B96AF-23DF-4DEF-BE63-91BC8E2C99B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4D9F501-B63D-4D10-94EB-E600B41996F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6FDC6EE-B05B-4D2B-AC16-DD13E56B5575}"/>
              </a:ext>
            </a:extLst>
          </p:cNvPr>
          <p:cNvSpPr>
            <a:spLocks noGrp="1"/>
          </p:cNvSpPr>
          <p:nvPr>
            <p:ph type="dt" sz="half" idx="10"/>
          </p:nvPr>
        </p:nvSpPr>
        <p:spPr/>
        <p:txBody>
          <a:bodyPr/>
          <a:lstStyle/>
          <a:p>
            <a:fld id="{030C5A53-9D95-488C-B39B-2E595C1045D5}" type="datetime1">
              <a:rPr lang="en-US" smtClean="0"/>
              <a:t>10/23/2021</a:t>
            </a:fld>
            <a:endParaRPr lang="en-US"/>
          </a:p>
        </p:txBody>
      </p:sp>
      <p:sp>
        <p:nvSpPr>
          <p:cNvPr id="6" name="Footer Placeholder 5">
            <a:extLst>
              <a:ext uri="{FF2B5EF4-FFF2-40B4-BE49-F238E27FC236}">
                <a16:creationId xmlns:a16="http://schemas.microsoft.com/office/drawing/2014/main" id="{955D112E-F108-46DF-AAE0-2CA6B12E91E4}"/>
              </a:ext>
            </a:extLst>
          </p:cNvPr>
          <p:cNvSpPr>
            <a:spLocks noGrp="1"/>
          </p:cNvSpPr>
          <p:nvPr>
            <p:ph type="ftr" sz="quarter" idx="11"/>
          </p:nvPr>
        </p:nvSpPr>
        <p:spPr/>
        <p:txBody>
          <a:bodyPr/>
          <a:lstStyle/>
          <a:p>
            <a:r>
              <a:rPr lang="en-US"/>
              <a:t>Artificial Intelligence - Tishik</a:t>
            </a:r>
          </a:p>
        </p:txBody>
      </p:sp>
      <p:sp>
        <p:nvSpPr>
          <p:cNvPr id="7" name="Slide Number Placeholder 6">
            <a:extLst>
              <a:ext uri="{FF2B5EF4-FFF2-40B4-BE49-F238E27FC236}">
                <a16:creationId xmlns:a16="http://schemas.microsoft.com/office/drawing/2014/main" id="{0AE69D63-B016-41AB-A467-4183C1FF697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4314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DECC94-2A7F-4410-9453-52796340FF3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59EB0F-F3DC-46D1-8677-BF82581E218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AF837E-5582-4F09-B922-F6D55F50B41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4AEB209-EC13-4556-AF4E-7E78A6898F27}" type="datetime1">
              <a:rPr lang="en-US" smtClean="0"/>
              <a:t>10/23/2021</a:t>
            </a:fld>
            <a:endParaRPr lang="en-US"/>
          </a:p>
        </p:txBody>
      </p:sp>
      <p:sp>
        <p:nvSpPr>
          <p:cNvPr id="5" name="Footer Placeholder 4">
            <a:extLst>
              <a:ext uri="{FF2B5EF4-FFF2-40B4-BE49-F238E27FC236}">
                <a16:creationId xmlns:a16="http://schemas.microsoft.com/office/drawing/2014/main" id="{35910256-D311-49B5-B73B-E73B65F0E86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Artificial Intelligence - Tishik</a:t>
            </a:r>
          </a:p>
        </p:txBody>
      </p:sp>
      <p:sp>
        <p:nvSpPr>
          <p:cNvPr id="6" name="Slide Number Placeholder 5">
            <a:extLst>
              <a:ext uri="{FF2B5EF4-FFF2-40B4-BE49-F238E27FC236}">
                <a16:creationId xmlns:a16="http://schemas.microsoft.com/office/drawing/2014/main" id="{E25EBD11-AF27-4EB9-817E-623A859C71C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84214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31.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2" y="-1"/>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ectangle 21">
            <a:extLst>
              <a:ext uri="{FF2B5EF4-FFF2-40B4-BE49-F238E27FC236}">
                <a16:creationId xmlns:a16="http://schemas.microsoft.com/office/drawing/2014/main" id="{12E89875-DE84-4351-B850-212A3C8BBA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43" y="699899"/>
            <a:ext cx="8035257"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5C5DB2CE-FD42-4C68-8C52-3201E003FEB3}"/>
              </a:ext>
            </a:extLst>
          </p:cNvPr>
          <p:cNvSpPr>
            <a:spLocks noGrp="1"/>
          </p:cNvSpPr>
          <p:nvPr>
            <p:ph type="ctrTitle"/>
          </p:nvPr>
        </p:nvSpPr>
        <p:spPr>
          <a:xfrm>
            <a:off x="4491989" y="576263"/>
            <a:ext cx="3790647" cy="2967606"/>
          </a:xfrm>
        </p:spPr>
        <p:txBody>
          <a:bodyPr anchor="b">
            <a:normAutofit/>
          </a:bodyPr>
          <a:lstStyle/>
          <a:p>
            <a:pPr algn="l"/>
            <a:r>
              <a:rPr lang="en-US" sz="4200"/>
              <a:t>Fundamental to Artificial Intelligent</a:t>
            </a:r>
          </a:p>
        </p:txBody>
      </p:sp>
      <p:sp>
        <p:nvSpPr>
          <p:cNvPr id="7" name="Subtitle 6">
            <a:extLst>
              <a:ext uri="{FF2B5EF4-FFF2-40B4-BE49-F238E27FC236}">
                <a16:creationId xmlns:a16="http://schemas.microsoft.com/office/drawing/2014/main" id="{1EF34242-0561-46EC-9BCD-65D9A452DCFC}"/>
              </a:ext>
            </a:extLst>
          </p:cNvPr>
          <p:cNvSpPr>
            <a:spLocks noGrp="1"/>
          </p:cNvSpPr>
          <p:nvPr>
            <p:ph type="subTitle" idx="1"/>
          </p:nvPr>
        </p:nvSpPr>
        <p:spPr>
          <a:xfrm>
            <a:off x="4491989" y="3764975"/>
            <a:ext cx="3790647" cy="2192683"/>
          </a:xfrm>
        </p:spPr>
        <p:txBody>
          <a:bodyPr>
            <a:normAutofit/>
          </a:bodyPr>
          <a:lstStyle/>
          <a:p>
            <a:pPr algn="l"/>
            <a:r>
              <a:rPr lang="en-US" sz="1900"/>
              <a:t>IT-456</a:t>
            </a:r>
          </a:p>
          <a:p>
            <a:pPr algn="l"/>
            <a:endParaRPr lang="en-US" sz="1900"/>
          </a:p>
          <a:p>
            <a:pPr algn="l"/>
            <a:r>
              <a:rPr lang="en-US" sz="1900"/>
              <a:t>Dr. Saman Mirza Abdullah</a:t>
            </a:r>
          </a:p>
          <a:p>
            <a:pPr algn="l"/>
            <a:r>
              <a:rPr lang="en-US" sz="1900"/>
              <a:t>Saman.mirza@tishk.edu.iq</a:t>
            </a:r>
          </a:p>
        </p:txBody>
      </p:sp>
      <p:sp>
        <p:nvSpPr>
          <p:cNvPr id="24" name="Rectangle 23">
            <a:extLst>
              <a:ext uri="{FF2B5EF4-FFF2-40B4-BE49-F238E27FC236}">
                <a16:creationId xmlns:a16="http://schemas.microsoft.com/office/drawing/2014/main" id="{3B083774-A903-4B1B-BC6A-94C1F048E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81941" y="0"/>
            <a:ext cx="243638" cy="685799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9" name="Picture 8">
            <a:extLst>
              <a:ext uri="{FF2B5EF4-FFF2-40B4-BE49-F238E27FC236}">
                <a16:creationId xmlns:a16="http://schemas.microsoft.com/office/drawing/2014/main" id="{ED55BF8F-E929-4C34-A8F7-271525B4B50F}"/>
              </a:ext>
            </a:extLst>
          </p:cNvPr>
          <p:cNvPicPr>
            <a:picLocks noChangeAspect="1"/>
          </p:cNvPicPr>
          <p:nvPr/>
        </p:nvPicPr>
        <p:blipFill rotWithShape="1">
          <a:blip r:embed="rId2"/>
          <a:srcRect l="52330" r="7619" b="-1"/>
          <a:stretch/>
        </p:blipFill>
        <p:spPr>
          <a:xfrm>
            <a:off x="-4854" y="10"/>
            <a:ext cx="4114795" cy="6857982"/>
          </a:xfrm>
          <a:prstGeom prst="rect">
            <a:avLst/>
          </a:prstGeom>
        </p:spPr>
      </p:pic>
      <p:cxnSp>
        <p:nvCxnSpPr>
          <p:cNvPr id="26" name="Straight Connector 25">
            <a:extLst>
              <a:ext uri="{FF2B5EF4-FFF2-40B4-BE49-F238E27FC236}">
                <a16:creationId xmlns:a16="http://schemas.microsoft.com/office/drawing/2014/main" id="{F1E07EB8-B07C-4EF5-8DE2-6B03F3EC83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9679CC-0AEA-4729-827F-5738C10515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24492"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292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723" y="809898"/>
            <a:ext cx="7457037" cy="1554480"/>
          </a:xfrm>
        </p:spPr>
        <p:txBody>
          <a:bodyPr anchor="ctr">
            <a:normAutofit/>
          </a:bodyPr>
          <a:lstStyle/>
          <a:p>
            <a:r>
              <a:rPr lang="en-US" sz="4200"/>
              <a:t>Rational Agent</a:t>
            </a:r>
          </a:p>
        </p:txBody>
      </p:sp>
      <p:sp>
        <p:nvSpPr>
          <p:cNvPr id="3" name="Content Placeholder 2"/>
          <p:cNvSpPr>
            <a:spLocks noGrp="1"/>
          </p:cNvSpPr>
          <p:nvPr>
            <p:ph idx="1"/>
          </p:nvPr>
        </p:nvSpPr>
        <p:spPr>
          <a:xfrm>
            <a:off x="783771" y="3017522"/>
            <a:ext cx="7455989" cy="3124658"/>
          </a:xfrm>
        </p:spPr>
        <p:txBody>
          <a:bodyPr anchor="ctr">
            <a:normAutofit/>
          </a:bodyPr>
          <a:lstStyle/>
          <a:p>
            <a:endParaRPr lang="en-US"/>
          </a:p>
          <a:p>
            <a:r>
              <a:rPr lang="en-US"/>
              <a:t>A rational agent is one that does the right thing, conceptually, every entry in the table for the agent function is filled out correctly .</a:t>
            </a:r>
          </a:p>
          <a:p>
            <a:endParaRPr lang="en-US"/>
          </a:p>
          <a:p>
            <a:pPr lvl="1"/>
            <a:r>
              <a:rPr lang="en-US" sz="2100"/>
              <a:t>Rational agent behaves good, right , accurate. </a:t>
            </a:r>
          </a:p>
          <a:p>
            <a:pPr lvl="1"/>
            <a:r>
              <a:rPr lang="en-US" sz="2100"/>
              <a:t>Mapping percepts (sequence) to actions.</a:t>
            </a:r>
          </a:p>
          <a:p>
            <a:pPr lvl="1"/>
            <a:r>
              <a:rPr lang="en-US" sz="2100"/>
              <a:t>Ideal mapping specifying which action an agent ought to take at any point in time.</a:t>
            </a:r>
          </a:p>
          <a:p>
            <a:endParaRPr lang="en-US"/>
          </a:p>
          <a:p>
            <a:endParaRPr lang="en-US"/>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a:xfrm>
            <a:off x="3028950" y="6492240"/>
            <a:ext cx="3086100" cy="365125"/>
          </a:xfrm>
        </p:spPr>
        <p:txBody>
          <a:bodyPr>
            <a:normAutofit/>
          </a:bodyPr>
          <a:lstStyle/>
          <a:p>
            <a:pPr>
              <a:spcAft>
                <a:spcPts val="600"/>
              </a:spcAft>
            </a:pPr>
            <a:r>
              <a:rPr lang="en-US"/>
              <a:t>Artificial Intelligence - Tishik</a:t>
            </a:r>
          </a:p>
        </p:txBody>
      </p:sp>
      <p:sp>
        <p:nvSpPr>
          <p:cNvPr id="5" name="Slide Number Placeholder 4"/>
          <p:cNvSpPr>
            <a:spLocks noGrp="1"/>
          </p:cNvSpPr>
          <p:nvPr>
            <p:ph type="sldNum" sz="quarter" idx="12"/>
          </p:nvPr>
        </p:nvSpPr>
        <p:spPr>
          <a:xfrm>
            <a:off x="6457950" y="6492240"/>
            <a:ext cx="2057400" cy="365125"/>
          </a:xfrm>
        </p:spPr>
        <p:txBody>
          <a:bodyPr>
            <a:normAutofit/>
          </a:bodyPr>
          <a:lstStyle/>
          <a:p>
            <a:pPr>
              <a:spcAft>
                <a:spcPts val="600"/>
              </a:spcAft>
            </a:pPr>
            <a:fld id="{B6F15528-21DE-4FAA-801E-634DDDAF4B2B}" type="slidenum">
              <a:rPr lang="en-US" smtClean="0"/>
              <a:pPr>
                <a:spcAft>
                  <a:spcPts val="600"/>
                </a:spcAft>
              </a:pPr>
              <a:t>10</a:t>
            </a:fld>
            <a:endParaRPr lang="en-US"/>
          </a:p>
        </p:txBody>
      </p:sp>
    </p:spTree>
    <p:extLst>
      <p:ext uri="{BB962C8B-B14F-4D97-AF65-F5344CB8AC3E}">
        <p14:creationId xmlns:p14="http://schemas.microsoft.com/office/powerpoint/2010/main" val="840539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6478" y="386930"/>
            <a:ext cx="6927525" cy="1188950"/>
          </a:xfrm>
        </p:spPr>
        <p:txBody>
          <a:bodyPr anchor="b">
            <a:normAutofit/>
          </a:bodyPr>
          <a:lstStyle/>
          <a:p>
            <a:r>
              <a:rPr lang="en-US" sz="4700"/>
              <a:t>Rational Agent</a:t>
            </a:r>
          </a:p>
        </p:txBody>
      </p:sp>
      <p:grpSp>
        <p:nvGrpSpPr>
          <p:cNvPr id="12" name="Group 1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3" name="Rectangle 1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5245" y="2599509"/>
            <a:ext cx="7607751" cy="3435531"/>
          </a:xfrm>
        </p:spPr>
        <p:txBody>
          <a:bodyPr anchor="ctr">
            <a:normAutofit/>
          </a:bodyPr>
          <a:lstStyle/>
          <a:p>
            <a:endParaRPr lang="en-US" dirty="0"/>
          </a:p>
          <a:p>
            <a:r>
              <a:rPr lang="en-US" dirty="0"/>
              <a:t>A rational agent is one that does the right thing, conceptually, every entry in the table for the agent function is filled out correctly .</a:t>
            </a:r>
          </a:p>
          <a:p>
            <a:endParaRPr lang="en-US" dirty="0"/>
          </a:p>
          <a:p>
            <a:pPr lvl="1"/>
            <a:r>
              <a:rPr lang="en-US" sz="2100" dirty="0"/>
              <a:t>Rational agent behaves good, right , accurate. </a:t>
            </a:r>
          </a:p>
          <a:p>
            <a:pPr lvl="1"/>
            <a:r>
              <a:rPr lang="en-US" sz="2100" dirty="0"/>
              <a:t>Mapping percepts (sequence) to actions.</a:t>
            </a:r>
          </a:p>
          <a:p>
            <a:pPr lvl="1"/>
            <a:r>
              <a:rPr lang="en-US" sz="2100" dirty="0"/>
              <a:t>Ideal mapping specifying which action an agent thought to take at any point in time.</a:t>
            </a:r>
          </a:p>
          <a:p>
            <a:endParaRPr lang="en-US" dirty="0"/>
          </a:p>
          <a:p>
            <a:endParaRPr lang="en-US" dirty="0"/>
          </a:p>
        </p:txBody>
      </p:sp>
      <p:sp>
        <p:nvSpPr>
          <p:cNvPr id="4" name="Footer Placeholder 3"/>
          <p:cNvSpPr>
            <a:spLocks noGrp="1"/>
          </p:cNvSpPr>
          <p:nvPr>
            <p:ph type="ftr" sz="quarter" idx="11"/>
          </p:nvPr>
        </p:nvSpPr>
        <p:spPr>
          <a:xfrm>
            <a:off x="3028950" y="6492240"/>
            <a:ext cx="3086100" cy="365125"/>
          </a:xfrm>
        </p:spPr>
        <p:txBody>
          <a:bodyPr>
            <a:normAutofit/>
          </a:bodyPr>
          <a:lstStyle/>
          <a:p>
            <a:pPr>
              <a:spcAft>
                <a:spcPts val="600"/>
              </a:spcAft>
            </a:pPr>
            <a:r>
              <a:rPr lang="en-US"/>
              <a:t>Artificial Intelligence - Tishik</a:t>
            </a:r>
          </a:p>
        </p:txBody>
      </p:sp>
      <p:sp>
        <p:nvSpPr>
          <p:cNvPr id="5" name="Slide Number Placeholder 4"/>
          <p:cNvSpPr>
            <a:spLocks noGrp="1"/>
          </p:cNvSpPr>
          <p:nvPr>
            <p:ph type="sldNum" sz="quarter" idx="12"/>
          </p:nvPr>
        </p:nvSpPr>
        <p:spPr>
          <a:xfrm>
            <a:off x="6457950" y="6492240"/>
            <a:ext cx="2057400" cy="365125"/>
          </a:xfrm>
        </p:spPr>
        <p:txBody>
          <a:bodyPr>
            <a:normAutofit/>
          </a:bodyPr>
          <a:lstStyle/>
          <a:p>
            <a:pPr>
              <a:spcAft>
                <a:spcPts val="600"/>
              </a:spcAft>
            </a:pPr>
            <a:fld id="{B6F15528-21DE-4FAA-801E-634DDDAF4B2B}" type="slidenum">
              <a:rPr lang="en-US" smtClean="0"/>
              <a:pPr>
                <a:spcAft>
                  <a:spcPts val="600"/>
                </a:spcAft>
              </a:pPr>
              <a:t>11</a:t>
            </a:fld>
            <a:endParaRPr lang="en-US"/>
          </a:p>
        </p:txBody>
      </p:sp>
    </p:spTree>
    <p:extLst>
      <p:ext uri="{BB962C8B-B14F-4D97-AF65-F5344CB8AC3E}">
        <p14:creationId xmlns:p14="http://schemas.microsoft.com/office/powerpoint/2010/main" val="4142516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9">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1">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0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5770" y="339117"/>
            <a:ext cx="8252460" cy="1619890"/>
          </a:xfrm>
        </p:spPr>
        <p:txBody>
          <a:bodyPr anchor="ctr">
            <a:normAutofit/>
          </a:bodyPr>
          <a:lstStyle/>
          <a:p>
            <a:r>
              <a:rPr lang="en-US"/>
              <a:t>Rational Agent</a:t>
            </a:r>
            <a:endParaRPr lang="en-US" dirty="0"/>
          </a:p>
        </p:txBody>
      </p:sp>
      <p:grpSp>
        <p:nvGrpSpPr>
          <p:cNvPr id="46" name="Group 13">
            <a:extLst>
              <a:ext uri="{FF2B5EF4-FFF2-40B4-BE49-F238E27FC236}">
                <a16:creationId xmlns:a16="http://schemas.microsoft.com/office/drawing/2014/main" id="{C57F67D8-2BFF-4661-AFAF-E2CE8B7DCE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484632"/>
            <a:ext cx="181579" cy="1340860"/>
            <a:chOff x="56167" y="484632"/>
            <a:chExt cx="242107" cy="1340860"/>
          </a:xfrm>
        </p:grpSpPr>
        <p:sp>
          <p:nvSpPr>
            <p:cNvPr id="15" name="Rectangle 2">
              <a:extLst>
                <a:ext uri="{FF2B5EF4-FFF2-40B4-BE49-F238E27FC236}">
                  <a16:creationId xmlns:a16="http://schemas.microsoft.com/office/drawing/2014/main" id="{4E1D4D71-728F-4B12-9CBF-3E5ABDA9B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54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59">
              <a:extLst>
                <a:ext uri="{FF2B5EF4-FFF2-40B4-BE49-F238E27FC236}">
                  <a16:creationId xmlns:a16="http://schemas.microsoft.com/office/drawing/2014/main" id="{3513D1C2-B9D1-43DC-8B39-AA4FF5AAD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54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id="{26CB8B66-F1A8-4DE9-AA67-8A7469BD7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122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1F72E235-B6DE-4EE7-B11D-3FBEF9DC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122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BA8C164F-E124-4ECF-9FD9-35C1F8E27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7701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0151D52D-979C-4B9F-A037-D9DC745367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7701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EE8F116C-C879-4D3A-8F6D-A25B7125E2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62804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6709DF44-7C20-4444-8862-A9203CBE6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62804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2">
              <a:extLst>
                <a:ext uri="{FF2B5EF4-FFF2-40B4-BE49-F238E27FC236}">
                  <a16:creationId xmlns:a16="http://schemas.microsoft.com/office/drawing/2014/main" id="{4D6A9505-9408-4DC6-BD50-75A8C69490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8593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59">
              <a:extLst>
                <a:ext uri="{FF2B5EF4-FFF2-40B4-BE49-F238E27FC236}">
                  <a16:creationId xmlns:a16="http://schemas.microsoft.com/office/drawing/2014/main" id="{419FC7F2-FF7B-464A-8956-817BAD265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8593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2">
              <a:extLst>
                <a:ext uri="{FF2B5EF4-FFF2-40B4-BE49-F238E27FC236}">
                  <a16:creationId xmlns:a16="http://schemas.microsoft.com/office/drawing/2014/main" id="{C0E235C3-2297-4887-8CF9-78B61DA7D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649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9">
              <a:extLst>
                <a:ext uri="{FF2B5EF4-FFF2-40B4-BE49-F238E27FC236}">
                  <a16:creationId xmlns:a16="http://schemas.microsoft.com/office/drawing/2014/main" id="{741D2A4A-2FC3-46D1-94A7-C4BA4823B1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649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2">
              <a:extLst>
                <a:ext uri="{FF2B5EF4-FFF2-40B4-BE49-F238E27FC236}">
                  <a16:creationId xmlns:a16="http://schemas.microsoft.com/office/drawing/2014/main" id="{2E7DFA72-3CFE-4FB2-A769-C3D65C30CC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228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FFB273F7-B602-4697-92DA-B9C0B70E3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228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C76D34E0-BC86-46D8-920E-594A3C4B6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807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F17BC71C-4B64-4990-90FF-78123B720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807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2">
              <a:extLst>
                <a:ext uri="{FF2B5EF4-FFF2-40B4-BE49-F238E27FC236}">
                  <a16:creationId xmlns:a16="http://schemas.microsoft.com/office/drawing/2014/main" id="{C807F90E-DB0C-4841-BFE0-9413759C2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386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9">
              <a:extLst>
                <a:ext uri="{FF2B5EF4-FFF2-40B4-BE49-F238E27FC236}">
                  <a16:creationId xmlns:a16="http://schemas.microsoft.com/office/drawing/2014/main" id="{F7E71EE5-0746-4E81-B154-BAC5FF8671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386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2">
              <a:extLst>
                <a:ext uri="{FF2B5EF4-FFF2-40B4-BE49-F238E27FC236}">
                  <a16:creationId xmlns:a16="http://schemas.microsoft.com/office/drawing/2014/main" id="{7FDDC085-25CA-4499-AAD9-DEA2035223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965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9">
              <a:extLst>
                <a:ext uri="{FF2B5EF4-FFF2-40B4-BE49-F238E27FC236}">
                  <a16:creationId xmlns:a16="http://schemas.microsoft.com/office/drawing/2014/main" id="{1303C688-1ED7-46BE-B0EC-4638C54941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965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48055" y="2721429"/>
            <a:ext cx="8250175" cy="3494314"/>
          </a:xfrm>
        </p:spPr>
        <p:txBody>
          <a:bodyPr anchor="ctr">
            <a:normAutofit/>
          </a:bodyPr>
          <a:lstStyle/>
          <a:p>
            <a:endParaRPr lang="en-US"/>
          </a:p>
          <a:p>
            <a:r>
              <a:rPr lang="en-US"/>
              <a:t>Rational Agent</a:t>
            </a:r>
            <a:r>
              <a:rPr lang="en-US">
                <a:sym typeface="Wingdings" panose="05000000000000000000" pitchFamily="2" charset="2"/>
              </a:rPr>
              <a:t> is an agent that gives the best solution for a problem.</a:t>
            </a:r>
          </a:p>
          <a:p>
            <a:pPr lvl="1"/>
            <a:r>
              <a:rPr lang="en-US" sz="2100">
                <a:sym typeface="Wingdings" panose="05000000000000000000" pitchFamily="2" charset="2"/>
              </a:rPr>
              <a:t>Performance measure gives indication how good is the agent's solution.</a:t>
            </a:r>
          </a:p>
          <a:p>
            <a:pPr lvl="1"/>
            <a:endParaRPr lang="en-US" sz="2100">
              <a:sym typeface="Wingdings" panose="05000000000000000000" pitchFamily="2" charset="2"/>
            </a:endParaRPr>
          </a:p>
          <a:p>
            <a:r>
              <a:rPr lang="en-US">
                <a:sym typeface="Wingdings" panose="05000000000000000000" pitchFamily="2" charset="2"/>
              </a:rPr>
              <a:t>An agent should be designed according to what the environment need, not to thinks how the agent should behave.</a:t>
            </a:r>
          </a:p>
          <a:p>
            <a:endParaRPr lang="en-US"/>
          </a:p>
          <a:p>
            <a:r>
              <a:rPr lang="en-US"/>
              <a:t>To know what environment need </a:t>
            </a:r>
            <a:r>
              <a:rPr lang="en-US">
                <a:sym typeface="Wingdings" panose="05000000000000000000" pitchFamily="2" charset="2"/>
              </a:rPr>
              <a:t> Nature of environment should be studied. </a:t>
            </a:r>
            <a:endParaRPr lang="en-US"/>
          </a:p>
          <a:p>
            <a:endParaRPr lang="en-US"/>
          </a:p>
        </p:txBody>
      </p:sp>
      <p:sp>
        <p:nvSpPr>
          <p:cNvPr id="60" name="Rectangle 35">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9144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a:xfrm>
            <a:off x="3028950" y="6492240"/>
            <a:ext cx="3086100" cy="365125"/>
          </a:xfrm>
        </p:spPr>
        <p:txBody>
          <a:bodyPr>
            <a:normAutofit/>
          </a:bodyPr>
          <a:lstStyle/>
          <a:p>
            <a:pPr>
              <a:spcAft>
                <a:spcPts val="600"/>
              </a:spcAft>
            </a:pPr>
            <a:r>
              <a:rPr lang="en-US">
                <a:solidFill>
                  <a:schemeClr val="bg1"/>
                </a:solidFill>
              </a:rPr>
              <a:t>Artificial Intelligence - Tishik</a:t>
            </a:r>
          </a:p>
        </p:txBody>
      </p:sp>
      <p:sp>
        <p:nvSpPr>
          <p:cNvPr id="5" name="Slide Number Placeholder 4"/>
          <p:cNvSpPr>
            <a:spLocks noGrp="1"/>
          </p:cNvSpPr>
          <p:nvPr>
            <p:ph type="sldNum" sz="quarter" idx="12"/>
          </p:nvPr>
        </p:nvSpPr>
        <p:spPr>
          <a:xfrm>
            <a:off x="6640830" y="6492240"/>
            <a:ext cx="2057400" cy="365125"/>
          </a:xfrm>
        </p:spPr>
        <p:txBody>
          <a:bodyPr>
            <a:normAutofit/>
          </a:bodyPr>
          <a:lstStyle/>
          <a:p>
            <a:pPr>
              <a:spcAft>
                <a:spcPts val="600"/>
              </a:spcAft>
            </a:pPr>
            <a:fld id="{B6F15528-21DE-4FAA-801E-634DDDAF4B2B}" type="slidenum">
              <a:rPr lang="en-US">
                <a:solidFill>
                  <a:schemeClr val="bg1"/>
                </a:solidFill>
              </a:rPr>
              <a:pPr>
                <a:spcAft>
                  <a:spcPts val="600"/>
                </a:spcAft>
              </a:pPr>
              <a:t>12</a:t>
            </a:fld>
            <a:endParaRPr lang="en-US">
              <a:solidFill>
                <a:schemeClr val="bg1"/>
              </a:solidFill>
            </a:endParaRPr>
          </a:p>
        </p:txBody>
      </p:sp>
    </p:spTree>
    <p:extLst>
      <p:ext uri="{BB962C8B-B14F-4D97-AF65-F5344CB8AC3E}">
        <p14:creationId xmlns:p14="http://schemas.microsoft.com/office/powerpoint/2010/main" val="3867727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a:t>Specify Task Environment</a:t>
            </a:r>
            <a:endParaRPr lang="en-US" u="sng" dirty="0"/>
          </a:p>
        </p:txBody>
      </p:sp>
      <p:sp>
        <p:nvSpPr>
          <p:cNvPr id="3" name="Content Placeholder 2"/>
          <p:cNvSpPr>
            <a:spLocks noGrp="1"/>
          </p:cNvSpPr>
          <p:nvPr>
            <p:ph idx="1"/>
          </p:nvPr>
        </p:nvSpPr>
        <p:spPr/>
        <p:txBody>
          <a:bodyPr/>
          <a:lstStyle/>
          <a:p>
            <a:r>
              <a:rPr lang="en-US">
                <a:solidFill>
                  <a:schemeClr val="tx1"/>
                </a:solidFill>
              </a:rPr>
              <a:t>To specify the task environment, you need to know the (PEAS)</a:t>
            </a:r>
          </a:p>
          <a:p>
            <a:pPr lvl="1"/>
            <a:r>
              <a:rPr lang="en-US">
                <a:solidFill>
                  <a:schemeClr val="tx1"/>
                </a:solidFill>
              </a:rPr>
              <a:t>Performance measure, (P)</a:t>
            </a:r>
          </a:p>
          <a:p>
            <a:pPr lvl="1"/>
            <a:r>
              <a:rPr lang="en-US">
                <a:solidFill>
                  <a:schemeClr val="tx1"/>
                </a:solidFill>
              </a:rPr>
              <a:t>Environment, (E)</a:t>
            </a:r>
          </a:p>
          <a:p>
            <a:pPr lvl="1"/>
            <a:r>
              <a:rPr lang="en-US">
                <a:solidFill>
                  <a:schemeClr val="tx1"/>
                </a:solidFill>
              </a:rPr>
              <a:t>Actuators, and (A)</a:t>
            </a:r>
          </a:p>
          <a:p>
            <a:pPr lvl="1"/>
            <a:r>
              <a:rPr lang="en-US">
                <a:solidFill>
                  <a:schemeClr val="tx1"/>
                </a:solidFill>
              </a:rPr>
              <a:t>Sensors. (S)</a:t>
            </a:r>
          </a:p>
          <a:p>
            <a:pPr lvl="1"/>
            <a:endParaRPr lang="en-US">
              <a:solidFill>
                <a:schemeClr val="tx1"/>
              </a:solidFill>
            </a:endParaRPr>
          </a:p>
          <a:p>
            <a:r>
              <a:rPr lang="en-US">
                <a:solidFill>
                  <a:schemeClr val="tx1"/>
                </a:solidFill>
              </a:rPr>
              <a:t>The (PEAS) for the Vacuum cleaner agent:</a:t>
            </a:r>
          </a:p>
          <a:p>
            <a:endParaRPr lang="en-US" dirty="0">
              <a:solidFill>
                <a:schemeClr val="tx1"/>
              </a:solidFill>
            </a:endParaRPr>
          </a:p>
        </p:txBody>
      </p:sp>
      <p:sp>
        <p:nvSpPr>
          <p:cNvPr id="4" name="Footer Placeholder 3"/>
          <p:cNvSpPr>
            <a:spLocks noGrp="1"/>
          </p:cNvSpPr>
          <p:nvPr>
            <p:ph type="ftr" sz="quarter" idx="11"/>
          </p:nvPr>
        </p:nvSpPr>
        <p:spPr/>
        <p:txBody>
          <a:bodyPr/>
          <a:lstStyle/>
          <a:p>
            <a:r>
              <a:rPr lang="en-US"/>
              <a:t>Artificial Intelligence - Tishik</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044827743"/>
              </p:ext>
            </p:extLst>
          </p:nvPr>
        </p:nvGraphicFramePr>
        <p:xfrm>
          <a:off x="533400" y="4572000"/>
          <a:ext cx="8321294" cy="1503680"/>
        </p:xfrm>
        <a:graphic>
          <a:graphicData uri="http://schemas.openxmlformats.org/drawingml/2006/table">
            <a:tbl>
              <a:tblPr firstRow="1" bandRow="1">
                <a:tableStyleId>{5C22544A-7EE6-4342-B048-85BDC9FD1C3A}</a:tableStyleId>
              </a:tblPr>
              <a:tblGrid>
                <a:gridCol w="1539240">
                  <a:extLst>
                    <a:ext uri="{9D8B030D-6E8A-4147-A177-3AD203B41FA5}">
                      <a16:colId xmlns:a16="http://schemas.microsoft.com/office/drawing/2014/main" val="20000"/>
                    </a:ext>
                  </a:extLst>
                </a:gridCol>
                <a:gridCol w="1539240">
                  <a:extLst>
                    <a:ext uri="{9D8B030D-6E8A-4147-A177-3AD203B41FA5}">
                      <a16:colId xmlns:a16="http://schemas.microsoft.com/office/drawing/2014/main" val="20001"/>
                    </a:ext>
                  </a:extLst>
                </a:gridCol>
                <a:gridCol w="2164334">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539240">
                  <a:extLst>
                    <a:ext uri="{9D8B030D-6E8A-4147-A177-3AD203B41FA5}">
                      <a16:colId xmlns:a16="http://schemas.microsoft.com/office/drawing/2014/main" val="20004"/>
                    </a:ext>
                  </a:extLst>
                </a:gridCol>
              </a:tblGrid>
              <a:tr h="751840">
                <a:tc>
                  <a:txBody>
                    <a:bodyPr/>
                    <a:lstStyle/>
                    <a:p>
                      <a:pPr algn="ctr"/>
                      <a:r>
                        <a:rPr lang="en-US"/>
                        <a:t>Type of Agent</a:t>
                      </a:r>
                      <a:endParaRPr lang="en-US" dirty="0"/>
                    </a:p>
                  </a:txBody>
                  <a:tcPr/>
                </a:tc>
                <a:tc>
                  <a:txBody>
                    <a:bodyPr/>
                    <a:lstStyle/>
                    <a:p>
                      <a:pPr algn="ctr"/>
                      <a:r>
                        <a:rPr lang="en-US"/>
                        <a:t>Performance Measure</a:t>
                      </a:r>
                      <a:endParaRPr lang="en-US" dirty="0"/>
                    </a:p>
                  </a:txBody>
                  <a:tcPr/>
                </a:tc>
                <a:tc>
                  <a:txBody>
                    <a:bodyPr/>
                    <a:lstStyle/>
                    <a:p>
                      <a:pPr algn="ctr"/>
                      <a:r>
                        <a:rPr lang="en-US"/>
                        <a:t>Environment</a:t>
                      </a:r>
                      <a:endParaRPr lang="en-US" dirty="0"/>
                    </a:p>
                  </a:txBody>
                  <a:tcPr/>
                </a:tc>
                <a:tc>
                  <a:txBody>
                    <a:bodyPr/>
                    <a:lstStyle/>
                    <a:p>
                      <a:pPr algn="ctr"/>
                      <a:r>
                        <a:rPr lang="en-US"/>
                        <a:t>Actuator</a:t>
                      </a:r>
                      <a:endParaRPr lang="en-US" dirty="0"/>
                    </a:p>
                  </a:txBody>
                  <a:tcPr/>
                </a:tc>
                <a:tc>
                  <a:txBody>
                    <a:bodyPr/>
                    <a:lstStyle/>
                    <a:p>
                      <a:pPr algn="ctr"/>
                      <a:r>
                        <a:rPr lang="en-US"/>
                        <a:t>Sensor</a:t>
                      </a:r>
                      <a:endParaRPr lang="en-US" dirty="0"/>
                    </a:p>
                  </a:txBody>
                  <a:tcPr/>
                </a:tc>
                <a:extLst>
                  <a:ext uri="{0D108BD9-81ED-4DB2-BD59-A6C34878D82A}">
                    <a16:rowId xmlns:a16="http://schemas.microsoft.com/office/drawing/2014/main" val="10000"/>
                  </a:ext>
                </a:extLst>
              </a:tr>
              <a:tr h="751840">
                <a:tc>
                  <a:txBody>
                    <a:bodyPr/>
                    <a:lstStyle/>
                    <a:p>
                      <a:r>
                        <a:rPr lang="en-US"/>
                        <a:t>Vacuum </a:t>
                      </a:r>
                      <a:endParaRPr lang="en-US" dirty="0"/>
                    </a:p>
                  </a:txBody>
                  <a:tcPr/>
                </a:tc>
                <a:tc>
                  <a:txBody>
                    <a:bodyPr/>
                    <a:lstStyle/>
                    <a:p>
                      <a:r>
                        <a:rPr lang="en-US"/>
                        <a:t>Clean</a:t>
                      </a:r>
                      <a:r>
                        <a:rPr lang="en-US" baseline="0"/>
                        <a:t> / fast</a:t>
                      </a:r>
                      <a:endParaRPr lang="en-US" dirty="0"/>
                    </a:p>
                  </a:txBody>
                  <a:tcPr/>
                </a:tc>
                <a:tc>
                  <a:txBody>
                    <a:bodyPr/>
                    <a:lstStyle/>
                    <a:p>
                      <a:r>
                        <a:rPr lang="en-US"/>
                        <a:t>Two tiles (A and B)</a:t>
                      </a:r>
                      <a:endParaRPr lang="en-US" dirty="0"/>
                    </a:p>
                  </a:txBody>
                  <a:tcPr/>
                </a:tc>
                <a:tc>
                  <a:txBody>
                    <a:bodyPr/>
                    <a:lstStyle/>
                    <a:p>
                      <a:r>
                        <a:rPr lang="en-US"/>
                        <a:t>Suck</a:t>
                      </a:r>
                    </a:p>
                    <a:p>
                      <a:r>
                        <a:rPr lang="en-US"/>
                        <a:t>Move</a:t>
                      </a:r>
                      <a:endParaRPr lang="en-US" dirty="0"/>
                    </a:p>
                  </a:txBody>
                  <a:tcPr/>
                </a:tc>
                <a:tc>
                  <a:txBody>
                    <a:bodyPr/>
                    <a:lstStyle/>
                    <a:p>
                      <a:r>
                        <a:rPr lang="en-US"/>
                        <a:t>Camera</a:t>
                      </a:r>
                    </a:p>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88477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Taxi Driver PEAS</a:t>
            </a:r>
          </a:p>
        </p:txBody>
      </p:sp>
      <p:sp>
        <p:nvSpPr>
          <p:cNvPr id="3" name="Content Placeholder 2"/>
          <p:cNvSpPr>
            <a:spLocks noGrp="1"/>
          </p:cNvSpPr>
          <p:nvPr>
            <p:ph idx="1"/>
          </p:nvPr>
        </p:nvSpPr>
        <p:spPr/>
        <p:txBody>
          <a:bodyPr/>
          <a:lstStyle/>
          <a:p>
            <a:r>
              <a:rPr lang="en-US" dirty="0">
                <a:solidFill>
                  <a:schemeClr val="tx1"/>
                </a:solidFill>
              </a:rPr>
              <a:t>Taxi driver is an open – end problems (unbound environment).</a:t>
            </a:r>
          </a:p>
          <a:p>
            <a:pPr lvl="1"/>
            <a:r>
              <a:rPr lang="en-US" dirty="0">
                <a:solidFill>
                  <a:schemeClr val="tx1"/>
                </a:solidFill>
              </a:rPr>
              <a:t>There are no limit for driver ‘s skill and ability.</a:t>
            </a:r>
          </a:p>
          <a:p>
            <a:pPr lvl="1"/>
            <a:r>
              <a:rPr lang="en-US" dirty="0">
                <a:solidFill>
                  <a:schemeClr val="tx1"/>
                </a:solidFill>
              </a:rPr>
              <a:t>There are no bound for road issues.</a:t>
            </a:r>
          </a:p>
          <a:p>
            <a:r>
              <a:rPr lang="en-US" dirty="0">
                <a:solidFill>
                  <a:schemeClr val="tx1"/>
                </a:solidFill>
              </a:rPr>
              <a:t>Performance Measure is </a:t>
            </a:r>
            <a:r>
              <a:rPr lang="en-US" b="1" dirty="0">
                <a:solidFill>
                  <a:schemeClr val="tx1"/>
                </a:solidFill>
              </a:rPr>
              <a:t>tradeoffs</a:t>
            </a:r>
            <a:r>
              <a:rPr lang="en-US" dirty="0">
                <a:solidFill>
                  <a:schemeClr val="tx1"/>
                </a:solidFill>
              </a:rPr>
              <a:t> among different </a:t>
            </a:r>
            <a:r>
              <a:rPr lang="en-US" dirty="0"/>
              <a:t>factors</a:t>
            </a:r>
            <a:endParaRPr lang="en-US" dirty="0">
              <a:solidFill>
                <a:schemeClr val="tx1"/>
              </a:solidFill>
            </a:endParaRPr>
          </a:p>
        </p:txBody>
      </p:sp>
      <p:sp>
        <p:nvSpPr>
          <p:cNvPr id="4" name="Footer Placeholder 3"/>
          <p:cNvSpPr>
            <a:spLocks noGrp="1"/>
          </p:cNvSpPr>
          <p:nvPr>
            <p:ph type="ftr" sz="quarter" idx="11"/>
          </p:nvPr>
        </p:nvSpPr>
        <p:spPr/>
        <p:txBody>
          <a:bodyPr/>
          <a:lstStyle/>
          <a:p>
            <a:r>
              <a:rPr lang="en-US"/>
              <a:t>Artificial Intelligence - Tishik</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91" t="3068" b="16473"/>
          <a:stretch/>
        </p:blipFill>
        <p:spPr bwMode="auto">
          <a:xfrm>
            <a:off x="445272" y="3760967"/>
            <a:ext cx="8163941" cy="2529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1362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6478" y="386930"/>
            <a:ext cx="6927525" cy="1188950"/>
          </a:xfrm>
        </p:spPr>
        <p:txBody>
          <a:bodyPr anchor="b">
            <a:normAutofit/>
          </a:bodyPr>
          <a:lstStyle/>
          <a:p>
            <a:r>
              <a:rPr lang="en-US" sz="4000"/>
              <a:t>Taxi’s Driver Tasks</a:t>
            </a:r>
            <a:br>
              <a:rPr lang="en-US" sz="4000"/>
            </a:br>
            <a:r>
              <a:rPr lang="en-US" sz="4000" b="1"/>
              <a:t>Specifying Task Environment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5245" y="2599509"/>
            <a:ext cx="7607751" cy="3435531"/>
          </a:xfrm>
        </p:spPr>
        <p:txBody>
          <a:bodyPr anchor="ctr">
            <a:normAutofit/>
          </a:bodyPr>
          <a:lstStyle/>
          <a:p>
            <a:endParaRPr lang="en-US" dirty="0"/>
          </a:p>
          <a:p>
            <a:r>
              <a:rPr lang="en-US" dirty="0"/>
              <a:t>Performance Measure is </a:t>
            </a:r>
            <a:r>
              <a:rPr lang="en-US" b="1" dirty="0"/>
              <a:t>tradeoffs</a:t>
            </a:r>
            <a:r>
              <a:rPr lang="en-US" dirty="0"/>
              <a:t> among different factors:</a:t>
            </a:r>
          </a:p>
          <a:p>
            <a:endParaRPr lang="en-US" dirty="0"/>
          </a:p>
          <a:p>
            <a:pPr lvl="1"/>
            <a:r>
              <a:rPr lang="en-US" sz="2100" dirty="0"/>
              <a:t>Fuel consumption VS trip time and cost.</a:t>
            </a:r>
          </a:p>
          <a:p>
            <a:pPr lvl="1"/>
            <a:r>
              <a:rPr lang="en-US" sz="2100" dirty="0"/>
              <a:t>Profit VS wear and tear </a:t>
            </a:r>
          </a:p>
          <a:p>
            <a:pPr lvl="1"/>
            <a:r>
              <a:rPr lang="en-US" sz="2100" dirty="0"/>
              <a:t>Passenger comfort </a:t>
            </a:r>
          </a:p>
          <a:p>
            <a:pPr lvl="1"/>
            <a:r>
              <a:rPr lang="en-US" sz="2100" dirty="0"/>
              <a:t>Violation traffic laws</a:t>
            </a:r>
          </a:p>
          <a:p>
            <a:pPr lvl="1"/>
            <a:r>
              <a:rPr lang="en-US" sz="2100" dirty="0"/>
              <a:t>Disturbance to another driver</a:t>
            </a:r>
          </a:p>
          <a:p>
            <a:pPr lvl="1"/>
            <a:r>
              <a:rPr lang="en-US" sz="2100" dirty="0"/>
              <a:t>Safety</a:t>
            </a:r>
          </a:p>
          <a:p>
            <a:pPr lvl="1"/>
            <a:endParaRPr lang="en-US" sz="2100" dirty="0"/>
          </a:p>
          <a:p>
            <a:pPr marL="411480" lvl="1" indent="0">
              <a:buNone/>
            </a:pPr>
            <a:endParaRPr lang="en-US" sz="2100" dirty="0"/>
          </a:p>
          <a:p>
            <a:pPr lvl="1"/>
            <a:endParaRPr lang="en-US" sz="2100" dirty="0"/>
          </a:p>
          <a:p>
            <a:endParaRPr lang="en-US" dirty="0"/>
          </a:p>
        </p:txBody>
      </p:sp>
      <p:sp>
        <p:nvSpPr>
          <p:cNvPr id="4" name="Footer Placeholder 3">
            <a:extLst>
              <a:ext uri="{FF2B5EF4-FFF2-40B4-BE49-F238E27FC236}">
                <a16:creationId xmlns:a16="http://schemas.microsoft.com/office/drawing/2014/main" id="{72FE6F7A-B937-4773-9A99-76B576D5CD7B}"/>
              </a:ext>
            </a:extLst>
          </p:cNvPr>
          <p:cNvSpPr>
            <a:spLocks noGrp="1"/>
          </p:cNvSpPr>
          <p:nvPr>
            <p:ph type="ftr" sz="quarter" idx="11"/>
          </p:nvPr>
        </p:nvSpPr>
        <p:spPr/>
        <p:txBody>
          <a:bodyPr/>
          <a:lstStyle/>
          <a:p>
            <a:r>
              <a:rPr lang="en-US"/>
              <a:t>Artificial Intelligence - Tishik</a:t>
            </a:r>
          </a:p>
        </p:txBody>
      </p:sp>
      <p:sp>
        <p:nvSpPr>
          <p:cNvPr id="5" name="Slide Number Placeholder 4">
            <a:extLst>
              <a:ext uri="{FF2B5EF4-FFF2-40B4-BE49-F238E27FC236}">
                <a16:creationId xmlns:a16="http://schemas.microsoft.com/office/drawing/2014/main" id="{AB7BB26D-2150-43B8-B5A1-427C6955B6C9}"/>
              </a:ext>
            </a:extLst>
          </p:cNvPr>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244608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6478" y="386930"/>
            <a:ext cx="6927525" cy="1188950"/>
          </a:xfrm>
        </p:spPr>
        <p:txBody>
          <a:bodyPr anchor="b">
            <a:normAutofit/>
          </a:bodyPr>
          <a:lstStyle/>
          <a:p>
            <a:r>
              <a:rPr lang="en-US" sz="4000"/>
              <a:t>Taxi’s Driver Tasks</a:t>
            </a:r>
            <a:br>
              <a:rPr lang="en-US" sz="4000"/>
            </a:br>
            <a:r>
              <a:rPr lang="en-US" sz="4000" b="1"/>
              <a:t>Specifying Task Environment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5245" y="2599509"/>
            <a:ext cx="7607751" cy="3435531"/>
          </a:xfrm>
        </p:spPr>
        <p:txBody>
          <a:bodyPr anchor="ctr">
            <a:normAutofit/>
          </a:bodyPr>
          <a:lstStyle/>
          <a:p>
            <a:endParaRPr lang="en-US" sz="1300"/>
          </a:p>
          <a:p>
            <a:r>
              <a:rPr lang="en-US" sz="1300"/>
              <a:t>Environment (complex environment needs complex design)</a:t>
            </a:r>
          </a:p>
          <a:p>
            <a:endParaRPr lang="en-US" sz="1300"/>
          </a:p>
          <a:p>
            <a:pPr lvl="1"/>
            <a:r>
              <a:rPr lang="en-US" sz="1300"/>
              <a:t>Different kind of road</a:t>
            </a:r>
          </a:p>
          <a:p>
            <a:pPr lvl="1"/>
            <a:r>
              <a:rPr lang="en-US" sz="1300"/>
              <a:t>Should know traffic law</a:t>
            </a:r>
          </a:p>
          <a:p>
            <a:pPr lvl="1"/>
            <a:r>
              <a:rPr lang="en-US" sz="1300"/>
              <a:t>Recognize pedestrian line</a:t>
            </a:r>
          </a:p>
          <a:p>
            <a:pPr lvl="1"/>
            <a:r>
              <a:rPr lang="en-US" sz="1300"/>
              <a:t>Knows road workers</a:t>
            </a:r>
          </a:p>
          <a:p>
            <a:pPr lvl="1"/>
            <a:r>
              <a:rPr lang="en-US" sz="1300"/>
              <a:t>Knows police cars</a:t>
            </a:r>
          </a:p>
          <a:p>
            <a:pPr lvl="1"/>
            <a:r>
              <a:rPr lang="en-US" sz="1300"/>
              <a:t>Puddles and potholes</a:t>
            </a:r>
          </a:p>
          <a:p>
            <a:pPr lvl="1"/>
            <a:r>
              <a:rPr lang="en-US" sz="1300"/>
              <a:t>The weather of driving</a:t>
            </a:r>
          </a:p>
          <a:p>
            <a:pPr lvl="1"/>
            <a:r>
              <a:rPr lang="en-US" sz="1300"/>
              <a:t>Left or right driving</a:t>
            </a:r>
          </a:p>
          <a:p>
            <a:endParaRPr lang="en-US" sz="1300"/>
          </a:p>
          <a:p>
            <a:r>
              <a:rPr lang="en-US" sz="1300"/>
              <a:t>What actuators and sensors expected for taxi’s driver?</a:t>
            </a:r>
          </a:p>
          <a:p>
            <a:pPr lvl="1"/>
            <a:endParaRPr lang="en-US" sz="1300"/>
          </a:p>
          <a:p>
            <a:endParaRPr lang="en-US" sz="1300"/>
          </a:p>
        </p:txBody>
      </p:sp>
      <p:sp>
        <p:nvSpPr>
          <p:cNvPr id="4" name="Footer Placeholder 3">
            <a:extLst>
              <a:ext uri="{FF2B5EF4-FFF2-40B4-BE49-F238E27FC236}">
                <a16:creationId xmlns:a16="http://schemas.microsoft.com/office/drawing/2014/main" id="{BB90DC65-1E9E-4234-B757-7431C0152DBC}"/>
              </a:ext>
            </a:extLst>
          </p:cNvPr>
          <p:cNvSpPr>
            <a:spLocks noGrp="1"/>
          </p:cNvSpPr>
          <p:nvPr>
            <p:ph type="ftr" sz="quarter" idx="11"/>
          </p:nvPr>
        </p:nvSpPr>
        <p:spPr/>
        <p:txBody>
          <a:bodyPr/>
          <a:lstStyle/>
          <a:p>
            <a:r>
              <a:rPr lang="en-US"/>
              <a:t>Artificial Intelligence - Tishik</a:t>
            </a:r>
          </a:p>
        </p:txBody>
      </p:sp>
      <p:sp>
        <p:nvSpPr>
          <p:cNvPr id="5" name="Slide Number Placeholder 4">
            <a:extLst>
              <a:ext uri="{FF2B5EF4-FFF2-40B4-BE49-F238E27FC236}">
                <a16:creationId xmlns:a16="http://schemas.microsoft.com/office/drawing/2014/main" id="{F4FDFEBD-82DC-4923-8729-A6602B0265BA}"/>
              </a:ext>
            </a:extLst>
          </p:cNvPr>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864119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7399" y="643467"/>
            <a:ext cx="8408193" cy="744836"/>
          </a:xfrm>
        </p:spPr>
        <p:txBody>
          <a:bodyPr vert="horz" lIns="91440" tIns="45720" rIns="91440" bIns="45720" rtlCol="0" anchor="ctr">
            <a:normAutofit/>
          </a:bodyPr>
          <a:lstStyle/>
          <a:p>
            <a:pPr algn="ctr" defTabSz="914400"/>
            <a:r>
              <a:rPr lang="en-US" sz="2800" kern="1200">
                <a:solidFill>
                  <a:schemeClr val="bg1"/>
                </a:solidFill>
                <a:latin typeface="+mj-lt"/>
                <a:ea typeface="+mj-ea"/>
                <a:cs typeface="+mj-cs"/>
              </a:rPr>
              <a:t>More PEAS Examples</a:t>
            </a:r>
          </a:p>
        </p:txBody>
      </p:sp>
      <p:pic>
        <p:nvPicPr>
          <p:cNvPr id="2050" name="Picture 2" descr="A screenshot of a cell phone&#10;&#10;Description automatically generated"/>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976333" y="1675227"/>
            <a:ext cx="5191332" cy="439419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a:extLst>
              <a:ext uri="{FF2B5EF4-FFF2-40B4-BE49-F238E27FC236}">
                <a16:creationId xmlns:a16="http://schemas.microsoft.com/office/drawing/2014/main" id="{113DF8CE-D1DD-429F-A826-20D037D2DD4F}"/>
              </a:ext>
            </a:extLst>
          </p:cNvPr>
          <p:cNvSpPr>
            <a:spLocks noGrp="1"/>
          </p:cNvSpPr>
          <p:nvPr>
            <p:ph type="ftr" sz="quarter" idx="11"/>
          </p:nvPr>
        </p:nvSpPr>
        <p:spPr/>
        <p:txBody>
          <a:bodyPr/>
          <a:lstStyle/>
          <a:p>
            <a:r>
              <a:rPr lang="en-US"/>
              <a:t>Artificial Intelligence - Tishik</a:t>
            </a:r>
          </a:p>
        </p:txBody>
      </p:sp>
      <p:sp>
        <p:nvSpPr>
          <p:cNvPr id="4" name="Slide Number Placeholder 3">
            <a:extLst>
              <a:ext uri="{FF2B5EF4-FFF2-40B4-BE49-F238E27FC236}">
                <a16:creationId xmlns:a16="http://schemas.microsoft.com/office/drawing/2014/main" id="{DCF77898-DEEA-41DE-A662-CFC1C38FD106}"/>
              </a:ext>
            </a:extLst>
          </p:cNvPr>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066113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6478" y="386930"/>
            <a:ext cx="6927525" cy="1188950"/>
          </a:xfrm>
        </p:spPr>
        <p:txBody>
          <a:bodyPr anchor="b">
            <a:normAutofit/>
          </a:bodyPr>
          <a:lstStyle/>
          <a:p>
            <a:r>
              <a:rPr lang="en-US" sz="4000" dirty="0"/>
              <a:t>Properties of Task Environments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5245" y="2599509"/>
            <a:ext cx="7607751" cy="3435531"/>
          </a:xfrm>
        </p:spPr>
        <p:txBody>
          <a:bodyPr anchor="ctr">
            <a:normAutofit/>
          </a:bodyPr>
          <a:lstStyle/>
          <a:p>
            <a:endParaRPr lang="en-US" sz="1900"/>
          </a:p>
          <a:p>
            <a:r>
              <a:rPr lang="en-US" sz="1900"/>
              <a:t>Task environments in AI are very vast.</a:t>
            </a:r>
          </a:p>
          <a:p>
            <a:endParaRPr lang="en-US" sz="1900"/>
          </a:p>
          <a:p>
            <a:r>
              <a:rPr lang="en-US" sz="1900"/>
              <a:t>They can be categorized into smaller dimensions.</a:t>
            </a:r>
          </a:p>
          <a:p>
            <a:endParaRPr lang="en-US" sz="1900"/>
          </a:p>
          <a:p>
            <a:r>
              <a:rPr lang="en-US" sz="1900"/>
              <a:t>These dimensions are identifying the implementation properties of AI agents.</a:t>
            </a:r>
          </a:p>
          <a:p>
            <a:endParaRPr lang="en-US" sz="1900"/>
          </a:p>
          <a:p>
            <a:r>
              <a:rPr lang="en-US" sz="1900"/>
              <a:t>The design of agent’s program and the capabilities of the agent can be built upon these dimensions. </a:t>
            </a:r>
          </a:p>
        </p:txBody>
      </p:sp>
      <p:sp>
        <p:nvSpPr>
          <p:cNvPr id="4" name="Footer Placeholder 3">
            <a:extLst>
              <a:ext uri="{FF2B5EF4-FFF2-40B4-BE49-F238E27FC236}">
                <a16:creationId xmlns:a16="http://schemas.microsoft.com/office/drawing/2014/main" id="{761C974A-C5E7-4779-9C7E-283DD541ABA3}"/>
              </a:ext>
            </a:extLst>
          </p:cNvPr>
          <p:cNvSpPr>
            <a:spLocks noGrp="1"/>
          </p:cNvSpPr>
          <p:nvPr>
            <p:ph type="ftr" sz="quarter" idx="11"/>
          </p:nvPr>
        </p:nvSpPr>
        <p:spPr/>
        <p:txBody>
          <a:bodyPr/>
          <a:lstStyle/>
          <a:p>
            <a:r>
              <a:rPr lang="en-US"/>
              <a:t>Artificial Intelligence - Tishik</a:t>
            </a:r>
          </a:p>
        </p:txBody>
      </p:sp>
      <p:sp>
        <p:nvSpPr>
          <p:cNvPr id="5" name="Slide Number Placeholder 4">
            <a:extLst>
              <a:ext uri="{FF2B5EF4-FFF2-40B4-BE49-F238E27FC236}">
                <a16:creationId xmlns:a16="http://schemas.microsoft.com/office/drawing/2014/main" id="{E1A13B0E-4CD0-426B-AC55-D08FECA1668A}"/>
              </a:ext>
            </a:extLst>
          </p:cNvPr>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4237117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Properties of Task Environments</a:t>
            </a:r>
            <a:br>
              <a:rPr lang="en-US" sz="4000" dirty="0"/>
            </a:br>
            <a:r>
              <a:rPr lang="en-US" sz="3200" dirty="0">
                <a:solidFill>
                  <a:srgbClr val="C00000"/>
                </a:solidFill>
              </a:rPr>
              <a:t>Fully and Partially Observable</a:t>
            </a:r>
          </a:p>
        </p:txBody>
      </p:sp>
      <p:sp>
        <p:nvSpPr>
          <p:cNvPr id="3" name="Content Placeholder 2"/>
          <p:cNvSpPr>
            <a:spLocks noGrp="1"/>
          </p:cNvSpPr>
          <p:nvPr>
            <p:ph idx="1"/>
          </p:nvPr>
        </p:nvSpPr>
        <p:spPr>
          <a:xfrm>
            <a:off x="457200" y="1600200"/>
            <a:ext cx="8001000" cy="4800600"/>
          </a:xfrm>
        </p:spPr>
        <p:txBody>
          <a:bodyPr>
            <a:normAutofit/>
          </a:bodyPr>
          <a:lstStyle/>
          <a:p>
            <a:pPr algn="just"/>
            <a:r>
              <a:rPr lang="en-US" dirty="0">
                <a:solidFill>
                  <a:schemeClr val="tx1"/>
                </a:solidFill>
              </a:rPr>
              <a:t>A task environment is effectively </a:t>
            </a:r>
            <a:r>
              <a:rPr lang="en-US" b="1" dirty="0">
                <a:solidFill>
                  <a:schemeClr val="tx1"/>
                </a:solidFill>
              </a:rPr>
              <a:t>fully observable</a:t>
            </a:r>
            <a:r>
              <a:rPr lang="en-US" dirty="0">
                <a:solidFill>
                  <a:schemeClr val="tx1"/>
                </a:solidFill>
              </a:rPr>
              <a:t> if the sensors detect all aspects that are </a:t>
            </a:r>
            <a:r>
              <a:rPr lang="en-US" i="1" dirty="0">
                <a:solidFill>
                  <a:schemeClr val="tx1"/>
                </a:solidFill>
              </a:rPr>
              <a:t>relevant </a:t>
            </a:r>
            <a:r>
              <a:rPr lang="en-US" dirty="0">
                <a:solidFill>
                  <a:schemeClr val="tx1"/>
                </a:solidFill>
              </a:rPr>
              <a:t>to the choice of action; relevance, in turn, depends on the performance measure .</a:t>
            </a:r>
          </a:p>
          <a:p>
            <a:pPr lvl="1"/>
            <a:r>
              <a:rPr lang="en-US" b="1" dirty="0">
                <a:solidFill>
                  <a:srgbClr val="0070C0"/>
                </a:solidFill>
              </a:rPr>
              <a:t>Fully observable </a:t>
            </a:r>
            <a:r>
              <a:rPr lang="en-US" dirty="0">
                <a:solidFill>
                  <a:srgbClr val="0070C0"/>
                </a:solidFill>
              </a:rPr>
              <a:t>environments are convenient because the agent need no maintain any internal state to keep track of the world </a:t>
            </a:r>
          </a:p>
          <a:p>
            <a:endParaRPr lang="en-US" dirty="0"/>
          </a:p>
          <a:p>
            <a:r>
              <a:rPr lang="en-US" dirty="0">
                <a:solidFill>
                  <a:schemeClr val="tx1"/>
                </a:solidFill>
              </a:rPr>
              <a:t>An environment might be </a:t>
            </a:r>
            <a:r>
              <a:rPr lang="en-US" b="1" dirty="0">
                <a:solidFill>
                  <a:schemeClr val="tx1"/>
                </a:solidFill>
              </a:rPr>
              <a:t>partially observable </a:t>
            </a:r>
            <a:r>
              <a:rPr lang="en-US" dirty="0">
                <a:solidFill>
                  <a:schemeClr val="tx1"/>
                </a:solidFill>
              </a:rPr>
              <a:t>because parts of the state are simply missing from the sensor data</a:t>
            </a:r>
          </a:p>
          <a:p>
            <a:endParaRPr lang="en-US" sz="2400" dirty="0"/>
          </a:p>
          <a:p>
            <a:pPr lvl="1"/>
            <a:r>
              <a:rPr lang="en-US" dirty="0">
                <a:solidFill>
                  <a:srgbClr val="0070C0"/>
                </a:solidFill>
              </a:rPr>
              <a:t>Vacuum agent with only a local dirt sensor cannot tell whether there is dirt in other squares.</a:t>
            </a:r>
          </a:p>
          <a:p>
            <a:pPr lvl="1"/>
            <a:r>
              <a:rPr lang="en-US" dirty="0">
                <a:solidFill>
                  <a:srgbClr val="0070C0"/>
                </a:solidFill>
              </a:rPr>
              <a:t>Automated taxi cannot see what other  drivers think</a:t>
            </a:r>
            <a:r>
              <a:rPr lang="en-US" dirty="0"/>
              <a:t>.	</a:t>
            </a:r>
          </a:p>
          <a:p>
            <a:pPr marL="411480" lvl="1" indent="0">
              <a:buNone/>
            </a:pPr>
            <a:endParaRPr lang="en-US" dirty="0"/>
          </a:p>
          <a:p>
            <a:r>
              <a:rPr lang="en-US" dirty="0">
                <a:solidFill>
                  <a:schemeClr val="tx1"/>
                </a:solidFill>
              </a:rPr>
              <a:t>Agent has no sensors at all then the environment is </a:t>
            </a:r>
            <a:r>
              <a:rPr lang="en-US" b="1" dirty="0">
                <a:solidFill>
                  <a:schemeClr val="tx1"/>
                </a:solidFill>
              </a:rPr>
              <a:t>unobservable. </a:t>
            </a:r>
            <a:endParaRPr lang="en-US" dirty="0">
              <a:solidFill>
                <a:schemeClr val="tx1"/>
              </a:solidFill>
            </a:endParaRPr>
          </a:p>
        </p:txBody>
      </p:sp>
      <p:sp>
        <p:nvSpPr>
          <p:cNvPr id="4" name="Footer Placeholder 3">
            <a:extLst>
              <a:ext uri="{FF2B5EF4-FFF2-40B4-BE49-F238E27FC236}">
                <a16:creationId xmlns:a16="http://schemas.microsoft.com/office/drawing/2014/main" id="{7B0D96E6-7FB4-40DD-A721-23B425AB8ABB}"/>
              </a:ext>
            </a:extLst>
          </p:cNvPr>
          <p:cNvSpPr>
            <a:spLocks noGrp="1"/>
          </p:cNvSpPr>
          <p:nvPr>
            <p:ph type="ftr" sz="quarter" idx="11"/>
          </p:nvPr>
        </p:nvSpPr>
        <p:spPr/>
        <p:txBody>
          <a:bodyPr/>
          <a:lstStyle/>
          <a:p>
            <a:r>
              <a:rPr lang="en-US"/>
              <a:t>Artificial Intelligence - Tishik</a:t>
            </a:r>
          </a:p>
        </p:txBody>
      </p:sp>
      <p:sp>
        <p:nvSpPr>
          <p:cNvPr id="5" name="Slide Number Placeholder 4">
            <a:extLst>
              <a:ext uri="{FF2B5EF4-FFF2-40B4-BE49-F238E27FC236}">
                <a16:creationId xmlns:a16="http://schemas.microsoft.com/office/drawing/2014/main" id="{2815EE56-AA32-499D-A9DB-73E20DAEA7BA}"/>
              </a:ext>
            </a:extLst>
          </p:cNvPr>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3081972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4293"/>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3125451"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591344"/>
            <a:ext cx="2400300" cy="5585619"/>
          </a:xfrm>
        </p:spPr>
        <p:txBody>
          <a:bodyPr>
            <a:normAutofit/>
          </a:bodyPr>
          <a:lstStyle/>
          <a:p>
            <a:r>
              <a:rPr lang="en-GB">
                <a:solidFill>
                  <a:srgbClr val="FFFFFF"/>
                </a:solidFill>
                <a:latin typeface="Times New Roman" pitchFamily="18" charset="0"/>
                <a:cs typeface="Times New Roman" pitchFamily="18" charset="0"/>
              </a:rPr>
              <a:t>Intelligent Agents:</a:t>
            </a:r>
            <a:endParaRPr lang="en-GB" i="1">
              <a:solidFill>
                <a:srgbClr val="FFFFFF"/>
              </a:solidFill>
              <a:latin typeface="Times New Roman" pitchFamily="18" charset="0"/>
              <a:cs typeface="Times New Roman" pitchFamily="18"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r>
              <a:rPr lang="en-US" dirty="0">
                <a:latin typeface="Times New Roman" pitchFamily="18" charset="0"/>
                <a:cs typeface="Times New Roman" pitchFamily="18" charset="0"/>
              </a:rPr>
              <a:t>The main objective of this class are:</a:t>
            </a:r>
          </a:p>
          <a:p>
            <a:pPr lvl="1"/>
            <a:r>
              <a:rPr lang="en-US" dirty="0">
                <a:latin typeface="Times New Roman" pitchFamily="18" charset="0"/>
                <a:cs typeface="Times New Roman" pitchFamily="18" charset="0"/>
              </a:rPr>
              <a:t>To define an agent.</a:t>
            </a:r>
          </a:p>
          <a:p>
            <a:pPr lvl="1"/>
            <a:r>
              <a:rPr lang="en-US" dirty="0">
                <a:latin typeface="Times New Roman" pitchFamily="18" charset="0"/>
                <a:cs typeface="Times New Roman" pitchFamily="18" charset="0"/>
              </a:rPr>
              <a:t>To define an intelligent agent.</a:t>
            </a:r>
          </a:p>
          <a:p>
            <a:pPr lvl="1"/>
            <a:r>
              <a:rPr lang="en-US" dirty="0">
                <a:latin typeface="Times New Roman" pitchFamily="18" charset="0"/>
                <a:cs typeface="Times New Roman" pitchFamily="18" charset="0"/>
              </a:rPr>
              <a:t>To define a rational agent.</a:t>
            </a:r>
          </a:p>
          <a:p>
            <a:pPr lvl="1"/>
            <a:r>
              <a:rPr lang="en-US" dirty="0">
                <a:latin typeface="Times New Roman" pitchFamily="18" charset="0"/>
                <a:cs typeface="Times New Roman" pitchFamily="18" charset="0"/>
              </a:rPr>
              <a:t>To Discuss different types of environment.</a:t>
            </a:r>
          </a:p>
          <a:p>
            <a:pPr lvl="1"/>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At the end of this class, you will learn</a:t>
            </a:r>
          </a:p>
          <a:p>
            <a:pPr lvl="1"/>
            <a:r>
              <a:rPr lang="en-US" dirty="0">
                <a:latin typeface="Times New Roman" pitchFamily="18" charset="0"/>
                <a:cs typeface="Times New Roman" pitchFamily="18" charset="0"/>
              </a:rPr>
              <a:t>What an agent is?</a:t>
            </a:r>
          </a:p>
          <a:p>
            <a:pPr lvl="1"/>
            <a:r>
              <a:rPr lang="en-US" dirty="0">
                <a:latin typeface="Times New Roman" pitchFamily="18" charset="0"/>
                <a:cs typeface="Times New Roman" pitchFamily="18" charset="0"/>
              </a:rPr>
              <a:t>How an agent interact with its environment?</a:t>
            </a:r>
          </a:p>
          <a:p>
            <a:pPr lvl="1"/>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At the end of the class, students should be able to</a:t>
            </a:r>
          </a:p>
          <a:p>
            <a:pPr lvl="1"/>
            <a:r>
              <a:rPr lang="en-US" dirty="0">
                <a:latin typeface="Times New Roman" pitchFamily="18" charset="0"/>
                <a:cs typeface="Times New Roman" pitchFamily="18" charset="0"/>
              </a:rPr>
              <a:t>Identify percepts available to an agent, and</a:t>
            </a:r>
          </a:p>
          <a:p>
            <a:pPr lvl="1"/>
            <a:r>
              <a:rPr lang="en-US" dirty="0">
                <a:latin typeface="Times New Roman" pitchFamily="18" charset="0"/>
                <a:cs typeface="Times New Roman" pitchFamily="18" charset="0"/>
              </a:rPr>
              <a:t>Identify the actions that the agent can execute.</a:t>
            </a:r>
          </a:p>
        </p:txBody>
      </p:sp>
      <p:sp>
        <p:nvSpPr>
          <p:cNvPr id="4" name="Footer Placeholder 3">
            <a:extLst>
              <a:ext uri="{FF2B5EF4-FFF2-40B4-BE49-F238E27FC236}">
                <a16:creationId xmlns:a16="http://schemas.microsoft.com/office/drawing/2014/main" id="{E36F0338-C833-4E63-A295-C91CBB78AD2C}"/>
              </a:ext>
            </a:extLst>
          </p:cNvPr>
          <p:cNvSpPr>
            <a:spLocks noGrp="1"/>
          </p:cNvSpPr>
          <p:nvPr>
            <p:ph type="ftr" sz="quarter" idx="11"/>
          </p:nvPr>
        </p:nvSpPr>
        <p:spPr/>
        <p:txBody>
          <a:bodyPr/>
          <a:lstStyle/>
          <a:p>
            <a:r>
              <a:rPr lang="en-US"/>
              <a:t>Artificial Intelligence - Tishik</a:t>
            </a:r>
          </a:p>
        </p:txBody>
      </p:sp>
      <p:sp>
        <p:nvSpPr>
          <p:cNvPr id="5" name="Slide Number Placeholder 4">
            <a:extLst>
              <a:ext uri="{FF2B5EF4-FFF2-40B4-BE49-F238E27FC236}">
                <a16:creationId xmlns:a16="http://schemas.microsoft.com/office/drawing/2014/main" id="{D34052A0-269D-4662-AF83-70839575D703}"/>
              </a:ext>
            </a:extLst>
          </p:cNvPr>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000180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6478" y="386930"/>
            <a:ext cx="6927525" cy="1188950"/>
          </a:xfrm>
        </p:spPr>
        <p:txBody>
          <a:bodyPr anchor="b">
            <a:normAutofit/>
          </a:bodyPr>
          <a:lstStyle/>
          <a:p>
            <a:r>
              <a:rPr lang="en-US" sz="3600"/>
              <a:t>Properties of Task Environments</a:t>
            </a:r>
            <a:br>
              <a:rPr lang="en-US" sz="3600"/>
            </a:br>
            <a:r>
              <a:rPr lang="en-US" sz="3600"/>
              <a:t>Single VS Multi-agent environment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5245" y="2599509"/>
            <a:ext cx="7607751" cy="3435531"/>
          </a:xfrm>
        </p:spPr>
        <p:txBody>
          <a:bodyPr anchor="ctr">
            <a:normAutofit/>
          </a:bodyPr>
          <a:lstStyle/>
          <a:p>
            <a:r>
              <a:rPr lang="en-US" sz="1800"/>
              <a:t>An agent can solve problems by itself is single agent environment.</a:t>
            </a:r>
          </a:p>
          <a:p>
            <a:pPr lvl="1"/>
            <a:r>
              <a:rPr lang="en-US"/>
              <a:t>solving </a:t>
            </a:r>
            <a:r>
              <a:rPr lang="en-US" i="1"/>
              <a:t>a </a:t>
            </a:r>
            <a:r>
              <a:rPr lang="en-US"/>
              <a:t>crossword puzzle </a:t>
            </a:r>
          </a:p>
          <a:p>
            <a:pPr lvl="1"/>
            <a:endParaRPr lang="en-US"/>
          </a:p>
          <a:p>
            <a:r>
              <a:rPr lang="en-US" sz="1800"/>
              <a:t>When a problem cannot be solved with one agent and more than one agent attended is called multi-agent environment.</a:t>
            </a:r>
          </a:p>
          <a:p>
            <a:pPr lvl="1"/>
            <a:r>
              <a:rPr lang="en-US"/>
              <a:t>Chess game</a:t>
            </a:r>
          </a:p>
          <a:p>
            <a:pPr marL="411480" lvl="1" indent="0">
              <a:buNone/>
            </a:pPr>
            <a:endParaRPr lang="en-US"/>
          </a:p>
          <a:p>
            <a:pPr marL="342900" lvl="1">
              <a:buClr>
                <a:schemeClr val="accent1"/>
              </a:buClr>
            </a:pPr>
            <a:r>
              <a:rPr lang="en-US"/>
              <a:t>Multi-agent can be :</a:t>
            </a:r>
          </a:p>
          <a:p>
            <a:pPr marL="708660" lvl="2">
              <a:buClr>
                <a:schemeClr val="accent1"/>
              </a:buClr>
            </a:pPr>
            <a:r>
              <a:rPr lang="en-US" sz="1800"/>
              <a:t>Competitive.</a:t>
            </a:r>
          </a:p>
          <a:p>
            <a:pPr marL="708660" lvl="2">
              <a:buClr>
                <a:schemeClr val="accent1"/>
              </a:buClr>
            </a:pPr>
            <a:r>
              <a:rPr lang="en-US" sz="1800"/>
              <a:t>Cooperative (partially).</a:t>
            </a:r>
          </a:p>
          <a:p>
            <a:pPr marL="708660" lvl="2">
              <a:buClr>
                <a:schemeClr val="accent1"/>
              </a:buClr>
            </a:pPr>
            <a:r>
              <a:rPr lang="en-US" sz="1800"/>
              <a:t>Random behavior. </a:t>
            </a:r>
          </a:p>
        </p:txBody>
      </p:sp>
      <p:sp>
        <p:nvSpPr>
          <p:cNvPr id="4" name="Footer Placeholder 3">
            <a:extLst>
              <a:ext uri="{FF2B5EF4-FFF2-40B4-BE49-F238E27FC236}">
                <a16:creationId xmlns:a16="http://schemas.microsoft.com/office/drawing/2014/main" id="{0131FDD9-BED3-4B09-AA0E-61C37734437C}"/>
              </a:ext>
            </a:extLst>
          </p:cNvPr>
          <p:cNvSpPr>
            <a:spLocks noGrp="1"/>
          </p:cNvSpPr>
          <p:nvPr>
            <p:ph type="ftr" sz="quarter" idx="11"/>
          </p:nvPr>
        </p:nvSpPr>
        <p:spPr/>
        <p:txBody>
          <a:bodyPr/>
          <a:lstStyle/>
          <a:p>
            <a:r>
              <a:rPr lang="en-US"/>
              <a:t>Artificial Intelligence - Tishik</a:t>
            </a:r>
          </a:p>
        </p:txBody>
      </p:sp>
      <p:sp>
        <p:nvSpPr>
          <p:cNvPr id="5" name="Slide Number Placeholder 4">
            <a:extLst>
              <a:ext uri="{FF2B5EF4-FFF2-40B4-BE49-F238E27FC236}">
                <a16:creationId xmlns:a16="http://schemas.microsoft.com/office/drawing/2014/main" id="{11DD5B0A-697D-4E76-8324-9A9884DF858F}"/>
              </a:ext>
            </a:extLst>
          </p:cNvPr>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801495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D80C9EF-3CC6-4ECC-9C2D-9D0396C96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6646" y="386930"/>
            <a:ext cx="7606349" cy="1300554"/>
          </a:xfrm>
        </p:spPr>
        <p:txBody>
          <a:bodyPr anchor="b">
            <a:normAutofit/>
          </a:bodyPr>
          <a:lstStyle/>
          <a:p>
            <a:r>
              <a:rPr lang="en-US"/>
              <a:t>Properties of Task Environments</a:t>
            </a:r>
            <a:br>
              <a:rPr lang="en-US"/>
            </a:br>
            <a:r>
              <a:rPr lang="en-US"/>
              <a:t>Deterministic VS  Stochastic environment</a:t>
            </a:r>
          </a:p>
        </p:txBody>
      </p:sp>
      <p:sp>
        <p:nvSpPr>
          <p:cNvPr id="73" name="Rectangle 72">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igure 1: Attack, Defense, Mobility">
            <a:extLst>
              <a:ext uri="{FF2B5EF4-FFF2-40B4-BE49-F238E27FC236}">
                <a16:creationId xmlns:a16="http://schemas.microsoft.com/office/drawing/2014/main" id="{D82974FE-48AF-44F4-B132-5F1072951F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846"/>
          <a:stretch/>
        </p:blipFill>
        <p:spPr bwMode="auto">
          <a:xfrm>
            <a:off x="6324599" y="2347932"/>
            <a:ext cx="1874647" cy="180259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6670" y="2389218"/>
            <a:ext cx="5421121" cy="3639450"/>
          </a:xfrm>
        </p:spPr>
        <p:txBody>
          <a:bodyPr anchor="ctr">
            <a:noAutofit/>
          </a:bodyPr>
          <a:lstStyle/>
          <a:p>
            <a:endParaRPr lang="en-US" sz="2000" dirty="0"/>
          </a:p>
          <a:p>
            <a:pPr marL="342900" lvl="1">
              <a:buClr>
                <a:schemeClr val="accent1"/>
              </a:buClr>
            </a:pPr>
            <a:r>
              <a:rPr lang="en-US" sz="2000" dirty="0"/>
              <a:t>Deterministic vs. stochastic. If the next state of the environment is completely determined by the current state and the action executed by the agent, then we say the environment is deterministic; otherwise, it is stochastic .</a:t>
            </a:r>
          </a:p>
          <a:p>
            <a:pPr marL="342900" lvl="1">
              <a:buClr>
                <a:schemeClr val="accent1"/>
              </a:buClr>
            </a:pPr>
            <a:endParaRPr lang="en-US" sz="2000" dirty="0"/>
          </a:p>
          <a:p>
            <a:pPr marL="342900" lvl="1">
              <a:buClr>
                <a:schemeClr val="accent1"/>
              </a:buClr>
            </a:pPr>
            <a:r>
              <a:rPr lang="en-US" sz="2000" dirty="0"/>
              <a:t>We say an environment is </a:t>
            </a:r>
            <a:r>
              <a:rPr lang="en-US" sz="2000" b="1" dirty="0"/>
              <a:t>uncertain</a:t>
            </a:r>
            <a:r>
              <a:rPr lang="en-US" sz="2000" dirty="0"/>
              <a:t> if it is not fully observable or not deterministic</a:t>
            </a:r>
          </a:p>
          <a:p>
            <a:pPr marL="342900" lvl="1">
              <a:buClr>
                <a:schemeClr val="accent1"/>
              </a:buClr>
            </a:pPr>
            <a:endParaRPr lang="en-US" sz="2000" dirty="0"/>
          </a:p>
          <a:p>
            <a:pPr marL="342900" lvl="1">
              <a:buClr>
                <a:schemeClr val="accent1"/>
              </a:buClr>
            </a:pPr>
            <a:r>
              <a:rPr lang="en-US" sz="2000" dirty="0"/>
              <a:t>Determined  VS Fully observed.</a:t>
            </a:r>
          </a:p>
          <a:p>
            <a:pPr marL="342900" lvl="1">
              <a:buClr>
                <a:schemeClr val="accent1"/>
              </a:buClr>
            </a:pPr>
            <a:r>
              <a:rPr lang="en-US" sz="2000" dirty="0"/>
              <a:t>Stochastic VS partially observed.</a:t>
            </a:r>
          </a:p>
        </p:txBody>
      </p:sp>
      <p:sp>
        <p:nvSpPr>
          <p:cNvPr id="77" name="Rectangle 76">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02291886-CA44-409B-A3EB-25E4FE2C3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791" y="4447275"/>
            <a:ext cx="2819984" cy="180259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D79C6790-FC64-4C59-9F7B-FE35AC0C39D7}"/>
              </a:ext>
            </a:extLst>
          </p:cNvPr>
          <p:cNvSpPr>
            <a:spLocks noGrp="1"/>
          </p:cNvSpPr>
          <p:nvPr>
            <p:ph type="ftr" sz="quarter" idx="11"/>
          </p:nvPr>
        </p:nvSpPr>
        <p:spPr/>
        <p:txBody>
          <a:bodyPr/>
          <a:lstStyle/>
          <a:p>
            <a:r>
              <a:rPr lang="en-US"/>
              <a:t>Artificial Intelligence - Tishik</a:t>
            </a:r>
          </a:p>
        </p:txBody>
      </p:sp>
      <p:sp>
        <p:nvSpPr>
          <p:cNvPr id="5" name="Slide Number Placeholder 4">
            <a:extLst>
              <a:ext uri="{FF2B5EF4-FFF2-40B4-BE49-F238E27FC236}">
                <a16:creationId xmlns:a16="http://schemas.microsoft.com/office/drawing/2014/main" id="{6FB6559D-A9F0-41B7-828F-496E627996F8}"/>
              </a:ext>
            </a:extLst>
          </p:cNvPr>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1553673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6478" y="386930"/>
            <a:ext cx="6927525" cy="1188950"/>
          </a:xfrm>
        </p:spPr>
        <p:txBody>
          <a:bodyPr anchor="b">
            <a:normAutofit/>
          </a:bodyPr>
          <a:lstStyle/>
          <a:p>
            <a:r>
              <a:rPr lang="en-US" sz="3600"/>
              <a:t>Properties of Task Environments</a:t>
            </a:r>
            <a:br>
              <a:rPr lang="en-US" sz="3600"/>
            </a:br>
            <a:r>
              <a:rPr lang="en-US" sz="3600"/>
              <a:t>Episodic VS  Sequential environment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5245" y="2599509"/>
            <a:ext cx="7607751" cy="3435531"/>
          </a:xfrm>
        </p:spPr>
        <p:txBody>
          <a:bodyPr anchor="ctr">
            <a:normAutofit/>
          </a:bodyPr>
          <a:lstStyle/>
          <a:p>
            <a:r>
              <a:rPr lang="en-US" sz="1600" b="1"/>
              <a:t>In an episodic task </a:t>
            </a:r>
            <a:r>
              <a:rPr lang="en-US" sz="1600"/>
              <a:t>environment, the agent's experience is divided into atomic episodes.</a:t>
            </a:r>
          </a:p>
          <a:p>
            <a:pPr lvl="1"/>
            <a:r>
              <a:rPr lang="en-US" sz="1600"/>
              <a:t>In each episode the agent receives a percept and then performs a single actions.</a:t>
            </a:r>
          </a:p>
          <a:p>
            <a:pPr lvl="1"/>
            <a:r>
              <a:rPr lang="en-US" sz="1600"/>
              <a:t>The next episode does not depend on the actions taken in previous episodes. </a:t>
            </a:r>
          </a:p>
          <a:p>
            <a:pPr lvl="2"/>
            <a:r>
              <a:rPr lang="en-US" sz="1600"/>
              <a:t>Car assembly.</a:t>
            </a:r>
          </a:p>
          <a:p>
            <a:endParaRPr lang="en-US" sz="1600"/>
          </a:p>
          <a:p>
            <a:r>
              <a:rPr lang="en-US" sz="1600"/>
              <a:t>In sequential environments, on the other hand, the current decision could affect all future decisions.</a:t>
            </a:r>
          </a:p>
          <a:p>
            <a:pPr lvl="2"/>
            <a:r>
              <a:rPr lang="en-US" sz="1600"/>
              <a:t>Car in the (PVI)</a:t>
            </a:r>
          </a:p>
          <a:p>
            <a:pPr lvl="2"/>
            <a:endParaRPr lang="en-US" sz="1600"/>
          </a:p>
          <a:p>
            <a:endParaRPr lang="en-US" sz="1600"/>
          </a:p>
          <a:p>
            <a:r>
              <a:rPr lang="en-US" sz="1600"/>
              <a:t>Episodic environments are much simpler than sequential environments because the agent does not need to think ahead </a:t>
            </a:r>
          </a:p>
        </p:txBody>
      </p:sp>
      <p:sp>
        <p:nvSpPr>
          <p:cNvPr id="4" name="Footer Placeholder 3">
            <a:extLst>
              <a:ext uri="{FF2B5EF4-FFF2-40B4-BE49-F238E27FC236}">
                <a16:creationId xmlns:a16="http://schemas.microsoft.com/office/drawing/2014/main" id="{26AB2F3D-41B3-43FD-A223-75DDBC1156B5}"/>
              </a:ext>
            </a:extLst>
          </p:cNvPr>
          <p:cNvSpPr>
            <a:spLocks noGrp="1"/>
          </p:cNvSpPr>
          <p:nvPr>
            <p:ph type="ftr" sz="quarter" idx="11"/>
          </p:nvPr>
        </p:nvSpPr>
        <p:spPr/>
        <p:txBody>
          <a:bodyPr/>
          <a:lstStyle/>
          <a:p>
            <a:r>
              <a:rPr lang="en-US"/>
              <a:t>Artificial Intelligence - Tishik</a:t>
            </a:r>
          </a:p>
        </p:txBody>
      </p:sp>
      <p:sp>
        <p:nvSpPr>
          <p:cNvPr id="5" name="Slide Number Placeholder 4">
            <a:extLst>
              <a:ext uri="{FF2B5EF4-FFF2-40B4-BE49-F238E27FC236}">
                <a16:creationId xmlns:a16="http://schemas.microsoft.com/office/drawing/2014/main" id="{7D26E9AE-278F-4163-A4FA-46B1FE405B65}"/>
              </a:ext>
            </a:extLst>
          </p:cNvPr>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937211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6478" y="386930"/>
            <a:ext cx="6927525" cy="1188950"/>
          </a:xfrm>
        </p:spPr>
        <p:txBody>
          <a:bodyPr anchor="b">
            <a:normAutofit/>
          </a:bodyPr>
          <a:lstStyle/>
          <a:p>
            <a:r>
              <a:rPr lang="en-US" sz="4000" dirty="0"/>
              <a:t>Properties of Task Environments</a:t>
            </a:r>
            <a:endParaRPr lang="en-US" sz="40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5245" y="2599509"/>
            <a:ext cx="7607751" cy="3435531"/>
          </a:xfrm>
        </p:spPr>
        <p:txBody>
          <a:bodyPr anchor="ctr">
            <a:normAutofit/>
          </a:bodyPr>
          <a:lstStyle/>
          <a:p>
            <a:endParaRPr lang="en-US"/>
          </a:p>
          <a:p>
            <a:r>
              <a:rPr lang="en-US" b="1"/>
              <a:t>Static vs. dynamic</a:t>
            </a:r>
            <a:r>
              <a:rPr lang="en-US"/>
              <a:t>: If the environment can change while an agent is deliberating, then we say the environment is dynamic for that agent; otherwise, it is static </a:t>
            </a:r>
          </a:p>
          <a:p>
            <a:endParaRPr lang="en-US"/>
          </a:p>
          <a:p>
            <a:r>
              <a:rPr lang="en-US" b="1"/>
              <a:t>Discrete </a:t>
            </a:r>
            <a:r>
              <a:rPr lang="en-US"/>
              <a:t>vs. </a:t>
            </a:r>
            <a:r>
              <a:rPr lang="en-US" b="1"/>
              <a:t>continuous: </a:t>
            </a:r>
            <a:r>
              <a:rPr lang="en-US"/>
              <a:t>The discrete/continuous distinction applies to the </a:t>
            </a:r>
            <a:r>
              <a:rPr lang="en-US" i="1"/>
              <a:t>state </a:t>
            </a:r>
            <a:r>
              <a:rPr lang="en-US"/>
              <a:t>of the environment, to the way </a:t>
            </a:r>
            <a:r>
              <a:rPr lang="en-US" i="1"/>
              <a:t>time </a:t>
            </a:r>
            <a:r>
              <a:rPr lang="en-US"/>
              <a:t>is handled, and to the </a:t>
            </a:r>
            <a:r>
              <a:rPr lang="en-US" i="1"/>
              <a:t>percepts </a:t>
            </a:r>
            <a:r>
              <a:rPr lang="en-US"/>
              <a:t>and </a:t>
            </a:r>
            <a:r>
              <a:rPr lang="en-US" i="1"/>
              <a:t>actions </a:t>
            </a:r>
            <a:r>
              <a:rPr lang="en-US"/>
              <a:t>of the agent </a:t>
            </a:r>
          </a:p>
          <a:p>
            <a:pPr lvl="1"/>
            <a:r>
              <a:rPr lang="en-US" sz="2100"/>
              <a:t>Chess is discrete</a:t>
            </a:r>
          </a:p>
          <a:p>
            <a:pPr lvl="1"/>
            <a:r>
              <a:rPr lang="en-US" sz="2100"/>
              <a:t>Taxi driver is continuous. </a:t>
            </a:r>
          </a:p>
        </p:txBody>
      </p:sp>
      <p:sp>
        <p:nvSpPr>
          <p:cNvPr id="4" name="Footer Placeholder 3">
            <a:extLst>
              <a:ext uri="{FF2B5EF4-FFF2-40B4-BE49-F238E27FC236}">
                <a16:creationId xmlns:a16="http://schemas.microsoft.com/office/drawing/2014/main" id="{C5D830BD-E94D-4563-8DAD-5963C11AA3E7}"/>
              </a:ext>
            </a:extLst>
          </p:cNvPr>
          <p:cNvSpPr>
            <a:spLocks noGrp="1"/>
          </p:cNvSpPr>
          <p:nvPr>
            <p:ph type="ftr" sz="quarter" idx="11"/>
          </p:nvPr>
        </p:nvSpPr>
        <p:spPr/>
        <p:txBody>
          <a:bodyPr/>
          <a:lstStyle/>
          <a:p>
            <a:r>
              <a:rPr lang="en-US"/>
              <a:t>Artificial Intelligence - Tishik</a:t>
            </a:r>
          </a:p>
        </p:txBody>
      </p:sp>
      <p:sp>
        <p:nvSpPr>
          <p:cNvPr id="5" name="Slide Number Placeholder 4">
            <a:extLst>
              <a:ext uri="{FF2B5EF4-FFF2-40B4-BE49-F238E27FC236}">
                <a16:creationId xmlns:a16="http://schemas.microsoft.com/office/drawing/2014/main" id="{1AAF080C-68C2-4457-8644-D223755BD46D}"/>
              </a:ext>
            </a:extLst>
          </p:cNvPr>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718184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7" name="Rectangle 72">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76499"/>
            <a:ext cx="8661654"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 name="Title 1"/>
          <p:cNvSpPr>
            <a:spLocks noGrp="1"/>
          </p:cNvSpPr>
          <p:nvPr>
            <p:ph type="title"/>
          </p:nvPr>
        </p:nvSpPr>
        <p:spPr>
          <a:xfrm>
            <a:off x="630936" y="503270"/>
            <a:ext cx="2167128" cy="1345997"/>
          </a:xfrm>
        </p:spPr>
        <p:txBody>
          <a:bodyPr anchor="ctr">
            <a:normAutofit/>
          </a:bodyPr>
          <a:lstStyle/>
          <a:p>
            <a:r>
              <a:rPr lang="en-US" sz="2300">
                <a:solidFill>
                  <a:schemeClr val="bg1"/>
                </a:solidFill>
              </a:rPr>
              <a:t>Task Environment examples</a:t>
            </a:r>
          </a:p>
        </p:txBody>
      </p:sp>
      <p:cxnSp>
        <p:nvCxnSpPr>
          <p:cNvPr id="75" name="Straight Connector 74">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732166"/>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84982" y="503270"/>
            <a:ext cx="5232654" cy="1345997"/>
          </a:xfrm>
        </p:spPr>
        <p:txBody>
          <a:bodyPr anchor="ctr">
            <a:normAutofit/>
          </a:bodyPr>
          <a:lstStyle/>
          <a:p>
            <a:r>
              <a:rPr lang="en-US" sz="2400" dirty="0">
                <a:solidFill>
                  <a:schemeClr val="bg1"/>
                </a:solidFill>
              </a:rPr>
              <a:t>I need you to answer, why they are like these?</a:t>
            </a: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85" b="-2"/>
          <a:stretch/>
        </p:blipFill>
        <p:spPr bwMode="auto">
          <a:xfrm>
            <a:off x="240030" y="2194560"/>
            <a:ext cx="8661654" cy="429985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a:extLst>
              <a:ext uri="{FF2B5EF4-FFF2-40B4-BE49-F238E27FC236}">
                <a16:creationId xmlns:a16="http://schemas.microsoft.com/office/drawing/2014/main" id="{CDBE0962-CF49-4306-BAAD-AA66A2835BB0}"/>
              </a:ext>
            </a:extLst>
          </p:cNvPr>
          <p:cNvSpPr>
            <a:spLocks noGrp="1"/>
          </p:cNvSpPr>
          <p:nvPr>
            <p:ph type="ftr" sz="quarter" idx="11"/>
          </p:nvPr>
        </p:nvSpPr>
        <p:spPr/>
        <p:txBody>
          <a:bodyPr/>
          <a:lstStyle/>
          <a:p>
            <a:r>
              <a:rPr lang="en-US"/>
              <a:t>Artificial Intelligence - Tishik</a:t>
            </a:r>
          </a:p>
        </p:txBody>
      </p:sp>
      <p:sp>
        <p:nvSpPr>
          <p:cNvPr id="5" name="Slide Number Placeholder 4">
            <a:extLst>
              <a:ext uri="{FF2B5EF4-FFF2-40B4-BE49-F238E27FC236}">
                <a16:creationId xmlns:a16="http://schemas.microsoft.com/office/drawing/2014/main" id="{405DE807-001C-4128-AD2F-F49BF1E1E379}"/>
              </a:ext>
            </a:extLst>
          </p:cNvPr>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2010150097"/>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12">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4" name="Freeform: Shape 14">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5" name="Freeform: Shape 16">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253397"/>
            <a:ext cx="7886700" cy="1273233"/>
          </a:xfrm>
        </p:spPr>
        <p:txBody>
          <a:bodyPr>
            <a:normAutofit/>
          </a:bodyPr>
          <a:lstStyle/>
          <a:p>
            <a:r>
              <a:rPr lang="en-US" sz="3500"/>
              <a:t>The Structure of Agents</a:t>
            </a:r>
          </a:p>
        </p:txBody>
      </p:sp>
      <p:sp>
        <p:nvSpPr>
          <p:cNvPr id="46" name="Rectangle 18">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628650" y="2152998"/>
            <a:ext cx="7886700" cy="3694176"/>
          </a:xfrm>
        </p:spPr>
        <p:txBody>
          <a:bodyPr>
            <a:noAutofit/>
          </a:bodyPr>
          <a:lstStyle/>
          <a:p>
            <a:endParaRPr lang="en-US" sz="1600" dirty="0"/>
          </a:p>
          <a:p>
            <a:r>
              <a:rPr lang="en-US" sz="1600" dirty="0"/>
              <a:t>Agent behaviors: is the action of the agent that performed after any given sequence of percepts. (Agent Function)</a:t>
            </a:r>
          </a:p>
          <a:p>
            <a:endParaRPr lang="en-US" sz="1600" dirty="0"/>
          </a:p>
          <a:p>
            <a:r>
              <a:rPr lang="en-US" sz="1600" dirty="0"/>
              <a:t>Agent Function: it is the process of mapping from percept to actions.</a:t>
            </a:r>
          </a:p>
          <a:p>
            <a:endParaRPr lang="en-US" sz="1600" dirty="0"/>
          </a:p>
          <a:p>
            <a:r>
              <a:rPr lang="en-US" sz="1600" dirty="0"/>
              <a:t>Agent program: is the inside part of the agent that implement the agent function (Do mapping process). (More related to the job of AI designer) </a:t>
            </a:r>
          </a:p>
          <a:p>
            <a:endParaRPr lang="en-US" sz="1600" dirty="0"/>
          </a:p>
          <a:p>
            <a:endParaRPr lang="en-US" sz="1600" dirty="0"/>
          </a:p>
          <a:p>
            <a:r>
              <a:rPr lang="en-US" sz="1600" b="1" dirty="0"/>
              <a:t>Agent : </a:t>
            </a:r>
            <a:r>
              <a:rPr lang="en-US" sz="1600" dirty="0"/>
              <a:t>is covering the agent program that executed on a computing device and the physical sensors and actuators (Known as Architecture).</a:t>
            </a:r>
          </a:p>
          <a:p>
            <a:pPr marL="0" indent="0" algn="ctr">
              <a:buNone/>
            </a:pPr>
            <a:r>
              <a:rPr lang="en-US" sz="1600" b="1" dirty="0"/>
              <a:t>Agent = Program + Architecture</a:t>
            </a:r>
          </a:p>
          <a:p>
            <a:pPr marL="114300" indent="0">
              <a:buNone/>
            </a:pPr>
            <a:endParaRPr lang="en-US" sz="1600" dirty="0"/>
          </a:p>
        </p:txBody>
      </p:sp>
      <p:sp>
        <p:nvSpPr>
          <p:cNvPr id="4" name="Footer Placeholder 3">
            <a:extLst>
              <a:ext uri="{FF2B5EF4-FFF2-40B4-BE49-F238E27FC236}">
                <a16:creationId xmlns:a16="http://schemas.microsoft.com/office/drawing/2014/main" id="{7EB388EF-6A44-4ABD-AA94-858C577264B9}"/>
              </a:ext>
            </a:extLst>
          </p:cNvPr>
          <p:cNvSpPr>
            <a:spLocks noGrp="1"/>
          </p:cNvSpPr>
          <p:nvPr>
            <p:ph type="ftr" sz="quarter" idx="11"/>
          </p:nvPr>
        </p:nvSpPr>
        <p:spPr/>
        <p:txBody>
          <a:bodyPr/>
          <a:lstStyle/>
          <a:p>
            <a:r>
              <a:rPr lang="en-US"/>
              <a:t>Artificial Intelligence - Tishik</a:t>
            </a:r>
          </a:p>
        </p:txBody>
      </p:sp>
      <p:sp>
        <p:nvSpPr>
          <p:cNvPr id="5" name="Slide Number Placeholder 4">
            <a:extLst>
              <a:ext uri="{FF2B5EF4-FFF2-40B4-BE49-F238E27FC236}">
                <a16:creationId xmlns:a16="http://schemas.microsoft.com/office/drawing/2014/main" id="{8214E3F9-FDB3-4A66-BF71-D12EBEBF0D97}"/>
              </a:ext>
            </a:extLst>
          </p:cNvPr>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499939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4" name="Rectangle 72">
            <a:extLst>
              <a:ext uri="{FF2B5EF4-FFF2-40B4-BE49-F238E27FC236}">
                <a16:creationId xmlns:a16="http://schemas.microsoft.com/office/drawing/2014/main" id="{197C305C-0E98-44D5-A930-21F23CC52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 picture containing outdoor, building, sidewalk, stone&#10;&#10;Description automatically generate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357" r="24643"/>
          <a:stretch/>
        </p:blipFill>
        <p:spPr bwMode="auto">
          <a:xfrm>
            <a:off x="20" y="10"/>
            <a:ext cx="4571980"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5" name="Rectangle 74">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7711" y="4638503"/>
            <a:ext cx="6288577" cy="1332634"/>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577340" y="4727173"/>
            <a:ext cx="5989320" cy="868823"/>
          </a:xfrm>
        </p:spPr>
        <p:txBody>
          <a:bodyPr vert="horz" lIns="91440" tIns="45720" rIns="91440" bIns="45720" rtlCol="0" anchor="ctr">
            <a:normAutofit/>
          </a:bodyPr>
          <a:lstStyle/>
          <a:p>
            <a:pPr algn="ctr" defTabSz="914400"/>
            <a:r>
              <a:rPr lang="en-US" sz="3500" kern="1200">
                <a:solidFill>
                  <a:schemeClr val="tx1"/>
                </a:solidFill>
                <a:latin typeface="+mj-lt"/>
                <a:ea typeface="+mj-ea"/>
                <a:cs typeface="+mj-cs"/>
              </a:rPr>
              <a:t>Agent Architecture (Structure)</a:t>
            </a:r>
          </a:p>
        </p:txBody>
      </p:sp>
      <p:sp>
        <p:nvSpPr>
          <p:cNvPr id="4106" name="Rectangle: Rounded Corners 76">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2332" y="5628237"/>
            <a:ext cx="5419335"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107" name="Content Placeholder 4101">
            <a:extLst>
              <a:ext uri="{FF2B5EF4-FFF2-40B4-BE49-F238E27FC236}">
                <a16:creationId xmlns:a16="http://schemas.microsoft.com/office/drawing/2014/main" id="{801E1C12-EAF2-4C48-A5CA-77E977CC5EE5}"/>
              </a:ext>
            </a:extLst>
          </p:cNvPr>
          <p:cNvSpPr>
            <a:spLocks noGrp="1"/>
          </p:cNvSpPr>
          <p:nvPr>
            <p:ph idx="1"/>
          </p:nvPr>
        </p:nvSpPr>
        <p:spPr>
          <a:xfrm>
            <a:off x="1961803" y="5680637"/>
            <a:ext cx="5220393" cy="598516"/>
          </a:xfrm>
        </p:spPr>
        <p:txBody>
          <a:bodyPr vert="horz" lIns="91440" tIns="45720" rIns="91440" bIns="45720" rtlCol="0" anchor="ctr">
            <a:normAutofit/>
          </a:bodyPr>
          <a:lstStyle/>
          <a:p>
            <a:pPr marL="0" indent="0" algn="ctr" defTabSz="914400">
              <a:spcBef>
                <a:spcPts val="1000"/>
              </a:spcBef>
              <a:buNone/>
            </a:pPr>
            <a:r>
              <a:rPr lang="en-US" sz="1700" kern="1200">
                <a:solidFill>
                  <a:schemeClr val="bg1"/>
                </a:solidFill>
                <a:latin typeface="+mn-lt"/>
                <a:ea typeface="+mn-ea"/>
                <a:cs typeface="+mn-cs"/>
              </a:rPr>
              <a:t>Agent = Program + Structure</a:t>
            </a:r>
          </a:p>
        </p:txBody>
      </p:sp>
      <p:sp>
        <p:nvSpPr>
          <p:cNvPr id="3" name="Footer Placeholder 2">
            <a:extLst>
              <a:ext uri="{FF2B5EF4-FFF2-40B4-BE49-F238E27FC236}">
                <a16:creationId xmlns:a16="http://schemas.microsoft.com/office/drawing/2014/main" id="{7C1B0CDB-92D0-4DA1-AA2A-E10BC5F356E7}"/>
              </a:ext>
            </a:extLst>
          </p:cNvPr>
          <p:cNvSpPr>
            <a:spLocks noGrp="1"/>
          </p:cNvSpPr>
          <p:nvPr>
            <p:ph type="ftr" sz="quarter" idx="11"/>
          </p:nvPr>
        </p:nvSpPr>
        <p:spPr/>
        <p:txBody>
          <a:bodyPr/>
          <a:lstStyle/>
          <a:p>
            <a:r>
              <a:rPr lang="en-US"/>
              <a:t>Artificial Intelligence - Tishik</a:t>
            </a:r>
          </a:p>
        </p:txBody>
      </p:sp>
      <p:sp>
        <p:nvSpPr>
          <p:cNvPr id="4" name="Slide Number Placeholder 3">
            <a:extLst>
              <a:ext uri="{FF2B5EF4-FFF2-40B4-BE49-F238E27FC236}">
                <a16:creationId xmlns:a16="http://schemas.microsoft.com/office/drawing/2014/main" id="{C97C8E1B-3972-40F1-98CA-521AB9BB1D0C}"/>
              </a:ext>
            </a:extLst>
          </p:cNvPr>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3442920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US" sz="4000">
                <a:solidFill>
                  <a:srgbClr val="FFFFFF"/>
                </a:solidFill>
              </a:rPr>
              <a:t>Architecture of Agent </a:t>
            </a:r>
          </a:p>
        </p:txBody>
      </p:sp>
      <p:sp>
        <p:nvSpPr>
          <p:cNvPr id="3" name="Content Placeholder 2"/>
          <p:cNvSpPr>
            <a:spLocks noGrp="1"/>
          </p:cNvSpPr>
          <p:nvPr>
            <p:ph idx="1"/>
          </p:nvPr>
        </p:nvSpPr>
        <p:spPr>
          <a:xfrm>
            <a:off x="628650" y="2438400"/>
            <a:ext cx="7886700" cy="3738562"/>
          </a:xfrm>
        </p:spPr>
        <p:txBody>
          <a:bodyPr>
            <a:normAutofit/>
          </a:bodyPr>
          <a:lstStyle/>
          <a:p>
            <a:endParaRPr lang="en-US" dirty="0"/>
          </a:p>
          <a:p>
            <a:r>
              <a:rPr lang="en-US" dirty="0"/>
              <a:t>The architecture makes the percepts from the sensors available to the program, runs the program, and feeds the program's action choices to the actuators as they are generated </a:t>
            </a:r>
          </a:p>
          <a:p>
            <a:endParaRPr lang="en-US" dirty="0"/>
          </a:p>
          <a:p>
            <a:r>
              <a:rPr lang="en-US" dirty="0"/>
              <a:t>Program must be appropriate for the architecture.</a:t>
            </a:r>
          </a:p>
          <a:p>
            <a:pPr lvl="1"/>
            <a:r>
              <a:rPr lang="en-US" sz="2100"/>
              <a:t>If the program recommend “Walk” action</a:t>
            </a:r>
            <a:r>
              <a:rPr lang="en-US" sz="2100" i="1"/>
              <a:t>, </a:t>
            </a:r>
            <a:r>
              <a:rPr lang="en-US" sz="2100"/>
              <a:t>the architecture had better have legs .</a:t>
            </a:r>
          </a:p>
          <a:p>
            <a:pPr lvl="1"/>
            <a:endParaRPr lang="en-US" sz="2100"/>
          </a:p>
          <a:p>
            <a:r>
              <a:rPr lang="en-US" dirty="0"/>
              <a:t>In all this story, AI designer job is to program an agent.</a:t>
            </a:r>
          </a:p>
        </p:txBody>
      </p:sp>
      <p:sp>
        <p:nvSpPr>
          <p:cNvPr id="4" name="Footer Placeholder 3">
            <a:extLst>
              <a:ext uri="{FF2B5EF4-FFF2-40B4-BE49-F238E27FC236}">
                <a16:creationId xmlns:a16="http://schemas.microsoft.com/office/drawing/2014/main" id="{C8D202E7-A05E-46ED-9A79-C7B73CCCDE27}"/>
              </a:ext>
            </a:extLst>
          </p:cNvPr>
          <p:cNvSpPr>
            <a:spLocks noGrp="1"/>
          </p:cNvSpPr>
          <p:nvPr>
            <p:ph type="ftr" sz="quarter" idx="11"/>
          </p:nvPr>
        </p:nvSpPr>
        <p:spPr/>
        <p:txBody>
          <a:bodyPr/>
          <a:lstStyle/>
          <a:p>
            <a:r>
              <a:rPr lang="en-US"/>
              <a:t>Artificial Intelligence - Tishik</a:t>
            </a:r>
          </a:p>
        </p:txBody>
      </p:sp>
      <p:sp>
        <p:nvSpPr>
          <p:cNvPr id="5" name="Slide Number Placeholder 4">
            <a:extLst>
              <a:ext uri="{FF2B5EF4-FFF2-40B4-BE49-F238E27FC236}">
                <a16:creationId xmlns:a16="http://schemas.microsoft.com/office/drawing/2014/main" id="{26F83A5B-4281-421B-9878-21C6FB9B02C9}"/>
              </a:ext>
            </a:extLst>
          </p:cNvPr>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374969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Agent’s Program </a:t>
            </a:r>
            <a:endParaRPr lang="en-US" dirty="0"/>
          </a:p>
        </p:txBody>
      </p:sp>
      <p:sp>
        <p:nvSpPr>
          <p:cNvPr id="3" name="Content Placeholder 2"/>
          <p:cNvSpPr>
            <a:spLocks noGrp="1"/>
          </p:cNvSpPr>
          <p:nvPr>
            <p:ph idx="1"/>
          </p:nvPr>
        </p:nvSpPr>
        <p:spPr/>
        <p:txBody>
          <a:bodyPr/>
          <a:lstStyle/>
          <a:p>
            <a:r>
              <a:rPr lang="en-US">
                <a:solidFill>
                  <a:schemeClr val="tx1"/>
                </a:solidFill>
              </a:rPr>
              <a:t>The general Structure of any agent program is like this:</a:t>
            </a:r>
          </a:p>
          <a:p>
            <a:endParaRPr lang="en-US">
              <a:solidFill>
                <a:schemeClr val="tx1"/>
              </a:solidFill>
            </a:endParaRPr>
          </a:p>
          <a:p>
            <a:pPr lvl="1"/>
            <a:r>
              <a:rPr lang="en-US">
                <a:solidFill>
                  <a:schemeClr val="tx1"/>
                </a:solidFill>
              </a:rPr>
              <a:t>Receiving precept form sensors as input, and</a:t>
            </a:r>
          </a:p>
          <a:p>
            <a:pPr lvl="1"/>
            <a:r>
              <a:rPr lang="en-US">
                <a:solidFill>
                  <a:schemeClr val="tx1"/>
                </a:solidFill>
              </a:rPr>
              <a:t>Return actions through actuators as output.</a:t>
            </a:r>
          </a:p>
          <a:p>
            <a:pPr lvl="1"/>
            <a:endParaRPr lang="en-US">
              <a:solidFill>
                <a:schemeClr val="tx1"/>
              </a:solidFill>
            </a:endParaRPr>
          </a:p>
          <a:p>
            <a:pPr lvl="1"/>
            <a:endParaRPr lang="en-US">
              <a:solidFill>
                <a:schemeClr val="tx1"/>
              </a:solidFill>
            </a:endParaRPr>
          </a:p>
          <a:p>
            <a:r>
              <a:rPr lang="en-US">
                <a:solidFill>
                  <a:schemeClr val="tx1"/>
                </a:solidFill>
              </a:rPr>
              <a:t>The basic types of Agent Program are:</a:t>
            </a:r>
          </a:p>
          <a:p>
            <a:endParaRPr lang="en-US">
              <a:solidFill>
                <a:schemeClr val="tx1"/>
              </a:solidFill>
            </a:endParaRPr>
          </a:p>
          <a:p>
            <a:pPr lvl="1"/>
            <a:r>
              <a:rPr lang="en-US">
                <a:solidFill>
                  <a:schemeClr val="tx1"/>
                </a:solidFill>
              </a:rPr>
              <a:t>Simple reflex agents; </a:t>
            </a:r>
          </a:p>
          <a:p>
            <a:pPr lvl="1"/>
            <a:r>
              <a:rPr lang="en-US">
                <a:solidFill>
                  <a:schemeClr val="tx1"/>
                </a:solidFill>
              </a:rPr>
              <a:t>Model-based reflex agents; </a:t>
            </a:r>
          </a:p>
          <a:p>
            <a:pPr lvl="1"/>
            <a:r>
              <a:rPr lang="en-US">
                <a:solidFill>
                  <a:schemeClr val="tx1"/>
                </a:solidFill>
              </a:rPr>
              <a:t>Goal-based agents; and </a:t>
            </a:r>
          </a:p>
          <a:p>
            <a:pPr lvl="1"/>
            <a:r>
              <a:rPr lang="en-US">
                <a:solidFill>
                  <a:schemeClr val="tx1"/>
                </a:solidFill>
              </a:rPr>
              <a:t>Utility-based agents. </a:t>
            </a:r>
          </a:p>
          <a:p>
            <a:endParaRPr lang="en-US" dirty="0">
              <a:solidFill>
                <a:schemeClr val="tx1"/>
              </a:solidFill>
            </a:endParaRPr>
          </a:p>
        </p:txBody>
      </p:sp>
      <p:sp>
        <p:nvSpPr>
          <p:cNvPr id="4" name="Footer Placeholder 3"/>
          <p:cNvSpPr>
            <a:spLocks noGrp="1"/>
          </p:cNvSpPr>
          <p:nvPr>
            <p:ph type="ftr" sz="quarter" idx="11"/>
          </p:nvPr>
        </p:nvSpPr>
        <p:spPr/>
        <p:txBody>
          <a:bodyPr/>
          <a:lstStyle/>
          <a:p>
            <a:r>
              <a:rPr lang="en-US"/>
              <a:t>Artificial Intelligence - Tishik</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2866024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6646FC9-C66D-4EC7-8310-0DD4ACC49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7711" y="221673"/>
            <a:ext cx="6288577" cy="1332634"/>
          </a:xfrm>
          <a:prstGeom prst="rect">
            <a:avLst/>
          </a:prstGeom>
          <a:ln w="12700">
            <a:solidFill>
              <a:srgbClr val="DEDEDE"/>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577340" y="310343"/>
            <a:ext cx="5989320" cy="868823"/>
          </a:xfrm>
        </p:spPr>
        <p:txBody>
          <a:bodyPr vert="horz" lIns="91440" tIns="45720" rIns="91440" bIns="45720" rtlCol="0" anchor="ctr">
            <a:normAutofit/>
          </a:bodyPr>
          <a:lstStyle/>
          <a:p>
            <a:pPr algn="ctr" defTabSz="914400"/>
            <a:r>
              <a:rPr lang="en-US" sz="2700"/>
              <a:t>Agent Program</a:t>
            </a:r>
            <a:br>
              <a:rPr lang="en-US" sz="2700"/>
            </a:br>
            <a:r>
              <a:rPr lang="en-US" sz="2700" i="1"/>
              <a:t>Simple – Reflex Agent</a:t>
            </a:r>
            <a:endParaRPr lang="en-US" sz="2700"/>
          </a:p>
        </p:txBody>
      </p:sp>
      <p:sp>
        <p:nvSpPr>
          <p:cNvPr id="27" name="Rectangle: Rounded Corners 26">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2332" y="1211407"/>
            <a:ext cx="5419335"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192" t="34506" r="31308" b="23182"/>
          <a:stretch/>
        </p:blipFill>
        <p:spPr bwMode="auto">
          <a:xfrm>
            <a:off x="289179" y="2733911"/>
            <a:ext cx="4197096" cy="278573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950EE9F7-BAAD-45A8-AC21-60EF566121F2}"/>
              </a:ext>
            </a:extLst>
          </p:cNvPr>
          <p:cNvPicPr>
            <a:picLocks noChangeAspect="1"/>
          </p:cNvPicPr>
          <p:nvPr/>
        </p:nvPicPr>
        <p:blipFill>
          <a:blip r:embed="rId3"/>
          <a:stretch>
            <a:fillRect/>
          </a:stretch>
        </p:blipFill>
        <p:spPr>
          <a:xfrm>
            <a:off x="4657726" y="2733911"/>
            <a:ext cx="4197096" cy="2371944"/>
          </a:xfrm>
          <a:prstGeom prst="rect">
            <a:avLst/>
          </a:prstGeom>
        </p:spPr>
      </p:pic>
      <p:sp>
        <p:nvSpPr>
          <p:cNvPr id="4" name="Footer Placeholder 3"/>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pPr>
            <a:r>
              <a:rPr lang="en-US" sz="1000" kern="1200">
                <a:solidFill>
                  <a:schemeClr val="tx1">
                    <a:lumMod val="50000"/>
                    <a:lumOff val="50000"/>
                  </a:schemeClr>
                </a:solidFill>
                <a:latin typeface="+mn-lt"/>
                <a:ea typeface="+mn-ea"/>
                <a:cs typeface="+mn-cs"/>
              </a:rPr>
              <a:t>Artificial Intelligence - Tishik</a:t>
            </a:r>
          </a:p>
        </p:txBody>
      </p:sp>
      <p:sp>
        <p:nvSpPr>
          <p:cNvPr id="5" name="Slide Number Placeholder 4"/>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B6F15528-21DE-4FAA-801E-634DDDAF4B2B}" type="slidenum">
              <a:rPr lang="en-US" sz="1000">
                <a:solidFill>
                  <a:schemeClr val="tx1">
                    <a:lumMod val="50000"/>
                    <a:lumOff val="50000"/>
                  </a:schemeClr>
                </a:solidFill>
              </a:rPr>
              <a:pPr>
                <a:spcAft>
                  <a:spcPts val="600"/>
                </a:spcAft>
              </a:pPr>
              <a:t>29</a:t>
            </a:fld>
            <a:endParaRPr lang="en-US" sz="1000">
              <a:solidFill>
                <a:schemeClr val="tx1">
                  <a:lumMod val="50000"/>
                  <a:lumOff val="50000"/>
                </a:schemeClr>
              </a:solidFill>
            </a:endParaRPr>
          </a:p>
        </p:txBody>
      </p:sp>
    </p:spTree>
    <p:extLst>
      <p:ext uri="{BB962C8B-B14F-4D97-AF65-F5344CB8AC3E}">
        <p14:creationId xmlns:p14="http://schemas.microsoft.com/office/powerpoint/2010/main" val="213931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4293"/>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3125451"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591344"/>
            <a:ext cx="2400300" cy="5585619"/>
          </a:xfrm>
        </p:spPr>
        <p:txBody>
          <a:bodyPr>
            <a:normAutofit/>
          </a:bodyPr>
          <a:lstStyle/>
          <a:p>
            <a:r>
              <a:rPr lang="en-GB">
                <a:solidFill>
                  <a:srgbClr val="FFFFFF"/>
                </a:solidFill>
                <a:latin typeface="Times New Roman" pitchFamily="18" charset="0"/>
                <a:cs typeface="Times New Roman" pitchFamily="18" charset="0"/>
              </a:rPr>
              <a:t>Intelligent Agents:</a:t>
            </a:r>
            <a:endParaRPr lang="en-GB" i="1">
              <a:solidFill>
                <a:srgbClr val="FFFFFF"/>
              </a:solidFill>
              <a:latin typeface="Times New Roman" pitchFamily="18" charset="0"/>
              <a:cs typeface="Times New Roman" pitchFamily="18"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2" y="2435431"/>
            <a:ext cx="5179868" cy="1313656"/>
          </a:xfrm>
        </p:spPr>
        <p:txBody>
          <a:bodyPr anchor="ctr">
            <a:normAutofit/>
          </a:bodyPr>
          <a:lstStyle/>
          <a:p>
            <a:r>
              <a:rPr lang="en-US" sz="3200" dirty="0">
                <a:latin typeface="Times New Roman" pitchFamily="18" charset="0"/>
                <a:cs typeface="Times New Roman" pitchFamily="18" charset="0"/>
              </a:rPr>
              <a:t>In this class, we will focus only on the rational agent. </a:t>
            </a:r>
          </a:p>
        </p:txBody>
      </p:sp>
      <p:sp>
        <p:nvSpPr>
          <p:cNvPr id="4" name="Footer Placeholder 3">
            <a:extLst>
              <a:ext uri="{FF2B5EF4-FFF2-40B4-BE49-F238E27FC236}">
                <a16:creationId xmlns:a16="http://schemas.microsoft.com/office/drawing/2014/main" id="{E36F0338-C833-4E63-A295-C91CBB78AD2C}"/>
              </a:ext>
            </a:extLst>
          </p:cNvPr>
          <p:cNvSpPr>
            <a:spLocks noGrp="1"/>
          </p:cNvSpPr>
          <p:nvPr>
            <p:ph type="ftr" sz="quarter" idx="11"/>
          </p:nvPr>
        </p:nvSpPr>
        <p:spPr/>
        <p:txBody>
          <a:bodyPr/>
          <a:lstStyle/>
          <a:p>
            <a:r>
              <a:rPr lang="en-US"/>
              <a:t>Artificial Intelligence - Tishik</a:t>
            </a:r>
          </a:p>
        </p:txBody>
      </p:sp>
      <p:sp>
        <p:nvSpPr>
          <p:cNvPr id="5" name="Slide Number Placeholder 4">
            <a:extLst>
              <a:ext uri="{FF2B5EF4-FFF2-40B4-BE49-F238E27FC236}">
                <a16:creationId xmlns:a16="http://schemas.microsoft.com/office/drawing/2014/main" id="{D34052A0-269D-4662-AF83-70839575D703}"/>
              </a:ext>
            </a:extLst>
          </p:cNvPr>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514416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1">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US"/>
              <a:t>Agent Program</a:t>
            </a:r>
            <a:br>
              <a:rPr lang="en-US"/>
            </a:br>
            <a:r>
              <a:rPr lang="en-US" i="1"/>
              <a:t>Simple – Reflex Agent</a:t>
            </a:r>
            <a:endParaRPr lang="en-US" dirty="0"/>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Content Placeholder 2"/>
          <p:cNvSpPr>
            <a:spLocks noGrp="1"/>
          </p:cNvSpPr>
          <p:nvPr>
            <p:ph idx="1"/>
          </p:nvPr>
        </p:nvSpPr>
        <p:spPr>
          <a:xfrm>
            <a:off x="628650" y="1825625"/>
            <a:ext cx="7886700" cy="4351338"/>
          </a:xfrm>
        </p:spPr>
        <p:txBody>
          <a:bodyPr>
            <a:normAutofit/>
          </a:bodyPr>
          <a:lstStyle/>
          <a:p>
            <a:r>
              <a:rPr lang="en-GB" dirty="0">
                <a:latin typeface="Times New Roman" pitchFamily="18" charset="0"/>
                <a:cs typeface="Times New Roman" pitchFamily="18" charset="0"/>
              </a:rPr>
              <a:t>Select actions on the bases of current precept, ignoring history of precept or past precepts. </a:t>
            </a:r>
            <a:endParaRPr lang="en-US" dirty="0">
              <a:latin typeface="Times New Roman" pitchFamily="18" charset="0"/>
              <a:cs typeface="Times New Roman" pitchFamily="18" charset="0"/>
            </a:endParaRPr>
          </a:p>
          <a:p>
            <a:pPr lvl="1"/>
            <a:r>
              <a:rPr lang="en-US" dirty="0">
                <a:latin typeface="Times New Roman" pitchFamily="18" charset="0"/>
                <a:cs typeface="Times New Roman" pitchFamily="18" charset="0"/>
              </a:rPr>
              <a:t>The vacuum example is simplest reflex agent.</a:t>
            </a:r>
          </a:p>
          <a:p>
            <a:pPr lvl="2"/>
            <a:r>
              <a:rPr lang="en-US" dirty="0">
                <a:latin typeface="Times New Roman" pitchFamily="18" charset="0"/>
                <a:cs typeface="Times New Roman" pitchFamily="18" charset="0"/>
              </a:rPr>
              <a:t>Depends on current location whether it dirty or not.</a:t>
            </a:r>
          </a:p>
          <a:p>
            <a:pPr lvl="1"/>
            <a:r>
              <a:rPr lang="en-US" dirty="0">
                <a:latin typeface="Times New Roman" pitchFamily="18" charset="0"/>
                <a:cs typeface="Times New Roman" pitchFamily="18" charset="0"/>
              </a:rPr>
              <a:t>If a car braked, I should initiate braking too.</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It is a condition action rule. (Rule -1)</a:t>
            </a:r>
          </a:p>
          <a:p>
            <a:pPr lvl="1"/>
            <a:r>
              <a:rPr lang="en-US" dirty="0">
                <a:latin typeface="Times New Roman" pitchFamily="18" charset="0"/>
                <a:cs typeface="Times New Roman" pitchFamily="18" charset="0"/>
              </a:rPr>
              <a:t>For some condition human can learn them. (braking car)</a:t>
            </a:r>
          </a:p>
          <a:p>
            <a:pPr lvl="1"/>
            <a:r>
              <a:rPr lang="en-US" dirty="0">
                <a:latin typeface="Times New Roman" pitchFamily="18" charset="0"/>
                <a:cs typeface="Times New Roman" pitchFamily="18" charset="0"/>
              </a:rPr>
              <a:t>Another condition is innate for human. (blinking when something approaches the eyes)</a:t>
            </a:r>
          </a:p>
          <a:p>
            <a:endParaRPr lang="en-GB" dirty="0">
              <a:latin typeface="Times New Roman" pitchFamily="18" charset="0"/>
              <a:cs typeface="Times New Roman" pitchFamily="18" charset="0"/>
            </a:endParaRPr>
          </a:p>
          <a:p>
            <a:r>
              <a:rPr lang="en-GB" dirty="0">
                <a:latin typeface="Times New Roman" pitchFamily="18" charset="0"/>
                <a:cs typeface="Times New Roman" pitchFamily="18" charset="0"/>
              </a:rPr>
              <a:t>It is a simplest action rule. (Rule -2)</a:t>
            </a:r>
          </a:p>
          <a:p>
            <a:pPr marL="0" indent="0">
              <a:buNone/>
            </a:pPr>
            <a:endParaRPr lang="en-US" dirty="0"/>
          </a:p>
        </p:txBody>
      </p:sp>
      <p:sp>
        <p:nvSpPr>
          <p:cNvPr id="4" name="Footer Placeholder 3"/>
          <p:cNvSpPr>
            <a:spLocks noGrp="1"/>
          </p:cNvSpPr>
          <p:nvPr>
            <p:ph type="ftr" sz="quarter" idx="11"/>
          </p:nvPr>
        </p:nvSpPr>
        <p:spPr>
          <a:xfrm>
            <a:off x="3028950" y="6356350"/>
            <a:ext cx="3086100" cy="365125"/>
          </a:xfrm>
        </p:spPr>
        <p:txBody>
          <a:bodyPr>
            <a:normAutofit/>
          </a:bodyPr>
          <a:lstStyle/>
          <a:p>
            <a:pPr>
              <a:spcAft>
                <a:spcPts val="600"/>
              </a:spcAft>
            </a:pPr>
            <a:r>
              <a:rPr lang="en-US"/>
              <a:t>Artificial Intelligence - Tishik</a:t>
            </a:r>
          </a:p>
        </p:txBody>
      </p:sp>
      <p:sp>
        <p:nvSpPr>
          <p:cNvPr id="5" name="Slide Number Placeholder 4"/>
          <p:cNvSpPr>
            <a:spLocks noGrp="1"/>
          </p:cNvSpPr>
          <p:nvPr>
            <p:ph type="sldNum" sz="quarter" idx="12"/>
          </p:nvPr>
        </p:nvSpPr>
        <p:spPr>
          <a:xfrm>
            <a:off x="6457950" y="6356350"/>
            <a:ext cx="2057400" cy="365125"/>
          </a:xfrm>
        </p:spPr>
        <p:txBody>
          <a:bodyPr>
            <a:normAutofit/>
          </a:bodyPr>
          <a:lstStyle/>
          <a:p>
            <a:pPr>
              <a:spcAft>
                <a:spcPts val="600"/>
              </a:spcAft>
            </a:pPr>
            <a:fld id="{B6F15528-21DE-4FAA-801E-634DDDAF4B2B}" type="slidenum">
              <a:rPr lang="en-US" smtClean="0"/>
              <a:pPr>
                <a:spcAft>
                  <a:spcPts val="600"/>
                </a:spcAft>
              </a:pPr>
              <a:t>30</a:t>
            </a:fld>
            <a:endParaRPr lang="en-US"/>
          </a:p>
        </p:txBody>
      </p:sp>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FB15963C-E913-4C53-ABBC-D05909C96D16}"/>
                  </a:ext>
                </a:extLst>
              </p:cNvPr>
              <p:cNvGraphicFramePr>
                <a:graphicFrameLocks noChangeAspect="1"/>
              </p:cNvGraphicFramePr>
              <p:nvPr>
                <p:extLst>
                  <p:ext uri="{D42A27DB-BD31-4B8C-83A1-F6EECF244321}">
                    <p14:modId xmlns:p14="http://schemas.microsoft.com/office/powerpoint/2010/main" val="1235728055"/>
                  </p:ext>
                </p:extLst>
              </p:nvPr>
            </p:nvGraphicFramePr>
            <p:xfrm>
              <a:off x="6858000" y="0"/>
              <a:ext cx="2286000" cy="1714500"/>
            </p:xfrm>
            <a:graphic>
              <a:graphicData uri="http://schemas.microsoft.com/office/powerpoint/2016/slidezoom">
                <pslz:sldZm>
                  <pslz:sldZmObj sldId="275" cId="213931129">
                    <pslz:zmPr id="{438759E1-20A7-4DC4-AA77-C6904F79F8CD}"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8" name="Slide Zoom 7">
                <a:hlinkClick r:id="rId3" action="ppaction://hlinksldjump"/>
                <a:extLst>
                  <a:ext uri="{FF2B5EF4-FFF2-40B4-BE49-F238E27FC236}">
                    <a16:creationId xmlns:a16="http://schemas.microsoft.com/office/drawing/2014/main" id="{FB15963C-E913-4C53-ABBC-D05909C96D16}"/>
                  </a:ext>
                </a:extLst>
              </p:cNvPr>
              <p:cNvPicPr>
                <a:picLocks noGrp="1" noRot="1" noChangeAspect="1" noMove="1" noResize="1" noEditPoints="1" noAdjustHandles="1" noChangeArrowheads="1" noChangeShapeType="1"/>
              </p:cNvPicPr>
              <p:nvPr/>
            </p:nvPicPr>
            <p:blipFill>
              <a:blip r:embed="rId4"/>
              <a:stretch>
                <a:fillRect/>
              </a:stretch>
            </p:blipFill>
            <p:spPr>
              <a:xfrm>
                <a:off x="6858000" y="0"/>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985150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253397"/>
            <a:ext cx="7886700" cy="1273233"/>
          </a:xfrm>
        </p:spPr>
        <p:txBody>
          <a:bodyPr>
            <a:normAutofit/>
          </a:bodyPr>
          <a:lstStyle/>
          <a:p>
            <a:r>
              <a:rPr lang="en-US" sz="3500"/>
              <a:t>Agent Program</a:t>
            </a:r>
            <a:br>
              <a:rPr lang="en-US" sz="3500"/>
            </a:br>
            <a:r>
              <a:rPr lang="en-US" sz="3500" i="1"/>
              <a:t>Simple – Reflex Agent</a:t>
            </a:r>
            <a:endParaRPr lang="en-US" sz="3500"/>
          </a:p>
        </p:txBody>
      </p:sp>
      <p:sp>
        <p:nvSpPr>
          <p:cNvPr id="16" name="Rectangle 15">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628650" y="2478024"/>
            <a:ext cx="7886700" cy="3694176"/>
          </a:xfrm>
        </p:spPr>
        <p:txBody>
          <a:bodyPr>
            <a:normAutofit/>
          </a:bodyPr>
          <a:lstStyle/>
          <a:p>
            <a:r>
              <a:rPr lang="en-GB" sz="1800" dirty="0">
                <a:latin typeface="Times New Roman" pitchFamily="18" charset="0"/>
                <a:cs typeface="Times New Roman" pitchFamily="18" charset="0"/>
              </a:rPr>
              <a:t>Depends on current percept, and only suitable for fully observable environments. </a:t>
            </a:r>
          </a:p>
          <a:p>
            <a:endParaRPr lang="en-GB" sz="1800" dirty="0">
              <a:latin typeface="Times New Roman" pitchFamily="18" charset="0"/>
              <a:cs typeface="Times New Roman" pitchFamily="18" charset="0"/>
            </a:endParaRPr>
          </a:p>
          <a:p>
            <a:r>
              <a:rPr lang="en-GB" sz="1800" dirty="0">
                <a:latin typeface="Times New Roman" pitchFamily="18" charset="0"/>
                <a:cs typeface="Times New Roman" pitchFamily="18" charset="0"/>
              </a:rPr>
              <a:t>Doesn’t have previous history.</a:t>
            </a:r>
          </a:p>
          <a:p>
            <a:endParaRPr lang="en-GB"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Small changes makes the model in trouble.</a:t>
            </a:r>
          </a:p>
          <a:p>
            <a:endParaRPr lang="en-US" sz="1800" dirty="0">
              <a:latin typeface="Times New Roman" pitchFamily="18" charset="0"/>
              <a:cs typeface="Times New Roman" pitchFamily="18" charset="0"/>
            </a:endParaRPr>
          </a:p>
          <a:p>
            <a:pPr lvl="1"/>
            <a:r>
              <a:rPr lang="en-US" dirty="0">
                <a:latin typeface="Times New Roman" pitchFamily="18" charset="0"/>
                <a:cs typeface="Times New Roman" pitchFamily="18" charset="0"/>
              </a:rPr>
              <a:t>If the brake light doesn’t work.</a:t>
            </a:r>
          </a:p>
          <a:p>
            <a:pPr lvl="1"/>
            <a:r>
              <a:rPr lang="en-US" dirty="0">
                <a:latin typeface="Times New Roman" pitchFamily="18" charset="0"/>
                <a:cs typeface="Times New Roman" pitchFamily="18" charset="0"/>
              </a:rPr>
              <a:t>Diversity of cars has different location for brake light.</a:t>
            </a:r>
          </a:p>
          <a:p>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Cannot work if part of world is observed.</a:t>
            </a:r>
          </a:p>
          <a:p>
            <a:endParaRPr lang="en-US" sz="1800" dirty="0"/>
          </a:p>
        </p:txBody>
      </p:sp>
      <p:sp>
        <p:nvSpPr>
          <p:cNvPr id="4" name="Footer Placeholder 3"/>
          <p:cNvSpPr>
            <a:spLocks noGrp="1"/>
          </p:cNvSpPr>
          <p:nvPr>
            <p:ph type="ftr" sz="quarter" idx="11"/>
          </p:nvPr>
        </p:nvSpPr>
        <p:spPr>
          <a:xfrm>
            <a:off x="3028950" y="6356350"/>
            <a:ext cx="3086100" cy="365125"/>
          </a:xfrm>
        </p:spPr>
        <p:txBody>
          <a:bodyPr>
            <a:normAutofit/>
          </a:bodyPr>
          <a:lstStyle/>
          <a:p>
            <a:pPr>
              <a:spcAft>
                <a:spcPts val="600"/>
              </a:spcAft>
            </a:pPr>
            <a:r>
              <a:rPr lang="en-US">
                <a:solidFill>
                  <a:schemeClr val="tx1">
                    <a:lumMod val="50000"/>
                    <a:lumOff val="50000"/>
                  </a:schemeClr>
                </a:solidFill>
              </a:rPr>
              <a:t>Artificial Intelligence - Tishik</a:t>
            </a:r>
          </a:p>
        </p:txBody>
      </p:sp>
      <p:sp>
        <p:nvSpPr>
          <p:cNvPr id="5" name="Slide Number Placeholder 4"/>
          <p:cNvSpPr>
            <a:spLocks noGrp="1"/>
          </p:cNvSpPr>
          <p:nvPr>
            <p:ph type="sldNum" sz="quarter" idx="12"/>
          </p:nvPr>
        </p:nvSpPr>
        <p:spPr>
          <a:xfrm>
            <a:off x="6457950" y="6356350"/>
            <a:ext cx="2057400" cy="365125"/>
          </a:xfrm>
        </p:spPr>
        <p:txBody>
          <a:bodyPr>
            <a:normAutofit/>
          </a:bodyPr>
          <a:lstStyle/>
          <a:p>
            <a:pPr>
              <a:spcAft>
                <a:spcPts val="600"/>
              </a:spcAft>
            </a:pPr>
            <a:fld id="{B6F15528-21DE-4FAA-801E-634DDDAF4B2B}" type="slidenum">
              <a:rPr lang="en-US">
                <a:solidFill>
                  <a:schemeClr val="tx1">
                    <a:lumMod val="50000"/>
                    <a:lumOff val="50000"/>
                  </a:schemeClr>
                </a:solidFill>
              </a:rPr>
              <a:pPr>
                <a:spcAft>
                  <a:spcPts val="600"/>
                </a:spcAft>
              </a:pPr>
              <a:t>31</a:t>
            </a:fld>
            <a:endParaRPr lang="en-US">
              <a:solidFill>
                <a:schemeClr val="tx1">
                  <a:lumMod val="50000"/>
                  <a:lumOff val="50000"/>
                </a:schemeClr>
              </a:solidFill>
            </a:endParaRPr>
          </a:p>
        </p:txBody>
      </p:sp>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A614F97D-DDC0-41FF-8053-EEE017238D6E}"/>
                  </a:ext>
                </a:extLst>
              </p:cNvPr>
              <p:cNvGraphicFramePr>
                <a:graphicFrameLocks noChangeAspect="1"/>
              </p:cNvGraphicFramePr>
              <p:nvPr>
                <p:extLst>
                  <p:ext uri="{D42A27DB-BD31-4B8C-83A1-F6EECF244321}">
                    <p14:modId xmlns:p14="http://schemas.microsoft.com/office/powerpoint/2010/main" val="169061491"/>
                  </p:ext>
                </p:extLst>
              </p:nvPr>
            </p:nvGraphicFramePr>
            <p:xfrm>
              <a:off x="6858000" y="0"/>
              <a:ext cx="2286000" cy="1714500"/>
            </p:xfrm>
            <a:graphic>
              <a:graphicData uri="http://schemas.microsoft.com/office/powerpoint/2016/slidezoom">
                <pslz:sldZm>
                  <pslz:sldZmObj sldId="275" cId="213931129">
                    <pslz:zmPr id="{FAB8C0EB-5626-4751-B317-88A43A57FFC6}"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7" name="Slide Zoom 6">
                <a:hlinkClick r:id="rId3" action="ppaction://hlinksldjump"/>
                <a:extLst>
                  <a:ext uri="{FF2B5EF4-FFF2-40B4-BE49-F238E27FC236}">
                    <a16:creationId xmlns:a16="http://schemas.microsoft.com/office/drawing/2014/main" id="{A614F97D-DDC0-41FF-8053-EEE017238D6E}"/>
                  </a:ext>
                </a:extLst>
              </p:cNvPr>
              <p:cNvPicPr>
                <a:picLocks noGrp="1" noRot="1" noChangeAspect="1" noMove="1" noResize="1" noEditPoints="1" noAdjustHandles="1" noChangeArrowheads="1" noChangeShapeType="1"/>
              </p:cNvPicPr>
              <p:nvPr/>
            </p:nvPicPr>
            <p:blipFill>
              <a:blip r:embed="rId4"/>
              <a:stretch>
                <a:fillRect/>
              </a:stretch>
            </p:blipFill>
            <p:spPr>
              <a:xfrm>
                <a:off x="6858000" y="0"/>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089227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Agent Program</a:t>
            </a:r>
            <a:br>
              <a:rPr lang="en-US" dirty="0"/>
            </a:br>
            <a:r>
              <a:rPr lang="en-US" i="1" dirty="0"/>
              <a:t>Model Based Reflex Agent</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a:t>Artificial Intelligence - Tishik</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960" t="34697" r="30881" b="24242"/>
          <a:stretch/>
        </p:blipFill>
        <p:spPr bwMode="auto">
          <a:xfrm>
            <a:off x="457200" y="1600200"/>
            <a:ext cx="82296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6798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Agent Program</a:t>
            </a:r>
            <a:br>
              <a:rPr lang="en-US" dirty="0"/>
            </a:br>
            <a:r>
              <a:rPr lang="en-US" i="1" dirty="0"/>
              <a:t>Model Based Reflex Agent</a:t>
            </a:r>
            <a:endParaRPr lang="en-US" dirty="0"/>
          </a:p>
        </p:txBody>
      </p:sp>
      <p:sp>
        <p:nvSpPr>
          <p:cNvPr id="3" name="Content Placeholder 2"/>
          <p:cNvSpPr>
            <a:spLocks noGrp="1"/>
          </p:cNvSpPr>
          <p:nvPr>
            <p:ph idx="1"/>
          </p:nvPr>
        </p:nvSpPr>
        <p:spPr/>
        <p:txBody>
          <a:bodyPr>
            <a:normAutofit fontScale="77500" lnSpcReduction="20000"/>
          </a:bodyPr>
          <a:lstStyle/>
          <a:p>
            <a:r>
              <a:rPr lang="en-GB" dirty="0">
                <a:solidFill>
                  <a:schemeClr val="tx1"/>
                </a:solidFill>
                <a:latin typeface="Times New Roman" pitchFamily="18" charset="0"/>
                <a:cs typeface="Times New Roman" pitchFamily="18" charset="0"/>
              </a:rPr>
              <a:t>Can observe some unseen precepts. Suitable for partially observable environments. </a:t>
            </a:r>
          </a:p>
          <a:p>
            <a:endParaRPr lang="en-GB" dirty="0">
              <a:solidFill>
                <a:schemeClr val="tx1"/>
              </a:solidFill>
              <a:latin typeface="Times New Roman" pitchFamily="18" charset="0"/>
              <a:cs typeface="Times New Roman" pitchFamily="18" charset="0"/>
            </a:endParaRPr>
          </a:p>
          <a:p>
            <a:r>
              <a:rPr lang="en-GB" dirty="0">
                <a:solidFill>
                  <a:schemeClr val="tx1"/>
                </a:solidFill>
                <a:latin typeface="Times New Roman" pitchFamily="18" charset="0"/>
                <a:cs typeface="Times New Roman" pitchFamily="18" charset="0"/>
              </a:rPr>
              <a:t>Assumes that the agent can possess a model for the environments. </a:t>
            </a:r>
          </a:p>
          <a:p>
            <a:endParaRPr lang="en-GB" dirty="0">
              <a:solidFill>
                <a:schemeClr val="tx1"/>
              </a:solidFill>
              <a:latin typeface="Times New Roman" pitchFamily="18" charset="0"/>
              <a:cs typeface="Times New Roman" pitchFamily="18" charset="0"/>
            </a:endParaRPr>
          </a:p>
          <a:p>
            <a:r>
              <a:rPr lang="en-GB" dirty="0">
                <a:solidFill>
                  <a:schemeClr val="tx1"/>
                </a:solidFill>
                <a:latin typeface="Times New Roman" pitchFamily="18" charset="0"/>
                <a:cs typeface="Times New Roman" pitchFamily="18" charset="0"/>
              </a:rPr>
              <a:t>It should have some states form the previous experience. </a:t>
            </a:r>
          </a:p>
          <a:p>
            <a:endParaRPr lang="en-GB" dirty="0">
              <a:solidFill>
                <a:schemeClr val="tx1"/>
              </a:solidFill>
              <a:latin typeface="Times New Roman" pitchFamily="18" charset="0"/>
              <a:cs typeface="Times New Roman" pitchFamily="18" charset="0"/>
            </a:endParaRPr>
          </a:p>
          <a:p>
            <a:r>
              <a:rPr lang="en-GB" dirty="0">
                <a:solidFill>
                  <a:schemeClr val="tx1"/>
                </a:solidFill>
                <a:latin typeface="Times New Roman" pitchFamily="18" charset="0"/>
                <a:cs typeface="Times New Roman" pitchFamily="18" charset="0"/>
              </a:rPr>
              <a:t>They should be able to maintain some </a:t>
            </a:r>
            <a:r>
              <a:rPr lang="en-GB" b="1" dirty="0">
                <a:solidFill>
                  <a:schemeClr val="tx1"/>
                </a:solidFill>
                <a:latin typeface="Times New Roman" pitchFamily="18" charset="0"/>
                <a:cs typeface="Times New Roman" pitchFamily="18" charset="0"/>
              </a:rPr>
              <a:t>internal states</a:t>
            </a:r>
            <a:r>
              <a:rPr lang="en-GB" dirty="0">
                <a:solidFill>
                  <a:schemeClr val="tx1"/>
                </a:solidFill>
                <a:latin typeface="Times New Roman" pitchFamily="18" charset="0"/>
                <a:cs typeface="Times New Roman" pitchFamily="18" charset="0"/>
              </a:rPr>
              <a:t> that depends on precept history.</a:t>
            </a:r>
          </a:p>
          <a:p>
            <a:endParaRPr lang="en-GB" dirty="0">
              <a:solidFill>
                <a:schemeClr val="tx1"/>
              </a:solidFill>
              <a:latin typeface="Times New Roman" pitchFamily="18" charset="0"/>
              <a:cs typeface="Times New Roman" pitchFamily="18" charset="0"/>
            </a:endParaRPr>
          </a:p>
          <a:p>
            <a:r>
              <a:rPr lang="en-US" dirty="0">
                <a:solidFill>
                  <a:schemeClr val="tx1"/>
                </a:solidFill>
                <a:latin typeface="Times New Roman" pitchFamily="18" charset="0"/>
                <a:cs typeface="Times New Roman" pitchFamily="18" charset="0"/>
              </a:rPr>
              <a:t>They should be able to answer two questions:</a:t>
            </a:r>
          </a:p>
          <a:p>
            <a:pPr lvl="1"/>
            <a:r>
              <a:rPr lang="en-US" u="sng" dirty="0">
                <a:solidFill>
                  <a:schemeClr val="tx1"/>
                </a:solidFill>
                <a:latin typeface="Times New Roman" pitchFamily="18" charset="0"/>
                <a:cs typeface="Times New Roman" pitchFamily="18" charset="0"/>
              </a:rPr>
              <a:t>How the world evolves:</a:t>
            </a:r>
            <a:r>
              <a:rPr lang="en-US" dirty="0">
                <a:solidFill>
                  <a:schemeClr val="tx1"/>
                </a:solidFill>
                <a:latin typeface="Times New Roman" pitchFamily="18" charset="0"/>
                <a:cs typeface="Times New Roman" pitchFamily="18" charset="0"/>
              </a:rPr>
              <a:t>, The changes that made on the environment irrespective of agent actions.</a:t>
            </a:r>
          </a:p>
          <a:p>
            <a:pPr lvl="1"/>
            <a:r>
              <a:rPr lang="en-US" u="sng" dirty="0">
                <a:solidFill>
                  <a:schemeClr val="tx1"/>
                </a:solidFill>
                <a:latin typeface="Times New Roman" pitchFamily="18" charset="0"/>
                <a:cs typeface="Times New Roman" pitchFamily="18" charset="0"/>
              </a:rPr>
              <a:t>What agent's action do</a:t>
            </a:r>
            <a:r>
              <a:rPr lang="en-US" dirty="0">
                <a:solidFill>
                  <a:schemeClr val="tx1"/>
                </a:solidFill>
                <a:latin typeface="Times New Roman" pitchFamily="18" charset="0"/>
                <a:cs typeface="Times New Roman" pitchFamily="18" charset="0"/>
              </a:rPr>
              <a:t>: what changes will be made on the environment be the agent's actions?</a:t>
            </a:r>
            <a:endParaRPr lang="en-US" u="sng" dirty="0">
              <a:solidFill>
                <a:schemeClr val="tx1"/>
              </a:solidFill>
              <a:latin typeface="Times New Roman" pitchFamily="18" charset="0"/>
              <a:cs typeface="Times New Roman" pitchFamily="18" charset="0"/>
            </a:endParaRPr>
          </a:p>
          <a:p>
            <a:pPr marL="114300" indent="0">
              <a:buNone/>
            </a:pPr>
            <a:endParaRPr lang="en-US" dirty="0">
              <a:solidFill>
                <a:schemeClr val="tx1"/>
              </a:solidFill>
              <a:latin typeface="Times New Roman" pitchFamily="18" charset="0"/>
              <a:cs typeface="Times New Roman" pitchFamily="18" charset="0"/>
            </a:endParaRPr>
          </a:p>
          <a:p>
            <a:r>
              <a:rPr lang="en-US" dirty="0">
                <a:solidFill>
                  <a:schemeClr val="tx1"/>
                </a:solidFill>
                <a:latin typeface="Times New Roman" pitchFamily="18" charset="0"/>
                <a:cs typeface="Times New Roman" pitchFamily="18" charset="0"/>
              </a:rPr>
              <a:t>Can be implemented as:</a:t>
            </a:r>
          </a:p>
          <a:p>
            <a:pPr lvl="1"/>
            <a:r>
              <a:rPr lang="en-US" dirty="0">
                <a:solidFill>
                  <a:schemeClr val="tx1"/>
                </a:solidFill>
                <a:latin typeface="Times New Roman" pitchFamily="18" charset="0"/>
                <a:cs typeface="Times New Roman" pitchFamily="18" charset="0"/>
              </a:rPr>
              <a:t>Simple logic circuit.</a:t>
            </a:r>
          </a:p>
          <a:p>
            <a:pPr lvl="1"/>
            <a:r>
              <a:rPr lang="en-US" dirty="0">
                <a:solidFill>
                  <a:schemeClr val="tx1"/>
                </a:solidFill>
                <a:latin typeface="Times New Roman" pitchFamily="18" charset="0"/>
                <a:cs typeface="Times New Roman" pitchFamily="18" charset="0"/>
              </a:rPr>
              <a:t>Complex theories.</a:t>
            </a:r>
          </a:p>
          <a:p>
            <a:endParaRPr lang="en-US" dirty="0">
              <a:solidFill>
                <a:schemeClr val="tx1"/>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a:t>Artificial Intelligence - Tishik</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2080801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Agent Program</a:t>
            </a:r>
            <a:br>
              <a:rPr lang="en-US" dirty="0"/>
            </a:br>
            <a:r>
              <a:rPr lang="en-US" i="1" dirty="0"/>
              <a:t>Goal Based Agent</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a:t>Artificial Intelligence - Tishik</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875" t="34697" r="31307" b="24394"/>
          <a:stretch/>
        </p:blipFill>
        <p:spPr bwMode="auto">
          <a:xfrm>
            <a:off x="457200" y="1600200"/>
            <a:ext cx="82296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5604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Agent Program</a:t>
            </a:r>
            <a:br>
              <a:rPr lang="en-US" dirty="0"/>
            </a:br>
            <a:r>
              <a:rPr lang="en-US" i="1" dirty="0"/>
              <a:t>Goal Based Agent</a:t>
            </a:r>
            <a:endParaRPr lang="en-US" dirty="0"/>
          </a:p>
        </p:txBody>
      </p:sp>
      <p:sp>
        <p:nvSpPr>
          <p:cNvPr id="3" name="Content Placeholder 2"/>
          <p:cNvSpPr>
            <a:spLocks noGrp="1"/>
          </p:cNvSpPr>
          <p:nvPr>
            <p:ph idx="1"/>
          </p:nvPr>
        </p:nvSpPr>
        <p:spPr/>
        <p:txBody>
          <a:bodyPr>
            <a:normAutofit/>
          </a:bodyPr>
          <a:lstStyle/>
          <a:p>
            <a:r>
              <a:rPr lang="en-GB" dirty="0">
                <a:solidFill>
                  <a:schemeClr val="tx1"/>
                </a:solidFill>
                <a:latin typeface="Times New Roman" pitchFamily="18" charset="0"/>
                <a:cs typeface="Times New Roman" pitchFamily="18" charset="0"/>
              </a:rPr>
              <a:t>Only information about the stat is not enough. Improvements are necessary on the model-based agents.</a:t>
            </a:r>
          </a:p>
          <a:p>
            <a:pPr lvl="1"/>
            <a:r>
              <a:rPr lang="en-GB" dirty="0">
                <a:solidFill>
                  <a:schemeClr val="tx1"/>
                </a:solidFill>
                <a:latin typeface="Times New Roman" pitchFamily="18" charset="0"/>
                <a:cs typeface="Times New Roman" pitchFamily="18" charset="0"/>
              </a:rPr>
              <a:t>The traffic junction has left, right, and straight on, with no goal rules, models cannot help you.</a:t>
            </a:r>
          </a:p>
          <a:p>
            <a:r>
              <a:rPr lang="en-GB" dirty="0">
                <a:solidFill>
                  <a:schemeClr val="tx1"/>
                </a:solidFill>
                <a:latin typeface="Times New Roman" pitchFamily="18" charset="0"/>
                <a:cs typeface="Times New Roman" pitchFamily="18" charset="0"/>
              </a:rPr>
              <a:t>Only take actions that depend on goals (goal-based actions).</a:t>
            </a:r>
          </a:p>
          <a:p>
            <a:r>
              <a:rPr lang="en-GB" dirty="0">
                <a:solidFill>
                  <a:schemeClr val="tx1"/>
                </a:solidFill>
                <a:latin typeface="Times New Roman" pitchFamily="18" charset="0"/>
                <a:cs typeface="Times New Roman" pitchFamily="18" charset="0"/>
              </a:rPr>
              <a:t>Goal based agent can be</a:t>
            </a:r>
          </a:p>
          <a:p>
            <a:pPr lvl="1"/>
            <a:r>
              <a:rPr lang="en-GB" dirty="0">
                <a:solidFill>
                  <a:schemeClr val="tx1"/>
                </a:solidFill>
                <a:latin typeface="Times New Roman" pitchFamily="18" charset="0"/>
                <a:cs typeface="Times New Roman" pitchFamily="18" charset="0"/>
              </a:rPr>
              <a:t>Simple</a:t>
            </a:r>
            <a:r>
              <a:rPr lang="en-GB" dirty="0">
                <a:solidFill>
                  <a:schemeClr val="tx1"/>
                </a:solidFill>
                <a:latin typeface="Times New Roman" pitchFamily="18" charset="0"/>
                <a:cs typeface="Times New Roman" pitchFamily="18" charset="0"/>
                <a:sym typeface="Wingdings" panose="05000000000000000000" pitchFamily="2" charset="2"/>
              </a:rPr>
              <a:t> only one agent with a precept can achieve the goal.</a:t>
            </a:r>
          </a:p>
          <a:p>
            <a:pPr lvl="1"/>
            <a:r>
              <a:rPr lang="en-GB" dirty="0">
                <a:solidFill>
                  <a:schemeClr val="tx1"/>
                </a:solidFill>
                <a:latin typeface="Times New Roman" pitchFamily="18" charset="0"/>
                <a:cs typeface="Times New Roman" pitchFamily="18" charset="0"/>
                <a:sym typeface="Wingdings" panose="05000000000000000000" pitchFamily="2" charset="2"/>
              </a:rPr>
              <a:t>Complex in which a sequence of percept needed to achieve the goal. In this way the agent needs</a:t>
            </a:r>
          </a:p>
          <a:p>
            <a:pPr lvl="2"/>
            <a:r>
              <a:rPr lang="en-GB" dirty="0">
                <a:solidFill>
                  <a:schemeClr val="tx1"/>
                </a:solidFill>
                <a:latin typeface="Times New Roman" pitchFamily="18" charset="0"/>
                <a:cs typeface="Times New Roman" pitchFamily="18" charset="0"/>
                <a:sym typeface="Wingdings" panose="05000000000000000000" pitchFamily="2" charset="2"/>
              </a:rPr>
              <a:t>Searching </a:t>
            </a:r>
          </a:p>
          <a:p>
            <a:pPr lvl="2"/>
            <a:r>
              <a:rPr lang="en-GB" dirty="0">
                <a:solidFill>
                  <a:schemeClr val="tx1"/>
                </a:solidFill>
                <a:latin typeface="Times New Roman" pitchFamily="18" charset="0"/>
                <a:cs typeface="Times New Roman" pitchFamily="18" charset="0"/>
                <a:sym typeface="Wingdings" panose="05000000000000000000" pitchFamily="2" charset="2"/>
              </a:rPr>
              <a:t>Planning</a:t>
            </a:r>
          </a:p>
          <a:p>
            <a:pPr lvl="1"/>
            <a:r>
              <a:rPr lang="en-GB" dirty="0">
                <a:solidFill>
                  <a:schemeClr val="tx1"/>
                </a:solidFill>
                <a:latin typeface="Times New Roman" pitchFamily="18" charset="0"/>
                <a:cs typeface="Times New Roman" pitchFamily="18" charset="0"/>
              </a:rPr>
              <a:t>Here the situation is different </a:t>
            </a:r>
          </a:p>
          <a:p>
            <a:pPr lvl="2"/>
            <a:r>
              <a:rPr lang="en-GB" dirty="0">
                <a:solidFill>
                  <a:schemeClr val="tx1"/>
                </a:solidFill>
                <a:latin typeface="Times New Roman" pitchFamily="18" charset="0"/>
                <a:cs typeface="Times New Roman" pitchFamily="18" charset="0"/>
              </a:rPr>
              <a:t>What will happened if such condition available?</a:t>
            </a:r>
          </a:p>
          <a:p>
            <a:pPr lvl="2"/>
            <a:r>
              <a:rPr lang="en-GB" dirty="0">
                <a:solidFill>
                  <a:schemeClr val="tx1"/>
                </a:solidFill>
                <a:latin typeface="Times New Roman" pitchFamily="18" charset="0"/>
                <a:cs typeface="Times New Roman" pitchFamily="18" charset="0"/>
              </a:rPr>
              <a:t>Do they make me happy?</a:t>
            </a:r>
          </a:p>
          <a:p>
            <a:endParaRPr lang="en-US" dirty="0">
              <a:solidFill>
                <a:schemeClr val="tx1"/>
              </a:solidFill>
            </a:endParaRPr>
          </a:p>
        </p:txBody>
      </p:sp>
      <p:sp>
        <p:nvSpPr>
          <p:cNvPr id="4" name="Footer Placeholder 3"/>
          <p:cNvSpPr>
            <a:spLocks noGrp="1"/>
          </p:cNvSpPr>
          <p:nvPr>
            <p:ph type="ftr" sz="quarter" idx="11"/>
          </p:nvPr>
        </p:nvSpPr>
        <p:spPr/>
        <p:txBody>
          <a:bodyPr/>
          <a:lstStyle/>
          <a:p>
            <a:r>
              <a:rPr lang="en-US"/>
              <a:t>Artificial Intelligence - Tishik</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1255247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Agent Program</a:t>
            </a:r>
            <a:br>
              <a:rPr lang="en-US" dirty="0"/>
            </a:br>
            <a:r>
              <a:rPr lang="en-US" i="1" dirty="0"/>
              <a:t>Utility Based Agent</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a:t>Artificial Intelligence - Tishik</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a:p>
        </p:txBody>
      </p:sp>
      <p:pic>
        <p:nvPicPr>
          <p:cNvPr id="6" name="Picture 2" descr="http://upload.wikimedia.org/wikipedia/commons/d/d8/Model_based_utility_bas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00200"/>
            <a:ext cx="822960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222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Agent Program</a:t>
            </a:r>
            <a:br>
              <a:rPr lang="en-US" dirty="0"/>
            </a:br>
            <a:r>
              <a:rPr lang="en-US" i="1" dirty="0"/>
              <a:t>Utility Based Agent</a:t>
            </a:r>
            <a:endParaRPr lang="en-US" dirty="0"/>
          </a:p>
        </p:txBody>
      </p:sp>
      <p:sp>
        <p:nvSpPr>
          <p:cNvPr id="3" name="Content Placeholder 2"/>
          <p:cNvSpPr>
            <a:spLocks noGrp="1"/>
          </p:cNvSpPr>
          <p:nvPr>
            <p:ph idx="1"/>
          </p:nvPr>
        </p:nvSpPr>
        <p:spPr/>
        <p:txBody>
          <a:bodyPr/>
          <a:lstStyle/>
          <a:p>
            <a:pPr>
              <a:lnSpc>
                <a:spcPct val="80000"/>
              </a:lnSpc>
            </a:pPr>
            <a:r>
              <a:rPr lang="en-GB" sz="2700" dirty="0">
                <a:solidFill>
                  <a:schemeClr val="tx1"/>
                </a:solidFill>
                <a:latin typeface="Times New Roman" pitchFamily="18" charset="0"/>
                <a:cs typeface="Times New Roman" pitchFamily="18" charset="0"/>
              </a:rPr>
              <a:t>Goal-based model works as binary decision</a:t>
            </a:r>
          </a:p>
          <a:p>
            <a:pPr lvl="1">
              <a:lnSpc>
                <a:spcPct val="80000"/>
              </a:lnSpc>
            </a:pPr>
            <a:r>
              <a:rPr lang="en-GB" sz="2500" dirty="0">
                <a:solidFill>
                  <a:schemeClr val="tx1"/>
                </a:solidFill>
                <a:latin typeface="Times New Roman" pitchFamily="18" charset="0"/>
                <a:cs typeface="Times New Roman" pitchFamily="18" charset="0"/>
              </a:rPr>
              <a:t>Yes or No. (get or not) (happy or no)</a:t>
            </a:r>
          </a:p>
          <a:p>
            <a:pPr>
              <a:lnSpc>
                <a:spcPct val="80000"/>
              </a:lnSpc>
            </a:pPr>
            <a:endParaRPr lang="en-US" sz="2900" dirty="0">
              <a:solidFill>
                <a:schemeClr val="tx1"/>
              </a:solidFill>
              <a:latin typeface="Times New Roman" pitchFamily="18" charset="0"/>
              <a:cs typeface="Times New Roman" pitchFamily="18" charset="0"/>
            </a:endParaRPr>
          </a:p>
          <a:p>
            <a:pPr>
              <a:lnSpc>
                <a:spcPct val="80000"/>
              </a:lnSpc>
            </a:pPr>
            <a:r>
              <a:rPr lang="en-US" sz="2900" dirty="0">
                <a:solidFill>
                  <a:schemeClr val="tx1"/>
                </a:solidFill>
                <a:latin typeface="Times New Roman" pitchFamily="18" charset="0"/>
                <a:cs typeface="Times New Roman" pitchFamily="18" charset="0"/>
              </a:rPr>
              <a:t>Many ways can achieve the goal of a model.</a:t>
            </a:r>
          </a:p>
          <a:p>
            <a:pPr lvl="1">
              <a:lnSpc>
                <a:spcPct val="80000"/>
              </a:lnSpc>
            </a:pPr>
            <a:r>
              <a:rPr lang="en-US" sz="2700" dirty="0">
                <a:solidFill>
                  <a:schemeClr val="tx1"/>
                </a:solidFill>
                <a:latin typeface="Times New Roman" pitchFamily="18" charset="0"/>
                <a:cs typeface="Times New Roman" pitchFamily="18" charset="0"/>
              </a:rPr>
              <a:t>Which one is </a:t>
            </a:r>
            <a:r>
              <a:rPr lang="en-GB" sz="2900" dirty="0">
                <a:solidFill>
                  <a:schemeClr val="tx1"/>
                </a:solidFill>
                <a:latin typeface="Times New Roman" pitchFamily="18" charset="0"/>
                <a:cs typeface="Times New Roman" pitchFamily="18" charset="0"/>
              </a:rPr>
              <a:t>better, quicker, safer, cheaper, or more reliable.</a:t>
            </a:r>
          </a:p>
          <a:p>
            <a:pPr lvl="1">
              <a:lnSpc>
                <a:spcPct val="80000"/>
              </a:lnSpc>
            </a:pPr>
            <a:r>
              <a:rPr lang="en-GB" sz="2900" dirty="0">
                <a:solidFill>
                  <a:schemeClr val="tx1"/>
                </a:solidFill>
                <a:latin typeface="Times New Roman" pitchFamily="18" charset="0"/>
                <a:cs typeface="Times New Roman" pitchFamily="18" charset="0"/>
              </a:rPr>
              <a:t>Which one is more useful (utility). </a:t>
            </a:r>
          </a:p>
          <a:p>
            <a:pPr>
              <a:lnSpc>
                <a:spcPct val="80000"/>
              </a:lnSpc>
            </a:pPr>
            <a:endParaRPr lang="en-US" sz="2700" dirty="0">
              <a:solidFill>
                <a:schemeClr val="tx1"/>
              </a:solidFill>
              <a:latin typeface="Times New Roman" pitchFamily="18" charset="0"/>
              <a:cs typeface="Times New Roman" pitchFamily="18" charset="0"/>
            </a:endParaRPr>
          </a:p>
          <a:p>
            <a:pPr>
              <a:lnSpc>
                <a:spcPct val="80000"/>
              </a:lnSpc>
            </a:pPr>
            <a:r>
              <a:rPr lang="en-US" sz="2500" dirty="0">
                <a:solidFill>
                  <a:schemeClr val="tx1"/>
                </a:solidFill>
                <a:latin typeface="Times New Roman" pitchFamily="18" charset="0"/>
                <a:cs typeface="Times New Roman" pitchFamily="18" charset="0"/>
              </a:rPr>
              <a:t>Utility function shows the internal utility that maximize the external performance measure.</a:t>
            </a:r>
          </a:p>
          <a:p>
            <a:pPr lvl="1">
              <a:lnSpc>
                <a:spcPct val="80000"/>
              </a:lnSpc>
            </a:pPr>
            <a:r>
              <a:rPr lang="en-US" sz="2300" dirty="0">
                <a:solidFill>
                  <a:schemeClr val="tx1"/>
                </a:solidFill>
                <a:latin typeface="Times New Roman" pitchFamily="18" charset="0"/>
                <a:cs typeface="Times New Roman" pitchFamily="18" charset="0"/>
              </a:rPr>
              <a:t>Makes some tradeoff (speed / safe).</a:t>
            </a:r>
          </a:p>
          <a:p>
            <a:pPr>
              <a:lnSpc>
                <a:spcPct val="80000"/>
              </a:lnSpc>
            </a:pPr>
            <a:endParaRPr lang="en-US" sz="2500" dirty="0">
              <a:solidFill>
                <a:schemeClr val="tx1"/>
              </a:solidFill>
              <a:latin typeface="Times New Roman" pitchFamily="18" charset="0"/>
              <a:cs typeface="Times New Roman" pitchFamily="18" charset="0"/>
            </a:endParaRPr>
          </a:p>
          <a:p>
            <a:endParaRPr lang="en-US" dirty="0">
              <a:solidFill>
                <a:schemeClr val="tx1"/>
              </a:solidFill>
            </a:endParaRPr>
          </a:p>
        </p:txBody>
      </p:sp>
      <p:sp>
        <p:nvSpPr>
          <p:cNvPr id="4" name="Footer Placeholder 3"/>
          <p:cNvSpPr>
            <a:spLocks noGrp="1"/>
          </p:cNvSpPr>
          <p:nvPr>
            <p:ph type="ftr" sz="quarter" idx="11"/>
          </p:nvPr>
        </p:nvSpPr>
        <p:spPr/>
        <p:txBody>
          <a:bodyPr/>
          <a:lstStyle/>
          <a:p>
            <a:r>
              <a:rPr lang="en-US"/>
              <a:t>Artificial Intelligence - Tishik</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1138313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Agent Program</a:t>
            </a:r>
            <a:br>
              <a:rPr lang="en-US" dirty="0"/>
            </a:br>
            <a:r>
              <a:rPr lang="en-US" i="1" dirty="0"/>
              <a:t>Learning Agent</a:t>
            </a:r>
            <a:endParaRPr lang="en-US" dirty="0"/>
          </a:p>
        </p:txBody>
      </p:sp>
      <p:sp>
        <p:nvSpPr>
          <p:cNvPr id="4" name="Footer Placeholder 3"/>
          <p:cNvSpPr>
            <a:spLocks noGrp="1"/>
          </p:cNvSpPr>
          <p:nvPr>
            <p:ph type="ftr" sz="quarter" idx="11"/>
          </p:nvPr>
        </p:nvSpPr>
        <p:spPr/>
        <p:txBody>
          <a:bodyPr/>
          <a:lstStyle/>
          <a:p>
            <a:r>
              <a:rPr lang="en-US"/>
              <a:t>Artificial Intelligence - Tishik</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a:p>
        </p:txBody>
      </p:sp>
      <p:pic>
        <p:nvPicPr>
          <p:cNvPr id="2050" name="Picture 2" descr="http://image.slidesharecdn.com/m2-agents-120118104054-phpapp01/95/artificial-intelligence-chapter-two-agents-28-728.jpg?cb=1326883366"/>
          <p:cNvPicPr>
            <a:picLocks noChangeAspect="1" noChangeArrowheads="1"/>
          </p:cNvPicPr>
          <p:nvPr/>
        </p:nvPicPr>
        <p:blipFill rotWithShape="1">
          <a:blip r:embed="rId2">
            <a:extLst>
              <a:ext uri="{28A0092B-C50C-407E-A947-70E740481C1C}">
                <a14:useLocalDpi xmlns:a14="http://schemas.microsoft.com/office/drawing/2010/main" val="0"/>
              </a:ext>
            </a:extLst>
          </a:blip>
          <a:srcRect l="7052" t="18212" r="6753"/>
          <a:stretch/>
        </p:blipFill>
        <p:spPr bwMode="auto">
          <a:xfrm>
            <a:off x="1752600" y="1637730"/>
            <a:ext cx="5638800" cy="461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346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Agent Program</a:t>
            </a:r>
            <a:br>
              <a:rPr lang="en-US" dirty="0"/>
            </a:br>
            <a:r>
              <a:rPr lang="en-US" i="1" dirty="0"/>
              <a:t>Learning Agent</a:t>
            </a:r>
            <a:endParaRPr lang="en-US" dirty="0"/>
          </a:p>
        </p:txBody>
      </p:sp>
      <p:sp>
        <p:nvSpPr>
          <p:cNvPr id="3" name="Content Placeholder 2"/>
          <p:cNvSpPr>
            <a:spLocks noGrp="1"/>
          </p:cNvSpPr>
          <p:nvPr>
            <p:ph idx="1"/>
          </p:nvPr>
        </p:nvSpPr>
        <p:spPr/>
        <p:txBody>
          <a:bodyPr>
            <a:normAutofit lnSpcReduction="10000"/>
          </a:bodyPr>
          <a:lstStyle/>
          <a:p>
            <a:pPr algn="just"/>
            <a:r>
              <a:rPr lang="en-US" dirty="0">
                <a:solidFill>
                  <a:schemeClr val="tx1"/>
                </a:solidFill>
              </a:rPr>
              <a:t>In such agent, learning and teaching agents are the main issues of the programming function. </a:t>
            </a:r>
          </a:p>
          <a:p>
            <a:pPr algn="just"/>
            <a:r>
              <a:rPr lang="en-US" dirty="0">
                <a:solidFill>
                  <a:schemeClr val="tx1"/>
                </a:solidFill>
              </a:rPr>
              <a:t>The important difference between the pervious agents and this type are:</a:t>
            </a:r>
          </a:p>
          <a:p>
            <a:pPr algn="just"/>
            <a:endParaRPr lang="en-US" dirty="0">
              <a:solidFill>
                <a:schemeClr val="tx1"/>
              </a:solidFill>
            </a:endParaRPr>
          </a:p>
          <a:p>
            <a:pPr lvl="1" algn="just"/>
            <a:r>
              <a:rPr lang="en-US" dirty="0">
                <a:solidFill>
                  <a:schemeClr val="tx1"/>
                </a:solidFill>
              </a:rPr>
              <a:t>Performance element: responsible for selecting external actions. </a:t>
            </a:r>
          </a:p>
          <a:p>
            <a:pPr lvl="1" algn="just"/>
            <a:endParaRPr lang="en-US" dirty="0">
              <a:solidFill>
                <a:schemeClr val="tx1"/>
              </a:solidFill>
            </a:endParaRPr>
          </a:p>
          <a:p>
            <a:pPr lvl="1" algn="just"/>
            <a:r>
              <a:rPr lang="en-US" dirty="0">
                <a:solidFill>
                  <a:schemeClr val="tx1"/>
                </a:solidFill>
              </a:rPr>
              <a:t>Learning element: responsible for making improvements. </a:t>
            </a:r>
          </a:p>
          <a:p>
            <a:pPr lvl="1" algn="just"/>
            <a:endParaRPr lang="en-US" dirty="0">
              <a:solidFill>
                <a:schemeClr val="tx1"/>
              </a:solidFill>
            </a:endParaRPr>
          </a:p>
          <a:p>
            <a:pPr lvl="1" algn="just"/>
            <a:r>
              <a:rPr lang="en-US" dirty="0">
                <a:solidFill>
                  <a:schemeClr val="tx1"/>
                </a:solidFill>
              </a:rPr>
              <a:t>Critic: learning element uses feedback from the </a:t>
            </a:r>
            <a:r>
              <a:rPr lang="en-US" b="1" dirty="0">
                <a:solidFill>
                  <a:schemeClr val="tx1"/>
                </a:solidFill>
              </a:rPr>
              <a:t>critic </a:t>
            </a:r>
            <a:r>
              <a:rPr lang="en-US" dirty="0">
                <a:solidFill>
                  <a:schemeClr val="tx1"/>
                </a:solidFill>
              </a:rPr>
              <a:t>on how the agent is doing, and determines how the performance element should be modified to do better in the future.</a:t>
            </a:r>
          </a:p>
          <a:p>
            <a:pPr lvl="1" algn="just"/>
            <a:endParaRPr lang="en-US" dirty="0">
              <a:solidFill>
                <a:schemeClr val="tx1"/>
              </a:solidFill>
            </a:endParaRPr>
          </a:p>
          <a:p>
            <a:pPr lvl="1" algn="just"/>
            <a:r>
              <a:rPr lang="en-US" dirty="0">
                <a:solidFill>
                  <a:schemeClr val="tx1"/>
                </a:solidFill>
              </a:rPr>
              <a:t>problem generator. It is responsible for suggesting actions that will lead to new and informative experiences </a:t>
            </a:r>
          </a:p>
          <a:p>
            <a:pPr lvl="1" algn="just"/>
            <a:endParaRPr lang="en-US" dirty="0">
              <a:solidFill>
                <a:schemeClr val="tx1"/>
              </a:solidFill>
            </a:endParaRPr>
          </a:p>
        </p:txBody>
      </p:sp>
      <p:sp>
        <p:nvSpPr>
          <p:cNvPr id="4" name="Footer Placeholder 3"/>
          <p:cNvSpPr>
            <a:spLocks noGrp="1"/>
          </p:cNvSpPr>
          <p:nvPr>
            <p:ph type="ftr" sz="quarter" idx="11"/>
          </p:nvPr>
        </p:nvSpPr>
        <p:spPr/>
        <p:txBody>
          <a:bodyPr/>
          <a:lstStyle/>
          <a:p>
            <a:r>
              <a:rPr lang="en-US"/>
              <a:t>Artificial Intelligence - Tishik</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603750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US">
                <a:solidFill>
                  <a:srgbClr val="FFFFFF"/>
                </a:solidFill>
              </a:rPr>
              <a:t>What is an Agent?</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125454" y="591344"/>
            <a:ext cx="5503421" cy="5585619"/>
          </a:xfrm>
        </p:spPr>
        <p:txBody>
          <a:bodyPr anchor="ctr">
            <a:normAutofit/>
          </a:bodyPr>
          <a:lstStyle/>
          <a:p>
            <a:endParaRPr lang="en-US" sz="1700" dirty="0"/>
          </a:p>
          <a:p>
            <a:r>
              <a:rPr lang="en-US" sz="1700" dirty="0"/>
              <a:t>An Agent is a computer system that is capable of </a:t>
            </a:r>
            <a:r>
              <a:rPr lang="en-US" sz="1700" b="1" dirty="0"/>
              <a:t>independent</a:t>
            </a:r>
            <a:r>
              <a:rPr lang="en-US" sz="1700" dirty="0"/>
              <a:t> actions on behave of its user or owner. </a:t>
            </a:r>
          </a:p>
          <a:p>
            <a:pPr lvl="1"/>
            <a:r>
              <a:rPr lang="en-US" sz="1700" i="1" dirty="0"/>
              <a:t>figuring out what needs to be done to satisfy design objectives, rather than constantly being told </a:t>
            </a:r>
            <a:endParaRPr lang="en-US" sz="1700" dirty="0"/>
          </a:p>
          <a:p>
            <a:endParaRPr lang="en-US" sz="1700" dirty="0"/>
          </a:p>
          <a:p>
            <a:r>
              <a:rPr lang="en-US" sz="1700" i="1" dirty="0"/>
              <a:t>The main point about agents is “</a:t>
            </a:r>
            <a:r>
              <a:rPr lang="en-US" sz="1700" b="1" i="1" dirty="0"/>
              <a:t>autonomous”</a:t>
            </a:r>
            <a:r>
              <a:rPr lang="en-US" sz="1700" i="1" dirty="0"/>
              <a:t>: capable of acting independently, exhibiting control over their internal state. </a:t>
            </a:r>
            <a:endParaRPr lang="en-US" sz="1700" dirty="0"/>
          </a:p>
          <a:p>
            <a:r>
              <a:rPr lang="en-US" sz="1700" i="1" dirty="0"/>
              <a:t>Thus: an agent is a computer system capable of autonomous action in some environment in order to meet its design objectives”. </a:t>
            </a:r>
          </a:p>
          <a:p>
            <a:endParaRPr lang="en-US" sz="1700" dirty="0"/>
          </a:p>
          <a:p>
            <a:r>
              <a:rPr lang="en-US" sz="1700" dirty="0"/>
              <a:t>An </a:t>
            </a:r>
            <a:r>
              <a:rPr lang="en-US" sz="1700" b="1" dirty="0"/>
              <a:t>agent</a:t>
            </a:r>
            <a:r>
              <a:rPr lang="en-US" sz="1700" dirty="0"/>
              <a:t> is anything that can be viewed as perceiving its </a:t>
            </a:r>
            <a:r>
              <a:rPr lang="en-US" sz="1700" b="1" dirty="0"/>
              <a:t>environment</a:t>
            </a:r>
            <a:r>
              <a:rPr lang="en-US" sz="1700" dirty="0"/>
              <a:t> through </a:t>
            </a:r>
            <a:r>
              <a:rPr lang="en-US" sz="1700" b="1" dirty="0"/>
              <a:t>sensors</a:t>
            </a:r>
            <a:r>
              <a:rPr lang="en-US" sz="1700" dirty="0"/>
              <a:t> and </a:t>
            </a:r>
            <a:r>
              <a:rPr lang="en-US" sz="1700" b="1" dirty="0"/>
              <a:t>acting</a:t>
            </a:r>
            <a:r>
              <a:rPr lang="en-US" sz="1700" dirty="0"/>
              <a:t> upon that environment through </a:t>
            </a:r>
            <a:r>
              <a:rPr lang="en-US" sz="1700" b="1" dirty="0"/>
              <a:t>actuators</a:t>
            </a:r>
            <a:r>
              <a:rPr lang="en-US" sz="1700" dirty="0"/>
              <a:t> (effectors). 	</a:t>
            </a:r>
          </a:p>
          <a:p>
            <a:endParaRPr lang="en-US" sz="1700" dirty="0"/>
          </a:p>
        </p:txBody>
      </p:sp>
      <p:sp>
        <p:nvSpPr>
          <p:cNvPr id="4" name="Footer Placeholder 3"/>
          <p:cNvSpPr>
            <a:spLocks noGrp="1"/>
          </p:cNvSpPr>
          <p:nvPr>
            <p:ph type="ftr" sz="quarter" idx="11"/>
          </p:nvPr>
        </p:nvSpPr>
        <p:spPr>
          <a:xfrm>
            <a:off x="3080484" y="6356350"/>
            <a:ext cx="3938380" cy="365125"/>
          </a:xfrm>
        </p:spPr>
        <p:txBody>
          <a:bodyPr>
            <a:normAutofit/>
          </a:bodyPr>
          <a:lstStyle/>
          <a:p>
            <a:pPr>
              <a:spcAft>
                <a:spcPts val="600"/>
              </a:spcAft>
            </a:pPr>
            <a:r>
              <a:rPr lang="en-US" dirty="0"/>
              <a:t>Artificial Intelligence - </a:t>
            </a:r>
            <a:r>
              <a:rPr lang="en-US" dirty="0" err="1"/>
              <a:t>Tishik</a:t>
            </a:r>
            <a:endParaRPr lang="en-US" dirty="0"/>
          </a:p>
        </p:txBody>
      </p:sp>
      <p:sp>
        <p:nvSpPr>
          <p:cNvPr id="5" name="Slide Number Placeholder 4"/>
          <p:cNvSpPr>
            <a:spLocks noGrp="1"/>
          </p:cNvSpPr>
          <p:nvPr>
            <p:ph type="sldNum" sz="quarter" idx="12"/>
          </p:nvPr>
        </p:nvSpPr>
        <p:spPr>
          <a:xfrm>
            <a:off x="7156173" y="6356350"/>
            <a:ext cx="1359176" cy="365125"/>
          </a:xfrm>
        </p:spPr>
        <p:txBody>
          <a:bodyPr>
            <a:normAutofit/>
          </a:bodyPr>
          <a:lstStyle/>
          <a:p>
            <a:pPr>
              <a:spcAft>
                <a:spcPts val="600"/>
              </a:spcAft>
            </a:pPr>
            <a:fld id="{B6F15528-21DE-4FAA-801E-634DDDAF4B2B}" type="slidenum">
              <a:rPr lang="en-US" smtClean="0"/>
              <a:pPr>
                <a:spcAft>
                  <a:spcPts val="600"/>
                </a:spcAft>
              </a:pPr>
              <a:t>4</a:t>
            </a:fld>
            <a:endParaRPr lang="en-US"/>
          </a:p>
        </p:txBody>
      </p:sp>
    </p:spTree>
    <p:extLst>
      <p:ext uri="{BB962C8B-B14F-4D97-AF65-F5344CB8AC3E}">
        <p14:creationId xmlns:p14="http://schemas.microsoft.com/office/powerpoint/2010/main" val="3511805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F504E9E-80E4-4550-B452-1AA84AF6B002}"/>
              </a:ext>
            </a:extLst>
          </p:cNvPr>
          <p:cNvSpPr txBox="1"/>
          <p:nvPr/>
        </p:nvSpPr>
        <p:spPr>
          <a:xfrm>
            <a:off x="6131051" y="640081"/>
            <a:ext cx="2532887" cy="3708895"/>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3800">
                <a:latin typeface="+mj-lt"/>
                <a:ea typeface="+mj-ea"/>
                <a:cs typeface="+mj-cs"/>
              </a:rPr>
              <a:t>Class Ended</a:t>
            </a:r>
          </a:p>
        </p:txBody>
      </p:sp>
      <p:pic>
        <p:nvPicPr>
          <p:cNvPr id="8" name="Picture 7">
            <a:extLst>
              <a:ext uri="{FF2B5EF4-FFF2-40B4-BE49-F238E27FC236}">
                <a16:creationId xmlns:a16="http://schemas.microsoft.com/office/drawing/2014/main" id="{893F070F-9B60-490E-8711-98EF5D263413}"/>
              </a:ext>
            </a:extLst>
          </p:cNvPr>
          <p:cNvPicPr>
            <a:picLocks noChangeAspect="1"/>
          </p:cNvPicPr>
          <p:nvPr/>
        </p:nvPicPr>
        <p:blipFill rotWithShape="1">
          <a:blip r:embed="rId2"/>
          <a:srcRect l="20788" r="17412"/>
          <a:stretch/>
        </p:blipFill>
        <p:spPr>
          <a:xfrm>
            <a:off x="20" y="10"/>
            <a:ext cx="5650972" cy="6857990"/>
          </a:xfrm>
          <a:prstGeom prst="rect">
            <a:avLst/>
          </a:prstGeom>
        </p:spPr>
      </p:pic>
      <p:sp>
        <p:nvSpPr>
          <p:cNvPr id="4" name="Footer Placeholder 3">
            <a:extLst>
              <a:ext uri="{FF2B5EF4-FFF2-40B4-BE49-F238E27FC236}">
                <a16:creationId xmlns:a16="http://schemas.microsoft.com/office/drawing/2014/main" id="{D118C42F-BD76-4A32-A4AE-CCAC22380C37}"/>
              </a:ext>
            </a:extLst>
          </p:cNvPr>
          <p:cNvSpPr>
            <a:spLocks noGrp="1"/>
          </p:cNvSpPr>
          <p:nvPr>
            <p:ph type="ftr" sz="quarter" idx="11"/>
          </p:nvPr>
        </p:nvSpPr>
        <p:spPr>
          <a:xfrm>
            <a:off x="452953" y="6356350"/>
            <a:ext cx="4646410" cy="365125"/>
          </a:xfrm>
          <a:noFill/>
        </p:spPr>
        <p:txBody>
          <a:bodyPr vert="horz" lIns="91440" tIns="45720" rIns="91440" bIns="45720" rtlCol="0" anchor="ctr">
            <a:normAutofit/>
          </a:bodyPr>
          <a:lstStyle/>
          <a:p>
            <a:pPr algn="l">
              <a:spcAft>
                <a:spcPts val="600"/>
              </a:spcAft>
              <a:defRPr/>
            </a:pPr>
            <a:r>
              <a:rPr lang="en-US" sz="1100" kern="1200">
                <a:solidFill>
                  <a:srgbClr val="FFFFFF"/>
                </a:solidFill>
                <a:latin typeface="Calibri" panose="020F0502020204030204"/>
                <a:ea typeface="+mn-ea"/>
                <a:cs typeface="+mn-cs"/>
              </a:rPr>
              <a:t>Artificial Intelligence - Tishik</a:t>
            </a:r>
          </a:p>
        </p:txBody>
      </p:sp>
      <p:sp>
        <p:nvSpPr>
          <p:cNvPr id="5" name="Slide Number Placeholder 4">
            <a:extLst>
              <a:ext uri="{FF2B5EF4-FFF2-40B4-BE49-F238E27FC236}">
                <a16:creationId xmlns:a16="http://schemas.microsoft.com/office/drawing/2014/main" id="{76F24A27-F41A-4039-9DCC-9C59CFE95A9D}"/>
              </a:ext>
            </a:extLst>
          </p:cNvPr>
          <p:cNvSpPr>
            <a:spLocks noGrp="1"/>
          </p:cNvSpPr>
          <p:nvPr>
            <p:ph type="sldNum" sz="quarter" idx="12"/>
          </p:nvPr>
        </p:nvSpPr>
        <p:spPr>
          <a:xfrm>
            <a:off x="8194857" y="6356350"/>
            <a:ext cx="469082" cy="365125"/>
          </a:xfrm>
          <a:noFill/>
        </p:spPr>
        <p:txBody>
          <a:bodyPr vert="horz" lIns="91440" tIns="45720" rIns="91440" bIns="45720" rtlCol="0" anchor="ctr">
            <a:normAutofit/>
          </a:bodyPr>
          <a:lstStyle/>
          <a:p>
            <a:pPr>
              <a:spcAft>
                <a:spcPts val="600"/>
              </a:spcAft>
              <a:defRPr/>
            </a:pPr>
            <a:fld id="{B6F15528-21DE-4FAA-801E-634DDDAF4B2B}" type="slidenum">
              <a:rPr lang="en-US" sz="1200" smtClean="0">
                <a:solidFill>
                  <a:prstClr val="black">
                    <a:tint val="75000"/>
                  </a:prstClr>
                </a:solidFill>
                <a:latin typeface="Calibri" panose="020F0502020204030204"/>
              </a:rPr>
              <a:pPr>
                <a:spcAft>
                  <a:spcPts val="600"/>
                </a:spcAft>
                <a:defRPr/>
              </a:pPr>
              <a:t>40</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799188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34">
            <a:extLst>
              <a:ext uri="{FF2B5EF4-FFF2-40B4-BE49-F238E27FC236}">
                <a16:creationId xmlns:a16="http://schemas.microsoft.com/office/drawing/2014/main" id="{A9120B09-F6CA-437E-B1DE-587311BBB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29" name="Rectangle 136">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7711" y="4638503"/>
            <a:ext cx="6288577" cy="1332634"/>
          </a:xfrm>
          <a:prstGeom prst="rect">
            <a:avLst/>
          </a:prstGeom>
          <a:ln w="12700">
            <a:solidFill>
              <a:srgbClr val="DEDEDE"/>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577340" y="4727173"/>
            <a:ext cx="5989320" cy="868823"/>
          </a:xfrm>
        </p:spPr>
        <p:txBody>
          <a:bodyPr vert="horz" lIns="91440" tIns="45720" rIns="91440" bIns="45720" rtlCol="0" anchor="ctr">
            <a:normAutofit/>
          </a:bodyPr>
          <a:lstStyle/>
          <a:p>
            <a:pPr algn="ctr" defTabSz="914400"/>
            <a:r>
              <a:rPr lang="en-US" sz="3500"/>
              <a:t>Agent Components</a:t>
            </a:r>
          </a:p>
        </p:txBody>
      </p:sp>
      <p:sp>
        <p:nvSpPr>
          <p:cNvPr id="1030" name="Rectangle: Rounded Corners 138">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2332" y="5628237"/>
            <a:ext cx="5419335"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1026" name="Picture 2" descr="A screenshot of a cell phone&#10;&#10;Description automatically generated"/>
          <p:cNvPicPr>
            <a:picLocks noChangeAspect="1" noChangeArrowheads="1"/>
          </p:cNvPicPr>
          <p:nvPr/>
        </p:nvPicPr>
        <p:blipFill rotWithShape="1">
          <a:blip r:embed="rId2">
            <a:extLst>
              <a:ext uri="{28A0092B-C50C-407E-A947-70E740481C1C}">
                <a14:useLocalDpi xmlns:a14="http://schemas.microsoft.com/office/drawing/2010/main" val="0"/>
              </a:ext>
            </a:extLst>
          </a:blip>
          <a:srcRect l="12154" t="29806" r="9647" b="4300"/>
          <a:stretch/>
        </p:blipFill>
        <p:spPr bwMode="auto">
          <a:xfrm>
            <a:off x="288868" y="1020296"/>
            <a:ext cx="4197096" cy="307424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114" t="42121" r="26620" b="15758"/>
          <a:stretch/>
        </p:blipFill>
        <p:spPr bwMode="auto">
          <a:xfrm>
            <a:off x="4658035" y="1413096"/>
            <a:ext cx="4197096" cy="233854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pPr>
            <a:r>
              <a:rPr lang="en-US" sz="1000" kern="1200">
                <a:solidFill>
                  <a:schemeClr val="tx1">
                    <a:lumMod val="50000"/>
                    <a:lumOff val="50000"/>
                  </a:schemeClr>
                </a:solidFill>
                <a:latin typeface="+mn-lt"/>
                <a:ea typeface="+mn-ea"/>
                <a:cs typeface="+mn-cs"/>
              </a:rPr>
              <a:t>Artificial Intelligence - Tishik</a:t>
            </a:r>
          </a:p>
        </p:txBody>
      </p:sp>
      <p:sp>
        <p:nvSpPr>
          <p:cNvPr id="5" name="Slide Number Placeholder 4"/>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B6F15528-21DE-4FAA-801E-634DDDAF4B2B}" type="slidenum">
              <a:rPr lang="en-US" sz="1000">
                <a:solidFill>
                  <a:schemeClr val="tx1">
                    <a:lumMod val="50000"/>
                    <a:lumOff val="50000"/>
                  </a:schemeClr>
                </a:solidFill>
              </a:rPr>
              <a:pPr>
                <a:spcAft>
                  <a:spcPts val="600"/>
                </a:spcAft>
              </a:pPr>
              <a:t>5</a:t>
            </a:fld>
            <a:endParaRPr lang="en-US" sz="1000">
              <a:solidFill>
                <a:schemeClr val="tx1">
                  <a:lumMod val="50000"/>
                  <a:lumOff val="50000"/>
                </a:schemeClr>
              </a:solidFill>
            </a:endParaRPr>
          </a:p>
        </p:txBody>
      </p:sp>
    </p:spTree>
    <p:extLst>
      <p:ext uri="{BB962C8B-B14F-4D97-AF65-F5344CB8AC3E}">
        <p14:creationId xmlns:p14="http://schemas.microsoft.com/office/powerpoint/2010/main" val="1845800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619" y="1112969"/>
            <a:ext cx="2952974" cy="4166010"/>
          </a:xfrm>
        </p:spPr>
        <p:txBody>
          <a:bodyPr>
            <a:normAutofit/>
          </a:bodyPr>
          <a:lstStyle/>
          <a:p>
            <a:r>
              <a:rPr lang="en-US">
                <a:solidFill>
                  <a:srgbClr val="FFFFFF"/>
                </a:solidFill>
              </a:rPr>
              <a:t>Agent Components </a:t>
            </a:r>
          </a:p>
        </p:txBody>
      </p:sp>
      <p:sp>
        <p:nvSpPr>
          <p:cNvPr id="46" name="Freeform: Shape 45">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4572000" y="820880"/>
            <a:ext cx="3943349" cy="4889350"/>
          </a:xfrm>
        </p:spPr>
        <p:txBody>
          <a:bodyPr anchor="t">
            <a:normAutofit lnSpcReduction="10000"/>
          </a:bodyPr>
          <a:lstStyle/>
          <a:p>
            <a:r>
              <a:rPr lang="en-US" dirty="0"/>
              <a:t>Fundamental Functionalities of an agent</a:t>
            </a:r>
          </a:p>
          <a:p>
            <a:endParaRPr lang="en-US" dirty="0"/>
          </a:p>
          <a:p>
            <a:pPr lvl="1"/>
            <a:r>
              <a:rPr lang="en-US" dirty="0"/>
              <a:t>Sensing.</a:t>
            </a:r>
          </a:p>
          <a:p>
            <a:pPr lvl="1"/>
            <a:r>
              <a:rPr lang="en-US" dirty="0"/>
              <a:t>Understanding, reasoning, and learning.</a:t>
            </a:r>
          </a:p>
          <a:p>
            <a:pPr lvl="1"/>
            <a:r>
              <a:rPr lang="en-US" dirty="0"/>
              <a:t>Acting.</a:t>
            </a:r>
          </a:p>
          <a:p>
            <a:pPr marL="342900" lvl="1" indent="0">
              <a:buNone/>
            </a:pPr>
            <a:endParaRPr lang="en-US" dirty="0"/>
          </a:p>
          <a:p>
            <a:pPr lvl="1"/>
            <a:endParaRPr lang="en-US" dirty="0"/>
          </a:p>
          <a:p>
            <a:r>
              <a:rPr lang="en-US" dirty="0"/>
              <a:t>In order to act, agent must sense. Blind actions are not a characterization of intelligence.</a:t>
            </a:r>
          </a:p>
          <a:p>
            <a:r>
              <a:rPr lang="en-US" dirty="0"/>
              <a:t>Robotic: sense and act. </a:t>
            </a:r>
          </a:p>
          <a:p>
            <a:pPr lvl="1"/>
            <a:r>
              <a:rPr lang="en-US" dirty="0"/>
              <a:t>Dose Understanding necessary?</a:t>
            </a:r>
          </a:p>
          <a:p>
            <a:r>
              <a:rPr lang="en-US" dirty="0"/>
              <a:t>Senses need understanding to be useful. </a:t>
            </a:r>
          </a:p>
        </p:txBody>
      </p:sp>
      <p:sp>
        <p:nvSpPr>
          <p:cNvPr id="52" name="Freeform: Shape 51">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ooter Placeholder 3"/>
          <p:cNvSpPr>
            <a:spLocks noGrp="1"/>
          </p:cNvSpPr>
          <p:nvPr>
            <p:ph type="ftr" sz="quarter" idx="11"/>
          </p:nvPr>
        </p:nvSpPr>
        <p:spPr>
          <a:xfrm>
            <a:off x="4571999" y="6356350"/>
            <a:ext cx="3230218" cy="365125"/>
          </a:xfrm>
        </p:spPr>
        <p:txBody>
          <a:bodyPr>
            <a:normAutofit/>
          </a:bodyPr>
          <a:lstStyle/>
          <a:p>
            <a:pPr algn="l">
              <a:spcAft>
                <a:spcPts val="600"/>
              </a:spcAft>
            </a:pPr>
            <a:r>
              <a:rPr lang="en-US"/>
              <a:t>Artificial Intelligence - Tishik</a:t>
            </a:r>
          </a:p>
        </p:txBody>
      </p:sp>
      <p:sp>
        <p:nvSpPr>
          <p:cNvPr id="5" name="Slide Number Placeholder 4"/>
          <p:cNvSpPr>
            <a:spLocks noGrp="1"/>
          </p:cNvSpPr>
          <p:nvPr>
            <p:ph type="sldNum" sz="quarter" idx="12"/>
          </p:nvPr>
        </p:nvSpPr>
        <p:spPr>
          <a:xfrm>
            <a:off x="7879747" y="6356350"/>
            <a:ext cx="635603" cy="365125"/>
          </a:xfrm>
        </p:spPr>
        <p:txBody>
          <a:bodyPr>
            <a:normAutofit/>
          </a:bodyPr>
          <a:lstStyle/>
          <a:p>
            <a:pPr>
              <a:spcAft>
                <a:spcPts val="600"/>
              </a:spcAft>
            </a:pPr>
            <a:fld id="{B6F15528-21DE-4FAA-801E-634DDDAF4B2B}" type="slidenum">
              <a:rPr lang="en-US" smtClean="0"/>
              <a:pPr>
                <a:spcAft>
                  <a:spcPts val="600"/>
                </a:spcAft>
              </a:pPr>
              <a:t>6</a:t>
            </a:fld>
            <a:endParaRPr lang="en-US"/>
          </a:p>
        </p:txBody>
      </p:sp>
    </p:spTree>
    <p:extLst>
      <p:ext uri="{BB962C8B-B14F-4D97-AF65-F5344CB8AC3E}">
        <p14:creationId xmlns:p14="http://schemas.microsoft.com/office/powerpoint/2010/main" val="3691918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US" sz="4000">
                <a:solidFill>
                  <a:srgbClr val="FFFFFF"/>
                </a:solidFill>
              </a:rPr>
              <a:t>Agent Components</a:t>
            </a:r>
          </a:p>
        </p:txBody>
      </p:sp>
      <p:sp>
        <p:nvSpPr>
          <p:cNvPr id="3" name="Content Placeholder 2"/>
          <p:cNvSpPr>
            <a:spLocks noGrp="1"/>
          </p:cNvSpPr>
          <p:nvPr>
            <p:ph idx="1"/>
          </p:nvPr>
        </p:nvSpPr>
        <p:spPr>
          <a:xfrm>
            <a:off x="628650" y="2438400"/>
            <a:ext cx="7886700" cy="3738562"/>
          </a:xfrm>
        </p:spPr>
        <p:txBody>
          <a:bodyPr>
            <a:normAutofit/>
          </a:bodyPr>
          <a:lstStyle/>
          <a:p>
            <a:r>
              <a:rPr lang="en-US" sz="1600" dirty="0"/>
              <a:t>An agent operates in environment.</a:t>
            </a:r>
          </a:p>
          <a:p>
            <a:pPr lvl="1"/>
            <a:r>
              <a:rPr lang="en-US" sz="1600" dirty="0"/>
              <a:t>Measures as how and what, but not </a:t>
            </a:r>
            <a:r>
              <a:rPr lang="en-US" sz="1600" b="1" dirty="0"/>
              <a:t>omniscient</a:t>
            </a:r>
            <a:r>
              <a:rPr lang="en-US" sz="1600" dirty="0"/>
              <a:t>. </a:t>
            </a:r>
          </a:p>
          <a:p>
            <a:pPr lvl="1"/>
            <a:endParaRPr lang="en-US" sz="1600" dirty="0"/>
          </a:p>
          <a:p>
            <a:r>
              <a:rPr lang="en-US" sz="1600" dirty="0"/>
              <a:t>It receives percept from its environment. (input)</a:t>
            </a:r>
          </a:p>
          <a:p>
            <a:pPr lvl="1"/>
            <a:r>
              <a:rPr lang="en-US" sz="1600" dirty="0"/>
              <a:t>The complete set of inputs at a given time is called percept.</a:t>
            </a:r>
          </a:p>
          <a:p>
            <a:pPr lvl="1"/>
            <a:r>
              <a:rPr lang="en-US" sz="1600" dirty="0"/>
              <a:t>The current percept or a sequence of percept can influence the actions of an agent.</a:t>
            </a:r>
          </a:p>
          <a:p>
            <a:pPr lvl="1"/>
            <a:endParaRPr lang="en-US" sz="1600" dirty="0"/>
          </a:p>
          <a:p>
            <a:r>
              <a:rPr lang="en-US" sz="1600" dirty="0"/>
              <a:t>It acts upon environment through its actuators (effectors). (output)</a:t>
            </a:r>
          </a:p>
          <a:p>
            <a:pPr lvl="1"/>
            <a:r>
              <a:rPr lang="en-US" sz="1600" dirty="0"/>
              <a:t>An operation involving an actuator is called an action.</a:t>
            </a:r>
          </a:p>
          <a:p>
            <a:pPr lvl="1"/>
            <a:r>
              <a:rPr lang="en-US" sz="1600" dirty="0"/>
              <a:t>An action can be grouped into action sequences.</a:t>
            </a:r>
          </a:p>
          <a:p>
            <a:pPr lvl="1"/>
            <a:endParaRPr lang="en-US" sz="1600" dirty="0"/>
          </a:p>
          <a:p>
            <a:r>
              <a:rPr lang="en-US" sz="1600" dirty="0"/>
              <a:t>An agent's choice of action at any given instant depends on the entire percept sequence observed to date, but not on anything it hasn't perceived.</a:t>
            </a:r>
          </a:p>
        </p:txBody>
      </p:sp>
      <p:sp>
        <p:nvSpPr>
          <p:cNvPr id="4" name="Footer Placeholder 3"/>
          <p:cNvSpPr>
            <a:spLocks noGrp="1"/>
          </p:cNvSpPr>
          <p:nvPr>
            <p:ph type="ftr" sz="quarter" idx="11"/>
          </p:nvPr>
        </p:nvSpPr>
        <p:spPr>
          <a:xfrm>
            <a:off x="3028950" y="6356350"/>
            <a:ext cx="3086100" cy="365125"/>
          </a:xfrm>
        </p:spPr>
        <p:txBody>
          <a:bodyPr>
            <a:normAutofit/>
          </a:bodyPr>
          <a:lstStyle/>
          <a:p>
            <a:pPr>
              <a:spcAft>
                <a:spcPts val="600"/>
              </a:spcAft>
            </a:pPr>
            <a:r>
              <a:rPr lang="en-US"/>
              <a:t>Artificial Intelligence - Tishik</a:t>
            </a:r>
          </a:p>
        </p:txBody>
      </p:sp>
      <p:sp>
        <p:nvSpPr>
          <p:cNvPr id="5" name="Slide Number Placeholder 4"/>
          <p:cNvSpPr>
            <a:spLocks noGrp="1"/>
          </p:cNvSpPr>
          <p:nvPr>
            <p:ph type="sldNum" sz="quarter" idx="12"/>
          </p:nvPr>
        </p:nvSpPr>
        <p:spPr>
          <a:xfrm>
            <a:off x="6457950" y="6356350"/>
            <a:ext cx="2057400" cy="365125"/>
          </a:xfrm>
        </p:spPr>
        <p:txBody>
          <a:bodyPr>
            <a:normAutofit/>
          </a:bodyPr>
          <a:lstStyle/>
          <a:p>
            <a:pPr>
              <a:spcAft>
                <a:spcPts val="600"/>
              </a:spcAft>
            </a:pPr>
            <a:fld id="{B6F15528-21DE-4FAA-801E-634DDDAF4B2B}" type="slidenum">
              <a:rPr lang="en-US" smtClean="0"/>
              <a:pPr>
                <a:spcAft>
                  <a:spcPts val="600"/>
                </a:spcAft>
              </a:pPr>
              <a:t>7</a:t>
            </a:fld>
            <a:endParaRPr lang="en-US"/>
          </a:p>
        </p:txBody>
      </p:sp>
    </p:spTree>
    <p:extLst>
      <p:ext uri="{BB962C8B-B14F-4D97-AF65-F5344CB8AC3E}">
        <p14:creationId xmlns:p14="http://schemas.microsoft.com/office/powerpoint/2010/main" val="4227966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6478" y="386930"/>
            <a:ext cx="6927525" cy="1188950"/>
          </a:xfrm>
        </p:spPr>
        <p:txBody>
          <a:bodyPr anchor="b">
            <a:normAutofit/>
          </a:bodyPr>
          <a:lstStyle/>
          <a:p>
            <a:r>
              <a:rPr lang="en-US" sz="4700"/>
              <a:t>Agent Function / Program</a:t>
            </a:r>
          </a:p>
        </p:txBody>
      </p:sp>
      <p:grpSp>
        <p:nvGrpSpPr>
          <p:cNvPr id="12" name="Group 1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3" name="Rectangle 1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5245" y="2599509"/>
            <a:ext cx="7607751" cy="3435531"/>
          </a:xfrm>
        </p:spPr>
        <p:txBody>
          <a:bodyPr anchor="ctr">
            <a:normAutofit/>
          </a:bodyPr>
          <a:lstStyle/>
          <a:p>
            <a:endParaRPr lang="en-US" sz="1800"/>
          </a:p>
          <a:p>
            <a:r>
              <a:rPr lang="en-US" sz="1800"/>
              <a:t>Agent function describes the behavior of the agent, which is the mapping process of percepts to action.</a:t>
            </a:r>
          </a:p>
          <a:p>
            <a:pPr lvl="1"/>
            <a:r>
              <a:rPr lang="en-US"/>
              <a:t>Achieved through </a:t>
            </a:r>
            <a:r>
              <a:rPr lang="en-US" b="1" u="sng"/>
              <a:t>tabulating functions</a:t>
            </a:r>
            <a:r>
              <a:rPr lang="en-US"/>
              <a:t>  </a:t>
            </a:r>
          </a:p>
          <a:p>
            <a:pPr lvl="1"/>
            <a:r>
              <a:rPr lang="en-US"/>
              <a:t>It can describe the external functionality / behaviors of any given agent.</a:t>
            </a:r>
          </a:p>
          <a:p>
            <a:pPr lvl="1"/>
            <a:r>
              <a:rPr lang="en-US"/>
              <a:t>It contains percepts and actions.  (mapping percept to action)</a:t>
            </a:r>
          </a:p>
          <a:p>
            <a:pPr lvl="1"/>
            <a:r>
              <a:rPr lang="en-US"/>
              <a:t>It could be bound or unbound.</a:t>
            </a:r>
          </a:p>
          <a:p>
            <a:endParaRPr lang="en-US" sz="1800"/>
          </a:p>
          <a:p>
            <a:r>
              <a:rPr lang="en-US" sz="1800"/>
              <a:t>Agent program is a code that implements the agent’s functions. </a:t>
            </a:r>
          </a:p>
          <a:p>
            <a:pPr lvl="1"/>
            <a:r>
              <a:rPr lang="en-US"/>
              <a:t>Achieved through </a:t>
            </a:r>
            <a:r>
              <a:rPr lang="en-US" b="1" u="sng"/>
              <a:t>Codes</a:t>
            </a:r>
            <a:r>
              <a:rPr lang="en-US"/>
              <a:t>.</a:t>
            </a:r>
          </a:p>
          <a:p>
            <a:pPr lvl="1"/>
            <a:r>
              <a:rPr lang="en-US"/>
              <a:t>It is the enteral design of the system. (</a:t>
            </a:r>
            <a:r>
              <a:rPr lang="en-US" b="1"/>
              <a:t>Embedded System</a:t>
            </a:r>
            <a:r>
              <a:rPr lang="en-US"/>
              <a:t>)</a:t>
            </a:r>
          </a:p>
          <a:p>
            <a:pPr marL="742950" lvl="2" indent="-342900"/>
            <a:endParaRPr lang="en-US" sz="1800"/>
          </a:p>
          <a:p>
            <a:endParaRPr lang="en-US" sz="1800" dirty="0"/>
          </a:p>
        </p:txBody>
      </p:sp>
      <p:sp>
        <p:nvSpPr>
          <p:cNvPr id="4" name="Footer Placeholder 3"/>
          <p:cNvSpPr>
            <a:spLocks noGrp="1"/>
          </p:cNvSpPr>
          <p:nvPr>
            <p:ph type="ftr" sz="quarter" idx="11"/>
          </p:nvPr>
        </p:nvSpPr>
        <p:spPr>
          <a:xfrm>
            <a:off x="3028950" y="6492240"/>
            <a:ext cx="3086100" cy="365125"/>
          </a:xfrm>
        </p:spPr>
        <p:txBody>
          <a:bodyPr>
            <a:normAutofit/>
          </a:bodyPr>
          <a:lstStyle/>
          <a:p>
            <a:pPr>
              <a:spcAft>
                <a:spcPts val="600"/>
              </a:spcAft>
            </a:pPr>
            <a:r>
              <a:rPr lang="en-US"/>
              <a:t>Artificial Intelligence - Tishik</a:t>
            </a:r>
          </a:p>
        </p:txBody>
      </p:sp>
      <p:sp>
        <p:nvSpPr>
          <p:cNvPr id="5" name="Slide Number Placeholder 4"/>
          <p:cNvSpPr>
            <a:spLocks noGrp="1"/>
          </p:cNvSpPr>
          <p:nvPr>
            <p:ph type="sldNum" sz="quarter" idx="12"/>
          </p:nvPr>
        </p:nvSpPr>
        <p:spPr>
          <a:xfrm>
            <a:off x="6457950" y="6492240"/>
            <a:ext cx="2057400" cy="365125"/>
          </a:xfrm>
        </p:spPr>
        <p:txBody>
          <a:bodyPr>
            <a:normAutofit/>
          </a:bodyPr>
          <a:lstStyle/>
          <a:p>
            <a:pPr>
              <a:spcAft>
                <a:spcPts val="600"/>
              </a:spcAft>
            </a:pPr>
            <a:fld id="{B6F15528-21DE-4FAA-801E-634DDDAF4B2B}" type="slidenum">
              <a:rPr lang="en-US" smtClean="0"/>
              <a:pPr>
                <a:spcAft>
                  <a:spcPts val="600"/>
                </a:spcAft>
              </a:pPr>
              <a:t>8</a:t>
            </a:fld>
            <a:endParaRPr lang="en-US"/>
          </a:p>
        </p:txBody>
      </p:sp>
    </p:spTree>
    <p:extLst>
      <p:ext uri="{BB962C8B-B14F-4D97-AF65-F5344CB8AC3E}">
        <p14:creationId xmlns:p14="http://schemas.microsoft.com/office/powerpoint/2010/main" val="2246914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8416" y="4883544"/>
            <a:ext cx="2907065" cy="1556907"/>
          </a:xfrm>
        </p:spPr>
        <p:txBody>
          <a:bodyPr anchor="ctr">
            <a:normAutofit/>
          </a:bodyPr>
          <a:lstStyle/>
          <a:p>
            <a:r>
              <a:rPr lang="en-US" sz="2800"/>
              <a:t>Agent Function / Program</a:t>
            </a:r>
          </a:p>
        </p:txBody>
      </p:sp>
      <p:sp>
        <p:nvSpPr>
          <p:cNvPr id="26" name="Rectangle 25">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416" y="0"/>
            <a:ext cx="8423809"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477" r="-1" b="2554"/>
          <a:stretch/>
        </p:blipFill>
        <p:spPr bwMode="auto">
          <a:xfrm>
            <a:off x="719403" y="364142"/>
            <a:ext cx="7777234" cy="386799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ctangle 29">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17950" y="5666847"/>
            <a:ext cx="1463040" cy="342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72039" y="4883544"/>
            <a:ext cx="4940186" cy="1556907"/>
          </a:xfrm>
        </p:spPr>
        <p:txBody>
          <a:bodyPr anchor="ctr">
            <a:normAutofit/>
          </a:bodyPr>
          <a:lstStyle/>
          <a:p>
            <a:r>
              <a:rPr lang="en-US" sz="1400"/>
              <a:t>To build an agent function, we depend on tabulating function.</a:t>
            </a:r>
          </a:p>
          <a:p>
            <a:r>
              <a:rPr lang="en-US" sz="1400"/>
              <a:t>Let us build a tabulating function for this real-world vacuum agent.</a:t>
            </a:r>
          </a:p>
          <a:p>
            <a:r>
              <a:rPr lang="en-US" sz="1400"/>
              <a:t>Let us built the agent</a:t>
            </a:r>
          </a:p>
          <a:p>
            <a:pPr marL="0" indent="0">
              <a:buNone/>
            </a:pPr>
            <a:r>
              <a:rPr lang="en-US" sz="1400"/>
              <a:t>     Program too.</a:t>
            </a:r>
          </a:p>
          <a:p>
            <a:endParaRPr lang="en-US" sz="1400"/>
          </a:p>
        </p:txBody>
      </p:sp>
      <p:sp>
        <p:nvSpPr>
          <p:cNvPr id="4" name="Footer Placeholder 3"/>
          <p:cNvSpPr>
            <a:spLocks noGrp="1"/>
          </p:cNvSpPr>
          <p:nvPr>
            <p:ph type="ftr" sz="quarter" idx="11"/>
          </p:nvPr>
        </p:nvSpPr>
        <p:spPr>
          <a:xfrm>
            <a:off x="3028950" y="6492240"/>
            <a:ext cx="3086100" cy="365125"/>
          </a:xfrm>
        </p:spPr>
        <p:txBody>
          <a:bodyPr>
            <a:normAutofit/>
          </a:bodyPr>
          <a:lstStyle/>
          <a:p>
            <a:pPr>
              <a:spcAft>
                <a:spcPts val="600"/>
              </a:spcAft>
            </a:pPr>
            <a:r>
              <a:rPr lang="en-US"/>
              <a:t>Artificial Intelligence - Tishik</a:t>
            </a:r>
          </a:p>
        </p:txBody>
      </p:sp>
      <p:sp>
        <p:nvSpPr>
          <p:cNvPr id="5" name="Slide Number Placeholder 4"/>
          <p:cNvSpPr>
            <a:spLocks noGrp="1"/>
          </p:cNvSpPr>
          <p:nvPr>
            <p:ph type="sldNum" sz="quarter" idx="12"/>
          </p:nvPr>
        </p:nvSpPr>
        <p:spPr>
          <a:xfrm>
            <a:off x="6457950" y="6492240"/>
            <a:ext cx="2057400" cy="365125"/>
          </a:xfrm>
        </p:spPr>
        <p:txBody>
          <a:bodyPr>
            <a:normAutofit/>
          </a:bodyPr>
          <a:lstStyle/>
          <a:p>
            <a:pPr>
              <a:spcAft>
                <a:spcPts val="600"/>
              </a:spcAft>
            </a:pPr>
            <a:fld id="{B6F15528-21DE-4FAA-801E-634DDDAF4B2B}" type="slidenum">
              <a:rPr lang="en-US"/>
              <a:pPr>
                <a:spcAft>
                  <a:spcPts val="600"/>
                </a:spcAft>
              </a:pPr>
              <a:t>9</a:t>
            </a:fld>
            <a:endParaRPr lang="en-US"/>
          </a:p>
        </p:txBody>
      </p:sp>
    </p:spTree>
    <p:extLst>
      <p:ext uri="{BB962C8B-B14F-4D97-AF65-F5344CB8AC3E}">
        <p14:creationId xmlns:p14="http://schemas.microsoft.com/office/powerpoint/2010/main" val="3341811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3640</TotalTime>
  <Words>2445</Words>
  <Application>Microsoft Office PowerPoint</Application>
  <PresentationFormat>On-screen Show (4:3)</PresentationFormat>
  <Paragraphs>394</Paragraphs>
  <Slides>40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Avenir Next LT Pro</vt:lpstr>
      <vt:lpstr>Calibri</vt:lpstr>
      <vt:lpstr>Calibri Light</vt:lpstr>
      <vt:lpstr>Helvetica Neue Medium</vt:lpstr>
      <vt:lpstr>Times New Roman</vt:lpstr>
      <vt:lpstr>Office Theme</vt:lpstr>
      <vt:lpstr>Fundamental to Artificial Intelligent</vt:lpstr>
      <vt:lpstr>Intelligent Agents:</vt:lpstr>
      <vt:lpstr>Intelligent Agents:</vt:lpstr>
      <vt:lpstr>What is an Agent?</vt:lpstr>
      <vt:lpstr>Agent Components</vt:lpstr>
      <vt:lpstr>Agent Components </vt:lpstr>
      <vt:lpstr>Agent Components</vt:lpstr>
      <vt:lpstr>Agent Function / Program</vt:lpstr>
      <vt:lpstr>Agent Function / Program</vt:lpstr>
      <vt:lpstr>Rational Agent</vt:lpstr>
      <vt:lpstr>Rational Agent</vt:lpstr>
      <vt:lpstr>Rational Agent</vt:lpstr>
      <vt:lpstr>Specify Task Environment</vt:lpstr>
      <vt:lpstr>Taxi Driver PEAS</vt:lpstr>
      <vt:lpstr>Taxi’s Driver Tasks Specifying Task Environment</vt:lpstr>
      <vt:lpstr>Taxi’s Driver Tasks Specifying Task Environment </vt:lpstr>
      <vt:lpstr>More PEAS Examples</vt:lpstr>
      <vt:lpstr>Properties of Task Environments</vt:lpstr>
      <vt:lpstr>Properties of Task Environments Fully and Partially Observable</vt:lpstr>
      <vt:lpstr>Properties of Task Environments Single VS Multi-agent environment</vt:lpstr>
      <vt:lpstr>Properties of Task Environments Deterministic VS  Stochastic environment</vt:lpstr>
      <vt:lpstr>Properties of Task Environments Episodic VS  Sequential environment</vt:lpstr>
      <vt:lpstr>Properties of Task Environments</vt:lpstr>
      <vt:lpstr>Task Environment examples</vt:lpstr>
      <vt:lpstr>The Structure of Agents</vt:lpstr>
      <vt:lpstr>Agent Architecture (Structure)</vt:lpstr>
      <vt:lpstr>Architecture of Agent </vt:lpstr>
      <vt:lpstr>Agent’s Program </vt:lpstr>
      <vt:lpstr>Agent Program Simple – Reflex Agent</vt:lpstr>
      <vt:lpstr>Agent Program Simple – Reflex Agent</vt:lpstr>
      <vt:lpstr>Agent Program Simple – Reflex Agent</vt:lpstr>
      <vt:lpstr>Agent Program Model Based Reflex Agent</vt:lpstr>
      <vt:lpstr>Agent Program Model Based Reflex Agent</vt:lpstr>
      <vt:lpstr>Agent Program Goal Based Agent</vt:lpstr>
      <vt:lpstr>Agent Program Goal Based Agent</vt:lpstr>
      <vt:lpstr>Agent Program Utility Based Agent</vt:lpstr>
      <vt:lpstr>Agent Program Utility Based Agent</vt:lpstr>
      <vt:lpstr>Agent Program Learning Agent</vt:lpstr>
      <vt:lpstr>Agent Program Learning Agent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 to Artificial Intelligent</dc:title>
  <dc:creator>Saman Abdullah</dc:creator>
  <cp:lastModifiedBy>Saman Mirza Abdulla</cp:lastModifiedBy>
  <cp:revision>12</cp:revision>
  <dcterms:created xsi:type="dcterms:W3CDTF">2020-02-19T11:22:04Z</dcterms:created>
  <dcterms:modified xsi:type="dcterms:W3CDTF">2021-10-23T10:26:30Z</dcterms:modified>
</cp:coreProperties>
</file>