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1"/>
  </p:notesMasterIdLst>
  <p:sldIdLst>
    <p:sldId id="285" r:id="rId2"/>
    <p:sldId id="287" r:id="rId3"/>
    <p:sldId id="288" r:id="rId4"/>
    <p:sldId id="289" r:id="rId5"/>
    <p:sldId id="301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28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74" autoAdjust="0"/>
    <p:restoredTop sz="94660"/>
  </p:normalViewPr>
  <p:slideViewPr>
    <p:cSldViewPr>
      <p:cViewPr varScale="1">
        <p:scale>
          <a:sx n="68" d="100"/>
          <a:sy n="68" d="100"/>
        </p:scale>
        <p:origin x="16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5-04-20T18:50:45.48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0 1935</inkml:trace>
  <inkml:trace contextRef="#ctx0" brushRef="#br0" timeOffset="36380">6226 0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5-04-20T18:51:42.16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200 0,'0'0,"0"0,0 25,0-1,0 1,0-25,0 25,0 0,0 0,0-1,0 1,0-25,0 50,-25-25,25-1,0-24,0 50,0-25,-25-25,25 25,0-25,0 49,0-49,0 50,0-50,0 25,0-1,0 1,-25-25,25 25,0 25,0-50,0 24,-25-24,25 25,-25 0,0-25,25 0,0 25</inkml:trace>
  <inkml:trace contextRef="#ctx0" brushRef="#br0" timeOffset="2408">0 297,'25'0,"0"0,-25 0,25 0,-25 0,25 0,-25 25,25 0,0 0,0-25,-25 25,25-25,0 0,0 0,0 0,-25 24,25-24,0 25,25-25,-50 0,25 25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687B3-7330-4369-8384-7DAAF3B5A2D4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98584-10C4-430C-B21C-F83DFFB0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18CB7-1D21-4209-AA7F-AA892BF56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90AB6E-1BB6-4FCA-8729-A49F74355F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4EA3A-797A-4060-A6DD-4C3BC832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5F4B-76C4-4D60-8A69-0A2E6C6E1284}" type="datetime1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8C8A-6FFE-42CB-8243-ADDC9BA99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8F8C0-F0C2-4581-9EDB-0A58A187A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9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DDEB0-1529-44CD-A6FA-F9D1EE197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38D96-B8C5-4DB5-8DAA-208C8FE6D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CB400-5650-4133-8D3A-E91468BC0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0F2CA-C3B7-4F91-8607-84C4F665C29D}" type="datetime1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B4EC-022A-434D-B952-57FA3BEA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650F0-D0DD-4F28-8F26-FC8254F09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0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EB75AF-ECAF-47AA-BF85-4AF5535C59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8195A1-C894-4FC4-89C7-F9A57647F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6111E-15ED-4796-8602-F9BC50DAB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AE84-6E89-4D64-B43F-496E10B81C9F}" type="datetime1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0F586-B372-4E11-9251-66A7E2247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2D2B4-A03D-4494-AE9F-223547370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0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B4BE4-ABCB-404C-AA1D-9157B6428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1D156-2962-4D27-8643-3D299DDBB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E00E7-83D9-4A64-98ED-2F3A48FF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02CC4-A64B-46A8-AA80-2F56FC4731F8}" type="datetime1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F1899-0233-4ECA-A4B3-C0C10112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480B-B46E-4383-A9D5-8B4E87EB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8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FC65C-7125-4550-9D05-88B39E27B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D421C-DC65-4CD9-8F47-826B14315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8D8CF-594F-47DB-8A41-AC5189084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FB01-9034-4F6F-9269-364E23387834}" type="datetime1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4F760-B49B-4E0F-AFB2-08803915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C0A2F-9B39-49CD-A943-0FA905AA6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7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0C38-D35C-4A6C-B7B9-94AB32D7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7EF21-1C07-463F-B9A3-BB2FE83DC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53465-C478-4A72-A6DD-79567A7E9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A6CAAB-CDD9-4ACA-B766-8522EC7F6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546-9C49-4418-B4A2-9C28EB9C5048}" type="datetime1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21C66-A01C-4685-AAA6-1AFAC836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30321-7CD1-4773-99B2-175D016A7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1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9445D-491B-4FDB-8578-B60A1CB1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1F189-6520-4516-B717-E4FC5AB1D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40DEF-0434-42A0-9744-8C3D18FE7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35BEB-AA6B-48F3-B6B9-30691D057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12E4AD-53CB-4DB6-86DC-40C5C76761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C623D-2DBE-49BF-BD31-3FD08AC3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8852-06BF-4049-8869-A9C8200DBCF4}" type="datetime1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30271-CAD0-4102-AD79-06EF87462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632A1C-A1DA-4E34-8826-C316762A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3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EDB58-C9AA-42F1-9875-2C758C19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BC0D5E-3221-419D-A671-68BBDC54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C12-6AA2-4979-940E-43996511BBD1}" type="datetime1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19125-09FF-4ABD-8F30-3E85F7CA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9479F-6992-4330-BD5A-385F59C5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7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A4DC47-AE07-48AF-A6BD-0AC604F33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CC9B-9A10-4CDB-893F-67D0BC1891BC}" type="datetime1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475693-3A1E-4DC3-A7B7-D5F8BC552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70EB0-A97C-471D-B238-D5B15E10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7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7DC87-42B8-4289-8192-0DBAC8AD5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FC07C-AE32-4A09-8BB6-B778F5D0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704E6-8FD7-4316-9B75-58B217254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EA513-0B7D-43F6-B632-44683477E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2208F-584D-45F3-B1A7-DBC693814750}" type="datetime1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2F203-5591-4818-9C4F-5400D8B9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0C32E-4D4F-4983-873A-D72EFDBFC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0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EC6C9-D92A-4070-B468-03D25525A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560905-90BC-4D71-92B3-9972F7532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049EE-AA9E-4BD3-B990-28C52F632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5418B-8DD4-452E-832F-D18C7372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5E2-557B-4408-B906-558A06FA7DD6}" type="datetime1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0BE806-323A-420E-8D11-1EB03E09B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4C5C4-BA27-4B6A-8DA8-7C5CD47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9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FADE4C-2583-4A85-9665-6AE15E67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B481-F8D7-4A81-A416-07BF28B55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010E9-C254-48E3-8442-1632CD6E1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65DFA-4665-4088-A292-2F8BBA0B680B}" type="datetime1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1D16E-9209-4EC6-8168-FC220671C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8440C-CDDE-4356-A3D7-95574575C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5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customXml" Target="../ink/ink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1.png"/><Relationship Id="rId9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5DB2CE-FD42-4C68-8C52-3201E003F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989" y="576263"/>
            <a:ext cx="3790647" cy="2967606"/>
          </a:xfrm>
        </p:spPr>
        <p:txBody>
          <a:bodyPr anchor="b">
            <a:normAutofit/>
          </a:bodyPr>
          <a:lstStyle/>
          <a:p>
            <a:pPr algn="l"/>
            <a:r>
              <a:rPr lang="en-US" sz="4200"/>
              <a:t>Fundamental to Artificial Intelligent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EF34242-0561-46EC-9BCD-65D9A452D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1989" y="3764975"/>
            <a:ext cx="3790647" cy="2192683"/>
          </a:xfrm>
        </p:spPr>
        <p:txBody>
          <a:bodyPr>
            <a:normAutofit/>
          </a:bodyPr>
          <a:lstStyle/>
          <a:p>
            <a:pPr algn="l"/>
            <a:r>
              <a:rPr lang="en-US" sz="1900" dirty="0"/>
              <a:t>IT-456</a:t>
            </a:r>
          </a:p>
          <a:p>
            <a:pPr algn="l"/>
            <a:endParaRPr lang="en-US" sz="1900" dirty="0"/>
          </a:p>
          <a:p>
            <a:pPr algn="l"/>
            <a:r>
              <a:rPr lang="en-US" sz="1900" dirty="0"/>
              <a:t>Dr. Saman Mirza Abdullah</a:t>
            </a:r>
          </a:p>
          <a:p>
            <a:pPr algn="l"/>
            <a:r>
              <a:rPr lang="en-US" sz="1900" dirty="0"/>
              <a:t>Saman.mirza@tiu.edu.iq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55BF8F-E929-4C34-A8F7-271525B4B5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330" r="7619" b="-1"/>
          <a:stretch/>
        </p:blipFill>
        <p:spPr>
          <a:xfrm>
            <a:off x="-4854" y="10"/>
            <a:ext cx="4114795" cy="6857982"/>
          </a:xfrm>
          <a:prstGeom prst="rect">
            <a:avLst/>
          </a:prstGeom>
        </p:spPr>
      </p:pic>
      <p:pic>
        <p:nvPicPr>
          <p:cNvPr id="1026" name="Picture 2" descr="Home - TIU">
            <a:extLst>
              <a:ext uri="{FF2B5EF4-FFF2-40B4-BE49-F238E27FC236}">
                <a16:creationId xmlns:a16="http://schemas.microsoft.com/office/drawing/2014/main" id="{5CA56A7E-A55F-4912-99C8-832774F2B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29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437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ea typeface="幼圆"/>
              </a:rPr>
              <a:t>Step-2 : Info for each Column	</a:t>
            </a:r>
          </a:p>
        </p:txBody>
      </p:sp>
      <p:sp>
        <p:nvSpPr>
          <p:cNvPr id="3076" name="Content Placeholder 2"/>
          <p:cNvSpPr>
            <a:spLocks noGrp="1"/>
          </p:cNvSpPr>
          <p:nvPr>
            <p:ph sz="quarter" idx="1"/>
          </p:nvPr>
        </p:nvSpPr>
        <p:spPr>
          <a:xfrm>
            <a:off x="2362200" y="1052513"/>
            <a:ext cx="6553200" cy="4967287"/>
          </a:xfrm>
        </p:spPr>
        <p:txBody>
          <a:bodyPr/>
          <a:lstStyle/>
          <a:p>
            <a:pPr eaLnBrk="1" hangingPunct="1"/>
            <a:r>
              <a:rPr lang="en-US" altLang="zh-CN" sz="2800" dirty="0">
                <a:solidFill>
                  <a:schemeClr val="tx1"/>
                </a:solidFill>
              </a:rPr>
              <a:t>We have (4) Middle cases, all of them are (Yes).</a:t>
            </a:r>
          </a:p>
          <a:p>
            <a:pPr eaLnBrk="1" hangingPunct="1"/>
            <a:r>
              <a:rPr lang="en-US" altLang="zh-CN" sz="2800" dirty="0">
                <a:solidFill>
                  <a:schemeClr val="tx1"/>
                </a:solidFill>
              </a:rPr>
              <a:t>Info (Age/Young) is :</a:t>
            </a: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en-US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/>
            <a:endParaRPr lang="en-US" altLang="en-US" dirty="0">
              <a:solidFill>
                <a:schemeClr val="tx1"/>
              </a:solidFill>
              <a:ea typeface="宋体" pitchFamily="2" charset="-122"/>
            </a:endParaRP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323850" y="1125538"/>
          <a:ext cx="1800224" cy="50292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Age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Class</a:t>
                      </a: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 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1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27" name="Rectangle 3"/>
          <p:cNvSpPr>
            <a:spLocks noChangeArrowheads="1"/>
          </p:cNvSpPr>
          <p:nvPr/>
        </p:nvSpPr>
        <p:spPr bwMode="auto">
          <a:xfrm>
            <a:off x="457200" y="781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312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3129" name="Rectangle 6"/>
          <p:cNvSpPr>
            <a:spLocks noChangeArrowheads="1"/>
          </p:cNvSpPr>
          <p:nvPr/>
        </p:nvSpPr>
        <p:spPr bwMode="auto">
          <a:xfrm>
            <a:off x="457200" y="781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313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31" name="Rectangle 6"/>
          <p:cNvSpPr>
            <a:spLocks noChangeArrowheads="1"/>
          </p:cNvSpPr>
          <p:nvPr/>
        </p:nvSpPr>
        <p:spPr bwMode="auto">
          <a:xfrm>
            <a:off x="457200" y="809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31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33" name="Rectangle 9"/>
          <p:cNvSpPr>
            <a:spLocks noChangeArrowheads="1"/>
          </p:cNvSpPr>
          <p:nvPr/>
        </p:nvSpPr>
        <p:spPr bwMode="auto">
          <a:xfrm>
            <a:off x="457200" y="800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313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35" name="Rectangle 6"/>
          <p:cNvSpPr>
            <a:spLocks noChangeArrowheads="1"/>
          </p:cNvSpPr>
          <p:nvPr/>
        </p:nvSpPr>
        <p:spPr bwMode="auto">
          <a:xfrm>
            <a:off x="45720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pic>
        <p:nvPicPr>
          <p:cNvPr id="3136" name="Picture 8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69"/>
          <a:stretch/>
        </p:blipFill>
        <p:spPr bwMode="auto">
          <a:xfrm>
            <a:off x="2975212" y="2708275"/>
            <a:ext cx="5268676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644900"/>
            <a:ext cx="18938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38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39" name="Rectangle 10"/>
          <p:cNvSpPr>
            <a:spLocks noChangeArrowheads="1"/>
          </p:cNvSpPr>
          <p:nvPr/>
        </p:nvSpPr>
        <p:spPr bwMode="auto">
          <a:xfrm>
            <a:off x="45720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3140" name="Rectangle 11"/>
          <p:cNvSpPr>
            <a:spLocks noChangeArrowheads="1"/>
          </p:cNvSpPr>
          <p:nvPr/>
        </p:nvSpPr>
        <p:spPr bwMode="auto">
          <a:xfrm>
            <a:off x="457200" y="1085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314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142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652963"/>
            <a:ext cx="22320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43" name="Rectangle 14"/>
          <p:cNvSpPr>
            <a:spLocks noChangeArrowheads="1"/>
          </p:cNvSpPr>
          <p:nvPr/>
        </p:nvSpPr>
        <p:spPr bwMode="auto">
          <a:xfrm>
            <a:off x="45720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074" name="Ink 7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92738" y="4813300"/>
              <a:ext cx="144462" cy="268288"/>
            </p14:xfrm>
          </p:contentPart>
        </mc:Choice>
        <mc:Fallback xmlns="">
          <p:pic>
            <p:nvPicPr>
              <p:cNvPr id="3074" name="Ink 7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83371" y="4803937"/>
                <a:ext cx="163195" cy="287014"/>
              </a:xfrm>
              <a:prstGeom prst="rect">
                <a:avLst/>
              </a:prstGeom>
            </p:spPr>
          </p:pic>
        </mc:Fallback>
      </mc:AlternateContent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ADC693-B671-468A-9FF7-F11E7FBEC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3D1312-53FD-47CD-ADBB-D1CF206F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E9D493-B434-433E-9E12-82B854D5AC19}"/>
              </a:ext>
            </a:extLst>
          </p:cNvPr>
          <p:cNvSpPr txBox="1"/>
          <p:nvPr/>
        </p:nvSpPr>
        <p:spPr>
          <a:xfrm>
            <a:off x="5356225" y="4724400"/>
            <a:ext cx="4349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56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72400" cy="80962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ea typeface="幼圆"/>
              </a:rPr>
              <a:t>Step-2 : Gain for each Column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2286000" y="1156494"/>
            <a:ext cx="6019800" cy="496728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600" dirty="0">
                <a:solidFill>
                  <a:schemeClr val="tx1"/>
                </a:solidFill>
              </a:rPr>
              <a:t>The total Info for the column (Age) is:</a:t>
            </a:r>
          </a:p>
          <a:p>
            <a:pPr eaLnBrk="1" hangingPunct="1"/>
            <a:endParaRPr lang="en-US" altLang="zh-CN" sz="26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zh-CN" sz="2600" dirty="0">
                <a:solidFill>
                  <a:schemeClr val="tx1"/>
                </a:solidFill>
              </a:rPr>
              <a:t> = 0.347 + 0 + 0.347 = 0.694</a:t>
            </a:r>
          </a:p>
          <a:p>
            <a:pPr eaLnBrk="1" hangingPunct="1"/>
            <a:endParaRPr lang="en-US" altLang="zh-CN" sz="26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zh-CN" sz="2600" dirty="0">
                <a:solidFill>
                  <a:schemeClr val="tx1"/>
                </a:solidFill>
              </a:rPr>
              <a:t>Gain is obtained by </a:t>
            </a: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2800" b="1" i="1" dirty="0">
                <a:solidFill>
                  <a:schemeClr val="tx1"/>
                </a:solidFill>
                <a:ea typeface="宋体" pitchFamily="2" charset="-122"/>
              </a:rPr>
              <a:t>Gain (p) = F (Info (T) - Info (p, T)) 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2800" b="1" i="1" dirty="0">
                <a:solidFill>
                  <a:schemeClr val="tx1"/>
                </a:solidFill>
                <a:ea typeface="宋体" pitchFamily="2" charset="-122"/>
              </a:rPr>
              <a:t>Gain (Age) = 0.943 – 0.694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2800" b="1" i="1" dirty="0">
                <a:solidFill>
                  <a:schemeClr val="tx1"/>
                </a:solidFill>
                <a:ea typeface="宋体" pitchFamily="2" charset="-122"/>
              </a:rPr>
              <a:t>Gain (Age) = 0.249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en-US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/>
            <a:endParaRPr lang="en-US" altLang="en-US" dirty="0">
              <a:solidFill>
                <a:schemeClr val="tx1"/>
              </a:solidFill>
              <a:ea typeface="宋体" pitchFamily="2" charset="-122"/>
            </a:endParaRP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323850" y="1125538"/>
          <a:ext cx="1800224" cy="50292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Age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Class</a:t>
                      </a: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 </a:t>
                      </a:r>
                    </a:p>
                  </a:txBody>
                  <a:tcPr marL="91441" marR="91441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438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90" name="Rectangle 3"/>
          <p:cNvSpPr>
            <a:spLocks noChangeArrowheads="1"/>
          </p:cNvSpPr>
          <p:nvPr/>
        </p:nvSpPr>
        <p:spPr bwMode="auto">
          <a:xfrm>
            <a:off x="457200" y="781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439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4392" name="Rectangle 6"/>
          <p:cNvSpPr>
            <a:spLocks noChangeArrowheads="1"/>
          </p:cNvSpPr>
          <p:nvPr/>
        </p:nvSpPr>
        <p:spPr bwMode="auto">
          <a:xfrm>
            <a:off x="457200" y="781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439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94" name="Rectangle 6"/>
          <p:cNvSpPr>
            <a:spLocks noChangeArrowheads="1"/>
          </p:cNvSpPr>
          <p:nvPr/>
        </p:nvSpPr>
        <p:spPr bwMode="auto">
          <a:xfrm>
            <a:off x="457200" y="809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439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96" name="Rectangle 9"/>
          <p:cNvSpPr>
            <a:spLocks noChangeArrowheads="1"/>
          </p:cNvSpPr>
          <p:nvPr/>
        </p:nvSpPr>
        <p:spPr bwMode="auto">
          <a:xfrm>
            <a:off x="457200" y="800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43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98" name="Rectangle 6"/>
          <p:cNvSpPr>
            <a:spLocks noChangeArrowheads="1"/>
          </p:cNvSpPr>
          <p:nvPr/>
        </p:nvSpPr>
        <p:spPr bwMode="auto">
          <a:xfrm>
            <a:off x="45720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439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400" name="Rectangle 10"/>
          <p:cNvSpPr>
            <a:spLocks noChangeArrowheads="1"/>
          </p:cNvSpPr>
          <p:nvPr/>
        </p:nvSpPr>
        <p:spPr bwMode="auto">
          <a:xfrm>
            <a:off x="45720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4401" name="Rectangle 11"/>
          <p:cNvSpPr>
            <a:spLocks noChangeArrowheads="1"/>
          </p:cNvSpPr>
          <p:nvPr/>
        </p:nvSpPr>
        <p:spPr bwMode="auto">
          <a:xfrm>
            <a:off x="457200" y="1085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440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403" name="Rectangle 14"/>
          <p:cNvSpPr>
            <a:spLocks noChangeArrowheads="1"/>
          </p:cNvSpPr>
          <p:nvPr/>
        </p:nvSpPr>
        <p:spPr bwMode="auto">
          <a:xfrm>
            <a:off x="45720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5D15517-DEEE-4CA4-B809-B7A4E91B0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E7A4E5-B1EC-4C2D-8873-01D97A9AE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27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732631"/>
            <a:ext cx="7772400" cy="706437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ea typeface="幼圆"/>
              </a:rPr>
              <a:t>Step-2 : Gain for each Column	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84213" y="1916113"/>
            <a:ext cx="8002587" cy="4103687"/>
          </a:xfrm>
        </p:spPr>
        <p:txBody>
          <a:bodyPr/>
          <a:lstStyle/>
          <a:p>
            <a:pPr eaLnBrk="1" hangingPunct="1"/>
            <a:r>
              <a:rPr lang="en-US" altLang="zh-CN" sz="2800" dirty="0">
                <a:solidFill>
                  <a:schemeClr val="tx1"/>
                </a:solidFill>
              </a:rPr>
              <a:t>Use same process to find out the gain for each column.</a:t>
            </a: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lvl="1" eaLnBrk="1" hangingPunct="1"/>
            <a:r>
              <a:rPr lang="en-US" altLang="en-US" b="1" i="1" dirty="0">
                <a:solidFill>
                  <a:schemeClr val="tx1"/>
                </a:solidFill>
                <a:ea typeface="宋体" pitchFamily="2" charset="-122"/>
              </a:rPr>
              <a:t>Gain (Age)       = 0.249</a:t>
            </a:r>
          </a:p>
          <a:p>
            <a:pPr lvl="1" eaLnBrk="1" hangingPunct="1"/>
            <a:r>
              <a:rPr lang="en-US" altLang="en-US" b="1" i="1" dirty="0">
                <a:solidFill>
                  <a:schemeClr val="tx1"/>
                </a:solidFill>
                <a:ea typeface="宋体" pitchFamily="2" charset="-122"/>
              </a:rPr>
              <a:t>Gain (Income) = 0.0259</a:t>
            </a:r>
          </a:p>
          <a:p>
            <a:pPr lvl="1" eaLnBrk="1" hangingPunct="1"/>
            <a:r>
              <a:rPr lang="en-US" altLang="en-US" b="1" i="1" dirty="0">
                <a:solidFill>
                  <a:schemeClr val="tx1"/>
                </a:solidFill>
                <a:ea typeface="宋体" pitchFamily="2" charset="-122"/>
              </a:rPr>
              <a:t>Gain (Job)        = 0.151</a:t>
            </a:r>
          </a:p>
          <a:p>
            <a:pPr lvl="1" eaLnBrk="1" hangingPunct="1"/>
            <a:r>
              <a:rPr lang="en-US" altLang="en-US" b="1" i="1" dirty="0">
                <a:solidFill>
                  <a:schemeClr val="tx1"/>
                </a:solidFill>
                <a:ea typeface="宋体" pitchFamily="2" charset="-122"/>
              </a:rPr>
              <a:t>Gain (Credit)   = 0.048</a:t>
            </a:r>
          </a:p>
          <a:p>
            <a:pPr lvl="1" eaLnBrk="1" hangingPunct="1"/>
            <a:endParaRPr lang="en-US" altLang="en-US" b="1" i="1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/>
            <a:r>
              <a:rPr lang="en-US" altLang="en-US" b="1" i="1" dirty="0">
                <a:solidFill>
                  <a:schemeClr val="tx1"/>
                </a:solidFill>
                <a:ea typeface="宋体" pitchFamily="2" charset="-122"/>
              </a:rPr>
              <a:t>Chose the biggest to make it the root node. (Node Age)</a:t>
            </a:r>
          </a:p>
          <a:p>
            <a:pPr lvl="1" eaLnBrk="1" hangingPunct="1"/>
            <a:endParaRPr lang="en-US" altLang="en-US" b="1" i="1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zh-CN" sz="2800" dirty="0">
              <a:solidFill>
                <a:schemeClr val="tx1"/>
              </a:solidFill>
            </a:endParaRPr>
          </a:p>
          <a:p>
            <a:pPr eaLnBrk="1" hangingPunct="1"/>
            <a:endParaRPr lang="en-US" altLang="en-US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/>
            <a:endParaRPr lang="en-US" altLang="en-US" dirty="0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457200" y="781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457200" y="781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536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457200" y="809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537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57200" y="800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537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3" name="Rectangle 6"/>
          <p:cNvSpPr>
            <a:spLocks noChangeArrowheads="1"/>
          </p:cNvSpPr>
          <p:nvPr/>
        </p:nvSpPr>
        <p:spPr bwMode="auto">
          <a:xfrm>
            <a:off x="45720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5374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Rectangle 10"/>
          <p:cNvSpPr>
            <a:spLocks noChangeArrowheads="1"/>
          </p:cNvSpPr>
          <p:nvPr/>
        </p:nvSpPr>
        <p:spPr bwMode="auto">
          <a:xfrm>
            <a:off x="45720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5376" name="Rectangle 11"/>
          <p:cNvSpPr>
            <a:spLocks noChangeArrowheads="1"/>
          </p:cNvSpPr>
          <p:nvPr/>
        </p:nvSpPr>
        <p:spPr bwMode="auto">
          <a:xfrm>
            <a:off x="457200" y="1085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537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8" name="Rectangle 14"/>
          <p:cNvSpPr>
            <a:spLocks noChangeArrowheads="1"/>
          </p:cNvSpPr>
          <p:nvPr/>
        </p:nvSpPr>
        <p:spPr bwMode="auto">
          <a:xfrm>
            <a:off x="457200" y="771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9FA5BE-2B79-4598-B2DA-BF06AD166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DFB06D-839F-4730-BE02-B1A29B32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43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>
                <a:ea typeface="幼圆"/>
              </a:rPr>
              <a:t>Draw the Tree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700213"/>
            <a:ext cx="7170737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4E4DD50-586F-437E-B1C2-1F7DD0825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B5240F-9C3C-403E-9BF3-89E60C2C2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8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  <a:ea typeface="宋体" pitchFamily="2" charset="-122"/>
              </a:rPr>
              <a:t>We stop for the leave (Middle), however, we will continue the previous process for Young and Old sub table. 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708275"/>
            <a:ext cx="741680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pPr eaLnBrk="1" hangingPunct="1"/>
            <a:r>
              <a:rPr lang="en-US" altLang="en-US" u="sng" dirty="0">
                <a:ea typeface="幼圆"/>
              </a:rPr>
              <a:t>Draw the Tree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A381D4-E014-4E33-AF2C-D727A9362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92ADA8A-F4EF-44D4-91F0-259B12CC7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05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850900"/>
          </a:xfrm>
        </p:spPr>
        <p:txBody>
          <a:bodyPr/>
          <a:lstStyle/>
          <a:p>
            <a:pPr eaLnBrk="1" hangingPunct="1"/>
            <a:r>
              <a:rPr lang="en-US" altLang="en-US">
                <a:ea typeface="幼圆"/>
              </a:rPr>
              <a:t>Gains for Sub-Tables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en-US" sz="2400" b="1" i="1" dirty="0">
                <a:ea typeface="宋体" pitchFamily="2" charset="-122"/>
              </a:rPr>
              <a:t>Gain (young, Income) = 0.5728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2400" b="1" i="1" dirty="0">
                <a:solidFill>
                  <a:srgbClr val="C00000"/>
                </a:solidFill>
                <a:ea typeface="宋体" pitchFamily="2" charset="-122"/>
              </a:rPr>
              <a:t>Gain (young, Job)       = 0.9741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2400" b="1" i="1" dirty="0">
                <a:ea typeface="宋体" pitchFamily="2" charset="-122"/>
              </a:rPr>
              <a:t>Gain (young, Credit)  = 0.02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z="2400" b="1" i="1" dirty="0">
              <a:ea typeface="宋体" pitchFamily="2" charset="-122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en-US" sz="2400" b="1" i="1" dirty="0">
              <a:ea typeface="宋体" pitchFamily="2" charset="-12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2400" b="1" i="1" dirty="0">
                <a:ea typeface="宋体" pitchFamily="2" charset="-122"/>
              </a:rPr>
              <a:t>Gain (Old, Income) = 0.0199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2400" b="1" i="1" dirty="0">
                <a:ea typeface="宋体" pitchFamily="2" charset="-122"/>
              </a:rPr>
              <a:t>Gain (Old, Job)       = 0.0199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2400" b="1" i="1" dirty="0">
                <a:solidFill>
                  <a:srgbClr val="C00000"/>
                </a:solidFill>
                <a:ea typeface="宋体" pitchFamily="2" charset="-122"/>
              </a:rPr>
              <a:t>Gain (Old, Credit)  = 0.9741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z="2400" b="1" i="1" dirty="0">
              <a:ea typeface="宋体" pitchFamily="2" charset="-12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42B642-B2B2-4504-9FB6-F645EACCA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1AD10F-922F-4AA1-A9BC-668E3699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34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3375"/>
            <a:ext cx="7416800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365756-26E1-4514-B326-E266E98D0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22B825-7F2F-407B-8268-5BD8FCE67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7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-1"/>
            <a:ext cx="4800600" cy="1920875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幼圆"/>
              </a:rPr>
              <a:t>Structure to Code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en-US" sz="2000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/>
            <a:endParaRPr lang="en-US" altLang="en-US" sz="2000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/>
            <a:endParaRPr lang="en-US" altLang="en-US" sz="2000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/>
            <a:endParaRPr lang="en-US" altLang="en-US" sz="2000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/>
            <a:endParaRPr lang="en-US" altLang="en-US" sz="2000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/>
            <a:endParaRPr lang="en-US" altLang="en-US" sz="2000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/>
            <a:r>
              <a:rPr lang="en-US" altLang="en-US" sz="2000" dirty="0">
                <a:solidFill>
                  <a:schemeClr val="tx1"/>
                </a:solidFill>
                <a:ea typeface="宋体" pitchFamily="2" charset="-122"/>
              </a:rPr>
              <a:t>If Age = Middle Then Yes, else</a:t>
            </a:r>
          </a:p>
          <a:p>
            <a:pPr eaLnBrk="1" hangingPunct="1"/>
            <a:r>
              <a:rPr lang="en-US" altLang="en-US" sz="2000" dirty="0">
                <a:solidFill>
                  <a:schemeClr val="tx1"/>
                </a:solidFill>
                <a:ea typeface="宋体" pitchFamily="2" charset="-122"/>
              </a:rPr>
              <a:t>If Age = Young &amp;&amp; Job=Bad Then No, else</a:t>
            </a:r>
          </a:p>
          <a:p>
            <a:pPr eaLnBrk="1" hangingPunct="1"/>
            <a:r>
              <a:rPr lang="en-US" altLang="en-US" sz="2000" dirty="0">
                <a:solidFill>
                  <a:schemeClr val="tx1"/>
                </a:solidFill>
                <a:ea typeface="宋体" pitchFamily="2" charset="-122"/>
              </a:rPr>
              <a:t>If Age=Young &amp;&amp; Job=Good Then Yes, else</a:t>
            </a:r>
          </a:p>
          <a:p>
            <a:pPr eaLnBrk="1" hangingPunct="1"/>
            <a:r>
              <a:rPr lang="en-US" altLang="en-US" sz="2000" dirty="0">
                <a:solidFill>
                  <a:schemeClr val="tx1"/>
                </a:solidFill>
                <a:ea typeface="宋体" pitchFamily="2" charset="-122"/>
              </a:rPr>
              <a:t>If Age=Old &amp;&amp; Credit=Good Then No, else</a:t>
            </a:r>
          </a:p>
          <a:p>
            <a:pPr eaLnBrk="1" hangingPunct="1"/>
            <a:r>
              <a:rPr lang="en-US" altLang="en-US" sz="2000" dirty="0">
                <a:solidFill>
                  <a:schemeClr val="tx1"/>
                </a:solidFill>
                <a:ea typeface="宋体" pitchFamily="2" charset="-122"/>
              </a:rPr>
              <a:t>If Age=Old &amp;&amp; Credit = Bad Then Yes.</a:t>
            </a:r>
          </a:p>
          <a:p>
            <a:pPr eaLnBrk="1" hangingPunct="1"/>
            <a:endParaRPr lang="en-US" altLang="en-US" sz="2000" dirty="0">
              <a:solidFill>
                <a:schemeClr val="tx1"/>
              </a:solidFill>
              <a:ea typeface="宋体" pitchFamily="2" charset="-122"/>
            </a:endParaRP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57200"/>
            <a:ext cx="403225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B0CAFE-0988-4C0D-B117-951E209A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1052FB-B871-47B0-BC4A-FC005AF26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48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>
                <a:ea typeface="幼圆"/>
              </a:rPr>
              <a:t>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Age = Young</a:t>
            </a:r>
          </a:p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Income = high</a:t>
            </a:r>
          </a:p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Job = Good</a:t>
            </a:r>
          </a:p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Credit = Good</a:t>
            </a:r>
          </a:p>
          <a:p>
            <a:pPr eaLnBrk="1" hangingPunct="1">
              <a:defRPr/>
            </a:pPr>
            <a:endParaRPr lang="en-US" sz="240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If Age = Middle Then Yes, else</a:t>
            </a:r>
          </a:p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If Age = Young &amp;&amp; Job=Bad Then No, else</a:t>
            </a:r>
          </a:p>
          <a:p>
            <a:pPr eaLnBrk="1" hangingPunct="1">
              <a:defRPr/>
            </a:pPr>
            <a:r>
              <a:rPr lang="en-US" sz="2400" u="sng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Age=Young &amp;&amp; Job=Good Then Yes, else</a:t>
            </a:r>
          </a:p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If Age=Old &amp;&amp; Credit=Good Then No, else</a:t>
            </a:r>
          </a:p>
          <a:p>
            <a:pPr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If Age=Old &amp;&amp; Credit = Bad Then Yes.</a:t>
            </a:r>
          </a:p>
          <a:p>
            <a:pPr eaLnBrk="1" hangingPunct="1"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9ECA5A-EA64-4F28-8684-E5321C8D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69F53-CEBC-4EE1-8E87-B58185269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EAD0443-1261-447B-A86F-4C33E411B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57200"/>
            <a:ext cx="403225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261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F504E9E-80E4-4550-B452-1AA84AF6B002}"/>
              </a:ext>
            </a:extLst>
          </p:cNvPr>
          <p:cNvSpPr txBox="1"/>
          <p:nvPr/>
        </p:nvSpPr>
        <p:spPr>
          <a:xfrm>
            <a:off x="6131051" y="640081"/>
            <a:ext cx="2532887" cy="3708895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>
                <a:latin typeface="+mj-lt"/>
                <a:ea typeface="+mj-ea"/>
                <a:cs typeface="+mj-cs"/>
              </a:rPr>
              <a:t>Class Ended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3F070F-9B60-490E-8711-98EF5D2634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88" r="17412"/>
          <a:stretch/>
        </p:blipFill>
        <p:spPr>
          <a:xfrm>
            <a:off x="20" y="10"/>
            <a:ext cx="5650972" cy="68579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8C42F-BD76-4A32-A4AE-CCAC22380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2953" y="6356350"/>
            <a:ext cx="4646410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24A27-F41A-4039-9DCC-9C59CFE9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4857" y="6356350"/>
            <a:ext cx="469082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B6F15528-21DE-4FAA-801E-634DDDAF4B2B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19</a:t>
            </a:fld>
            <a:endParaRPr lang="en-US" sz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2" descr="Home - TIU">
            <a:extLst>
              <a:ext uri="{FF2B5EF4-FFF2-40B4-BE49-F238E27FC236}">
                <a16:creationId xmlns:a16="http://schemas.microsoft.com/office/drawing/2014/main" id="{213C65C6-3081-4015-97F9-3279B9958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18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D5348-F6C3-49B4-AC45-6A439221A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en-US" sz="3850"/>
              <a:t>Objectives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8679A-F2B9-464B-8E7C-7BDDCDB8C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en-US" dirty="0"/>
              <a:t>The main of objectives for this class are</a:t>
            </a:r>
          </a:p>
          <a:p>
            <a:endParaRPr lang="en-US" dirty="0"/>
          </a:p>
          <a:p>
            <a:pPr lvl="1"/>
            <a:r>
              <a:rPr lang="en-US" sz="2100" dirty="0"/>
              <a:t>Reviewing the purpose of searching algorithms.</a:t>
            </a:r>
          </a:p>
          <a:p>
            <a:pPr lvl="1"/>
            <a:endParaRPr lang="en-US" sz="2100" dirty="0"/>
          </a:p>
          <a:p>
            <a:pPr lvl="1"/>
            <a:r>
              <a:rPr lang="en-US" sz="2100" dirty="0"/>
              <a:t>Explaining the decision-based searching, and</a:t>
            </a:r>
          </a:p>
          <a:p>
            <a:pPr lvl="1"/>
            <a:endParaRPr lang="en-US" sz="2100" dirty="0"/>
          </a:p>
          <a:p>
            <a:pPr lvl="1"/>
            <a:r>
              <a:rPr lang="en-US" sz="2100" dirty="0"/>
              <a:t>Solving and coding an example.</a:t>
            </a:r>
          </a:p>
          <a:p>
            <a:pPr lvl="1"/>
            <a:endParaRPr lang="en-US" sz="2100" dirty="0"/>
          </a:p>
          <a:p>
            <a:pPr lvl="1"/>
            <a:endParaRPr lang="en-US" sz="21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F1723B-EB89-4840-935D-72C94C1DE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916" y="6423463"/>
            <a:ext cx="3670627" cy="273844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920">
                <a:solidFill>
                  <a:schemeClr val="tx1">
                    <a:lumMod val="75000"/>
                    <a:lumOff val="25000"/>
                  </a:schemeClr>
                </a:solidFill>
              </a:rPr>
              <a:t>Artificial Intelligence - Tishik-IT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Graphic 8" descr="Classroom">
            <a:extLst>
              <a:ext uri="{FF2B5EF4-FFF2-40B4-BE49-F238E27FC236}">
                <a16:creationId xmlns:a16="http://schemas.microsoft.com/office/drawing/2014/main" id="{0C659B58-4AEC-4349-8382-1B4F28906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F27BF-F0CA-4B17-83E4-59887C33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76075" y="6415760"/>
            <a:ext cx="759278" cy="2738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z="92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sz="92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18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219D86-6AFE-42A5-9A56-4CD55EE2D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Purpose of searching 	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DCEDE-CA6A-4916-9657-9D264770E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endParaRPr lang="en-US" dirty="0"/>
          </a:p>
          <a:p>
            <a:r>
              <a:rPr lang="en-US" dirty="0"/>
              <a:t>Artificial agents were built for different purposes based on the complexity of the problems.</a:t>
            </a:r>
          </a:p>
          <a:p>
            <a:endParaRPr lang="en-US" dirty="0"/>
          </a:p>
          <a:p>
            <a:r>
              <a:rPr lang="en-US" dirty="0"/>
              <a:t>They do searches based strategies and information that available.</a:t>
            </a:r>
          </a:p>
          <a:p>
            <a:endParaRPr lang="en-US" dirty="0"/>
          </a:p>
          <a:p>
            <a:r>
              <a:rPr lang="en-US" dirty="0"/>
              <a:t>However, the question is how they can do decision?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seen percepts and unseen percept.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5ED71-6F91-4A93-9229-FF9A31666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9383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F77AE3-24A5-48DA-856A-F305055A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56173" y="6356350"/>
            <a:ext cx="135917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15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4FD40-6664-4DA9-8962-A3FBE6481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Seen and unseen percepts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B4A472-A3E4-40BF-B783-3D529D88A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4FA522-05E0-4818-8B32-7F891AC78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 descr="Luke Marshall Blond Hair coloring Cheek Eyebrow, ear, face, van ...">
            <a:extLst>
              <a:ext uri="{FF2B5EF4-FFF2-40B4-BE49-F238E27FC236}">
                <a16:creationId xmlns:a16="http://schemas.microsoft.com/office/drawing/2014/main" id="{E56357AA-2488-48F8-8432-003F34267B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7" r="23422"/>
          <a:stretch/>
        </p:blipFill>
        <p:spPr bwMode="auto">
          <a:xfrm>
            <a:off x="6781800" y="374071"/>
            <a:ext cx="762000" cy="88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in by Marc Bordet on FINE YOUNG CANNIBALS (With images) | Blonde ...">
            <a:extLst>
              <a:ext uri="{FF2B5EF4-FFF2-40B4-BE49-F238E27FC236}">
                <a16:creationId xmlns:a16="http://schemas.microsoft.com/office/drawing/2014/main" id="{EE0AE37F-99A7-470A-AA4E-E412211F0C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27" r="19399" b="41273"/>
          <a:stretch/>
        </p:blipFill>
        <p:spPr bwMode="auto">
          <a:xfrm>
            <a:off x="7543800" y="4343400"/>
            <a:ext cx="1079830" cy="1180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20+ Selected Haircuts for Guys With Round Faces | Mens haircuts ...">
            <a:extLst>
              <a:ext uri="{FF2B5EF4-FFF2-40B4-BE49-F238E27FC236}">
                <a16:creationId xmlns:a16="http://schemas.microsoft.com/office/drawing/2014/main" id="{F92450EF-E91F-45A3-9ED6-284608074E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1" t="5324" r="16453" b="28889"/>
          <a:stretch/>
        </p:blipFill>
        <p:spPr bwMode="auto">
          <a:xfrm>
            <a:off x="6377103" y="4356295"/>
            <a:ext cx="1109547" cy="1180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urly hair men- our fave styles &amp; how to work them for your face shape">
            <a:extLst>
              <a:ext uri="{FF2B5EF4-FFF2-40B4-BE49-F238E27FC236}">
                <a16:creationId xmlns:a16="http://schemas.microsoft.com/office/drawing/2014/main" id="{9AA4CFDE-49D8-48A6-9597-9F1E4489D9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8" t="7766" r="9089" b="19820"/>
          <a:stretch/>
        </p:blipFill>
        <p:spPr bwMode="auto">
          <a:xfrm>
            <a:off x="5169687" y="4343400"/>
            <a:ext cx="1136198" cy="132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143 Best Unique. [faces] images in 2020 | Face, Portrait ...">
            <a:extLst>
              <a:ext uri="{FF2B5EF4-FFF2-40B4-BE49-F238E27FC236}">
                <a16:creationId xmlns:a16="http://schemas.microsoft.com/office/drawing/2014/main" id="{659C2012-ABB7-485E-98E1-B8A5BB0913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5" t="5479" r="11872" b="22203"/>
          <a:stretch/>
        </p:blipFill>
        <p:spPr bwMode="auto">
          <a:xfrm>
            <a:off x="3931772" y="4343401"/>
            <a:ext cx="1014426" cy="127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58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needed for building such graph?</a:t>
            </a:r>
          </a:p>
        </p:txBody>
      </p:sp>
      <p:pic>
        <p:nvPicPr>
          <p:cNvPr id="12291" name="Picture 5" descr="small-d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7600" y="1690689"/>
            <a:ext cx="3911600" cy="4252911"/>
          </a:xfrm>
          <a:noFill/>
        </p:spPr>
      </p:pic>
      <p:sp>
        <p:nvSpPr>
          <p:cNvPr id="12292" name="Rectangle 8"/>
          <p:cNvSpPr>
            <a:spLocks noChangeArrowheads="1"/>
          </p:cNvSpPr>
          <p:nvPr/>
        </p:nvSpPr>
        <p:spPr bwMode="auto">
          <a:xfrm>
            <a:off x="4414837" y="3503920"/>
            <a:ext cx="3611563" cy="4365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200" dirty="0">
                <a:solidFill>
                  <a:schemeClr val="tx2"/>
                </a:solidFill>
              </a:rPr>
              <a:t>(2) Which node to proceed?</a:t>
            </a:r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3987715" y="5535433"/>
            <a:ext cx="5040313" cy="4365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200">
                <a:solidFill>
                  <a:schemeClr val="tx2"/>
                </a:solidFill>
              </a:rPr>
              <a:t>(3) When to stop/ come to conclusion?</a:t>
            </a:r>
          </a:p>
        </p:txBody>
      </p:sp>
      <p:sp>
        <p:nvSpPr>
          <p:cNvPr id="12294" name="Rectangle 10"/>
          <p:cNvSpPr>
            <a:spLocks noChangeArrowheads="1"/>
          </p:cNvSpPr>
          <p:nvPr/>
        </p:nvSpPr>
        <p:spPr bwMode="auto">
          <a:xfrm>
            <a:off x="3501278" y="2056583"/>
            <a:ext cx="3671887" cy="4365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200">
                <a:solidFill>
                  <a:schemeClr val="tx2"/>
                </a:solidFill>
              </a:rPr>
              <a:t>(1) Which to start? (root)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5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47A3059-69F2-4E12-ACD8-A5FE28191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>
          <a:xfrm>
            <a:off x="5359240" y="991443"/>
            <a:ext cx="3452251" cy="10878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altLang="zh-CN" sz="3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Scenario to table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28405" y="456519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59241" y="2285541"/>
            <a:ext cx="339471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7FAC8F-B030-46F7-A178-48A4009A34A9}"/>
              </a:ext>
            </a:extLst>
          </p:cNvPr>
          <p:cNvSpPr txBox="1">
            <a:spLocks noChangeArrowheads="1"/>
          </p:cNvSpPr>
          <p:nvPr/>
        </p:nvSpPr>
        <p:spPr>
          <a:xfrm>
            <a:off x="5359240" y="2684095"/>
            <a:ext cx="3452251" cy="3492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defTabSz="914400"/>
            <a:r>
              <a:rPr lang="en-US" altLang="zh-CN" sz="1400"/>
              <a:t>A broker in a bank wants to decide on customer for giving him a loan or not. </a:t>
            </a:r>
          </a:p>
          <a:p>
            <a:pPr indent="-228600" defTabSz="914400"/>
            <a:endParaRPr lang="en-US" altLang="zh-CN" sz="1400"/>
          </a:p>
          <a:p>
            <a:pPr indent="-228600" defTabSz="914400"/>
            <a:r>
              <a:rPr lang="en-US" altLang="zh-CN" sz="1400"/>
              <a:t>Available knowledge / Attribute</a:t>
            </a:r>
          </a:p>
          <a:p>
            <a:pPr lvl="1" indent="-228600" defTabSz="914400"/>
            <a:r>
              <a:rPr lang="en-US" altLang="zh-CN" sz="1400"/>
              <a:t>The age of the customer. (Young, Middle, and Old)</a:t>
            </a:r>
          </a:p>
          <a:p>
            <a:pPr lvl="1" indent="-228600" defTabSz="914400"/>
            <a:r>
              <a:rPr lang="en-US" altLang="zh-CN" sz="1400"/>
              <a:t>The income of the customer. (High, Low, and Medium) </a:t>
            </a:r>
          </a:p>
          <a:p>
            <a:pPr lvl="1" indent="-228600" defTabSz="914400"/>
            <a:r>
              <a:rPr lang="en-US" altLang="zh-CN" sz="1400"/>
              <a:t>The job of the customer. (has good or has bad)</a:t>
            </a:r>
          </a:p>
          <a:p>
            <a:pPr lvl="1" indent="-228600" defTabSz="914400"/>
            <a:r>
              <a:rPr lang="en-US" altLang="zh-CN" sz="1400"/>
              <a:t>The usage of the credit. (Good usage or bad usage)</a:t>
            </a:r>
          </a:p>
          <a:p>
            <a:pPr lvl="1" indent="-228600" defTabSz="914400"/>
            <a:r>
              <a:rPr lang="en-US" altLang="zh-CN" sz="1400" b="1"/>
              <a:t>The decision is (Yes </a:t>
            </a:r>
            <a:r>
              <a:rPr lang="en-US" altLang="zh-CN" sz="1400" b="1">
                <a:sym typeface="Wingdings" pitchFamily="2" charset="2"/>
              </a:rPr>
              <a:t> give loan                  </a:t>
            </a:r>
          </a:p>
          <a:p>
            <a:pPr lvl="1" indent="-228600" defTabSz="914400"/>
            <a:r>
              <a:rPr lang="en-US" altLang="zh-CN" sz="1400" b="1">
                <a:sym typeface="Wingdings" pitchFamily="2" charset="2"/>
              </a:rPr>
              <a:t>                                  No  don’t give loan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09190625"/>
              </p:ext>
            </p:extLst>
          </p:nvPr>
        </p:nvGraphicFramePr>
        <p:xfrm>
          <a:off x="332508" y="985088"/>
          <a:ext cx="4687550" cy="4832475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831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5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2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Age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Income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Job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Credit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Class (yes / no)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Young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High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No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Young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High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No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Middle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High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Yes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Old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Medium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Yes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Old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Low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Yes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Old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Low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No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Middle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Low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Yes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Young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Medium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No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Young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Low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Yes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Old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Medium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Yes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Young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Medium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Yes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Middle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Medium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Yes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Middle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High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Yes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2165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Old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Medium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Bad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Good</a:t>
                      </a:r>
                    </a:p>
                  </a:txBody>
                  <a:tcPr marL="79234" marR="79234" marT="39610" marB="396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 </a:t>
                      </a:r>
                    </a:p>
                  </a:txBody>
                  <a:tcPr marL="79234" marR="79234" marT="39610" marB="3961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B226C-DDA5-4A3A-B56A-AB20A5337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D9E1FA-05A1-4A79-9871-9E7F03EEA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80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Entropy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5" name="Rectangle 3"/>
              <p:cNvSpPr>
                <a:spLocks noGrp="1" noChangeArrowheads="1"/>
              </p:cNvSpPr>
              <p:nvPr>
                <p:ph sz="quarter" idx="1"/>
              </p:nvPr>
            </p:nvSpPr>
            <p:spPr>
              <a:xfrm>
                <a:off x="457200" y="1828800"/>
                <a:ext cx="8229600" cy="4525963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</a:pPr>
                <a:endParaRPr lang="en-US" altLang="zh-CN" sz="2400" dirty="0">
                  <a:solidFill>
                    <a:schemeClr val="tx1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altLang="zh-CN" sz="2400" dirty="0">
                    <a:solidFill>
                      <a:schemeClr val="tx1"/>
                    </a:solidFill>
                  </a:rPr>
                  <a:t>A measure of homogeneity of the set of examples.</a:t>
                </a:r>
              </a:p>
              <a:p>
                <a:pPr eaLnBrk="1" hangingPunct="1">
                  <a:lnSpc>
                    <a:spcPct val="80000"/>
                  </a:lnSpc>
                </a:pPr>
                <a:endParaRPr lang="en-US" altLang="zh-CN" sz="2400" dirty="0">
                  <a:solidFill>
                    <a:schemeClr val="tx1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altLang="zh-CN" sz="2400" dirty="0">
                    <a:solidFill>
                      <a:schemeClr val="tx1"/>
                    </a:solidFill>
                  </a:rPr>
                  <a:t>Given a set </a:t>
                </a:r>
                <a:r>
                  <a:rPr lang="en-US" altLang="zh-CN" sz="2400" b="1" i="1" dirty="0">
                    <a:solidFill>
                      <a:schemeClr val="tx1"/>
                    </a:solidFill>
                  </a:rPr>
                  <a:t>S</a:t>
                </a:r>
                <a:r>
                  <a:rPr lang="en-US" altLang="zh-CN" sz="2400" dirty="0">
                    <a:solidFill>
                      <a:schemeClr val="tx1"/>
                    </a:solidFill>
                  </a:rPr>
                  <a:t> of positive and negative examples of some target concept (a 2-class problem), the entropy of set </a:t>
                </a:r>
                <a:r>
                  <a:rPr lang="en-US" altLang="zh-CN" b="1" i="1" dirty="0">
                    <a:solidFill>
                      <a:schemeClr val="tx1"/>
                    </a:solidFill>
                  </a:rPr>
                  <a:t>S</a:t>
                </a:r>
                <a:r>
                  <a:rPr lang="en-US" altLang="zh-CN" sz="2400" dirty="0">
                    <a:solidFill>
                      <a:schemeClr val="tx1"/>
                    </a:solidFill>
                  </a:rPr>
                  <a:t> relative to this binary classification is</a:t>
                </a:r>
              </a:p>
              <a:p>
                <a:pPr eaLnBrk="1" hangingPunct="1">
                  <a:lnSpc>
                    <a:spcPct val="80000"/>
                  </a:lnSpc>
                </a:pPr>
                <a:endParaRPr lang="en-US" altLang="zh-CN" sz="2400" dirty="0">
                  <a:solidFill>
                    <a:schemeClr val="tx1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r>
                  <a:rPr lang="en-US" altLang="zh-CN" sz="2400" dirty="0">
                    <a:solidFill>
                      <a:schemeClr val="tx1"/>
                    </a:solidFill>
                  </a:rPr>
                  <a:t>      </a:t>
                </a:r>
                <a:endParaRPr lang="en-US" altLang="zh-CN" dirty="0">
                  <a:solidFill>
                    <a:schemeClr val="tx1"/>
                  </a:solidFill>
                </a:endParaRPr>
              </a:p>
              <a:p>
                <a:pPr algn="ctr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</m:d>
                      <m:r>
                        <a:rPr lang="en-US" altLang="zh-CN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altLang="zh-CN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d>
                        <m:dPr>
                          <m:ctrl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</m:d>
                      <m:sSub>
                        <m:sSubPr>
                          <m:ctrl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𝑙𝑜𝑔</m:t>
                          </m:r>
                        </m:e>
                        <m:sub>
                          <m: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zh-CN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d>
                        <m:dPr>
                          <m:ctrlP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</m:d>
                      <m:r>
                        <a:rPr lang="en-US" altLang="zh-CN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altLang="zh-CN" i="1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</m:e>
                      </m:d>
                      <m:sSub>
                        <m:sSubPr>
                          <m:ctrlP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𝑙𝑜𝑔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zh-CN" i="1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en-US" altLang="zh-CN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31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828800"/>
                <a:ext cx="8229600" cy="4525963"/>
              </a:xfrm>
              <a:blipFill rotWithShape="1"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5F295F-2171-44C2-A431-42D6175C2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E9685D-B32D-4225-9638-A06295F7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09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437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ea typeface="幼圆"/>
              </a:rPr>
              <a:t>Step-1 : Computing Entropy	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304800" y="1219200"/>
          <a:ext cx="1670050" cy="50292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67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Class (yes / no)</a:t>
                      </a:r>
                    </a:p>
                  </a:txBody>
                  <a:tcPr marL="91454" marR="914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54" marR="9145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54" marR="9145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54" marR="9145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54" marR="9145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54" marR="9145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54" marR="9145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54" marR="9145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54" marR="9145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54" marR="9145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54" marR="9145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54" marR="9145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54" marR="9145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54" marR="91454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 </a:t>
                      </a:r>
                    </a:p>
                  </a:txBody>
                  <a:tcPr marL="91454" marR="91454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0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8" name="Rectangle 3"/>
          <p:cNvSpPr>
            <a:spLocks noChangeArrowheads="1"/>
          </p:cNvSpPr>
          <p:nvPr/>
        </p:nvSpPr>
        <p:spPr bwMode="auto">
          <a:xfrm>
            <a:off x="457200" y="781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0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1071" name="Rectangle 6"/>
          <p:cNvSpPr>
            <a:spLocks noChangeArrowheads="1"/>
          </p:cNvSpPr>
          <p:nvPr/>
        </p:nvSpPr>
        <p:spPr bwMode="auto">
          <a:xfrm>
            <a:off x="457200" y="781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8" name="Ink 4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95775" y="5072063"/>
              <a:ext cx="2241550" cy="696912"/>
            </p14:xfrm>
          </p:contentPart>
        </mc:Choice>
        <mc:Fallback xmlns="">
          <p:pic>
            <p:nvPicPr>
              <p:cNvPr id="1028" name="Ink 4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86416" y="5062704"/>
                <a:ext cx="2260269" cy="715631"/>
              </a:xfrm>
              <a:prstGeom prst="rect">
                <a:avLst/>
              </a:prstGeom>
            </p:spPr>
          </p:pic>
        </mc:Fallback>
      </mc:AlternateContent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97243F-5DD2-479E-94A2-99D30FA68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FC53BD-AD7F-46C4-B0B9-790E2B97D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B8CE802-351A-4EBB-A3C0-020EC005C4BE}"/>
                  </a:ext>
                </a:extLst>
              </p:cNvPr>
              <p:cNvSpPr txBox="1"/>
              <p:nvPr/>
            </p:nvSpPr>
            <p:spPr>
              <a:xfrm>
                <a:off x="2283655" y="1352015"/>
                <a:ext cx="6229350" cy="3745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 have (9) yes and (5) No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</m:t>
                              </m:r>
                            </m:den>
                          </m:f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0.6428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0.6428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0.3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0.357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0.357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0.3</m:t>
                          </m:r>
                        </m:den>
                      </m:f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=0.943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B8CE802-351A-4EBB-A3C0-020EC005C4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655" y="1352015"/>
                <a:ext cx="6229350" cy="3745192"/>
              </a:xfrm>
              <a:prstGeom prst="rect">
                <a:avLst/>
              </a:prstGeom>
              <a:blipFill>
                <a:blip r:embed="rId10"/>
                <a:stretch>
                  <a:fillRect l="-881" t="-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A5D9EAA5-A0CA-47B1-BC17-6B2202DC87D4}"/>
              </a:ext>
            </a:extLst>
          </p:cNvPr>
          <p:cNvSpPr txBox="1"/>
          <p:nvPr/>
        </p:nvSpPr>
        <p:spPr>
          <a:xfrm>
            <a:off x="2514600" y="5235853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What if we have three possibilities?</a:t>
            </a:r>
          </a:p>
        </p:txBody>
      </p:sp>
    </p:spTree>
    <p:extLst>
      <p:ext uri="{BB962C8B-B14F-4D97-AF65-F5344CB8AC3E}">
        <p14:creationId xmlns:p14="http://schemas.microsoft.com/office/powerpoint/2010/main" val="183489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437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ea typeface="幼圆"/>
              </a:rPr>
              <a:t>Step-2 : Info for each Column	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sz="quarter" idx="1"/>
          </p:nvPr>
        </p:nvSpPr>
        <p:spPr>
          <a:xfrm>
            <a:off x="2362200" y="1052513"/>
            <a:ext cx="6781800" cy="496728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We will find info for (Young) in the column (Age) using</a:t>
            </a: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We have (5) young cases, Three of them are (No) and two of them are (Yes).</a:t>
            </a:r>
          </a:p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Info (Age/Young) is :</a:t>
            </a: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endParaRPr lang="en-US" altLang="zh-CN" dirty="0">
              <a:solidFill>
                <a:schemeClr val="tx1"/>
              </a:solidFill>
            </a:endParaRPr>
          </a:p>
          <a:p>
            <a:pPr eaLnBrk="1" hangingPunct="1"/>
            <a:endParaRPr lang="en-US" altLang="en-US" dirty="0">
              <a:solidFill>
                <a:schemeClr val="tx1"/>
              </a:solidFill>
              <a:ea typeface="宋体" pitchFamily="2" charset="-122"/>
            </a:endParaRPr>
          </a:p>
          <a:p>
            <a:pPr eaLnBrk="1" hangingPunct="1"/>
            <a:endParaRPr lang="en-US" altLang="en-US" dirty="0">
              <a:solidFill>
                <a:schemeClr val="tx1"/>
              </a:solidFill>
              <a:ea typeface="宋体" pitchFamily="2" charset="-122"/>
            </a:endParaRP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323850" y="1125538"/>
          <a:ext cx="1800224" cy="50292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Age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Class</a:t>
                      </a: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Young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Yes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7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Old</a:t>
                      </a:r>
                    </a:p>
                  </a:txBody>
                  <a:tcPr marL="91441" marR="91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 </a:t>
                      </a:r>
                    </a:p>
                  </a:txBody>
                  <a:tcPr marL="91441" marR="9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1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03" name="Rectangle 3"/>
          <p:cNvSpPr>
            <a:spLocks noChangeArrowheads="1"/>
          </p:cNvSpPr>
          <p:nvPr/>
        </p:nvSpPr>
        <p:spPr bwMode="auto">
          <a:xfrm>
            <a:off x="457200" y="781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210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2105" name="Rectangle 6"/>
          <p:cNvSpPr>
            <a:spLocks noChangeArrowheads="1"/>
          </p:cNvSpPr>
          <p:nvPr/>
        </p:nvSpPr>
        <p:spPr bwMode="auto">
          <a:xfrm>
            <a:off x="457200" y="781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pic>
        <p:nvPicPr>
          <p:cNvPr id="21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656" y="3374781"/>
            <a:ext cx="40322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10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652963"/>
            <a:ext cx="52562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9" name="Rectangle 6"/>
          <p:cNvSpPr>
            <a:spLocks noChangeArrowheads="1"/>
          </p:cNvSpPr>
          <p:nvPr/>
        </p:nvSpPr>
        <p:spPr bwMode="auto">
          <a:xfrm>
            <a:off x="457200" y="809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211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11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5516563"/>
            <a:ext cx="20891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12" name="Rectangle 9"/>
          <p:cNvSpPr>
            <a:spLocks noChangeArrowheads="1"/>
          </p:cNvSpPr>
          <p:nvPr/>
        </p:nvSpPr>
        <p:spPr bwMode="auto">
          <a:xfrm>
            <a:off x="457200" y="800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6186BA-634C-4F87-B8E1-D077CE756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4431F0-1546-4E84-A936-C1935D971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E571E8-9F1C-4EB9-B932-0441525EDB47}"/>
              </a:ext>
            </a:extLst>
          </p:cNvPr>
          <p:cNvSpPr txBox="1"/>
          <p:nvPr/>
        </p:nvSpPr>
        <p:spPr>
          <a:xfrm>
            <a:off x="4962372" y="5726668"/>
            <a:ext cx="4349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67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1041</Words>
  <Application>Microsoft Office PowerPoint</Application>
  <PresentationFormat>On-screen Show (4:3)</PresentationFormat>
  <Paragraphs>381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Wingdings</vt:lpstr>
      <vt:lpstr>Wingdings 2</vt:lpstr>
      <vt:lpstr>Office Theme</vt:lpstr>
      <vt:lpstr>Fundamental to Artificial Intelligent</vt:lpstr>
      <vt:lpstr>Objectives </vt:lpstr>
      <vt:lpstr>Purpose of searching  </vt:lpstr>
      <vt:lpstr>Seen and unseen percepts</vt:lpstr>
      <vt:lpstr>What needed for building such graph?</vt:lpstr>
      <vt:lpstr>Scenario to table </vt:lpstr>
      <vt:lpstr>Entropy</vt:lpstr>
      <vt:lpstr>Step-1 : Computing Entropy </vt:lpstr>
      <vt:lpstr>Step-2 : Info for each Column </vt:lpstr>
      <vt:lpstr>Step-2 : Info for each Column </vt:lpstr>
      <vt:lpstr>Step-2 : Gain for each Column</vt:lpstr>
      <vt:lpstr>Step-2 : Gain for each Column </vt:lpstr>
      <vt:lpstr>Draw the Tree</vt:lpstr>
      <vt:lpstr>Draw the Tree</vt:lpstr>
      <vt:lpstr>Gains for Sub-Tables</vt:lpstr>
      <vt:lpstr>PowerPoint Presentation</vt:lpstr>
      <vt:lpstr>Structure to Code</vt:lpstr>
      <vt:lpstr>Test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to Artificial Intelligent</dc:title>
  <dc:creator>Saman Abdullah</dc:creator>
  <cp:lastModifiedBy>Saman Mirza Abdulla</cp:lastModifiedBy>
  <cp:revision>10</cp:revision>
  <dcterms:created xsi:type="dcterms:W3CDTF">2020-06-09T15:12:19Z</dcterms:created>
  <dcterms:modified xsi:type="dcterms:W3CDTF">2021-11-18T16:42:23Z</dcterms:modified>
</cp:coreProperties>
</file>