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8"/>
  </p:notesMasterIdLst>
  <p:sldIdLst>
    <p:sldId id="285" r:id="rId2"/>
    <p:sldId id="287" r:id="rId3"/>
    <p:sldId id="347" r:id="rId4"/>
    <p:sldId id="336" r:id="rId5"/>
    <p:sldId id="337" r:id="rId6"/>
    <p:sldId id="338" r:id="rId7"/>
    <p:sldId id="339" r:id="rId8"/>
    <p:sldId id="355" r:id="rId9"/>
    <p:sldId id="341" r:id="rId10"/>
    <p:sldId id="342" r:id="rId11"/>
    <p:sldId id="343" r:id="rId12"/>
    <p:sldId id="356" r:id="rId13"/>
    <p:sldId id="345" r:id="rId14"/>
    <p:sldId id="346" r:id="rId15"/>
    <p:sldId id="357" r:id="rId16"/>
    <p:sldId id="28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74" autoAdjust="0"/>
    <p:restoredTop sz="94660"/>
  </p:normalViewPr>
  <p:slideViewPr>
    <p:cSldViewPr>
      <p:cViewPr varScale="1">
        <p:scale>
          <a:sx n="68" d="100"/>
          <a:sy n="68" d="100"/>
        </p:scale>
        <p:origin x="16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Errors</c:v>
                </c:pt>
              </c:strCache>
            </c:strRef>
          </c:tx>
          <c:spPr>
            <a:ln w="15875" cap="rnd">
              <a:solidFill>
                <a:schemeClr val="tx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dk1">
                      <a:tint val="885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dk1">
                      <a:tint val="885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dk1">
                      <a:tint val="885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 cap="rnd">
                <a:solidFill>
                  <a:schemeClr val="dk1">
                    <a:tint val="88500"/>
                  </a:schemeClr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xVal>
            <c:numRef>
              <c:f>Sheet1!$A$2:$A$4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0.15</c:v>
                </c:pt>
                <c:pt idx="1">
                  <c:v>9.69E-2</c:v>
                </c:pt>
                <c:pt idx="2">
                  <c:v>0.08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E7F-4DE6-8EE8-3B78752E79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8415952"/>
        <c:axId val="1658408464"/>
      </c:scatterChart>
      <c:valAx>
        <c:axId val="1658415952"/>
        <c:scaling>
          <c:orientation val="minMax"/>
          <c:max val="6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408464"/>
        <c:crosses val="autoZero"/>
        <c:crossBetween val="midCat"/>
        <c:majorUnit val="1"/>
      </c:valAx>
      <c:valAx>
        <c:axId val="165840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4159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687B3-7330-4369-8384-7DAAF3B5A2D4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98584-10C4-430C-B21C-F83DFFB0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18CB7-1D21-4209-AA7F-AA892BF56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90AB6E-1BB6-4FCA-8729-A49F74355F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4EA3A-797A-4060-A6DD-4C3BC832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F52D-D63C-454F-B7BD-0D53C9187FC0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8C8A-6FFE-42CB-8243-ADDC9BA9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8F8C0-F0C2-4581-9EDB-0A58A187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9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DDEB0-1529-44CD-A6FA-F9D1EE197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38D96-B8C5-4DB5-8DAA-208C8FE6D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CB400-5650-4133-8D3A-E91468BC0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294B-840E-4E03-852D-A9858FECA171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B4EC-022A-434D-B952-57FA3BEA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650F0-D0DD-4F28-8F26-FC8254F0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0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EB75AF-ECAF-47AA-BF85-4AF5535C5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8195A1-C894-4FC4-89C7-F9A57647F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6111E-15ED-4796-8602-F9BC50DAB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363E-FCAA-4A96-83A0-A77BA29EA496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0F586-B372-4E11-9251-66A7E224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2D2B4-A03D-4494-AE9F-22354737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0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B4BE4-ABCB-404C-AA1D-9157B642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1D156-2962-4D27-8643-3D299DDBB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E00E7-83D9-4A64-98ED-2F3A48FF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63EE8-CB06-49A5-8F9C-2F9BF7DECD27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F1899-0233-4ECA-A4B3-C0C10112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480B-B46E-4383-A9D5-8B4E87EB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8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C65C-7125-4550-9D05-88B39E27B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D421C-DC65-4CD9-8F47-826B14315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8D8CF-594F-47DB-8A41-AC5189084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4610-2951-40CF-B5C1-BB5DFE71506F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4F760-B49B-4E0F-AFB2-08803915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C0A2F-9B39-49CD-A943-0FA905AA6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7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0C38-D35C-4A6C-B7B9-94AB32D7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7EF21-1C07-463F-B9A3-BB2FE83DC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53465-C478-4A72-A6DD-79567A7E9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A6CAAB-CDD9-4ACA-B766-8522EC7F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2287-066A-44B2-90B0-25802A8BC7B6}" type="datetime1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21C66-A01C-4685-AAA6-1AFAC836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30321-7CD1-4773-99B2-175D016A7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9445D-491B-4FDB-8578-B60A1CB1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1F189-6520-4516-B717-E4FC5AB1D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40DEF-0434-42A0-9744-8C3D18FE7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35BEB-AA6B-48F3-B6B9-30691D057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12E4AD-53CB-4DB6-86DC-40C5C76761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C623D-2DBE-49BF-BD31-3FD08AC3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3654F-A10B-405C-9C73-2AEB738132E4}" type="datetime1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30271-CAD0-4102-AD79-06EF87462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632A1C-A1DA-4E34-8826-C316762A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3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EDB58-C9AA-42F1-9875-2C758C19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BC0D5E-3221-419D-A671-68BBDC54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38BD-C230-4537-8270-935A74D37FFA}" type="datetime1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19125-09FF-4ABD-8F30-3E85F7CA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9479F-6992-4330-BD5A-385F59C5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7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A4DC47-AE07-48AF-A6BD-0AC604F33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3917-44A9-49B3-981D-BE7235C2AB42}" type="datetime1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475693-3A1E-4DC3-A7B7-D5F8BC552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70EB0-A97C-471D-B238-D5B15E10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7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7DC87-42B8-4289-8192-0DBAC8AD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FC07C-AE32-4A09-8BB6-B778F5D0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704E6-8FD7-4316-9B75-58B217254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EA513-0B7D-43F6-B632-44683477E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506C-BA1D-48D1-BF29-8B5D08A886C2}" type="datetime1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2F203-5591-4818-9C4F-5400D8B9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0C32E-4D4F-4983-873A-D72EFDBFC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0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EC6C9-D92A-4070-B468-03D25525A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560905-90BC-4D71-92B3-9972F7532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049EE-AA9E-4BD3-B990-28C52F632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5418B-8DD4-452E-832F-D18C7372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0011-AD69-4AE6-A633-71D837B875F6}" type="datetime1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BE806-323A-420E-8D11-1EB03E09B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4C5C4-BA27-4B6A-8DA8-7C5CD47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9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FADE4C-2583-4A85-9665-6AE15E67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B481-F8D7-4A81-A416-07BF28B55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010E9-C254-48E3-8442-1632CD6E1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70C9A-C277-43EC-B000-5C8F20EEA7DC}" type="datetime1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1D16E-9209-4EC6-8168-FC220671C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8440C-CDDE-4356-A3D7-95574575C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5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5DB2CE-FD42-4C68-8C52-3201E003F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989" y="576263"/>
            <a:ext cx="3790647" cy="2967606"/>
          </a:xfrm>
        </p:spPr>
        <p:txBody>
          <a:bodyPr anchor="b">
            <a:normAutofit/>
          </a:bodyPr>
          <a:lstStyle/>
          <a:p>
            <a:pPr algn="l"/>
            <a:r>
              <a:rPr lang="en-US" sz="4200"/>
              <a:t>Fundamental to Artificial Intelligent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EF34242-0561-46EC-9BCD-65D9A452D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1989" y="3764975"/>
            <a:ext cx="3790647" cy="2192683"/>
          </a:xfrm>
        </p:spPr>
        <p:txBody>
          <a:bodyPr>
            <a:normAutofit/>
          </a:bodyPr>
          <a:lstStyle/>
          <a:p>
            <a:pPr algn="l"/>
            <a:r>
              <a:rPr lang="en-US" sz="1900" dirty="0"/>
              <a:t>IT-456</a:t>
            </a:r>
          </a:p>
          <a:p>
            <a:pPr algn="l"/>
            <a:endParaRPr lang="en-US" sz="1900" dirty="0"/>
          </a:p>
          <a:p>
            <a:pPr algn="l"/>
            <a:r>
              <a:rPr lang="en-US" sz="1900" dirty="0"/>
              <a:t>Dr. Saman Mirza Abdullah</a:t>
            </a:r>
          </a:p>
          <a:p>
            <a:pPr algn="l"/>
            <a:r>
              <a:rPr lang="en-US" sz="1900" dirty="0"/>
              <a:t>Saman.mirza@tiu.edu.iq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55BF8F-E929-4C34-A8F7-271525B4B5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330" r="7619" b="-1"/>
          <a:stretch/>
        </p:blipFill>
        <p:spPr>
          <a:xfrm>
            <a:off x="-4854" y="10"/>
            <a:ext cx="4114795" cy="6857982"/>
          </a:xfrm>
          <a:prstGeom prst="rect">
            <a:avLst/>
          </a:prstGeom>
        </p:spPr>
      </p:pic>
      <p:pic>
        <p:nvPicPr>
          <p:cNvPr id="1026" name="Picture 2" descr="Home - TIU">
            <a:extLst>
              <a:ext uri="{FF2B5EF4-FFF2-40B4-BE49-F238E27FC236}">
                <a16:creationId xmlns:a16="http://schemas.microsoft.com/office/drawing/2014/main" id="{5CA56A7E-A55F-4912-99C8-832774F2B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29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  Algorithm</a:t>
            </a:r>
            <a:br>
              <a:rPr lang="en-US" sz="2400" dirty="0"/>
            </a:br>
            <a:r>
              <a:rPr lang="en-US" sz="2400" dirty="0"/>
              <a:t>Example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1600200"/>
            <a:ext cx="5029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Iteration 2:</a:t>
            </a:r>
          </a:p>
          <a:p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 Step: Back Propagation at output layer: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1- Computing Errors</a:t>
            </a:r>
          </a:p>
          <a:p>
            <a:endParaRPr lang="en-US" dirty="0"/>
          </a:p>
          <a:p>
            <a:r>
              <a:rPr lang="en-US" i="1" dirty="0"/>
              <a:t>Error</a:t>
            </a:r>
            <a:r>
              <a:rPr lang="en-US" dirty="0"/>
              <a:t> OP</a:t>
            </a:r>
            <a:r>
              <a:rPr lang="en-US" baseline="-25000" dirty="0"/>
              <a:t> </a:t>
            </a:r>
            <a:r>
              <a:rPr lang="en-US" dirty="0"/>
              <a:t>= OP</a:t>
            </a:r>
            <a:r>
              <a:rPr lang="en-US" baseline="-25000" dirty="0"/>
              <a:t> </a:t>
            </a:r>
            <a:r>
              <a:rPr lang="en-US" dirty="0"/>
              <a:t>*(1- OP)*( </a:t>
            </a:r>
            <a:r>
              <a:rPr lang="en-US" i="1" dirty="0"/>
              <a:t>Desired</a:t>
            </a:r>
            <a:r>
              <a:rPr lang="en-US" dirty="0"/>
              <a:t> O/P – OP)</a:t>
            </a:r>
          </a:p>
          <a:p>
            <a:endParaRPr lang="en-US" dirty="0"/>
          </a:p>
          <a:p>
            <a:r>
              <a:rPr lang="en-US" i="1" dirty="0"/>
              <a:t>Error</a:t>
            </a:r>
            <a:r>
              <a:rPr lang="en-US" dirty="0"/>
              <a:t> OP</a:t>
            </a:r>
            <a:r>
              <a:rPr lang="en-US" baseline="-25000" dirty="0"/>
              <a:t> </a:t>
            </a:r>
            <a:r>
              <a:rPr lang="en-US" dirty="0"/>
              <a:t>= 0.597*(1- 0.597)*( </a:t>
            </a:r>
            <a:r>
              <a:rPr lang="en-US" i="1" dirty="0"/>
              <a:t>1</a:t>
            </a:r>
            <a:r>
              <a:rPr lang="en-US" dirty="0"/>
              <a:t>- 0.597) =</a:t>
            </a:r>
            <a:r>
              <a:rPr lang="en-US" b="1" u="sng" dirty="0"/>
              <a:t>0.0969</a:t>
            </a:r>
          </a:p>
          <a:p>
            <a:endParaRPr lang="en-US" b="1" u="sng" dirty="0"/>
          </a:p>
          <a:p>
            <a:r>
              <a:rPr lang="en-US" i="1" dirty="0"/>
              <a:t>Because error is greater than 0.001, we need to</a:t>
            </a:r>
          </a:p>
          <a:p>
            <a:r>
              <a:rPr lang="en-US" i="1" dirty="0"/>
              <a:t>update  the weights.</a:t>
            </a:r>
          </a:p>
        </p:txBody>
      </p:sp>
      <p:pic>
        <p:nvPicPr>
          <p:cNvPr id="16" name="Picture 2" descr="Home - TIU">
            <a:extLst>
              <a:ext uri="{FF2B5EF4-FFF2-40B4-BE49-F238E27FC236}">
                <a16:creationId xmlns:a16="http://schemas.microsoft.com/office/drawing/2014/main" id="{CBF85017-A397-4E2A-9BB7-2E99F1A8F3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122511" y="26226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FA7C70C3-8728-4FEB-B0FD-4EA3627B2A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3553" y="2819400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9C3FCE01-3FEF-4260-A312-268AF28CA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061602"/>
              </p:ext>
            </p:extLst>
          </p:nvPr>
        </p:nvGraphicFramePr>
        <p:xfrm>
          <a:off x="5930153" y="5562600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-0.053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A375ACB1-B48F-41BC-AC1C-0448543E6141}"/>
              </a:ext>
            </a:extLst>
          </p:cNvPr>
          <p:cNvSpPr txBox="1"/>
          <p:nvPr/>
        </p:nvSpPr>
        <p:spPr>
          <a:xfrm>
            <a:off x="5930153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updated Weights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934148D-4359-406D-830E-D1BFC8C61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544" y="309637"/>
            <a:ext cx="4007711" cy="2138192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1702F07-1454-48F7-8FDB-2ED6658A5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52855"/>
              </p:ext>
            </p:extLst>
          </p:nvPr>
        </p:nvGraphicFramePr>
        <p:xfrm>
          <a:off x="5638800" y="4034468"/>
          <a:ext cx="30869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972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  Algorithm</a:t>
            </a:r>
            <a:br>
              <a:rPr lang="en-US" sz="2400" dirty="0"/>
            </a:br>
            <a:r>
              <a:rPr lang="en-US" sz="2400" dirty="0"/>
              <a:t>Example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1600200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Iteration 2: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 Step: Back Propagation at output layer:</a:t>
            </a:r>
          </a:p>
          <a:p>
            <a:endParaRPr lang="en-US" dirty="0"/>
          </a:p>
          <a:p>
            <a:r>
              <a:rPr lang="en-US" dirty="0"/>
              <a:t>2- Finding ∆W</a:t>
            </a:r>
            <a:r>
              <a:rPr lang="en-US" baseline="-25000" dirty="0"/>
              <a:t>1</a:t>
            </a:r>
            <a:r>
              <a:rPr lang="en-US" dirty="0"/>
              <a:t> with ∆W</a:t>
            </a:r>
            <a:r>
              <a:rPr lang="en-US" baseline="-25000" dirty="0"/>
              <a:t>2</a:t>
            </a:r>
            <a:r>
              <a:rPr lang="en-US" dirty="0"/>
              <a:t> and updating W</a:t>
            </a:r>
            <a:r>
              <a:rPr lang="en-US" baseline="-25000" dirty="0"/>
              <a:t>1</a:t>
            </a:r>
            <a:r>
              <a:rPr lang="en-US" dirty="0"/>
              <a:t> and W</a:t>
            </a:r>
            <a:r>
              <a:rPr lang="en-US" baseline="-25000" dirty="0"/>
              <a:t>2</a:t>
            </a:r>
          </a:p>
          <a:p>
            <a:endParaRPr lang="en-US" dirty="0"/>
          </a:p>
          <a:p>
            <a:r>
              <a:rPr lang="en-US" dirty="0"/>
              <a:t>∆W</a:t>
            </a:r>
            <a:r>
              <a:rPr lang="en-US" baseline="-25000" dirty="0"/>
              <a:t>1</a:t>
            </a:r>
            <a:r>
              <a:rPr lang="en-US" dirty="0"/>
              <a:t>=</a:t>
            </a:r>
            <a:r>
              <a:rPr lang="el-GR" dirty="0"/>
              <a:t>β</a:t>
            </a:r>
            <a:r>
              <a:rPr lang="en-US" dirty="0"/>
              <a:t> * </a:t>
            </a:r>
            <a:r>
              <a:rPr lang="en-US" dirty="0" err="1"/>
              <a:t>ErrorOP</a:t>
            </a:r>
            <a:r>
              <a:rPr lang="en-US" dirty="0"/>
              <a:t> * OP</a:t>
            </a:r>
            <a:endParaRPr lang="en-US" baseline="-25000" dirty="0"/>
          </a:p>
          <a:p>
            <a:r>
              <a:rPr lang="en-US" dirty="0"/>
              <a:t>∆W</a:t>
            </a:r>
            <a:r>
              <a:rPr lang="en-US" baseline="-25000" dirty="0"/>
              <a:t>1</a:t>
            </a:r>
            <a:r>
              <a:rPr lang="en-US" dirty="0"/>
              <a:t>=0.45 * 0.0969* 1</a:t>
            </a:r>
          </a:p>
          <a:p>
            <a:r>
              <a:rPr lang="en-US" dirty="0"/>
              <a:t>∆W</a:t>
            </a:r>
            <a:r>
              <a:rPr lang="en-US" baseline="-25000" dirty="0"/>
              <a:t>1</a:t>
            </a:r>
            <a:r>
              <a:rPr lang="en-US" dirty="0"/>
              <a:t>=0.0426</a:t>
            </a:r>
          </a:p>
          <a:p>
            <a:endParaRPr lang="en-US" dirty="0"/>
          </a:p>
          <a:p>
            <a:r>
              <a:rPr lang="en-US" dirty="0"/>
              <a:t>NewW</a:t>
            </a:r>
            <a:r>
              <a:rPr lang="en-US" baseline="-25000" dirty="0"/>
              <a:t>1</a:t>
            </a:r>
            <a:r>
              <a:rPr lang="en-US" dirty="0"/>
              <a:t> = old W</a:t>
            </a:r>
            <a:r>
              <a:rPr lang="en-US" baseline="-25000" dirty="0"/>
              <a:t>1</a:t>
            </a:r>
            <a:r>
              <a:rPr lang="en-US" dirty="0"/>
              <a:t> +∆W</a:t>
            </a:r>
            <a:r>
              <a:rPr lang="en-US" baseline="-25000" dirty="0"/>
              <a:t>1</a:t>
            </a:r>
            <a:r>
              <a:rPr lang="en-US" dirty="0"/>
              <a:t>+(</a:t>
            </a:r>
            <a:r>
              <a:rPr lang="el-GR" dirty="0"/>
              <a:t>α</a:t>
            </a:r>
            <a:r>
              <a:rPr lang="en-US" dirty="0"/>
              <a:t>* ∆ (t-1))</a:t>
            </a:r>
          </a:p>
          <a:p>
            <a:r>
              <a:rPr lang="en-US" dirty="0"/>
              <a:t>NewW</a:t>
            </a:r>
            <a:r>
              <a:rPr lang="en-US" baseline="-25000" dirty="0"/>
              <a:t>1</a:t>
            </a:r>
            <a:r>
              <a:rPr lang="en-US" dirty="0"/>
              <a:t> = 0.447+0.0426+(0.9* 0.047)</a:t>
            </a:r>
          </a:p>
          <a:p>
            <a:r>
              <a:rPr lang="en-US" dirty="0"/>
              <a:t>NewW</a:t>
            </a:r>
            <a:r>
              <a:rPr lang="en-US" baseline="-25000" dirty="0"/>
              <a:t>1</a:t>
            </a:r>
            <a:r>
              <a:rPr lang="en-US" dirty="0"/>
              <a:t> =0.5319</a:t>
            </a:r>
          </a:p>
        </p:txBody>
      </p:sp>
      <p:pic>
        <p:nvPicPr>
          <p:cNvPr id="16" name="Picture 2" descr="Home - TIU">
            <a:extLst>
              <a:ext uri="{FF2B5EF4-FFF2-40B4-BE49-F238E27FC236}">
                <a16:creationId xmlns:a16="http://schemas.microsoft.com/office/drawing/2014/main" id="{7D0A13D5-4B46-4AD1-830F-33908A71DC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122511" y="26226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1331DA82-B992-44F4-84D1-AEAAC06D5E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3553" y="2819400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86CA8F77-F9A6-4283-85EC-E044D3CD8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103531"/>
              </p:ext>
            </p:extLst>
          </p:nvPr>
        </p:nvGraphicFramePr>
        <p:xfrm>
          <a:off x="5930153" y="5562600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-0.053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F67DA652-5329-4F5B-AE9E-77935C8544C0}"/>
              </a:ext>
            </a:extLst>
          </p:cNvPr>
          <p:cNvSpPr txBox="1"/>
          <p:nvPr/>
        </p:nvSpPr>
        <p:spPr>
          <a:xfrm>
            <a:off x="5930153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updated Weights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7D48123-0716-4B29-B6D5-6DA24F1768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544" y="309637"/>
            <a:ext cx="4007711" cy="2138192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7F0F438-7954-44F7-B908-994EF8AB7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52855"/>
              </p:ext>
            </p:extLst>
          </p:nvPr>
        </p:nvGraphicFramePr>
        <p:xfrm>
          <a:off x="5638800" y="4034468"/>
          <a:ext cx="30869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932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  Algorithm</a:t>
            </a:r>
            <a:br>
              <a:rPr lang="en-US" sz="2400" dirty="0"/>
            </a:br>
            <a:r>
              <a:rPr lang="en-US" sz="2400" dirty="0"/>
              <a:t>Example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1600200"/>
            <a:ext cx="525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Iteration 2: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 Step: Back Propagation at output layer:</a:t>
            </a:r>
          </a:p>
          <a:p>
            <a:endParaRPr lang="en-US" dirty="0"/>
          </a:p>
          <a:p>
            <a:r>
              <a:rPr lang="en-US" dirty="0"/>
              <a:t>2- Finding ∆W</a:t>
            </a:r>
            <a:r>
              <a:rPr lang="en-US" baseline="-25000" dirty="0"/>
              <a:t>1</a:t>
            </a:r>
            <a:r>
              <a:rPr lang="en-US" dirty="0"/>
              <a:t> with ∆W</a:t>
            </a:r>
            <a:r>
              <a:rPr lang="en-US" baseline="-25000" dirty="0"/>
              <a:t>2</a:t>
            </a:r>
            <a:r>
              <a:rPr lang="en-US" dirty="0"/>
              <a:t> and updating W</a:t>
            </a:r>
            <a:r>
              <a:rPr lang="en-US" baseline="-25000" dirty="0"/>
              <a:t>1</a:t>
            </a:r>
            <a:r>
              <a:rPr lang="en-US" dirty="0"/>
              <a:t> and W</a:t>
            </a:r>
            <a:r>
              <a:rPr lang="en-US" baseline="-25000" dirty="0"/>
              <a:t>2</a:t>
            </a:r>
          </a:p>
          <a:p>
            <a:endParaRPr lang="en-US" dirty="0"/>
          </a:p>
          <a:p>
            <a:r>
              <a:rPr lang="en-US" dirty="0"/>
              <a:t>∆W</a:t>
            </a:r>
            <a:r>
              <a:rPr lang="en-US" baseline="-25000" dirty="0"/>
              <a:t>2</a:t>
            </a:r>
            <a:r>
              <a:rPr lang="en-US" dirty="0"/>
              <a:t>=</a:t>
            </a:r>
            <a:r>
              <a:rPr lang="el-GR" dirty="0"/>
              <a:t>β</a:t>
            </a:r>
            <a:r>
              <a:rPr lang="en-US" dirty="0"/>
              <a:t> * </a:t>
            </a:r>
            <a:r>
              <a:rPr lang="en-US" dirty="0" err="1"/>
              <a:t>ErrorOP</a:t>
            </a:r>
            <a:r>
              <a:rPr lang="en-US" dirty="0"/>
              <a:t> * OP</a:t>
            </a:r>
            <a:endParaRPr lang="en-US" baseline="-25000" dirty="0"/>
          </a:p>
          <a:p>
            <a:r>
              <a:rPr lang="en-US" dirty="0"/>
              <a:t>∆W</a:t>
            </a:r>
            <a:r>
              <a:rPr lang="en-US" baseline="-25000" dirty="0"/>
              <a:t>2</a:t>
            </a:r>
            <a:r>
              <a:rPr lang="en-US" dirty="0"/>
              <a:t>=0.45 * 0.0969* 1</a:t>
            </a:r>
          </a:p>
          <a:p>
            <a:r>
              <a:rPr lang="en-US" dirty="0"/>
              <a:t>∆W</a:t>
            </a:r>
            <a:r>
              <a:rPr lang="en-US" baseline="-25000" dirty="0"/>
              <a:t>2</a:t>
            </a:r>
            <a:r>
              <a:rPr lang="en-US" dirty="0"/>
              <a:t>=0.0426</a:t>
            </a:r>
          </a:p>
          <a:p>
            <a:endParaRPr lang="en-US" dirty="0"/>
          </a:p>
          <a:p>
            <a:r>
              <a:rPr lang="en-US" dirty="0"/>
              <a:t>NewW</a:t>
            </a:r>
            <a:r>
              <a:rPr lang="en-US" baseline="-25000" dirty="0"/>
              <a:t>2</a:t>
            </a:r>
            <a:r>
              <a:rPr lang="en-US" dirty="0"/>
              <a:t> = old W</a:t>
            </a:r>
            <a:r>
              <a:rPr lang="en-US" baseline="-25000" dirty="0"/>
              <a:t>1</a:t>
            </a:r>
            <a:r>
              <a:rPr lang="en-US" dirty="0"/>
              <a:t> +∆W</a:t>
            </a:r>
            <a:r>
              <a:rPr lang="en-US" baseline="-25000" dirty="0"/>
              <a:t>1</a:t>
            </a:r>
            <a:r>
              <a:rPr lang="en-US" dirty="0"/>
              <a:t>+(</a:t>
            </a:r>
            <a:r>
              <a:rPr lang="el-GR" dirty="0"/>
              <a:t>α</a:t>
            </a:r>
            <a:r>
              <a:rPr lang="en-US" dirty="0"/>
              <a:t>* ∆ (t-1))</a:t>
            </a:r>
          </a:p>
          <a:p>
            <a:r>
              <a:rPr lang="en-US" dirty="0"/>
              <a:t>NewW</a:t>
            </a:r>
            <a:r>
              <a:rPr lang="en-US" baseline="-25000" dirty="0"/>
              <a:t>2</a:t>
            </a:r>
            <a:r>
              <a:rPr lang="en-US" dirty="0"/>
              <a:t> = -0.053+0.0426+(0.9* 0.047)</a:t>
            </a:r>
          </a:p>
          <a:p>
            <a:r>
              <a:rPr lang="en-US" dirty="0"/>
              <a:t>NewW</a:t>
            </a:r>
            <a:r>
              <a:rPr lang="en-US" baseline="-25000" dirty="0"/>
              <a:t>2</a:t>
            </a:r>
            <a:r>
              <a:rPr lang="en-US" dirty="0"/>
              <a:t> =0.0319</a:t>
            </a:r>
          </a:p>
        </p:txBody>
      </p:sp>
      <p:pic>
        <p:nvPicPr>
          <p:cNvPr id="16" name="Picture 2" descr="Home - TIU">
            <a:extLst>
              <a:ext uri="{FF2B5EF4-FFF2-40B4-BE49-F238E27FC236}">
                <a16:creationId xmlns:a16="http://schemas.microsoft.com/office/drawing/2014/main" id="{7D0A13D5-4B46-4AD1-830F-33908A71DC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122511" y="26226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1331DA82-B992-44F4-84D1-AEAAC06D5E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3553" y="2819400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86CA8F77-F9A6-4283-85EC-E044D3CD89B3}"/>
              </a:ext>
            </a:extLst>
          </p:cNvPr>
          <p:cNvGraphicFramePr>
            <a:graphicFrameLocks noGrp="1"/>
          </p:cNvGraphicFramePr>
          <p:nvPr/>
        </p:nvGraphicFramePr>
        <p:xfrm>
          <a:off x="5930153" y="5562600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-0.053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F67DA652-5329-4F5B-AE9E-77935C8544C0}"/>
              </a:ext>
            </a:extLst>
          </p:cNvPr>
          <p:cNvSpPr txBox="1"/>
          <p:nvPr/>
        </p:nvSpPr>
        <p:spPr>
          <a:xfrm>
            <a:off x="5930153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updated Weights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7D48123-0716-4B29-B6D5-6DA24F1768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544" y="309637"/>
            <a:ext cx="4007711" cy="2138192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72B93A87-FA41-455A-884B-76E06E43A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52855"/>
              </p:ext>
            </p:extLst>
          </p:nvPr>
        </p:nvGraphicFramePr>
        <p:xfrm>
          <a:off x="5638800" y="4034468"/>
          <a:ext cx="30869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139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  Algorithm</a:t>
            </a:r>
            <a:br>
              <a:rPr lang="en-US" sz="2400" dirty="0"/>
            </a:br>
            <a:r>
              <a:rPr lang="en-US" sz="2400" dirty="0"/>
              <a:t>Example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1600200"/>
            <a:ext cx="5029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Iteration 3:</a:t>
            </a:r>
          </a:p>
          <a:p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Step: Forward Computation:</a:t>
            </a:r>
          </a:p>
          <a:p>
            <a:endParaRPr lang="en-US" dirty="0"/>
          </a:p>
          <a:p>
            <a:r>
              <a:rPr lang="en-US" dirty="0"/>
              <a:t>in</a:t>
            </a:r>
            <a:r>
              <a:rPr lang="en-US" baseline="-25000" dirty="0"/>
              <a:t>1</a:t>
            </a:r>
            <a:r>
              <a:rPr lang="en-US" dirty="0"/>
              <a:t>=1 and in</a:t>
            </a:r>
            <a:r>
              <a:rPr lang="en-US" baseline="-25000" dirty="0"/>
              <a:t>2</a:t>
            </a:r>
            <a:r>
              <a:rPr lang="en-US" dirty="0"/>
              <a:t> = 1</a:t>
            </a:r>
          </a:p>
          <a:p>
            <a:endParaRPr lang="en-US" dirty="0"/>
          </a:p>
          <a:p>
            <a:r>
              <a:rPr lang="en-US" dirty="0"/>
              <a:t>P = in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-25000" dirty="0"/>
              <a:t>1</a:t>
            </a:r>
            <a:r>
              <a:rPr lang="en-US" dirty="0"/>
              <a:t> + in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-25000" dirty="0"/>
              <a:t>2</a:t>
            </a:r>
          </a:p>
          <a:p>
            <a:endParaRPr lang="en-US" baseline="-25000" dirty="0"/>
          </a:p>
          <a:p>
            <a:r>
              <a:rPr lang="en-US" dirty="0"/>
              <a:t>P=1*0.5319 + 1*0.0319</a:t>
            </a:r>
          </a:p>
          <a:p>
            <a:endParaRPr lang="en-US" dirty="0"/>
          </a:p>
          <a:p>
            <a:r>
              <a:rPr lang="en-US" dirty="0"/>
              <a:t>P = 0.5319 + 0.0319 = 0.5638</a:t>
            </a:r>
          </a:p>
          <a:p>
            <a:endParaRPr lang="en-US" b="1" u="sng" dirty="0"/>
          </a:p>
          <a:p>
            <a:r>
              <a:rPr lang="en-US" dirty="0"/>
              <a:t>Out = 1 / (1+ e</a:t>
            </a:r>
            <a:r>
              <a:rPr lang="en-US" baseline="30000" dirty="0"/>
              <a:t>-0.5638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Out = </a:t>
            </a:r>
            <a:r>
              <a:rPr lang="en-US" b="1" u="sng" dirty="0"/>
              <a:t>0.6384</a:t>
            </a:r>
          </a:p>
          <a:p>
            <a:endParaRPr lang="en-US" dirty="0"/>
          </a:p>
        </p:txBody>
      </p:sp>
      <p:pic>
        <p:nvPicPr>
          <p:cNvPr id="18" name="Picture 2" descr="Home - TIU">
            <a:extLst>
              <a:ext uri="{FF2B5EF4-FFF2-40B4-BE49-F238E27FC236}">
                <a16:creationId xmlns:a16="http://schemas.microsoft.com/office/drawing/2014/main" id="{FF9A7070-E1C1-4278-AE5B-13457B5377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122511" y="26226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F71498D0-8FC8-427A-A4A2-78A07C3FCB0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3553" y="2819400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784C5C7-08A0-487C-A436-13EB4DB48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098936"/>
              </p:ext>
            </p:extLst>
          </p:nvPr>
        </p:nvGraphicFramePr>
        <p:xfrm>
          <a:off x="5930153" y="5562600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0.5319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0.0319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E358F35B-769A-467A-A4B8-5B1F2A74983F}"/>
              </a:ext>
            </a:extLst>
          </p:cNvPr>
          <p:cNvSpPr txBox="1"/>
          <p:nvPr/>
        </p:nvSpPr>
        <p:spPr>
          <a:xfrm>
            <a:off x="5930153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updated Weights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5CD1644-C728-4E88-81D2-670235F9D7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544" y="309637"/>
            <a:ext cx="4007711" cy="2138192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D267C18-43B0-41DA-87B1-4E9C69E1B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52855"/>
              </p:ext>
            </p:extLst>
          </p:nvPr>
        </p:nvGraphicFramePr>
        <p:xfrm>
          <a:off x="5638800" y="4034468"/>
          <a:ext cx="30869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305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  Algorithm</a:t>
            </a:r>
            <a:br>
              <a:rPr lang="en-US" sz="2400" dirty="0"/>
            </a:br>
            <a:r>
              <a:rPr lang="en-US" sz="2400" dirty="0"/>
              <a:t>Example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1600200"/>
            <a:ext cx="502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 Step: Back Propagation at output layer:</a:t>
            </a:r>
          </a:p>
          <a:p>
            <a:endParaRPr lang="en-US" dirty="0"/>
          </a:p>
          <a:p>
            <a:r>
              <a:rPr lang="en-US" dirty="0"/>
              <a:t>1- Computing Errors</a:t>
            </a:r>
          </a:p>
          <a:p>
            <a:endParaRPr lang="en-US" dirty="0"/>
          </a:p>
          <a:p>
            <a:r>
              <a:rPr lang="en-US" i="1" dirty="0"/>
              <a:t>Error</a:t>
            </a:r>
            <a:r>
              <a:rPr lang="en-US" dirty="0"/>
              <a:t> OP</a:t>
            </a:r>
            <a:r>
              <a:rPr lang="en-US" baseline="-25000" dirty="0"/>
              <a:t> </a:t>
            </a:r>
            <a:r>
              <a:rPr lang="en-US" dirty="0"/>
              <a:t>= OP</a:t>
            </a:r>
            <a:r>
              <a:rPr lang="en-US" baseline="-25000" dirty="0"/>
              <a:t> </a:t>
            </a:r>
            <a:r>
              <a:rPr lang="en-US" dirty="0"/>
              <a:t>*(1- OP)*( </a:t>
            </a:r>
            <a:r>
              <a:rPr lang="en-US" i="1" dirty="0"/>
              <a:t>Desired</a:t>
            </a:r>
            <a:r>
              <a:rPr lang="en-US" dirty="0"/>
              <a:t> OP - OP)</a:t>
            </a:r>
          </a:p>
          <a:p>
            <a:endParaRPr lang="en-US" dirty="0"/>
          </a:p>
          <a:p>
            <a:r>
              <a:rPr lang="en-US" i="1" dirty="0"/>
              <a:t>Error</a:t>
            </a:r>
            <a:r>
              <a:rPr lang="en-US" dirty="0"/>
              <a:t> OP</a:t>
            </a:r>
            <a:r>
              <a:rPr lang="en-US" baseline="-25000" dirty="0"/>
              <a:t> </a:t>
            </a:r>
            <a:r>
              <a:rPr lang="en-US" dirty="0"/>
              <a:t>= 0.6384*(1- 0.6384*( </a:t>
            </a:r>
            <a:r>
              <a:rPr lang="en-US" i="1" dirty="0"/>
              <a:t>1</a:t>
            </a:r>
            <a:r>
              <a:rPr lang="en-US" dirty="0"/>
              <a:t>- 0.6384) =</a:t>
            </a:r>
            <a:r>
              <a:rPr lang="en-US" b="1" u="sng" dirty="0"/>
              <a:t>0.083</a:t>
            </a:r>
          </a:p>
          <a:p>
            <a:endParaRPr lang="en-US" b="1" u="sng" dirty="0"/>
          </a:p>
          <a:p>
            <a:r>
              <a:rPr lang="en-US" i="1" dirty="0"/>
              <a:t>Because error is greater than 0.001, we need to</a:t>
            </a:r>
          </a:p>
          <a:p>
            <a:r>
              <a:rPr lang="en-US" i="1" dirty="0"/>
              <a:t>update  the weights.</a:t>
            </a:r>
          </a:p>
        </p:txBody>
      </p:sp>
      <p:pic>
        <p:nvPicPr>
          <p:cNvPr id="18" name="Picture 2" descr="Home - TIU">
            <a:extLst>
              <a:ext uri="{FF2B5EF4-FFF2-40B4-BE49-F238E27FC236}">
                <a16:creationId xmlns:a16="http://schemas.microsoft.com/office/drawing/2014/main" id="{1A354346-5F12-4716-A1AC-3C5B8896F9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122511" y="26226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3F035370-5D55-43C3-9E08-CF8F6F5D1D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3553" y="2819400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02EBC63-3546-4CE9-8D2D-54526044D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543271"/>
              </p:ext>
            </p:extLst>
          </p:nvPr>
        </p:nvGraphicFramePr>
        <p:xfrm>
          <a:off x="5930153" y="5562600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0.5319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0.0319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83552757-D6ED-42DC-A918-5330D917DD5F}"/>
              </a:ext>
            </a:extLst>
          </p:cNvPr>
          <p:cNvSpPr txBox="1"/>
          <p:nvPr/>
        </p:nvSpPr>
        <p:spPr>
          <a:xfrm>
            <a:off x="5930153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updated Weights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48747A22-7A21-4AE1-94CB-756C5D83B5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544" y="309637"/>
            <a:ext cx="4007711" cy="2138192"/>
          </a:xfrm>
          <a:prstGeom prst="rect">
            <a:avLst/>
          </a:prstGeom>
        </p:spPr>
      </p:pic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6BBE74A3-F7F8-448A-AE14-8F694DAC8C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52855"/>
              </p:ext>
            </p:extLst>
          </p:nvPr>
        </p:nvGraphicFramePr>
        <p:xfrm>
          <a:off x="5638800" y="4034468"/>
          <a:ext cx="30869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030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C0FA-A0B5-4A82-B62C-44A46078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Graphing the Error with Iteration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D6B3C7-306E-4298-9758-B1C4DF14B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7EB5A-945B-4A05-A50B-20CDBBE3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7F4B4B9-7D02-4D28-91EE-5000303BB0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26297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3511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F504E9E-80E4-4550-B452-1AA84AF6B002}"/>
              </a:ext>
            </a:extLst>
          </p:cNvPr>
          <p:cNvSpPr txBox="1"/>
          <p:nvPr/>
        </p:nvSpPr>
        <p:spPr>
          <a:xfrm>
            <a:off x="6131051" y="640081"/>
            <a:ext cx="2532887" cy="3708895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>
                <a:latin typeface="+mj-lt"/>
                <a:ea typeface="+mj-ea"/>
                <a:cs typeface="+mj-cs"/>
              </a:rPr>
              <a:t>Class Ended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3F070F-9B60-490E-8711-98EF5D2634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88" r="17412"/>
          <a:stretch/>
        </p:blipFill>
        <p:spPr>
          <a:xfrm>
            <a:off x="20" y="10"/>
            <a:ext cx="5650972" cy="68579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8C42F-BD76-4A32-A4AE-CCAC2238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2953" y="6356350"/>
            <a:ext cx="4646410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4A27-F41A-4039-9DCC-9C59CFE9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4857" y="6356350"/>
            <a:ext cx="469082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B6F15528-21DE-4FAA-801E-634DDDAF4B2B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16</a:t>
            </a:fld>
            <a:endParaRPr lang="en-US" sz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2" descr="Home - TIU">
            <a:extLst>
              <a:ext uri="{FF2B5EF4-FFF2-40B4-BE49-F238E27FC236}">
                <a16:creationId xmlns:a16="http://schemas.microsoft.com/office/drawing/2014/main" id="{213C65C6-3081-4015-97F9-3279B9958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18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9FB5C3-7336-4FE0-A30C-CC0A3646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9A6B5CE-CB1D-48EE-8B43-E952235C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487837" y="2732147"/>
            <a:ext cx="5860051" cy="395784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3F3EAA5-4E15-400B-BBA3-82B3F49A2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2BA2E40-BE9B-4C54-9CDD-40EE804C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DA909B4-15FF-46A6-8A7F-7AEF977FE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517897"/>
            <a:ext cx="8333796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BD5348-F6C3-49B4-AC45-6A439221A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768" y="922644"/>
            <a:ext cx="3780214" cy="1169585"/>
          </a:xfrm>
        </p:spPr>
        <p:txBody>
          <a:bodyPr anchor="b">
            <a:normAutofit/>
          </a:bodyPr>
          <a:lstStyle/>
          <a:p>
            <a:r>
              <a:rPr lang="en-US" sz="3500"/>
              <a:t>Objectives	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1785" y="2263365"/>
            <a:ext cx="37033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8679A-F2B9-464B-8E7C-7BDDCDB8C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6" y="2508105"/>
            <a:ext cx="5151814" cy="2641301"/>
          </a:xfrm>
        </p:spPr>
        <p:txBody>
          <a:bodyPr anchor="ctr">
            <a:normAutofit/>
          </a:bodyPr>
          <a:lstStyle/>
          <a:p>
            <a:r>
              <a:rPr lang="en-US" sz="1700" dirty="0"/>
              <a:t>The main of objectives for this class are</a:t>
            </a:r>
          </a:p>
          <a:p>
            <a:endParaRPr lang="en-US" sz="1700" dirty="0"/>
          </a:p>
          <a:p>
            <a:pPr lvl="1"/>
            <a:r>
              <a:rPr lang="en-US" sz="1700" dirty="0"/>
              <a:t>Reviewing a single neuron with single and multiple inputs</a:t>
            </a:r>
          </a:p>
          <a:p>
            <a:pPr lvl="1"/>
            <a:endParaRPr lang="en-US" sz="1700" dirty="0"/>
          </a:p>
          <a:p>
            <a:pPr lvl="1"/>
            <a:r>
              <a:rPr lang="en-US" sz="1700" dirty="0"/>
              <a:t>Presenting the Error and weight updating computation</a:t>
            </a:r>
          </a:p>
          <a:p>
            <a:pPr marL="342900" lvl="1" indent="0">
              <a:buNone/>
            </a:pPr>
            <a:endParaRPr lang="en-US" sz="1700" dirty="0"/>
          </a:p>
          <a:p>
            <a:pPr lvl="1"/>
            <a:endParaRPr lang="en-US" sz="1700" dirty="0"/>
          </a:p>
        </p:txBody>
      </p:sp>
      <p:pic>
        <p:nvPicPr>
          <p:cNvPr id="10" name="Picture 2" descr="Home - TIU">
            <a:extLst>
              <a:ext uri="{FF2B5EF4-FFF2-40B4-BE49-F238E27FC236}">
                <a16:creationId xmlns:a16="http://schemas.microsoft.com/office/drawing/2014/main" id="{E21055B8-7FF4-4CDF-A15B-B6BD015143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7687865" y="399288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phic 8" descr="Classroom">
            <a:extLst>
              <a:ext uri="{FF2B5EF4-FFF2-40B4-BE49-F238E27FC236}">
                <a16:creationId xmlns:a16="http://schemas.microsoft.com/office/drawing/2014/main" id="{0C659B58-4AEC-4349-8382-1B4F28906C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65333" y="3575074"/>
            <a:ext cx="2581173" cy="258117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F1723B-EB89-4840-935D-72C94C1DE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92240"/>
            <a:ext cx="30861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F27BF-F0CA-4B17-83E4-59887C330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9224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8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1A34F-6230-42B7-9521-1C25E430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Single node iteration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BDCECD-0657-4784-B4A3-16E61F23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57004-3E44-497D-8188-17EC76C5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CE5FA2-13C8-47D8-86FB-A1BA36259D25}"/>
                  </a:ext>
                </a:extLst>
              </p:cNvPr>
              <p:cNvSpPr txBox="1"/>
              <p:nvPr/>
            </p:nvSpPr>
            <p:spPr>
              <a:xfrm>
                <a:off x="990600" y="1690689"/>
                <a:ext cx="7886700" cy="4916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Use the following graph of an artificial neuron to calculate the errors and draw the error-iteration graph. (Feed Forward 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Given: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In = 2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Weight for first loop=0.1, for the second loop=0.5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Bias (b) = -0.2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Activate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b="0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Goal = 0.01.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n-US" dirty="0"/>
                  <a:t>Desired output = 0.7</a:t>
                </a:r>
              </a:p>
              <a:p>
                <a:pPr marL="342900" indent="-34290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CE5FA2-13C8-47D8-86FB-A1BA36259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690689"/>
                <a:ext cx="7886700" cy="4916923"/>
              </a:xfrm>
              <a:prstGeom prst="rect">
                <a:avLst/>
              </a:prstGeom>
              <a:blipFill>
                <a:blip r:embed="rId2"/>
                <a:stretch>
                  <a:fillRect l="-696" t="-620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43FB7D20-6558-4C27-B297-92E9252D9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9375" y="2368503"/>
            <a:ext cx="5791200" cy="212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24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533400"/>
            <a:ext cx="2895600" cy="196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685773"/>
              </p:ext>
            </p:extLst>
          </p:nvPr>
        </p:nvGraphicFramePr>
        <p:xfrm>
          <a:off x="304799" y="2362200"/>
          <a:ext cx="3124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650157"/>
              </p:ext>
            </p:extLst>
          </p:nvPr>
        </p:nvGraphicFramePr>
        <p:xfrm>
          <a:off x="5715000" y="3048000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5715000" y="2667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Initial Weights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19800" y="4572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Stop if error &lt;0.001</a:t>
            </a:r>
          </a:p>
        </p:txBody>
      </p:sp>
      <p:pic>
        <p:nvPicPr>
          <p:cNvPr id="26" name="Picture 2" descr="Home - TIU">
            <a:extLst>
              <a:ext uri="{FF2B5EF4-FFF2-40B4-BE49-F238E27FC236}">
                <a16:creationId xmlns:a16="http://schemas.microsoft.com/office/drawing/2014/main" id="{728B3557-EB70-469D-8DB6-7E69F1CBB8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7966936" y="85344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157E492-9F42-4CD6-A484-02E74C86F2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375" y="3740151"/>
            <a:ext cx="4568825" cy="265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634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  Algorithm</a:t>
            </a:r>
            <a:br>
              <a:rPr lang="en-US" sz="2400" dirty="0"/>
            </a:br>
            <a:r>
              <a:rPr lang="en-US" sz="2400" dirty="0"/>
              <a:t>Example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1323" y="2613964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504533"/>
              </p:ext>
            </p:extLst>
          </p:nvPr>
        </p:nvGraphicFramePr>
        <p:xfrm>
          <a:off x="5638800" y="4034468"/>
          <a:ext cx="30869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223026"/>
              </p:ext>
            </p:extLst>
          </p:nvPr>
        </p:nvGraphicFramePr>
        <p:xfrm>
          <a:off x="6575537" y="5587052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1600200"/>
            <a:ext cx="5029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Iteration 1:</a:t>
            </a:r>
          </a:p>
          <a:p>
            <a:endParaRPr lang="en-US" b="1" u="sng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Step: Forward Computation:</a:t>
            </a:r>
          </a:p>
          <a:p>
            <a:endParaRPr lang="en-US" dirty="0"/>
          </a:p>
          <a:p>
            <a:r>
              <a:rPr lang="en-US" dirty="0"/>
              <a:t>in</a:t>
            </a:r>
            <a:r>
              <a:rPr lang="en-US" baseline="-25000" dirty="0"/>
              <a:t>1</a:t>
            </a:r>
            <a:r>
              <a:rPr lang="en-US" dirty="0"/>
              <a:t>=1 and in</a:t>
            </a:r>
            <a:r>
              <a:rPr lang="en-US" baseline="-25000" dirty="0"/>
              <a:t>2</a:t>
            </a:r>
            <a:r>
              <a:rPr lang="en-US" dirty="0"/>
              <a:t> = 1</a:t>
            </a:r>
          </a:p>
          <a:p>
            <a:endParaRPr lang="en-US" dirty="0"/>
          </a:p>
          <a:p>
            <a:r>
              <a:rPr lang="en-US" dirty="0"/>
              <a:t>P = in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-25000" dirty="0"/>
              <a:t>1</a:t>
            </a:r>
            <a:r>
              <a:rPr lang="en-US" dirty="0"/>
              <a:t> + in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-25000" dirty="0"/>
              <a:t>2</a:t>
            </a:r>
          </a:p>
          <a:p>
            <a:endParaRPr lang="en-US" baseline="-25000" dirty="0"/>
          </a:p>
          <a:p>
            <a:r>
              <a:rPr lang="en-US" dirty="0"/>
              <a:t>P=1*0.4 + 1*(-0.1)</a:t>
            </a:r>
          </a:p>
          <a:p>
            <a:endParaRPr lang="en-US" dirty="0"/>
          </a:p>
          <a:p>
            <a:r>
              <a:rPr lang="en-US" dirty="0"/>
              <a:t>P = 0.4 – 0.1 = 0.3 </a:t>
            </a:r>
          </a:p>
          <a:p>
            <a:endParaRPr lang="en-US" b="1" u="sng" dirty="0"/>
          </a:p>
          <a:p>
            <a:r>
              <a:rPr lang="en-US" dirty="0"/>
              <a:t>OP = 1 / (1+ e</a:t>
            </a:r>
            <a:r>
              <a:rPr lang="en-US" baseline="30000" dirty="0"/>
              <a:t>-0.3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OP = </a:t>
            </a:r>
            <a:r>
              <a:rPr lang="en-US" b="1" u="sng" dirty="0"/>
              <a:t>0.572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90447" y="4996934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Initial Weights</a:t>
            </a:r>
          </a:p>
        </p:txBody>
      </p:sp>
      <p:pic>
        <p:nvPicPr>
          <p:cNvPr id="16" name="Picture 2" descr="Home - TIU">
            <a:extLst>
              <a:ext uri="{FF2B5EF4-FFF2-40B4-BE49-F238E27FC236}">
                <a16:creationId xmlns:a16="http://schemas.microsoft.com/office/drawing/2014/main" id="{F028508A-674A-443B-AEB5-ED8D76DBE0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122511" y="7937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E46ED3C-E108-4B76-B14E-20D9BE06CE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544" y="309637"/>
            <a:ext cx="4007711" cy="213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53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  Algorithm</a:t>
            </a:r>
            <a:br>
              <a:rPr lang="en-US" sz="2400" dirty="0"/>
            </a:br>
            <a:r>
              <a:rPr lang="en-US" sz="2400" dirty="0"/>
              <a:t>Example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3553" y="2819400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313874"/>
              </p:ext>
            </p:extLst>
          </p:nvPr>
        </p:nvGraphicFramePr>
        <p:xfrm>
          <a:off x="5930153" y="5562600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199" y="1600200"/>
            <a:ext cx="54729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Iteration 1:</a:t>
            </a:r>
          </a:p>
          <a:p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Step: Forward Computation:</a:t>
            </a:r>
          </a:p>
          <a:p>
            <a:endParaRPr lang="en-US" dirty="0"/>
          </a:p>
          <a:p>
            <a:r>
              <a:rPr lang="en-US" dirty="0"/>
              <a:t>2- Computing Errors</a:t>
            </a:r>
          </a:p>
          <a:p>
            <a:endParaRPr lang="en-US" dirty="0"/>
          </a:p>
          <a:p>
            <a:r>
              <a:rPr lang="en-US" i="1" dirty="0"/>
              <a:t>Error</a:t>
            </a:r>
            <a:r>
              <a:rPr lang="en-US" dirty="0"/>
              <a:t> OP</a:t>
            </a:r>
            <a:r>
              <a:rPr lang="en-US" baseline="-25000" dirty="0"/>
              <a:t> </a:t>
            </a:r>
            <a:r>
              <a:rPr lang="en-US" dirty="0"/>
              <a:t>= OP</a:t>
            </a:r>
            <a:r>
              <a:rPr lang="en-US" baseline="-25000" dirty="0"/>
              <a:t> </a:t>
            </a:r>
            <a:r>
              <a:rPr lang="en-US" dirty="0"/>
              <a:t>*(1- OP)*( </a:t>
            </a:r>
            <a:r>
              <a:rPr lang="en-US" i="1" dirty="0"/>
              <a:t>Desired</a:t>
            </a:r>
            <a:r>
              <a:rPr lang="en-US" dirty="0"/>
              <a:t> OP – OP)</a:t>
            </a:r>
          </a:p>
          <a:p>
            <a:endParaRPr lang="en-US" dirty="0"/>
          </a:p>
          <a:p>
            <a:r>
              <a:rPr lang="en-US" i="1" dirty="0"/>
              <a:t>Error</a:t>
            </a:r>
            <a:r>
              <a:rPr lang="en-US" dirty="0"/>
              <a:t> OP</a:t>
            </a:r>
            <a:r>
              <a:rPr lang="en-US" baseline="-25000" dirty="0"/>
              <a:t> </a:t>
            </a:r>
            <a:r>
              <a:rPr lang="en-US" dirty="0"/>
              <a:t>= 0.572 *(1- 0.572)*( </a:t>
            </a:r>
            <a:r>
              <a:rPr lang="en-US" i="1" dirty="0"/>
              <a:t>1</a:t>
            </a:r>
            <a:r>
              <a:rPr lang="en-US" dirty="0"/>
              <a:t>- 0.572) =</a:t>
            </a:r>
            <a:r>
              <a:rPr lang="en-US" b="1" u="sng" dirty="0"/>
              <a:t>0.105</a:t>
            </a:r>
          </a:p>
          <a:p>
            <a:endParaRPr lang="en-US" b="1" u="sng" dirty="0"/>
          </a:p>
          <a:p>
            <a:r>
              <a:rPr lang="en-US" i="1" dirty="0"/>
              <a:t>Because error is greater than 0.001, we need to</a:t>
            </a:r>
          </a:p>
          <a:p>
            <a:r>
              <a:rPr lang="en-US" i="1" dirty="0"/>
              <a:t>update  the weights.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30153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Initial Weights</a:t>
            </a:r>
          </a:p>
        </p:txBody>
      </p:sp>
      <p:pic>
        <p:nvPicPr>
          <p:cNvPr id="16" name="Picture 2" descr="Home - TIU">
            <a:extLst>
              <a:ext uri="{FF2B5EF4-FFF2-40B4-BE49-F238E27FC236}">
                <a16:creationId xmlns:a16="http://schemas.microsoft.com/office/drawing/2014/main" id="{AE02291D-245A-4A9F-BDB1-102187B1C3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122511" y="26226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4EB71F6-12BE-496A-8B5B-B2D81E7943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544" y="309637"/>
            <a:ext cx="4007711" cy="2138192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DC74C3B5-714B-46BB-A26A-85057B326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370768"/>
              </p:ext>
            </p:extLst>
          </p:nvPr>
        </p:nvGraphicFramePr>
        <p:xfrm>
          <a:off x="5631491" y="4177040"/>
          <a:ext cx="30869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93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  Algorithm</a:t>
            </a:r>
            <a:br>
              <a:rPr lang="en-US" sz="2400" dirty="0"/>
            </a:br>
            <a:r>
              <a:rPr lang="en-US" sz="2400" dirty="0"/>
              <a:t>Example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1600200"/>
            <a:ext cx="5257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Iteration 1: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 Step: Back Propagation at output layer: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1- Finding ∆W</a:t>
            </a:r>
            <a:r>
              <a:rPr lang="en-US" baseline="-25000" dirty="0"/>
              <a:t>1</a:t>
            </a:r>
            <a:r>
              <a:rPr lang="en-US" dirty="0"/>
              <a:t> with ∆W</a:t>
            </a:r>
            <a:r>
              <a:rPr lang="en-US" baseline="-25000" dirty="0"/>
              <a:t>2</a:t>
            </a:r>
            <a:r>
              <a:rPr lang="en-US" dirty="0"/>
              <a:t> and updating W</a:t>
            </a:r>
            <a:r>
              <a:rPr lang="en-US" baseline="-25000" dirty="0"/>
              <a:t>1</a:t>
            </a:r>
            <a:r>
              <a:rPr lang="en-US" dirty="0"/>
              <a:t> and W</a:t>
            </a:r>
            <a:r>
              <a:rPr lang="en-US" baseline="-25000" dirty="0"/>
              <a:t>2</a:t>
            </a:r>
          </a:p>
          <a:p>
            <a:endParaRPr lang="en-US" dirty="0"/>
          </a:p>
          <a:p>
            <a:r>
              <a:rPr lang="en-US" dirty="0"/>
              <a:t>∆W</a:t>
            </a:r>
            <a:r>
              <a:rPr lang="en-US" baseline="-25000" dirty="0"/>
              <a:t>1</a:t>
            </a:r>
            <a:r>
              <a:rPr lang="en-US" dirty="0"/>
              <a:t>=</a:t>
            </a:r>
            <a:r>
              <a:rPr lang="el-GR" dirty="0"/>
              <a:t>β</a:t>
            </a:r>
            <a:r>
              <a:rPr lang="en-US" dirty="0"/>
              <a:t> * Error OP * Desired OP</a:t>
            </a:r>
            <a:endParaRPr lang="en-US" baseline="-25000" dirty="0"/>
          </a:p>
          <a:p>
            <a:r>
              <a:rPr lang="en-US" dirty="0"/>
              <a:t>∆W</a:t>
            </a:r>
            <a:r>
              <a:rPr lang="en-US" baseline="-25000" dirty="0"/>
              <a:t>1</a:t>
            </a:r>
            <a:r>
              <a:rPr lang="en-US" dirty="0"/>
              <a:t>=0.45 * 0.105* 1</a:t>
            </a:r>
          </a:p>
          <a:p>
            <a:r>
              <a:rPr lang="en-US" dirty="0"/>
              <a:t>∆W</a:t>
            </a:r>
            <a:r>
              <a:rPr lang="en-US" baseline="-25000" dirty="0"/>
              <a:t>1</a:t>
            </a:r>
            <a:r>
              <a:rPr lang="en-US" dirty="0"/>
              <a:t>=0.047</a:t>
            </a:r>
          </a:p>
          <a:p>
            <a:endParaRPr lang="en-US" dirty="0"/>
          </a:p>
          <a:p>
            <a:r>
              <a:rPr lang="en-US" dirty="0"/>
              <a:t>NewW</a:t>
            </a:r>
            <a:r>
              <a:rPr lang="en-US" baseline="-25000" dirty="0"/>
              <a:t>1</a:t>
            </a:r>
            <a:r>
              <a:rPr lang="en-US" dirty="0"/>
              <a:t> = old W</a:t>
            </a:r>
            <a:r>
              <a:rPr lang="en-US" baseline="-25000" dirty="0"/>
              <a:t>1</a:t>
            </a:r>
            <a:r>
              <a:rPr lang="en-US" dirty="0"/>
              <a:t> +∆W</a:t>
            </a:r>
            <a:r>
              <a:rPr lang="en-US" baseline="-25000" dirty="0"/>
              <a:t>1</a:t>
            </a:r>
            <a:r>
              <a:rPr lang="en-US" dirty="0"/>
              <a:t>+(</a:t>
            </a:r>
            <a:r>
              <a:rPr lang="el-GR" dirty="0"/>
              <a:t>α</a:t>
            </a:r>
            <a:r>
              <a:rPr lang="en-US" dirty="0"/>
              <a:t>* ∆ (t-1))</a:t>
            </a:r>
          </a:p>
          <a:p>
            <a:r>
              <a:rPr lang="en-US" dirty="0"/>
              <a:t>NewW</a:t>
            </a:r>
            <a:r>
              <a:rPr lang="en-US" baseline="-25000" dirty="0"/>
              <a:t>1</a:t>
            </a:r>
            <a:r>
              <a:rPr lang="en-US" dirty="0"/>
              <a:t> = 0.4+0.047+(0.9* 0)</a:t>
            </a:r>
          </a:p>
          <a:p>
            <a:r>
              <a:rPr lang="en-US" dirty="0"/>
              <a:t>NewW</a:t>
            </a:r>
            <a:r>
              <a:rPr lang="en-US" baseline="-25000" dirty="0"/>
              <a:t>1</a:t>
            </a:r>
            <a:r>
              <a:rPr lang="en-US" dirty="0"/>
              <a:t> =0.447</a:t>
            </a:r>
          </a:p>
          <a:p>
            <a:endParaRPr lang="en-US" dirty="0"/>
          </a:p>
          <a:p>
            <a:endParaRPr lang="en-US" dirty="0"/>
          </a:p>
          <a:p>
            <a:endParaRPr lang="en-US" baseline="-25000" dirty="0"/>
          </a:p>
          <a:p>
            <a:endParaRPr lang="en-US" baseline="-25000" dirty="0"/>
          </a:p>
          <a:p>
            <a:endParaRPr lang="en-US" baseline="-25000" dirty="0"/>
          </a:p>
          <a:p>
            <a:endParaRPr lang="en-US" baseline="-25000" dirty="0"/>
          </a:p>
          <a:p>
            <a:endParaRPr lang="en-US" dirty="0"/>
          </a:p>
        </p:txBody>
      </p:sp>
      <p:pic>
        <p:nvPicPr>
          <p:cNvPr id="15" name="Picture 2" descr="Home - TIU">
            <a:extLst>
              <a:ext uri="{FF2B5EF4-FFF2-40B4-BE49-F238E27FC236}">
                <a16:creationId xmlns:a16="http://schemas.microsoft.com/office/drawing/2014/main" id="{5076FAA3-1659-442F-96EE-BB7F9BB357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122511" y="26226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83B754FE-6437-402E-B8AC-AB39CCD507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3553" y="2819400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9D9DCA9-4120-4E1E-8AB5-22D1D32A90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238724"/>
              </p:ext>
            </p:extLst>
          </p:nvPr>
        </p:nvGraphicFramePr>
        <p:xfrm>
          <a:off x="5930153" y="5562600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763AC295-F671-4E8E-882C-8EC896CDC0C4}"/>
              </a:ext>
            </a:extLst>
          </p:cNvPr>
          <p:cNvSpPr txBox="1"/>
          <p:nvPr/>
        </p:nvSpPr>
        <p:spPr>
          <a:xfrm>
            <a:off x="5930153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Initial Weights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8917AA5-FA52-4D14-BD89-E3684082E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544" y="309637"/>
            <a:ext cx="4007711" cy="2138192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1F4B3BA-939F-4ECF-B4B4-22BBEC5F8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52855"/>
              </p:ext>
            </p:extLst>
          </p:nvPr>
        </p:nvGraphicFramePr>
        <p:xfrm>
          <a:off x="5638800" y="4034468"/>
          <a:ext cx="30869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465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  Algorithm</a:t>
            </a:r>
            <a:br>
              <a:rPr lang="en-US" sz="2400" dirty="0"/>
            </a:br>
            <a:r>
              <a:rPr lang="en-US" sz="2400" dirty="0"/>
              <a:t>Example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1600200"/>
            <a:ext cx="52578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Iteration 1:</a:t>
            </a:r>
          </a:p>
          <a:p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 Step: Back Propagation at output layer: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1- Finding ∆W</a:t>
            </a:r>
            <a:r>
              <a:rPr lang="en-US" baseline="-25000" dirty="0"/>
              <a:t>1</a:t>
            </a:r>
            <a:r>
              <a:rPr lang="en-US" dirty="0"/>
              <a:t> with ∆W</a:t>
            </a:r>
            <a:r>
              <a:rPr lang="en-US" baseline="-25000" dirty="0"/>
              <a:t>2</a:t>
            </a:r>
            <a:r>
              <a:rPr lang="en-US" dirty="0"/>
              <a:t> and updating W</a:t>
            </a:r>
            <a:r>
              <a:rPr lang="en-US" baseline="-25000" dirty="0"/>
              <a:t>1</a:t>
            </a:r>
            <a:r>
              <a:rPr lang="en-US" dirty="0"/>
              <a:t> and W</a:t>
            </a:r>
            <a:r>
              <a:rPr lang="en-US" baseline="-25000" dirty="0"/>
              <a:t>2</a:t>
            </a:r>
          </a:p>
          <a:p>
            <a:endParaRPr lang="en-US" dirty="0"/>
          </a:p>
          <a:p>
            <a:r>
              <a:rPr lang="en-US" dirty="0"/>
              <a:t>∆W</a:t>
            </a:r>
            <a:r>
              <a:rPr lang="en-US" baseline="-25000" dirty="0"/>
              <a:t>2</a:t>
            </a:r>
            <a:r>
              <a:rPr lang="en-US" dirty="0"/>
              <a:t>=</a:t>
            </a:r>
            <a:r>
              <a:rPr lang="el-GR" dirty="0"/>
              <a:t>β</a:t>
            </a:r>
            <a:r>
              <a:rPr lang="en-US" dirty="0"/>
              <a:t> * Error OP * Desired OP</a:t>
            </a:r>
            <a:endParaRPr lang="en-US" baseline="-25000" dirty="0"/>
          </a:p>
          <a:p>
            <a:r>
              <a:rPr lang="en-US" dirty="0"/>
              <a:t>∆W</a:t>
            </a:r>
            <a:r>
              <a:rPr lang="en-US" baseline="-25000" dirty="0"/>
              <a:t>2</a:t>
            </a:r>
            <a:r>
              <a:rPr lang="en-US" dirty="0"/>
              <a:t>=0.45 * 0.105* 1</a:t>
            </a:r>
          </a:p>
          <a:p>
            <a:r>
              <a:rPr lang="en-US" dirty="0"/>
              <a:t>∆W</a:t>
            </a:r>
            <a:r>
              <a:rPr lang="en-US" baseline="-25000" dirty="0"/>
              <a:t>2</a:t>
            </a:r>
            <a:r>
              <a:rPr lang="en-US" dirty="0"/>
              <a:t>=0.047</a:t>
            </a:r>
          </a:p>
          <a:p>
            <a:endParaRPr lang="en-US" dirty="0"/>
          </a:p>
          <a:p>
            <a:r>
              <a:rPr lang="en-US" dirty="0"/>
              <a:t>NewW</a:t>
            </a:r>
            <a:r>
              <a:rPr lang="en-US" baseline="-25000" dirty="0"/>
              <a:t>2</a:t>
            </a:r>
            <a:r>
              <a:rPr lang="en-US" dirty="0"/>
              <a:t> = old W</a:t>
            </a:r>
            <a:r>
              <a:rPr lang="en-US" baseline="-25000" dirty="0"/>
              <a:t>2</a:t>
            </a:r>
            <a:r>
              <a:rPr lang="en-US" dirty="0"/>
              <a:t> +∆W</a:t>
            </a:r>
            <a:r>
              <a:rPr lang="en-US" baseline="-25000" dirty="0"/>
              <a:t>2</a:t>
            </a:r>
            <a:r>
              <a:rPr lang="en-US" dirty="0"/>
              <a:t>+(</a:t>
            </a:r>
            <a:r>
              <a:rPr lang="el-GR" dirty="0"/>
              <a:t>α</a:t>
            </a:r>
            <a:r>
              <a:rPr lang="en-US" dirty="0"/>
              <a:t>* ∆ (t-1))</a:t>
            </a:r>
          </a:p>
          <a:p>
            <a:r>
              <a:rPr lang="en-US" dirty="0"/>
              <a:t>NewW</a:t>
            </a:r>
            <a:r>
              <a:rPr lang="en-US" baseline="-25000" dirty="0"/>
              <a:t>2</a:t>
            </a:r>
            <a:r>
              <a:rPr lang="en-US" dirty="0"/>
              <a:t> = -0.1+0.047+(0.9* 0)</a:t>
            </a:r>
          </a:p>
          <a:p>
            <a:r>
              <a:rPr lang="en-US" dirty="0"/>
              <a:t>NewW</a:t>
            </a:r>
            <a:r>
              <a:rPr lang="en-US" baseline="-25000" dirty="0"/>
              <a:t>2</a:t>
            </a:r>
            <a:r>
              <a:rPr lang="en-US" dirty="0"/>
              <a:t> = -0.053</a:t>
            </a:r>
          </a:p>
          <a:p>
            <a:endParaRPr lang="en-US" dirty="0"/>
          </a:p>
          <a:p>
            <a:endParaRPr lang="en-US" dirty="0"/>
          </a:p>
          <a:p>
            <a:endParaRPr lang="en-US" baseline="-25000" dirty="0"/>
          </a:p>
          <a:p>
            <a:endParaRPr lang="en-US" baseline="-25000" dirty="0"/>
          </a:p>
          <a:p>
            <a:endParaRPr lang="en-US" baseline="-25000" dirty="0"/>
          </a:p>
          <a:p>
            <a:endParaRPr lang="en-US" baseline="-25000" dirty="0"/>
          </a:p>
          <a:p>
            <a:endParaRPr lang="en-US" dirty="0"/>
          </a:p>
        </p:txBody>
      </p:sp>
      <p:pic>
        <p:nvPicPr>
          <p:cNvPr id="15" name="Picture 2" descr="Home - TIU">
            <a:extLst>
              <a:ext uri="{FF2B5EF4-FFF2-40B4-BE49-F238E27FC236}">
                <a16:creationId xmlns:a16="http://schemas.microsoft.com/office/drawing/2014/main" id="{5076FAA3-1659-442F-96EE-BB7F9BB357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122511" y="26226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83B754FE-6437-402E-B8AC-AB39CCD507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3553" y="2819400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9D9DCA9-4120-4E1E-8AB5-22D1D32A90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475577"/>
              </p:ext>
            </p:extLst>
          </p:nvPr>
        </p:nvGraphicFramePr>
        <p:xfrm>
          <a:off x="5930153" y="5562600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763AC295-F671-4E8E-882C-8EC896CDC0C4}"/>
              </a:ext>
            </a:extLst>
          </p:cNvPr>
          <p:cNvSpPr txBox="1"/>
          <p:nvPr/>
        </p:nvSpPr>
        <p:spPr>
          <a:xfrm>
            <a:off x="5930153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Initial Weights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8917AA5-FA52-4D14-BD89-E3684082E4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544" y="309637"/>
            <a:ext cx="4007711" cy="2138192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2D2AC52-E00D-4EE7-B5B2-90C8341EF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52855"/>
              </p:ext>
            </p:extLst>
          </p:nvPr>
        </p:nvGraphicFramePr>
        <p:xfrm>
          <a:off x="5638800" y="4034468"/>
          <a:ext cx="30869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08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 Propagation  Algorithm</a:t>
            </a:r>
            <a:br>
              <a:rPr lang="en-US" sz="2400" dirty="0"/>
            </a:br>
            <a:r>
              <a:rPr lang="en-US" sz="2400" dirty="0"/>
              <a:t>Example</a:t>
            </a:r>
            <a:endParaRPr lang="en-US" sz="3600" dirty="0"/>
          </a:p>
        </p:txBody>
      </p:sp>
      <p:sp>
        <p:nvSpPr>
          <p:cNvPr id="4" name="AutoShape 4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data:image/jpeg;base64,/9j/4AAQSkZJRgABAQAAAQABAAD/2wCEAAkGBhQSERUUEhQVFRQWFxsYGRgYGR8fIBoaIBoaGBwfGx4cHCYeGB0jIB0cHy8gIycpLCwsHx8xNTAqNScrLSkBCQoKDgwOGg8PGiwfHyQsLCkpLCwsLCwsLCwsLCwsLCwsLCwsLCwsLCwsLCwsLCwpLCwsLCwsLCwsLCwsLCwsLP/AABEIALYBFAMBIgACEQEDEQH/xAAcAAACAwEBAQEAAAAAAAAAAAAFBgADBAcCAQj/xABIEAACAQIEAwUECAMFBQgDAAABAhEDIQAEEjEFQVEGEyJhcTKBkaEHFCNCUrHB0TNichWS0uHwFhdDU4IkY3ODo7LC8TTT4v/EABgBAAMBAQAAAAAAAAAAAAAAAAABAgME/8QAJBEAAgICAgICAwEBAAAAAAAAAAECESExEkEDUSJhMnGBQhP/2gAMAwEAAhEDEQA/AOc8H4W+YqilTEs3wAFyT0AGCvHeKrTp/U8sfslP2jc6rjmfIchjfRP1Dh6uDGYzmx/DR9fOx969MJ7rBxtpGO2fAMEMvQakZdgk/d3JHmvL3xiUm7qkKg9tywB/CoiSPMk78o88feBZZalcd5dQGdvMKpb5xgWGDCWS4ZTrAulNoBvM3P8AKBF/U4lPjtfKMTRpCgD4TKTq5+LVY+mMLPVzmYCoCSTCKuygbQBsAP1w6ZzK0aHdpXraigjuUIOpufeG6pPoW8hjTD0Sa+yvaIZvUlWiVOk6yF1UiOrA+x+XpjfxTgyCkppUVqugmlSckUwLwY2qMN4JiSdzjLQ4gy0XZFVECkJRT2QRBLH71Rp0iWJPtYUeE9qK+X1D20mSj7GdyIureY+eLrGRfoC8e4pmK1UnMsxdbaSICeQXZR5RgcGjbHVnoZTitPwyKij/AMxP/wBiX+XKcIPG+zT5V4e6knSw2aOh/TfGLg9otM9Iwza6Tauosf8AmDof5sFu19aplqWWyqnT3aanK2l2uQ3WL/HArs9kZzNAMDeopgdAdRn3DBvtHT+ttVZQQyuZG8geEHGiTa+ydC5ka+tvGqkG0xB+W592LstlKWogMykiAHFr+Y/bF9Tg70q1JSDGkNPKSJPzxXUp6HnTYCJbn6DAl7BmWnl3puYGobHSQZHuxXn+GspkKdJ2sceuIVoqE6VvfGvh2Y1ju3YoG9li1gfzg/L44mk8DzsDdy3Q/DH1aJJgAzgpUp91/FepPQE/O9saMrNSFVqqzsANRPoBc/lhcAsxDMd2sLe41efl6Yt4hQDlwvtIzGP5SZt1g39+D/8As4KdMNmMzoE3BA1fmRPpPpjbn+M06LMtCmheb1GGptvLxbdNPpjTj0IVMp2TzNS60jokeM2W/md/dho4H2ZpZZjmK9VH7gSUS8Nykm89BG+CWYFevl0reJtD6tF/ElotuYNrz78CO0+ZahQSgoBqVWNVxHI+yCP9bYSio5C2zJne1WV7x3p5QVXaTqrtN/JRa3TFWR7c5l6qJqWlTZgpWmoUQbetpnAkZWb6EU8wWj3gE4qen3fiCzfcGQMTnY8GfO5mo7HvXd2BjxMTt6nH1vGk80sfMcj7tvhjZxpE76oQCJOqJ5N4v1xiy9dVbYwbMOoO/v54hqmMv4W48SNZakKT0O6n3GPdOMVSmVJUiCDBHmMaqmU0kDcMZB6r1xp4jXLBKqgeMFWt99bH4jS3vOHWAsFRi6n4hpNiLj9sXJSdv+HPujHuplU+8Sh6b4FELK6WScAmI5CcW0aK0mVnMydht5ycX1cvpHhXXpFrz5kkDpjwlE11RVA1kmI9b4rjQrC/CKuhTVMKuXZrDmxA0CdzeT7sLp4nVknvHkmT4jf3YYeMQaTUlICIFfV+Np0O3z+WFtsuIJVgY3wTsUS362pu9ME9QdPyFsTGTExnyZVHSu33Zx61WnoKladJUUCxtIsOfLCbV7MZiDFMsVsdN/iNxhx49m6tahls1lG8GgUmpuVuy2uD4WYwdr7Y8cJz1arC5jLMgBjWy+AHzD//ABPuxtUWTlC7w7svma69waNRWB1IWUgXgMCTYbA+49cMnC/o+OXrVWqVVWmp0rphmZdQmQLLqAi557YNV86aFMd2qrqsSkQR6jliZelMO5MNcD9cUvH2FgjiJTKUan1RVohvB3hMsQZkl97D7qx6YTKecSmZVdW0Mwm/ULsPfOOncc7OUc3SRGc0tJ1KRzmx3scJvE+yzJXGXo0qjkQNTC5HNlAtAHrthP6AKdt+IfV1p01BXUik8tgCWEdXY/DCovEajq3iOsCeoYdRPzGDH0h0SKtKSSGpMRPL7R+uFahIU3giNJ88Jyd0Ojfk+MFHV1CrUUyCvhn0K2+WH7hfHKGeTua6jW1yrbMeqn7refO/W/NKdPvDIsVuw9NyP2xBmT7QOlibEdBgUvYqH3hfZt6GdBP8IhytTRsApGkjkwkW54B9mzVqZgMT9mGJPKd7Drhh7IdsjmFahXnvQtm/GoInV/MOvP8AMY/Azl85TDoSmostVRAIWWhl2BtBiPgcUneUINVg7OA4aD7JI/LrhK4iV75i0mx38p+GDXEuP1u8U02BQiXPM/1DdfX54CZ6qXGuZBUwTvtcHqR+xxTYkYzpemNJgqYvvBv++M1HKEuoILX5Y29m+DNXNS+mmqgu3Qz4QPMwcMdHMZTLk92heoAdTa77GwIAAPUC/UjbGSXLJejxl+EK8Vc03dmPYG7kCysDYHaNzcSMDc12tCFlyyd2DYt94+v/APU+7bGXidV6io4bvAWYAxEbHSQPZInYeuLMtTFZgrgGtyC31eTnZT/N8euKb6QjxkMv9YqQ1Q6urSSfhvh6yPYNHzD1XSo0sSC4CoL2ETqb8sZ+G06PDwpzCqc3UAZacEiip2L3gt6m3Lrj3n+2r6mZAXDBSuo2YnkABsL89xgWRDaKHdRqrU1tAA5fEiMY+P8ADqdeiQMwKQkanVRcREE6gQPfgCnaFXpvVdaammQrGSQ1vu3mfLH3i/HkRKYUakqEglbgjTMENuPKRh8QAo+j6jqlOIUjBi4W/wD6mPlT6Mqytqo16TA8vEPcbEYFcV4WWUVKazTcmG5HpM+yeRB+J3x4yHD6iowUOoJBkSIO02xPELCHHOw2bNRSiKxCKpCOphlGkgSQTthf4h2czFO70Kq9ZQxPrtg9mONZihSpD6wZBcEyWkhgdmFyJxfkO32Y1CyMBuxBW1yfZIHM8sJxTY7Yv5QlF01AGUAkqeRPQ/dP+owQ4etJ6NRVFRAsVJsRY6Dc6T96fdgx/vBy7kjMUC8g3OlwDsDDAEx6415Cpw+uCkqjmkwAlqcgqSbGUEAT7sUq6EJ9fhOoMy10dVuQsyB1K9PMSPPFfD6Cl1U1AwJ2I9/PDNlexKGtT+q1XDkm5C1EAg+0yG6naIvMYxV+yDJXZ6LI6BzAVoIMSRFSJA2wcXehmbhOSFarNOpoceLyK88NdLs3SGqpThWIaByE2J8rTgbwrhS0mY91VpMwI1OJB5kAi0f6nBXMZqnRCtUrBQTtHyEYtLBIofVbhEmoXV017DmQFB84vgCKehSW3No6euDvFsuFdGp1lYAyAxi5OoAyI6c8Y+MZbRUINg1x/SbqQR6xjOSKQH7wdBiY+6PPHzGGSxs7DZ4MKuUrCaNYe0TApPaGnYSYHrpxq7V5mvQJopUYMg1VGBINQmxYXsARpIG0esYOI9p6oIpP3dXSq6u8RTrYiTJgG0wL/ngrw/tDRzyihXXuayiKLgyNW2k6rwwtBMG1wYnVUsE7PX0ecUOYNTLViXMd5TZjMEe0L+V/ccNPE8sEpqdUESL7ET6YAdl+zVTKcRD2alofxKZjw3EG9jbbBfh/bihma1Sj3cb6STIcjcDoYuMXFuOGIpocTYhQrMdJ25R0vi/MdtAMzRoi7lgGg+wZjTbnz+WBXbDjIy4QZdQHqAnXHsgGDH8xM35YT+A0/wDtdAp4yayT19oYqcl0gQ4/SdkzUXLNA1aGW5gmymByO8454VKrpYEHe+4x1ft/S15NWTZHHwK6NvULjnVOvqJVx4VH3rj3H2l9xxFDswGsFFp1NBkY9VyreyviAuOvp5+WLquRUnUpvyUkR7m29xjA+rTKt4gQ2JdrYIYuxFac0JhfCwn/AKSf0w38A7TrXb6tmo79H8B21wYEnlUj+8PPdJ7K59RmqOoX1gTvM+G463xR2gogZqqOessDMb+Ifnh3gKC3FslXyVcTDqAxViJ1C9jzm8Ef5YIZbLUa1IVNOhL6tJgq+m4g2cEQdVogz57uz3HDmcu1LOIXVVH2hMEnkCfxACdfIC++C2V4NUSulMU1bKtTYMARF1NjN4m8jc3N8WmSKuZrKMrGWGlFcEsp3U2uY3kAEmDe0DcfUydGkdT69OmQAQJ1CdyLmPKB1wyUex1XL5gpTps9KtK6t1VI+/5g/GB1xZR7APmWV819nokFFI8cbFfwg73vfA2qADcPqU+5tSCZczrZiTBJAWDPiaRsOU409lSGzaUjRSlS1FmG5Ipgtc8x4Z6eWKO22TWm60RpSlTAK015TzJ/E5nzgTj32FpNXrmqQQEpVKTkDYFCFI6kC0eU4TeAMdXtE2cqVHq0E7sGTU0nwAnwz4hr6BfhF8aK9T7EaqVM6Bqp6S0FCYJHi3BIN9pNhGB2bzAzDrRpDu8rSPhSbsfxPG7HryGPFDjC0ah/4ymxT7vQ36xa3LrtgjhZBn2tnaRVU0RTUyWDkAsd4kEtG2NuT4lQKqqq5EggllsV5gaYFj+WA3GuFFTrD66TAFTzANwpA9ki46GDHPFGXaKY0i+uBPnpwKWR0M+W4lQXvVqd73ZMEMFN5IkX392C3BxRSkNVUqjTGtLt/QA5J9YjC9w7KCoKz1PEtN5/qInSk+fPyB8sDM9xNmOtjLWg8gOQUcgBsOWKsVBntFRotTU0WLDvGk6YMlRy1H8O+FrMIwGiCJ3/AEnGvh7Tl6habOjKT18Q/XA7NZpjB1G+9+eIk1VlI8igRsCcGOHU/HqJA00akgX/AOE374CpRZt9upwWyK+HMafwBJ8yyj8gcTEGDaWd0GachuRBj8r4YF7QVhlQzEMVqsCrAGQ6hgTN91bnheWlp2u3XkPTrghw+hNLMIxklVqADeVYT6eFmwRcgdBThvbZhujKetNyPk0j54I0eLZbMkrVKPCmO9p6TMiSXX998JaAkhYibaRufXGtMi7jRTU6Rd3Gx8tRtAxa8kqzkTQy57gmXJ1qlTQbM1J1qL5CLn5iMUcQ4YlSkiCunhUhQ4KEXlRzF5Km/wCE4Af2awM97RpkbfaiR/dmMFuK8Qq5elRSpoqO47zU0ONM6V0ne8E79MPlB7VBQOXsdmjcU5HUMCPiDiY1Z/i9JahBy4MwwIqMJBAYWg9cTC4+L2O2CeJnVoqfjQT/AFKNJ/IH34y+0PMfPGrKrrptTO48a+oHiHvF/djKjhTbGL9jHLsz2mLI1PNOwRVAFUE6gD4eV+ftbiLyNrM7latColVkWvSDBlq7VFEyCxX2h5nUD1wq5a4rL1SR7mVvynBTs/2iqU00e0F2UncHfSbw0eRBG4sMaxfTExq4r3GZekErrTdX1KjrNw3iUMtjMeyQOXXH3gnZjRxVayLFCHqiRYMDp0+5mBHl6YBcZ4NTrl3onxgwwG+rn4eR8ufInbHQOw9Wp/Z/eVzLElEYm5VbAmdiCWEneBgkCLeJcL72lUpTJdGUCdiPEDHTUBjizqQGQ+2N/cdvdjs1cMbyZkGb35WAvuP1wndt+yRdmzVEoNUCqpIXTU2m9hq/OeuHJMBAp1CNjB6Y2U8+CNNRZH5enMe63lj5X4XUX+IjL/NFvjsfdizhuYWlUVp1RItuJBEjzEyPPGStDNWQ4OxcPR8WkyBsQRe82gbz8YwycX4NTq5gl9bKbnSIAWbQ95JEAKBeR64FZTiWa+1VatVnKoKeljfVUUArfnt8cMXF80yZdNb/AGhhSx+8+nSWPSQIB6XtqxtFLRIN4q7qnd0StFFhZ7wSBeR16SdyfIDDX9G+UqLSZnq95Tb2N958TCQLcrb3wl9mey7V2JqNooI4LvtaD4ROxO3ljpWXq02P2FSmVQBdKEeHoBGFLOAQVzuZ0EKYIP3vLe+F6r4n8DlCOZNox7r8WZSadQcgQd4nrirIUgp1kkgmFAF29J/PbFRjxQPJg492cfMtTbwGTpq9QQLMvUxaNufU4z8SrVMpmMsqqKeWQjWJBLz4W1AeRn52sAxZ/NN3bLTIVyLR1sYB3JItOObHtHmVcrUqFwJJVgDAHWRvNvLC/YjPx8fVKlTL0xAWdR31XgX6RhbSsSd8OvaIDN0KeYsr1FhugqJCmf5WBQzynCg+VNNoYHUOXL488ZyspG7hGbYoyAaioJCnZl3dD/7hzBBi5xuGWCLSZSWRnJE/d2kMeoANxuL9YDU6xDAobgggDkf1wz5GlqrrAHdMoRl5KxPjHlElgenvxcBMwcXz5p06dIQCAKrx+OpDD4JpHvOMmboKwFS2hjPv/CPfi3i2WNWrUrTNKpLBgNhNljkwECPftj1wzNfYVoC6qekpIDaATpYwRBM6b+Zwr9gYspmtQqggABAQByCupt7px4Dq48IEzzwS4LFeoVNPS5VlL018J1Aga1FlEx4hHmMU8P4KwLU6oCavCGJsCR4SDsQTAkcjhK2ANere1zy/fBF7ZVYHtVSSeXhFvX2jjDmaYos1Mg61JVptcbjGvNt9jSVt9DMFHXW36DAuxmSq8jUthsT5+WNvZyjNZRsj6qZJ3OpSth5TPTAzLhmM2CjcnYfv6Y91uIHZJAEX5mNvQeQxNrbCjW+dWkdFFfHsXYajPRQRA9YnGTiGbdjDMW6yef6Y0cVUCoao2qAOvkW9r4NIxZmcia606tMSWOhwOTxMnoGA1T5N0wO9AjJwzLAkvU/h07t5nko82NvSTywY7R5sMaVKr7SUwSwHsu5NQiOajUFjlFumBz1lL0qKXpq4k/jYkAt6ch5epx847nCczWgAfaP6+0cLSDZvz/AKj92wBYGkl1EgwNP6YmB+frHTRuf4Q5/zPiY0+PonIbPZ2lWHfZCqNS3NGoYddzYnceZt54XuK5I03upXUNQBER1HuPyjFw4HmqbSKNdWGxCMCPgLYZOG8RrVgKOdyr1l5N3ZD7bTHzsdpOIWcF6FWjmNFVWO1gfMEQfkcfHpGm5E7OII6bg/C+GXPdixVLPli4A+5UUg/GP8r74GZnhlXSq90/eraNJJZeREbxtblGHxYrPdVan1pnoWY1ChHIktEEH2lbp/ljsuZyRQ6DdFA1TsfSffGEPsX2arNxNa1WnUSmqd94lIBaANNxvrMx5Y6FnsxqJ6bfPDTzgpAss0mN4IP5/pHvxZl6YeVcKVYEEESCPMdDi8UdRaB8OUX/TGfOZ2nQgMYLSRHmf0tjX6BiJ2r7HVsqWq5RnNLcqGMoPP8SefLn1wof2ux9tKT+qAH4ppOO45biQJEchcnHvJ8Jy6k1KdGmju0sQo8R6QQYHO0YylFokQeCBcvQ7yqvdMRqVQSTp3tN1mAxv7P9WMnfrUy9Uuj1AlXXGoS+scmA2lD8xbDh2i7FfWqy1e/CQjIU0kg6tVx4rG/TkMYuAdgmoJUWpmEOqNOmRBAcE3H82KUuhUBOLdotdAUUikyBQYuASGkW9ANUEyMbex1BcrTD1k1O7g01BBm0ahJ6HFFH6PFps4rZoGSGimhmxndiAJmOeGXRfwDTHtVHaTsFu3IERZY3GGlYGurmAxJ7kCsT7OoEBRuzERFrx8SMU5rO0qaa3fweEs681JAAWOV+XLCL2l7TF27iiCtMkB22aoenkn8vPn0HrjOfjhyAqQVq92Aei6ipPuIt6YLoDfxTtcqt4qYNIkmmyEhtM8w0+IdLdemKM+mWzdJq1GNbQHEhXneQGOlybGJB8zhLyNctKPJVjJP4W/EP1HMe7BGuRlwiEBjBLwbEMf1ABB9MJSvPQBdslUp5QhpMVVampUhiNLrUlDcrGiSJG2AuapkwsTTYShPToTyIMifLGPMOaTArdTdG/z5EYKZTiff02WqQroNSOBciwbV1GxkXsTfCTWgMlDg7J44uPZU7+p8sMvZfLlaVUuxAZHuRsYCTf+s/PAKj9YLBHRn20soJ32gruuGLO5Ju4qUlp1ZBpU9SqTqPido/lDDfFJKsCYFNQq5omkTT2IkCbWYefMH9MV0OH1absKFPvUqKUPMgSD4hPhggGdrY2UOCwqiqTqEhG0kE9VE/JjYTF+Ql69VTppRTUH2Va8/wA5N2PrbyGBgjdlMwMuYd2Lhg2ml4YKzEvsd9gD64LcXz1B6K1TQJomoDUVWIKFhKtTiwDeIEbalO0jC/W4kUI75TJG6kX62IK/ADDL2coU8xQzCUw0Cg/3DEyHSYJuHEiOrWwmM+ce4NQqURml7wBoL1FAeD7BkHSZkAnzOM2S7JrU7ltbPSRCWZY9kMzGQbrI8sO/Zbg/1XKdxUZXclmPNb/dvvb54uFBGoNTpr3OoMJSxVj97fxeuF/AOS5ipTr19K0mVZMKGAVVHM+HYC5O+MFXM0QxCUgwmxZmv7gRhx7YZynlQKGgVHZQKtQ2cruASoFzY87RvhXymSo1W8Pe04uSQGUereGBiXljLqeaFSmaaUqZendVhjIPtRLG8wfjg32bz66nyhFMPWQgsqLCuLqu0NF5J6wPMXQoUqN6Vekzz4mfULfhUEQARuZn0xbwrs9UXOUmow9MurKysDC6rzF7XBPlisiBDcXq03IIQFWuO7SxB/pxr47xeouYqQVgtqHgTZhqH3Z2ONP0g8M7vOMyg6aoDj12b5g/HAviaF1oOASXTQf6kOgD4acZ5yUauJ8bqjurr/CU/wANOZJ/DiYycey7JVCMCGSnTUjodAJHxOJim2KgnT7ZZ6AfrNyLBgt/eV/XFa9rM3qAdxbqibb/AIcCaqSFIE+Xrf8AfBTJcKrOCFoVaikQAqMSJ/CY+W2BXYGqr2vzDqpDgDYjQhAO/wCHYxPuONvBfpFrUq32yiopgHSNLDzXT4SfUY8cP+jnOkwKDlGF5hTHoxEEYPcA+inMd6n1kUkoqw1APLMvSw57b9cDftjpj3w2kqqaqk6KgVgST7JEgAHbrjHmc9a2lFixJu3UgdPPyjB3NZVWABdFE2UC3QCOe0e7GX+wqILPUcsZuTbbYDyHTBGS7KBGWrqpcGo2poMldgJEG53kHAbitZXYBZbRqM35wOdwLD/Qw05mllCb6yZBgTePK04opV8orEJRdiSZuDP/AKnyxqpd0yRf4cCqyAWHtNUsAB/KPaOC1HOjSN+txE+nlgimeoQ0UGA3EgXIi3tb4pznF8qgUtRIsd0FrHe/ywcm+hPPZKTawAxidmG/+RHzxTmtQGk+IiYPW/5+U4todocsTC0yIuSFEFbTzvvjbl87SqNtPSV2n0xOV0IAZlQq97UMLeBuxNzpTrPL5m2F+r9czpoMtM0qAYuwaygA2LFtzAO3UxjopzdNZuABICwRf4YF8Ur5Yr3desiApLzUK2Ph36Xj4YXJsdHNKVfL5bVUUjMVp0LUIPdq53NMbvpF9RgTEDngPmn15bTq1M1dqh9NIX5mfhjoNPsJka4WmlUrGqAlRGIJveRzH5Ywv9F1GkZ72tpHIoJuSNwYG2DboRzqnQJIQA7xAFyeg64a6fAnqDTUAS4Sm1iY/CR05iSDv1w1VOyTUlmi1MAjchpM2AmDNyNzHlgJxXsvnKSDuqlNmg944qrqF40JMaFGxiJM9IxSpAZaHDstTUJUpValwZcaFB5mCVMR0n5Y+Dib0GgJlKKdZDMy+RS+3OMC+Odks0SKhoVA5gOImTE6rTY8+h9ceMtQBC5evMSdMDxIeZE209V+F8LIDBS7QVKZPeVXqh3CIEULY+IspiTAI5DfyxRxrtFmKFKTUDM1Zgmn2QAOfNrnY899oxg7V0WWlT0GKSDupW+rmJIv1BUx7O2KHzWrKIwQOC7moDuYVBrW1iBvv5iDgb6EVUO2mcB8WYbbaFP6YO8C+kcu3d5mmr6jAqaRY/zCIPrhPThuuWosKgj2dnHqvP1E4pHCK3/LceoI+ZtjO2VSOvZXK06x1KctUpjpl6ZP97b5YLNxHukhAq32VQo2myjfHF8lU+reLvTrDA6aTf8AuYW+E46d2f4+1ekhr6KVVmhF/Hadjt+uLVPYHkZhl+0aSzE77DfbGhc21RUJnwvA8wf/AKxbn+G1ZlIKk3BE4+1qtOgofMkBZhV21MdgP3NhjVtUSLPbipRTNDvcvOtFZagO5iPZ2aIjlhSzdNqo+zZKijZJ0Ef9BgE+k46Fn+2mVqJpraVabIy3UctWtSAfTAfNZbhtQqxAVdgQQELdCybH1jGX0MQq2WqKYNIg9Cpx0zsPwY0cuKldSlXUxQMI0IwAJjcT0P64JcJ4Y1Nfs1WnTkEMCWJ6QTPxxfX4mKupCBJYqD++GoZBkKUcx4K9IVFB8JHtDqQRtOPeS7LZWnBphiV1FNRPhLQJ23EWPLHvLJohVEL+vn1wSr5ExIF95w5VYgZ/ZFBAA9EEkDamHsPCJJkzbEwXTJrUALzI8NjHP/PExm2VSOfZzt/Ws6Iug2BR/COnsKsT0N8Ya3brOPR1gpdoI8TRax8TEXhvhhMo5pqegoxU32O9+fUYeODV+G1GanmHqUXdNBMAJqswYFRCkHyAuZw+SDIDzfbjN64LDSD7IRRPLcLOHT6Mc21erUDHUAmtGgAq2oAq2mBsel/yxcU+husx7zL5ilURriZEjyIkHBb6OOwGcyeaNSsafdmmykB5JmCLRyI54zctlJZOgLSnlsLfE/pf34w59ggmAff8hJAj340cX4stCmZ35DHPc3xt8xUKkiIJ2HITv7oxfig5ZehSo+8Q4zUer3asFDNpIA2BN+Q5dMHTWSiqBTMx4jckHn5e7CVw2vNamSJBMGPPn12Pywd4vTYNO3K3SIj446nFN0SjVlePq7HZAPu8+hNzv++PZ4nraNIINpAsRcG2F2tw4+2shdyY22Nul8W5TMCd7k267noMPigCZyAp6u7aVKkxzFxt1vGCHDKumLiZjGXLmV8Vxzvy54JcJ0lEsStw0CYN41GPT88JukRJW6LrMSeYYT5dcKXaLJGpmaoqFVpxRueaqupwOgnTcwPyw15p0WoCpuTE77Rz2+RwC7X8LdaZqDV3RZWqIo1GArKwIHUmdZsLdBjJlIRs3xenTLfV01uZ1VCNyd42JHlYeR3wPfjOZVp750IFzqI+Q/LGDvTqO4Vb3+U+eMjNJnmcZSkUkOPCu22aBUfWKjA1EXxQeYn2gcFsx9INdqtSmUo1AKjrpNODZjaVInCHUBXReCvi95v+2CHGLZlmSYqxVU+TjV8iSPdhphQ9ZfigzMh8vVpsJJenUO5M7MOvnjXUijLPmmCmAverI6gDfkCDbCP2f47UWpBZnG2mefID98EOJ8Sp5hmoOdKoO8DRJ6vAkcoI8gcaqeCcjTkKVGpqVBlaisLhCAWMzdbc/LngVxLs5SVQO5r0e7JeabSATAtqBPIc8KdPjNKk6inTbwsDqcwSQZBIXf0mPLDr23OYpS1ByoLhlCkjVIMrb2mUiepBGFzT2h0CeJ9iqX1cVmrii9QwoZI1XiSFJCmeYt5DAvKfR7mKh/iUivXXM+gicZ6nbOu9MJVIqKCYV0BjnuIYX88Eslx6mxUtl4KmfsXK/ENI+eElCQyf7K1KMhEWRE1ajLC/0qTv03Ppi7I8QzFIu/dsiIoIYoC0CQIaDdmIJg8zjceMGpVVaGYKhhdKizH/AFKGXa++NlJKzUmakaFQzc0wBPSWpmQRcb404Lpki9wLtfmaVUNmKztTm4djJHkvP8vTfBj6S8ySuX0XVtZVo5nSRHmRF98ZOIK4/iJWB6gJVHwqKW+eLOLcXNfK06NOuadamQGLKaciCI8IMfd2xL8bQxao8N70g5wmj/3piWHmpMsf5h78a8jxrJ5cMlOlUrSQ2qoVF1BAgQY3O+MVbs3mSJZDU5h0YP8AHSS0e7GHK8JcMe8+zVbMWEe4Ddj5YxynoZ0rsn2xp5lyhDodyGMrA6EAaT64NcQ4H4waVtPj33kyccnzGd7vLFUGgVbAcygN2b1NhyABw09jO1Ff/s1Ko3eLUqFYcSRTA5Hfed52xSk7EPPCq4bcQZ5/6vhgiBE78uY9ML1TP0qYNSoUprMamNp8up8hi/I8eoNVaklQPWUA6fKAZXk1iNtsKeWOISFA+uJjnHaX6Ta+XzVWitOmwRol5kzf7pAi8DniYzGc5FKTTHkPzxVmG8bHzOG/hvYLMVWDvopIoFiQW9yC8+sY2ZfhGUoSwTv3HOobT5ILfGcarxSlolySKuxfGs9Sqf8AZlLUYBZX/h7DcmynzF/XHVsz2qVVUhRLAbGQD6wJ6ThOo8QevTZRYoll+7p5wBABFvnjzkqbkREyAo9xN/yxsvAn+RD8jSCfE80a27WPXkOmFmjSK69IvpInmBufjHww2ZbhTGZBW374po8IOp2I8OkiI3/exN8WnFYFYo8PbRUB/CZ2HLVaNzhuzdMN4ibG4Mdb4EUeEujgqDIMz/oX/wA8HOFqalMh9QKsYncr1/TBLGS00wVVzWgaQJkCPWAMYslSm2kySY95JtbB9uHArpB5yPXoffGPpC0U11IEbesdBuZwuSKMeacUqUESSdO/UAHAvJ1CWF+c+XX3xM3x6zGaarUJi2w9zA/EnBDLcLYBTzHpO0W5DFXRNFlPMSdLAxqkQLj4m/8A9Rtg9XzUKG1qtrkmNljn5Xxny2REAsICj/Q9MCHz4YutVWCtPlE2kHdTHMYyfyCuwVxjJ8NqyTWpI5NzSqKJPMlTI+EYX/8AZKjUcLl85QcnZXOknyBEgn4Yq7TcGeh9ppWtRbaoUWR5PAkHz2PywEpZ6FZgEU7DwD37zyxk95KPPGMgadZkqCGn7pDD4g/LBLIqMzRWgWIqpPcmI1KbmmSdjN1PUkcxgdV4jXqtPeFmsLWJ6bb41Cq9AS1Vu9O1yQvWb+1+XrtK3YErJ3bCio0uxhzzUcx6xv5W64xZLMas0rfiqAR5E6Y+BjBqlxIOjPmR3gC6VqqYcE+GJ+9Akwwnzxhp8G+0BytZHdWlUbwPIuLN4W9xOCVggd3WpioklSYjmAcdi7R8DfM5dqYKg6ldJ9BPoT+eOY5XI5urXWilM03cxCrpF9ySBsN5Jx2LN1VpEgjWQgUe4eLc25Xw4gct4mlWjAqZUuRu9VTP95CNQ9WOAlfjCt/wV9NTx8ARjtGV4uI8Lg8zjJWelWMPl6TkG5ZF/OMU4yEjm/Z7IZjNtpTTRo/eYDSv7ufInG3i3HMtRAo0PttBBk+FSwm7EQah6bKOU74c+1XAKlagq5dqdIN7QMgFdgBAgDygYTK/YN6Zsgrt1NVUX4atZ95X0ws9BgwntjmXBK1DKgHQyqyxIFpHmPPzwx8CpjN5aq+Zy41JcRNMMNJM3kCI3AxRS4NUo0tVepSyqn2jSAJgbKCLsTv7R5eeKPo8djma6MWdHT2jJmGG5MxIJw02uwMqNkQQadepSIIM6Syg9JXxEeenBU5t9IP2eboi02Y6o5zuAI3APphQr5KnlqjCq3eMpI7tDaxiHbl6LJ8xjJms2zsrAwq2VVsE8gP13OKXma2FWPHEcjkqoTvqVWjVIA8B0gL7NlOpbdLY28D4flkra6VXvGp0+7p02Gkg8ySCd+oHM4Usj2jrZel9ozVA9kRzIC/ea9x0EEc+mNeS4nSrkg5Vd9Wum5UqBzcNKkDnMTik/G+qJplfafhXEK1cd+k3hQpBRAekHwjqT78WVMwaeWdqJgoq03qRDF1dNMc1WNtiYk9AU4nxfL11VFzHdMhlTDIrXsYJZdvNcU0UzmmPDmqRIJBUVAfSJuPLCXjX+WFvsXM92hXMMHr0Q9QKFLhtOqNiQBExafIYmDy8bjfI0h/5A/w4mF/yl7LsvyuaqF1EkkGARuAbEj3TglT4cNT1a0IgBksQNTBeXqbmPPCzne2rUmZctTFPrUbxOR5T4V9wPrgZxLNPUqlmZnJpSCTO98ay86v4mfEZsp2vo0GigjZiqw0CxCm/95vSBi6p2hzB8LV0oON6dFNTSbBfDN5i2rAbhXDmRhl6Sk5h0JqEbqIkUwfuzbUfdyOLndMjSqaSHzZMOfupM2A6/PrAscXJvLK4oYeD8cPD6wbNZypVDr/DqTAnmRL+IRE7C9ztjp2Rz1HNUhUpsr022Knn0P7HH5nqEsS9Ukk38z+wwzdme0FehlqzZd9DLUp6QLyIdmWDY2Wb9MYtXotOjtuZ4ap2JnphfzvCyplSJ/qKkepAnBDsfx8Z3J067QryVeBYMDBjoCIMeeCOf8MWDk7eeHDyNYE4LaFStl6rA+NWnkGB9PEAvwOB39l1GM1GiAIBaSNvOFw5NkU3KqCeQA/1PpjxR4aokmABz6DnJnb342XkSFkAZHhbAzyBkmbkzP6YMZipSp6dZCsQSUtqjmQOmFTtF9I4SaWRhjsa0DSP/DB3/qNuk74Sc/natGtUqMWaooUankklxJmf5ZHvwnLllhocM19J4IrLl6A+zWQahJm8GykRG+52OBvDPpLZ6gTM0qJp1FswBXS3LUZPhmxtbflgNmKYqUmzNAeLUpqJ6STPX/5C+4bAHiGW06SvsmWX0P6i492IeNDOnP2qyqLFQVaBJKspUOoNrGD4gQQQYgg4B57s5kc1/AzNOi9zpuF6mzQV9xPpgXwir3wNHMfw5XRU5025AfjUkxp5TNsD+K5CpTnbuZ9tTIY/zHcH+UgR0xTEg/R+j2ui6qZpMCPFUDzA/lgT78ZavZFGYCnnMvMCVZiIPS4v6jACjxR6NkqOG3JVivpti6txmvmag1PB+84EGBuWjeBzxNrQ/sa8r2ArLTiaLqxltLWI2XcQIucBs19H+eSoSihiDIZaig+vtAjAc8frCrqpVKiclCsRYWExvjpPZzjPf06f1pgKrkhCLa4HONmsQNgY+JiWA0b+w1DOUqbjOBAojQZBqTzBK7r5kzjTVIqM5qKrBRa/MyT+mNNNJWBO593Lli6nl4AUmb2gWjofU4tKhXYF/tUCwUT8uXl6+uNWZz5KqRZCYbqCdhtt/liZjhkksNJvcLj3m8l9jAHMfnjTDA00mNSiRIBXb0wu8Zz9LJw1UaqjXWkpgsOpPIfng/wpoN9jt78c17ZcPpVc1UdM0hJYyH1DSRYrOmIEWxnJtaEgbxntYa9TU1JZFh3hLaf6Vsg/unF/ZftBUOao63OnVp07LDDT7IgCJ6Ywjg7GxqZdx/4oB9xOLcr2bcOrI9MkGw7xPa5CZxmuV2Vg29teEhc1WYmNSCoAOtlaf+qcBMplxSAqVdj7Kc38z0Xz58uo6X2n4droisQne6QsOyhQSysZJMGGDQNjhGXszUqN3lbMUAsjU5qho6C3Py/TDazaBA85R8xULSAu7MbKgHXoOQA32GPlbigQd3QkU/vE71D1by6Ly8zfBjOZWn/DGay6UR90F2LH8TFad2+Q2GB78Jyq+1m5B20UWP8A7iuJa9AYWqSJT3qbx6eWGDsdWOjM92WRxTJ8JI2SpERcGSMY8rw3KkyjZt45rSRQPeahAwydnsrlB35WpUQtSKPJRo1EKG8NgZP4sNXsGLtP6Qc+BH1hm82VWPxZSTiYz8Zy2XpVmQF6gEHUrKAZANoDC0xYnExNP2PANq+NQw3Ahv0P6YZOx/DjXIdU1NQ9kcmcnwBj+GZYnkFOF7hORq1qyU6KlqjmAB+vl1w7cY7RU8hQORy0NUP/AORWS3j5qkzttPL1mCMuwaCvC8vTy9QpTl651NWrXjVHsoegJ/e/siMz2WJDmiVfUZCNAuPXcXxOx/FiytSgxo1hiZIM2Hv3wTpU3DF2sPO0e846YpNGbE3imQ7k924DViJYqbIOk7Tj1maS0aFBA/jJNeBbeFS/opP/AFYNZ7MJmKgVKqd1TWap0XCLuZIv0A6kYTuL581qz1IABNgNlUWUDyAAGMZNItHXvotzQGXrmAqGop0j7raTq9RYEeVuWKH+kvwLme7ikKxpaZv3ZiW6a+fTl54572f7Y1MpReklu8dWLgwwABELynY+6NjgklBjwyuQdQWqGV+RB0C45GxtyxKp5Gdcr8QMqVKsjgEHqDcEb7iMJPaftEmYq1MkWNOkou4NzUW5DCYKciN5EzjR9HXFGzGTVGnXRcJ60z4l5TbxD0AwtZxqb5pxUUU64YgsR4Kkk2jZSZ9rY4uKTJYGrcN7txTrNpV5COt1PIGfXcbjmMau2lFlSgX9t0Gv1VVTfna+PGV4uyuaOao6laAV2nkD68g639RbD/x3s3Tq0BTqk6EUANPiQ6QJP4tr2v5YN4QI5jwPiLUlcrJgoSOokj3QSDPLBfOZGnWpd5TEqssFAi8+IDp1gdCRYwLsv2Br02ICirSZSNaHfmoA3UzHpfHvh/A62WY1823cpECkCNTAXAAG0bzuN8EcKmDFrPMxQsTCzYfkFHzJ9OuNScSqKvf03Kn2aoGzNHhLKbMGF7jcNjfxbhwzSJVotJAH2dhEn3AGZvsx6G2BlF6VFtFVi4I0uq/mSeam4gct8D2BE4jTrmHyqlz96kSh9SLp8hiypWyaAoozEn2iCh/6QYFp588D+I12UtTAVF6Lsw3BJ3YHcTjMi6RJ35D9cZ2Og9w3LZVqoRUrGRLMzqNKgSxMLyE415ntQg01Uy9O1Qd2GLGFQAKYkAbx6zjJlsn3OVLMdLZj2m/DRBmB1aoRt0XoZwEzWZ7xhAhQNKr0H6km58ycVdIDu3ZjjaZ2gK4XSJKsOjDzETIIODoyg0Ezjnf0bZdqNCrTY+M6apT8KmVE+ZiY6Rh0yFd4qFjawAO072wNOgwWpkF9tjEfP44z5rMBjpC2+F/3xfmKVgWICASbxfe/Ig4TO0PbihlxUp5dy9cyqnT4afKZIuRyjDT7YqGDPUXSCgsLf6/1zxz/ALf8BdSc0iwHjvRGzbavRvznrgFQ7XZtGOnMVQZuGckH4nDFwv6STdM3SDgiCQBMbXHssPK2G5WgqhFpUO8MLY9P2/bBDMVRl/Cv8YWJ/wCV5D/vOp+7sL3DJxLgdOlTfN5Gait7Ii9GSQWIN4BGlTyM3sMLWVyahe9zMhfurs1Q/oo5t7hfaKGOHZIfWeHtTqhiqsQP5vvrpPUHUPfhO4rW7xgqwir7FPkB1B+8TzJucMvYbirGvUDwNSqiAeysEsoUdJEe/ADtPlO5zNRCPATqXyDeIR6THuxT/EOwNXBBvgpRprTppKh3cFlLCVWCRAGzNbnYWtipMo1TlK/8zYL6k292L6GaGWsHapN9K/wz5+IHV7gPXEpU7Bg969WqwUlmMwFH5BRb4DBtuG1aNIUwuliweqzEKtgQqSxAMSSY5mOWM2d7RVTDU9NEMIPdKEM85YDUfjgNUqEmWJJ6m+FdD2H8/kcvqGuvBKg+BCw262n3YmK1ywdV8lA+U/riY1qyC7s72qXJ5esKVM/WqvhFaR4KcX0jfUTz9OmA2RyLVmgbbsx2A5knDGn0aZiRL0o5wW/wYI57sTX0ClRNJaY3lmlj1aE+WMUu2W2AH46E00qJhBYvsWMRJ8seKnE6ncdy7MwbZZm4Mgj1kjBD/drmfx0f7zf4MEuCdhq1AtUJpNVVfsrmFc/ebw/dFwI3jpiuTFQD4pVWhT+rE/aNDV2XkwutPz07n+b0wE7heTj3g4Zn+jjNEkl6RJuSWb/Bjz/u1zP46P8Aeb/BiW7GLf1YfjX5/ths7LlBlc5TJ1gUxUK3Exq2PI7fDFSfRvmJu1H+83+DBrs52SrUBmdbUya1FqawSYJ5mVEDzE4cXQMo+jPMgZxhTqDTUpkaGsQVhx5HYiR1wPo1Ky5kaqTVKRqEFSJF23BvB54KdkextXK5qnWqNTKqTq0kkxpItKjriqp2HrDMu6undmoXAkzEyJGmPLfFKQmHOznBtToyNTegpLd26Q9NtxzIFx5DngvWzWgVKhEz/qCOnkcJ3ZvsvncpXWqlSkBPjEsQy8wRpv8Aph7ztYN7Igcwbz1xUZZyFAvg1QVGDU5X8VMmRfmk/lywI7bZGjVZKlbMGkxUqE0zKhiTHQnaTbBxckFI0eEeX6Yp47wpM0pFSmCRZDrgnqZ0nQfK4OKk49COfCoyAigTpUakhdzHiB31Wve1tse9FPPL4h3WYA3gw/7+m/TVtgjX7BVQVNBlUqZ8Tk/lTGPK/R7VNQl3Xu99IZpnfTJWwm03tyxDkAIrcEqadDoTWpCR0NOd9W0KfkbxGLMnwalTT6xmyXS+lVt3rD7qndgDuw8IHMm2HDh/C8zqC1xQakCIALEiLDVqX7S1jJBub8sCuOdhK1aqanfh55PI0jkqwCNI2AAGE66GJ2ez1XNVNTGTsALKo2AUbACwwR4RlKdPXUfxrTHiblq5IvViefITgvT7AVwANdJZMEgsdK+Xhufhi3ivYiu4WnSNJaKeyCzSxO7vCRqPyFsJYyBv+iriT1szmWqGxpg9APEI9LY6LXqAhdLWPiJnkRvflGE7sd2fXKUaqVbtV0hmTmo3W8QDJHz8gW43WqVKFVaJAqOpUFrAA2JsDeJjAvbE/QD43xr65lFTUF781hTG2rQ/gv1iPnjni5pK47uv4aq2WqfL7tTr/VuMNuY7K5psvQpBqQNAkqQW3JLH7n9Pwx5412HqVzrHdpUIEwTDGPFPhte4Pntht4GJOfyjJZxDLY+Y5EHmPPF/B6BqOqfiMX+6Obe4SfdhryPYrMBe7rGk9ODphm1If5ZS48saOC9iqlBqjMyOSsIJIBHObSoNhabE4Sq7AFZPPdxWOZIITSadOgbF6caYP8g3J5ttzOFrN8VqVHLOZJ5RYDkANgBtAw2cT7C5qs4cvSnSAfEwAgRAGiwxXR+jusT9o9OOqkz81GBu8IAVwLNEK7Kh1I1Nhp6hiZvYC2GPtvk0ZaddV1/dEmxBGtSfxbkQDyx4/wBhMz3NSmvdKrFCILbDVOo6JJ+VjtGC57N1W4eKFTSXUQGk6ZDSt4tYkbYpSVUwo5rmM85MP7P4dgPQCwx5CiI3TrzU4aP93+Z2LUWXoWb89GIPo4zAP2b0/Qlv8F8RYxVVdJ0t7Lc/1GNp4cTTZY8aeMEfeQ2Mfnhip/R/WiGalHTUxHu8MjDFwns33VNVchioI32kzYxOKil2J2c0rZpljSYBVT8gP0xMPue+j+nUbUGKCNhcc9sTB/RDZiYmJiCiYmJiYAJiYmJgAmJiYmACYmJiYAJiYmJgAmJiYmACYmJiYAJiYmJgAmJiYmACYmJiYAJiYmJgAmJiYmACYmJiYANVHiLKmkARffz/ANH+8cWtxZj90bzaekbz88TEwUFnkcUbkALRz6R1t1jrjzU4iSVOlRpnbzxMTAkOywcXaSSAZ9f3/wBWx9bi55KNhv5En4XsOWJiYVCsxVampidpM4+YmJhgf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jpeg;base64,/9j/4AAQSkZJRgABAQAAAQABAAD/2wCEAAkGBhEPERQUEhARERQSFxYQGRISGBsXGhYZFxgXFBYUGBUjHCYeGBojGRQXIC8iIycpLCwsGh4yNzAqNScrLCkBCQoKBQUFDQUFDSkYEhgpKSkpKSkpKSkpKSkpKSkpKSkpKSkpKSkpKSkpKSkpKSkpKSkpKSkpKSkpKSkpKSkpKf/AABEIAJsBRgMBIgACEQEDEQH/xAAbAAEAAgMBAQAAAAAAAAAAAAAABAUCAwYBB//EAEoQAAIBAwIDBAQJBwsDBQEAAAECAwAEERIhBRMxBiJBURQyYXEWM0JSVIGRk9EVI0NicnOSJDRTY4OhorGy0tOClLMXRHSj4Qf/xAAUAQEAAAAAAAAAAAAAAAAAAAAA/8QAFBEBAAAAAAAAAAAAAAAAAAAAAP/aAAwDAQACEQMRAD8A+40qFxO/5PK/rJUh6Z9bP6wx067+41Tw9t0ZFb0a4BkFu8aHl5dblikbevhe8DkEjA3oOlpVAnbGLRIxjlUxIXdTpypWV4GTZsEh423GxGDmo47Z6FzLbsmqee3Vi8aoeVI8eS7OApOjZTgk5xsM0HT1G4ldNFDJIqcwxozhAcaioLac4OM4xUmlBxv/AKjoRIVgLBA0ikNnXGXiihlGFJCyPI3ngRsd+lbpe2EqANJbuhCyjQSURyJLWNHy8YdUzcbkgYw+zbGuhThMABUQRBSggKhFwYxnEeMeoNTd3pufOtR4FbiMxpFHGpV07iJsHxrwCpBzpXIIIOBnOKDnZu1tzzSqwxZh9KWSPm91uSlvIGEnL1A/nSNOOp36Vvj7UXJE7rbrIiyxomkuWVHgim1SIsbMccz5IJy3TAzVvwrs5BbJpVA2S5LMq5PMwHGAoUAhFGAAMKNq2zcBtXzqtoGyFByinIUYUHbwGw8hQSLK6EsaSKVYSKrgqcqQwBBU4GRv1wK31jHGFACgAAAADYADYADwFZUClKUClKUClKUClKUClKUClKUClKUClKUClKUClKUClKUClKUClKUClKUClKUGm5s0l0611aGEi9dmXof76q73snBIkaKDGI+QoKls6Ld+ZGgOrIwflA5q6rXcTBFLHVgDPdUsfqUAk/UKCqk7I2jKqmIkKCvxkg1AvzTzDqzJ+cJbvZ3JPia2T9mbdw6lZNMjO7ossqqxkzrBQOF0sSSRjBJO29VvCL+aIETCd5GuTaqsndHLLvIjqQuHIhOWI+YR1FTLrtFJHd+jixupF5Qm9IQLy86tPL1FgNXj1z7PGgugMV7VZ+WX+h3X2Rf8teHjTj/2d19kX/LQTb28WFC7k4XHQZJJOFUDqWJIAA6kioKw3U3eaQWwO4jjCu4/bkYFc+xVwPnN1qs4dxp76W35lpcWoXmzaLgKCzIFRSAGJIHNJ3A3APhWM/Eb1bh0VXaP0jlK+geo9pzFwcYCpMDliD1A3wRQWki3UHeD+lINyjKqSY8SjDCMf1Soz84VY2t0kqK6HUrDIP8A+dQfYdxUCDiwDGNssyPHb6zpHMdoxKxA8wpyR78VEtuJpbzXCOGSPmBxJ+jRpERmVj8jLFmycDL9cnFBf0pSgUpSgUpSgUpSgUpSgUpSgUpSgUpSgUpSgUpSgUpSgUpSgUpSgUpSgUpSgUpSgUpSg0zWaOyOwJMRLLucAlShOOh7rEb+ZrdSlApSlBX8WtXYJJGAZIW1qpONYIKvHnwypOM7agpOwrdYcSjnGUbcbMh2dD8106qffUqol5wmCYgyQxuRsGZRkewN1FBW3cEVtIrFyTrkmWBe9JLK4KEjfcBWIAwAvUkAbTuF2TKjGXBkmYyuBuASAoQeYVFVc+OM+NbbPhcMGeVFHGT1KqAT7z1P11KoKk8Okt97bBTqbZzhf7Jv0Z/V9T9nc1LsOJpNkDKuuNUTjS6Z6al8vIjIPgTUuod/wtJsE5V09WVDh0z5N5eanIPiDQTKVUjiUlvtc40dBcoMJ/ar+iPt3X2rkCrUHPSg9pSlApSlApSlApSlApSlApSlApSlBQcQ7ViG4WIx6kLCNnTWSjmNpQrDl6PVUba9XeBxWpO0Ny/obLBCqXb9DKWPLMDzA5EeA/dGw1DwzvkWV/w2BS1wbeOSWNS4bSuolFOMMejYyAfI+Vc/wO6tWgQyWkaOWtZSiRqFV7ltEJXvtjTq3II2J2GSKCVw/thqESMjNJKISmSAXEjOJG2AA5axOxwOmnzqO3baWTAihj1a7bBZpAjxXDugZWMSnP5vqAy4IIJ6Vttu0VmeW4tHUon5jMaamEsiwFYsN3cuUB1aRgg9Nxoaa0haaN+GCOMQwSthYiWLyyrFEVDnJ1oNOMgFvk9aDfL2xaMS/mjJyfSJpCzhdMcMzRdwBe+3cYgHGwGWyanWHaRpZxG0ARGe4iR9eolrd9Dak0jSDuRuem4qsveLWRxrsHd4TPK0fLjLRcoxSTMx16TnnRv3SdW3iK6eC0i7rqidWkVgB1k7zsPaxOT50EmlKUClKUClKUClKUClK8Y4Hl76D2lc9wftRzIw82hMyNbAIHbDrK0OpjjCK5CadWPWG+9TbntPaRT+jyXMUc2jm8t2CnSTjOTt18M5oLSlV3wjtPpdv96n+6h7R2n0q3+9T8aCxqrXjDy/zeHmqNua7cuM4+Y2GZ/eF0+RNQJeP21+iR21xFMs0gik5bZKoFeV1YDddSxld8HvGsrrtStvO0DRABGt1DBsAJNrUOwx3QHjK4HXI9uAmvxWaLee3wnjJC5lC+1l0K4HtAbHjgVZRyBgGUhgwBBByCDuCD4ioFnxpG7shVJVVXeMZOnUdOxKjUA2xx0PXFR7CZLeeWAuiKdM8akgYEhcOijxAeNm26a8dMUFzSlKDwiqo8Me33tSNPU2znCH92f0R9mCvsGdVW1KCHY8USbKjKSL60TjDr7SPEeTDKnwJqZUS/4Yk2NWQy5KyIdLoT4q3+Y6HxBFRPyhJbbXOGj6C5QYA/fJ+j/aHd89HSgtqV4rAgEEEHcEeI869oFKV4zAdTj30HtK8Br2gVjzBjORjpn+7/OoPH+Htc2s8KkBpY3iBbOMspG+N8b1znFexDszcoRCLnNKLfuomHgihJwYnUMGRz6vRycg0HXRXSOzqrAtGQrAHdSVVwD5d1lP10huFcAjOG6agVPj8kgHwNU3Z7gBtZJSUjIkEREuotL3IYoSjsUGoZiLas7lvVFVsHYlwAW5LSItqEfclDDcyzyFTpyMpIBt13B2oOv1DzG1a2ukDqhZQ7BmC53IUqGIHsLr9orheH9krhoywihgYc47lg0zG8S4j5vc7oCxYBy3xhIwNja2HZuZblLiWO2ZuZcMVySYxMYCrIxj3ZeSRju+t18KDqJIwwKnoQQfcdjVU3ZW2LI2lxyxCAokcKeQdUJZc4YqfE59udqs7i5SNdTuqKPlMQo32G52qH8ILX6Vb/eJ+NBpfsvbFVXQQEQRqQ7AqA6yghs5DB0VgeoIpN2Zgf1+a+UELFpHyyhmdSx1bsrMxVuqk7EVu+EFr9Kt/vE/GnwgtfpVv94n40GqLsxbqCNLMXWVGZnYswm0CTUxOSSIkGfAKAMCrOOMKAB0AAHuGwqEOP2p2Fzb77fGJ+NT6BSlKBSlKBSlKBSlKBWueBZFKuqup6qwBB8dwdq2UoK6fhRMishiRNXNdOXkyPthywYd4ADcg+B8BiV6FHzOZy05mnl8zSNWnOdOrGdOd8dK30oPNA8hXhjB8BWVKCp4lYiKONoYgPR3EvLjUDK6WjkCqOp0OxA8SAKlxwwTgSBY5A+hw+AdWg6oznx0kkjyNS6rpOCqGLRSSW5Ylm5RXSxPVjGysuT4kAE+JoIV1w6ZpdTmMrzEcyKCpSOImQRklznLBM4ABw2fAVt4fbpdNLM6K8cuiOMOoIaOPUQ+D4M0jkea6T41uPAw/wAdNLcAfIfSqee6Iqh/c2RVnQVnwdhHxeuD9y7IP4AdB+sU9BuU9S6D+yeNW/xIU/vBqzpQVnpt0nr2yyDzgkBP8LhMfxGnwhhX4wSQfvo2VR/aY0f4qs6UGm2vI5RmN0kHmjBh9ordUG54JbynU0MZb54ADfU4ww+2tX5FK/FXNxH7CwlH/wBgY/YRQYNwt4CWtSqjqbdto28SUO5ib3AqfFcnNb7TjUUjBGJil6cmTAfYE7DOHGATqUkbHfY1rxeJ42849oaE/b+cB+wVzHaa9WSQm54Xc6rWNrmK7Q5RHUM2kSKwIzpXfBBzggUHQ3N7LcSNDbty1jOmW4wGKtgHlRKdi+CCWOQuQMMSQuSdlLTq8Kzt4vcfnmP1vnHuGB7KlcG4f6PBHHnLKMs3znbvSOfazlm+uuX7Z8Pu4ZVvIZLqeBRieyilZTp/poMEHWvUp0bfGDQXr9lrcbwqbV/B7Y8v7UHcf3MpFZcO4jIsnIuNPMwXSVRhZlGMkL8h1yNS5PUEbZC1/AbZJniu7W9mmtpI2UxyStIpJwVcBssrqVKkE+J2BFTu1SYt2lHr2pF0p/d5Lr/1R60PsY0FxSvAa9oOb7QdqJLeVo44lk0RJKSzEd+WYQRR7A+udeP2a03na+Tl3EsMIMcInRXkJGuSJuUoUfKDTak28s5GQK6KawifOqKNtWknUoOdB1JnbfSdx5GtMnCINMn8nibmHWy6F77A6gWyME6gDk+O9BusnYoA5DOoCuVBALYBJUHw3qRUHg9o0Uffxqd5JWA3wXdn059gIX6qnUFL2oQMsAIBBuYNjuPX8qsfybD/AEMf8C/hVXx+6RxCFdWKXUCsFIOk6+hHgffV7QRvybD/AEUf8K/hT8mw/wBFH/Cv4Vxd1x9ppuJSySyxWvDF5YWFyjSShObJIxG5K91VU5XfJBqfwMzlbKWWWQ3FzmaWPUdCo0TOUEWdKhGaJdWM56k6jQWHauwiFlckRRgiGQ5Cj5p9lX1VHa7+Y3P7mT/SatqD2lK1SXSKyqXUM2dKkgFsdcDxxkdKDbSqvinGeTJHEANUiyzF3OFjjiC65G895EGNupOdq28D4mbmCORozE7ojtGc90uofTkgZ6/jvQT6UpQKUpQKUrwmg9pVfwnjKXS60WRVyVzIAveVmR0xnOpWQg+HkTvVhQKUpQKg3PGYY20FmZxuUiVpGGehZVBK59uKx4xcOqokZ0vM4iVvmDDO748wiMRnbOKj2nELW3bkKdDLIsOkg5d5EMoJb5ZKgksT1Byc0EmDjkLsEy0bN6qyo8Rb2LqA1H3ZqfUTTHdQjUmqOVQ2l1IODgjIO4I29oNaODysDJC7F2hIAdurxsMozHxYYZSfEoT40FlSo13xGGH4yWOP9tgufdk71F/LyN8VFPN7UjIX6nfSh+o0FnSqv0i7f1YYoR5yuXYf9CjH+OvfyZM/xl2/7MKrGPtOp/sagsmcAZJAA8TVc3aK3zhZRKfmwhpSPeEDY+ui9nbfOWj5p+dMWlP1FycfVViqADAAAHgPwoK38pzP8XaP+1Myxj7BqcfWtU3H+D8SuldRc28MTxSI0SR6yzMCFAkbGnruce4eNdZVHx/jE4Vo7GOOe5GMiQkRxg43kYdDg5CjcjfYb0Flwu+W4hjlXpIqvjyyMlT7Qcg+6uR7b9v4raUWqySRuwzJPHE8vJXyQBSDKwO2dl6nOym3ghmsO8dVxE/fkES96ORt5JY4hktGzZYoMspJI1aji3seJw3C6opUkHjoYHHsI6g+w0HK9ku2NhI8VnYxzBQruS8UkYULuWLOAXdmbJO5JySfO97Vv/JJUHrTj0VR5tN+aH2asn2A1Kv+MQW+OZIqk9EHedj5JGMs59gBqHZW0lxKs8yGNY88mA4ypYaTNJjbmFSVCjOkFt8sQobx2ctPolv90n4V78HLT6Jb/dJ+FWNKCu+Dlp9Et/uk/CnwctPolv8AdJ+FWNKCu+Dlp9Et/uk/CnwctPolv90n4VY0oOT4p2Ys7Z4pYbaGOWS6g1SKo1HvgYB6gbdBgV1lU/aX1YP/AJMH+urig+c//wBJ4ANIjgeSNuLXNvbyxqAVbGC82CMqRHEAcHBwMjxrubHhgiJYs0jsAut8DCjoiqAFVfYBv45qbSgqO138xuv3Mn+k1u+Dtp9Ft/uk/CtPa3+Y3P7mT/Sat6Cu+Dtp9Etvuk/Co1z2N4fKyM9nbMYySuY1wCfHTjBO3iNqruKG99OQxJIEVkUnJMbRlG1M3fCrhyBgIW2Bzg7RLexmdbRpEvjJDMrT6nOdTQSxsyAPgx8xl2TbB2GM0HWvbRShSUjkCg6TgEDwOD4dB9laeE2rIHZ8B5ZGlIznGcIi56ZCIufbmuesLa/U26HWEkCNI2VHJMLu7Lj+tBjXbwDnbNVgsr6ZW5sd0ED2k/LDMGV1mczpGxlLPhNJyNKnAKig+gpID0IOCRsc7jYj35rKuGv7e/GvQLkZNyYeUVAEpmzA02+8ejHrZGNed9NWnDbS7W4V3aYq8t2rqzAosesm30p4bAYI3wTnwwHS0pSgVquYdalQ7Jn5SYBG+diQa20oOfk7OhdMcQYR88XR1FSg7/MZFHrLlu+MeJ3ONjuuuyUEt36UzTiXlC3wkroukNqzhSN8+3Hsq6pQVvwfi+dcf9xP/wAleHs9EflXH/cT/wDJVnSg5aDs5Dw0QGIzGNJcOZZXkwJEeIMAzYQa3TOkAYJNWN52XhllaVi+pmhY4bHxOrSBtsDrIbxIx5VayxK6lWAZWBUqRkEHYgjxGKrY7S5g7sTJNGOiTsyso8BzQG1AeGpc+bGgrri3c3QIXTzTEgVguVSFnkkYgEgqdMYUncFvDpUmKxS6nndi+hdFuNDugYx6i5OkjUA0hXfxVqkPBdTbO0duh2PJZncjyEhVQnvCk+RB3qwtrZIkVEUKqjSFHgKDTacJgh3jhjQ+aqAT726mpdKUClKUCsZJAoLMQoUEkk4AA3JJ8BUe/wCJJABqyzNskaDLufJV8fadgOpIG9RIuGvOQ9zjA7y26nKIRuGc/pXH8I8BkaiGPPlu/iy0MB/S4xJIP6sH1F/XO5+SBs1WNpZpCgSNQqjwHt3JJ6kk7kncmt1U/a2aRLR2ido2UxnWoyVUSJrOPLRqz7M0FxUG84FbTnVLbwyN01Oisf4iM1z1zx6dVmczLoWaO2jdUULhooZDM8jNpCkswzjG4G5qPadpryVElwihY7aR05bfnDJcSwSAEnKjRGGAxkEjO2xDq7HhFvb55MEUWepjRVz7yBvUyuBuOK3F1mEzbi5gVjAAU5bSSDQHVtYOEGpWwR7Q1Z2nam9kD/Eo2pE5bDU8Ba5jgwYw2ojluxJbG4BGx2Du6VhArBQGbUwABbGMnxOPCs6BSlKBSlKCNf8ADo7hNEq6lyGxkjBU5BBBBBBqB8E7X5j/AHsv++rilBx3a7gqW9trt4JJZOZCoXnSDutKgfrIOqkge0irkdk7X5kn3sv++tvaL4n+0g/88dWdBTN2QtCMGNmB6hpJCD7CC+CKuaUoFKUoFKUoFKUoFKUoFKUoK/h8xaa4BuY5grIBCgAaDKA6HIYklvWGQNjVhUKyikEsxaKFFZlKPGTrcaQCZRpGCDsNztU2gUpSgVpu2xG51iPCseY24TY94gkDA69fCt1arkEowVVYlSAr+qTjYNsdj47UGnhMhaCImZLglFPPjACybeuoBIAPXYmpdRuGo6xRh0jjcKoZIt0U43VDgd0eGwqTQKUrCadUUs7BVUZLMcAAdST4CgzqsueKMzmK3USSDZnOeXF+2R6zfqDfpkqDmtfMlu/V1wQfP3WWUfqjrEn6x7x8NOzGytbVIkCRqEVdgq7AeP8AnQR7DhaxEuWMkrDDSv6xHXSB0RB4KNveckzaUoFU3au4mSBeQ4R3mgh1HqFklSNsbHBw3XG3vq5rF4w3UA4IbcZ3ByD7wQDQcrcdtGSPIjRnCXTaS+N7a4S3GTp21a8k42x41uj7STtLyOXAsqvKrMztyysSQSd3u6ixFyu3hpc74FXg4VAGZuTFqf1m0Lls4zqOMnoOvkK9ueGwyjEkMTgtrw6K3exp1bjrgYzQcq/auaJWkl0uEmvVCxHBKW6XDqr5U74iXGMeZ8jJXtRcGQQCK3Mpk5esSMYsGBrgEHTqJ7uCPIq3jiujFhEGLCKPUx1FtIyTgrknGSdJI9xrG24bDEAI4o4wpLAIqqASMEgAbEjagx4Tf+kQRTadPOjSXTnONahsZ8cZqXWMcYUAKAoAAAAwABsAB4CsqBSlKBSlKBSlKCs7RfE/2kH/AJ46s6p+1fC7i6t+Xb3C28muN+YyaxhHD40+9R/l41big9pSlApSlApSlApSlApSlApStV1NoUtpdsfJQZY5ONh9dBtpXL8B4ibccq6M/OZ3jUuWkDIJgkLA9PVniBYgEnOc6dpt12oEd36N6LdueUJ+dHGWj9bTo1Z9bxoLulVf5dH0e6+6NDx4fR7r7o0E67u0hRnc6VUZJ6+wAAbkk4AA3JIFQFF3NvqS1U9EK8yTHmx1aFP6oDe+qvh/HhxCS3/k9zAoMk+m5j5ZYxhVTAydQBl1A+ag15Pxm7W4eIKzJ6RyVfR8l7TnIFOMYWUHLHbBA86C1drqAaiVuUHUKuiUDzUZKyfs90+WTtVhbXKyorowZWAYMPEHpUODi0WFXnJK+ViOkqCWOoE6c7bxvsN+63lVfbzSpLPDAg+MEgkf4uISIrvtnLsXLtpGPW3I2yFtf8TSHAIZ3fISJN3cjrgeAHixwB4kVFg4Y8rCS5IYqdSQLvHGfAn+kcfOIwPkgdTJsOFrDlsmSR/Xlfdm8h5Ko8FGAPLrUygUpSgUpSgUpSgUpSgUpSgUpSgUpSgUpSgUrFpAOpAycbnxPQe+sqDi+111IZplAV1htAY4Tn87PcNJEmAPWI5QUeXMJrqOE5ESKzF2jURM5+UyAKzZ8d81IlTxCqWAOnO2/lqwSAajcHteVFp1KzandivTW7s7/YzEfVQTaViZACBkZOcDO5x1wProrg5wQcbHHgcA4PlsQfroMqUpQKUpQKUpQKUpQKUpQRpuHROwdkUsNJDHqNBLL9hJNSaUoFKUoK/i9s50SxrqkhbWE6a1IKvGD0yQcjO2pVztUiyv4511RtqGcEdCpHVWU7qw8QcGpFQrvg0EzanjGvprXKtjy1qQ2PZmgqZeFw2bpJrIVcaY92eSQK6AKOrEiV2wOrMScVacItXRWeQASTMZWUHIXICqmfHSiqM+JBPjWdnwiGE6kjUMRgucsxHkXOWI9mamUClKUClKUClKUClKUClKUClKUClKUClKUClKUHGX/AZHuJsLcASXdvca1c6eWscSOV73cYMjA4AOMY8K8Xh3ESkuJJw8cEiw6nGGk51wsbPv325PK3bbcE79O0pQcJJBeiIFTdyYkYrAwkjz3EARpucZFGoMQzFlyzZGAtbH4TfRCUwGYNK1+dOsaRqlLwMik6VYgkg+bd7bp29KDhJbC9bU8S3ACi5EJmYGVVaO3AGpmJyZFm06icbZwMVedk7RkNyxSdVkmV09IOpyoghTJOSfWRh3jnar+lApSlApSlApSlApSlB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1600200"/>
            <a:ext cx="5029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Iteration 2:</a:t>
            </a:r>
          </a:p>
          <a:p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Step: Forward Computation:</a:t>
            </a:r>
          </a:p>
          <a:p>
            <a:endParaRPr lang="en-US" dirty="0"/>
          </a:p>
          <a:p>
            <a:r>
              <a:rPr lang="en-US" dirty="0"/>
              <a:t>in</a:t>
            </a:r>
            <a:r>
              <a:rPr lang="en-US" baseline="-25000" dirty="0"/>
              <a:t>1</a:t>
            </a:r>
            <a:r>
              <a:rPr lang="en-US" dirty="0"/>
              <a:t>=1 and in</a:t>
            </a:r>
            <a:r>
              <a:rPr lang="en-US" baseline="-25000" dirty="0"/>
              <a:t>2</a:t>
            </a:r>
            <a:r>
              <a:rPr lang="en-US" dirty="0"/>
              <a:t> = 1</a:t>
            </a:r>
          </a:p>
          <a:p>
            <a:endParaRPr lang="en-US" dirty="0"/>
          </a:p>
          <a:p>
            <a:r>
              <a:rPr lang="en-US" dirty="0"/>
              <a:t>P = in</a:t>
            </a:r>
            <a:r>
              <a:rPr lang="en-US" baseline="-25000" dirty="0"/>
              <a:t>1</a:t>
            </a:r>
            <a:r>
              <a:rPr lang="en-US" dirty="0"/>
              <a:t>*w</a:t>
            </a:r>
            <a:r>
              <a:rPr lang="en-US" baseline="-25000" dirty="0"/>
              <a:t>1</a:t>
            </a:r>
            <a:r>
              <a:rPr lang="en-US" dirty="0"/>
              <a:t> + in</a:t>
            </a:r>
            <a:r>
              <a:rPr lang="en-US" baseline="-25000" dirty="0"/>
              <a:t>2</a:t>
            </a:r>
            <a:r>
              <a:rPr lang="en-US" dirty="0"/>
              <a:t>*W</a:t>
            </a:r>
            <a:r>
              <a:rPr lang="en-US" baseline="-25000" dirty="0"/>
              <a:t>2</a:t>
            </a:r>
          </a:p>
          <a:p>
            <a:endParaRPr lang="en-US" baseline="-25000" dirty="0"/>
          </a:p>
          <a:p>
            <a:r>
              <a:rPr lang="en-US" dirty="0"/>
              <a:t>P=1*0.447 + 1*(-0.053)</a:t>
            </a:r>
          </a:p>
          <a:p>
            <a:endParaRPr lang="en-US" dirty="0"/>
          </a:p>
          <a:p>
            <a:r>
              <a:rPr lang="en-US" dirty="0"/>
              <a:t>P = 0.447 – 0.053 = 0.394</a:t>
            </a:r>
          </a:p>
          <a:p>
            <a:endParaRPr lang="en-US" b="1" u="sng" dirty="0"/>
          </a:p>
          <a:p>
            <a:r>
              <a:rPr lang="en-US" dirty="0"/>
              <a:t>OP = 1 / (1+ e</a:t>
            </a:r>
            <a:r>
              <a:rPr lang="en-US" baseline="30000" dirty="0"/>
              <a:t>-0.394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OP = </a:t>
            </a:r>
            <a:r>
              <a:rPr lang="en-US" b="1" u="sng" dirty="0"/>
              <a:t>0.597</a:t>
            </a:r>
          </a:p>
          <a:p>
            <a:endParaRPr lang="en-US" dirty="0"/>
          </a:p>
        </p:txBody>
      </p:sp>
      <p:pic>
        <p:nvPicPr>
          <p:cNvPr id="17" name="Picture 2" descr="Home - TIU">
            <a:extLst>
              <a:ext uri="{FF2B5EF4-FFF2-40B4-BE49-F238E27FC236}">
                <a16:creationId xmlns:a16="http://schemas.microsoft.com/office/drawing/2014/main" id="{CE19D2D7-1812-4407-9067-D76E640A99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" t="14059" r="9662" b="12660"/>
          <a:stretch/>
        </p:blipFill>
        <p:spPr bwMode="auto">
          <a:xfrm>
            <a:off x="8122511" y="26226"/>
            <a:ext cx="1021489" cy="89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id="{5B83DB18-11E6-44A8-A045-A3DA5049DA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3553" y="2819400"/>
            <a:ext cx="222324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8B1650F8-BCE2-4392-B65D-D9D752771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875881"/>
              </p:ext>
            </p:extLst>
          </p:nvPr>
        </p:nvGraphicFramePr>
        <p:xfrm>
          <a:off x="5930153" y="5562600"/>
          <a:ext cx="18199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-0.053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3029851D-3D80-4A31-8267-220B28894BFC}"/>
              </a:ext>
            </a:extLst>
          </p:cNvPr>
          <p:cNvSpPr txBox="1"/>
          <p:nvPr/>
        </p:nvSpPr>
        <p:spPr>
          <a:xfrm>
            <a:off x="5930153" y="5181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updated Weights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3C9E89A-9805-490A-A590-63FE57C361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544" y="309637"/>
            <a:ext cx="4007711" cy="2138192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0059B60-0981-4027-A266-4849CF89F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52855"/>
              </p:ext>
            </p:extLst>
          </p:nvPr>
        </p:nvGraphicFramePr>
        <p:xfrm>
          <a:off x="5638800" y="4034468"/>
          <a:ext cx="308696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Desired</a:t>
                      </a:r>
                      <a:r>
                        <a:rPr lang="en-US" dirty="0"/>
                        <a:t> OP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094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2837</TotalTime>
  <Words>942</Words>
  <Application>Microsoft Office PowerPoint</Application>
  <PresentationFormat>On-screen Show (4:3)</PresentationFormat>
  <Paragraphs>321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Fundamental to Artificial Intelligent</vt:lpstr>
      <vt:lpstr>Objectives </vt:lpstr>
      <vt:lpstr>Review Single node iteration </vt:lpstr>
      <vt:lpstr>Back Propagation</vt:lpstr>
      <vt:lpstr>Back Propagation  Algorithm Example</vt:lpstr>
      <vt:lpstr>Back Propagation  Algorithm Example</vt:lpstr>
      <vt:lpstr>Back Propagation  Algorithm Example</vt:lpstr>
      <vt:lpstr>Back Propagation  Algorithm Example</vt:lpstr>
      <vt:lpstr>Back Propagation  Algorithm Example</vt:lpstr>
      <vt:lpstr>Back Propagation  Algorithm Example</vt:lpstr>
      <vt:lpstr>Back Propagation  Algorithm Example</vt:lpstr>
      <vt:lpstr>Back Propagation  Algorithm Example</vt:lpstr>
      <vt:lpstr>Back Propagation  Algorithm Example</vt:lpstr>
      <vt:lpstr>Back Propagation  Algorithm Example</vt:lpstr>
      <vt:lpstr>Graphing the Error with Iteration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to Artificial Intelligent</dc:title>
  <dc:creator>Saman Abdullah</dc:creator>
  <cp:lastModifiedBy>Saman Mirza Abdulla</cp:lastModifiedBy>
  <cp:revision>31</cp:revision>
  <dcterms:created xsi:type="dcterms:W3CDTF">2020-06-16T19:35:04Z</dcterms:created>
  <dcterms:modified xsi:type="dcterms:W3CDTF">2021-12-06T11:58:58Z</dcterms:modified>
</cp:coreProperties>
</file>