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8"/>
  </p:notesMasterIdLst>
  <p:sldIdLst>
    <p:sldId id="285" r:id="rId2"/>
    <p:sldId id="287" r:id="rId3"/>
    <p:sldId id="347" r:id="rId4"/>
    <p:sldId id="336" r:id="rId5"/>
    <p:sldId id="337" r:id="rId6"/>
    <p:sldId id="338" r:id="rId7"/>
    <p:sldId id="339" r:id="rId8"/>
    <p:sldId id="355" r:id="rId9"/>
    <p:sldId id="341" r:id="rId10"/>
    <p:sldId id="342" r:id="rId11"/>
    <p:sldId id="343" r:id="rId12"/>
    <p:sldId id="356" r:id="rId13"/>
    <p:sldId id="345" r:id="rId14"/>
    <p:sldId id="346" r:id="rId15"/>
    <p:sldId id="357" r:id="rId16"/>
    <p:sldId id="28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74" autoAdjust="0"/>
    <p:restoredTop sz="94660"/>
  </p:normalViewPr>
  <p:slideViewPr>
    <p:cSldViewPr>
      <p:cViewPr varScale="1">
        <p:scale>
          <a:sx n="68" d="100"/>
          <a:sy n="68" d="100"/>
        </p:scale>
        <p:origin x="165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Errors</c:v>
                </c:pt>
              </c:strCache>
            </c:strRef>
          </c:tx>
          <c:spPr>
            <a:ln w="15875" cap="rnd">
              <a:solidFill>
                <a:schemeClr val="tx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dk1">
                      <a:tint val="885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dk1">
                      <a:tint val="885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dk1">
                      <a:tint val="885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 cap="rnd">
                <a:solidFill>
                  <a:schemeClr val="dk1">
                    <a:tint val="88500"/>
                  </a:schemeClr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xVal>
            <c:numRef>
              <c:f>Sheet1!$A$2:$A$4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0.15</c:v>
                </c:pt>
                <c:pt idx="1">
                  <c:v>9.69E-2</c:v>
                </c:pt>
                <c:pt idx="2">
                  <c:v>0.08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E7F-4DE6-8EE8-3B78752E79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8415952"/>
        <c:axId val="1658408464"/>
      </c:scatterChart>
      <c:valAx>
        <c:axId val="1658415952"/>
        <c:scaling>
          <c:orientation val="minMax"/>
          <c:max val="6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408464"/>
        <c:crosses val="autoZero"/>
        <c:crossBetween val="midCat"/>
        <c:majorUnit val="1"/>
      </c:valAx>
      <c:valAx>
        <c:axId val="1658408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4159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687B3-7330-4369-8384-7DAAF3B5A2D4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98584-10C4-430C-B21C-F83DFFB0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65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18CB7-1D21-4209-AA7F-AA892BF56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90AB6E-1BB6-4FCA-8729-A49F74355F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4EA3A-797A-4060-A6DD-4C3BC832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F52D-D63C-454F-B7BD-0D53C9187FC0}" type="datetime1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8C8A-6FFE-42CB-8243-ADDC9BA99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8F8C0-F0C2-4581-9EDB-0A58A187A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9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DDEB0-1529-44CD-A6FA-F9D1EE197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438D96-B8C5-4DB5-8DAA-208C8FE6DE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CB400-5650-4133-8D3A-E91468BC0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294B-840E-4E03-852D-A9858FECA171}" type="datetime1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0B4EC-022A-434D-B952-57FA3BEA0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650F0-D0DD-4F28-8F26-FC8254F09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0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EB75AF-ECAF-47AA-BF85-4AF5535C59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8195A1-C894-4FC4-89C7-F9A57647F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6111E-15ED-4796-8602-F9BC50DAB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363E-FCAA-4A96-83A0-A77BA29EA496}" type="datetime1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0F586-B372-4E11-9251-66A7E2247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2D2B4-A03D-4494-AE9F-223547370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0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B4BE4-ABCB-404C-AA1D-9157B6428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1D156-2962-4D27-8643-3D299DDBB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E00E7-83D9-4A64-98ED-2F3A48FF4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3EE8-CB06-49A5-8F9C-2F9BF7DECD27}" type="datetime1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F1899-0233-4ECA-A4B3-C0C101126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C480B-B46E-4383-A9D5-8B4E87EBE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8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FC65C-7125-4550-9D05-88B39E27B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D421C-DC65-4CD9-8F47-826B14315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8D8CF-594F-47DB-8A41-AC5189084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4610-2951-40CF-B5C1-BB5DFE71506F}" type="datetime1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4F760-B49B-4E0F-AFB2-088039159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C0A2F-9B39-49CD-A943-0FA905AA6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7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0C38-D35C-4A6C-B7B9-94AB32D76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7EF21-1C07-463F-B9A3-BB2FE83DCE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B53465-C478-4A72-A6DD-79567A7E9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A6CAAB-CDD9-4ACA-B766-8522EC7F6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2287-066A-44B2-90B0-25802A8BC7B6}" type="datetime1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021C66-A01C-4685-AAA6-1AFAC836E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30321-7CD1-4773-99B2-175D016A7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1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9445D-491B-4FDB-8578-B60A1CB1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1F189-6520-4516-B717-E4FC5AB1D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040DEF-0434-42A0-9744-8C3D18FE7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A35BEB-AA6B-48F3-B6B9-30691D057E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12E4AD-53CB-4DB6-86DC-40C5C76761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7C623D-2DBE-49BF-BD31-3FD08AC32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654F-A10B-405C-9C73-2AEB738132E4}" type="datetime1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130271-CAD0-4102-AD79-06EF87462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632A1C-A1DA-4E34-8826-C316762A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3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EDB58-C9AA-42F1-9875-2C758C195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BC0D5E-3221-419D-A671-68BBDC549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38BD-C230-4537-8270-935A74D37FFA}" type="datetime1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19125-09FF-4ABD-8F30-3E85F7CA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9479F-6992-4330-BD5A-385F59C5C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7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A4DC47-AE07-48AF-A6BD-0AC604F33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3917-44A9-49B3-981D-BE7235C2AB42}" type="datetime1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475693-3A1E-4DC3-A7B7-D5F8BC552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70EB0-A97C-471D-B238-D5B15E10F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7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7DC87-42B8-4289-8192-0DBAC8AD5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FC07C-AE32-4A09-8BB6-B778F5D0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704E6-8FD7-4316-9B75-58B217254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EA513-0B7D-43F6-B632-44683477E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506C-BA1D-48D1-BF29-8B5D08A886C2}" type="datetime1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2F203-5591-4818-9C4F-5400D8B92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A0C32E-4D4F-4983-873A-D72EFDBFC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0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EC6C9-D92A-4070-B468-03D25525A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560905-90BC-4D71-92B3-9972F7532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049EE-AA9E-4BD3-B990-28C52F6324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5418B-8DD4-452E-832F-D18C73729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0011-AD69-4AE6-A633-71D837B875F6}" type="datetime1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0BE806-323A-420E-8D11-1EB03E09B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14C5C4-BA27-4B6A-8DA8-7C5CD47F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9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FADE4C-2583-4A85-9665-6AE15E675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B481-F8D7-4A81-A416-07BF28B55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010E9-C254-48E3-8442-1632CD6E1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70C9A-C277-43EC-B000-5C8F20EEA7DC}" type="datetime1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1D16E-9209-4EC6-8168-FC220671C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Artificial Intelligence - Tishik-IT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8440C-CDDE-4356-A3D7-95574575C9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5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C5DB2CE-FD42-4C68-8C52-3201E003F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1989" y="576263"/>
            <a:ext cx="3790647" cy="2967606"/>
          </a:xfrm>
        </p:spPr>
        <p:txBody>
          <a:bodyPr anchor="b">
            <a:normAutofit/>
          </a:bodyPr>
          <a:lstStyle/>
          <a:p>
            <a:pPr algn="l"/>
            <a:r>
              <a:rPr lang="en-US" sz="4200"/>
              <a:t>Fundamental to Artificial Intelligent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EF34242-0561-46EC-9BCD-65D9A452D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91989" y="3764975"/>
            <a:ext cx="3790647" cy="2192683"/>
          </a:xfrm>
        </p:spPr>
        <p:txBody>
          <a:bodyPr>
            <a:normAutofit/>
          </a:bodyPr>
          <a:lstStyle/>
          <a:p>
            <a:pPr algn="l"/>
            <a:r>
              <a:rPr lang="en-US" sz="1900" dirty="0"/>
              <a:t>IT-456</a:t>
            </a:r>
          </a:p>
          <a:p>
            <a:pPr algn="l"/>
            <a:endParaRPr lang="en-US" sz="1900" dirty="0"/>
          </a:p>
          <a:p>
            <a:pPr algn="l"/>
            <a:r>
              <a:rPr lang="en-US" sz="1900" dirty="0"/>
              <a:t>Dr. Saman Mirza Abdullah</a:t>
            </a:r>
          </a:p>
          <a:p>
            <a:pPr algn="l"/>
            <a:r>
              <a:rPr lang="en-US" sz="1900" dirty="0"/>
              <a:t>Saman.mirza@tiu.edu.iq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55BF8F-E929-4C34-A8F7-271525B4B5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330" r="7619" b="-1"/>
          <a:stretch/>
        </p:blipFill>
        <p:spPr>
          <a:xfrm>
            <a:off x="-4854" y="10"/>
            <a:ext cx="4114795" cy="6857982"/>
          </a:xfrm>
          <a:prstGeom prst="rect">
            <a:avLst/>
          </a:prstGeom>
        </p:spPr>
      </p:pic>
      <p:pic>
        <p:nvPicPr>
          <p:cNvPr id="1026" name="Picture 2" descr="Home - TIU">
            <a:extLst>
              <a:ext uri="{FF2B5EF4-FFF2-40B4-BE49-F238E27FC236}">
                <a16:creationId xmlns:a16="http://schemas.microsoft.com/office/drawing/2014/main" id="{5CA56A7E-A55F-4912-99C8-832774F2B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604" y="-88448"/>
            <a:ext cx="1328499" cy="132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292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Back Propagation  Algorithm</a:t>
            </a:r>
            <a:br>
              <a:rPr lang="en-US" sz="2400" dirty="0"/>
            </a:br>
            <a:r>
              <a:rPr lang="en-US" sz="2400" dirty="0"/>
              <a:t>Example</a:t>
            </a:r>
            <a:endParaRPr lang="en-US" sz="3600" dirty="0"/>
          </a:p>
        </p:txBody>
      </p:sp>
      <p:sp>
        <p:nvSpPr>
          <p:cNvPr id="4" name="AutoShape 4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data:image/jpeg;base64,/9j/4AAQSkZJRgABAQAAAQABAAD/2wCEAAkGBhEPERQUEhARERQSFxYQGRISGBsXGhYZFxgXFBYUGBUjHCYeGBojGRQXIC8iIycpLCwsGh4yNzAqNScrLCkBCQoKBQUFDQUFDSkYEhgpKSkpKSkpKSkpKSkpKSkpKSkpKSkpKSkpKSkpKSkpKSkpKSkpKSkpKSkpKSkpKSkpKf/AABEIAJsBRgMBIgACEQEDEQH/xAAbAAEAAgMBAQAAAAAAAAAAAAAABAUCAwYBB//EAEoQAAIBAwIDBAQJBwsDBQEAAAECAwAEERIhBRMxBiJBURQyYXEWM0JSVIGRk9EVI0NicnOSJDRTY4OhorGy0tOClLMXRHSj4Qf/xAAUAQEAAAAAAAAAAAAAAAAAAAAA/8QAFBEBAAAAAAAAAAAAAAAAAAAAAP/aAAwDAQACEQMRAD8A+40qFxO/5PK/rJUh6Z9bP6wx067+41Tw9t0ZFb0a4BkFu8aHl5dblikbevhe8DkEjA3oOlpVAnbGLRIxjlUxIXdTpypWV4GTZsEh423GxGDmo47Z6FzLbsmqee3Vi8aoeVI8eS7OApOjZTgk5xsM0HT1G4ldNFDJIqcwxozhAcaioLac4OM4xUmlBxv/AKjoRIVgLBA0ikNnXGXiihlGFJCyPI3ngRsd+lbpe2EqANJbuhCyjQSURyJLWNHy8YdUzcbkgYw+zbGuhThMABUQRBSggKhFwYxnEeMeoNTd3pufOtR4FbiMxpFHGpV07iJsHxrwCpBzpXIIIOBnOKDnZu1tzzSqwxZh9KWSPm91uSlvIGEnL1A/nSNOOp36Vvj7UXJE7rbrIiyxomkuWVHgim1SIsbMccz5IJy3TAzVvwrs5BbJpVA2S5LMq5PMwHGAoUAhFGAAMKNq2zcBtXzqtoGyFByinIUYUHbwGw8hQSLK6EsaSKVYSKrgqcqQwBBU4GRv1wK31jHGFACgAAAADYADYADwFZUClKUClKUClKUClKUClKUClKUClKUClKUClKUClKUClKUClKUClKUClKUClKUGm5s0l0611aGEi9dmXof76q73snBIkaKDGI+QoKls6Ld+ZGgOrIwflA5q6rXcTBFLHVgDPdUsfqUAk/UKCqk7I2jKqmIkKCvxkg1AvzTzDqzJ+cJbvZ3JPia2T9mbdw6lZNMjO7ossqqxkzrBQOF0sSSRjBJO29VvCL+aIETCd5GuTaqsndHLLvIjqQuHIhOWI+YR1FTLrtFJHd+jixupF5Qm9IQLy86tPL1FgNXj1z7PGgugMV7VZ+WX+h3X2Rf8teHjTj/2d19kX/LQTb28WFC7k4XHQZJJOFUDqWJIAA6kioKw3U3eaQWwO4jjCu4/bkYFc+xVwPnN1qs4dxp76W35lpcWoXmzaLgKCzIFRSAGJIHNJ3A3APhWM/Eb1bh0VXaP0jlK+geo9pzFwcYCpMDliD1A3wRQWki3UHeD+lINyjKqSY8SjDCMf1Soz84VY2t0kqK6HUrDIP8A+dQfYdxUCDiwDGNssyPHb6zpHMdoxKxA8wpyR78VEtuJpbzXCOGSPmBxJ+jRpERmVj8jLFmycDL9cnFBf0pSgUpSgUpSgUpSgUpSgUpSgUpSgUpSgUpSgUpSgUpSgUpSgUpSgUpSgUpSgUpSgUpSg0zWaOyOwJMRLLucAlShOOh7rEb+ZrdSlApSlBX8WtXYJJGAZIW1qpONYIKvHnwypOM7agpOwrdYcSjnGUbcbMh2dD8106qffUqol5wmCYgyQxuRsGZRkewN1FBW3cEVtIrFyTrkmWBe9JLK4KEjfcBWIAwAvUkAbTuF2TKjGXBkmYyuBuASAoQeYVFVc+OM+NbbPhcMGeVFHGT1KqAT7z1P11KoKk8Okt97bBTqbZzhf7Jv0Z/V9T9nc1LsOJpNkDKuuNUTjS6Z6al8vIjIPgTUuod/wtJsE5V09WVDh0z5N5eanIPiDQTKVUjiUlvtc40dBcoMJ/ar+iPt3X2rkCrUHPSg9pSlApSlApSlApSlApSlApSlApSlBQcQ7ViG4WIx6kLCNnTWSjmNpQrDl6PVUba9XeBxWpO0Ny/obLBCqXb9DKWPLMDzA5EeA/dGw1DwzvkWV/w2BS1wbeOSWNS4bSuolFOMMejYyAfI+Vc/wO6tWgQyWkaOWtZSiRqFV7ltEJXvtjTq3II2J2GSKCVw/thqESMjNJKISmSAXEjOJG2AA5axOxwOmnzqO3baWTAihj1a7bBZpAjxXDugZWMSnP5vqAy4IIJ6Vttu0VmeW4tHUon5jMaamEsiwFYsN3cuUB1aRgg9Nxoaa0haaN+GCOMQwSthYiWLyyrFEVDnJ1oNOMgFvk9aDfL2xaMS/mjJyfSJpCzhdMcMzRdwBe+3cYgHGwGWyanWHaRpZxG0ARGe4iR9eolrd9Dak0jSDuRuem4qsveLWRxrsHd4TPK0fLjLRcoxSTMx16TnnRv3SdW3iK6eC0i7rqidWkVgB1k7zsPaxOT50EmlKUClKUClKUClKUClK8Y4Hl76D2lc9wftRzIw82hMyNbAIHbDrK0OpjjCK5CadWPWG+9TbntPaRT+jyXMUc2jm8t2CnSTjOTt18M5oLSlV3wjtPpdv96n+6h7R2n0q3+9T8aCxqrXjDy/zeHmqNua7cuM4+Y2GZ/eF0+RNQJeP21+iR21xFMs0gik5bZKoFeV1YDddSxld8HvGsrrtStvO0DRABGt1DBsAJNrUOwx3QHjK4HXI9uAmvxWaLee3wnjJC5lC+1l0K4HtAbHjgVZRyBgGUhgwBBByCDuCD4ioFnxpG7shVJVVXeMZOnUdOxKjUA2xx0PXFR7CZLeeWAuiKdM8akgYEhcOijxAeNm26a8dMUFzSlKDwiqo8Me33tSNPU2znCH92f0R9mCvsGdVW1KCHY8USbKjKSL60TjDr7SPEeTDKnwJqZUS/4Yk2NWQy5KyIdLoT4q3+Y6HxBFRPyhJbbXOGj6C5QYA/fJ+j/aHd89HSgtqV4rAgEEEHcEeI869oFKV4zAdTj30HtK8Br2gVjzBjORjpn+7/OoPH+Htc2s8KkBpY3iBbOMspG+N8b1znFexDszcoRCLnNKLfuomHgihJwYnUMGRz6vRycg0HXRXSOzqrAtGQrAHdSVVwD5d1lP10huFcAjOG6agVPj8kgHwNU3Z7gBtZJSUjIkEREuotL3IYoSjsUGoZiLas7lvVFVsHYlwAW5LSItqEfclDDcyzyFTpyMpIBt13B2oOv1DzG1a2ukDqhZQ7BmC53IUqGIHsLr9orheH9krhoywihgYc47lg0zG8S4j5vc7oCxYBy3xhIwNja2HZuZblLiWO2ZuZcMVySYxMYCrIxj3ZeSRju+t18KDqJIwwKnoQQfcdjVU3ZW2LI2lxyxCAokcKeQdUJZc4YqfE59udqs7i5SNdTuqKPlMQo32G52qH8ILX6Vb/eJ+NBpfsvbFVXQQEQRqQ7AqA6yghs5DB0VgeoIpN2Zgf1+a+UELFpHyyhmdSx1bsrMxVuqk7EVu+EFr9Kt/vE/GnwgtfpVv94n40GqLsxbqCNLMXWVGZnYswm0CTUxOSSIkGfAKAMCrOOMKAB0AAHuGwqEOP2p2Fzb77fGJ+NT6BSlKBSlKBSlKBSlKBWueBZFKuqup6qwBB8dwdq2UoK6fhRMishiRNXNdOXkyPthywYd4ADcg+B8BiV6FHzOZy05mnl8zSNWnOdOrGdOd8dK30oPNA8hXhjB8BWVKCp4lYiKONoYgPR3EvLjUDK6WjkCqOp0OxA8SAKlxwwTgSBY5A+hw+AdWg6oznx0kkjyNS6rpOCqGLRSSW5Ylm5RXSxPVjGysuT4kAE+JoIV1w6ZpdTmMrzEcyKCpSOImQRklznLBM4ABw2fAVt4fbpdNLM6K8cuiOMOoIaOPUQ+D4M0jkea6T41uPAw/wAdNLcAfIfSqee6Iqh/c2RVnQVnwdhHxeuD9y7IP4AdB+sU9BuU9S6D+yeNW/xIU/vBqzpQVnpt0nr2yyDzgkBP8LhMfxGnwhhX4wSQfvo2VR/aY0f4qs6UGm2vI5RmN0kHmjBh9ordUG54JbynU0MZb54ADfU4ww+2tX5FK/FXNxH7CwlH/wBgY/YRQYNwt4CWtSqjqbdto28SUO5ib3AqfFcnNb7TjUUjBGJil6cmTAfYE7DOHGATqUkbHfY1rxeJ42849oaE/b+cB+wVzHaa9WSQm54Xc6rWNrmK7Q5RHUM2kSKwIzpXfBBzggUHQ3N7LcSNDbty1jOmW4wGKtgHlRKdi+CCWOQuQMMSQuSdlLTq8Kzt4vcfnmP1vnHuGB7KlcG4f6PBHHnLKMs3znbvSOfazlm+uuX7Z8Pu4ZVvIZLqeBRieyilZTp/poMEHWvUp0bfGDQXr9lrcbwqbV/B7Y8v7UHcf3MpFZcO4jIsnIuNPMwXSVRhZlGMkL8h1yNS5PUEbZC1/AbZJniu7W9mmtpI2UxyStIpJwVcBssrqVKkE+J2BFTu1SYt2lHr2pF0p/d5Lr/1R60PsY0FxSvAa9oOb7QdqJLeVo44lk0RJKSzEd+WYQRR7A+udeP2a03na+Tl3EsMIMcInRXkJGuSJuUoUfKDTak28s5GQK6KawifOqKNtWknUoOdB1JnbfSdx5GtMnCINMn8nibmHWy6F77A6gWyME6gDk+O9BusnYoA5DOoCuVBALYBJUHw3qRUHg9o0Uffxqd5JWA3wXdn059gIX6qnUFL2oQMsAIBBuYNjuPX8qsfybD/AEMf8C/hVXx+6RxCFdWKXUCsFIOk6+hHgffV7QRvybD/AEUf8K/hT8mw/wBFH/Cv4Vxd1x9ppuJSySyxWvDF5YWFyjSShObJIxG5K91VU5XfJBqfwMzlbKWWWQ3FzmaWPUdCo0TOUEWdKhGaJdWM56k6jQWHauwiFlckRRgiGQ5Cj5p9lX1VHa7+Y3P7mT/SatqD2lK1SXSKyqXUM2dKkgFsdcDxxkdKDbSqvinGeTJHEANUiyzF3OFjjiC65G895EGNupOdq28D4mbmCORozE7ojtGc90uofTkgZ6/jvQT6UpQKUpQKUrwmg9pVfwnjKXS60WRVyVzIAveVmR0xnOpWQg+HkTvVhQKUpQKg3PGYY20FmZxuUiVpGGehZVBK59uKx4xcOqokZ0vM4iVvmDDO748wiMRnbOKj2nELW3bkKdDLIsOkg5d5EMoJb5ZKgksT1Byc0EmDjkLsEy0bN6qyo8Rb2LqA1H3ZqfUTTHdQjUmqOVQ2l1IODgjIO4I29oNaODysDJC7F2hIAdurxsMozHxYYZSfEoT40FlSo13xGGH4yWOP9tgufdk71F/LyN8VFPN7UjIX6nfSh+o0FnSqv0i7f1YYoR5yuXYf9CjH+OvfyZM/xl2/7MKrGPtOp/sagsmcAZJAA8TVc3aK3zhZRKfmwhpSPeEDY+ui9nbfOWj5p+dMWlP1FycfVViqADAAAHgPwoK38pzP8XaP+1Myxj7BqcfWtU3H+D8SuldRc28MTxSI0SR6yzMCFAkbGnruce4eNdZVHx/jE4Vo7GOOe5GMiQkRxg43kYdDg5CjcjfYb0Flwu+W4hjlXpIqvjyyMlT7Qcg+6uR7b9v4raUWqySRuwzJPHE8vJXyQBSDKwO2dl6nOym3ghmsO8dVxE/fkES96ORt5JY4hktGzZYoMspJI1aji3seJw3C6opUkHjoYHHsI6g+w0HK9ku2NhI8VnYxzBQruS8UkYULuWLOAXdmbJO5JySfO97Vv/JJUHrTj0VR5tN+aH2asn2A1Kv+MQW+OZIqk9EHedj5JGMs59gBqHZW0lxKs8yGNY88mA4ypYaTNJjbmFSVCjOkFt8sQobx2ctPolv90n4V78HLT6Jb/dJ+FWNKCu+Dlp9Et/uk/CnwctPolv8AdJ+FWNKCu+Dlp9Et/uk/CnwctPolv90n4VY0oOT4p2Ys7Z4pYbaGOWS6g1SKo1HvgYB6gbdBgV1lU/aX1YP/AJMH+urig+c//wBJ4ANIjgeSNuLXNvbyxqAVbGC82CMqRHEAcHBwMjxrubHhgiJYs0jsAut8DCjoiqAFVfYBv45qbSgqO138xuv3Mn+k1u+Dtp9Ft/uk/CtPa3+Y3P7mT/Sat6Cu+Dtp9Etvuk/Co1z2N4fKyM9nbMYySuY1wCfHTjBO3iNqruKG99OQxJIEVkUnJMbRlG1M3fCrhyBgIW2Bzg7RLexmdbRpEvjJDMrT6nOdTQSxsyAPgx8xl2TbB2GM0HWvbRShSUjkCg6TgEDwOD4dB9laeE2rIHZ8B5ZGlIznGcIi56ZCIufbmuesLa/U26HWEkCNI2VHJMLu7Lj+tBjXbwDnbNVgsr6ZW5sd0ED2k/LDMGV1mczpGxlLPhNJyNKnAKig+gpID0IOCRsc7jYj35rKuGv7e/GvQLkZNyYeUVAEpmzA02+8ejHrZGNed9NWnDbS7W4V3aYq8t2rqzAosesm30p4bAYI3wTnwwHS0pSgVquYdalQ7Jn5SYBG+diQa20oOfk7OhdMcQYR88XR1FSg7/MZFHrLlu+MeJ3ONjuuuyUEt36UzTiXlC3wkroukNqzhSN8+3Hsq6pQVvwfi+dcf9xP/wAleHs9EflXH/cT/wDJVnSg5aDs5Dw0QGIzGNJcOZZXkwJEeIMAzYQa3TOkAYJNWN52XhllaVi+pmhY4bHxOrSBtsDrIbxIx5VayxK6lWAZWBUqRkEHYgjxGKrY7S5g7sTJNGOiTsyso8BzQG1AeGpc+bGgrri3c3QIXTzTEgVguVSFnkkYgEgqdMYUncFvDpUmKxS6nndi+hdFuNDugYx6i5OkjUA0hXfxVqkPBdTbO0duh2PJZncjyEhVQnvCk+RB3qwtrZIkVEUKqjSFHgKDTacJgh3jhjQ+aqAT726mpdKUClKUCsZJAoLMQoUEkk4AA3JJ8BUe/wCJJABqyzNskaDLufJV8fadgOpIG9RIuGvOQ9zjA7y26nKIRuGc/pXH8I8BkaiGPPlu/iy0MB/S4xJIP6sH1F/XO5+SBs1WNpZpCgSNQqjwHt3JJ6kk7kncmt1U/a2aRLR2ido2UxnWoyVUSJrOPLRqz7M0FxUG84FbTnVLbwyN01Oisf4iM1z1zx6dVmczLoWaO2jdUULhooZDM8jNpCkswzjG4G5qPadpryVElwihY7aR05bfnDJcSwSAEnKjRGGAxkEjO2xDq7HhFvb55MEUWepjRVz7yBvUyuBuOK3F1mEzbi5gVjAAU5bSSDQHVtYOEGpWwR7Q1Z2nam9kD/Eo2pE5bDU8Ba5jgwYw2ojluxJbG4BGx2Du6VhArBQGbUwABbGMnxOPCs6BSlKBSlKCNf8ADo7hNEq6lyGxkjBU5BBBBBBqB8E7X5j/AHsv++rilBx3a7gqW9trt4JJZOZCoXnSDutKgfrIOqkge0irkdk7X5kn3sv++tvaL4n+0g/88dWdBTN2QtCMGNmB6hpJCD7CC+CKuaUoFKUoFKUoFKUoFKUoFKUoK/h8xaa4BuY5grIBCgAaDKA6HIYklvWGQNjVhUKyikEsxaKFFZlKPGTrcaQCZRpGCDsNztU2gUpSgVpu2xG51iPCseY24TY94gkDA69fCt1arkEowVVYlSAr+qTjYNsdj47UGnhMhaCImZLglFPPjACybeuoBIAPXYmpdRuGo6xRh0jjcKoZIt0U43VDgd0eGwqTQKUrCadUUs7BVUZLMcAAdST4CgzqsueKMzmK3USSDZnOeXF+2R6zfqDfpkqDmtfMlu/V1wQfP3WWUfqjrEn6x7x8NOzGytbVIkCRqEVdgq7AeP8AnQR7DhaxEuWMkrDDSv6xHXSB0RB4KNveckzaUoFU3au4mSBeQ4R3mgh1HqFklSNsbHBw3XG3vq5rF4w3UA4IbcZ3ByD7wQDQcrcdtGSPIjRnCXTaS+N7a4S3GTp21a8k42x41uj7STtLyOXAsqvKrMztyysSQSd3u6ixFyu3hpc74FXg4VAGZuTFqf1m0Lls4zqOMnoOvkK9ueGwyjEkMTgtrw6K3exp1bjrgYzQcq/auaJWkl0uEmvVCxHBKW6XDqr5U74iXGMeZ8jJXtRcGQQCK3Mpk5esSMYsGBrgEHTqJ7uCPIq3jiujFhEGLCKPUx1FtIyTgrknGSdJI9xrG24bDEAI4o4wpLAIqqASMEgAbEjagx4Tf+kQRTadPOjSXTnONahsZ8cZqXWMcYUAKAoAAAAwABsAB4CsqBSlKBSlKBSlKCs7RfE/2kH/AJ46s6p+1fC7i6t+Xb3C28muN+YyaxhHD40+9R/l41big9pSlApSlApSlApSlApSlApStV1NoUtpdsfJQZY5ONh9dBtpXL8B4ibccq6M/OZ3jUuWkDIJgkLA9PVniBYgEnOc6dpt12oEd36N6LdueUJ+dHGWj9bTo1Z9bxoLulVf5dH0e6+6NDx4fR7r7o0E67u0hRnc6VUZJ6+wAAbkk4AA3JIFQFF3NvqS1U9EK8yTHmx1aFP6oDe+qvh/HhxCS3/k9zAoMk+m5j5ZYxhVTAydQBl1A+ag15Pxm7W4eIKzJ6RyVfR8l7TnIFOMYWUHLHbBA86C1drqAaiVuUHUKuiUDzUZKyfs90+WTtVhbXKyorowZWAYMPEHpUODi0WFXnJK+ViOkqCWOoE6c7bxvsN+63lVfbzSpLPDAg+MEgkf4uISIrvtnLsXLtpGPW3I2yFtf8TSHAIZ3fISJN3cjrgeAHixwB4kVFg4Y8rCS5IYqdSQLvHGfAn+kcfOIwPkgdTJsOFrDlsmSR/Xlfdm8h5Ko8FGAPLrUygUpSgUpSgUpSgUpSgUpSgUpSgUpSgUpSgUrFpAOpAycbnxPQe+sqDi+111IZplAV1htAY4Tn87PcNJEmAPWI5QUeXMJrqOE5ESKzF2jURM5+UyAKzZ8d81IlTxCqWAOnO2/lqwSAajcHteVFp1KzandivTW7s7/YzEfVQTaViZACBkZOcDO5x1wProrg5wQcbHHgcA4PlsQfroMqUpQKUpQKUpQKUpQKUpQRpuHROwdkUsNJDHqNBLL9hJNSaUoFKUoK/i9s50SxrqkhbWE6a1IKvGD0yQcjO2pVztUiyv4511RtqGcEdCpHVWU7qw8QcGpFQrvg0EzanjGvprXKtjy1qQ2PZmgqZeFw2bpJrIVcaY92eSQK6AKOrEiV2wOrMScVacItXRWeQASTMZWUHIXICqmfHSiqM+JBPjWdnwiGE6kjUMRgucsxHkXOWI9mamUClKUClKUClKUClKUClKUClKUClKUClKUClKUHGX/AZHuJsLcASXdvca1c6eWscSOV73cYMjA4AOMY8K8Xh3ESkuJJw8cEiw6nGGk51wsbPv325PK3bbcE79O0pQcJJBeiIFTdyYkYrAwkjz3EARpucZFGoMQzFlyzZGAtbH4TfRCUwGYNK1+dOsaRqlLwMik6VYgkg+bd7bp29KDhJbC9bU8S3ACi5EJmYGVVaO3AGpmJyZFm06icbZwMVedk7RkNyxSdVkmV09IOpyoghTJOSfWRh3jnar+lApSlApSlApSlApSlB/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7200" y="1600200"/>
            <a:ext cx="5029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Iteration 2:</a:t>
            </a:r>
          </a:p>
          <a:p>
            <a:endParaRPr lang="en-US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 Step: Back Propagation at output layer: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1- Computing Errors</a:t>
            </a:r>
          </a:p>
          <a:p>
            <a:endParaRPr lang="en-US" dirty="0"/>
          </a:p>
          <a:p>
            <a:r>
              <a:rPr lang="en-US" i="1" dirty="0"/>
              <a:t>Error</a:t>
            </a:r>
            <a:r>
              <a:rPr lang="en-US" dirty="0"/>
              <a:t> OP</a:t>
            </a:r>
            <a:r>
              <a:rPr lang="en-US" baseline="-25000" dirty="0"/>
              <a:t> </a:t>
            </a:r>
            <a:r>
              <a:rPr lang="en-US" dirty="0"/>
              <a:t>= OP</a:t>
            </a:r>
            <a:r>
              <a:rPr lang="en-US" baseline="-25000" dirty="0"/>
              <a:t> </a:t>
            </a:r>
            <a:r>
              <a:rPr lang="en-US" dirty="0"/>
              <a:t>*(1- OP)*( </a:t>
            </a:r>
            <a:r>
              <a:rPr lang="en-US" i="1" dirty="0"/>
              <a:t>Desired</a:t>
            </a:r>
            <a:r>
              <a:rPr lang="en-US" dirty="0"/>
              <a:t> O/P – OP)</a:t>
            </a:r>
          </a:p>
          <a:p>
            <a:endParaRPr lang="en-US" dirty="0"/>
          </a:p>
          <a:p>
            <a:r>
              <a:rPr lang="en-US" i="1" dirty="0"/>
              <a:t>Error</a:t>
            </a:r>
            <a:r>
              <a:rPr lang="en-US" dirty="0"/>
              <a:t> OP</a:t>
            </a:r>
            <a:r>
              <a:rPr lang="en-US" baseline="-25000" dirty="0"/>
              <a:t> </a:t>
            </a:r>
            <a:r>
              <a:rPr lang="en-US" dirty="0"/>
              <a:t>= 0.597*(1- 0.597)*( </a:t>
            </a:r>
            <a:r>
              <a:rPr lang="en-US" i="1" dirty="0"/>
              <a:t>1</a:t>
            </a:r>
            <a:r>
              <a:rPr lang="en-US" dirty="0"/>
              <a:t>- 0.597) =</a:t>
            </a:r>
            <a:r>
              <a:rPr lang="en-US" b="1" u="sng" dirty="0"/>
              <a:t>0.0969</a:t>
            </a:r>
          </a:p>
          <a:p>
            <a:endParaRPr lang="en-US" b="1" u="sng" dirty="0"/>
          </a:p>
          <a:p>
            <a:r>
              <a:rPr lang="en-US" i="1" dirty="0"/>
              <a:t>Because error is greater than 0.001, we need to</a:t>
            </a:r>
          </a:p>
          <a:p>
            <a:r>
              <a:rPr lang="en-US" i="1" dirty="0"/>
              <a:t>update  the weights.</a:t>
            </a:r>
          </a:p>
        </p:txBody>
      </p:sp>
      <p:pic>
        <p:nvPicPr>
          <p:cNvPr id="16" name="Picture 2" descr="Home - TIU">
            <a:extLst>
              <a:ext uri="{FF2B5EF4-FFF2-40B4-BE49-F238E27FC236}">
                <a16:creationId xmlns:a16="http://schemas.microsoft.com/office/drawing/2014/main" id="{CBF85017-A397-4E2A-9BB7-2E99F1A8F3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9" t="14059" r="9662" b="12660"/>
          <a:stretch/>
        </p:blipFill>
        <p:spPr bwMode="auto">
          <a:xfrm>
            <a:off x="8122511" y="26226"/>
            <a:ext cx="1021489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FA7C70C3-8728-4FEB-B0FD-4EA3627B2AF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3553" y="2819400"/>
            <a:ext cx="222324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C3FCE01-3FEF-4260-A312-268AF28CA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061602"/>
              </p:ext>
            </p:extLst>
          </p:nvPr>
        </p:nvGraphicFramePr>
        <p:xfrm>
          <a:off x="5930153" y="5562600"/>
          <a:ext cx="181991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A375ACB1-B48F-41BC-AC1C-0448543E6141}"/>
              </a:ext>
            </a:extLst>
          </p:cNvPr>
          <p:cNvSpPr txBox="1"/>
          <p:nvPr/>
        </p:nvSpPr>
        <p:spPr>
          <a:xfrm>
            <a:off x="5930153" y="5181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updated Weights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934148D-4359-406D-830E-D1BFC8C61E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5544" y="309637"/>
            <a:ext cx="4007711" cy="2138192"/>
          </a:xfrm>
          <a:prstGeom prst="rect">
            <a:avLst/>
          </a:prstGeom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E1702F07-1454-48F7-8FDB-2ED6658A5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252855"/>
              </p:ext>
            </p:extLst>
          </p:nvPr>
        </p:nvGraphicFramePr>
        <p:xfrm>
          <a:off x="5638800" y="4034468"/>
          <a:ext cx="308696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Desired</a:t>
                      </a:r>
                      <a:r>
                        <a:rPr lang="en-US" dirty="0"/>
                        <a:t> OP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972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Back Propagation  Algorithm</a:t>
            </a:r>
            <a:br>
              <a:rPr lang="en-US" sz="2400" dirty="0"/>
            </a:br>
            <a:r>
              <a:rPr lang="en-US" sz="2400" dirty="0"/>
              <a:t>Example</a:t>
            </a:r>
            <a:endParaRPr lang="en-US" sz="3600" dirty="0"/>
          </a:p>
        </p:txBody>
      </p:sp>
      <p:sp>
        <p:nvSpPr>
          <p:cNvPr id="4" name="AutoShape 4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data:image/jpeg;base64,/9j/4AAQSkZJRgABAQAAAQABAAD/2wCEAAkGBhEPERQUEhARERQSFxYQGRISGBsXGhYZFxgXFBYUGBUjHCYeGBojGRQXIC8iIycpLCwsGh4yNzAqNScrLCkBCQoKBQUFDQUFDSkYEhgpKSkpKSkpKSkpKSkpKSkpKSkpKSkpKSkpKSkpKSkpKSkpKSkpKSkpKSkpKSkpKSkpKf/AABEIAJsBRgMBIgACEQEDEQH/xAAbAAEAAgMBAQAAAAAAAAAAAAAABAUCAwYBB//EAEoQAAIBAwIDBAQJBwsDBQEAAAECAwAEERIhBRMxBiJBURQyYXEWM0JSVIGRk9EVI0NicnOSJDRTY4OhorGy0tOClLMXRHSj4Qf/xAAUAQEAAAAAAAAAAAAAAAAAAAAA/8QAFBEBAAAAAAAAAAAAAAAAAAAAAP/aAAwDAQACEQMRAD8A+40qFxO/5PK/rJUh6Z9bP6wx067+41Tw9t0ZFb0a4BkFu8aHl5dblikbevhe8DkEjA3oOlpVAnbGLRIxjlUxIXdTpypWV4GTZsEh423GxGDmo47Z6FzLbsmqee3Vi8aoeVI8eS7OApOjZTgk5xsM0HT1G4ldNFDJIqcwxozhAcaioLac4OM4xUmlBxv/AKjoRIVgLBA0ikNnXGXiihlGFJCyPI3ngRsd+lbpe2EqANJbuhCyjQSURyJLWNHy8YdUzcbkgYw+zbGuhThMABUQRBSggKhFwYxnEeMeoNTd3pufOtR4FbiMxpFHGpV07iJsHxrwCpBzpXIIIOBnOKDnZu1tzzSqwxZh9KWSPm91uSlvIGEnL1A/nSNOOp36Vvj7UXJE7rbrIiyxomkuWVHgim1SIsbMccz5IJy3TAzVvwrs5BbJpVA2S5LMq5PMwHGAoUAhFGAAMKNq2zcBtXzqtoGyFByinIUYUHbwGw8hQSLK6EsaSKVYSKrgqcqQwBBU4GRv1wK31jHGFACgAAAADYADYADwFZUClKUClKUClKUClKUClKUClKUClKUClKUClKUClKUClKUClKUClKUClKUClKUGm5s0l0611aGEi9dmXof76q73snBIkaKDGI+QoKls6Ld+ZGgOrIwflA5q6rXcTBFLHVgDPdUsfqUAk/UKCqk7I2jKqmIkKCvxkg1AvzTzDqzJ+cJbvZ3JPia2T9mbdw6lZNMjO7ossqqxkzrBQOF0sSSRjBJO29VvCL+aIETCd5GuTaqsndHLLvIjqQuHIhOWI+YR1FTLrtFJHd+jixupF5Qm9IQLy86tPL1FgNXj1z7PGgugMV7VZ+WX+h3X2Rf8teHjTj/2d19kX/LQTb28WFC7k4XHQZJJOFUDqWJIAA6kioKw3U3eaQWwO4jjCu4/bkYFc+xVwPnN1qs4dxp76W35lpcWoXmzaLgKCzIFRSAGJIHNJ3A3APhWM/Eb1bh0VXaP0jlK+geo9pzFwcYCpMDliD1A3wRQWki3UHeD+lINyjKqSY8SjDCMf1Soz84VY2t0kqK6HUrDIP8A+dQfYdxUCDiwDGNssyPHb6zpHMdoxKxA8wpyR78VEtuJpbzXCOGSPmBxJ+jRpERmVj8jLFmycDL9cnFBf0pSgUpSgUpSgUpSgUpSgUpSgUpSgUpSgUpSgUpSgUpSgUpSgUpSgUpSgUpSgUpSgUpSg0zWaOyOwJMRLLucAlShOOh7rEb+ZrdSlApSlBX8WtXYJJGAZIW1qpONYIKvHnwypOM7agpOwrdYcSjnGUbcbMh2dD8106qffUqol5wmCYgyQxuRsGZRkewN1FBW3cEVtIrFyTrkmWBe9JLK4KEjfcBWIAwAvUkAbTuF2TKjGXBkmYyuBuASAoQeYVFVc+OM+NbbPhcMGeVFHGT1KqAT7z1P11KoKk8Okt97bBTqbZzhf7Jv0Z/V9T9nc1LsOJpNkDKuuNUTjS6Z6al8vIjIPgTUuod/wtJsE5V09WVDh0z5N5eanIPiDQTKVUjiUlvtc40dBcoMJ/ar+iPt3X2rkCrUHPSg9pSlApSlApSlApSlApSlApSlApSlBQcQ7ViG4WIx6kLCNnTWSjmNpQrDl6PVUba9XeBxWpO0Ny/obLBCqXb9DKWPLMDzA5EeA/dGw1DwzvkWV/w2BS1wbeOSWNS4bSuolFOMMejYyAfI+Vc/wO6tWgQyWkaOWtZSiRqFV7ltEJXvtjTq3II2J2GSKCVw/thqESMjNJKISmSAXEjOJG2AA5axOxwOmnzqO3baWTAihj1a7bBZpAjxXDugZWMSnP5vqAy4IIJ6Vttu0VmeW4tHUon5jMaamEsiwFYsN3cuUB1aRgg9Nxoaa0haaN+GCOMQwSthYiWLyyrFEVDnJ1oNOMgFvk9aDfL2xaMS/mjJyfSJpCzhdMcMzRdwBe+3cYgHGwGWyanWHaRpZxG0ARGe4iR9eolrd9Dak0jSDuRuem4qsveLWRxrsHd4TPK0fLjLRcoxSTMx16TnnRv3SdW3iK6eC0i7rqidWkVgB1k7zsPaxOT50EmlKUClKUClKUClKUClK8Y4Hl76D2lc9wftRzIw82hMyNbAIHbDrK0OpjjCK5CadWPWG+9TbntPaRT+jyXMUc2jm8t2CnSTjOTt18M5oLSlV3wjtPpdv96n+6h7R2n0q3+9T8aCxqrXjDy/zeHmqNua7cuM4+Y2GZ/eF0+RNQJeP21+iR21xFMs0gik5bZKoFeV1YDddSxld8HvGsrrtStvO0DRABGt1DBsAJNrUOwx3QHjK4HXI9uAmvxWaLee3wnjJC5lC+1l0K4HtAbHjgVZRyBgGUhgwBBByCDuCD4ioFnxpG7shVJVVXeMZOnUdOxKjUA2xx0PXFR7CZLeeWAuiKdM8akgYEhcOijxAeNm26a8dMUFzSlKDwiqo8Me33tSNPU2znCH92f0R9mCvsGdVW1KCHY8USbKjKSL60TjDr7SPEeTDKnwJqZUS/4Yk2NWQy5KyIdLoT4q3+Y6HxBFRPyhJbbXOGj6C5QYA/fJ+j/aHd89HSgtqV4rAgEEEHcEeI869oFKV4zAdTj30HtK8Br2gVjzBjORjpn+7/OoPH+Htc2s8KkBpY3iBbOMspG+N8b1znFexDszcoRCLnNKLfuomHgihJwYnUMGRz6vRycg0HXRXSOzqrAtGQrAHdSVVwD5d1lP10huFcAjOG6agVPj8kgHwNU3Z7gBtZJSUjIkEREuotL3IYoSjsUGoZiLas7lvVFVsHYlwAW5LSItqEfclDDcyzyFTpyMpIBt13B2oOv1DzG1a2ukDqhZQ7BmC53IUqGIHsLr9orheH9krhoywihgYc47lg0zG8S4j5vc7oCxYBy3xhIwNja2HZuZblLiWO2ZuZcMVySYxMYCrIxj3ZeSRju+t18KDqJIwwKnoQQfcdjVU3ZW2LI2lxyxCAokcKeQdUJZc4YqfE59udqs7i5SNdTuqKPlMQo32G52qH8ILX6Vb/eJ+NBpfsvbFVXQQEQRqQ7AqA6yghs5DB0VgeoIpN2Zgf1+a+UELFpHyyhmdSx1bsrMxVuqk7EVu+EFr9Kt/vE/GnwgtfpVv94n40GqLsxbqCNLMXWVGZnYswm0CTUxOSSIkGfAKAMCrOOMKAB0AAHuGwqEOP2p2Fzb77fGJ+NT6BSlKBSlKBSlKBSlKBWueBZFKuqup6qwBB8dwdq2UoK6fhRMishiRNXNdOXkyPthywYd4ADcg+B8BiV6FHzOZy05mnl8zSNWnOdOrGdOd8dK30oPNA8hXhjB8BWVKCp4lYiKONoYgPR3EvLjUDK6WjkCqOp0OxA8SAKlxwwTgSBY5A+hw+AdWg6oznx0kkjyNS6rpOCqGLRSSW5Ylm5RXSxPVjGysuT4kAE+JoIV1w6ZpdTmMrzEcyKCpSOImQRklznLBM4ABw2fAVt4fbpdNLM6K8cuiOMOoIaOPUQ+D4M0jkea6T41uPAw/wAdNLcAfIfSqee6Iqh/c2RVnQVnwdhHxeuD9y7IP4AdB+sU9BuU9S6D+yeNW/xIU/vBqzpQVnpt0nr2yyDzgkBP8LhMfxGnwhhX4wSQfvo2VR/aY0f4qs6UGm2vI5RmN0kHmjBh9ordUG54JbynU0MZb54ADfU4ww+2tX5FK/FXNxH7CwlH/wBgY/YRQYNwt4CWtSqjqbdto28SUO5ib3AqfFcnNb7TjUUjBGJil6cmTAfYE7DOHGATqUkbHfY1rxeJ42849oaE/b+cB+wVzHaa9WSQm54Xc6rWNrmK7Q5RHUM2kSKwIzpXfBBzggUHQ3N7LcSNDbty1jOmW4wGKtgHlRKdi+CCWOQuQMMSQuSdlLTq8Kzt4vcfnmP1vnHuGB7KlcG4f6PBHHnLKMs3znbvSOfazlm+uuX7Z8Pu4ZVvIZLqeBRieyilZTp/poMEHWvUp0bfGDQXr9lrcbwqbV/B7Y8v7UHcf3MpFZcO4jIsnIuNPMwXSVRhZlGMkL8h1yNS5PUEbZC1/AbZJniu7W9mmtpI2UxyStIpJwVcBssrqVKkE+J2BFTu1SYt2lHr2pF0p/d5Lr/1R60PsY0FxSvAa9oOb7QdqJLeVo44lk0RJKSzEd+WYQRR7A+udeP2a03na+Tl3EsMIMcInRXkJGuSJuUoUfKDTak28s5GQK6KawifOqKNtWknUoOdB1JnbfSdx5GtMnCINMn8nibmHWy6F77A6gWyME6gDk+O9BusnYoA5DOoCuVBALYBJUHw3qRUHg9o0Uffxqd5JWA3wXdn059gIX6qnUFL2oQMsAIBBuYNjuPX8qsfybD/AEMf8C/hVXx+6RxCFdWKXUCsFIOk6+hHgffV7QRvybD/AEUf8K/hT8mw/wBFH/Cv4Vxd1x9ppuJSySyxWvDF5YWFyjSShObJIxG5K91VU5XfJBqfwMzlbKWWWQ3FzmaWPUdCo0TOUEWdKhGaJdWM56k6jQWHauwiFlckRRgiGQ5Cj5p9lX1VHa7+Y3P7mT/SatqD2lK1SXSKyqXUM2dKkgFsdcDxxkdKDbSqvinGeTJHEANUiyzF3OFjjiC65G895EGNupOdq28D4mbmCORozE7ojtGc90uofTkgZ6/jvQT6UpQKUpQKUrwmg9pVfwnjKXS60WRVyVzIAveVmR0xnOpWQg+HkTvVhQKUpQKg3PGYY20FmZxuUiVpGGehZVBK59uKx4xcOqokZ0vM4iVvmDDO748wiMRnbOKj2nELW3bkKdDLIsOkg5d5EMoJb5ZKgksT1Byc0EmDjkLsEy0bN6qyo8Rb2LqA1H3ZqfUTTHdQjUmqOVQ2l1IODgjIO4I29oNaODysDJC7F2hIAdurxsMozHxYYZSfEoT40FlSo13xGGH4yWOP9tgufdk71F/LyN8VFPN7UjIX6nfSh+o0FnSqv0i7f1YYoR5yuXYf9CjH+OvfyZM/xl2/7MKrGPtOp/sagsmcAZJAA8TVc3aK3zhZRKfmwhpSPeEDY+ui9nbfOWj5p+dMWlP1FycfVViqADAAAHgPwoK38pzP8XaP+1Myxj7BqcfWtU3H+D8SuldRc28MTxSI0SR6yzMCFAkbGnruce4eNdZVHx/jE4Vo7GOOe5GMiQkRxg43kYdDg5CjcjfYb0Flwu+W4hjlXpIqvjyyMlT7Qcg+6uR7b9v4raUWqySRuwzJPHE8vJXyQBSDKwO2dl6nOym3ghmsO8dVxE/fkES96ORt5JY4hktGzZYoMspJI1aji3seJw3C6opUkHjoYHHsI6g+w0HK9ku2NhI8VnYxzBQruS8UkYULuWLOAXdmbJO5JySfO97Vv/JJUHrTj0VR5tN+aH2asn2A1Kv+MQW+OZIqk9EHedj5JGMs59gBqHZW0lxKs8yGNY88mA4ypYaTNJjbmFSVCjOkFt8sQobx2ctPolv90n4V78HLT6Jb/dJ+FWNKCu+Dlp9Et/uk/CnwctPolv8AdJ+FWNKCu+Dlp9Et/uk/CnwctPolv90n4VY0oOT4p2Ys7Z4pYbaGOWS6g1SKo1HvgYB6gbdBgV1lU/aX1YP/AJMH+urig+c//wBJ4ANIjgeSNuLXNvbyxqAVbGC82CMqRHEAcHBwMjxrubHhgiJYs0jsAut8DCjoiqAFVfYBv45qbSgqO138xuv3Mn+k1u+Dtp9Ft/uk/CtPa3+Y3P7mT/Sat6Cu+Dtp9Etvuk/Co1z2N4fKyM9nbMYySuY1wCfHTjBO3iNqruKG99OQxJIEVkUnJMbRlG1M3fCrhyBgIW2Bzg7RLexmdbRpEvjJDMrT6nOdTQSxsyAPgx8xl2TbB2GM0HWvbRShSUjkCg6TgEDwOD4dB9laeE2rIHZ8B5ZGlIznGcIi56ZCIufbmuesLa/U26HWEkCNI2VHJMLu7Lj+tBjXbwDnbNVgsr6ZW5sd0ED2k/LDMGV1mczpGxlLPhNJyNKnAKig+gpID0IOCRsc7jYj35rKuGv7e/GvQLkZNyYeUVAEpmzA02+8ejHrZGNed9NWnDbS7W4V3aYq8t2rqzAosesm30p4bAYI3wTnwwHS0pSgVquYdalQ7Jn5SYBG+diQa20oOfk7OhdMcQYR88XR1FSg7/MZFHrLlu+MeJ3ONjuuuyUEt36UzTiXlC3wkroukNqzhSN8+3Hsq6pQVvwfi+dcf9xP/wAleHs9EflXH/cT/wDJVnSg5aDs5Dw0QGIzGNJcOZZXkwJEeIMAzYQa3TOkAYJNWN52XhllaVi+pmhY4bHxOrSBtsDrIbxIx5VayxK6lWAZWBUqRkEHYgjxGKrY7S5g7sTJNGOiTsyso8BzQG1AeGpc+bGgrri3c3QIXTzTEgVguVSFnkkYgEgqdMYUncFvDpUmKxS6nndi+hdFuNDugYx6i5OkjUA0hXfxVqkPBdTbO0duh2PJZncjyEhVQnvCk+RB3qwtrZIkVEUKqjSFHgKDTacJgh3jhjQ+aqAT726mpdKUClKUCsZJAoLMQoUEkk4AA3JJ8BUe/wCJJABqyzNskaDLufJV8fadgOpIG9RIuGvOQ9zjA7y26nKIRuGc/pXH8I8BkaiGPPlu/iy0MB/S4xJIP6sH1F/XO5+SBs1WNpZpCgSNQqjwHt3JJ6kk7kncmt1U/a2aRLR2ido2UxnWoyVUSJrOPLRqz7M0FxUG84FbTnVLbwyN01Oisf4iM1z1zx6dVmczLoWaO2jdUULhooZDM8jNpCkswzjG4G5qPadpryVElwihY7aR05bfnDJcSwSAEnKjRGGAxkEjO2xDq7HhFvb55MEUWepjRVz7yBvUyuBuOK3F1mEzbi5gVjAAU5bSSDQHVtYOEGpWwR7Q1Z2nam9kD/Eo2pE5bDU8Ba5jgwYw2ojluxJbG4BGx2Du6VhArBQGbUwABbGMnxOPCs6BSlKBSlKCNf8ADo7hNEq6lyGxkjBU5BBBBBBqB8E7X5j/AHsv++rilBx3a7gqW9trt4JJZOZCoXnSDutKgfrIOqkge0irkdk7X5kn3sv++tvaL4n+0g/88dWdBTN2QtCMGNmB6hpJCD7CC+CKuaUoFKUoFKUoFKUoFKUoFKUoK/h8xaa4BuY5grIBCgAaDKA6HIYklvWGQNjVhUKyikEsxaKFFZlKPGTrcaQCZRpGCDsNztU2gUpSgVpu2xG51iPCseY24TY94gkDA69fCt1arkEowVVYlSAr+qTjYNsdj47UGnhMhaCImZLglFPPjACybeuoBIAPXYmpdRuGo6xRh0jjcKoZIt0U43VDgd0eGwqTQKUrCadUUs7BVUZLMcAAdST4CgzqsueKMzmK3USSDZnOeXF+2R6zfqDfpkqDmtfMlu/V1wQfP3WWUfqjrEn6x7x8NOzGytbVIkCRqEVdgq7AeP8AnQR7DhaxEuWMkrDDSv6xHXSB0RB4KNveckzaUoFU3au4mSBeQ4R3mgh1HqFklSNsbHBw3XG3vq5rF4w3UA4IbcZ3ByD7wQDQcrcdtGSPIjRnCXTaS+N7a4S3GTp21a8k42x41uj7STtLyOXAsqvKrMztyysSQSd3u6ixFyu3hpc74FXg4VAGZuTFqf1m0Lls4zqOMnoOvkK9ueGwyjEkMTgtrw6K3exp1bjrgYzQcq/auaJWkl0uEmvVCxHBKW6XDqr5U74iXGMeZ8jJXtRcGQQCK3Mpk5esSMYsGBrgEHTqJ7uCPIq3jiujFhEGLCKPUx1FtIyTgrknGSdJI9xrG24bDEAI4o4wpLAIqqASMEgAbEjagx4Tf+kQRTadPOjSXTnONahsZ8cZqXWMcYUAKAoAAAAwABsAB4CsqBSlKBSlKBSlKCs7RfE/2kH/AJ46s6p+1fC7i6t+Xb3C28muN+YyaxhHD40+9R/l41big9pSlApSlApSlApSlApSlApStV1NoUtpdsfJQZY5ONh9dBtpXL8B4ibccq6M/OZ3jUuWkDIJgkLA9PVniBYgEnOc6dpt12oEd36N6LdueUJ+dHGWj9bTo1Z9bxoLulVf5dH0e6+6NDx4fR7r7o0E67u0hRnc6VUZJ6+wAAbkk4AA3JIFQFF3NvqS1U9EK8yTHmx1aFP6oDe+qvh/HhxCS3/k9zAoMk+m5j5ZYxhVTAydQBl1A+ag15Pxm7W4eIKzJ6RyVfR8l7TnIFOMYWUHLHbBA86C1drqAaiVuUHUKuiUDzUZKyfs90+WTtVhbXKyorowZWAYMPEHpUODi0WFXnJK+ViOkqCWOoE6c7bxvsN+63lVfbzSpLPDAg+MEgkf4uISIrvtnLsXLtpGPW3I2yFtf8TSHAIZ3fISJN3cjrgeAHixwB4kVFg4Y8rCS5IYqdSQLvHGfAn+kcfOIwPkgdTJsOFrDlsmSR/Xlfdm8h5Ko8FGAPLrUygUpSgUpSgUpSgUpSgUpSgUpSgUpSgUpSgUrFpAOpAycbnxPQe+sqDi+111IZplAV1htAY4Tn87PcNJEmAPWI5QUeXMJrqOE5ESKzF2jURM5+UyAKzZ8d81IlTxCqWAOnO2/lqwSAajcHteVFp1KzandivTW7s7/YzEfVQTaViZACBkZOcDO5x1wProrg5wQcbHHgcA4PlsQfroMqUpQKUpQKUpQKUpQKUpQRpuHROwdkUsNJDHqNBLL9hJNSaUoFKUoK/i9s50SxrqkhbWE6a1IKvGD0yQcjO2pVztUiyv4511RtqGcEdCpHVWU7qw8QcGpFQrvg0EzanjGvprXKtjy1qQ2PZmgqZeFw2bpJrIVcaY92eSQK6AKOrEiV2wOrMScVacItXRWeQASTMZWUHIXICqmfHSiqM+JBPjWdnwiGE6kjUMRgucsxHkXOWI9mamUClKUClKUClKUClKUClKUClKUClKUClKUClKUHGX/AZHuJsLcASXdvca1c6eWscSOV73cYMjA4AOMY8K8Xh3ESkuJJw8cEiw6nGGk51wsbPv325PK3bbcE79O0pQcJJBeiIFTdyYkYrAwkjz3EARpucZFGoMQzFlyzZGAtbH4TfRCUwGYNK1+dOsaRqlLwMik6VYgkg+bd7bp29KDhJbC9bU8S3ACi5EJmYGVVaO3AGpmJyZFm06icbZwMVedk7RkNyxSdVkmV09IOpyoghTJOSfWRh3jnar+lApSlApSlApSlApSlB/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7200" y="1600200"/>
            <a:ext cx="5257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Iteration 2: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 Step: Back Propagation at output layer:</a:t>
            </a:r>
          </a:p>
          <a:p>
            <a:endParaRPr lang="en-US" dirty="0"/>
          </a:p>
          <a:p>
            <a:r>
              <a:rPr lang="en-US" dirty="0"/>
              <a:t>2- Finding ∆W</a:t>
            </a:r>
            <a:r>
              <a:rPr lang="en-US" baseline="-25000" dirty="0"/>
              <a:t>1</a:t>
            </a:r>
            <a:r>
              <a:rPr lang="en-US" dirty="0"/>
              <a:t> with ∆W</a:t>
            </a:r>
            <a:r>
              <a:rPr lang="en-US" baseline="-25000" dirty="0"/>
              <a:t>2</a:t>
            </a:r>
            <a:r>
              <a:rPr lang="en-US" dirty="0"/>
              <a:t> and updating W</a:t>
            </a:r>
            <a:r>
              <a:rPr lang="en-US" baseline="-25000" dirty="0"/>
              <a:t>1</a:t>
            </a:r>
            <a:r>
              <a:rPr lang="en-US" dirty="0"/>
              <a:t> and W</a:t>
            </a:r>
            <a:r>
              <a:rPr lang="en-US" baseline="-25000" dirty="0"/>
              <a:t>2</a:t>
            </a:r>
          </a:p>
          <a:p>
            <a:endParaRPr lang="en-US" dirty="0"/>
          </a:p>
          <a:p>
            <a:r>
              <a:rPr lang="en-US" dirty="0"/>
              <a:t>∆W</a:t>
            </a:r>
            <a:r>
              <a:rPr lang="en-US" baseline="-25000" dirty="0"/>
              <a:t>1</a:t>
            </a:r>
            <a:r>
              <a:rPr lang="en-US" dirty="0"/>
              <a:t>=</a:t>
            </a:r>
            <a:r>
              <a:rPr lang="el-GR" dirty="0"/>
              <a:t>β</a:t>
            </a:r>
            <a:r>
              <a:rPr lang="en-US" dirty="0"/>
              <a:t> * </a:t>
            </a:r>
            <a:r>
              <a:rPr lang="en-US" dirty="0" err="1"/>
              <a:t>ErrorOP</a:t>
            </a:r>
            <a:r>
              <a:rPr lang="en-US" dirty="0"/>
              <a:t> * OP</a:t>
            </a:r>
            <a:endParaRPr lang="en-US" baseline="-25000" dirty="0"/>
          </a:p>
          <a:p>
            <a:r>
              <a:rPr lang="en-US" dirty="0"/>
              <a:t>∆W</a:t>
            </a:r>
            <a:r>
              <a:rPr lang="en-US" baseline="-25000" dirty="0"/>
              <a:t>1</a:t>
            </a:r>
            <a:r>
              <a:rPr lang="en-US" dirty="0"/>
              <a:t>=0.45 * 0.0969* 1</a:t>
            </a:r>
          </a:p>
          <a:p>
            <a:r>
              <a:rPr lang="en-US" dirty="0"/>
              <a:t>∆W</a:t>
            </a:r>
            <a:r>
              <a:rPr lang="en-US" baseline="-25000" dirty="0"/>
              <a:t>1</a:t>
            </a:r>
            <a:r>
              <a:rPr lang="en-US" dirty="0"/>
              <a:t>=0.0426</a:t>
            </a:r>
          </a:p>
          <a:p>
            <a:endParaRPr lang="en-US" dirty="0"/>
          </a:p>
          <a:p>
            <a:r>
              <a:rPr lang="en-US" dirty="0"/>
              <a:t>NewW</a:t>
            </a:r>
            <a:r>
              <a:rPr lang="en-US" baseline="-25000" dirty="0"/>
              <a:t>1</a:t>
            </a:r>
            <a:r>
              <a:rPr lang="en-US" dirty="0"/>
              <a:t> = old W</a:t>
            </a:r>
            <a:r>
              <a:rPr lang="en-US" baseline="-25000" dirty="0"/>
              <a:t>1</a:t>
            </a:r>
            <a:r>
              <a:rPr lang="en-US" dirty="0"/>
              <a:t> +∆W</a:t>
            </a:r>
            <a:r>
              <a:rPr lang="en-US" baseline="-25000" dirty="0"/>
              <a:t>1</a:t>
            </a:r>
            <a:r>
              <a:rPr lang="en-US" dirty="0"/>
              <a:t>+(</a:t>
            </a:r>
            <a:r>
              <a:rPr lang="el-GR" dirty="0"/>
              <a:t>α</a:t>
            </a:r>
            <a:r>
              <a:rPr lang="en-US" dirty="0"/>
              <a:t>* ∆ (t-1))</a:t>
            </a:r>
          </a:p>
          <a:p>
            <a:r>
              <a:rPr lang="en-US" dirty="0"/>
              <a:t>NewW</a:t>
            </a:r>
            <a:r>
              <a:rPr lang="en-US" baseline="-25000" dirty="0"/>
              <a:t>1</a:t>
            </a:r>
            <a:r>
              <a:rPr lang="en-US" dirty="0"/>
              <a:t> = 0.447+0.0426+(0.9* 0.047)</a:t>
            </a:r>
          </a:p>
          <a:p>
            <a:r>
              <a:rPr lang="en-US" dirty="0"/>
              <a:t>NewW</a:t>
            </a:r>
            <a:r>
              <a:rPr lang="en-US" baseline="-25000" dirty="0"/>
              <a:t>1</a:t>
            </a:r>
            <a:r>
              <a:rPr lang="en-US" dirty="0"/>
              <a:t> =0.5319</a:t>
            </a:r>
          </a:p>
        </p:txBody>
      </p:sp>
      <p:pic>
        <p:nvPicPr>
          <p:cNvPr id="16" name="Picture 2" descr="Home - TIU">
            <a:extLst>
              <a:ext uri="{FF2B5EF4-FFF2-40B4-BE49-F238E27FC236}">
                <a16:creationId xmlns:a16="http://schemas.microsoft.com/office/drawing/2014/main" id="{7D0A13D5-4B46-4AD1-830F-33908A71DC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9" t="14059" r="9662" b="12660"/>
          <a:stretch/>
        </p:blipFill>
        <p:spPr bwMode="auto">
          <a:xfrm>
            <a:off x="8122511" y="26226"/>
            <a:ext cx="1021489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1331DA82-B992-44F4-84D1-AEAAC06D5E6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3553" y="2819400"/>
            <a:ext cx="222324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86CA8F77-F9A6-4283-85EC-E044D3CD8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103531"/>
              </p:ext>
            </p:extLst>
          </p:nvPr>
        </p:nvGraphicFramePr>
        <p:xfrm>
          <a:off x="5930153" y="5562600"/>
          <a:ext cx="181991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F67DA652-5329-4F5B-AE9E-77935C8544C0}"/>
              </a:ext>
            </a:extLst>
          </p:cNvPr>
          <p:cNvSpPr txBox="1"/>
          <p:nvPr/>
        </p:nvSpPr>
        <p:spPr>
          <a:xfrm>
            <a:off x="5930153" y="5181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updated Weights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7D48123-0716-4B29-B6D5-6DA24F1768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5544" y="309637"/>
            <a:ext cx="4007711" cy="2138192"/>
          </a:xfrm>
          <a:prstGeom prst="rect">
            <a:avLst/>
          </a:prstGeom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E7F0F438-7954-44F7-B908-994EF8AB7A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252855"/>
              </p:ext>
            </p:extLst>
          </p:nvPr>
        </p:nvGraphicFramePr>
        <p:xfrm>
          <a:off x="5638800" y="4034468"/>
          <a:ext cx="308696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Desired</a:t>
                      </a:r>
                      <a:r>
                        <a:rPr lang="en-US" dirty="0"/>
                        <a:t> OP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932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Back Propagation  Algorithm</a:t>
            </a:r>
            <a:br>
              <a:rPr lang="en-US" sz="2400" dirty="0"/>
            </a:br>
            <a:r>
              <a:rPr lang="en-US" sz="2400" dirty="0"/>
              <a:t>Example</a:t>
            </a:r>
            <a:endParaRPr lang="en-US" sz="3600" dirty="0"/>
          </a:p>
        </p:txBody>
      </p:sp>
      <p:sp>
        <p:nvSpPr>
          <p:cNvPr id="4" name="AutoShape 4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data:image/jpeg;base64,/9j/4AAQSkZJRgABAQAAAQABAAD/2wCEAAkGBhEPERQUEhARERQSFxYQGRISGBsXGhYZFxgXFBYUGBUjHCYeGBojGRQXIC8iIycpLCwsGh4yNzAqNScrLCkBCQoKBQUFDQUFDSkYEhgpKSkpKSkpKSkpKSkpKSkpKSkpKSkpKSkpKSkpKSkpKSkpKSkpKSkpKSkpKSkpKSkpKf/AABEIAJsBRgMBIgACEQEDEQH/xAAbAAEAAgMBAQAAAAAAAAAAAAAABAUCAwYBB//EAEoQAAIBAwIDBAQJBwsDBQEAAAECAwAEERIhBRMxBiJBURQyYXEWM0JSVIGRk9EVI0NicnOSJDRTY4OhorGy0tOClLMXRHSj4Qf/xAAUAQEAAAAAAAAAAAAAAAAAAAAA/8QAFBEBAAAAAAAAAAAAAAAAAAAAAP/aAAwDAQACEQMRAD8A+40qFxO/5PK/rJUh6Z9bP6wx067+41Tw9t0ZFb0a4BkFu8aHl5dblikbevhe8DkEjA3oOlpVAnbGLRIxjlUxIXdTpypWV4GTZsEh423GxGDmo47Z6FzLbsmqee3Vi8aoeVI8eS7OApOjZTgk5xsM0HT1G4ldNFDJIqcwxozhAcaioLac4OM4xUmlBxv/AKjoRIVgLBA0ikNnXGXiihlGFJCyPI3ngRsd+lbpe2EqANJbuhCyjQSURyJLWNHy8YdUzcbkgYw+zbGuhThMABUQRBSggKhFwYxnEeMeoNTd3pufOtR4FbiMxpFHGpV07iJsHxrwCpBzpXIIIOBnOKDnZu1tzzSqwxZh9KWSPm91uSlvIGEnL1A/nSNOOp36Vvj7UXJE7rbrIiyxomkuWVHgim1SIsbMccz5IJy3TAzVvwrs5BbJpVA2S5LMq5PMwHGAoUAhFGAAMKNq2zcBtXzqtoGyFByinIUYUHbwGw8hQSLK6EsaSKVYSKrgqcqQwBBU4GRv1wK31jHGFACgAAAADYADYADwFZUClKUClKUClKUClKUClKUClKUClKUClKUClKUClKUClKUClKUClKUClKUClKUGm5s0l0611aGEi9dmXof76q73snBIkaKDGI+QoKls6Ld+ZGgOrIwflA5q6rXcTBFLHVgDPdUsfqUAk/UKCqk7I2jKqmIkKCvxkg1AvzTzDqzJ+cJbvZ3JPia2T9mbdw6lZNMjO7ossqqxkzrBQOF0sSSRjBJO29VvCL+aIETCd5GuTaqsndHLLvIjqQuHIhOWI+YR1FTLrtFJHd+jixupF5Qm9IQLy86tPL1FgNXj1z7PGgugMV7VZ+WX+h3X2Rf8teHjTj/2d19kX/LQTb28WFC7k4XHQZJJOFUDqWJIAA6kioKw3U3eaQWwO4jjCu4/bkYFc+xVwPnN1qs4dxp76W35lpcWoXmzaLgKCzIFRSAGJIHNJ3A3APhWM/Eb1bh0VXaP0jlK+geo9pzFwcYCpMDliD1A3wRQWki3UHeD+lINyjKqSY8SjDCMf1Soz84VY2t0kqK6HUrDIP8A+dQfYdxUCDiwDGNssyPHb6zpHMdoxKxA8wpyR78VEtuJpbzXCOGSPmBxJ+jRpERmVj8jLFmycDL9cnFBf0pSgUpSgUpSgUpSgUpSgUpSgUpSgUpSgUpSgUpSgUpSgUpSgUpSgUpSgUpSgUpSgUpSg0zWaOyOwJMRLLucAlShOOh7rEb+ZrdSlApSlBX8WtXYJJGAZIW1qpONYIKvHnwypOM7agpOwrdYcSjnGUbcbMh2dD8106qffUqol5wmCYgyQxuRsGZRkewN1FBW3cEVtIrFyTrkmWBe9JLK4KEjfcBWIAwAvUkAbTuF2TKjGXBkmYyuBuASAoQeYVFVc+OM+NbbPhcMGeVFHGT1KqAT7z1P11KoKk8Okt97bBTqbZzhf7Jv0Z/V9T9nc1LsOJpNkDKuuNUTjS6Z6al8vIjIPgTUuod/wtJsE5V09WVDh0z5N5eanIPiDQTKVUjiUlvtc40dBcoMJ/ar+iPt3X2rkCrUHPSg9pSlApSlApSlApSlApSlApSlApSlBQcQ7ViG4WIx6kLCNnTWSjmNpQrDl6PVUba9XeBxWpO0Ny/obLBCqXb9DKWPLMDzA5EeA/dGw1DwzvkWV/w2BS1wbeOSWNS4bSuolFOMMejYyAfI+Vc/wO6tWgQyWkaOWtZSiRqFV7ltEJXvtjTq3II2J2GSKCVw/thqESMjNJKISmSAXEjOJG2AA5axOxwOmnzqO3baWTAihj1a7bBZpAjxXDugZWMSnP5vqAy4IIJ6Vttu0VmeW4tHUon5jMaamEsiwFYsN3cuUB1aRgg9Nxoaa0haaN+GCOMQwSthYiWLyyrFEVDnJ1oNOMgFvk9aDfL2xaMS/mjJyfSJpCzhdMcMzRdwBe+3cYgHGwGWyanWHaRpZxG0ARGe4iR9eolrd9Dak0jSDuRuem4qsveLWRxrsHd4TPK0fLjLRcoxSTMx16TnnRv3SdW3iK6eC0i7rqidWkVgB1k7zsPaxOT50EmlKUClKUClKUClKUClK8Y4Hl76D2lc9wftRzIw82hMyNbAIHbDrK0OpjjCK5CadWPWG+9TbntPaRT+jyXMUc2jm8t2CnSTjOTt18M5oLSlV3wjtPpdv96n+6h7R2n0q3+9T8aCxqrXjDy/zeHmqNua7cuM4+Y2GZ/eF0+RNQJeP21+iR21xFMs0gik5bZKoFeV1YDddSxld8HvGsrrtStvO0DRABGt1DBsAJNrUOwx3QHjK4HXI9uAmvxWaLee3wnjJC5lC+1l0K4HtAbHjgVZRyBgGUhgwBBByCDuCD4ioFnxpG7shVJVVXeMZOnUdOxKjUA2xx0PXFR7CZLeeWAuiKdM8akgYEhcOijxAeNm26a8dMUFzSlKDwiqo8Me33tSNPU2znCH92f0R9mCvsGdVW1KCHY8USbKjKSL60TjDr7SPEeTDKnwJqZUS/4Yk2NWQy5KyIdLoT4q3+Y6HxBFRPyhJbbXOGj6C5QYA/fJ+j/aHd89HSgtqV4rAgEEEHcEeI869oFKV4zAdTj30HtK8Br2gVjzBjORjpn+7/OoPH+Htc2s8KkBpY3iBbOMspG+N8b1znFexDszcoRCLnNKLfuomHgihJwYnUMGRz6vRycg0HXRXSOzqrAtGQrAHdSVVwD5d1lP10huFcAjOG6agVPj8kgHwNU3Z7gBtZJSUjIkEREuotL3IYoSjsUGoZiLas7lvVFVsHYlwAW5LSItqEfclDDcyzyFTpyMpIBt13B2oOv1DzG1a2ukDqhZQ7BmC53IUqGIHsLr9orheH9krhoywihgYc47lg0zG8S4j5vc7oCxYBy3xhIwNja2HZuZblLiWO2ZuZcMVySYxMYCrIxj3ZeSRju+t18KDqJIwwKnoQQfcdjVU3ZW2LI2lxyxCAokcKeQdUJZc4YqfE59udqs7i5SNdTuqKPlMQo32G52qH8ILX6Vb/eJ+NBpfsvbFVXQQEQRqQ7AqA6yghs5DB0VgeoIpN2Zgf1+a+UELFpHyyhmdSx1bsrMxVuqk7EVu+EFr9Kt/vE/GnwgtfpVv94n40GqLsxbqCNLMXWVGZnYswm0CTUxOSSIkGfAKAMCrOOMKAB0AAHuGwqEOP2p2Fzb77fGJ+NT6BSlKBSlKBSlKBSlKBWueBZFKuqup6qwBB8dwdq2UoK6fhRMishiRNXNdOXkyPthywYd4ADcg+B8BiV6FHzOZy05mnl8zSNWnOdOrGdOd8dK30oPNA8hXhjB8BWVKCp4lYiKONoYgPR3EvLjUDK6WjkCqOp0OxA8SAKlxwwTgSBY5A+hw+AdWg6oznx0kkjyNS6rpOCqGLRSSW5Ylm5RXSxPVjGysuT4kAE+JoIV1w6ZpdTmMrzEcyKCpSOImQRklznLBM4ABw2fAVt4fbpdNLM6K8cuiOMOoIaOPUQ+D4M0jkea6T41uPAw/wAdNLcAfIfSqee6Iqh/c2RVnQVnwdhHxeuD9y7IP4AdB+sU9BuU9S6D+yeNW/xIU/vBqzpQVnpt0nr2yyDzgkBP8LhMfxGnwhhX4wSQfvo2VR/aY0f4qs6UGm2vI5RmN0kHmjBh9ordUG54JbynU0MZb54ADfU4ww+2tX5FK/FXNxH7CwlH/wBgY/YRQYNwt4CWtSqjqbdto28SUO5ib3AqfFcnNb7TjUUjBGJil6cmTAfYE7DOHGATqUkbHfY1rxeJ42849oaE/b+cB+wVzHaa9WSQm54Xc6rWNrmK7Q5RHUM2kSKwIzpXfBBzggUHQ3N7LcSNDbty1jOmW4wGKtgHlRKdi+CCWOQuQMMSQuSdlLTq8Kzt4vcfnmP1vnHuGB7KlcG4f6PBHHnLKMs3znbvSOfazlm+uuX7Z8Pu4ZVvIZLqeBRieyilZTp/poMEHWvUp0bfGDQXr9lrcbwqbV/B7Y8v7UHcf3MpFZcO4jIsnIuNPMwXSVRhZlGMkL8h1yNS5PUEbZC1/AbZJniu7W9mmtpI2UxyStIpJwVcBssrqVKkE+J2BFTu1SYt2lHr2pF0p/d5Lr/1R60PsY0FxSvAa9oOb7QdqJLeVo44lk0RJKSzEd+WYQRR7A+udeP2a03na+Tl3EsMIMcInRXkJGuSJuUoUfKDTak28s5GQK6KawifOqKNtWknUoOdB1JnbfSdx5GtMnCINMn8nibmHWy6F77A6gWyME6gDk+O9BusnYoA5DOoCuVBALYBJUHw3qRUHg9o0Uffxqd5JWA3wXdn059gIX6qnUFL2oQMsAIBBuYNjuPX8qsfybD/AEMf8C/hVXx+6RxCFdWKXUCsFIOk6+hHgffV7QRvybD/AEUf8K/hT8mw/wBFH/Cv4Vxd1x9ppuJSySyxWvDF5YWFyjSShObJIxG5K91VU5XfJBqfwMzlbKWWWQ3FzmaWPUdCo0TOUEWdKhGaJdWM56k6jQWHauwiFlckRRgiGQ5Cj5p9lX1VHa7+Y3P7mT/SatqD2lK1SXSKyqXUM2dKkgFsdcDxxkdKDbSqvinGeTJHEANUiyzF3OFjjiC65G895EGNupOdq28D4mbmCORozE7ojtGc90uofTkgZ6/jvQT6UpQKUpQKUrwmg9pVfwnjKXS60WRVyVzIAveVmR0xnOpWQg+HkTvVhQKUpQKg3PGYY20FmZxuUiVpGGehZVBK59uKx4xcOqokZ0vM4iVvmDDO748wiMRnbOKj2nELW3bkKdDLIsOkg5d5EMoJb5ZKgksT1Byc0EmDjkLsEy0bN6qyo8Rb2LqA1H3ZqfUTTHdQjUmqOVQ2l1IODgjIO4I29oNaODysDJC7F2hIAdurxsMozHxYYZSfEoT40FlSo13xGGH4yWOP9tgufdk71F/LyN8VFPN7UjIX6nfSh+o0FnSqv0i7f1YYoR5yuXYf9CjH+OvfyZM/xl2/7MKrGPtOp/sagsmcAZJAA8TVc3aK3zhZRKfmwhpSPeEDY+ui9nbfOWj5p+dMWlP1FycfVViqADAAAHgPwoK38pzP8XaP+1Myxj7BqcfWtU3H+D8SuldRc28MTxSI0SR6yzMCFAkbGnruce4eNdZVHx/jE4Vo7GOOe5GMiQkRxg43kYdDg5CjcjfYb0Flwu+W4hjlXpIqvjyyMlT7Qcg+6uR7b9v4raUWqySRuwzJPHE8vJXyQBSDKwO2dl6nOym3ghmsO8dVxE/fkES96ORt5JY4hktGzZYoMspJI1aji3seJw3C6opUkHjoYHHsI6g+w0HK9ku2NhI8VnYxzBQruS8UkYULuWLOAXdmbJO5JySfO97Vv/JJUHrTj0VR5tN+aH2asn2A1Kv+MQW+OZIqk9EHedj5JGMs59gBqHZW0lxKs8yGNY88mA4ypYaTNJjbmFSVCjOkFt8sQobx2ctPolv90n4V78HLT6Jb/dJ+FWNKCu+Dlp9Et/uk/CnwctPolv8AdJ+FWNKCu+Dlp9Et/uk/CnwctPolv90n4VY0oOT4p2Ys7Z4pYbaGOWS6g1SKo1HvgYB6gbdBgV1lU/aX1YP/AJMH+urig+c//wBJ4ANIjgeSNuLXNvbyxqAVbGC82CMqRHEAcHBwMjxrubHhgiJYs0jsAut8DCjoiqAFVfYBv45qbSgqO138xuv3Mn+k1u+Dtp9Ft/uk/CtPa3+Y3P7mT/Sat6Cu+Dtp9Etvuk/Co1z2N4fKyM9nbMYySuY1wCfHTjBO3iNqruKG99OQxJIEVkUnJMbRlG1M3fCrhyBgIW2Bzg7RLexmdbRpEvjJDMrT6nOdTQSxsyAPgx8xl2TbB2GM0HWvbRShSUjkCg6TgEDwOD4dB9laeE2rIHZ8B5ZGlIznGcIi56ZCIufbmuesLa/U26HWEkCNI2VHJMLu7Lj+tBjXbwDnbNVgsr6ZW5sd0ED2k/LDMGV1mczpGxlLPhNJyNKnAKig+gpID0IOCRsc7jYj35rKuGv7e/GvQLkZNyYeUVAEpmzA02+8ejHrZGNed9NWnDbS7W4V3aYq8t2rqzAosesm30p4bAYI3wTnwwHS0pSgVquYdalQ7Jn5SYBG+diQa20oOfk7OhdMcQYR88XR1FSg7/MZFHrLlu+MeJ3ONjuuuyUEt36UzTiXlC3wkroukNqzhSN8+3Hsq6pQVvwfi+dcf9xP/wAleHs9EflXH/cT/wDJVnSg5aDs5Dw0QGIzGNJcOZZXkwJEeIMAzYQa3TOkAYJNWN52XhllaVi+pmhY4bHxOrSBtsDrIbxIx5VayxK6lWAZWBUqRkEHYgjxGKrY7S5g7sTJNGOiTsyso8BzQG1AeGpc+bGgrri3c3QIXTzTEgVguVSFnkkYgEgqdMYUncFvDpUmKxS6nndi+hdFuNDugYx6i5OkjUA0hXfxVqkPBdTbO0duh2PJZncjyEhVQnvCk+RB3qwtrZIkVEUKqjSFHgKDTacJgh3jhjQ+aqAT726mpdKUClKUCsZJAoLMQoUEkk4AA3JJ8BUe/wCJJABqyzNskaDLufJV8fadgOpIG9RIuGvOQ9zjA7y26nKIRuGc/pXH8I8BkaiGPPlu/iy0MB/S4xJIP6sH1F/XO5+SBs1WNpZpCgSNQqjwHt3JJ6kk7kncmt1U/a2aRLR2ido2UxnWoyVUSJrOPLRqz7M0FxUG84FbTnVLbwyN01Oisf4iM1z1zx6dVmczLoWaO2jdUULhooZDM8jNpCkswzjG4G5qPadpryVElwihY7aR05bfnDJcSwSAEnKjRGGAxkEjO2xDq7HhFvb55MEUWepjRVz7yBvUyuBuOK3F1mEzbi5gVjAAU5bSSDQHVtYOEGpWwR7Q1Z2nam9kD/Eo2pE5bDU8Ba5jgwYw2ojluxJbG4BGx2Du6VhArBQGbUwABbGMnxOPCs6BSlKBSlKCNf8ADo7hNEq6lyGxkjBU5BBBBBBqB8E7X5j/AHsv++rilBx3a7gqW9trt4JJZOZCoXnSDutKgfrIOqkge0irkdk7X5kn3sv++tvaL4n+0g/88dWdBTN2QtCMGNmB6hpJCD7CC+CKuaUoFKUoFKUoFKUoFKUoFKUoK/h8xaa4BuY5grIBCgAaDKA6HIYklvWGQNjVhUKyikEsxaKFFZlKPGTrcaQCZRpGCDsNztU2gUpSgVpu2xG51iPCseY24TY94gkDA69fCt1arkEowVVYlSAr+qTjYNsdj47UGnhMhaCImZLglFPPjACybeuoBIAPXYmpdRuGo6xRh0jjcKoZIt0U43VDgd0eGwqTQKUrCadUUs7BVUZLMcAAdST4CgzqsueKMzmK3USSDZnOeXF+2R6zfqDfpkqDmtfMlu/V1wQfP3WWUfqjrEn6x7x8NOzGytbVIkCRqEVdgq7AeP8AnQR7DhaxEuWMkrDDSv6xHXSB0RB4KNveckzaUoFU3au4mSBeQ4R3mgh1HqFklSNsbHBw3XG3vq5rF4w3UA4IbcZ3ByD7wQDQcrcdtGSPIjRnCXTaS+N7a4S3GTp21a8k42x41uj7STtLyOXAsqvKrMztyysSQSd3u6ixFyu3hpc74FXg4VAGZuTFqf1m0Lls4zqOMnoOvkK9ueGwyjEkMTgtrw6K3exp1bjrgYzQcq/auaJWkl0uEmvVCxHBKW6XDqr5U74iXGMeZ8jJXtRcGQQCK3Mpk5esSMYsGBrgEHTqJ7uCPIq3jiujFhEGLCKPUx1FtIyTgrknGSdJI9xrG24bDEAI4o4wpLAIqqASMEgAbEjagx4Tf+kQRTadPOjSXTnONahsZ8cZqXWMcYUAKAoAAAAwABsAB4CsqBSlKBSlKBSlKCs7RfE/2kH/AJ46s6p+1fC7i6t+Xb3C28muN+YyaxhHD40+9R/l41big9pSlApSlApSlApSlApSlApStV1NoUtpdsfJQZY5ONh9dBtpXL8B4ibccq6M/OZ3jUuWkDIJgkLA9PVniBYgEnOc6dpt12oEd36N6LdueUJ+dHGWj9bTo1Z9bxoLulVf5dH0e6+6NDx4fR7r7o0E67u0hRnc6VUZJ6+wAAbkk4AA3JIFQFF3NvqS1U9EK8yTHmx1aFP6oDe+qvh/HhxCS3/k9zAoMk+m5j5ZYxhVTAydQBl1A+ag15Pxm7W4eIKzJ6RyVfR8l7TnIFOMYWUHLHbBA86C1drqAaiVuUHUKuiUDzUZKyfs90+WTtVhbXKyorowZWAYMPEHpUODi0WFXnJK+ViOkqCWOoE6c7bxvsN+63lVfbzSpLPDAg+MEgkf4uISIrvtnLsXLtpGPW3I2yFtf8TSHAIZ3fISJN3cjrgeAHixwB4kVFg4Y8rCS5IYqdSQLvHGfAn+kcfOIwPkgdTJsOFrDlsmSR/Xlfdm8h5Ko8FGAPLrUygUpSgUpSgUpSgUpSgUpSgUpSgUpSgUpSgUrFpAOpAycbnxPQe+sqDi+111IZplAV1htAY4Tn87PcNJEmAPWI5QUeXMJrqOE5ESKzF2jURM5+UyAKzZ8d81IlTxCqWAOnO2/lqwSAajcHteVFp1KzandivTW7s7/YzEfVQTaViZACBkZOcDO5x1wProrg5wQcbHHgcA4PlsQfroMqUpQKUpQKUpQKUpQKUpQRpuHROwdkUsNJDHqNBLL9hJNSaUoFKUoK/i9s50SxrqkhbWE6a1IKvGD0yQcjO2pVztUiyv4511RtqGcEdCpHVWU7qw8QcGpFQrvg0EzanjGvprXKtjy1qQ2PZmgqZeFw2bpJrIVcaY92eSQK6AKOrEiV2wOrMScVacItXRWeQASTMZWUHIXICqmfHSiqM+JBPjWdnwiGE6kjUMRgucsxHkXOWI9mamUClKUClKUClKUClKUClKUClKUClKUClKUClKUHGX/AZHuJsLcASXdvca1c6eWscSOV73cYMjA4AOMY8K8Xh3ESkuJJw8cEiw6nGGk51wsbPv325PK3bbcE79O0pQcJJBeiIFTdyYkYrAwkjz3EARpucZFGoMQzFlyzZGAtbH4TfRCUwGYNK1+dOsaRqlLwMik6VYgkg+bd7bp29KDhJbC9bU8S3ACi5EJmYGVVaO3AGpmJyZFm06icbZwMVedk7RkNyxSdVkmV09IOpyoghTJOSfWRh3jnar+lApSlApSlApSlApSlB/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7200" y="1600200"/>
            <a:ext cx="5257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Iteration 2: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 Step: Back Propagation at output layer:</a:t>
            </a:r>
          </a:p>
          <a:p>
            <a:endParaRPr lang="en-US" dirty="0"/>
          </a:p>
          <a:p>
            <a:r>
              <a:rPr lang="en-US" dirty="0"/>
              <a:t>2- Finding ∆W</a:t>
            </a:r>
            <a:r>
              <a:rPr lang="en-US" baseline="-25000" dirty="0"/>
              <a:t>1</a:t>
            </a:r>
            <a:r>
              <a:rPr lang="en-US" dirty="0"/>
              <a:t> with ∆W</a:t>
            </a:r>
            <a:r>
              <a:rPr lang="en-US" baseline="-25000" dirty="0"/>
              <a:t>2</a:t>
            </a:r>
            <a:r>
              <a:rPr lang="en-US" dirty="0"/>
              <a:t> and updating W</a:t>
            </a:r>
            <a:r>
              <a:rPr lang="en-US" baseline="-25000" dirty="0"/>
              <a:t>1</a:t>
            </a:r>
            <a:r>
              <a:rPr lang="en-US" dirty="0"/>
              <a:t> and W</a:t>
            </a:r>
            <a:r>
              <a:rPr lang="en-US" baseline="-25000" dirty="0"/>
              <a:t>2</a:t>
            </a:r>
          </a:p>
          <a:p>
            <a:endParaRPr lang="en-US" dirty="0"/>
          </a:p>
          <a:p>
            <a:r>
              <a:rPr lang="en-US" dirty="0"/>
              <a:t>∆W</a:t>
            </a:r>
            <a:r>
              <a:rPr lang="en-US" baseline="-25000" dirty="0"/>
              <a:t>2</a:t>
            </a:r>
            <a:r>
              <a:rPr lang="en-US" dirty="0"/>
              <a:t>=</a:t>
            </a:r>
            <a:r>
              <a:rPr lang="el-GR" dirty="0"/>
              <a:t>β</a:t>
            </a:r>
            <a:r>
              <a:rPr lang="en-US" dirty="0"/>
              <a:t> * </a:t>
            </a:r>
            <a:r>
              <a:rPr lang="en-US" dirty="0" err="1"/>
              <a:t>ErrorOP</a:t>
            </a:r>
            <a:r>
              <a:rPr lang="en-US" dirty="0"/>
              <a:t> * OP</a:t>
            </a:r>
            <a:endParaRPr lang="en-US" baseline="-25000" dirty="0"/>
          </a:p>
          <a:p>
            <a:r>
              <a:rPr lang="en-US" dirty="0"/>
              <a:t>∆W</a:t>
            </a:r>
            <a:r>
              <a:rPr lang="en-US" baseline="-25000" dirty="0"/>
              <a:t>2</a:t>
            </a:r>
            <a:r>
              <a:rPr lang="en-US" dirty="0"/>
              <a:t>=0.45 * 0.0969* 1</a:t>
            </a:r>
          </a:p>
          <a:p>
            <a:r>
              <a:rPr lang="en-US" dirty="0"/>
              <a:t>∆W</a:t>
            </a:r>
            <a:r>
              <a:rPr lang="en-US" baseline="-25000" dirty="0"/>
              <a:t>2</a:t>
            </a:r>
            <a:r>
              <a:rPr lang="en-US" dirty="0"/>
              <a:t>=0.0426</a:t>
            </a:r>
          </a:p>
          <a:p>
            <a:endParaRPr lang="en-US" dirty="0"/>
          </a:p>
          <a:p>
            <a:r>
              <a:rPr lang="en-US" dirty="0"/>
              <a:t>NewW</a:t>
            </a:r>
            <a:r>
              <a:rPr lang="en-US" baseline="-25000" dirty="0"/>
              <a:t>2</a:t>
            </a:r>
            <a:r>
              <a:rPr lang="en-US" dirty="0"/>
              <a:t> = old W</a:t>
            </a:r>
            <a:r>
              <a:rPr lang="en-US" baseline="-25000" dirty="0"/>
              <a:t>1</a:t>
            </a:r>
            <a:r>
              <a:rPr lang="en-US" dirty="0"/>
              <a:t> +∆W</a:t>
            </a:r>
            <a:r>
              <a:rPr lang="en-US" baseline="-25000" dirty="0"/>
              <a:t>1</a:t>
            </a:r>
            <a:r>
              <a:rPr lang="en-US" dirty="0"/>
              <a:t>+(</a:t>
            </a:r>
            <a:r>
              <a:rPr lang="el-GR" dirty="0"/>
              <a:t>α</a:t>
            </a:r>
            <a:r>
              <a:rPr lang="en-US" dirty="0"/>
              <a:t>* ∆ (t-1))</a:t>
            </a:r>
          </a:p>
          <a:p>
            <a:r>
              <a:rPr lang="en-US" dirty="0"/>
              <a:t>NewW</a:t>
            </a:r>
            <a:r>
              <a:rPr lang="en-US" baseline="-25000" dirty="0"/>
              <a:t>2</a:t>
            </a:r>
            <a:r>
              <a:rPr lang="en-US" dirty="0"/>
              <a:t> = -0.053+0.0426+(0.9* 0.047)</a:t>
            </a:r>
          </a:p>
          <a:p>
            <a:r>
              <a:rPr lang="en-US" dirty="0"/>
              <a:t>NewW</a:t>
            </a:r>
            <a:r>
              <a:rPr lang="en-US" baseline="-25000" dirty="0"/>
              <a:t>2</a:t>
            </a:r>
            <a:r>
              <a:rPr lang="en-US" dirty="0"/>
              <a:t> =0.0319</a:t>
            </a:r>
          </a:p>
        </p:txBody>
      </p:sp>
      <p:pic>
        <p:nvPicPr>
          <p:cNvPr id="16" name="Picture 2" descr="Home - TIU">
            <a:extLst>
              <a:ext uri="{FF2B5EF4-FFF2-40B4-BE49-F238E27FC236}">
                <a16:creationId xmlns:a16="http://schemas.microsoft.com/office/drawing/2014/main" id="{7D0A13D5-4B46-4AD1-830F-33908A71DC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9" t="14059" r="9662" b="12660"/>
          <a:stretch/>
        </p:blipFill>
        <p:spPr bwMode="auto">
          <a:xfrm>
            <a:off x="8122511" y="26226"/>
            <a:ext cx="1021489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1331DA82-B992-44F4-84D1-AEAAC06D5E6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3553" y="2819400"/>
            <a:ext cx="222324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86CA8F77-F9A6-4283-85EC-E044D3CD89B3}"/>
              </a:ext>
            </a:extLst>
          </p:cNvPr>
          <p:cNvGraphicFramePr>
            <a:graphicFrameLocks noGrp="1"/>
          </p:cNvGraphicFramePr>
          <p:nvPr/>
        </p:nvGraphicFramePr>
        <p:xfrm>
          <a:off x="5930153" y="5562600"/>
          <a:ext cx="181991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F67DA652-5329-4F5B-AE9E-77935C8544C0}"/>
              </a:ext>
            </a:extLst>
          </p:cNvPr>
          <p:cNvSpPr txBox="1"/>
          <p:nvPr/>
        </p:nvSpPr>
        <p:spPr>
          <a:xfrm>
            <a:off x="5930153" y="5181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updated Weights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7D48123-0716-4B29-B6D5-6DA24F1768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5544" y="309637"/>
            <a:ext cx="4007711" cy="2138192"/>
          </a:xfrm>
          <a:prstGeom prst="rect">
            <a:avLst/>
          </a:prstGeom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72B93A87-FA41-455A-884B-76E06E43A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252855"/>
              </p:ext>
            </p:extLst>
          </p:nvPr>
        </p:nvGraphicFramePr>
        <p:xfrm>
          <a:off x="5638800" y="4034468"/>
          <a:ext cx="308696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Desired</a:t>
                      </a:r>
                      <a:r>
                        <a:rPr lang="en-US" dirty="0"/>
                        <a:t> OP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139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Back Propagation  Algorithm</a:t>
            </a:r>
            <a:br>
              <a:rPr lang="en-US" sz="2400" dirty="0"/>
            </a:br>
            <a:r>
              <a:rPr lang="en-US" sz="2400" dirty="0"/>
              <a:t>Example</a:t>
            </a:r>
            <a:endParaRPr lang="en-US" sz="3600" dirty="0"/>
          </a:p>
        </p:txBody>
      </p:sp>
      <p:sp>
        <p:nvSpPr>
          <p:cNvPr id="4" name="AutoShape 4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data:image/jpeg;base64,/9j/4AAQSkZJRgABAQAAAQABAAD/2wCEAAkGBhEPERQUEhARERQSFxYQGRISGBsXGhYZFxgXFBYUGBUjHCYeGBojGRQXIC8iIycpLCwsGh4yNzAqNScrLCkBCQoKBQUFDQUFDSkYEhgpKSkpKSkpKSkpKSkpKSkpKSkpKSkpKSkpKSkpKSkpKSkpKSkpKSkpKSkpKSkpKSkpKf/AABEIAJsBRgMBIgACEQEDEQH/xAAbAAEAAgMBAQAAAAAAAAAAAAAABAUCAwYBB//EAEoQAAIBAwIDBAQJBwsDBQEAAAECAwAEERIhBRMxBiJBURQyYXEWM0JSVIGRk9EVI0NicnOSJDRTY4OhorGy0tOClLMXRHSj4Qf/xAAUAQEAAAAAAAAAAAAAAAAAAAAA/8QAFBEBAAAAAAAAAAAAAAAAAAAAAP/aAAwDAQACEQMRAD8A+40qFxO/5PK/rJUh6Z9bP6wx067+41Tw9t0ZFb0a4BkFu8aHl5dblikbevhe8DkEjA3oOlpVAnbGLRIxjlUxIXdTpypWV4GTZsEh423GxGDmo47Z6FzLbsmqee3Vi8aoeVI8eS7OApOjZTgk5xsM0HT1G4ldNFDJIqcwxozhAcaioLac4OM4xUmlBxv/AKjoRIVgLBA0ikNnXGXiihlGFJCyPI3ngRsd+lbpe2EqANJbuhCyjQSURyJLWNHy8YdUzcbkgYw+zbGuhThMABUQRBSggKhFwYxnEeMeoNTd3pufOtR4FbiMxpFHGpV07iJsHxrwCpBzpXIIIOBnOKDnZu1tzzSqwxZh9KWSPm91uSlvIGEnL1A/nSNOOp36Vvj7UXJE7rbrIiyxomkuWVHgim1SIsbMccz5IJy3TAzVvwrs5BbJpVA2S5LMq5PMwHGAoUAhFGAAMKNq2zcBtXzqtoGyFByinIUYUHbwGw8hQSLK6EsaSKVYSKrgqcqQwBBU4GRv1wK31jHGFACgAAAADYADYADwFZUClKUClKUClKUClKUClKUClKUClKUClKUClKUClKUClKUClKUClKUClKUClKUGm5s0l0611aGEi9dmXof76q73snBIkaKDGI+QoKls6Ld+ZGgOrIwflA5q6rXcTBFLHVgDPdUsfqUAk/UKCqk7I2jKqmIkKCvxkg1AvzTzDqzJ+cJbvZ3JPia2T9mbdw6lZNMjO7ossqqxkzrBQOF0sSSRjBJO29VvCL+aIETCd5GuTaqsndHLLvIjqQuHIhOWI+YR1FTLrtFJHd+jixupF5Qm9IQLy86tPL1FgNXj1z7PGgugMV7VZ+WX+h3X2Rf8teHjTj/2d19kX/LQTb28WFC7k4XHQZJJOFUDqWJIAA6kioKw3U3eaQWwO4jjCu4/bkYFc+xVwPnN1qs4dxp76W35lpcWoXmzaLgKCzIFRSAGJIHNJ3A3APhWM/Eb1bh0VXaP0jlK+geo9pzFwcYCpMDliD1A3wRQWki3UHeD+lINyjKqSY8SjDCMf1Soz84VY2t0kqK6HUrDIP8A+dQfYdxUCDiwDGNssyPHb6zpHMdoxKxA8wpyR78VEtuJpbzXCOGSPmBxJ+jRpERmVj8jLFmycDL9cnFBf0pSgUpSgUpSgUpSgUpSgUpSgUpSgUpSgUpSgUpSgUpSgUpSgUpSgUpSgUpSgUpSgUpSg0zWaOyOwJMRLLucAlShOOh7rEb+ZrdSlApSlBX8WtXYJJGAZIW1qpONYIKvHnwypOM7agpOwrdYcSjnGUbcbMh2dD8106qffUqol5wmCYgyQxuRsGZRkewN1FBW3cEVtIrFyTrkmWBe9JLK4KEjfcBWIAwAvUkAbTuF2TKjGXBkmYyuBuASAoQeYVFVc+OM+NbbPhcMGeVFHGT1KqAT7z1P11KoKk8Okt97bBTqbZzhf7Jv0Z/V9T9nc1LsOJpNkDKuuNUTjS6Z6al8vIjIPgTUuod/wtJsE5V09WVDh0z5N5eanIPiDQTKVUjiUlvtc40dBcoMJ/ar+iPt3X2rkCrUHPSg9pSlApSlApSlApSlApSlApSlApSlBQcQ7ViG4WIx6kLCNnTWSjmNpQrDl6PVUba9XeBxWpO0Ny/obLBCqXb9DKWPLMDzA5EeA/dGw1DwzvkWV/w2BS1wbeOSWNS4bSuolFOMMejYyAfI+Vc/wO6tWgQyWkaOWtZSiRqFV7ltEJXvtjTq3II2J2GSKCVw/thqESMjNJKISmSAXEjOJG2AA5axOxwOmnzqO3baWTAihj1a7bBZpAjxXDugZWMSnP5vqAy4IIJ6Vttu0VmeW4tHUon5jMaamEsiwFYsN3cuUB1aRgg9Nxoaa0haaN+GCOMQwSthYiWLyyrFEVDnJ1oNOMgFvk9aDfL2xaMS/mjJyfSJpCzhdMcMzRdwBe+3cYgHGwGWyanWHaRpZxG0ARGe4iR9eolrd9Dak0jSDuRuem4qsveLWRxrsHd4TPK0fLjLRcoxSTMx16TnnRv3SdW3iK6eC0i7rqidWkVgB1k7zsPaxOT50EmlKUClKUClKUClKUClK8Y4Hl76D2lc9wftRzIw82hMyNbAIHbDrK0OpjjCK5CadWPWG+9TbntPaRT+jyXMUc2jm8t2CnSTjOTt18M5oLSlV3wjtPpdv96n+6h7R2n0q3+9T8aCxqrXjDy/zeHmqNua7cuM4+Y2GZ/eF0+RNQJeP21+iR21xFMs0gik5bZKoFeV1YDddSxld8HvGsrrtStvO0DRABGt1DBsAJNrUOwx3QHjK4HXI9uAmvxWaLee3wnjJC5lC+1l0K4HtAbHjgVZRyBgGUhgwBBByCDuCD4ioFnxpG7shVJVVXeMZOnUdOxKjUA2xx0PXFR7CZLeeWAuiKdM8akgYEhcOijxAeNm26a8dMUFzSlKDwiqo8Me33tSNPU2znCH92f0R9mCvsGdVW1KCHY8USbKjKSL60TjDr7SPEeTDKnwJqZUS/4Yk2NWQy5KyIdLoT4q3+Y6HxBFRPyhJbbXOGj6C5QYA/fJ+j/aHd89HSgtqV4rAgEEEHcEeI869oFKV4zAdTj30HtK8Br2gVjzBjORjpn+7/OoPH+Htc2s8KkBpY3iBbOMspG+N8b1znFexDszcoRCLnNKLfuomHgihJwYnUMGRz6vRycg0HXRXSOzqrAtGQrAHdSVVwD5d1lP10huFcAjOG6agVPj8kgHwNU3Z7gBtZJSUjIkEREuotL3IYoSjsUGoZiLas7lvVFVsHYlwAW5LSItqEfclDDcyzyFTpyMpIBt13B2oOv1DzG1a2ukDqhZQ7BmC53IUqGIHsLr9orheH9krhoywihgYc47lg0zG8S4j5vc7oCxYBy3xhIwNja2HZuZblLiWO2ZuZcMVySYxMYCrIxj3ZeSRju+t18KDqJIwwKnoQQfcdjVU3ZW2LI2lxyxCAokcKeQdUJZc4YqfE59udqs7i5SNdTuqKPlMQo32G52qH8ILX6Vb/eJ+NBpfsvbFVXQQEQRqQ7AqA6yghs5DB0VgeoIpN2Zgf1+a+UELFpHyyhmdSx1bsrMxVuqk7EVu+EFr9Kt/vE/GnwgtfpVv94n40GqLsxbqCNLMXWVGZnYswm0CTUxOSSIkGfAKAMCrOOMKAB0AAHuGwqEOP2p2Fzb77fGJ+NT6BSlKBSlKBSlKBSlKBWueBZFKuqup6qwBB8dwdq2UoK6fhRMishiRNXNdOXkyPthywYd4ADcg+B8BiV6FHzOZy05mnl8zSNWnOdOrGdOd8dK30oPNA8hXhjB8BWVKCp4lYiKONoYgPR3EvLjUDK6WjkCqOp0OxA8SAKlxwwTgSBY5A+hw+AdWg6oznx0kkjyNS6rpOCqGLRSSW5Ylm5RXSxPVjGysuT4kAE+JoIV1w6ZpdTmMrzEcyKCpSOImQRklznLBM4ABw2fAVt4fbpdNLM6K8cuiOMOoIaOPUQ+D4M0jkea6T41uPAw/wAdNLcAfIfSqee6Iqh/c2RVnQVnwdhHxeuD9y7IP4AdB+sU9BuU9S6D+yeNW/xIU/vBqzpQVnpt0nr2yyDzgkBP8LhMfxGnwhhX4wSQfvo2VR/aY0f4qs6UGm2vI5RmN0kHmjBh9ordUG54JbynU0MZb54ADfU4ww+2tX5FK/FXNxH7CwlH/wBgY/YRQYNwt4CWtSqjqbdto28SUO5ib3AqfFcnNb7TjUUjBGJil6cmTAfYE7DOHGATqUkbHfY1rxeJ42849oaE/b+cB+wVzHaa9WSQm54Xc6rWNrmK7Q5RHUM2kSKwIzpXfBBzggUHQ3N7LcSNDbty1jOmW4wGKtgHlRKdi+CCWOQuQMMSQuSdlLTq8Kzt4vcfnmP1vnHuGB7KlcG4f6PBHHnLKMs3znbvSOfazlm+uuX7Z8Pu4ZVvIZLqeBRieyilZTp/poMEHWvUp0bfGDQXr9lrcbwqbV/B7Y8v7UHcf3MpFZcO4jIsnIuNPMwXSVRhZlGMkL8h1yNS5PUEbZC1/AbZJniu7W9mmtpI2UxyStIpJwVcBssrqVKkE+J2BFTu1SYt2lHr2pF0p/d5Lr/1R60PsY0FxSvAa9oOb7QdqJLeVo44lk0RJKSzEd+WYQRR7A+udeP2a03na+Tl3EsMIMcInRXkJGuSJuUoUfKDTak28s5GQK6KawifOqKNtWknUoOdB1JnbfSdx5GtMnCINMn8nibmHWy6F77A6gWyME6gDk+O9BusnYoA5DOoCuVBALYBJUHw3qRUHg9o0Uffxqd5JWA3wXdn059gIX6qnUFL2oQMsAIBBuYNjuPX8qsfybD/AEMf8C/hVXx+6RxCFdWKXUCsFIOk6+hHgffV7QRvybD/AEUf8K/hT8mw/wBFH/Cv4Vxd1x9ppuJSySyxWvDF5YWFyjSShObJIxG5K91VU5XfJBqfwMzlbKWWWQ3FzmaWPUdCo0TOUEWdKhGaJdWM56k6jQWHauwiFlckRRgiGQ5Cj5p9lX1VHa7+Y3P7mT/SatqD2lK1SXSKyqXUM2dKkgFsdcDxxkdKDbSqvinGeTJHEANUiyzF3OFjjiC65G895EGNupOdq28D4mbmCORozE7ojtGc90uofTkgZ6/jvQT6UpQKUpQKUrwmg9pVfwnjKXS60WRVyVzIAveVmR0xnOpWQg+HkTvVhQKUpQKg3PGYY20FmZxuUiVpGGehZVBK59uKx4xcOqokZ0vM4iVvmDDO748wiMRnbOKj2nELW3bkKdDLIsOkg5d5EMoJb5ZKgksT1Byc0EmDjkLsEy0bN6qyo8Rb2LqA1H3ZqfUTTHdQjUmqOVQ2l1IODgjIO4I29oNaODysDJC7F2hIAdurxsMozHxYYZSfEoT40FlSo13xGGH4yWOP9tgufdk71F/LyN8VFPN7UjIX6nfSh+o0FnSqv0i7f1YYoR5yuXYf9CjH+OvfyZM/xl2/7MKrGPtOp/sagsmcAZJAA8TVc3aK3zhZRKfmwhpSPeEDY+ui9nbfOWj5p+dMWlP1FycfVViqADAAAHgPwoK38pzP8XaP+1Myxj7BqcfWtU3H+D8SuldRc28MTxSI0SR6yzMCFAkbGnruce4eNdZVHx/jE4Vo7GOOe5GMiQkRxg43kYdDg5CjcjfYb0Flwu+W4hjlXpIqvjyyMlT7Qcg+6uR7b9v4raUWqySRuwzJPHE8vJXyQBSDKwO2dl6nOym3ghmsO8dVxE/fkES96ORt5JY4hktGzZYoMspJI1aji3seJw3C6opUkHjoYHHsI6g+w0HK9ku2NhI8VnYxzBQruS8UkYULuWLOAXdmbJO5JySfO97Vv/JJUHrTj0VR5tN+aH2asn2A1Kv+MQW+OZIqk9EHedj5JGMs59gBqHZW0lxKs8yGNY88mA4ypYaTNJjbmFSVCjOkFt8sQobx2ctPolv90n4V78HLT6Jb/dJ+FWNKCu+Dlp9Et/uk/CnwctPolv8AdJ+FWNKCu+Dlp9Et/uk/CnwctPolv90n4VY0oOT4p2Ys7Z4pYbaGOWS6g1SKo1HvgYB6gbdBgV1lU/aX1YP/AJMH+urig+c//wBJ4ANIjgeSNuLXNvbyxqAVbGC82CMqRHEAcHBwMjxrubHhgiJYs0jsAut8DCjoiqAFVfYBv45qbSgqO138xuv3Mn+k1u+Dtp9Ft/uk/CtPa3+Y3P7mT/Sat6Cu+Dtp9Etvuk/Co1z2N4fKyM9nbMYySuY1wCfHTjBO3iNqruKG99OQxJIEVkUnJMbRlG1M3fCrhyBgIW2Bzg7RLexmdbRpEvjJDMrT6nOdTQSxsyAPgx8xl2TbB2GM0HWvbRShSUjkCg6TgEDwOD4dB9laeE2rIHZ8B5ZGlIznGcIi56ZCIufbmuesLa/U26HWEkCNI2VHJMLu7Lj+tBjXbwDnbNVgsr6ZW5sd0ED2k/LDMGV1mczpGxlLPhNJyNKnAKig+gpID0IOCRsc7jYj35rKuGv7e/GvQLkZNyYeUVAEpmzA02+8ejHrZGNed9NWnDbS7W4V3aYq8t2rqzAosesm30p4bAYI3wTnwwHS0pSgVquYdalQ7Jn5SYBG+diQa20oOfk7OhdMcQYR88XR1FSg7/MZFHrLlu+MeJ3ONjuuuyUEt36UzTiXlC3wkroukNqzhSN8+3Hsq6pQVvwfi+dcf9xP/wAleHs9EflXH/cT/wDJVnSg5aDs5Dw0QGIzGNJcOZZXkwJEeIMAzYQa3TOkAYJNWN52XhllaVi+pmhY4bHxOrSBtsDrIbxIx5VayxK6lWAZWBUqRkEHYgjxGKrY7S5g7sTJNGOiTsyso8BzQG1AeGpc+bGgrri3c3QIXTzTEgVguVSFnkkYgEgqdMYUncFvDpUmKxS6nndi+hdFuNDugYx6i5OkjUA0hXfxVqkPBdTbO0duh2PJZncjyEhVQnvCk+RB3qwtrZIkVEUKqjSFHgKDTacJgh3jhjQ+aqAT726mpdKUClKUCsZJAoLMQoUEkk4AA3JJ8BUe/wCJJABqyzNskaDLufJV8fadgOpIG9RIuGvOQ9zjA7y26nKIRuGc/pXH8I8BkaiGPPlu/iy0MB/S4xJIP6sH1F/XO5+SBs1WNpZpCgSNQqjwHt3JJ6kk7kncmt1U/a2aRLR2ido2UxnWoyVUSJrOPLRqz7M0FxUG84FbTnVLbwyN01Oisf4iM1z1zx6dVmczLoWaO2jdUULhooZDM8jNpCkswzjG4G5qPadpryVElwihY7aR05bfnDJcSwSAEnKjRGGAxkEjO2xDq7HhFvb55MEUWepjRVz7yBvUyuBuOK3F1mEzbi5gVjAAU5bSSDQHVtYOEGpWwR7Q1Z2nam9kD/Eo2pE5bDU8Ba5jgwYw2ojluxJbG4BGx2Du6VhArBQGbUwABbGMnxOPCs6BSlKBSlKCNf8ADo7hNEq6lyGxkjBU5BBBBBBqB8E7X5j/AHsv++rilBx3a7gqW9trt4JJZOZCoXnSDutKgfrIOqkge0irkdk7X5kn3sv++tvaL4n+0g/88dWdBTN2QtCMGNmB6hpJCD7CC+CKuaUoFKUoFKUoFKUoFKUoFKUoK/h8xaa4BuY5grIBCgAaDKA6HIYklvWGQNjVhUKyikEsxaKFFZlKPGTrcaQCZRpGCDsNztU2gUpSgVpu2xG51iPCseY24TY94gkDA69fCt1arkEowVVYlSAr+qTjYNsdj47UGnhMhaCImZLglFPPjACybeuoBIAPXYmpdRuGo6xRh0jjcKoZIt0U43VDgd0eGwqTQKUrCadUUs7BVUZLMcAAdST4CgzqsueKMzmK3USSDZnOeXF+2R6zfqDfpkqDmtfMlu/V1wQfP3WWUfqjrEn6x7x8NOzGytbVIkCRqEVdgq7AeP8AnQR7DhaxEuWMkrDDSv6xHXSB0RB4KNveckzaUoFU3au4mSBeQ4R3mgh1HqFklSNsbHBw3XG3vq5rF4w3UA4IbcZ3ByD7wQDQcrcdtGSPIjRnCXTaS+N7a4S3GTp21a8k42x41uj7STtLyOXAsqvKrMztyysSQSd3u6ixFyu3hpc74FXg4VAGZuTFqf1m0Lls4zqOMnoOvkK9ueGwyjEkMTgtrw6K3exp1bjrgYzQcq/auaJWkl0uEmvVCxHBKW6XDqr5U74iXGMeZ8jJXtRcGQQCK3Mpk5esSMYsGBrgEHTqJ7uCPIq3jiujFhEGLCKPUx1FtIyTgrknGSdJI9xrG24bDEAI4o4wpLAIqqASMEgAbEjagx4Tf+kQRTadPOjSXTnONahsZ8cZqXWMcYUAKAoAAAAwABsAB4CsqBSlKBSlKBSlKCs7RfE/2kH/AJ46s6p+1fC7i6t+Xb3C28muN+YyaxhHD40+9R/l41big9pSlApSlApSlApSlApSlApStV1NoUtpdsfJQZY5ONh9dBtpXL8B4ibccq6M/OZ3jUuWkDIJgkLA9PVniBYgEnOc6dpt12oEd36N6LdueUJ+dHGWj9bTo1Z9bxoLulVf5dH0e6+6NDx4fR7r7o0E67u0hRnc6VUZJ6+wAAbkk4AA3JIFQFF3NvqS1U9EK8yTHmx1aFP6oDe+qvh/HhxCS3/k9zAoMk+m5j5ZYxhVTAydQBl1A+ag15Pxm7W4eIKzJ6RyVfR8l7TnIFOMYWUHLHbBA86C1drqAaiVuUHUKuiUDzUZKyfs90+WTtVhbXKyorowZWAYMPEHpUODi0WFXnJK+ViOkqCWOoE6c7bxvsN+63lVfbzSpLPDAg+MEgkf4uISIrvtnLsXLtpGPW3I2yFtf8TSHAIZ3fISJN3cjrgeAHixwB4kVFg4Y8rCS5IYqdSQLvHGfAn+kcfOIwPkgdTJsOFrDlsmSR/Xlfdm8h5Ko8FGAPLrUygUpSgUpSgUpSgUpSgUpSgUpSgUpSgUpSgUrFpAOpAycbnxPQe+sqDi+111IZplAV1htAY4Tn87PcNJEmAPWI5QUeXMJrqOE5ESKzF2jURM5+UyAKzZ8d81IlTxCqWAOnO2/lqwSAajcHteVFp1KzandivTW7s7/YzEfVQTaViZACBkZOcDO5x1wProrg5wQcbHHgcA4PlsQfroMqUpQKUpQKUpQKUpQKUpQRpuHROwdkUsNJDHqNBLL9hJNSaUoFKUoK/i9s50SxrqkhbWE6a1IKvGD0yQcjO2pVztUiyv4511RtqGcEdCpHVWU7qw8QcGpFQrvg0EzanjGvprXKtjy1qQ2PZmgqZeFw2bpJrIVcaY92eSQK6AKOrEiV2wOrMScVacItXRWeQASTMZWUHIXICqmfHSiqM+JBPjWdnwiGE6kjUMRgucsxHkXOWI9mamUClKUClKUClKUClKUClKUClKUClKUClKUClKUHGX/AZHuJsLcASXdvca1c6eWscSOV73cYMjA4AOMY8K8Xh3ESkuJJw8cEiw6nGGk51wsbPv325PK3bbcE79O0pQcJJBeiIFTdyYkYrAwkjz3EARpucZFGoMQzFlyzZGAtbH4TfRCUwGYNK1+dOsaRqlLwMik6VYgkg+bd7bp29KDhJbC9bU8S3ACi5EJmYGVVaO3AGpmJyZFm06icbZwMVedk7RkNyxSdVkmV09IOpyoghTJOSfWRh3jnar+lApSlApSlApSlApSlB/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7200" y="1600200"/>
            <a:ext cx="5029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Iteration 3:</a:t>
            </a:r>
          </a:p>
          <a:p>
            <a:endParaRPr lang="en-US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Step: Forward Computation:</a:t>
            </a:r>
          </a:p>
          <a:p>
            <a:endParaRPr lang="en-US" dirty="0"/>
          </a:p>
          <a:p>
            <a:r>
              <a:rPr lang="en-US" dirty="0"/>
              <a:t>in</a:t>
            </a:r>
            <a:r>
              <a:rPr lang="en-US" baseline="-25000" dirty="0"/>
              <a:t>1</a:t>
            </a:r>
            <a:r>
              <a:rPr lang="en-US" dirty="0"/>
              <a:t>=1 and in</a:t>
            </a:r>
            <a:r>
              <a:rPr lang="en-US" baseline="-25000" dirty="0"/>
              <a:t>2</a:t>
            </a:r>
            <a:r>
              <a:rPr lang="en-US" dirty="0"/>
              <a:t> = 1</a:t>
            </a:r>
          </a:p>
          <a:p>
            <a:endParaRPr lang="en-US" dirty="0"/>
          </a:p>
          <a:p>
            <a:r>
              <a:rPr lang="en-US" dirty="0"/>
              <a:t>P = in</a:t>
            </a:r>
            <a:r>
              <a:rPr lang="en-US" baseline="-25000" dirty="0"/>
              <a:t>1</a:t>
            </a:r>
            <a:r>
              <a:rPr lang="en-US" dirty="0"/>
              <a:t>*w</a:t>
            </a:r>
            <a:r>
              <a:rPr lang="en-US" baseline="-25000" dirty="0"/>
              <a:t>1</a:t>
            </a:r>
            <a:r>
              <a:rPr lang="en-US" dirty="0"/>
              <a:t> + in</a:t>
            </a:r>
            <a:r>
              <a:rPr lang="en-US" baseline="-25000" dirty="0"/>
              <a:t>2</a:t>
            </a:r>
            <a:r>
              <a:rPr lang="en-US" dirty="0"/>
              <a:t>*W</a:t>
            </a:r>
            <a:r>
              <a:rPr lang="en-US" baseline="-25000" dirty="0"/>
              <a:t>2</a:t>
            </a:r>
          </a:p>
          <a:p>
            <a:endParaRPr lang="en-US" baseline="-25000" dirty="0"/>
          </a:p>
          <a:p>
            <a:r>
              <a:rPr lang="en-US" dirty="0"/>
              <a:t>P=1*0.5319 + 1*0.0319</a:t>
            </a:r>
          </a:p>
          <a:p>
            <a:endParaRPr lang="en-US" dirty="0"/>
          </a:p>
          <a:p>
            <a:r>
              <a:rPr lang="en-US" dirty="0"/>
              <a:t>P = 0.5319 + 0.0319 = 0.5638</a:t>
            </a:r>
          </a:p>
          <a:p>
            <a:endParaRPr lang="en-US" b="1" u="sng" dirty="0"/>
          </a:p>
          <a:p>
            <a:r>
              <a:rPr lang="en-US" dirty="0"/>
              <a:t>Out = 1 / (1+ e</a:t>
            </a:r>
            <a:r>
              <a:rPr lang="en-US" baseline="30000" dirty="0"/>
              <a:t>-0.5638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Out = </a:t>
            </a:r>
            <a:r>
              <a:rPr lang="en-US" b="1" u="sng" dirty="0"/>
              <a:t>0.6384</a:t>
            </a:r>
          </a:p>
          <a:p>
            <a:endParaRPr lang="en-US" dirty="0"/>
          </a:p>
        </p:txBody>
      </p:sp>
      <p:pic>
        <p:nvPicPr>
          <p:cNvPr id="18" name="Picture 2" descr="Home - TIU">
            <a:extLst>
              <a:ext uri="{FF2B5EF4-FFF2-40B4-BE49-F238E27FC236}">
                <a16:creationId xmlns:a16="http://schemas.microsoft.com/office/drawing/2014/main" id="{FF9A7070-E1C1-4278-AE5B-13457B537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9" t="14059" r="9662" b="12660"/>
          <a:stretch/>
        </p:blipFill>
        <p:spPr bwMode="auto">
          <a:xfrm>
            <a:off x="8122511" y="26226"/>
            <a:ext cx="1021489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F71498D0-8FC8-427A-A4A2-78A07C3FCB0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3553" y="2819400"/>
            <a:ext cx="222324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784C5C7-08A0-487C-A436-13EB4DB481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098936"/>
              </p:ext>
            </p:extLst>
          </p:nvPr>
        </p:nvGraphicFramePr>
        <p:xfrm>
          <a:off x="5930153" y="5562600"/>
          <a:ext cx="181991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0.5319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E358F35B-769A-467A-A4B8-5B1F2A74983F}"/>
              </a:ext>
            </a:extLst>
          </p:cNvPr>
          <p:cNvSpPr txBox="1"/>
          <p:nvPr/>
        </p:nvSpPr>
        <p:spPr>
          <a:xfrm>
            <a:off x="5930153" y="5181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updated Weights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5CD1644-C728-4E88-81D2-670235F9D7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5544" y="309637"/>
            <a:ext cx="4007711" cy="2138192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D267C18-43B0-41DA-87B1-4E9C69E1B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252855"/>
              </p:ext>
            </p:extLst>
          </p:nvPr>
        </p:nvGraphicFramePr>
        <p:xfrm>
          <a:off x="5638800" y="4034468"/>
          <a:ext cx="308696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Desired</a:t>
                      </a:r>
                      <a:r>
                        <a:rPr lang="en-US" dirty="0"/>
                        <a:t> OP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305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Back Propagation  Algorithm</a:t>
            </a:r>
            <a:br>
              <a:rPr lang="en-US" sz="2400" dirty="0"/>
            </a:br>
            <a:r>
              <a:rPr lang="en-US" sz="2400" dirty="0"/>
              <a:t>Example</a:t>
            </a:r>
            <a:endParaRPr lang="en-US" sz="3600" dirty="0"/>
          </a:p>
        </p:txBody>
      </p:sp>
      <p:sp>
        <p:nvSpPr>
          <p:cNvPr id="4" name="AutoShape 4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data:image/jpeg;base64,/9j/4AAQSkZJRgABAQAAAQABAAD/2wCEAAkGBhEPERQUEhARERQSFxYQGRISGBsXGhYZFxgXFBYUGBUjHCYeGBojGRQXIC8iIycpLCwsGh4yNzAqNScrLCkBCQoKBQUFDQUFDSkYEhgpKSkpKSkpKSkpKSkpKSkpKSkpKSkpKSkpKSkpKSkpKSkpKSkpKSkpKSkpKSkpKSkpKf/AABEIAJsBRgMBIgACEQEDEQH/xAAbAAEAAgMBAQAAAAAAAAAAAAAABAUCAwYBB//EAEoQAAIBAwIDBAQJBwsDBQEAAAECAwAEERIhBRMxBiJBURQyYXEWM0JSVIGRk9EVI0NicnOSJDRTY4OhorGy0tOClLMXRHSj4Qf/xAAUAQEAAAAAAAAAAAAAAAAAAAAA/8QAFBEBAAAAAAAAAAAAAAAAAAAAAP/aAAwDAQACEQMRAD8A+40qFxO/5PK/rJUh6Z9bP6wx067+41Tw9t0ZFb0a4BkFu8aHl5dblikbevhe8DkEjA3oOlpVAnbGLRIxjlUxIXdTpypWV4GTZsEh423GxGDmo47Z6FzLbsmqee3Vi8aoeVI8eS7OApOjZTgk5xsM0HT1G4ldNFDJIqcwxozhAcaioLac4OM4xUmlBxv/AKjoRIVgLBA0ikNnXGXiihlGFJCyPI3ngRsd+lbpe2EqANJbuhCyjQSURyJLWNHy8YdUzcbkgYw+zbGuhThMABUQRBSggKhFwYxnEeMeoNTd3pufOtR4FbiMxpFHGpV07iJsHxrwCpBzpXIIIOBnOKDnZu1tzzSqwxZh9KWSPm91uSlvIGEnL1A/nSNOOp36Vvj7UXJE7rbrIiyxomkuWVHgim1SIsbMccz5IJy3TAzVvwrs5BbJpVA2S5LMq5PMwHGAoUAhFGAAMKNq2zcBtXzqtoGyFByinIUYUHbwGw8hQSLK6EsaSKVYSKrgqcqQwBBU4GRv1wK31jHGFACgAAAADYADYADwFZUClKUClKUClKUClKUClKUClKUClKUClKUClKUClKUClKUClKUClKUClKUClKUGm5s0l0611aGEi9dmXof76q73snBIkaKDGI+QoKls6Ld+ZGgOrIwflA5q6rXcTBFLHVgDPdUsfqUAk/UKCqk7I2jKqmIkKCvxkg1AvzTzDqzJ+cJbvZ3JPia2T9mbdw6lZNMjO7ossqqxkzrBQOF0sSSRjBJO29VvCL+aIETCd5GuTaqsndHLLvIjqQuHIhOWI+YR1FTLrtFJHd+jixupF5Qm9IQLy86tPL1FgNXj1z7PGgugMV7VZ+WX+h3X2Rf8teHjTj/2d19kX/LQTb28WFC7k4XHQZJJOFUDqWJIAA6kioKw3U3eaQWwO4jjCu4/bkYFc+xVwPnN1qs4dxp76W35lpcWoXmzaLgKCzIFRSAGJIHNJ3A3APhWM/Eb1bh0VXaP0jlK+geo9pzFwcYCpMDliD1A3wRQWki3UHeD+lINyjKqSY8SjDCMf1Soz84VY2t0kqK6HUrDIP8A+dQfYdxUCDiwDGNssyPHb6zpHMdoxKxA8wpyR78VEtuJpbzXCOGSPmBxJ+jRpERmVj8jLFmycDL9cnFBf0pSgUpSgUpSgUpSgUpSgUpSgUpSgUpSgUpSgUpSgUpSgUpSgUpSgUpSgUpSgUpSgUpSg0zWaOyOwJMRLLucAlShOOh7rEb+ZrdSlApSlBX8WtXYJJGAZIW1qpONYIKvHnwypOM7agpOwrdYcSjnGUbcbMh2dD8106qffUqol5wmCYgyQxuRsGZRkewN1FBW3cEVtIrFyTrkmWBe9JLK4KEjfcBWIAwAvUkAbTuF2TKjGXBkmYyuBuASAoQeYVFVc+OM+NbbPhcMGeVFHGT1KqAT7z1P11KoKk8Okt97bBTqbZzhf7Jv0Z/V9T9nc1LsOJpNkDKuuNUTjS6Z6al8vIjIPgTUuod/wtJsE5V09WVDh0z5N5eanIPiDQTKVUjiUlvtc40dBcoMJ/ar+iPt3X2rkCrUHPSg9pSlApSlApSlApSlApSlApSlApSlBQcQ7ViG4WIx6kLCNnTWSjmNpQrDl6PVUba9XeBxWpO0Ny/obLBCqXb9DKWPLMDzA5EeA/dGw1DwzvkWV/w2BS1wbeOSWNS4bSuolFOMMejYyAfI+Vc/wO6tWgQyWkaOWtZSiRqFV7ltEJXvtjTq3II2J2GSKCVw/thqESMjNJKISmSAXEjOJG2AA5axOxwOmnzqO3baWTAihj1a7bBZpAjxXDugZWMSnP5vqAy4IIJ6Vttu0VmeW4tHUon5jMaamEsiwFYsN3cuUB1aRgg9Nxoaa0haaN+GCOMQwSthYiWLyyrFEVDnJ1oNOMgFvk9aDfL2xaMS/mjJyfSJpCzhdMcMzRdwBe+3cYgHGwGWyanWHaRpZxG0ARGe4iR9eolrd9Dak0jSDuRuem4qsveLWRxrsHd4TPK0fLjLRcoxSTMx16TnnRv3SdW3iK6eC0i7rqidWkVgB1k7zsPaxOT50EmlKUClKUClKUClKUClK8Y4Hl76D2lc9wftRzIw82hMyNbAIHbDrK0OpjjCK5CadWPWG+9TbntPaRT+jyXMUc2jm8t2CnSTjOTt18M5oLSlV3wjtPpdv96n+6h7R2n0q3+9T8aCxqrXjDy/zeHmqNua7cuM4+Y2GZ/eF0+RNQJeP21+iR21xFMs0gik5bZKoFeV1YDddSxld8HvGsrrtStvO0DRABGt1DBsAJNrUOwx3QHjK4HXI9uAmvxWaLee3wnjJC5lC+1l0K4HtAbHjgVZRyBgGUhgwBBByCDuCD4ioFnxpG7shVJVVXeMZOnUdOxKjUA2xx0PXFR7CZLeeWAuiKdM8akgYEhcOijxAeNm26a8dMUFzSlKDwiqo8Me33tSNPU2znCH92f0R9mCvsGdVW1KCHY8USbKjKSL60TjDr7SPEeTDKnwJqZUS/4Yk2NWQy5KyIdLoT4q3+Y6HxBFRPyhJbbXOGj6C5QYA/fJ+j/aHd89HSgtqV4rAgEEEHcEeI869oFKV4zAdTj30HtK8Br2gVjzBjORjpn+7/OoPH+Htc2s8KkBpY3iBbOMspG+N8b1znFexDszcoRCLnNKLfuomHgihJwYnUMGRz6vRycg0HXRXSOzqrAtGQrAHdSVVwD5d1lP10huFcAjOG6agVPj8kgHwNU3Z7gBtZJSUjIkEREuotL3IYoSjsUGoZiLas7lvVFVsHYlwAW5LSItqEfclDDcyzyFTpyMpIBt13B2oOv1DzG1a2ukDqhZQ7BmC53IUqGIHsLr9orheH9krhoywihgYc47lg0zG8S4j5vc7oCxYBy3xhIwNja2HZuZblLiWO2ZuZcMVySYxMYCrIxj3ZeSRju+t18KDqJIwwKnoQQfcdjVU3ZW2LI2lxyxCAokcKeQdUJZc4YqfE59udqs7i5SNdTuqKPlMQo32G52qH8ILX6Vb/eJ+NBpfsvbFVXQQEQRqQ7AqA6yghs5DB0VgeoIpN2Zgf1+a+UELFpHyyhmdSx1bsrMxVuqk7EVu+EFr9Kt/vE/GnwgtfpVv94n40GqLsxbqCNLMXWVGZnYswm0CTUxOSSIkGfAKAMCrOOMKAB0AAHuGwqEOP2p2Fzb77fGJ+NT6BSlKBSlKBSlKBSlKBWueBZFKuqup6qwBB8dwdq2UoK6fhRMishiRNXNdOXkyPthywYd4ADcg+B8BiV6FHzOZy05mnl8zSNWnOdOrGdOd8dK30oPNA8hXhjB8BWVKCp4lYiKONoYgPR3EvLjUDK6WjkCqOp0OxA8SAKlxwwTgSBY5A+hw+AdWg6oznx0kkjyNS6rpOCqGLRSSW5Ylm5RXSxPVjGysuT4kAE+JoIV1w6ZpdTmMrzEcyKCpSOImQRklznLBM4ABw2fAVt4fbpdNLM6K8cuiOMOoIaOPUQ+D4M0jkea6T41uPAw/wAdNLcAfIfSqee6Iqh/c2RVnQVnwdhHxeuD9y7IP4AdB+sU9BuU9S6D+yeNW/xIU/vBqzpQVnpt0nr2yyDzgkBP8LhMfxGnwhhX4wSQfvo2VR/aY0f4qs6UGm2vI5RmN0kHmjBh9ordUG54JbynU0MZb54ADfU4ww+2tX5FK/FXNxH7CwlH/wBgY/YRQYNwt4CWtSqjqbdto28SUO5ib3AqfFcnNb7TjUUjBGJil6cmTAfYE7DOHGATqUkbHfY1rxeJ42849oaE/b+cB+wVzHaa9WSQm54Xc6rWNrmK7Q5RHUM2kSKwIzpXfBBzggUHQ3N7LcSNDbty1jOmW4wGKtgHlRKdi+CCWOQuQMMSQuSdlLTq8Kzt4vcfnmP1vnHuGB7KlcG4f6PBHHnLKMs3znbvSOfazlm+uuX7Z8Pu4ZVvIZLqeBRieyilZTp/poMEHWvUp0bfGDQXr9lrcbwqbV/B7Y8v7UHcf3MpFZcO4jIsnIuNPMwXSVRhZlGMkL8h1yNS5PUEbZC1/AbZJniu7W9mmtpI2UxyStIpJwVcBssrqVKkE+J2BFTu1SYt2lHr2pF0p/d5Lr/1R60PsY0FxSvAa9oOb7QdqJLeVo44lk0RJKSzEd+WYQRR7A+udeP2a03na+Tl3EsMIMcInRXkJGuSJuUoUfKDTak28s5GQK6KawifOqKNtWknUoOdB1JnbfSdx5GtMnCINMn8nibmHWy6F77A6gWyME6gDk+O9BusnYoA5DOoCuVBALYBJUHw3qRUHg9o0Uffxqd5JWA3wXdn059gIX6qnUFL2oQMsAIBBuYNjuPX8qsfybD/AEMf8C/hVXx+6RxCFdWKXUCsFIOk6+hHgffV7QRvybD/AEUf8K/hT8mw/wBFH/Cv4Vxd1x9ppuJSySyxWvDF5YWFyjSShObJIxG5K91VU5XfJBqfwMzlbKWWWQ3FzmaWPUdCo0TOUEWdKhGaJdWM56k6jQWHauwiFlckRRgiGQ5Cj5p9lX1VHa7+Y3P7mT/SatqD2lK1SXSKyqXUM2dKkgFsdcDxxkdKDbSqvinGeTJHEANUiyzF3OFjjiC65G895EGNupOdq28D4mbmCORozE7ojtGc90uofTkgZ6/jvQT6UpQKUpQKUrwmg9pVfwnjKXS60WRVyVzIAveVmR0xnOpWQg+HkTvVhQKUpQKg3PGYY20FmZxuUiVpGGehZVBK59uKx4xcOqokZ0vM4iVvmDDO748wiMRnbOKj2nELW3bkKdDLIsOkg5d5EMoJb5ZKgksT1Byc0EmDjkLsEy0bN6qyo8Rb2LqA1H3ZqfUTTHdQjUmqOVQ2l1IODgjIO4I29oNaODysDJC7F2hIAdurxsMozHxYYZSfEoT40FlSo13xGGH4yWOP9tgufdk71F/LyN8VFPN7UjIX6nfSh+o0FnSqv0i7f1YYoR5yuXYf9CjH+OvfyZM/xl2/7MKrGPtOp/sagsmcAZJAA8TVc3aK3zhZRKfmwhpSPeEDY+ui9nbfOWj5p+dMWlP1FycfVViqADAAAHgPwoK38pzP8XaP+1Myxj7BqcfWtU3H+D8SuldRc28MTxSI0SR6yzMCFAkbGnruce4eNdZVHx/jE4Vo7GOOe5GMiQkRxg43kYdDg5CjcjfYb0Flwu+W4hjlXpIqvjyyMlT7Qcg+6uR7b9v4raUWqySRuwzJPHE8vJXyQBSDKwO2dl6nOym3ghmsO8dVxE/fkES96ORt5JY4hktGzZYoMspJI1aji3seJw3C6opUkHjoYHHsI6g+w0HK9ku2NhI8VnYxzBQruS8UkYULuWLOAXdmbJO5JySfO97Vv/JJUHrTj0VR5tN+aH2asn2A1Kv+MQW+OZIqk9EHedj5JGMs59gBqHZW0lxKs8yGNY88mA4ypYaTNJjbmFSVCjOkFt8sQobx2ctPolv90n4V78HLT6Jb/dJ+FWNKCu+Dlp9Et/uk/CnwctPolv8AdJ+FWNKCu+Dlp9Et/uk/CnwctPolv90n4VY0oOT4p2Ys7Z4pYbaGOWS6g1SKo1HvgYB6gbdBgV1lU/aX1YP/AJMH+urig+c//wBJ4ANIjgeSNuLXNvbyxqAVbGC82CMqRHEAcHBwMjxrubHhgiJYs0jsAut8DCjoiqAFVfYBv45qbSgqO138xuv3Mn+k1u+Dtp9Ft/uk/CtPa3+Y3P7mT/Sat6Cu+Dtp9Etvuk/Co1z2N4fKyM9nbMYySuY1wCfHTjBO3iNqruKG99OQxJIEVkUnJMbRlG1M3fCrhyBgIW2Bzg7RLexmdbRpEvjJDMrT6nOdTQSxsyAPgx8xl2TbB2GM0HWvbRShSUjkCg6TgEDwOD4dB9laeE2rIHZ8B5ZGlIznGcIi56ZCIufbmuesLa/U26HWEkCNI2VHJMLu7Lj+tBjXbwDnbNVgsr6ZW5sd0ED2k/LDMGV1mczpGxlLPhNJyNKnAKig+gpID0IOCRsc7jYj35rKuGv7e/GvQLkZNyYeUVAEpmzA02+8ejHrZGNed9NWnDbS7W4V3aYq8t2rqzAosesm30p4bAYI3wTnwwHS0pSgVquYdalQ7Jn5SYBG+diQa20oOfk7OhdMcQYR88XR1FSg7/MZFHrLlu+MeJ3ONjuuuyUEt36UzTiXlC3wkroukNqzhSN8+3Hsq6pQVvwfi+dcf9xP/wAleHs9EflXH/cT/wDJVnSg5aDs5Dw0QGIzGNJcOZZXkwJEeIMAzYQa3TOkAYJNWN52XhllaVi+pmhY4bHxOrSBtsDrIbxIx5VayxK6lWAZWBUqRkEHYgjxGKrY7S5g7sTJNGOiTsyso8BzQG1AeGpc+bGgrri3c3QIXTzTEgVguVSFnkkYgEgqdMYUncFvDpUmKxS6nndi+hdFuNDugYx6i5OkjUA0hXfxVqkPBdTbO0duh2PJZncjyEhVQnvCk+RB3qwtrZIkVEUKqjSFHgKDTacJgh3jhjQ+aqAT726mpdKUClKUCsZJAoLMQoUEkk4AA3JJ8BUe/wCJJABqyzNskaDLufJV8fadgOpIG9RIuGvOQ9zjA7y26nKIRuGc/pXH8I8BkaiGPPlu/iy0MB/S4xJIP6sH1F/XO5+SBs1WNpZpCgSNQqjwHt3JJ6kk7kncmt1U/a2aRLR2ido2UxnWoyVUSJrOPLRqz7M0FxUG84FbTnVLbwyN01Oisf4iM1z1zx6dVmczLoWaO2jdUULhooZDM8jNpCkswzjG4G5qPadpryVElwihY7aR05bfnDJcSwSAEnKjRGGAxkEjO2xDq7HhFvb55MEUWepjRVz7yBvUyuBuOK3F1mEzbi5gVjAAU5bSSDQHVtYOEGpWwR7Q1Z2nam9kD/Eo2pE5bDU8Ba5jgwYw2ojluxJbG4BGx2Du6VhArBQGbUwABbGMnxOPCs6BSlKBSlKCNf8ADo7hNEq6lyGxkjBU5BBBBBBqB8E7X5j/AHsv++rilBx3a7gqW9trt4JJZOZCoXnSDutKgfrIOqkge0irkdk7X5kn3sv++tvaL4n+0g/88dWdBTN2QtCMGNmB6hpJCD7CC+CKuaUoFKUoFKUoFKUoFKUoFKUoK/h8xaa4BuY5grIBCgAaDKA6HIYklvWGQNjVhUKyikEsxaKFFZlKPGTrcaQCZRpGCDsNztU2gUpSgVpu2xG51iPCseY24TY94gkDA69fCt1arkEowVVYlSAr+qTjYNsdj47UGnhMhaCImZLglFPPjACybeuoBIAPXYmpdRuGo6xRh0jjcKoZIt0U43VDgd0eGwqTQKUrCadUUs7BVUZLMcAAdST4CgzqsueKMzmK3USSDZnOeXF+2R6zfqDfpkqDmtfMlu/V1wQfP3WWUfqjrEn6x7x8NOzGytbVIkCRqEVdgq7AeP8AnQR7DhaxEuWMkrDDSv6xHXSB0RB4KNveckzaUoFU3au4mSBeQ4R3mgh1HqFklSNsbHBw3XG3vq5rF4w3UA4IbcZ3ByD7wQDQcrcdtGSPIjRnCXTaS+N7a4S3GTp21a8k42x41uj7STtLyOXAsqvKrMztyysSQSd3u6ixFyu3hpc74FXg4VAGZuTFqf1m0Lls4zqOMnoOvkK9ueGwyjEkMTgtrw6K3exp1bjrgYzQcq/auaJWkl0uEmvVCxHBKW6XDqr5U74iXGMeZ8jJXtRcGQQCK3Mpk5esSMYsGBrgEHTqJ7uCPIq3jiujFhEGLCKPUx1FtIyTgrknGSdJI9xrG24bDEAI4o4wpLAIqqASMEgAbEjagx4Tf+kQRTadPOjSXTnONahsZ8cZqXWMcYUAKAoAAAAwABsAB4CsqBSlKBSlKBSlKCs7RfE/2kH/AJ46s6p+1fC7i6t+Xb3C28muN+YyaxhHD40+9R/l41big9pSlApSlApSlApSlApSlApStV1NoUtpdsfJQZY5ONh9dBtpXL8B4ibccq6M/OZ3jUuWkDIJgkLA9PVniBYgEnOc6dpt12oEd36N6LdueUJ+dHGWj9bTo1Z9bxoLulVf5dH0e6+6NDx4fR7r7o0E67u0hRnc6VUZJ6+wAAbkk4AA3JIFQFF3NvqS1U9EK8yTHmx1aFP6oDe+qvh/HhxCS3/k9zAoMk+m5j5ZYxhVTAydQBl1A+ag15Pxm7W4eIKzJ6RyVfR8l7TnIFOMYWUHLHbBA86C1drqAaiVuUHUKuiUDzUZKyfs90+WTtVhbXKyorowZWAYMPEHpUODi0WFXnJK+ViOkqCWOoE6c7bxvsN+63lVfbzSpLPDAg+MEgkf4uISIrvtnLsXLtpGPW3I2yFtf8TSHAIZ3fISJN3cjrgeAHixwB4kVFg4Y8rCS5IYqdSQLvHGfAn+kcfOIwPkgdTJsOFrDlsmSR/Xlfdm8h5Ko8FGAPLrUygUpSgUpSgUpSgUpSgUpSgUpSgUpSgUpSgUrFpAOpAycbnxPQe+sqDi+111IZplAV1htAY4Tn87PcNJEmAPWI5QUeXMJrqOE5ESKzF2jURM5+UyAKzZ8d81IlTxCqWAOnO2/lqwSAajcHteVFp1KzandivTW7s7/YzEfVQTaViZACBkZOcDO5x1wProrg5wQcbHHgcA4PlsQfroMqUpQKUpQKUpQKUpQKUpQRpuHROwdkUsNJDHqNBLL9hJNSaUoFKUoK/i9s50SxrqkhbWE6a1IKvGD0yQcjO2pVztUiyv4511RtqGcEdCpHVWU7qw8QcGpFQrvg0EzanjGvprXKtjy1qQ2PZmgqZeFw2bpJrIVcaY92eSQK6AKOrEiV2wOrMScVacItXRWeQASTMZWUHIXICqmfHSiqM+JBPjWdnwiGE6kjUMRgucsxHkXOWI9mamUClKUClKUClKUClKUClKUClKUClKUClKUClKUHGX/AZHuJsLcASXdvca1c6eWscSOV73cYMjA4AOMY8K8Xh3ESkuJJw8cEiw6nGGk51wsbPv325PK3bbcE79O0pQcJJBeiIFTdyYkYrAwkjz3EARpucZFGoMQzFlyzZGAtbH4TfRCUwGYNK1+dOsaRqlLwMik6VYgkg+bd7bp29KDhJbC9bU8S3ACi5EJmYGVVaO3AGpmJyZFm06icbZwMVedk7RkNyxSdVkmV09IOpyoghTJOSfWRh3jnar+lApSlApSlApSlApSlB/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7200" y="1600200"/>
            <a:ext cx="502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 Step: Back Propagation at output layer:</a:t>
            </a:r>
          </a:p>
          <a:p>
            <a:endParaRPr lang="en-US" dirty="0"/>
          </a:p>
          <a:p>
            <a:r>
              <a:rPr lang="en-US" dirty="0"/>
              <a:t>1- Computing Errors</a:t>
            </a:r>
          </a:p>
          <a:p>
            <a:endParaRPr lang="en-US" dirty="0"/>
          </a:p>
          <a:p>
            <a:r>
              <a:rPr lang="en-US" i="1" dirty="0"/>
              <a:t>Error</a:t>
            </a:r>
            <a:r>
              <a:rPr lang="en-US" dirty="0"/>
              <a:t> OP</a:t>
            </a:r>
            <a:r>
              <a:rPr lang="en-US" baseline="-25000" dirty="0"/>
              <a:t> </a:t>
            </a:r>
            <a:r>
              <a:rPr lang="en-US" dirty="0"/>
              <a:t>= OP</a:t>
            </a:r>
            <a:r>
              <a:rPr lang="en-US" baseline="-25000" dirty="0"/>
              <a:t> </a:t>
            </a:r>
            <a:r>
              <a:rPr lang="en-US" dirty="0"/>
              <a:t>*(1- OP)*( </a:t>
            </a:r>
            <a:r>
              <a:rPr lang="en-US" i="1" dirty="0"/>
              <a:t>Desired</a:t>
            </a:r>
            <a:r>
              <a:rPr lang="en-US" dirty="0"/>
              <a:t> OP - OP)</a:t>
            </a:r>
          </a:p>
          <a:p>
            <a:endParaRPr lang="en-US" dirty="0"/>
          </a:p>
          <a:p>
            <a:r>
              <a:rPr lang="en-US" i="1" dirty="0"/>
              <a:t>Error</a:t>
            </a:r>
            <a:r>
              <a:rPr lang="en-US" dirty="0"/>
              <a:t> OP</a:t>
            </a:r>
            <a:r>
              <a:rPr lang="en-US" baseline="-25000" dirty="0"/>
              <a:t> </a:t>
            </a:r>
            <a:r>
              <a:rPr lang="en-US" dirty="0"/>
              <a:t>= 0.6384*(1- 0.6384*( </a:t>
            </a:r>
            <a:r>
              <a:rPr lang="en-US" i="1" dirty="0"/>
              <a:t>1</a:t>
            </a:r>
            <a:r>
              <a:rPr lang="en-US" dirty="0"/>
              <a:t>- 0.6384) =</a:t>
            </a:r>
            <a:r>
              <a:rPr lang="en-US" b="1" u="sng" dirty="0"/>
              <a:t>0.083</a:t>
            </a:r>
          </a:p>
          <a:p>
            <a:endParaRPr lang="en-US" b="1" u="sng" dirty="0"/>
          </a:p>
          <a:p>
            <a:r>
              <a:rPr lang="en-US" i="1" dirty="0"/>
              <a:t>Because error is greater than 0.001, we need to</a:t>
            </a:r>
          </a:p>
          <a:p>
            <a:r>
              <a:rPr lang="en-US" i="1" dirty="0"/>
              <a:t>update  the weights.</a:t>
            </a:r>
          </a:p>
        </p:txBody>
      </p:sp>
      <p:pic>
        <p:nvPicPr>
          <p:cNvPr id="18" name="Picture 2" descr="Home - TIU">
            <a:extLst>
              <a:ext uri="{FF2B5EF4-FFF2-40B4-BE49-F238E27FC236}">
                <a16:creationId xmlns:a16="http://schemas.microsoft.com/office/drawing/2014/main" id="{1A354346-5F12-4716-A1AC-3C5B8896F9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9" t="14059" r="9662" b="12660"/>
          <a:stretch/>
        </p:blipFill>
        <p:spPr bwMode="auto">
          <a:xfrm>
            <a:off x="8122511" y="26226"/>
            <a:ext cx="1021489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3F035370-5D55-43C3-9E08-CF8F6F5D1D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3553" y="2819400"/>
            <a:ext cx="222324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F02EBC63-3546-4CE9-8D2D-54526044D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543271"/>
              </p:ext>
            </p:extLst>
          </p:nvPr>
        </p:nvGraphicFramePr>
        <p:xfrm>
          <a:off x="5930153" y="5562600"/>
          <a:ext cx="181991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0.5319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83552757-D6ED-42DC-A918-5330D917DD5F}"/>
              </a:ext>
            </a:extLst>
          </p:cNvPr>
          <p:cNvSpPr txBox="1"/>
          <p:nvPr/>
        </p:nvSpPr>
        <p:spPr>
          <a:xfrm>
            <a:off x="5930153" y="5181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updated Weights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8747A22-7A21-4AE1-94CB-756C5D83B5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5544" y="309637"/>
            <a:ext cx="4007711" cy="2138192"/>
          </a:xfrm>
          <a:prstGeom prst="rect">
            <a:avLst/>
          </a:prstGeom>
        </p:spPr>
      </p:pic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6BBE74A3-F7F8-448A-AE14-8F694DAC8C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252855"/>
              </p:ext>
            </p:extLst>
          </p:nvPr>
        </p:nvGraphicFramePr>
        <p:xfrm>
          <a:off x="5638800" y="4034468"/>
          <a:ext cx="308696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Desired</a:t>
                      </a:r>
                      <a:r>
                        <a:rPr lang="en-US" dirty="0"/>
                        <a:t> OP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030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C0FA-A0B5-4A82-B62C-44A46078D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Graphing the Error with Iteration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D6B3C7-306E-4298-9758-B1C4DF14B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97EB5A-945B-4A05-A50B-20CDBBE33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D7F4B4B9-7D02-4D28-91EE-5000303BB0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26297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3511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F504E9E-80E4-4550-B452-1AA84AF6B002}"/>
              </a:ext>
            </a:extLst>
          </p:cNvPr>
          <p:cNvSpPr txBox="1"/>
          <p:nvPr/>
        </p:nvSpPr>
        <p:spPr>
          <a:xfrm>
            <a:off x="6131051" y="640081"/>
            <a:ext cx="2532887" cy="3708895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>
                <a:latin typeface="+mj-lt"/>
                <a:ea typeface="+mj-ea"/>
                <a:cs typeface="+mj-cs"/>
              </a:rPr>
              <a:t>Class Ended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3F070F-9B60-490E-8711-98EF5D2634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788" r="17412"/>
          <a:stretch/>
        </p:blipFill>
        <p:spPr>
          <a:xfrm>
            <a:off x="20" y="10"/>
            <a:ext cx="5650972" cy="685799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18C42F-BD76-4A32-A4AE-CCAC22380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2953" y="6356350"/>
            <a:ext cx="4646410" cy="365125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Artificial Intelligence - Tishik-IT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24A27-F41A-4039-9DCC-9C59CFE9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94857" y="6356350"/>
            <a:ext cx="469082" cy="365125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B6F15528-21DE-4FAA-801E-634DDDAF4B2B}" type="slidenum">
              <a:rPr lang="en-US" sz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16</a:t>
            </a:fld>
            <a:endParaRPr lang="en-US" sz="12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7" name="Picture 2" descr="Home - TIU">
            <a:extLst>
              <a:ext uri="{FF2B5EF4-FFF2-40B4-BE49-F238E27FC236}">
                <a16:creationId xmlns:a16="http://schemas.microsoft.com/office/drawing/2014/main" id="{213C65C6-3081-4015-97F9-3279B9958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604" y="-88448"/>
            <a:ext cx="1328499" cy="132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18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49FB5C3-7336-4FE0-A30C-CC0A3646D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9A6B5CE-CB1D-48EE-8B43-E952235C8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487837" y="2732147"/>
            <a:ext cx="5860051" cy="395784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3F3EAA5-4E15-400B-BBA3-82B3F49A21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2BA2E40-BE9B-4C54-9CDD-40EE804CC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0DA909B4-15FF-46A6-8A7F-7AEF977FE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646" y="517897"/>
            <a:ext cx="8333796" cy="58579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BD5348-F6C3-49B4-AC45-6A439221A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768" y="922644"/>
            <a:ext cx="3780214" cy="1169585"/>
          </a:xfrm>
        </p:spPr>
        <p:txBody>
          <a:bodyPr anchor="b">
            <a:normAutofit/>
          </a:bodyPr>
          <a:lstStyle/>
          <a:p>
            <a:r>
              <a:rPr lang="en-US" sz="3500"/>
              <a:t>Objectives	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1785" y="2263365"/>
            <a:ext cx="37033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8679A-F2B9-464B-8E7C-7BDDCDB8C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786" y="2508105"/>
            <a:ext cx="5151814" cy="2641301"/>
          </a:xfrm>
        </p:spPr>
        <p:txBody>
          <a:bodyPr anchor="ctr">
            <a:normAutofit/>
          </a:bodyPr>
          <a:lstStyle/>
          <a:p>
            <a:r>
              <a:rPr lang="en-US" sz="1700" dirty="0"/>
              <a:t>The main of objectives for this class are</a:t>
            </a:r>
          </a:p>
          <a:p>
            <a:endParaRPr lang="en-US" sz="1700" dirty="0"/>
          </a:p>
          <a:p>
            <a:pPr lvl="1"/>
            <a:r>
              <a:rPr lang="en-US" sz="1700" dirty="0"/>
              <a:t>Reviewing a single neuron with single and multiple inputs</a:t>
            </a:r>
          </a:p>
          <a:p>
            <a:pPr lvl="1"/>
            <a:endParaRPr lang="en-US" sz="1700" dirty="0"/>
          </a:p>
          <a:p>
            <a:pPr lvl="1"/>
            <a:r>
              <a:rPr lang="en-US" sz="1700" dirty="0"/>
              <a:t>Presenting the Error and weight updating computation</a:t>
            </a:r>
          </a:p>
          <a:p>
            <a:pPr marL="342900" lvl="1" indent="0">
              <a:buNone/>
            </a:pPr>
            <a:endParaRPr lang="en-US" sz="1700" dirty="0"/>
          </a:p>
          <a:p>
            <a:pPr lvl="1"/>
            <a:endParaRPr lang="en-US" sz="1700" dirty="0"/>
          </a:p>
        </p:txBody>
      </p:sp>
      <p:pic>
        <p:nvPicPr>
          <p:cNvPr id="10" name="Picture 2" descr="Home - TIU">
            <a:extLst>
              <a:ext uri="{FF2B5EF4-FFF2-40B4-BE49-F238E27FC236}">
                <a16:creationId xmlns:a16="http://schemas.microsoft.com/office/drawing/2014/main" id="{E21055B8-7FF4-4CDF-A15B-B6BD015143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9" t="14059" r="9662" b="12660"/>
          <a:stretch/>
        </p:blipFill>
        <p:spPr bwMode="auto">
          <a:xfrm>
            <a:off x="7687865" y="399288"/>
            <a:ext cx="1021489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phic 8" descr="Classroom">
            <a:extLst>
              <a:ext uri="{FF2B5EF4-FFF2-40B4-BE49-F238E27FC236}">
                <a16:creationId xmlns:a16="http://schemas.microsoft.com/office/drawing/2014/main" id="{0C659B58-4AEC-4349-8382-1B4F28906C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65333" y="3575074"/>
            <a:ext cx="2581173" cy="258117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F1723B-EB89-4840-935D-72C94C1DE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9224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Artificial Intelligence - Tishik-IT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5F27BF-F0CA-4B17-83E4-59887C330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9224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87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1A34F-6230-42B7-9521-1C25E4303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Single node iteration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BDCECD-0657-4784-B4A3-16E61F23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E57004-3E44-497D-8188-17EC76C59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CE5FA2-13C8-47D8-86FB-A1BA36259D25}"/>
                  </a:ext>
                </a:extLst>
              </p:cNvPr>
              <p:cNvSpPr txBox="1"/>
              <p:nvPr/>
            </p:nvSpPr>
            <p:spPr>
              <a:xfrm>
                <a:off x="990600" y="1690689"/>
                <a:ext cx="7886700" cy="4916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Use the following graph of an artificial neuron to calculate the errors and draw the error-iteration graph. (Feed Forward )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Given: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In = 2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Weight for first loop=0.1, for the second loop=0.5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Bias (b) = -0.2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Activate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endParaRPr lang="en-US" b="0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Goal = 0.01.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Desired output = 0.7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CE5FA2-13C8-47D8-86FB-A1BA36259D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690689"/>
                <a:ext cx="7886700" cy="4916923"/>
              </a:xfrm>
              <a:prstGeom prst="rect">
                <a:avLst/>
              </a:prstGeom>
              <a:blipFill>
                <a:blip r:embed="rId2"/>
                <a:stretch>
                  <a:fillRect l="-696" t="-620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43FB7D20-6558-4C27-B297-92E9252D9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9375" y="2368503"/>
            <a:ext cx="5791200" cy="212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24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Back Propagation</a:t>
            </a:r>
            <a:endParaRPr lang="en-US" sz="3600" dirty="0"/>
          </a:p>
        </p:txBody>
      </p:sp>
      <p:sp>
        <p:nvSpPr>
          <p:cNvPr id="4" name="AutoShape 4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data:image/jpeg;base64,/9j/4AAQSkZJRgABAQAAAQABAAD/2wCEAAkGBhEPERQUEhARERQSFxYQGRISGBsXGhYZFxgXFBYUGBUjHCYeGBojGRQXIC8iIycpLCwsGh4yNzAqNScrLCkBCQoKBQUFDQUFDSkYEhgpKSkpKSkpKSkpKSkpKSkpKSkpKSkpKSkpKSkpKSkpKSkpKSkpKSkpKSkpKSkpKSkpKf/AABEIAJsBRgMBIgACEQEDEQH/xAAbAAEAAgMBAQAAAAAAAAAAAAAABAUCAwYBB//EAEoQAAIBAwIDBAQJBwsDBQEAAAECAwAEERIhBRMxBiJBURQyYXEWM0JSVIGRk9EVI0NicnOSJDRTY4OhorGy0tOClLMXRHSj4Qf/xAAUAQEAAAAAAAAAAAAAAAAAAAAA/8QAFBEBAAAAAAAAAAAAAAAAAAAAAP/aAAwDAQACEQMRAD8A+40qFxO/5PK/rJUh6Z9bP6wx067+41Tw9t0ZFb0a4BkFu8aHl5dblikbevhe8DkEjA3oOlpVAnbGLRIxjlUxIXdTpypWV4GTZsEh423GxGDmo47Z6FzLbsmqee3Vi8aoeVI8eS7OApOjZTgk5xsM0HT1G4ldNFDJIqcwxozhAcaioLac4OM4xUmlBxv/AKjoRIVgLBA0ikNnXGXiihlGFJCyPI3ngRsd+lbpe2EqANJbuhCyjQSURyJLWNHy8YdUzcbkgYw+zbGuhThMABUQRBSggKhFwYxnEeMeoNTd3pufOtR4FbiMxpFHGpV07iJsHxrwCpBzpXIIIOBnOKDnZu1tzzSqwxZh9KWSPm91uSlvIGEnL1A/nSNOOp36Vvj7UXJE7rbrIiyxomkuWVHgim1SIsbMccz5IJy3TAzVvwrs5BbJpVA2S5LMq5PMwHGAoUAhFGAAMKNq2zcBtXzqtoGyFByinIUYUHbwGw8hQSLK6EsaSKVYSKrgqcqQwBBU4GRv1wK31jHGFACgAAAADYADYADwFZUClKUClKUClKUClKUClKUClKUClKUClKUClKUClKUClKUClKUClKUClKUClKUGm5s0l0611aGEi9dmXof76q73snBIkaKDGI+QoKls6Ld+ZGgOrIwflA5q6rXcTBFLHVgDPdUsfqUAk/UKCqk7I2jKqmIkKCvxkg1AvzTzDqzJ+cJbvZ3JPia2T9mbdw6lZNMjO7ossqqxkzrBQOF0sSSRjBJO29VvCL+aIETCd5GuTaqsndHLLvIjqQuHIhOWI+YR1FTLrtFJHd+jixupF5Qm9IQLy86tPL1FgNXj1z7PGgugMV7VZ+WX+h3X2Rf8teHjTj/2d19kX/LQTb28WFC7k4XHQZJJOFUDqWJIAA6kioKw3U3eaQWwO4jjCu4/bkYFc+xVwPnN1qs4dxp76W35lpcWoXmzaLgKCzIFRSAGJIHNJ3A3APhWM/Eb1bh0VXaP0jlK+geo9pzFwcYCpMDliD1A3wRQWki3UHeD+lINyjKqSY8SjDCMf1Soz84VY2t0kqK6HUrDIP8A+dQfYdxUCDiwDGNssyPHb6zpHMdoxKxA8wpyR78VEtuJpbzXCOGSPmBxJ+jRpERmVj8jLFmycDL9cnFBf0pSgUpSgUpSgUpSgUpSgUpSgUpSgUpSgUpSgUpSgUpSgUpSgUpSgUpSgUpSgUpSgUpSg0zWaOyOwJMRLLucAlShOOh7rEb+ZrdSlApSlBX8WtXYJJGAZIW1qpONYIKvHnwypOM7agpOwrdYcSjnGUbcbMh2dD8106qffUqol5wmCYgyQxuRsGZRkewN1FBW3cEVtIrFyTrkmWBe9JLK4KEjfcBWIAwAvUkAbTuF2TKjGXBkmYyuBuASAoQeYVFVc+OM+NbbPhcMGeVFHGT1KqAT7z1P11KoKk8Okt97bBTqbZzhf7Jv0Z/V9T9nc1LsOJpNkDKuuNUTjS6Z6al8vIjIPgTUuod/wtJsE5V09WVDh0z5N5eanIPiDQTKVUjiUlvtc40dBcoMJ/ar+iPt3X2rkCrUHPSg9pSlApSlApSlApSlApSlApSlApSlBQcQ7ViG4WIx6kLCNnTWSjmNpQrDl6PVUba9XeBxWpO0Ny/obLBCqXb9DKWPLMDzA5EeA/dGw1DwzvkWV/w2BS1wbeOSWNS4bSuolFOMMejYyAfI+Vc/wO6tWgQyWkaOWtZSiRqFV7ltEJXvtjTq3II2J2GSKCVw/thqESMjNJKISmSAXEjOJG2AA5axOxwOmnzqO3baWTAihj1a7bBZpAjxXDugZWMSnP5vqAy4IIJ6Vttu0VmeW4tHUon5jMaamEsiwFYsN3cuUB1aRgg9Nxoaa0haaN+GCOMQwSthYiWLyyrFEVDnJ1oNOMgFvk9aDfL2xaMS/mjJyfSJpCzhdMcMzRdwBe+3cYgHGwGWyanWHaRpZxG0ARGe4iR9eolrd9Dak0jSDuRuem4qsveLWRxrsHd4TPK0fLjLRcoxSTMx16TnnRv3SdW3iK6eC0i7rqidWkVgB1k7zsPaxOT50EmlKUClKUClKUClKUClK8Y4Hl76D2lc9wftRzIw82hMyNbAIHbDrK0OpjjCK5CadWPWG+9TbntPaRT+jyXMUc2jm8t2CnSTjOTt18M5oLSlV3wjtPpdv96n+6h7R2n0q3+9T8aCxqrXjDy/zeHmqNua7cuM4+Y2GZ/eF0+RNQJeP21+iR21xFMs0gik5bZKoFeV1YDddSxld8HvGsrrtStvO0DRABGt1DBsAJNrUOwx3QHjK4HXI9uAmvxWaLee3wnjJC5lC+1l0K4HtAbHjgVZRyBgGUhgwBBByCDuCD4ioFnxpG7shVJVVXeMZOnUdOxKjUA2xx0PXFR7CZLeeWAuiKdM8akgYEhcOijxAeNm26a8dMUFzSlKDwiqo8Me33tSNPU2znCH92f0R9mCvsGdVW1KCHY8USbKjKSL60TjDr7SPEeTDKnwJqZUS/4Yk2NWQy5KyIdLoT4q3+Y6HxBFRPyhJbbXOGj6C5QYA/fJ+j/aHd89HSgtqV4rAgEEEHcEeI869oFKV4zAdTj30HtK8Br2gVjzBjORjpn+7/OoPH+Htc2s8KkBpY3iBbOMspG+N8b1znFexDszcoRCLnNKLfuomHgihJwYnUMGRz6vRycg0HXRXSOzqrAtGQrAHdSVVwD5d1lP10huFcAjOG6agVPj8kgHwNU3Z7gBtZJSUjIkEREuotL3IYoSjsUGoZiLas7lvVFVsHYlwAW5LSItqEfclDDcyzyFTpyMpIBt13B2oOv1DzG1a2ukDqhZQ7BmC53IUqGIHsLr9orheH9krhoywihgYc47lg0zG8S4j5vc7oCxYBy3xhIwNja2HZuZblLiWO2ZuZcMVySYxMYCrIxj3ZeSRju+t18KDqJIwwKnoQQfcdjVU3ZW2LI2lxyxCAokcKeQdUJZc4YqfE59udqs7i5SNdTuqKPlMQo32G52qH8ILX6Vb/eJ+NBpfsvbFVXQQEQRqQ7AqA6yghs5DB0VgeoIpN2Zgf1+a+UELFpHyyhmdSx1bsrMxVuqk7EVu+EFr9Kt/vE/GnwgtfpVv94n40GqLsxbqCNLMXWVGZnYswm0CTUxOSSIkGfAKAMCrOOMKAB0AAHuGwqEOP2p2Fzb77fGJ+NT6BSlKBSlKBSlKBSlKBWueBZFKuqup6qwBB8dwdq2UoK6fhRMishiRNXNdOXkyPthywYd4ADcg+B8BiV6FHzOZy05mnl8zSNWnOdOrGdOd8dK30oPNA8hXhjB8BWVKCp4lYiKONoYgPR3EvLjUDK6WjkCqOp0OxA8SAKlxwwTgSBY5A+hw+AdWg6oznx0kkjyNS6rpOCqGLRSSW5Ylm5RXSxPVjGysuT4kAE+JoIV1w6ZpdTmMrzEcyKCpSOImQRklznLBM4ABw2fAVt4fbpdNLM6K8cuiOMOoIaOPUQ+D4M0jkea6T41uPAw/wAdNLcAfIfSqee6Iqh/c2RVnQVnwdhHxeuD9y7IP4AdB+sU9BuU9S6D+yeNW/xIU/vBqzpQVnpt0nr2yyDzgkBP8LhMfxGnwhhX4wSQfvo2VR/aY0f4qs6UGm2vI5RmN0kHmjBh9ordUG54JbynU0MZb54ADfU4ww+2tX5FK/FXNxH7CwlH/wBgY/YRQYNwt4CWtSqjqbdto28SUO5ib3AqfFcnNb7TjUUjBGJil6cmTAfYE7DOHGATqUkbHfY1rxeJ42849oaE/b+cB+wVzHaa9WSQm54Xc6rWNrmK7Q5RHUM2kSKwIzpXfBBzggUHQ3N7LcSNDbty1jOmW4wGKtgHlRKdi+CCWOQuQMMSQuSdlLTq8Kzt4vcfnmP1vnHuGB7KlcG4f6PBHHnLKMs3znbvSOfazlm+uuX7Z8Pu4ZVvIZLqeBRieyilZTp/poMEHWvUp0bfGDQXr9lrcbwqbV/B7Y8v7UHcf3MpFZcO4jIsnIuNPMwXSVRhZlGMkL8h1yNS5PUEbZC1/AbZJniu7W9mmtpI2UxyStIpJwVcBssrqVKkE+J2BFTu1SYt2lHr2pF0p/d5Lr/1R60PsY0FxSvAa9oOb7QdqJLeVo44lk0RJKSzEd+WYQRR7A+udeP2a03na+Tl3EsMIMcInRXkJGuSJuUoUfKDTak28s5GQK6KawifOqKNtWknUoOdB1JnbfSdx5GtMnCINMn8nibmHWy6F77A6gWyME6gDk+O9BusnYoA5DOoCuVBALYBJUHw3qRUHg9o0Uffxqd5JWA3wXdn059gIX6qnUFL2oQMsAIBBuYNjuPX8qsfybD/AEMf8C/hVXx+6RxCFdWKXUCsFIOk6+hHgffV7QRvybD/AEUf8K/hT8mw/wBFH/Cv4Vxd1x9ppuJSySyxWvDF5YWFyjSShObJIxG5K91VU5XfJBqfwMzlbKWWWQ3FzmaWPUdCo0TOUEWdKhGaJdWM56k6jQWHauwiFlckRRgiGQ5Cj5p9lX1VHa7+Y3P7mT/SatqD2lK1SXSKyqXUM2dKkgFsdcDxxkdKDbSqvinGeTJHEANUiyzF3OFjjiC65G895EGNupOdq28D4mbmCORozE7ojtGc90uofTkgZ6/jvQT6UpQKUpQKUrwmg9pVfwnjKXS60WRVyVzIAveVmR0xnOpWQg+HkTvVhQKUpQKg3PGYY20FmZxuUiVpGGehZVBK59uKx4xcOqokZ0vM4iVvmDDO748wiMRnbOKj2nELW3bkKdDLIsOkg5d5EMoJb5ZKgksT1Byc0EmDjkLsEy0bN6qyo8Rb2LqA1H3ZqfUTTHdQjUmqOVQ2l1IODgjIO4I29oNaODysDJC7F2hIAdurxsMozHxYYZSfEoT40FlSo13xGGH4yWOP9tgufdk71F/LyN8VFPN7UjIX6nfSh+o0FnSqv0i7f1YYoR5yuXYf9CjH+OvfyZM/xl2/7MKrGPtOp/sagsmcAZJAA8TVc3aK3zhZRKfmwhpSPeEDY+ui9nbfOWj5p+dMWlP1FycfVViqADAAAHgPwoK38pzP8XaP+1Myxj7BqcfWtU3H+D8SuldRc28MTxSI0SR6yzMCFAkbGnruce4eNdZVHx/jE4Vo7GOOe5GMiQkRxg43kYdDg5CjcjfYb0Flwu+W4hjlXpIqvjyyMlT7Qcg+6uR7b9v4raUWqySRuwzJPHE8vJXyQBSDKwO2dl6nOym3ghmsO8dVxE/fkES96ORt5JY4hktGzZYoMspJI1aji3seJw3C6opUkHjoYHHsI6g+w0HK9ku2NhI8VnYxzBQruS8UkYULuWLOAXdmbJO5JySfO97Vv/JJUHrTj0VR5tN+aH2asn2A1Kv+MQW+OZIqk9EHedj5JGMs59gBqHZW0lxKs8yGNY88mA4ypYaTNJjbmFSVCjOkFt8sQobx2ctPolv90n4V78HLT6Jb/dJ+FWNKCu+Dlp9Et/uk/CnwctPolv8AdJ+FWNKCu+Dlp9Et/uk/CnwctPolv90n4VY0oOT4p2Ys7Z4pYbaGOWS6g1SKo1HvgYB6gbdBgV1lU/aX1YP/AJMH+urig+c//wBJ4ANIjgeSNuLXNvbyxqAVbGC82CMqRHEAcHBwMjxrubHhgiJYs0jsAut8DCjoiqAFVfYBv45qbSgqO138xuv3Mn+k1u+Dtp9Ft/uk/CtPa3+Y3P7mT/Sat6Cu+Dtp9Etvuk/Co1z2N4fKyM9nbMYySuY1wCfHTjBO3iNqruKG99OQxJIEVkUnJMbRlG1M3fCrhyBgIW2Bzg7RLexmdbRpEvjJDMrT6nOdTQSxsyAPgx8xl2TbB2GM0HWvbRShSUjkCg6TgEDwOD4dB9laeE2rIHZ8B5ZGlIznGcIi56ZCIufbmuesLa/U26HWEkCNI2VHJMLu7Lj+tBjXbwDnbNVgsr6ZW5sd0ED2k/LDMGV1mczpGxlLPhNJyNKnAKig+gpID0IOCRsc7jYj35rKuGv7e/GvQLkZNyYeUVAEpmzA02+8ejHrZGNed9NWnDbS7W4V3aYq8t2rqzAosesm30p4bAYI3wTnwwHS0pSgVquYdalQ7Jn5SYBG+diQa20oOfk7OhdMcQYR88XR1FSg7/MZFHrLlu+MeJ3ONjuuuyUEt36UzTiXlC3wkroukNqzhSN8+3Hsq6pQVvwfi+dcf9xP/wAleHs9EflXH/cT/wDJVnSg5aDs5Dw0QGIzGNJcOZZXkwJEeIMAzYQa3TOkAYJNWN52XhllaVi+pmhY4bHxOrSBtsDrIbxIx5VayxK6lWAZWBUqRkEHYgjxGKrY7S5g7sTJNGOiTsyso8BzQG1AeGpc+bGgrri3c3QIXTzTEgVguVSFnkkYgEgqdMYUncFvDpUmKxS6nndi+hdFuNDugYx6i5OkjUA0hXfxVqkPBdTbO0duh2PJZncjyEhVQnvCk+RB3qwtrZIkVEUKqjSFHgKDTacJgh3jhjQ+aqAT726mpdKUClKUCsZJAoLMQoUEkk4AA3JJ8BUe/wCJJABqyzNskaDLufJV8fadgOpIG9RIuGvOQ9zjA7y26nKIRuGc/pXH8I8BkaiGPPlu/iy0MB/S4xJIP6sH1F/XO5+SBs1WNpZpCgSNQqjwHt3JJ6kk7kncmt1U/a2aRLR2ido2UxnWoyVUSJrOPLRqz7M0FxUG84FbTnVLbwyN01Oisf4iM1z1zx6dVmczLoWaO2jdUULhooZDM8jNpCkswzjG4G5qPadpryVElwihY7aR05bfnDJcSwSAEnKjRGGAxkEjO2xDq7HhFvb55MEUWepjRVz7yBvUyuBuOK3F1mEzbi5gVjAAU5bSSDQHVtYOEGpWwR7Q1Z2nam9kD/Eo2pE5bDU8Ba5jgwYw2ojluxJbG4BGx2Du6VhArBQGbUwABbGMnxOPCs6BSlKBSlKCNf8ADo7hNEq6lyGxkjBU5BBBBBBqB8E7X5j/AHsv++rilBx3a7gqW9trt4JJZOZCoXnSDutKgfrIOqkge0irkdk7X5kn3sv++tvaL4n+0g/88dWdBTN2QtCMGNmB6hpJCD7CC+CKuaUoFKUoFKUoFKUoFKUoFKUoK/h8xaa4BuY5grIBCgAaDKA6HIYklvWGQNjVhUKyikEsxaKFFZlKPGTrcaQCZRpGCDsNztU2gUpSgVpu2xG51iPCseY24TY94gkDA69fCt1arkEowVVYlSAr+qTjYNsdj47UGnhMhaCImZLglFPPjACybeuoBIAPXYmpdRuGo6xRh0jjcKoZIt0U43VDgd0eGwqTQKUrCadUUs7BVUZLMcAAdST4CgzqsueKMzmK3USSDZnOeXF+2R6zfqDfpkqDmtfMlu/V1wQfP3WWUfqjrEn6x7x8NOzGytbVIkCRqEVdgq7AeP8AnQR7DhaxEuWMkrDDSv6xHXSB0RB4KNveckzaUoFU3au4mSBeQ4R3mgh1HqFklSNsbHBw3XG3vq5rF4w3UA4IbcZ3ByD7wQDQcrcdtGSPIjRnCXTaS+N7a4S3GTp21a8k42x41uj7STtLyOXAsqvKrMztyysSQSd3u6ixFyu3hpc74FXg4VAGZuTFqf1m0Lls4zqOMnoOvkK9ueGwyjEkMTgtrw6K3exp1bjrgYzQcq/auaJWkl0uEmvVCxHBKW6XDqr5U74iXGMeZ8jJXtRcGQQCK3Mpk5esSMYsGBrgEHTqJ7uCPIq3jiujFhEGLCKPUx1FtIyTgrknGSdJI9xrG24bDEAI4o4wpLAIqqASMEgAbEjagx4Tf+kQRTadPOjSXTnONahsZ8cZqXWMcYUAKAoAAAAwABsAB4CsqBSlKBSlKBSlKCs7RfE/2kH/AJ46s6p+1fC7i6t+Xb3C28muN+YyaxhHD40+9R/l41big9pSlApSlApSlApSlApSlApStV1NoUtpdsfJQZY5ONh9dBtpXL8B4ibccq6M/OZ3jUuWkDIJgkLA9PVniBYgEnOc6dpt12oEd36N6LdueUJ+dHGWj9bTo1Z9bxoLulVf5dH0e6+6NDx4fR7r7o0E67u0hRnc6VUZJ6+wAAbkk4AA3JIFQFF3NvqS1U9EK8yTHmx1aFP6oDe+qvh/HhxCS3/k9zAoMk+m5j5ZYxhVTAydQBl1A+ag15Pxm7W4eIKzJ6RyVfR8l7TnIFOMYWUHLHbBA86C1drqAaiVuUHUKuiUDzUZKyfs90+WTtVhbXKyorowZWAYMPEHpUODi0WFXnJK+ViOkqCWOoE6c7bxvsN+63lVfbzSpLPDAg+MEgkf4uISIrvtnLsXLtpGPW3I2yFtf8TSHAIZ3fISJN3cjrgeAHixwB4kVFg4Y8rCS5IYqdSQLvHGfAn+kcfOIwPkgdTJsOFrDlsmSR/Xlfdm8h5Ko8FGAPLrUygUpSgUpSgUpSgUpSgUpSgUpSgUpSgUpSgUrFpAOpAycbnxPQe+sqDi+111IZplAV1htAY4Tn87PcNJEmAPWI5QUeXMJrqOE5ESKzF2jURM5+UyAKzZ8d81IlTxCqWAOnO2/lqwSAajcHteVFp1KzandivTW7s7/YzEfVQTaViZACBkZOcDO5x1wProrg5wQcbHHgcA4PlsQfroMqUpQKUpQKUpQKUpQKUpQRpuHROwdkUsNJDHqNBLL9hJNSaUoFKUoK/i9s50SxrqkhbWE6a1IKvGD0yQcjO2pVztUiyv4511RtqGcEdCpHVWU7qw8QcGpFQrvg0EzanjGvprXKtjy1qQ2PZmgqZeFw2bpJrIVcaY92eSQK6AKOrEiV2wOrMScVacItXRWeQASTMZWUHIXICqmfHSiqM+JBPjWdnwiGE6kjUMRgucsxHkXOWI9mamUClKUClKUClKUClKUClKUClKUClKUClKUClKUHGX/AZHuJsLcASXdvca1c6eWscSOV73cYMjA4AOMY8K8Xh3ESkuJJw8cEiw6nGGk51wsbPv325PK3bbcE79O0pQcJJBeiIFTdyYkYrAwkjz3EARpucZFGoMQzFlyzZGAtbH4TfRCUwGYNK1+dOsaRqlLwMik6VYgkg+bd7bp29KDhJbC9bU8S3ACi5EJmYGVVaO3AGpmJyZFm06icbZwMVedk7RkNyxSdVkmV09IOpyoghTJOSfWRh3jnar+lApSlApSlApSlApSlB/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533400"/>
            <a:ext cx="2895600" cy="196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685773"/>
              </p:ext>
            </p:extLst>
          </p:nvPr>
        </p:nvGraphicFramePr>
        <p:xfrm>
          <a:off x="304799" y="2362200"/>
          <a:ext cx="3124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Desired</a:t>
                      </a:r>
                      <a:r>
                        <a:rPr lang="en-US" dirty="0"/>
                        <a:t> OP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650157"/>
              </p:ext>
            </p:extLst>
          </p:nvPr>
        </p:nvGraphicFramePr>
        <p:xfrm>
          <a:off x="5715000" y="3048000"/>
          <a:ext cx="181991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5715000" y="2667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Initial Weights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019800" y="4572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Stop if error &lt;0.001</a:t>
            </a:r>
          </a:p>
        </p:txBody>
      </p:sp>
      <p:pic>
        <p:nvPicPr>
          <p:cNvPr id="26" name="Picture 2" descr="Home - TIU">
            <a:extLst>
              <a:ext uri="{FF2B5EF4-FFF2-40B4-BE49-F238E27FC236}">
                <a16:creationId xmlns:a16="http://schemas.microsoft.com/office/drawing/2014/main" id="{728B3557-EB70-469D-8DB6-7E69F1CBB8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9" t="14059" r="9662" b="12660"/>
          <a:stretch/>
        </p:blipFill>
        <p:spPr bwMode="auto">
          <a:xfrm>
            <a:off x="7966936" y="85344"/>
            <a:ext cx="1021489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157E492-9F42-4CD6-A484-02E74C86F2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375" y="3740151"/>
            <a:ext cx="4568825" cy="265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634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Back Propagation  Algorithm</a:t>
            </a:r>
            <a:br>
              <a:rPr lang="en-US" sz="2400" dirty="0"/>
            </a:br>
            <a:r>
              <a:rPr lang="en-US" sz="2400" dirty="0"/>
              <a:t>Example</a:t>
            </a:r>
            <a:endParaRPr lang="en-US" sz="3600" dirty="0"/>
          </a:p>
        </p:txBody>
      </p:sp>
      <p:sp>
        <p:nvSpPr>
          <p:cNvPr id="4" name="AutoShape 4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data:image/jpeg;base64,/9j/4AAQSkZJRgABAQAAAQABAAD/2wCEAAkGBhEPERQUEhARERQSFxYQGRISGBsXGhYZFxgXFBYUGBUjHCYeGBojGRQXIC8iIycpLCwsGh4yNzAqNScrLCkBCQoKBQUFDQUFDSkYEhgpKSkpKSkpKSkpKSkpKSkpKSkpKSkpKSkpKSkpKSkpKSkpKSkpKSkpKSkpKSkpKSkpKf/AABEIAJsBRgMBIgACEQEDEQH/xAAbAAEAAgMBAQAAAAAAAAAAAAAABAUCAwYBB//EAEoQAAIBAwIDBAQJBwsDBQEAAAECAwAEERIhBRMxBiJBURQyYXEWM0JSVIGRk9EVI0NicnOSJDRTY4OhorGy0tOClLMXRHSj4Qf/xAAUAQEAAAAAAAAAAAAAAAAAAAAA/8QAFBEBAAAAAAAAAAAAAAAAAAAAAP/aAAwDAQACEQMRAD8A+40qFxO/5PK/rJUh6Z9bP6wx067+41Tw9t0ZFb0a4BkFu8aHl5dblikbevhe8DkEjA3oOlpVAnbGLRIxjlUxIXdTpypWV4GTZsEh423GxGDmo47Z6FzLbsmqee3Vi8aoeVI8eS7OApOjZTgk5xsM0HT1G4ldNFDJIqcwxozhAcaioLac4OM4xUmlBxv/AKjoRIVgLBA0ikNnXGXiihlGFJCyPI3ngRsd+lbpe2EqANJbuhCyjQSURyJLWNHy8YdUzcbkgYw+zbGuhThMABUQRBSggKhFwYxnEeMeoNTd3pufOtR4FbiMxpFHGpV07iJsHxrwCpBzpXIIIOBnOKDnZu1tzzSqwxZh9KWSPm91uSlvIGEnL1A/nSNOOp36Vvj7UXJE7rbrIiyxomkuWVHgim1SIsbMccz5IJy3TAzVvwrs5BbJpVA2S5LMq5PMwHGAoUAhFGAAMKNq2zcBtXzqtoGyFByinIUYUHbwGw8hQSLK6EsaSKVYSKrgqcqQwBBU4GRv1wK31jHGFACgAAAADYADYADwFZUClKUClKUClKUClKUClKUClKUClKUClKUClKUClKUClKUClKUClKUClKUClKUGm5s0l0611aGEi9dmXof76q73snBIkaKDGI+QoKls6Ld+ZGgOrIwflA5q6rXcTBFLHVgDPdUsfqUAk/UKCqk7I2jKqmIkKCvxkg1AvzTzDqzJ+cJbvZ3JPia2T9mbdw6lZNMjO7ossqqxkzrBQOF0sSSRjBJO29VvCL+aIETCd5GuTaqsndHLLvIjqQuHIhOWI+YR1FTLrtFJHd+jixupF5Qm9IQLy86tPL1FgNXj1z7PGgugMV7VZ+WX+h3X2Rf8teHjTj/2d19kX/LQTb28WFC7k4XHQZJJOFUDqWJIAA6kioKw3U3eaQWwO4jjCu4/bkYFc+xVwPnN1qs4dxp76W35lpcWoXmzaLgKCzIFRSAGJIHNJ3A3APhWM/Eb1bh0VXaP0jlK+geo9pzFwcYCpMDliD1A3wRQWki3UHeD+lINyjKqSY8SjDCMf1Soz84VY2t0kqK6HUrDIP8A+dQfYdxUCDiwDGNssyPHb6zpHMdoxKxA8wpyR78VEtuJpbzXCOGSPmBxJ+jRpERmVj8jLFmycDL9cnFBf0pSgUpSgUpSgUpSgUpSgUpSgUpSgUpSgUpSgUpSgUpSgUpSgUpSgUpSgUpSgUpSgUpSg0zWaOyOwJMRLLucAlShOOh7rEb+ZrdSlApSlBX8WtXYJJGAZIW1qpONYIKvHnwypOM7agpOwrdYcSjnGUbcbMh2dD8106qffUqol5wmCYgyQxuRsGZRkewN1FBW3cEVtIrFyTrkmWBe9JLK4KEjfcBWIAwAvUkAbTuF2TKjGXBkmYyuBuASAoQeYVFVc+OM+NbbPhcMGeVFHGT1KqAT7z1P11KoKk8Okt97bBTqbZzhf7Jv0Z/V9T9nc1LsOJpNkDKuuNUTjS6Z6al8vIjIPgTUuod/wtJsE5V09WVDh0z5N5eanIPiDQTKVUjiUlvtc40dBcoMJ/ar+iPt3X2rkCrUHPSg9pSlApSlApSlApSlApSlApSlApSlBQcQ7ViG4WIx6kLCNnTWSjmNpQrDl6PVUba9XeBxWpO0Ny/obLBCqXb9DKWPLMDzA5EeA/dGw1DwzvkWV/w2BS1wbeOSWNS4bSuolFOMMejYyAfI+Vc/wO6tWgQyWkaOWtZSiRqFV7ltEJXvtjTq3II2J2GSKCVw/thqESMjNJKISmSAXEjOJG2AA5axOxwOmnzqO3baWTAihj1a7bBZpAjxXDugZWMSnP5vqAy4IIJ6Vttu0VmeW4tHUon5jMaamEsiwFYsN3cuUB1aRgg9Nxoaa0haaN+GCOMQwSthYiWLyyrFEVDnJ1oNOMgFvk9aDfL2xaMS/mjJyfSJpCzhdMcMzRdwBe+3cYgHGwGWyanWHaRpZxG0ARGe4iR9eolrd9Dak0jSDuRuem4qsveLWRxrsHd4TPK0fLjLRcoxSTMx16TnnRv3SdW3iK6eC0i7rqidWkVgB1k7zsPaxOT50EmlKUClKUClKUClKUClK8Y4Hl76D2lc9wftRzIw82hMyNbAIHbDrK0OpjjCK5CadWPWG+9TbntPaRT+jyXMUc2jm8t2CnSTjOTt18M5oLSlV3wjtPpdv96n+6h7R2n0q3+9T8aCxqrXjDy/zeHmqNua7cuM4+Y2GZ/eF0+RNQJeP21+iR21xFMs0gik5bZKoFeV1YDddSxld8HvGsrrtStvO0DRABGt1DBsAJNrUOwx3QHjK4HXI9uAmvxWaLee3wnjJC5lC+1l0K4HtAbHjgVZRyBgGUhgwBBByCDuCD4ioFnxpG7shVJVVXeMZOnUdOxKjUA2xx0PXFR7CZLeeWAuiKdM8akgYEhcOijxAeNm26a8dMUFzSlKDwiqo8Me33tSNPU2znCH92f0R9mCvsGdVW1KCHY8USbKjKSL60TjDr7SPEeTDKnwJqZUS/4Yk2NWQy5KyIdLoT4q3+Y6HxBFRPyhJbbXOGj6C5QYA/fJ+j/aHd89HSgtqV4rAgEEEHcEeI869oFKV4zAdTj30HtK8Br2gVjzBjORjpn+7/OoPH+Htc2s8KkBpY3iBbOMspG+N8b1znFexDszcoRCLnNKLfuomHgihJwYnUMGRz6vRycg0HXRXSOzqrAtGQrAHdSVVwD5d1lP10huFcAjOG6agVPj8kgHwNU3Z7gBtZJSUjIkEREuotL3IYoSjsUGoZiLas7lvVFVsHYlwAW5LSItqEfclDDcyzyFTpyMpIBt13B2oOv1DzG1a2ukDqhZQ7BmC53IUqGIHsLr9orheH9krhoywihgYc47lg0zG8S4j5vc7oCxYBy3xhIwNja2HZuZblLiWO2ZuZcMVySYxMYCrIxj3ZeSRju+t18KDqJIwwKnoQQfcdjVU3ZW2LI2lxyxCAokcKeQdUJZc4YqfE59udqs7i5SNdTuqKPlMQo32G52qH8ILX6Vb/eJ+NBpfsvbFVXQQEQRqQ7AqA6yghs5DB0VgeoIpN2Zgf1+a+UELFpHyyhmdSx1bsrMxVuqk7EVu+EFr9Kt/vE/GnwgtfpVv94n40GqLsxbqCNLMXWVGZnYswm0CTUxOSSIkGfAKAMCrOOMKAB0AAHuGwqEOP2p2Fzb77fGJ+NT6BSlKBSlKBSlKBSlKBWueBZFKuqup6qwBB8dwdq2UoK6fhRMishiRNXNdOXkyPthywYd4ADcg+B8BiV6FHzOZy05mnl8zSNWnOdOrGdOd8dK30oPNA8hXhjB8BWVKCp4lYiKONoYgPR3EvLjUDK6WjkCqOp0OxA8SAKlxwwTgSBY5A+hw+AdWg6oznx0kkjyNS6rpOCqGLRSSW5Ylm5RXSxPVjGysuT4kAE+JoIV1w6ZpdTmMrzEcyKCpSOImQRklznLBM4ABw2fAVt4fbpdNLM6K8cuiOMOoIaOPUQ+D4M0jkea6T41uPAw/wAdNLcAfIfSqee6Iqh/c2RVnQVnwdhHxeuD9y7IP4AdB+sU9BuU9S6D+yeNW/xIU/vBqzpQVnpt0nr2yyDzgkBP8LhMfxGnwhhX4wSQfvo2VR/aY0f4qs6UGm2vI5RmN0kHmjBh9ordUG54JbynU0MZb54ADfU4ww+2tX5FK/FXNxH7CwlH/wBgY/YRQYNwt4CWtSqjqbdto28SUO5ib3AqfFcnNb7TjUUjBGJil6cmTAfYE7DOHGATqUkbHfY1rxeJ42849oaE/b+cB+wVzHaa9WSQm54Xc6rWNrmK7Q5RHUM2kSKwIzpXfBBzggUHQ3N7LcSNDbty1jOmW4wGKtgHlRKdi+CCWOQuQMMSQuSdlLTq8Kzt4vcfnmP1vnHuGB7KlcG4f6PBHHnLKMs3znbvSOfazlm+uuX7Z8Pu4ZVvIZLqeBRieyilZTp/poMEHWvUp0bfGDQXr9lrcbwqbV/B7Y8v7UHcf3MpFZcO4jIsnIuNPMwXSVRhZlGMkL8h1yNS5PUEbZC1/AbZJniu7W9mmtpI2UxyStIpJwVcBssrqVKkE+J2BFTu1SYt2lHr2pF0p/d5Lr/1R60PsY0FxSvAa9oOb7QdqJLeVo44lk0RJKSzEd+WYQRR7A+udeP2a03na+Tl3EsMIMcInRXkJGuSJuUoUfKDTak28s5GQK6KawifOqKNtWknUoOdB1JnbfSdx5GtMnCINMn8nibmHWy6F77A6gWyME6gDk+O9BusnYoA5DOoCuVBALYBJUHw3qRUHg9o0Uffxqd5JWA3wXdn059gIX6qnUFL2oQMsAIBBuYNjuPX8qsfybD/AEMf8C/hVXx+6RxCFdWKXUCsFIOk6+hHgffV7QRvybD/AEUf8K/hT8mw/wBFH/Cv4Vxd1x9ppuJSySyxWvDF5YWFyjSShObJIxG5K91VU5XfJBqfwMzlbKWWWQ3FzmaWPUdCo0TOUEWdKhGaJdWM56k6jQWHauwiFlckRRgiGQ5Cj5p9lX1VHa7+Y3P7mT/SatqD2lK1SXSKyqXUM2dKkgFsdcDxxkdKDbSqvinGeTJHEANUiyzF3OFjjiC65G895EGNupOdq28D4mbmCORozE7ojtGc90uofTkgZ6/jvQT6UpQKUpQKUrwmg9pVfwnjKXS60WRVyVzIAveVmR0xnOpWQg+HkTvVhQKUpQKg3PGYY20FmZxuUiVpGGehZVBK59uKx4xcOqokZ0vM4iVvmDDO748wiMRnbOKj2nELW3bkKdDLIsOkg5d5EMoJb5ZKgksT1Byc0EmDjkLsEy0bN6qyo8Rb2LqA1H3ZqfUTTHdQjUmqOVQ2l1IODgjIO4I29oNaODysDJC7F2hIAdurxsMozHxYYZSfEoT40FlSo13xGGH4yWOP9tgufdk71F/LyN8VFPN7UjIX6nfSh+o0FnSqv0i7f1YYoR5yuXYf9CjH+OvfyZM/xl2/7MKrGPtOp/sagsmcAZJAA8TVc3aK3zhZRKfmwhpSPeEDY+ui9nbfOWj5p+dMWlP1FycfVViqADAAAHgPwoK38pzP8XaP+1Myxj7BqcfWtU3H+D8SuldRc28MTxSI0SR6yzMCFAkbGnruce4eNdZVHx/jE4Vo7GOOe5GMiQkRxg43kYdDg5CjcjfYb0Flwu+W4hjlXpIqvjyyMlT7Qcg+6uR7b9v4raUWqySRuwzJPHE8vJXyQBSDKwO2dl6nOym3ghmsO8dVxE/fkES96ORt5JY4hktGzZYoMspJI1aji3seJw3C6opUkHjoYHHsI6g+w0HK9ku2NhI8VnYxzBQruS8UkYULuWLOAXdmbJO5JySfO97Vv/JJUHrTj0VR5tN+aH2asn2A1Kv+MQW+OZIqk9EHedj5JGMs59gBqHZW0lxKs8yGNY88mA4ypYaTNJjbmFSVCjOkFt8sQobx2ctPolv90n4V78HLT6Jb/dJ+FWNKCu+Dlp9Et/uk/CnwctPolv8AdJ+FWNKCu+Dlp9Et/uk/CnwctPolv90n4VY0oOT4p2Ys7Z4pYbaGOWS6g1SKo1HvgYB6gbdBgV1lU/aX1YP/AJMH+urig+c//wBJ4ANIjgeSNuLXNvbyxqAVbGC82CMqRHEAcHBwMjxrubHhgiJYs0jsAut8DCjoiqAFVfYBv45qbSgqO138xuv3Mn+k1u+Dtp9Ft/uk/CtPa3+Y3P7mT/Sat6Cu+Dtp9Etvuk/Co1z2N4fKyM9nbMYySuY1wCfHTjBO3iNqruKG99OQxJIEVkUnJMbRlG1M3fCrhyBgIW2Bzg7RLexmdbRpEvjJDMrT6nOdTQSxsyAPgx8xl2TbB2GM0HWvbRShSUjkCg6TgEDwOD4dB9laeE2rIHZ8B5ZGlIznGcIi56ZCIufbmuesLa/U26HWEkCNI2VHJMLu7Lj+tBjXbwDnbNVgsr6ZW5sd0ED2k/LDMGV1mczpGxlLPhNJyNKnAKig+gpID0IOCRsc7jYj35rKuGv7e/GvQLkZNyYeUVAEpmzA02+8ejHrZGNed9NWnDbS7W4V3aYq8t2rqzAosesm30p4bAYI3wTnwwHS0pSgVquYdalQ7Jn5SYBG+diQa20oOfk7OhdMcQYR88XR1FSg7/MZFHrLlu+MeJ3ONjuuuyUEt36UzTiXlC3wkroukNqzhSN8+3Hsq6pQVvwfi+dcf9xP/wAleHs9EflXH/cT/wDJVnSg5aDs5Dw0QGIzGNJcOZZXkwJEeIMAzYQa3TOkAYJNWN52XhllaVi+pmhY4bHxOrSBtsDrIbxIx5VayxK6lWAZWBUqRkEHYgjxGKrY7S5g7sTJNGOiTsyso8BzQG1AeGpc+bGgrri3c3QIXTzTEgVguVSFnkkYgEgqdMYUncFvDpUmKxS6nndi+hdFuNDugYx6i5OkjUA0hXfxVqkPBdTbO0duh2PJZncjyEhVQnvCk+RB3qwtrZIkVEUKqjSFHgKDTacJgh3jhjQ+aqAT726mpdKUClKUCsZJAoLMQoUEkk4AA3JJ8BUe/wCJJABqyzNskaDLufJV8fadgOpIG9RIuGvOQ9zjA7y26nKIRuGc/pXH8I8BkaiGPPlu/iy0MB/S4xJIP6sH1F/XO5+SBs1WNpZpCgSNQqjwHt3JJ6kk7kncmt1U/a2aRLR2ido2UxnWoyVUSJrOPLRqz7M0FxUG84FbTnVLbwyN01Oisf4iM1z1zx6dVmczLoWaO2jdUULhooZDM8jNpCkswzjG4G5qPadpryVElwihY7aR05bfnDJcSwSAEnKjRGGAxkEjO2xDq7HhFvb55MEUWepjRVz7yBvUyuBuOK3F1mEzbi5gVjAAU5bSSDQHVtYOEGpWwR7Q1Z2nam9kD/Eo2pE5bDU8Ba5jgwYw2ojluxJbG4BGx2Du6VhArBQGbUwABbGMnxOPCs6BSlKBSlKCNf8ADo7hNEq6lyGxkjBU5BBBBBBqB8E7X5j/AHsv++rilBx3a7gqW9trt4JJZOZCoXnSDutKgfrIOqkge0irkdk7X5kn3sv++tvaL4n+0g/88dWdBTN2QtCMGNmB6hpJCD7CC+CKuaUoFKUoFKUoFKUoFKUoFKUoK/h8xaa4BuY5grIBCgAaDKA6HIYklvWGQNjVhUKyikEsxaKFFZlKPGTrcaQCZRpGCDsNztU2gUpSgVpu2xG51iPCseY24TY94gkDA69fCt1arkEowVVYlSAr+qTjYNsdj47UGnhMhaCImZLglFPPjACybeuoBIAPXYmpdRuGo6xRh0jjcKoZIt0U43VDgd0eGwqTQKUrCadUUs7BVUZLMcAAdST4CgzqsueKMzmK3USSDZnOeXF+2R6zfqDfpkqDmtfMlu/V1wQfP3WWUfqjrEn6x7x8NOzGytbVIkCRqEVdgq7AeP8AnQR7DhaxEuWMkrDDSv6xHXSB0RB4KNveckzaUoFU3au4mSBeQ4R3mgh1HqFklSNsbHBw3XG3vq5rF4w3UA4IbcZ3ByD7wQDQcrcdtGSPIjRnCXTaS+N7a4S3GTp21a8k42x41uj7STtLyOXAsqvKrMztyysSQSd3u6ixFyu3hpc74FXg4VAGZuTFqf1m0Lls4zqOMnoOvkK9ueGwyjEkMTgtrw6K3exp1bjrgYzQcq/auaJWkl0uEmvVCxHBKW6XDqr5U74iXGMeZ8jJXtRcGQQCK3Mpk5esSMYsGBrgEHTqJ7uCPIq3jiujFhEGLCKPUx1FtIyTgrknGSdJI9xrG24bDEAI4o4wpLAIqqASMEgAbEjagx4Tf+kQRTadPOjSXTnONahsZ8cZqXWMcYUAKAoAAAAwABsAB4CsqBSlKBSlKBSlKCs7RfE/2kH/AJ46s6p+1fC7i6t+Xb3C28muN+YyaxhHD40+9R/l41big9pSlApSlApSlApSlApSlApStV1NoUtpdsfJQZY5ONh9dBtpXL8B4ibccq6M/OZ3jUuWkDIJgkLA9PVniBYgEnOc6dpt12oEd36N6LdueUJ+dHGWj9bTo1Z9bxoLulVf5dH0e6+6NDx4fR7r7o0E67u0hRnc6VUZJ6+wAAbkk4AA3JIFQFF3NvqS1U9EK8yTHmx1aFP6oDe+qvh/HhxCS3/k9zAoMk+m5j5ZYxhVTAydQBl1A+ag15Pxm7W4eIKzJ6RyVfR8l7TnIFOMYWUHLHbBA86C1drqAaiVuUHUKuiUDzUZKyfs90+WTtVhbXKyorowZWAYMPEHpUODi0WFXnJK+ViOkqCWOoE6c7bxvsN+63lVfbzSpLPDAg+MEgkf4uISIrvtnLsXLtpGPW3I2yFtf8TSHAIZ3fISJN3cjrgeAHixwB4kVFg4Y8rCS5IYqdSQLvHGfAn+kcfOIwPkgdTJsOFrDlsmSR/Xlfdm8h5Ko8FGAPLrUygUpSgUpSgUpSgUpSgUpSgUpSgUpSgUpSgUrFpAOpAycbnxPQe+sqDi+111IZplAV1htAY4Tn87PcNJEmAPWI5QUeXMJrqOE5ESKzF2jURM5+UyAKzZ8d81IlTxCqWAOnO2/lqwSAajcHteVFp1KzandivTW7s7/YzEfVQTaViZACBkZOcDO5x1wProrg5wQcbHHgcA4PlsQfroMqUpQKUpQKUpQKUpQKUpQRpuHROwdkUsNJDHqNBLL9hJNSaUoFKUoK/i9s50SxrqkhbWE6a1IKvGD0yQcjO2pVztUiyv4511RtqGcEdCpHVWU7qw8QcGpFQrvg0EzanjGvprXKtjy1qQ2PZmgqZeFw2bpJrIVcaY92eSQK6AKOrEiV2wOrMScVacItXRWeQASTMZWUHIXICqmfHSiqM+JBPjWdnwiGE6kjUMRgucsxHkXOWI9mamUClKUClKUClKUClKUClKUClKUClKUClKUClKUHGX/AZHuJsLcASXdvca1c6eWscSOV73cYMjA4AOMY8K8Xh3ESkuJJw8cEiw6nGGk51wsbPv325PK3bbcE79O0pQcJJBeiIFTdyYkYrAwkjz3EARpucZFGoMQzFlyzZGAtbH4TfRCUwGYNK1+dOsaRqlLwMik6VYgkg+bd7bp29KDhJbC9bU8S3ACi5EJmYGVVaO3AGpmJyZFm06icbZwMVedk7RkNyxSdVkmV09IOpyoghTJOSfWRh3jnar+lApSlApSlApSlApSlB/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1323" y="2613964"/>
            <a:ext cx="222324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504533"/>
              </p:ext>
            </p:extLst>
          </p:nvPr>
        </p:nvGraphicFramePr>
        <p:xfrm>
          <a:off x="5638800" y="4034468"/>
          <a:ext cx="308696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Desired</a:t>
                      </a:r>
                      <a:r>
                        <a:rPr lang="en-US" dirty="0"/>
                        <a:t> OP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223026"/>
              </p:ext>
            </p:extLst>
          </p:nvPr>
        </p:nvGraphicFramePr>
        <p:xfrm>
          <a:off x="6575537" y="5587052"/>
          <a:ext cx="181991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" y="1600200"/>
            <a:ext cx="5029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Iteration 1:</a:t>
            </a:r>
          </a:p>
          <a:p>
            <a:endParaRPr lang="en-US" b="1" u="sng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Step: Forward Computation:</a:t>
            </a:r>
          </a:p>
          <a:p>
            <a:endParaRPr lang="en-US" dirty="0"/>
          </a:p>
          <a:p>
            <a:r>
              <a:rPr lang="en-US" dirty="0"/>
              <a:t>in</a:t>
            </a:r>
            <a:r>
              <a:rPr lang="en-US" baseline="-25000" dirty="0"/>
              <a:t>1</a:t>
            </a:r>
            <a:r>
              <a:rPr lang="en-US" dirty="0"/>
              <a:t>=1 and in</a:t>
            </a:r>
            <a:r>
              <a:rPr lang="en-US" baseline="-25000" dirty="0"/>
              <a:t>2</a:t>
            </a:r>
            <a:r>
              <a:rPr lang="en-US" dirty="0"/>
              <a:t> = 1</a:t>
            </a:r>
          </a:p>
          <a:p>
            <a:endParaRPr lang="en-US" dirty="0"/>
          </a:p>
          <a:p>
            <a:r>
              <a:rPr lang="en-US" dirty="0"/>
              <a:t>P = in</a:t>
            </a:r>
            <a:r>
              <a:rPr lang="en-US" baseline="-25000" dirty="0"/>
              <a:t>1</a:t>
            </a:r>
            <a:r>
              <a:rPr lang="en-US" dirty="0"/>
              <a:t>*w</a:t>
            </a:r>
            <a:r>
              <a:rPr lang="en-US" baseline="-25000" dirty="0"/>
              <a:t>1</a:t>
            </a:r>
            <a:r>
              <a:rPr lang="en-US" dirty="0"/>
              <a:t> + in</a:t>
            </a:r>
            <a:r>
              <a:rPr lang="en-US" baseline="-25000" dirty="0"/>
              <a:t>2</a:t>
            </a:r>
            <a:r>
              <a:rPr lang="en-US" dirty="0"/>
              <a:t>*W</a:t>
            </a:r>
            <a:r>
              <a:rPr lang="en-US" baseline="-25000" dirty="0"/>
              <a:t>2</a:t>
            </a:r>
          </a:p>
          <a:p>
            <a:endParaRPr lang="en-US" baseline="-25000" dirty="0"/>
          </a:p>
          <a:p>
            <a:r>
              <a:rPr lang="en-US" dirty="0"/>
              <a:t>P=1*0.4 + 1*(-0.1)</a:t>
            </a:r>
          </a:p>
          <a:p>
            <a:endParaRPr lang="en-US" dirty="0"/>
          </a:p>
          <a:p>
            <a:r>
              <a:rPr lang="en-US" dirty="0"/>
              <a:t>P = 0.4 – 0.1 = 0.3 </a:t>
            </a:r>
          </a:p>
          <a:p>
            <a:endParaRPr lang="en-US" b="1" u="sng" dirty="0"/>
          </a:p>
          <a:p>
            <a:r>
              <a:rPr lang="en-US" dirty="0"/>
              <a:t>OP = 1 / (1+ e</a:t>
            </a:r>
            <a:r>
              <a:rPr lang="en-US" baseline="30000" dirty="0"/>
              <a:t>-0.3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OP = </a:t>
            </a:r>
            <a:r>
              <a:rPr lang="en-US" b="1" u="sng" dirty="0"/>
              <a:t>0.572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90447" y="499693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Initial Weights</a:t>
            </a:r>
          </a:p>
        </p:txBody>
      </p:sp>
      <p:pic>
        <p:nvPicPr>
          <p:cNvPr id="16" name="Picture 2" descr="Home - TIU">
            <a:extLst>
              <a:ext uri="{FF2B5EF4-FFF2-40B4-BE49-F238E27FC236}">
                <a16:creationId xmlns:a16="http://schemas.microsoft.com/office/drawing/2014/main" id="{F028508A-674A-443B-AEB5-ED8D76DBE0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9" t="14059" r="9662" b="12660"/>
          <a:stretch/>
        </p:blipFill>
        <p:spPr bwMode="auto">
          <a:xfrm>
            <a:off x="8122511" y="7937"/>
            <a:ext cx="1021489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E46ED3C-E108-4B76-B14E-20D9BE06CE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5544" y="309637"/>
            <a:ext cx="4007711" cy="213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5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Back Propagation  Algorithm</a:t>
            </a:r>
            <a:br>
              <a:rPr lang="en-US" sz="2400" dirty="0"/>
            </a:br>
            <a:r>
              <a:rPr lang="en-US" sz="2400" dirty="0"/>
              <a:t>Example</a:t>
            </a:r>
            <a:endParaRPr lang="en-US" sz="3600" dirty="0"/>
          </a:p>
        </p:txBody>
      </p:sp>
      <p:sp>
        <p:nvSpPr>
          <p:cNvPr id="4" name="AutoShape 4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data:image/jpeg;base64,/9j/4AAQSkZJRgABAQAAAQABAAD/2wCEAAkGBhEPERQUEhARERQSFxYQGRISGBsXGhYZFxgXFBYUGBUjHCYeGBojGRQXIC8iIycpLCwsGh4yNzAqNScrLCkBCQoKBQUFDQUFDSkYEhgpKSkpKSkpKSkpKSkpKSkpKSkpKSkpKSkpKSkpKSkpKSkpKSkpKSkpKSkpKSkpKSkpKf/AABEIAJsBRgMBIgACEQEDEQH/xAAbAAEAAgMBAQAAAAAAAAAAAAAABAUCAwYBB//EAEoQAAIBAwIDBAQJBwsDBQEAAAECAwAEERIhBRMxBiJBURQyYXEWM0JSVIGRk9EVI0NicnOSJDRTY4OhorGy0tOClLMXRHSj4Qf/xAAUAQEAAAAAAAAAAAAAAAAAAAAA/8QAFBEBAAAAAAAAAAAAAAAAAAAAAP/aAAwDAQACEQMRAD8A+40qFxO/5PK/rJUh6Z9bP6wx067+41Tw9t0ZFb0a4BkFu8aHl5dblikbevhe8DkEjA3oOlpVAnbGLRIxjlUxIXdTpypWV4GTZsEh423GxGDmo47Z6FzLbsmqee3Vi8aoeVI8eS7OApOjZTgk5xsM0HT1G4ldNFDJIqcwxozhAcaioLac4OM4xUmlBxv/AKjoRIVgLBA0ikNnXGXiihlGFJCyPI3ngRsd+lbpe2EqANJbuhCyjQSURyJLWNHy8YdUzcbkgYw+zbGuhThMABUQRBSggKhFwYxnEeMeoNTd3pufOtR4FbiMxpFHGpV07iJsHxrwCpBzpXIIIOBnOKDnZu1tzzSqwxZh9KWSPm91uSlvIGEnL1A/nSNOOp36Vvj7UXJE7rbrIiyxomkuWVHgim1SIsbMccz5IJy3TAzVvwrs5BbJpVA2S5LMq5PMwHGAoUAhFGAAMKNq2zcBtXzqtoGyFByinIUYUHbwGw8hQSLK6EsaSKVYSKrgqcqQwBBU4GRv1wK31jHGFACgAAAADYADYADwFZUClKUClKUClKUClKUClKUClKUClKUClKUClKUClKUClKUClKUClKUClKUClKUGm5s0l0611aGEi9dmXof76q73snBIkaKDGI+QoKls6Ld+ZGgOrIwflA5q6rXcTBFLHVgDPdUsfqUAk/UKCqk7I2jKqmIkKCvxkg1AvzTzDqzJ+cJbvZ3JPia2T9mbdw6lZNMjO7ossqqxkzrBQOF0sSSRjBJO29VvCL+aIETCd5GuTaqsndHLLvIjqQuHIhOWI+YR1FTLrtFJHd+jixupF5Qm9IQLy86tPL1FgNXj1z7PGgugMV7VZ+WX+h3X2Rf8teHjTj/2d19kX/LQTb28WFC7k4XHQZJJOFUDqWJIAA6kioKw3U3eaQWwO4jjCu4/bkYFc+xVwPnN1qs4dxp76W35lpcWoXmzaLgKCzIFRSAGJIHNJ3A3APhWM/Eb1bh0VXaP0jlK+geo9pzFwcYCpMDliD1A3wRQWki3UHeD+lINyjKqSY8SjDCMf1Soz84VY2t0kqK6HUrDIP8A+dQfYdxUCDiwDGNssyPHb6zpHMdoxKxA8wpyR78VEtuJpbzXCOGSPmBxJ+jRpERmVj8jLFmycDL9cnFBf0pSgUpSgUpSgUpSgUpSgUpSgUpSgUpSgUpSgUpSgUpSgUpSgUpSgUpSgUpSgUpSgUpSg0zWaOyOwJMRLLucAlShOOh7rEb+ZrdSlApSlBX8WtXYJJGAZIW1qpONYIKvHnwypOM7agpOwrdYcSjnGUbcbMh2dD8106qffUqol5wmCYgyQxuRsGZRkewN1FBW3cEVtIrFyTrkmWBe9JLK4KEjfcBWIAwAvUkAbTuF2TKjGXBkmYyuBuASAoQeYVFVc+OM+NbbPhcMGeVFHGT1KqAT7z1P11KoKk8Okt97bBTqbZzhf7Jv0Z/V9T9nc1LsOJpNkDKuuNUTjS6Z6al8vIjIPgTUuod/wtJsE5V09WVDh0z5N5eanIPiDQTKVUjiUlvtc40dBcoMJ/ar+iPt3X2rkCrUHPSg9pSlApSlApSlApSlApSlApSlApSlBQcQ7ViG4WIx6kLCNnTWSjmNpQrDl6PVUba9XeBxWpO0Ny/obLBCqXb9DKWPLMDzA5EeA/dGw1DwzvkWV/w2BS1wbeOSWNS4bSuolFOMMejYyAfI+Vc/wO6tWgQyWkaOWtZSiRqFV7ltEJXvtjTq3II2J2GSKCVw/thqESMjNJKISmSAXEjOJG2AA5axOxwOmnzqO3baWTAihj1a7bBZpAjxXDugZWMSnP5vqAy4IIJ6Vttu0VmeW4tHUon5jMaamEsiwFYsN3cuUB1aRgg9Nxoaa0haaN+GCOMQwSthYiWLyyrFEVDnJ1oNOMgFvk9aDfL2xaMS/mjJyfSJpCzhdMcMzRdwBe+3cYgHGwGWyanWHaRpZxG0ARGe4iR9eolrd9Dak0jSDuRuem4qsveLWRxrsHd4TPK0fLjLRcoxSTMx16TnnRv3SdW3iK6eC0i7rqidWkVgB1k7zsPaxOT50EmlKUClKUClKUClKUClK8Y4Hl76D2lc9wftRzIw82hMyNbAIHbDrK0OpjjCK5CadWPWG+9TbntPaRT+jyXMUc2jm8t2CnSTjOTt18M5oLSlV3wjtPpdv96n+6h7R2n0q3+9T8aCxqrXjDy/zeHmqNua7cuM4+Y2GZ/eF0+RNQJeP21+iR21xFMs0gik5bZKoFeV1YDddSxld8HvGsrrtStvO0DRABGt1DBsAJNrUOwx3QHjK4HXI9uAmvxWaLee3wnjJC5lC+1l0K4HtAbHjgVZRyBgGUhgwBBByCDuCD4ioFnxpG7shVJVVXeMZOnUdOxKjUA2xx0PXFR7CZLeeWAuiKdM8akgYEhcOijxAeNm26a8dMUFzSlKDwiqo8Me33tSNPU2znCH92f0R9mCvsGdVW1KCHY8USbKjKSL60TjDr7SPEeTDKnwJqZUS/4Yk2NWQy5KyIdLoT4q3+Y6HxBFRPyhJbbXOGj6C5QYA/fJ+j/aHd89HSgtqV4rAgEEEHcEeI869oFKV4zAdTj30HtK8Br2gVjzBjORjpn+7/OoPH+Htc2s8KkBpY3iBbOMspG+N8b1znFexDszcoRCLnNKLfuomHgihJwYnUMGRz6vRycg0HXRXSOzqrAtGQrAHdSVVwD5d1lP10huFcAjOG6agVPj8kgHwNU3Z7gBtZJSUjIkEREuotL3IYoSjsUGoZiLas7lvVFVsHYlwAW5LSItqEfclDDcyzyFTpyMpIBt13B2oOv1DzG1a2ukDqhZQ7BmC53IUqGIHsLr9orheH9krhoywihgYc47lg0zG8S4j5vc7oCxYBy3xhIwNja2HZuZblLiWO2ZuZcMVySYxMYCrIxj3ZeSRju+t18KDqJIwwKnoQQfcdjVU3ZW2LI2lxyxCAokcKeQdUJZc4YqfE59udqs7i5SNdTuqKPlMQo32G52qH8ILX6Vb/eJ+NBpfsvbFVXQQEQRqQ7AqA6yghs5DB0VgeoIpN2Zgf1+a+UELFpHyyhmdSx1bsrMxVuqk7EVu+EFr9Kt/vE/GnwgtfpVv94n40GqLsxbqCNLMXWVGZnYswm0CTUxOSSIkGfAKAMCrOOMKAB0AAHuGwqEOP2p2Fzb77fGJ+NT6BSlKBSlKBSlKBSlKBWueBZFKuqup6qwBB8dwdq2UoK6fhRMishiRNXNdOXkyPthywYd4ADcg+B8BiV6FHzOZy05mnl8zSNWnOdOrGdOd8dK30oPNA8hXhjB8BWVKCp4lYiKONoYgPR3EvLjUDK6WjkCqOp0OxA8SAKlxwwTgSBY5A+hw+AdWg6oznx0kkjyNS6rpOCqGLRSSW5Ylm5RXSxPVjGysuT4kAE+JoIV1w6ZpdTmMrzEcyKCpSOImQRklznLBM4ABw2fAVt4fbpdNLM6K8cuiOMOoIaOPUQ+D4M0jkea6T41uPAw/wAdNLcAfIfSqee6Iqh/c2RVnQVnwdhHxeuD9y7IP4AdB+sU9BuU9S6D+yeNW/xIU/vBqzpQVnpt0nr2yyDzgkBP8LhMfxGnwhhX4wSQfvo2VR/aY0f4qs6UGm2vI5RmN0kHmjBh9ordUG54JbynU0MZb54ADfU4ww+2tX5FK/FXNxH7CwlH/wBgY/YRQYNwt4CWtSqjqbdto28SUO5ib3AqfFcnNb7TjUUjBGJil6cmTAfYE7DOHGATqUkbHfY1rxeJ42849oaE/b+cB+wVzHaa9WSQm54Xc6rWNrmK7Q5RHUM2kSKwIzpXfBBzggUHQ3N7LcSNDbty1jOmW4wGKtgHlRKdi+CCWOQuQMMSQuSdlLTq8Kzt4vcfnmP1vnHuGB7KlcG4f6PBHHnLKMs3znbvSOfazlm+uuX7Z8Pu4ZVvIZLqeBRieyilZTp/poMEHWvUp0bfGDQXr9lrcbwqbV/B7Y8v7UHcf3MpFZcO4jIsnIuNPMwXSVRhZlGMkL8h1yNS5PUEbZC1/AbZJniu7W9mmtpI2UxyStIpJwVcBssrqVKkE+J2BFTu1SYt2lHr2pF0p/d5Lr/1R60PsY0FxSvAa9oOb7QdqJLeVo44lk0RJKSzEd+WYQRR7A+udeP2a03na+Tl3EsMIMcInRXkJGuSJuUoUfKDTak28s5GQK6KawifOqKNtWknUoOdB1JnbfSdx5GtMnCINMn8nibmHWy6F77A6gWyME6gDk+O9BusnYoA5DOoCuVBALYBJUHw3qRUHg9o0Uffxqd5JWA3wXdn059gIX6qnUFL2oQMsAIBBuYNjuPX8qsfybD/AEMf8C/hVXx+6RxCFdWKXUCsFIOk6+hHgffV7QRvybD/AEUf8K/hT8mw/wBFH/Cv4Vxd1x9ppuJSySyxWvDF5YWFyjSShObJIxG5K91VU5XfJBqfwMzlbKWWWQ3FzmaWPUdCo0TOUEWdKhGaJdWM56k6jQWHauwiFlckRRgiGQ5Cj5p9lX1VHa7+Y3P7mT/SatqD2lK1SXSKyqXUM2dKkgFsdcDxxkdKDbSqvinGeTJHEANUiyzF3OFjjiC65G895EGNupOdq28D4mbmCORozE7ojtGc90uofTkgZ6/jvQT6UpQKUpQKUrwmg9pVfwnjKXS60WRVyVzIAveVmR0xnOpWQg+HkTvVhQKUpQKg3PGYY20FmZxuUiVpGGehZVBK59uKx4xcOqokZ0vM4iVvmDDO748wiMRnbOKj2nELW3bkKdDLIsOkg5d5EMoJb5ZKgksT1Byc0EmDjkLsEy0bN6qyo8Rb2LqA1H3ZqfUTTHdQjUmqOVQ2l1IODgjIO4I29oNaODysDJC7F2hIAdurxsMozHxYYZSfEoT40FlSo13xGGH4yWOP9tgufdk71F/LyN8VFPN7UjIX6nfSh+o0FnSqv0i7f1YYoR5yuXYf9CjH+OvfyZM/xl2/7MKrGPtOp/sagsmcAZJAA8TVc3aK3zhZRKfmwhpSPeEDY+ui9nbfOWj5p+dMWlP1FycfVViqADAAAHgPwoK38pzP8XaP+1Myxj7BqcfWtU3H+D8SuldRc28MTxSI0SR6yzMCFAkbGnruce4eNdZVHx/jE4Vo7GOOe5GMiQkRxg43kYdDg5CjcjfYb0Flwu+W4hjlXpIqvjyyMlT7Qcg+6uR7b9v4raUWqySRuwzJPHE8vJXyQBSDKwO2dl6nOym3ghmsO8dVxE/fkES96ORt5JY4hktGzZYoMspJI1aji3seJw3C6opUkHjoYHHsI6g+w0HK9ku2NhI8VnYxzBQruS8UkYULuWLOAXdmbJO5JySfO97Vv/JJUHrTj0VR5tN+aH2asn2A1Kv+MQW+OZIqk9EHedj5JGMs59gBqHZW0lxKs8yGNY88mA4ypYaTNJjbmFSVCjOkFt8sQobx2ctPolv90n4V78HLT6Jb/dJ+FWNKCu+Dlp9Et/uk/CnwctPolv8AdJ+FWNKCu+Dlp9Et/uk/CnwctPolv90n4VY0oOT4p2Ys7Z4pYbaGOWS6g1SKo1HvgYB6gbdBgV1lU/aX1YP/AJMH+urig+c//wBJ4ANIjgeSNuLXNvbyxqAVbGC82CMqRHEAcHBwMjxrubHhgiJYs0jsAut8DCjoiqAFVfYBv45qbSgqO138xuv3Mn+k1u+Dtp9Ft/uk/CtPa3+Y3P7mT/Sat6Cu+Dtp9Etvuk/Co1z2N4fKyM9nbMYySuY1wCfHTjBO3iNqruKG99OQxJIEVkUnJMbRlG1M3fCrhyBgIW2Bzg7RLexmdbRpEvjJDMrT6nOdTQSxsyAPgx8xl2TbB2GM0HWvbRShSUjkCg6TgEDwOD4dB9laeE2rIHZ8B5ZGlIznGcIi56ZCIufbmuesLa/U26HWEkCNI2VHJMLu7Lj+tBjXbwDnbNVgsr6ZW5sd0ED2k/LDMGV1mczpGxlLPhNJyNKnAKig+gpID0IOCRsc7jYj35rKuGv7e/GvQLkZNyYeUVAEpmzA02+8ejHrZGNed9NWnDbS7W4V3aYq8t2rqzAosesm30p4bAYI3wTnwwHS0pSgVquYdalQ7Jn5SYBG+diQa20oOfk7OhdMcQYR88XR1FSg7/MZFHrLlu+MeJ3ONjuuuyUEt36UzTiXlC3wkroukNqzhSN8+3Hsq6pQVvwfi+dcf9xP/wAleHs9EflXH/cT/wDJVnSg5aDs5Dw0QGIzGNJcOZZXkwJEeIMAzYQa3TOkAYJNWN52XhllaVi+pmhY4bHxOrSBtsDrIbxIx5VayxK6lWAZWBUqRkEHYgjxGKrY7S5g7sTJNGOiTsyso8BzQG1AeGpc+bGgrri3c3QIXTzTEgVguVSFnkkYgEgqdMYUncFvDpUmKxS6nndi+hdFuNDugYx6i5OkjUA0hXfxVqkPBdTbO0duh2PJZncjyEhVQnvCk+RB3qwtrZIkVEUKqjSFHgKDTacJgh3jhjQ+aqAT726mpdKUClKUCsZJAoLMQoUEkk4AA3JJ8BUe/wCJJABqyzNskaDLufJV8fadgOpIG9RIuGvOQ9zjA7y26nKIRuGc/pXH8I8BkaiGPPlu/iy0MB/S4xJIP6sH1F/XO5+SBs1WNpZpCgSNQqjwHt3JJ6kk7kncmt1U/a2aRLR2ido2UxnWoyVUSJrOPLRqz7M0FxUG84FbTnVLbwyN01Oisf4iM1z1zx6dVmczLoWaO2jdUULhooZDM8jNpCkswzjG4G5qPadpryVElwihY7aR05bfnDJcSwSAEnKjRGGAxkEjO2xDq7HhFvb55MEUWepjRVz7yBvUyuBuOK3F1mEzbi5gVjAAU5bSSDQHVtYOEGpWwR7Q1Z2nam9kD/Eo2pE5bDU8Ba5jgwYw2ojluxJbG4BGx2Du6VhArBQGbUwABbGMnxOPCs6BSlKBSlKCNf8ADo7hNEq6lyGxkjBU5BBBBBBqB8E7X5j/AHsv++rilBx3a7gqW9trt4JJZOZCoXnSDutKgfrIOqkge0irkdk7X5kn3sv++tvaL4n+0g/88dWdBTN2QtCMGNmB6hpJCD7CC+CKuaUoFKUoFKUoFKUoFKUoFKUoK/h8xaa4BuY5grIBCgAaDKA6HIYklvWGQNjVhUKyikEsxaKFFZlKPGTrcaQCZRpGCDsNztU2gUpSgVpu2xG51iPCseY24TY94gkDA69fCt1arkEowVVYlSAr+qTjYNsdj47UGnhMhaCImZLglFPPjACybeuoBIAPXYmpdRuGo6xRh0jjcKoZIt0U43VDgd0eGwqTQKUrCadUUs7BVUZLMcAAdST4CgzqsueKMzmK3USSDZnOeXF+2R6zfqDfpkqDmtfMlu/V1wQfP3WWUfqjrEn6x7x8NOzGytbVIkCRqEVdgq7AeP8AnQR7DhaxEuWMkrDDSv6xHXSB0RB4KNveckzaUoFU3au4mSBeQ4R3mgh1HqFklSNsbHBw3XG3vq5rF4w3UA4IbcZ3ByD7wQDQcrcdtGSPIjRnCXTaS+N7a4S3GTp21a8k42x41uj7STtLyOXAsqvKrMztyysSQSd3u6ixFyu3hpc74FXg4VAGZuTFqf1m0Lls4zqOMnoOvkK9ueGwyjEkMTgtrw6K3exp1bjrgYzQcq/auaJWkl0uEmvVCxHBKW6XDqr5U74iXGMeZ8jJXtRcGQQCK3Mpk5esSMYsGBrgEHTqJ7uCPIq3jiujFhEGLCKPUx1FtIyTgrknGSdJI9xrG24bDEAI4o4wpLAIqqASMEgAbEjagx4Tf+kQRTadPOjSXTnONahsZ8cZqXWMcYUAKAoAAAAwABsAB4CsqBSlKBSlKBSlKCs7RfE/2kH/AJ46s6p+1fC7i6t+Xb3C28muN+YyaxhHD40+9R/l41big9pSlApSlApSlApSlApSlApStV1NoUtpdsfJQZY5ONh9dBtpXL8B4ibccq6M/OZ3jUuWkDIJgkLA9PVniBYgEnOc6dpt12oEd36N6LdueUJ+dHGWj9bTo1Z9bxoLulVf5dH0e6+6NDx4fR7r7o0E67u0hRnc6VUZJ6+wAAbkk4AA3JIFQFF3NvqS1U9EK8yTHmx1aFP6oDe+qvh/HhxCS3/k9zAoMk+m5j5ZYxhVTAydQBl1A+ag15Pxm7W4eIKzJ6RyVfR8l7TnIFOMYWUHLHbBA86C1drqAaiVuUHUKuiUDzUZKyfs90+WTtVhbXKyorowZWAYMPEHpUODi0WFXnJK+ViOkqCWOoE6c7bxvsN+63lVfbzSpLPDAg+MEgkf4uISIrvtnLsXLtpGPW3I2yFtf8TSHAIZ3fISJN3cjrgeAHixwB4kVFg4Y8rCS5IYqdSQLvHGfAn+kcfOIwPkgdTJsOFrDlsmSR/Xlfdm8h5Ko8FGAPLrUygUpSgUpSgUpSgUpSgUpSgUpSgUpSgUpSgUrFpAOpAycbnxPQe+sqDi+111IZplAV1htAY4Tn87PcNJEmAPWI5QUeXMJrqOE5ESKzF2jURM5+UyAKzZ8d81IlTxCqWAOnO2/lqwSAajcHteVFp1KzandivTW7s7/YzEfVQTaViZACBkZOcDO5x1wProrg5wQcbHHgcA4PlsQfroMqUpQKUpQKUpQKUpQKUpQRpuHROwdkUsNJDHqNBLL9hJNSaUoFKUoK/i9s50SxrqkhbWE6a1IKvGD0yQcjO2pVztUiyv4511RtqGcEdCpHVWU7qw8QcGpFQrvg0EzanjGvprXKtjy1qQ2PZmgqZeFw2bpJrIVcaY92eSQK6AKOrEiV2wOrMScVacItXRWeQASTMZWUHIXICqmfHSiqM+JBPjWdnwiGE6kjUMRgucsxHkXOWI9mamUClKUClKUClKUClKUClKUClKUClKUClKUClKUHGX/AZHuJsLcASXdvca1c6eWscSOV73cYMjA4AOMY8K8Xh3ESkuJJw8cEiw6nGGk51wsbPv325PK3bbcE79O0pQcJJBeiIFTdyYkYrAwkjz3EARpucZFGoMQzFlyzZGAtbH4TfRCUwGYNK1+dOsaRqlLwMik6VYgkg+bd7bp29KDhJbC9bU8S3ACi5EJmYGVVaO3AGpmJyZFm06icbZwMVedk7RkNyxSdVkmV09IOpyoghTJOSfWRh3jnar+lApSlApSlApSlApSlB/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63553" y="2819400"/>
            <a:ext cx="222324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313874"/>
              </p:ext>
            </p:extLst>
          </p:nvPr>
        </p:nvGraphicFramePr>
        <p:xfrm>
          <a:off x="5930153" y="5562600"/>
          <a:ext cx="181991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199" y="1600200"/>
            <a:ext cx="54729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Iteration 1:</a:t>
            </a:r>
          </a:p>
          <a:p>
            <a:endParaRPr lang="en-US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Step: Forward Computation:</a:t>
            </a:r>
          </a:p>
          <a:p>
            <a:endParaRPr lang="en-US" dirty="0"/>
          </a:p>
          <a:p>
            <a:r>
              <a:rPr lang="en-US" dirty="0"/>
              <a:t>2- Computing Errors</a:t>
            </a:r>
          </a:p>
          <a:p>
            <a:endParaRPr lang="en-US" dirty="0"/>
          </a:p>
          <a:p>
            <a:r>
              <a:rPr lang="en-US" i="1" dirty="0"/>
              <a:t>Error</a:t>
            </a:r>
            <a:r>
              <a:rPr lang="en-US" dirty="0"/>
              <a:t> OP</a:t>
            </a:r>
            <a:r>
              <a:rPr lang="en-US" baseline="-25000" dirty="0"/>
              <a:t> </a:t>
            </a:r>
            <a:r>
              <a:rPr lang="en-US" dirty="0"/>
              <a:t>= OP</a:t>
            </a:r>
            <a:r>
              <a:rPr lang="en-US" baseline="-25000" dirty="0"/>
              <a:t> </a:t>
            </a:r>
            <a:r>
              <a:rPr lang="en-US" dirty="0"/>
              <a:t>*(1- OP)*( </a:t>
            </a:r>
            <a:r>
              <a:rPr lang="en-US" i="1" dirty="0"/>
              <a:t>Desired</a:t>
            </a:r>
            <a:r>
              <a:rPr lang="en-US" dirty="0"/>
              <a:t> OP – OP)</a:t>
            </a:r>
          </a:p>
          <a:p>
            <a:endParaRPr lang="en-US" dirty="0"/>
          </a:p>
          <a:p>
            <a:r>
              <a:rPr lang="en-US" i="1" dirty="0"/>
              <a:t>Error</a:t>
            </a:r>
            <a:r>
              <a:rPr lang="en-US" dirty="0"/>
              <a:t> OP</a:t>
            </a:r>
            <a:r>
              <a:rPr lang="en-US" baseline="-25000" dirty="0"/>
              <a:t> </a:t>
            </a:r>
            <a:r>
              <a:rPr lang="en-US" dirty="0"/>
              <a:t>= 0.572 *(1- 0.572)*( </a:t>
            </a:r>
            <a:r>
              <a:rPr lang="en-US" i="1" dirty="0"/>
              <a:t>1</a:t>
            </a:r>
            <a:r>
              <a:rPr lang="en-US" dirty="0"/>
              <a:t>- 0.572) =</a:t>
            </a:r>
            <a:r>
              <a:rPr lang="en-US" b="1" u="sng" dirty="0"/>
              <a:t>0.105</a:t>
            </a:r>
          </a:p>
          <a:p>
            <a:endParaRPr lang="en-US" b="1" u="sng" dirty="0"/>
          </a:p>
          <a:p>
            <a:r>
              <a:rPr lang="en-US" i="1" dirty="0"/>
              <a:t>Because error is greater than 0.001, we need to</a:t>
            </a:r>
          </a:p>
          <a:p>
            <a:r>
              <a:rPr lang="en-US" i="1" dirty="0"/>
              <a:t>update  the weights.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30153" y="5181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Initial Weights</a:t>
            </a:r>
          </a:p>
        </p:txBody>
      </p:sp>
      <p:pic>
        <p:nvPicPr>
          <p:cNvPr id="16" name="Picture 2" descr="Home - TIU">
            <a:extLst>
              <a:ext uri="{FF2B5EF4-FFF2-40B4-BE49-F238E27FC236}">
                <a16:creationId xmlns:a16="http://schemas.microsoft.com/office/drawing/2014/main" id="{AE02291D-245A-4A9F-BDB1-102187B1C3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9" t="14059" r="9662" b="12660"/>
          <a:stretch/>
        </p:blipFill>
        <p:spPr bwMode="auto">
          <a:xfrm>
            <a:off x="8122511" y="26226"/>
            <a:ext cx="1021489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4EB71F6-12BE-496A-8B5B-B2D81E7943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5544" y="309637"/>
            <a:ext cx="4007711" cy="2138192"/>
          </a:xfrm>
          <a:prstGeom prst="rect">
            <a:avLst/>
          </a:prstGeom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DC74C3B5-714B-46BB-A26A-85057B326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370768"/>
              </p:ext>
            </p:extLst>
          </p:nvPr>
        </p:nvGraphicFramePr>
        <p:xfrm>
          <a:off x="5631491" y="4177040"/>
          <a:ext cx="308696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Desired</a:t>
                      </a:r>
                      <a:r>
                        <a:rPr lang="en-US" dirty="0"/>
                        <a:t> OP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938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Back Propagation  Algorithm</a:t>
            </a:r>
            <a:br>
              <a:rPr lang="en-US" sz="2400" dirty="0"/>
            </a:br>
            <a:r>
              <a:rPr lang="en-US" sz="2400" dirty="0"/>
              <a:t>Example</a:t>
            </a:r>
            <a:endParaRPr lang="en-US" sz="3600" dirty="0"/>
          </a:p>
        </p:txBody>
      </p:sp>
      <p:sp>
        <p:nvSpPr>
          <p:cNvPr id="4" name="AutoShape 4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data:image/jpeg;base64,/9j/4AAQSkZJRgABAQAAAQABAAD/2wCEAAkGBhEPERQUEhARERQSFxYQGRISGBsXGhYZFxgXFBYUGBUjHCYeGBojGRQXIC8iIycpLCwsGh4yNzAqNScrLCkBCQoKBQUFDQUFDSkYEhgpKSkpKSkpKSkpKSkpKSkpKSkpKSkpKSkpKSkpKSkpKSkpKSkpKSkpKSkpKSkpKSkpKf/AABEIAJsBRgMBIgACEQEDEQH/xAAbAAEAAgMBAQAAAAAAAAAAAAAABAUCAwYBB//EAEoQAAIBAwIDBAQJBwsDBQEAAAECAwAEERIhBRMxBiJBURQyYXEWM0JSVIGRk9EVI0NicnOSJDRTY4OhorGy0tOClLMXRHSj4Qf/xAAUAQEAAAAAAAAAAAAAAAAAAAAA/8QAFBEBAAAAAAAAAAAAAAAAAAAAAP/aAAwDAQACEQMRAD8A+40qFxO/5PK/rJUh6Z9bP6wx067+41Tw9t0ZFb0a4BkFu8aHl5dblikbevhe8DkEjA3oOlpVAnbGLRIxjlUxIXdTpypWV4GTZsEh423GxGDmo47Z6FzLbsmqee3Vi8aoeVI8eS7OApOjZTgk5xsM0HT1G4ldNFDJIqcwxozhAcaioLac4OM4xUmlBxv/AKjoRIVgLBA0ikNnXGXiihlGFJCyPI3ngRsd+lbpe2EqANJbuhCyjQSURyJLWNHy8YdUzcbkgYw+zbGuhThMABUQRBSggKhFwYxnEeMeoNTd3pufOtR4FbiMxpFHGpV07iJsHxrwCpBzpXIIIOBnOKDnZu1tzzSqwxZh9KWSPm91uSlvIGEnL1A/nSNOOp36Vvj7UXJE7rbrIiyxomkuWVHgim1SIsbMccz5IJy3TAzVvwrs5BbJpVA2S5LMq5PMwHGAoUAhFGAAMKNq2zcBtXzqtoGyFByinIUYUHbwGw8hQSLK6EsaSKVYSKrgqcqQwBBU4GRv1wK31jHGFACgAAAADYADYADwFZUClKUClKUClKUClKUClKUClKUClKUClKUClKUClKUClKUClKUClKUClKUClKUGm5s0l0611aGEi9dmXof76q73snBIkaKDGI+QoKls6Ld+ZGgOrIwflA5q6rXcTBFLHVgDPdUsfqUAk/UKCqk7I2jKqmIkKCvxkg1AvzTzDqzJ+cJbvZ3JPia2T9mbdw6lZNMjO7ossqqxkzrBQOF0sSSRjBJO29VvCL+aIETCd5GuTaqsndHLLvIjqQuHIhOWI+YR1FTLrtFJHd+jixupF5Qm9IQLy86tPL1FgNXj1z7PGgugMV7VZ+WX+h3X2Rf8teHjTj/2d19kX/LQTb28WFC7k4XHQZJJOFUDqWJIAA6kioKw3U3eaQWwO4jjCu4/bkYFc+xVwPnN1qs4dxp76W35lpcWoXmzaLgKCzIFRSAGJIHNJ3A3APhWM/Eb1bh0VXaP0jlK+geo9pzFwcYCpMDliD1A3wRQWki3UHeD+lINyjKqSY8SjDCMf1Soz84VY2t0kqK6HUrDIP8A+dQfYdxUCDiwDGNssyPHb6zpHMdoxKxA8wpyR78VEtuJpbzXCOGSPmBxJ+jRpERmVj8jLFmycDL9cnFBf0pSgUpSgUpSgUpSgUpSgUpSgUpSgUpSgUpSgUpSgUpSgUpSgUpSgUpSgUpSgUpSgUpSg0zWaOyOwJMRLLucAlShOOh7rEb+ZrdSlApSlBX8WtXYJJGAZIW1qpONYIKvHnwypOM7agpOwrdYcSjnGUbcbMh2dD8106qffUqol5wmCYgyQxuRsGZRkewN1FBW3cEVtIrFyTrkmWBe9JLK4KEjfcBWIAwAvUkAbTuF2TKjGXBkmYyuBuASAoQeYVFVc+OM+NbbPhcMGeVFHGT1KqAT7z1P11KoKk8Okt97bBTqbZzhf7Jv0Z/V9T9nc1LsOJpNkDKuuNUTjS6Z6al8vIjIPgTUuod/wtJsE5V09WVDh0z5N5eanIPiDQTKVUjiUlvtc40dBcoMJ/ar+iPt3X2rkCrUHPSg9pSlApSlApSlApSlApSlApSlApSlBQcQ7ViG4WIx6kLCNnTWSjmNpQrDl6PVUba9XeBxWpO0Ny/obLBCqXb9DKWPLMDzA5EeA/dGw1DwzvkWV/w2BS1wbeOSWNS4bSuolFOMMejYyAfI+Vc/wO6tWgQyWkaOWtZSiRqFV7ltEJXvtjTq3II2J2GSKCVw/thqESMjNJKISmSAXEjOJG2AA5axOxwOmnzqO3baWTAihj1a7bBZpAjxXDugZWMSnP5vqAy4IIJ6Vttu0VmeW4tHUon5jMaamEsiwFYsN3cuUB1aRgg9Nxoaa0haaN+GCOMQwSthYiWLyyrFEVDnJ1oNOMgFvk9aDfL2xaMS/mjJyfSJpCzhdMcMzRdwBe+3cYgHGwGWyanWHaRpZxG0ARGe4iR9eolrd9Dak0jSDuRuem4qsveLWRxrsHd4TPK0fLjLRcoxSTMx16TnnRv3SdW3iK6eC0i7rqidWkVgB1k7zsPaxOT50EmlKUClKUClKUClKUClK8Y4Hl76D2lc9wftRzIw82hMyNbAIHbDrK0OpjjCK5CadWPWG+9TbntPaRT+jyXMUc2jm8t2CnSTjOTt18M5oLSlV3wjtPpdv96n+6h7R2n0q3+9T8aCxqrXjDy/zeHmqNua7cuM4+Y2GZ/eF0+RNQJeP21+iR21xFMs0gik5bZKoFeV1YDddSxld8HvGsrrtStvO0DRABGt1DBsAJNrUOwx3QHjK4HXI9uAmvxWaLee3wnjJC5lC+1l0K4HtAbHjgVZRyBgGUhgwBBByCDuCD4ioFnxpG7shVJVVXeMZOnUdOxKjUA2xx0PXFR7CZLeeWAuiKdM8akgYEhcOijxAeNm26a8dMUFzSlKDwiqo8Me33tSNPU2znCH92f0R9mCvsGdVW1KCHY8USbKjKSL60TjDr7SPEeTDKnwJqZUS/4Yk2NWQy5KyIdLoT4q3+Y6HxBFRPyhJbbXOGj6C5QYA/fJ+j/aHd89HSgtqV4rAgEEEHcEeI869oFKV4zAdTj30HtK8Br2gVjzBjORjpn+7/OoPH+Htc2s8KkBpY3iBbOMspG+N8b1znFexDszcoRCLnNKLfuomHgihJwYnUMGRz6vRycg0HXRXSOzqrAtGQrAHdSVVwD5d1lP10huFcAjOG6agVPj8kgHwNU3Z7gBtZJSUjIkEREuotL3IYoSjsUGoZiLas7lvVFVsHYlwAW5LSItqEfclDDcyzyFTpyMpIBt13B2oOv1DzG1a2ukDqhZQ7BmC53IUqGIHsLr9orheH9krhoywihgYc47lg0zG8S4j5vc7oCxYBy3xhIwNja2HZuZblLiWO2ZuZcMVySYxMYCrIxj3ZeSRju+t18KDqJIwwKnoQQfcdjVU3ZW2LI2lxyxCAokcKeQdUJZc4YqfE59udqs7i5SNdTuqKPlMQo32G52qH8ILX6Vb/eJ+NBpfsvbFVXQQEQRqQ7AqA6yghs5DB0VgeoIpN2Zgf1+a+UELFpHyyhmdSx1bsrMxVuqk7EVu+EFr9Kt/vE/GnwgtfpVv94n40GqLsxbqCNLMXWVGZnYswm0CTUxOSSIkGfAKAMCrOOMKAB0AAHuGwqEOP2p2Fzb77fGJ+NT6BSlKBSlKBSlKBSlKBWueBZFKuqup6qwBB8dwdq2UoK6fhRMishiRNXNdOXkyPthywYd4ADcg+B8BiV6FHzOZy05mnl8zSNWnOdOrGdOd8dK30oPNA8hXhjB8BWVKCp4lYiKONoYgPR3EvLjUDK6WjkCqOp0OxA8SAKlxwwTgSBY5A+hw+AdWg6oznx0kkjyNS6rpOCqGLRSSW5Ylm5RXSxPVjGysuT4kAE+JoIV1w6ZpdTmMrzEcyKCpSOImQRklznLBM4ABw2fAVt4fbpdNLM6K8cuiOMOoIaOPUQ+D4M0jkea6T41uPAw/wAdNLcAfIfSqee6Iqh/c2RVnQVnwdhHxeuD9y7IP4AdB+sU9BuU9S6D+yeNW/xIU/vBqzpQVnpt0nr2yyDzgkBP8LhMfxGnwhhX4wSQfvo2VR/aY0f4qs6UGm2vI5RmN0kHmjBh9ordUG54JbynU0MZb54ADfU4ww+2tX5FK/FXNxH7CwlH/wBgY/YRQYNwt4CWtSqjqbdto28SUO5ib3AqfFcnNb7TjUUjBGJil6cmTAfYE7DOHGATqUkbHfY1rxeJ42849oaE/b+cB+wVzHaa9WSQm54Xc6rWNrmK7Q5RHUM2kSKwIzpXfBBzggUHQ3N7LcSNDbty1jOmW4wGKtgHlRKdi+CCWOQuQMMSQuSdlLTq8Kzt4vcfnmP1vnHuGB7KlcG4f6PBHHnLKMs3znbvSOfazlm+uuX7Z8Pu4ZVvIZLqeBRieyilZTp/poMEHWvUp0bfGDQXr9lrcbwqbV/B7Y8v7UHcf3MpFZcO4jIsnIuNPMwXSVRhZlGMkL8h1yNS5PUEbZC1/AbZJniu7W9mmtpI2UxyStIpJwVcBssrqVKkE+J2BFTu1SYt2lHr2pF0p/d5Lr/1R60PsY0FxSvAa9oOb7QdqJLeVo44lk0RJKSzEd+WYQRR7A+udeP2a03na+Tl3EsMIMcInRXkJGuSJuUoUfKDTak28s5GQK6KawifOqKNtWknUoOdB1JnbfSdx5GtMnCINMn8nibmHWy6F77A6gWyME6gDk+O9BusnYoA5DOoCuVBALYBJUHw3qRUHg9o0Uffxqd5JWA3wXdn059gIX6qnUFL2oQMsAIBBuYNjuPX8qsfybD/AEMf8C/hVXx+6RxCFdWKXUCsFIOk6+hHgffV7QRvybD/AEUf8K/hT8mw/wBFH/Cv4Vxd1x9ppuJSySyxWvDF5YWFyjSShObJIxG5K91VU5XfJBqfwMzlbKWWWQ3FzmaWPUdCo0TOUEWdKhGaJdWM56k6jQWHauwiFlckRRgiGQ5Cj5p9lX1VHa7+Y3P7mT/SatqD2lK1SXSKyqXUM2dKkgFsdcDxxkdKDbSqvinGeTJHEANUiyzF3OFjjiC65G895EGNupOdq28D4mbmCORozE7ojtGc90uofTkgZ6/jvQT6UpQKUpQKUrwmg9pVfwnjKXS60WRVyVzIAveVmR0xnOpWQg+HkTvVhQKUpQKg3PGYY20FmZxuUiVpGGehZVBK59uKx4xcOqokZ0vM4iVvmDDO748wiMRnbOKj2nELW3bkKdDLIsOkg5d5EMoJb5ZKgksT1Byc0EmDjkLsEy0bN6qyo8Rb2LqA1H3ZqfUTTHdQjUmqOVQ2l1IODgjIO4I29oNaODysDJC7F2hIAdurxsMozHxYYZSfEoT40FlSo13xGGH4yWOP9tgufdk71F/LyN8VFPN7UjIX6nfSh+o0FnSqv0i7f1YYoR5yuXYf9CjH+OvfyZM/xl2/7MKrGPtOp/sagsmcAZJAA8TVc3aK3zhZRKfmwhpSPeEDY+ui9nbfOWj5p+dMWlP1FycfVViqADAAAHgPwoK38pzP8XaP+1Myxj7BqcfWtU3H+D8SuldRc28MTxSI0SR6yzMCFAkbGnruce4eNdZVHx/jE4Vo7GOOe5GMiQkRxg43kYdDg5CjcjfYb0Flwu+W4hjlXpIqvjyyMlT7Qcg+6uR7b9v4raUWqySRuwzJPHE8vJXyQBSDKwO2dl6nOym3ghmsO8dVxE/fkES96ORt5JY4hktGzZYoMspJI1aji3seJw3C6opUkHjoYHHsI6g+w0HK9ku2NhI8VnYxzBQruS8UkYULuWLOAXdmbJO5JySfO97Vv/JJUHrTj0VR5tN+aH2asn2A1Kv+MQW+OZIqk9EHedj5JGMs59gBqHZW0lxKs8yGNY88mA4ypYaTNJjbmFSVCjOkFt8sQobx2ctPolv90n4V78HLT6Jb/dJ+FWNKCu+Dlp9Et/uk/CnwctPolv8AdJ+FWNKCu+Dlp9Et/uk/CnwctPolv90n4VY0oOT4p2Ys7Z4pYbaGOWS6g1SKo1HvgYB6gbdBgV1lU/aX1YP/AJMH+urig+c//wBJ4ANIjgeSNuLXNvbyxqAVbGC82CMqRHEAcHBwMjxrubHhgiJYs0jsAut8DCjoiqAFVfYBv45qbSgqO138xuv3Mn+k1u+Dtp9Ft/uk/CtPa3+Y3P7mT/Sat6Cu+Dtp9Etvuk/Co1z2N4fKyM9nbMYySuY1wCfHTjBO3iNqruKG99OQxJIEVkUnJMbRlG1M3fCrhyBgIW2Bzg7RLexmdbRpEvjJDMrT6nOdTQSxsyAPgx8xl2TbB2GM0HWvbRShSUjkCg6TgEDwOD4dB9laeE2rIHZ8B5ZGlIznGcIi56ZCIufbmuesLa/U26HWEkCNI2VHJMLu7Lj+tBjXbwDnbNVgsr6ZW5sd0ED2k/LDMGV1mczpGxlLPhNJyNKnAKig+gpID0IOCRsc7jYj35rKuGv7e/GvQLkZNyYeUVAEpmzA02+8ejHrZGNed9NWnDbS7W4V3aYq8t2rqzAosesm30p4bAYI3wTnwwHS0pSgVquYdalQ7Jn5SYBG+diQa20oOfk7OhdMcQYR88XR1FSg7/MZFHrLlu+MeJ3ONjuuuyUEt36UzTiXlC3wkroukNqzhSN8+3Hsq6pQVvwfi+dcf9xP/wAleHs9EflXH/cT/wDJVnSg5aDs5Dw0QGIzGNJcOZZXkwJEeIMAzYQa3TOkAYJNWN52XhllaVi+pmhY4bHxOrSBtsDrIbxIx5VayxK6lWAZWBUqRkEHYgjxGKrY7S5g7sTJNGOiTsyso8BzQG1AeGpc+bGgrri3c3QIXTzTEgVguVSFnkkYgEgqdMYUncFvDpUmKxS6nndi+hdFuNDugYx6i5OkjUA0hXfxVqkPBdTbO0duh2PJZncjyEhVQnvCk+RB3qwtrZIkVEUKqjSFHgKDTacJgh3jhjQ+aqAT726mpdKUClKUCsZJAoLMQoUEkk4AA3JJ8BUe/wCJJABqyzNskaDLufJV8fadgOpIG9RIuGvOQ9zjA7y26nKIRuGc/pXH8I8BkaiGPPlu/iy0MB/S4xJIP6sH1F/XO5+SBs1WNpZpCgSNQqjwHt3JJ6kk7kncmt1U/a2aRLR2ido2UxnWoyVUSJrOPLRqz7M0FxUG84FbTnVLbwyN01Oisf4iM1z1zx6dVmczLoWaO2jdUULhooZDM8jNpCkswzjG4G5qPadpryVElwihY7aR05bfnDJcSwSAEnKjRGGAxkEjO2xDq7HhFvb55MEUWepjRVz7yBvUyuBuOK3F1mEzbi5gVjAAU5bSSDQHVtYOEGpWwR7Q1Z2nam9kD/Eo2pE5bDU8Ba5jgwYw2ojluxJbG4BGx2Du6VhArBQGbUwABbGMnxOPCs6BSlKBSlKCNf8ADo7hNEq6lyGxkjBU5BBBBBBqB8E7X5j/AHsv++rilBx3a7gqW9trt4JJZOZCoXnSDutKgfrIOqkge0irkdk7X5kn3sv++tvaL4n+0g/88dWdBTN2QtCMGNmB6hpJCD7CC+CKuaUoFKUoFKUoFKUoFKUoFKUoK/h8xaa4BuY5grIBCgAaDKA6HIYklvWGQNjVhUKyikEsxaKFFZlKPGTrcaQCZRpGCDsNztU2gUpSgVpu2xG51iPCseY24TY94gkDA69fCt1arkEowVVYlSAr+qTjYNsdj47UGnhMhaCImZLglFPPjACybeuoBIAPXYmpdRuGo6xRh0jjcKoZIt0U43VDgd0eGwqTQKUrCadUUs7BVUZLMcAAdST4CgzqsueKMzmK3USSDZnOeXF+2R6zfqDfpkqDmtfMlu/V1wQfP3WWUfqjrEn6x7x8NOzGytbVIkCRqEVdgq7AeP8AnQR7DhaxEuWMkrDDSv6xHXSB0RB4KNveckzaUoFU3au4mSBeQ4R3mgh1HqFklSNsbHBw3XG3vq5rF4w3UA4IbcZ3ByD7wQDQcrcdtGSPIjRnCXTaS+N7a4S3GTp21a8k42x41uj7STtLyOXAsqvKrMztyysSQSd3u6ixFyu3hpc74FXg4VAGZuTFqf1m0Lls4zqOMnoOvkK9ueGwyjEkMTgtrw6K3exp1bjrgYzQcq/auaJWkl0uEmvVCxHBKW6XDqr5U74iXGMeZ8jJXtRcGQQCK3Mpk5esSMYsGBrgEHTqJ7uCPIq3jiujFhEGLCKPUx1FtIyTgrknGSdJI9xrG24bDEAI4o4wpLAIqqASMEgAbEjagx4Tf+kQRTadPOjSXTnONahsZ8cZqXWMcYUAKAoAAAAwABsAB4CsqBSlKBSlKBSlKCs7RfE/2kH/AJ46s6p+1fC7i6t+Xb3C28muN+YyaxhHD40+9R/l41big9pSlApSlApSlApSlApSlApStV1NoUtpdsfJQZY5ONh9dBtpXL8B4ibccq6M/OZ3jUuWkDIJgkLA9PVniBYgEnOc6dpt12oEd36N6LdueUJ+dHGWj9bTo1Z9bxoLulVf5dH0e6+6NDx4fR7r7o0E67u0hRnc6VUZJ6+wAAbkk4AA3JIFQFF3NvqS1U9EK8yTHmx1aFP6oDe+qvh/HhxCS3/k9zAoMk+m5j5ZYxhVTAydQBl1A+ag15Pxm7W4eIKzJ6RyVfR8l7TnIFOMYWUHLHbBA86C1drqAaiVuUHUKuiUDzUZKyfs90+WTtVhbXKyorowZWAYMPEHpUODi0WFXnJK+ViOkqCWOoE6c7bxvsN+63lVfbzSpLPDAg+MEgkf4uISIrvtnLsXLtpGPW3I2yFtf8TSHAIZ3fISJN3cjrgeAHixwB4kVFg4Y8rCS5IYqdSQLvHGfAn+kcfOIwPkgdTJsOFrDlsmSR/Xlfdm8h5Ko8FGAPLrUygUpSgUpSgUpSgUpSgUpSgUpSgUpSgUpSgUrFpAOpAycbnxPQe+sqDi+111IZplAV1htAY4Tn87PcNJEmAPWI5QUeXMJrqOE5ESKzF2jURM5+UyAKzZ8d81IlTxCqWAOnO2/lqwSAajcHteVFp1KzandivTW7s7/YzEfVQTaViZACBkZOcDO5x1wProrg5wQcbHHgcA4PlsQfroMqUpQKUpQKUpQKUpQKUpQRpuHROwdkUsNJDHqNBLL9hJNSaUoFKUoK/i9s50SxrqkhbWE6a1IKvGD0yQcjO2pVztUiyv4511RtqGcEdCpHVWU7qw8QcGpFQrvg0EzanjGvprXKtjy1qQ2PZmgqZeFw2bpJrIVcaY92eSQK6AKOrEiV2wOrMScVacItXRWeQASTMZWUHIXICqmfHSiqM+JBPjWdnwiGE6kjUMRgucsxHkXOWI9mamUClKUClKUClKUClKUClKUClKUClKUClKUClKUHGX/AZHuJsLcASXdvca1c6eWscSOV73cYMjA4AOMY8K8Xh3ESkuJJw8cEiw6nGGk51wsbPv325PK3bbcE79O0pQcJJBeiIFTdyYkYrAwkjz3EARpucZFGoMQzFlyzZGAtbH4TfRCUwGYNK1+dOsaRqlLwMik6VYgkg+bd7bp29KDhJbC9bU8S3ACi5EJmYGVVaO3AGpmJyZFm06icbZwMVedk7RkNyxSdVkmV09IOpyoghTJOSfWRh3jnar+lApSlApSlApSlApSlB/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7200" y="1600200"/>
            <a:ext cx="52578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Iteration 1: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 Step: Back Propagation at output layer: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1- Finding ∆W</a:t>
            </a:r>
            <a:r>
              <a:rPr lang="en-US" baseline="-25000" dirty="0"/>
              <a:t>1</a:t>
            </a:r>
            <a:r>
              <a:rPr lang="en-US" dirty="0"/>
              <a:t> with ∆W</a:t>
            </a:r>
            <a:r>
              <a:rPr lang="en-US" baseline="-25000" dirty="0"/>
              <a:t>2</a:t>
            </a:r>
            <a:r>
              <a:rPr lang="en-US" dirty="0"/>
              <a:t> and updating W</a:t>
            </a:r>
            <a:r>
              <a:rPr lang="en-US" baseline="-25000" dirty="0"/>
              <a:t>1</a:t>
            </a:r>
            <a:r>
              <a:rPr lang="en-US" dirty="0"/>
              <a:t> and W</a:t>
            </a:r>
            <a:r>
              <a:rPr lang="en-US" baseline="-25000" dirty="0"/>
              <a:t>2</a:t>
            </a:r>
          </a:p>
          <a:p>
            <a:endParaRPr lang="en-US" dirty="0"/>
          </a:p>
          <a:p>
            <a:r>
              <a:rPr lang="en-US" dirty="0"/>
              <a:t>∆W</a:t>
            </a:r>
            <a:r>
              <a:rPr lang="en-US" baseline="-25000" dirty="0"/>
              <a:t>1</a:t>
            </a:r>
            <a:r>
              <a:rPr lang="en-US" dirty="0"/>
              <a:t>=</a:t>
            </a:r>
            <a:r>
              <a:rPr lang="el-GR" dirty="0"/>
              <a:t>β</a:t>
            </a:r>
            <a:r>
              <a:rPr lang="en-US" dirty="0"/>
              <a:t> * Error OP * Desired OP</a:t>
            </a:r>
            <a:endParaRPr lang="en-US" baseline="-25000" dirty="0"/>
          </a:p>
          <a:p>
            <a:r>
              <a:rPr lang="en-US" dirty="0"/>
              <a:t>∆W</a:t>
            </a:r>
            <a:r>
              <a:rPr lang="en-US" baseline="-25000" dirty="0"/>
              <a:t>1</a:t>
            </a:r>
            <a:r>
              <a:rPr lang="en-US" dirty="0"/>
              <a:t>=0.45 * 0.105* 1</a:t>
            </a:r>
          </a:p>
          <a:p>
            <a:r>
              <a:rPr lang="en-US" dirty="0"/>
              <a:t>∆W</a:t>
            </a:r>
            <a:r>
              <a:rPr lang="en-US" baseline="-25000" dirty="0"/>
              <a:t>1</a:t>
            </a:r>
            <a:r>
              <a:rPr lang="en-US" dirty="0"/>
              <a:t>=0.047</a:t>
            </a:r>
          </a:p>
          <a:p>
            <a:endParaRPr lang="en-US" dirty="0"/>
          </a:p>
          <a:p>
            <a:r>
              <a:rPr lang="en-US" dirty="0"/>
              <a:t>NewW</a:t>
            </a:r>
            <a:r>
              <a:rPr lang="en-US" baseline="-25000" dirty="0"/>
              <a:t>1</a:t>
            </a:r>
            <a:r>
              <a:rPr lang="en-US" dirty="0"/>
              <a:t> = old W</a:t>
            </a:r>
            <a:r>
              <a:rPr lang="en-US" baseline="-25000" dirty="0"/>
              <a:t>1</a:t>
            </a:r>
            <a:r>
              <a:rPr lang="en-US" dirty="0"/>
              <a:t> +∆W</a:t>
            </a:r>
            <a:r>
              <a:rPr lang="en-US" baseline="-25000" dirty="0"/>
              <a:t>1</a:t>
            </a:r>
            <a:r>
              <a:rPr lang="en-US" dirty="0"/>
              <a:t>+(</a:t>
            </a:r>
            <a:r>
              <a:rPr lang="el-GR" dirty="0"/>
              <a:t>α</a:t>
            </a:r>
            <a:r>
              <a:rPr lang="en-US" dirty="0"/>
              <a:t>* ∆ (t-1))</a:t>
            </a:r>
          </a:p>
          <a:p>
            <a:r>
              <a:rPr lang="en-US" dirty="0"/>
              <a:t>NewW</a:t>
            </a:r>
            <a:r>
              <a:rPr lang="en-US" baseline="-25000" dirty="0"/>
              <a:t>1</a:t>
            </a:r>
            <a:r>
              <a:rPr lang="en-US" dirty="0"/>
              <a:t> = 0.4+0.047+(0.9* 0)</a:t>
            </a:r>
          </a:p>
          <a:p>
            <a:r>
              <a:rPr lang="en-US" dirty="0"/>
              <a:t>NewW</a:t>
            </a:r>
            <a:r>
              <a:rPr lang="en-US" baseline="-25000" dirty="0"/>
              <a:t>1</a:t>
            </a:r>
            <a:r>
              <a:rPr lang="en-US" dirty="0"/>
              <a:t> =0.447</a:t>
            </a:r>
          </a:p>
          <a:p>
            <a:endParaRPr lang="en-US" dirty="0"/>
          </a:p>
          <a:p>
            <a:endParaRPr lang="en-US" dirty="0"/>
          </a:p>
          <a:p>
            <a:endParaRPr lang="en-US" baseline="-25000" dirty="0"/>
          </a:p>
          <a:p>
            <a:endParaRPr lang="en-US" baseline="-25000" dirty="0"/>
          </a:p>
          <a:p>
            <a:endParaRPr lang="en-US" baseline="-25000" dirty="0"/>
          </a:p>
          <a:p>
            <a:endParaRPr lang="en-US" baseline="-25000" dirty="0"/>
          </a:p>
          <a:p>
            <a:endParaRPr lang="en-US" dirty="0"/>
          </a:p>
        </p:txBody>
      </p:sp>
      <p:pic>
        <p:nvPicPr>
          <p:cNvPr id="15" name="Picture 2" descr="Home - TIU">
            <a:extLst>
              <a:ext uri="{FF2B5EF4-FFF2-40B4-BE49-F238E27FC236}">
                <a16:creationId xmlns:a16="http://schemas.microsoft.com/office/drawing/2014/main" id="{5076FAA3-1659-442F-96EE-BB7F9BB357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9" t="14059" r="9662" b="12660"/>
          <a:stretch/>
        </p:blipFill>
        <p:spPr bwMode="auto">
          <a:xfrm>
            <a:off x="8122511" y="26226"/>
            <a:ext cx="1021489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83B754FE-6437-402E-B8AC-AB39CCD507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3553" y="2819400"/>
            <a:ext cx="222324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19D9DCA9-4120-4E1E-8AB5-22D1D32A90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238724"/>
              </p:ext>
            </p:extLst>
          </p:nvPr>
        </p:nvGraphicFramePr>
        <p:xfrm>
          <a:off x="5930153" y="5562600"/>
          <a:ext cx="181991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763AC295-F671-4E8E-882C-8EC896CDC0C4}"/>
              </a:ext>
            </a:extLst>
          </p:cNvPr>
          <p:cNvSpPr txBox="1"/>
          <p:nvPr/>
        </p:nvSpPr>
        <p:spPr>
          <a:xfrm>
            <a:off x="5930153" y="5181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Initial Weights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8917AA5-FA52-4D14-BD89-E3684082E4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5544" y="309637"/>
            <a:ext cx="4007711" cy="2138192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1F4B3BA-939F-4ECF-B4B4-22BBEC5F8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252855"/>
              </p:ext>
            </p:extLst>
          </p:nvPr>
        </p:nvGraphicFramePr>
        <p:xfrm>
          <a:off x="5638800" y="4034468"/>
          <a:ext cx="308696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Desired</a:t>
                      </a:r>
                      <a:r>
                        <a:rPr lang="en-US" dirty="0"/>
                        <a:t> OP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465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Back Propagation  Algorithm</a:t>
            </a:r>
            <a:br>
              <a:rPr lang="en-US" sz="2400" dirty="0"/>
            </a:br>
            <a:r>
              <a:rPr lang="en-US" sz="2400" dirty="0"/>
              <a:t>Example</a:t>
            </a:r>
            <a:endParaRPr lang="en-US" sz="3600" dirty="0"/>
          </a:p>
        </p:txBody>
      </p:sp>
      <p:sp>
        <p:nvSpPr>
          <p:cNvPr id="4" name="AutoShape 4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data:image/jpeg;base64,/9j/4AAQSkZJRgABAQAAAQABAAD/2wCEAAkGBhEPERQUEhARERQSFxYQGRISGBsXGhYZFxgXFBYUGBUjHCYeGBojGRQXIC8iIycpLCwsGh4yNzAqNScrLCkBCQoKBQUFDQUFDSkYEhgpKSkpKSkpKSkpKSkpKSkpKSkpKSkpKSkpKSkpKSkpKSkpKSkpKSkpKSkpKSkpKSkpKf/AABEIAJsBRgMBIgACEQEDEQH/xAAbAAEAAgMBAQAAAAAAAAAAAAAABAUCAwYBB//EAEoQAAIBAwIDBAQJBwsDBQEAAAECAwAEERIhBRMxBiJBURQyYXEWM0JSVIGRk9EVI0NicnOSJDRTY4OhorGy0tOClLMXRHSj4Qf/xAAUAQEAAAAAAAAAAAAAAAAAAAAA/8QAFBEBAAAAAAAAAAAAAAAAAAAAAP/aAAwDAQACEQMRAD8A+40qFxO/5PK/rJUh6Z9bP6wx067+41Tw9t0ZFb0a4BkFu8aHl5dblikbevhe8DkEjA3oOlpVAnbGLRIxjlUxIXdTpypWV4GTZsEh423GxGDmo47Z6FzLbsmqee3Vi8aoeVI8eS7OApOjZTgk5xsM0HT1G4ldNFDJIqcwxozhAcaioLac4OM4xUmlBxv/AKjoRIVgLBA0ikNnXGXiihlGFJCyPI3ngRsd+lbpe2EqANJbuhCyjQSURyJLWNHy8YdUzcbkgYw+zbGuhThMABUQRBSggKhFwYxnEeMeoNTd3pufOtR4FbiMxpFHGpV07iJsHxrwCpBzpXIIIOBnOKDnZu1tzzSqwxZh9KWSPm91uSlvIGEnL1A/nSNOOp36Vvj7UXJE7rbrIiyxomkuWVHgim1SIsbMccz5IJy3TAzVvwrs5BbJpVA2S5LMq5PMwHGAoUAhFGAAMKNq2zcBtXzqtoGyFByinIUYUHbwGw8hQSLK6EsaSKVYSKrgqcqQwBBU4GRv1wK31jHGFACgAAAADYADYADwFZUClKUClKUClKUClKUClKUClKUClKUClKUClKUClKUClKUClKUClKUClKUClKUGm5s0l0611aGEi9dmXof76q73snBIkaKDGI+QoKls6Ld+ZGgOrIwflA5q6rXcTBFLHVgDPdUsfqUAk/UKCqk7I2jKqmIkKCvxkg1AvzTzDqzJ+cJbvZ3JPia2T9mbdw6lZNMjO7ossqqxkzrBQOF0sSSRjBJO29VvCL+aIETCd5GuTaqsndHLLvIjqQuHIhOWI+YR1FTLrtFJHd+jixupF5Qm9IQLy86tPL1FgNXj1z7PGgugMV7VZ+WX+h3X2Rf8teHjTj/2d19kX/LQTb28WFC7k4XHQZJJOFUDqWJIAA6kioKw3U3eaQWwO4jjCu4/bkYFc+xVwPnN1qs4dxp76W35lpcWoXmzaLgKCzIFRSAGJIHNJ3A3APhWM/Eb1bh0VXaP0jlK+geo9pzFwcYCpMDliD1A3wRQWki3UHeD+lINyjKqSY8SjDCMf1Soz84VY2t0kqK6HUrDIP8A+dQfYdxUCDiwDGNssyPHb6zpHMdoxKxA8wpyR78VEtuJpbzXCOGSPmBxJ+jRpERmVj8jLFmycDL9cnFBf0pSgUpSgUpSgUpSgUpSgUpSgUpSgUpSgUpSgUpSgUpSgUpSgUpSgUpSgUpSgUpSgUpSg0zWaOyOwJMRLLucAlShOOh7rEb+ZrdSlApSlBX8WtXYJJGAZIW1qpONYIKvHnwypOM7agpOwrdYcSjnGUbcbMh2dD8106qffUqol5wmCYgyQxuRsGZRkewN1FBW3cEVtIrFyTrkmWBe9JLK4KEjfcBWIAwAvUkAbTuF2TKjGXBkmYyuBuASAoQeYVFVc+OM+NbbPhcMGeVFHGT1KqAT7z1P11KoKk8Okt97bBTqbZzhf7Jv0Z/V9T9nc1LsOJpNkDKuuNUTjS6Z6al8vIjIPgTUuod/wtJsE5V09WVDh0z5N5eanIPiDQTKVUjiUlvtc40dBcoMJ/ar+iPt3X2rkCrUHPSg9pSlApSlApSlApSlApSlApSlApSlBQcQ7ViG4WIx6kLCNnTWSjmNpQrDl6PVUba9XeBxWpO0Ny/obLBCqXb9DKWPLMDzA5EeA/dGw1DwzvkWV/w2BS1wbeOSWNS4bSuolFOMMejYyAfI+Vc/wO6tWgQyWkaOWtZSiRqFV7ltEJXvtjTq3II2J2GSKCVw/thqESMjNJKISmSAXEjOJG2AA5axOxwOmnzqO3baWTAihj1a7bBZpAjxXDugZWMSnP5vqAy4IIJ6Vttu0VmeW4tHUon5jMaamEsiwFYsN3cuUB1aRgg9Nxoaa0haaN+GCOMQwSthYiWLyyrFEVDnJ1oNOMgFvk9aDfL2xaMS/mjJyfSJpCzhdMcMzRdwBe+3cYgHGwGWyanWHaRpZxG0ARGe4iR9eolrd9Dak0jSDuRuem4qsveLWRxrsHd4TPK0fLjLRcoxSTMx16TnnRv3SdW3iK6eC0i7rqidWkVgB1k7zsPaxOT50EmlKUClKUClKUClKUClK8Y4Hl76D2lc9wftRzIw82hMyNbAIHbDrK0OpjjCK5CadWPWG+9TbntPaRT+jyXMUc2jm8t2CnSTjOTt18M5oLSlV3wjtPpdv96n+6h7R2n0q3+9T8aCxqrXjDy/zeHmqNua7cuM4+Y2GZ/eF0+RNQJeP21+iR21xFMs0gik5bZKoFeV1YDddSxld8HvGsrrtStvO0DRABGt1DBsAJNrUOwx3QHjK4HXI9uAmvxWaLee3wnjJC5lC+1l0K4HtAbHjgVZRyBgGUhgwBBByCDuCD4ioFnxpG7shVJVVXeMZOnUdOxKjUA2xx0PXFR7CZLeeWAuiKdM8akgYEhcOijxAeNm26a8dMUFzSlKDwiqo8Me33tSNPU2znCH92f0R9mCvsGdVW1KCHY8USbKjKSL60TjDr7SPEeTDKnwJqZUS/4Yk2NWQy5KyIdLoT4q3+Y6HxBFRPyhJbbXOGj6C5QYA/fJ+j/aHd89HSgtqV4rAgEEEHcEeI869oFKV4zAdTj30HtK8Br2gVjzBjORjpn+7/OoPH+Htc2s8KkBpY3iBbOMspG+N8b1znFexDszcoRCLnNKLfuomHgihJwYnUMGRz6vRycg0HXRXSOzqrAtGQrAHdSVVwD5d1lP10huFcAjOG6agVPj8kgHwNU3Z7gBtZJSUjIkEREuotL3IYoSjsUGoZiLas7lvVFVsHYlwAW5LSItqEfclDDcyzyFTpyMpIBt13B2oOv1DzG1a2ukDqhZQ7BmC53IUqGIHsLr9orheH9krhoywihgYc47lg0zG8S4j5vc7oCxYBy3xhIwNja2HZuZblLiWO2ZuZcMVySYxMYCrIxj3ZeSRju+t18KDqJIwwKnoQQfcdjVU3ZW2LI2lxyxCAokcKeQdUJZc4YqfE59udqs7i5SNdTuqKPlMQo32G52qH8ILX6Vb/eJ+NBpfsvbFVXQQEQRqQ7AqA6yghs5DB0VgeoIpN2Zgf1+a+UELFpHyyhmdSx1bsrMxVuqk7EVu+EFr9Kt/vE/GnwgtfpVv94n40GqLsxbqCNLMXWVGZnYswm0CTUxOSSIkGfAKAMCrOOMKAB0AAHuGwqEOP2p2Fzb77fGJ+NT6BSlKBSlKBSlKBSlKBWueBZFKuqup6qwBB8dwdq2UoK6fhRMishiRNXNdOXkyPthywYd4ADcg+B8BiV6FHzOZy05mnl8zSNWnOdOrGdOd8dK30oPNA8hXhjB8BWVKCp4lYiKONoYgPR3EvLjUDK6WjkCqOp0OxA8SAKlxwwTgSBY5A+hw+AdWg6oznx0kkjyNS6rpOCqGLRSSW5Ylm5RXSxPVjGysuT4kAE+JoIV1w6ZpdTmMrzEcyKCpSOImQRklznLBM4ABw2fAVt4fbpdNLM6K8cuiOMOoIaOPUQ+D4M0jkea6T41uPAw/wAdNLcAfIfSqee6Iqh/c2RVnQVnwdhHxeuD9y7IP4AdB+sU9BuU9S6D+yeNW/xIU/vBqzpQVnpt0nr2yyDzgkBP8LhMfxGnwhhX4wSQfvo2VR/aY0f4qs6UGm2vI5RmN0kHmjBh9ordUG54JbynU0MZb54ADfU4ww+2tX5FK/FXNxH7CwlH/wBgY/YRQYNwt4CWtSqjqbdto28SUO5ib3AqfFcnNb7TjUUjBGJil6cmTAfYE7DOHGATqUkbHfY1rxeJ42849oaE/b+cB+wVzHaa9WSQm54Xc6rWNrmK7Q5RHUM2kSKwIzpXfBBzggUHQ3N7LcSNDbty1jOmW4wGKtgHlRKdi+CCWOQuQMMSQuSdlLTq8Kzt4vcfnmP1vnHuGB7KlcG4f6PBHHnLKMs3znbvSOfazlm+uuX7Z8Pu4ZVvIZLqeBRieyilZTp/poMEHWvUp0bfGDQXr9lrcbwqbV/B7Y8v7UHcf3MpFZcO4jIsnIuNPMwXSVRhZlGMkL8h1yNS5PUEbZC1/AbZJniu7W9mmtpI2UxyStIpJwVcBssrqVKkE+J2BFTu1SYt2lHr2pF0p/d5Lr/1R60PsY0FxSvAa9oOb7QdqJLeVo44lk0RJKSzEd+WYQRR7A+udeP2a03na+Tl3EsMIMcInRXkJGuSJuUoUfKDTak28s5GQK6KawifOqKNtWknUoOdB1JnbfSdx5GtMnCINMn8nibmHWy6F77A6gWyME6gDk+O9BusnYoA5DOoCuVBALYBJUHw3qRUHg9o0Uffxqd5JWA3wXdn059gIX6qnUFL2oQMsAIBBuYNjuPX8qsfybD/AEMf8C/hVXx+6RxCFdWKXUCsFIOk6+hHgffV7QRvybD/AEUf8K/hT8mw/wBFH/Cv4Vxd1x9ppuJSySyxWvDF5YWFyjSShObJIxG5K91VU5XfJBqfwMzlbKWWWQ3FzmaWPUdCo0TOUEWdKhGaJdWM56k6jQWHauwiFlckRRgiGQ5Cj5p9lX1VHa7+Y3P7mT/SatqD2lK1SXSKyqXUM2dKkgFsdcDxxkdKDbSqvinGeTJHEANUiyzF3OFjjiC65G895EGNupOdq28D4mbmCORozE7ojtGc90uofTkgZ6/jvQT6UpQKUpQKUrwmg9pVfwnjKXS60WRVyVzIAveVmR0xnOpWQg+HkTvVhQKUpQKg3PGYY20FmZxuUiVpGGehZVBK59uKx4xcOqokZ0vM4iVvmDDO748wiMRnbOKj2nELW3bkKdDLIsOkg5d5EMoJb5ZKgksT1Byc0EmDjkLsEy0bN6qyo8Rb2LqA1H3ZqfUTTHdQjUmqOVQ2l1IODgjIO4I29oNaODysDJC7F2hIAdurxsMozHxYYZSfEoT40FlSo13xGGH4yWOP9tgufdk71F/LyN8VFPN7UjIX6nfSh+o0FnSqv0i7f1YYoR5yuXYf9CjH+OvfyZM/xl2/7MKrGPtOp/sagsmcAZJAA8TVc3aK3zhZRKfmwhpSPeEDY+ui9nbfOWj5p+dMWlP1FycfVViqADAAAHgPwoK38pzP8XaP+1Myxj7BqcfWtU3H+D8SuldRc28MTxSI0SR6yzMCFAkbGnruce4eNdZVHx/jE4Vo7GOOe5GMiQkRxg43kYdDg5CjcjfYb0Flwu+W4hjlXpIqvjyyMlT7Qcg+6uR7b9v4raUWqySRuwzJPHE8vJXyQBSDKwO2dl6nOym3ghmsO8dVxE/fkES96ORt5JY4hktGzZYoMspJI1aji3seJw3C6opUkHjoYHHsI6g+w0HK9ku2NhI8VnYxzBQruS8UkYULuWLOAXdmbJO5JySfO97Vv/JJUHrTj0VR5tN+aH2asn2A1Kv+MQW+OZIqk9EHedj5JGMs59gBqHZW0lxKs8yGNY88mA4ypYaTNJjbmFSVCjOkFt8sQobx2ctPolv90n4V78HLT6Jb/dJ+FWNKCu+Dlp9Et/uk/CnwctPolv8AdJ+FWNKCu+Dlp9Et/uk/CnwctPolv90n4VY0oOT4p2Ys7Z4pYbaGOWS6g1SKo1HvgYB6gbdBgV1lU/aX1YP/AJMH+urig+c//wBJ4ANIjgeSNuLXNvbyxqAVbGC82CMqRHEAcHBwMjxrubHhgiJYs0jsAut8DCjoiqAFVfYBv45qbSgqO138xuv3Mn+k1u+Dtp9Ft/uk/CtPa3+Y3P7mT/Sat6Cu+Dtp9Etvuk/Co1z2N4fKyM9nbMYySuY1wCfHTjBO3iNqruKG99OQxJIEVkUnJMbRlG1M3fCrhyBgIW2Bzg7RLexmdbRpEvjJDMrT6nOdTQSxsyAPgx8xl2TbB2GM0HWvbRShSUjkCg6TgEDwOD4dB9laeE2rIHZ8B5ZGlIznGcIi56ZCIufbmuesLa/U26HWEkCNI2VHJMLu7Lj+tBjXbwDnbNVgsr6ZW5sd0ED2k/LDMGV1mczpGxlLPhNJyNKnAKig+gpID0IOCRsc7jYj35rKuGv7e/GvQLkZNyYeUVAEpmzA02+8ejHrZGNed9NWnDbS7W4V3aYq8t2rqzAosesm30p4bAYI3wTnwwHS0pSgVquYdalQ7Jn5SYBG+diQa20oOfk7OhdMcQYR88XR1FSg7/MZFHrLlu+MeJ3ONjuuuyUEt36UzTiXlC3wkroukNqzhSN8+3Hsq6pQVvwfi+dcf9xP/wAleHs9EflXH/cT/wDJVnSg5aDs5Dw0QGIzGNJcOZZXkwJEeIMAzYQa3TOkAYJNWN52XhllaVi+pmhY4bHxOrSBtsDrIbxIx5VayxK6lWAZWBUqRkEHYgjxGKrY7S5g7sTJNGOiTsyso8BzQG1AeGpc+bGgrri3c3QIXTzTEgVguVSFnkkYgEgqdMYUncFvDpUmKxS6nndi+hdFuNDugYx6i5OkjUA0hXfxVqkPBdTbO0duh2PJZncjyEhVQnvCk+RB3qwtrZIkVEUKqjSFHgKDTacJgh3jhjQ+aqAT726mpdKUClKUCsZJAoLMQoUEkk4AA3JJ8BUe/wCJJABqyzNskaDLufJV8fadgOpIG9RIuGvOQ9zjA7y26nKIRuGc/pXH8I8BkaiGPPlu/iy0MB/S4xJIP6sH1F/XO5+SBs1WNpZpCgSNQqjwHt3JJ6kk7kncmt1U/a2aRLR2ido2UxnWoyVUSJrOPLRqz7M0FxUG84FbTnVLbwyN01Oisf4iM1z1zx6dVmczLoWaO2jdUULhooZDM8jNpCkswzjG4G5qPadpryVElwihY7aR05bfnDJcSwSAEnKjRGGAxkEjO2xDq7HhFvb55MEUWepjRVz7yBvUyuBuOK3F1mEzbi5gVjAAU5bSSDQHVtYOEGpWwR7Q1Z2nam9kD/Eo2pE5bDU8Ba5jgwYw2ojluxJbG4BGx2Du6VhArBQGbUwABbGMnxOPCs6BSlKBSlKCNf8ADo7hNEq6lyGxkjBU5BBBBBBqB8E7X5j/AHsv++rilBx3a7gqW9trt4JJZOZCoXnSDutKgfrIOqkge0irkdk7X5kn3sv++tvaL4n+0g/88dWdBTN2QtCMGNmB6hpJCD7CC+CKuaUoFKUoFKUoFKUoFKUoFKUoK/h8xaa4BuY5grIBCgAaDKA6HIYklvWGQNjVhUKyikEsxaKFFZlKPGTrcaQCZRpGCDsNztU2gUpSgVpu2xG51iPCseY24TY94gkDA69fCt1arkEowVVYlSAr+qTjYNsdj47UGnhMhaCImZLglFPPjACybeuoBIAPXYmpdRuGo6xRh0jjcKoZIt0U43VDgd0eGwqTQKUrCadUUs7BVUZLMcAAdST4CgzqsueKMzmK3USSDZnOeXF+2R6zfqDfpkqDmtfMlu/V1wQfP3WWUfqjrEn6x7x8NOzGytbVIkCRqEVdgq7AeP8AnQR7DhaxEuWMkrDDSv6xHXSB0RB4KNveckzaUoFU3au4mSBeQ4R3mgh1HqFklSNsbHBw3XG3vq5rF4w3UA4IbcZ3ByD7wQDQcrcdtGSPIjRnCXTaS+N7a4S3GTp21a8k42x41uj7STtLyOXAsqvKrMztyysSQSd3u6ixFyu3hpc74FXg4VAGZuTFqf1m0Lls4zqOMnoOvkK9ueGwyjEkMTgtrw6K3exp1bjrgYzQcq/auaJWkl0uEmvVCxHBKW6XDqr5U74iXGMeZ8jJXtRcGQQCK3Mpk5esSMYsGBrgEHTqJ7uCPIq3jiujFhEGLCKPUx1FtIyTgrknGSdJI9xrG24bDEAI4o4wpLAIqqASMEgAbEjagx4Tf+kQRTadPOjSXTnONahsZ8cZqXWMcYUAKAoAAAAwABsAB4CsqBSlKBSlKBSlKCs7RfE/2kH/AJ46s6p+1fC7i6t+Xb3C28muN+YyaxhHD40+9R/l41big9pSlApSlApSlApSlApSlApStV1NoUtpdsfJQZY5ONh9dBtpXL8B4ibccq6M/OZ3jUuWkDIJgkLA9PVniBYgEnOc6dpt12oEd36N6LdueUJ+dHGWj9bTo1Z9bxoLulVf5dH0e6+6NDx4fR7r7o0E67u0hRnc6VUZJ6+wAAbkk4AA3JIFQFF3NvqS1U9EK8yTHmx1aFP6oDe+qvh/HhxCS3/k9zAoMk+m5j5ZYxhVTAydQBl1A+ag15Pxm7W4eIKzJ6RyVfR8l7TnIFOMYWUHLHbBA86C1drqAaiVuUHUKuiUDzUZKyfs90+WTtVhbXKyorowZWAYMPEHpUODi0WFXnJK+ViOkqCWOoE6c7bxvsN+63lVfbzSpLPDAg+MEgkf4uISIrvtnLsXLtpGPW3I2yFtf8TSHAIZ3fISJN3cjrgeAHixwB4kVFg4Y8rCS5IYqdSQLvHGfAn+kcfOIwPkgdTJsOFrDlsmSR/Xlfdm8h5Ko8FGAPLrUygUpSgUpSgUpSgUpSgUpSgUpSgUpSgUpSgUrFpAOpAycbnxPQe+sqDi+111IZplAV1htAY4Tn87PcNJEmAPWI5QUeXMJrqOE5ESKzF2jURM5+UyAKzZ8d81IlTxCqWAOnO2/lqwSAajcHteVFp1KzandivTW7s7/YzEfVQTaViZACBkZOcDO5x1wProrg5wQcbHHgcA4PlsQfroMqUpQKUpQKUpQKUpQKUpQRpuHROwdkUsNJDHqNBLL9hJNSaUoFKUoK/i9s50SxrqkhbWE6a1IKvGD0yQcjO2pVztUiyv4511RtqGcEdCpHVWU7qw8QcGpFQrvg0EzanjGvprXKtjy1qQ2PZmgqZeFw2bpJrIVcaY92eSQK6AKOrEiV2wOrMScVacItXRWeQASTMZWUHIXICqmfHSiqM+JBPjWdnwiGE6kjUMRgucsxHkXOWI9mamUClKUClKUClKUClKUClKUClKUClKUClKUClKUHGX/AZHuJsLcASXdvca1c6eWscSOV73cYMjA4AOMY8K8Xh3ESkuJJw8cEiw6nGGk51wsbPv325PK3bbcE79O0pQcJJBeiIFTdyYkYrAwkjz3EARpucZFGoMQzFlyzZGAtbH4TfRCUwGYNK1+dOsaRqlLwMik6VYgkg+bd7bp29KDhJbC9bU8S3ACi5EJmYGVVaO3AGpmJyZFm06icbZwMVedk7RkNyxSdVkmV09IOpyoghTJOSfWRh3jnar+lApSlApSlApSlApSlB/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7200" y="1600200"/>
            <a:ext cx="52578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Iteration 1:</a:t>
            </a:r>
          </a:p>
          <a:p>
            <a:endParaRPr lang="en-US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 Step: Back Propagation at output layer: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1- Finding ∆W</a:t>
            </a:r>
            <a:r>
              <a:rPr lang="en-US" baseline="-25000" dirty="0"/>
              <a:t>1</a:t>
            </a:r>
            <a:r>
              <a:rPr lang="en-US" dirty="0"/>
              <a:t> with ∆W</a:t>
            </a:r>
            <a:r>
              <a:rPr lang="en-US" baseline="-25000" dirty="0"/>
              <a:t>2</a:t>
            </a:r>
            <a:r>
              <a:rPr lang="en-US" dirty="0"/>
              <a:t> and updating W</a:t>
            </a:r>
            <a:r>
              <a:rPr lang="en-US" baseline="-25000" dirty="0"/>
              <a:t>1</a:t>
            </a:r>
            <a:r>
              <a:rPr lang="en-US" dirty="0"/>
              <a:t> and W</a:t>
            </a:r>
            <a:r>
              <a:rPr lang="en-US" baseline="-25000" dirty="0"/>
              <a:t>2</a:t>
            </a:r>
          </a:p>
          <a:p>
            <a:endParaRPr lang="en-US" dirty="0"/>
          </a:p>
          <a:p>
            <a:r>
              <a:rPr lang="en-US" dirty="0"/>
              <a:t>∆W</a:t>
            </a:r>
            <a:r>
              <a:rPr lang="en-US" baseline="-25000" dirty="0"/>
              <a:t>2</a:t>
            </a:r>
            <a:r>
              <a:rPr lang="en-US" dirty="0"/>
              <a:t>=</a:t>
            </a:r>
            <a:r>
              <a:rPr lang="el-GR" dirty="0"/>
              <a:t>β</a:t>
            </a:r>
            <a:r>
              <a:rPr lang="en-US" dirty="0"/>
              <a:t> * Error OP * Desired OP</a:t>
            </a:r>
            <a:endParaRPr lang="en-US" baseline="-25000" dirty="0"/>
          </a:p>
          <a:p>
            <a:r>
              <a:rPr lang="en-US" dirty="0"/>
              <a:t>∆W</a:t>
            </a:r>
            <a:r>
              <a:rPr lang="en-US" baseline="-25000" dirty="0"/>
              <a:t>2</a:t>
            </a:r>
            <a:r>
              <a:rPr lang="en-US" dirty="0"/>
              <a:t>=0.45 * 0.105* 1</a:t>
            </a:r>
          </a:p>
          <a:p>
            <a:r>
              <a:rPr lang="en-US" dirty="0"/>
              <a:t>∆W</a:t>
            </a:r>
            <a:r>
              <a:rPr lang="en-US" baseline="-25000" dirty="0"/>
              <a:t>2</a:t>
            </a:r>
            <a:r>
              <a:rPr lang="en-US" dirty="0"/>
              <a:t>=0.047</a:t>
            </a:r>
          </a:p>
          <a:p>
            <a:endParaRPr lang="en-US" dirty="0"/>
          </a:p>
          <a:p>
            <a:r>
              <a:rPr lang="en-US" dirty="0"/>
              <a:t>NewW</a:t>
            </a:r>
            <a:r>
              <a:rPr lang="en-US" baseline="-25000" dirty="0"/>
              <a:t>2</a:t>
            </a:r>
            <a:r>
              <a:rPr lang="en-US" dirty="0"/>
              <a:t> = old W</a:t>
            </a:r>
            <a:r>
              <a:rPr lang="en-US" baseline="-25000" dirty="0"/>
              <a:t>2</a:t>
            </a:r>
            <a:r>
              <a:rPr lang="en-US" dirty="0"/>
              <a:t> +∆W</a:t>
            </a:r>
            <a:r>
              <a:rPr lang="en-US" baseline="-25000" dirty="0"/>
              <a:t>2</a:t>
            </a:r>
            <a:r>
              <a:rPr lang="en-US" dirty="0"/>
              <a:t>+(</a:t>
            </a:r>
            <a:r>
              <a:rPr lang="el-GR" dirty="0"/>
              <a:t>α</a:t>
            </a:r>
            <a:r>
              <a:rPr lang="en-US" dirty="0"/>
              <a:t>* ∆ (t-1))</a:t>
            </a:r>
          </a:p>
          <a:p>
            <a:r>
              <a:rPr lang="en-US" dirty="0"/>
              <a:t>NewW</a:t>
            </a:r>
            <a:r>
              <a:rPr lang="en-US" baseline="-25000" dirty="0"/>
              <a:t>2</a:t>
            </a:r>
            <a:r>
              <a:rPr lang="en-US" dirty="0"/>
              <a:t> = -0.1+0.047+(0.9* 0)</a:t>
            </a:r>
          </a:p>
          <a:p>
            <a:r>
              <a:rPr lang="en-US" dirty="0"/>
              <a:t>NewW</a:t>
            </a:r>
            <a:r>
              <a:rPr lang="en-US" baseline="-25000" dirty="0"/>
              <a:t>2</a:t>
            </a:r>
            <a:r>
              <a:rPr lang="en-US" dirty="0"/>
              <a:t> = -0.053</a:t>
            </a:r>
          </a:p>
          <a:p>
            <a:endParaRPr lang="en-US" dirty="0"/>
          </a:p>
          <a:p>
            <a:endParaRPr lang="en-US" dirty="0"/>
          </a:p>
          <a:p>
            <a:endParaRPr lang="en-US" baseline="-25000" dirty="0"/>
          </a:p>
          <a:p>
            <a:endParaRPr lang="en-US" baseline="-25000" dirty="0"/>
          </a:p>
          <a:p>
            <a:endParaRPr lang="en-US" baseline="-25000" dirty="0"/>
          </a:p>
          <a:p>
            <a:endParaRPr lang="en-US" baseline="-25000" dirty="0"/>
          </a:p>
          <a:p>
            <a:endParaRPr lang="en-US" dirty="0"/>
          </a:p>
        </p:txBody>
      </p:sp>
      <p:pic>
        <p:nvPicPr>
          <p:cNvPr id="15" name="Picture 2" descr="Home - TIU">
            <a:extLst>
              <a:ext uri="{FF2B5EF4-FFF2-40B4-BE49-F238E27FC236}">
                <a16:creationId xmlns:a16="http://schemas.microsoft.com/office/drawing/2014/main" id="{5076FAA3-1659-442F-96EE-BB7F9BB357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9" t="14059" r="9662" b="12660"/>
          <a:stretch/>
        </p:blipFill>
        <p:spPr bwMode="auto">
          <a:xfrm>
            <a:off x="8122511" y="26226"/>
            <a:ext cx="1021489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83B754FE-6437-402E-B8AC-AB39CCD507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3553" y="2819400"/>
            <a:ext cx="222324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19D9DCA9-4120-4E1E-8AB5-22D1D32A90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475577"/>
              </p:ext>
            </p:extLst>
          </p:nvPr>
        </p:nvGraphicFramePr>
        <p:xfrm>
          <a:off x="5930153" y="5562600"/>
          <a:ext cx="181991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763AC295-F671-4E8E-882C-8EC896CDC0C4}"/>
              </a:ext>
            </a:extLst>
          </p:cNvPr>
          <p:cNvSpPr txBox="1"/>
          <p:nvPr/>
        </p:nvSpPr>
        <p:spPr>
          <a:xfrm>
            <a:off x="5930153" y="5181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Initial Weights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8917AA5-FA52-4D14-BD89-E3684082E4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5544" y="309637"/>
            <a:ext cx="4007711" cy="2138192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2D2AC52-E00D-4EE7-B5B2-90C8341EF0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252855"/>
              </p:ext>
            </p:extLst>
          </p:nvPr>
        </p:nvGraphicFramePr>
        <p:xfrm>
          <a:off x="5638800" y="4034468"/>
          <a:ext cx="308696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Desired</a:t>
                      </a:r>
                      <a:r>
                        <a:rPr lang="en-US" dirty="0"/>
                        <a:t> OP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085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Back Propagation  Algorithm</a:t>
            </a:r>
            <a:br>
              <a:rPr lang="en-US" sz="2400" dirty="0"/>
            </a:br>
            <a:r>
              <a:rPr lang="en-US" sz="2400" dirty="0"/>
              <a:t>Example</a:t>
            </a:r>
            <a:endParaRPr lang="en-US" sz="3600" dirty="0"/>
          </a:p>
        </p:txBody>
      </p:sp>
      <p:sp>
        <p:nvSpPr>
          <p:cNvPr id="4" name="AutoShape 4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data:image/jpeg;base64,/9j/4AAQSkZJRgABAQAAAQABAAD/2wCEAAkGBhEPERQUEhARERQSFxYQGRISGBsXGhYZFxgXFBYUGBUjHCYeGBojGRQXIC8iIycpLCwsGh4yNzAqNScrLCkBCQoKBQUFDQUFDSkYEhgpKSkpKSkpKSkpKSkpKSkpKSkpKSkpKSkpKSkpKSkpKSkpKSkpKSkpKSkpKSkpKSkpKf/AABEIAJsBRgMBIgACEQEDEQH/xAAbAAEAAgMBAQAAAAAAAAAAAAAABAUCAwYBB//EAEoQAAIBAwIDBAQJBwsDBQEAAAECAwAEERIhBRMxBiJBURQyYXEWM0JSVIGRk9EVI0NicnOSJDRTY4OhorGy0tOClLMXRHSj4Qf/xAAUAQEAAAAAAAAAAAAAAAAAAAAA/8QAFBEBAAAAAAAAAAAAAAAAAAAAAP/aAAwDAQACEQMRAD8A+40qFxO/5PK/rJUh6Z9bP6wx067+41Tw9t0ZFb0a4BkFu8aHl5dblikbevhe8DkEjA3oOlpVAnbGLRIxjlUxIXdTpypWV4GTZsEh423GxGDmo47Z6FzLbsmqee3Vi8aoeVI8eS7OApOjZTgk5xsM0HT1G4ldNFDJIqcwxozhAcaioLac4OM4xUmlBxv/AKjoRIVgLBA0ikNnXGXiihlGFJCyPI3ngRsd+lbpe2EqANJbuhCyjQSURyJLWNHy8YdUzcbkgYw+zbGuhThMABUQRBSggKhFwYxnEeMeoNTd3pufOtR4FbiMxpFHGpV07iJsHxrwCpBzpXIIIOBnOKDnZu1tzzSqwxZh9KWSPm91uSlvIGEnL1A/nSNOOp36Vvj7UXJE7rbrIiyxomkuWVHgim1SIsbMccz5IJy3TAzVvwrs5BbJpVA2S5LMq5PMwHGAoUAhFGAAMKNq2zcBtXzqtoGyFByinIUYUHbwGw8hQSLK6EsaSKVYSKrgqcqQwBBU4GRv1wK31jHGFACgAAAADYADYADwFZUClKUClKUClKUClKUClKUClKUClKUClKUClKUClKUClKUClKUClKUClKUClKUGm5s0l0611aGEi9dmXof76q73snBIkaKDGI+QoKls6Ld+ZGgOrIwflA5q6rXcTBFLHVgDPdUsfqUAk/UKCqk7I2jKqmIkKCvxkg1AvzTzDqzJ+cJbvZ3JPia2T9mbdw6lZNMjO7ossqqxkzrBQOF0sSSRjBJO29VvCL+aIETCd5GuTaqsndHLLvIjqQuHIhOWI+YR1FTLrtFJHd+jixupF5Qm9IQLy86tPL1FgNXj1z7PGgugMV7VZ+WX+h3X2Rf8teHjTj/2d19kX/LQTb28WFC7k4XHQZJJOFUDqWJIAA6kioKw3U3eaQWwO4jjCu4/bkYFc+xVwPnN1qs4dxp76W35lpcWoXmzaLgKCzIFRSAGJIHNJ3A3APhWM/Eb1bh0VXaP0jlK+geo9pzFwcYCpMDliD1A3wRQWki3UHeD+lINyjKqSY8SjDCMf1Soz84VY2t0kqK6HUrDIP8A+dQfYdxUCDiwDGNssyPHb6zpHMdoxKxA8wpyR78VEtuJpbzXCOGSPmBxJ+jRpERmVj8jLFmycDL9cnFBf0pSgUpSgUpSgUpSgUpSgUpSgUpSgUpSgUpSgUpSgUpSgUpSgUpSgUpSgUpSgUpSgUpSg0zWaOyOwJMRLLucAlShOOh7rEb+ZrdSlApSlBX8WtXYJJGAZIW1qpONYIKvHnwypOM7agpOwrdYcSjnGUbcbMh2dD8106qffUqol5wmCYgyQxuRsGZRkewN1FBW3cEVtIrFyTrkmWBe9JLK4KEjfcBWIAwAvUkAbTuF2TKjGXBkmYyuBuASAoQeYVFVc+OM+NbbPhcMGeVFHGT1KqAT7z1P11KoKk8Okt97bBTqbZzhf7Jv0Z/V9T9nc1LsOJpNkDKuuNUTjS6Z6al8vIjIPgTUuod/wtJsE5V09WVDh0z5N5eanIPiDQTKVUjiUlvtc40dBcoMJ/ar+iPt3X2rkCrUHPSg9pSlApSlApSlApSlApSlApSlApSlBQcQ7ViG4WIx6kLCNnTWSjmNpQrDl6PVUba9XeBxWpO0Ny/obLBCqXb9DKWPLMDzA5EeA/dGw1DwzvkWV/w2BS1wbeOSWNS4bSuolFOMMejYyAfI+Vc/wO6tWgQyWkaOWtZSiRqFV7ltEJXvtjTq3II2J2GSKCVw/thqESMjNJKISmSAXEjOJG2AA5axOxwOmnzqO3baWTAihj1a7bBZpAjxXDugZWMSnP5vqAy4IIJ6Vttu0VmeW4tHUon5jMaamEsiwFYsN3cuUB1aRgg9Nxoaa0haaN+GCOMQwSthYiWLyyrFEVDnJ1oNOMgFvk9aDfL2xaMS/mjJyfSJpCzhdMcMzRdwBe+3cYgHGwGWyanWHaRpZxG0ARGe4iR9eolrd9Dak0jSDuRuem4qsveLWRxrsHd4TPK0fLjLRcoxSTMx16TnnRv3SdW3iK6eC0i7rqidWkVgB1k7zsPaxOT50EmlKUClKUClKUClKUClK8Y4Hl76D2lc9wftRzIw82hMyNbAIHbDrK0OpjjCK5CadWPWG+9TbntPaRT+jyXMUc2jm8t2CnSTjOTt18M5oLSlV3wjtPpdv96n+6h7R2n0q3+9T8aCxqrXjDy/zeHmqNua7cuM4+Y2GZ/eF0+RNQJeP21+iR21xFMs0gik5bZKoFeV1YDddSxld8HvGsrrtStvO0DRABGt1DBsAJNrUOwx3QHjK4HXI9uAmvxWaLee3wnjJC5lC+1l0K4HtAbHjgVZRyBgGUhgwBBByCDuCD4ioFnxpG7shVJVVXeMZOnUdOxKjUA2xx0PXFR7CZLeeWAuiKdM8akgYEhcOijxAeNm26a8dMUFzSlKDwiqo8Me33tSNPU2znCH92f0R9mCvsGdVW1KCHY8USbKjKSL60TjDr7SPEeTDKnwJqZUS/4Yk2NWQy5KyIdLoT4q3+Y6HxBFRPyhJbbXOGj6C5QYA/fJ+j/aHd89HSgtqV4rAgEEEHcEeI869oFKV4zAdTj30HtK8Br2gVjzBjORjpn+7/OoPH+Htc2s8KkBpY3iBbOMspG+N8b1znFexDszcoRCLnNKLfuomHgihJwYnUMGRz6vRycg0HXRXSOzqrAtGQrAHdSVVwD5d1lP10huFcAjOG6agVPj8kgHwNU3Z7gBtZJSUjIkEREuotL3IYoSjsUGoZiLas7lvVFVsHYlwAW5LSItqEfclDDcyzyFTpyMpIBt13B2oOv1DzG1a2ukDqhZQ7BmC53IUqGIHsLr9orheH9krhoywihgYc47lg0zG8S4j5vc7oCxYBy3xhIwNja2HZuZblLiWO2ZuZcMVySYxMYCrIxj3ZeSRju+t18KDqJIwwKnoQQfcdjVU3ZW2LI2lxyxCAokcKeQdUJZc4YqfE59udqs7i5SNdTuqKPlMQo32G52qH8ILX6Vb/eJ+NBpfsvbFVXQQEQRqQ7AqA6yghs5DB0VgeoIpN2Zgf1+a+UELFpHyyhmdSx1bsrMxVuqk7EVu+EFr9Kt/vE/GnwgtfpVv94n40GqLsxbqCNLMXWVGZnYswm0CTUxOSSIkGfAKAMCrOOMKAB0AAHuGwqEOP2p2Fzb77fGJ+NT6BSlKBSlKBSlKBSlKBWueBZFKuqup6qwBB8dwdq2UoK6fhRMishiRNXNdOXkyPthywYd4ADcg+B8BiV6FHzOZy05mnl8zSNWnOdOrGdOd8dK30oPNA8hXhjB8BWVKCp4lYiKONoYgPR3EvLjUDK6WjkCqOp0OxA8SAKlxwwTgSBY5A+hw+AdWg6oznx0kkjyNS6rpOCqGLRSSW5Ylm5RXSxPVjGysuT4kAE+JoIV1w6ZpdTmMrzEcyKCpSOImQRklznLBM4ABw2fAVt4fbpdNLM6K8cuiOMOoIaOPUQ+D4M0jkea6T41uPAw/wAdNLcAfIfSqee6Iqh/c2RVnQVnwdhHxeuD9y7IP4AdB+sU9BuU9S6D+yeNW/xIU/vBqzpQVnpt0nr2yyDzgkBP8LhMfxGnwhhX4wSQfvo2VR/aY0f4qs6UGm2vI5RmN0kHmjBh9ordUG54JbynU0MZb54ADfU4ww+2tX5FK/FXNxH7CwlH/wBgY/YRQYNwt4CWtSqjqbdto28SUO5ib3AqfFcnNb7TjUUjBGJil6cmTAfYE7DOHGATqUkbHfY1rxeJ42849oaE/b+cB+wVzHaa9WSQm54Xc6rWNrmK7Q5RHUM2kSKwIzpXfBBzggUHQ3N7LcSNDbty1jOmW4wGKtgHlRKdi+CCWOQuQMMSQuSdlLTq8Kzt4vcfnmP1vnHuGB7KlcG4f6PBHHnLKMs3znbvSOfazlm+uuX7Z8Pu4ZVvIZLqeBRieyilZTp/poMEHWvUp0bfGDQXr9lrcbwqbV/B7Y8v7UHcf3MpFZcO4jIsnIuNPMwXSVRhZlGMkL8h1yNS5PUEbZC1/AbZJniu7W9mmtpI2UxyStIpJwVcBssrqVKkE+J2BFTu1SYt2lHr2pF0p/d5Lr/1R60PsY0FxSvAa9oOb7QdqJLeVo44lk0RJKSzEd+WYQRR7A+udeP2a03na+Tl3EsMIMcInRXkJGuSJuUoUfKDTak28s5GQK6KawifOqKNtWknUoOdB1JnbfSdx5GtMnCINMn8nibmHWy6F77A6gWyME6gDk+O9BusnYoA5DOoCuVBALYBJUHw3qRUHg9o0Uffxqd5JWA3wXdn059gIX6qnUFL2oQMsAIBBuYNjuPX8qsfybD/AEMf8C/hVXx+6RxCFdWKXUCsFIOk6+hHgffV7QRvybD/AEUf8K/hT8mw/wBFH/Cv4Vxd1x9ppuJSySyxWvDF5YWFyjSShObJIxG5K91VU5XfJBqfwMzlbKWWWQ3FzmaWPUdCo0TOUEWdKhGaJdWM56k6jQWHauwiFlckRRgiGQ5Cj5p9lX1VHa7+Y3P7mT/SatqD2lK1SXSKyqXUM2dKkgFsdcDxxkdKDbSqvinGeTJHEANUiyzF3OFjjiC65G895EGNupOdq28D4mbmCORozE7ojtGc90uofTkgZ6/jvQT6UpQKUpQKUrwmg9pVfwnjKXS60WRVyVzIAveVmR0xnOpWQg+HkTvVhQKUpQKg3PGYY20FmZxuUiVpGGehZVBK59uKx4xcOqokZ0vM4iVvmDDO748wiMRnbOKj2nELW3bkKdDLIsOkg5d5EMoJb5ZKgksT1Byc0EmDjkLsEy0bN6qyo8Rb2LqA1H3ZqfUTTHdQjUmqOVQ2l1IODgjIO4I29oNaODysDJC7F2hIAdurxsMozHxYYZSfEoT40FlSo13xGGH4yWOP9tgufdk71F/LyN8VFPN7UjIX6nfSh+o0FnSqv0i7f1YYoR5yuXYf9CjH+OvfyZM/xl2/7MKrGPtOp/sagsmcAZJAA8TVc3aK3zhZRKfmwhpSPeEDY+ui9nbfOWj5p+dMWlP1FycfVViqADAAAHgPwoK38pzP8XaP+1Myxj7BqcfWtU3H+D8SuldRc28MTxSI0SR6yzMCFAkbGnruce4eNdZVHx/jE4Vo7GOOe5GMiQkRxg43kYdDg5CjcjfYb0Flwu+W4hjlXpIqvjyyMlT7Qcg+6uR7b9v4raUWqySRuwzJPHE8vJXyQBSDKwO2dl6nOym3ghmsO8dVxE/fkES96ORt5JY4hktGzZYoMspJI1aji3seJw3C6opUkHjoYHHsI6g+w0HK9ku2NhI8VnYxzBQruS8UkYULuWLOAXdmbJO5JySfO97Vv/JJUHrTj0VR5tN+aH2asn2A1Kv+MQW+OZIqk9EHedj5JGMs59gBqHZW0lxKs8yGNY88mA4ypYaTNJjbmFSVCjOkFt8sQobx2ctPolv90n4V78HLT6Jb/dJ+FWNKCu+Dlp9Et/uk/CnwctPolv8AdJ+FWNKCu+Dlp9Et/uk/CnwctPolv90n4VY0oOT4p2Ys7Z4pYbaGOWS6g1SKo1HvgYB6gbdBgV1lU/aX1YP/AJMH+urig+c//wBJ4ANIjgeSNuLXNvbyxqAVbGC82CMqRHEAcHBwMjxrubHhgiJYs0jsAut8DCjoiqAFVfYBv45qbSgqO138xuv3Mn+k1u+Dtp9Ft/uk/CtPa3+Y3P7mT/Sat6Cu+Dtp9Etvuk/Co1z2N4fKyM9nbMYySuY1wCfHTjBO3iNqruKG99OQxJIEVkUnJMbRlG1M3fCrhyBgIW2Bzg7RLexmdbRpEvjJDMrT6nOdTQSxsyAPgx8xl2TbB2GM0HWvbRShSUjkCg6TgEDwOD4dB9laeE2rIHZ8B5ZGlIznGcIi56ZCIufbmuesLa/U26HWEkCNI2VHJMLu7Lj+tBjXbwDnbNVgsr6ZW5sd0ED2k/LDMGV1mczpGxlLPhNJyNKnAKig+gpID0IOCRsc7jYj35rKuGv7e/GvQLkZNyYeUVAEpmzA02+8ejHrZGNed9NWnDbS7W4V3aYq8t2rqzAosesm30p4bAYI3wTnwwHS0pSgVquYdalQ7Jn5SYBG+diQa20oOfk7OhdMcQYR88XR1FSg7/MZFHrLlu+MeJ3ONjuuuyUEt36UzTiXlC3wkroukNqzhSN8+3Hsq6pQVvwfi+dcf9xP/wAleHs9EflXH/cT/wDJVnSg5aDs5Dw0QGIzGNJcOZZXkwJEeIMAzYQa3TOkAYJNWN52XhllaVi+pmhY4bHxOrSBtsDrIbxIx5VayxK6lWAZWBUqRkEHYgjxGKrY7S5g7sTJNGOiTsyso8BzQG1AeGpc+bGgrri3c3QIXTzTEgVguVSFnkkYgEgqdMYUncFvDpUmKxS6nndi+hdFuNDugYx6i5OkjUA0hXfxVqkPBdTbO0duh2PJZncjyEhVQnvCk+RB3qwtrZIkVEUKqjSFHgKDTacJgh3jhjQ+aqAT726mpdKUClKUCsZJAoLMQoUEkk4AA3JJ8BUe/wCJJABqyzNskaDLufJV8fadgOpIG9RIuGvOQ9zjA7y26nKIRuGc/pXH8I8BkaiGPPlu/iy0MB/S4xJIP6sH1F/XO5+SBs1WNpZpCgSNQqjwHt3JJ6kk7kncmt1U/a2aRLR2ido2UxnWoyVUSJrOPLRqz7M0FxUG84FbTnVLbwyN01Oisf4iM1z1zx6dVmczLoWaO2jdUULhooZDM8jNpCkswzjG4G5qPadpryVElwihY7aR05bfnDJcSwSAEnKjRGGAxkEjO2xDq7HhFvb55MEUWepjRVz7yBvUyuBuOK3F1mEzbi5gVjAAU5bSSDQHVtYOEGpWwR7Q1Z2nam9kD/Eo2pE5bDU8Ba5jgwYw2ojluxJbG4BGx2Du6VhArBQGbUwABbGMnxOPCs6BSlKBSlKCNf8ADo7hNEq6lyGxkjBU5BBBBBBqB8E7X5j/AHsv++rilBx3a7gqW9trt4JJZOZCoXnSDutKgfrIOqkge0irkdk7X5kn3sv++tvaL4n+0g/88dWdBTN2QtCMGNmB6hpJCD7CC+CKuaUoFKUoFKUoFKUoFKUoFKUoK/h8xaa4BuY5grIBCgAaDKA6HIYklvWGQNjVhUKyikEsxaKFFZlKPGTrcaQCZRpGCDsNztU2gUpSgVpu2xG51iPCseY24TY94gkDA69fCt1arkEowVVYlSAr+qTjYNsdj47UGnhMhaCImZLglFPPjACybeuoBIAPXYmpdRuGo6xRh0jjcKoZIt0U43VDgd0eGwqTQKUrCadUUs7BVUZLMcAAdST4CgzqsueKMzmK3USSDZnOeXF+2R6zfqDfpkqDmtfMlu/V1wQfP3WWUfqjrEn6x7x8NOzGytbVIkCRqEVdgq7AeP8AnQR7DhaxEuWMkrDDSv6xHXSB0RB4KNveckzaUoFU3au4mSBeQ4R3mgh1HqFklSNsbHBw3XG3vq5rF4w3UA4IbcZ3ByD7wQDQcrcdtGSPIjRnCXTaS+N7a4S3GTp21a8k42x41uj7STtLyOXAsqvKrMztyysSQSd3u6ixFyu3hpc74FXg4VAGZuTFqf1m0Lls4zqOMnoOvkK9ueGwyjEkMTgtrw6K3exp1bjrgYzQcq/auaJWkl0uEmvVCxHBKW6XDqr5U74iXGMeZ8jJXtRcGQQCK3Mpk5esSMYsGBrgEHTqJ7uCPIq3jiujFhEGLCKPUx1FtIyTgrknGSdJI9xrG24bDEAI4o4wpLAIqqASMEgAbEjagx4Tf+kQRTadPOjSXTnONahsZ8cZqXWMcYUAKAoAAAAwABsAB4CsqBSlKBSlKBSlKCs7RfE/2kH/AJ46s6p+1fC7i6t+Xb3C28muN+YyaxhHD40+9R/l41big9pSlApSlApSlApSlApSlApStV1NoUtpdsfJQZY5ONh9dBtpXL8B4ibccq6M/OZ3jUuWkDIJgkLA9PVniBYgEnOc6dpt12oEd36N6LdueUJ+dHGWj9bTo1Z9bxoLulVf5dH0e6+6NDx4fR7r7o0E67u0hRnc6VUZJ6+wAAbkk4AA3JIFQFF3NvqS1U9EK8yTHmx1aFP6oDe+qvh/HhxCS3/k9zAoMk+m5j5ZYxhVTAydQBl1A+ag15Pxm7W4eIKzJ6RyVfR8l7TnIFOMYWUHLHbBA86C1drqAaiVuUHUKuiUDzUZKyfs90+WTtVhbXKyorowZWAYMPEHpUODi0WFXnJK+ViOkqCWOoE6c7bxvsN+63lVfbzSpLPDAg+MEgkf4uISIrvtnLsXLtpGPW3I2yFtf8TSHAIZ3fISJN3cjrgeAHixwB4kVFg4Y8rCS5IYqdSQLvHGfAn+kcfOIwPkgdTJsOFrDlsmSR/Xlfdm8h5Ko8FGAPLrUygUpSgUpSgUpSgUpSgUpSgUpSgUpSgUpSgUrFpAOpAycbnxPQe+sqDi+111IZplAV1htAY4Tn87PcNJEmAPWI5QUeXMJrqOE5ESKzF2jURM5+UyAKzZ8d81IlTxCqWAOnO2/lqwSAajcHteVFp1KzandivTW7s7/YzEfVQTaViZACBkZOcDO5x1wProrg5wQcbHHgcA4PlsQfroMqUpQKUpQKUpQKUpQKUpQRpuHROwdkUsNJDHqNBLL9hJNSaUoFKUoK/i9s50SxrqkhbWE6a1IKvGD0yQcjO2pVztUiyv4511RtqGcEdCpHVWU7qw8QcGpFQrvg0EzanjGvprXKtjy1qQ2PZmgqZeFw2bpJrIVcaY92eSQK6AKOrEiV2wOrMScVacItXRWeQASTMZWUHIXICqmfHSiqM+JBPjWdnwiGE6kjUMRgucsxHkXOWI9mamUClKUClKUClKUClKUClKUClKUClKUClKUClKUHGX/AZHuJsLcASXdvca1c6eWscSOV73cYMjA4AOMY8K8Xh3ESkuJJw8cEiw6nGGk51wsbPv325PK3bbcE79O0pQcJJBeiIFTdyYkYrAwkjz3EARpucZFGoMQzFlyzZGAtbH4TfRCUwGYNK1+dOsaRqlLwMik6VYgkg+bd7bp29KDhJbC9bU8S3ACi5EJmYGVVaO3AGpmJyZFm06icbZwMVedk7RkNyxSdVkmV09IOpyoghTJOSfWRh3jnar+lApSlApSlApSlApSlB/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7200" y="1600200"/>
            <a:ext cx="5029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Iteration 2:</a:t>
            </a:r>
          </a:p>
          <a:p>
            <a:endParaRPr lang="en-US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Step: Forward Computation:</a:t>
            </a:r>
          </a:p>
          <a:p>
            <a:endParaRPr lang="en-US" dirty="0"/>
          </a:p>
          <a:p>
            <a:r>
              <a:rPr lang="en-US" dirty="0"/>
              <a:t>in</a:t>
            </a:r>
            <a:r>
              <a:rPr lang="en-US" baseline="-25000" dirty="0"/>
              <a:t>1</a:t>
            </a:r>
            <a:r>
              <a:rPr lang="en-US" dirty="0"/>
              <a:t>=1 and in</a:t>
            </a:r>
            <a:r>
              <a:rPr lang="en-US" baseline="-25000" dirty="0"/>
              <a:t>2</a:t>
            </a:r>
            <a:r>
              <a:rPr lang="en-US" dirty="0"/>
              <a:t> = 1</a:t>
            </a:r>
          </a:p>
          <a:p>
            <a:endParaRPr lang="en-US" dirty="0"/>
          </a:p>
          <a:p>
            <a:r>
              <a:rPr lang="en-US" dirty="0"/>
              <a:t>P = in</a:t>
            </a:r>
            <a:r>
              <a:rPr lang="en-US" baseline="-25000" dirty="0"/>
              <a:t>1</a:t>
            </a:r>
            <a:r>
              <a:rPr lang="en-US" dirty="0"/>
              <a:t>*w</a:t>
            </a:r>
            <a:r>
              <a:rPr lang="en-US" baseline="-25000" dirty="0"/>
              <a:t>1</a:t>
            </a:r>
            <a:r>
              <a:rPr lang="en-US" dirty="0"/>
              <a:t> + in</a:t>
            </a:r>
            <a:r>
              <a:rPr lang="en-US" baseline="-25000" dirty="0"/>
              <a:t>2</a:t>
            </a:r>
            <a:r>
              <a:rPr lang="en-US" dirty="0"/>
              <a:t>*W</a:t>
            </a:r>
            <a:r>
              <a:rPr lang="en-US" baseline="-25000" dirty="0"/>
              <a:t>2</a:t>
            </a:r>
          </a:p>
          <a:p>
            <a:endParaRPr lang="en-US" baseline="-25000" dirty="0"/>
          </a:p>
          <a:p>
            <a:r>
              <a:rPr lang="en-US" dirty="0"/>
              <a:t>P=1*0.447 + 1*(-0.053)</a:t>
            </a:r>
          </a:p>
          <a:p>
            <a:endParaRPr lang="en-US" dirty="0"/>
          </a:p>
          <a:p>
            <a:r>
              <a:rPr lang="en-US" dirty="0"/>
              <a:t>P = 0.447 – 0.053 = 0.394</a:t>
            </a:r>
          </a:p>
          <a:p>
            <a:endParaRPr lang="en-US" b="1" u="sng" dirty="0"/>
          </a:p>
          <a:p>
            <a:r>
              <a:rPr lang="en-US" dirty="0"/>
              <a:t>OP = 1 / (1+ e</a:t>
            </a:r>
            <a:r>
              <a:rPr lang="en-US" baseline="30000" dirty="0"/>
              <a:t>-0.394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OP = </a:t>
            </a:r>
            <a:r>
              <a:rPr lang="en-US" b="1" u="sng" dirty="0"/>
              <a:t>0.597</a:t>
            </a:r>
          </a:p>
          <a:p>
            <a:endParaRPr lang="en-US" dirty="0"/>
          </a:p>
        </p:txBody>
      </p:sp>
      <p:pic>
        <p:nvPicPr>
          <p:cNvPr id="17" name="Picture 2" descr="Home - TIU">
            <a:extLst>
              <a:ext uri="{FF2B5EF4-FFF2-40B4-BE49-F238E27FC236}">
                <a16:creationId xmlns:a16="http://schemas.microsoft.com/office/drawing/2014/main" id="{CE19D2D7-1812-4407-9067-D76E640A99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9" t="14059" r="9662" b="12660"/>
          <a:stretch/>
        </p:blipFill>
        <p:spPr bwMode="auto">
          <a:xfrm>
            <a:off x="8122511" y="26226"/>
            <a:ext cx="1021489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>
            <a:extLst>
              <a:ext uri="{FF2B5EF4-FFF2-40B4-BE49-F238E27FC236}">
                <a16:creationId xmlns:a16="http://schemas.microsoft.com/office/drawing/2014/main" id="{5B83DB18-11E6-44A8-A045-A3DA5049DA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3553" y="2819400"/>
            <a:ext cx="222324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8B1650F8-BCE2-4392-B65D-D9D752771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875881"/>
              </p:ext>
            </p:extLst>
          </p:nvPr>
        </p:nvGraphicFramePr>
        <p:xfrm>
          <a:off x="5930153" y="5562600"/>
          <a:ext cx="181991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3029851D-3D80-4A31-8267-220B28894BFC}"/>
              </a:ext>
            </a:extLst>
          </p:cNvPr>
          <p:cNvSpPr txBox="1"/>
          <p:nvPr/>
        </p:nvSpPr>
        <p:spPr>
          <a:xfrm>
            <a:off x="5930153" y="5181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updated Weights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D3C9E89A-9805-490A-A590-63FE57C361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5544" y="309637"/>
            <a:ext cx="4007711" cy="2138192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B0059B60-0981-4027-A266-4849CF89F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252855"/>
              </p:ext>
            </p:extLst>
          </p:nvPr>
        </p:nvGraphicFramePr>
        <p:xfrm>
          <a:off x="5638800" y="4034468"/>
          <a:ext cx="308696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Desired</a:t>
                      </a:r>
                      <a:r>
                        <a:rPr lang="en-US" dirty="0"/>
                        <a:t> OP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094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2837</TotalTime>
  <Words>942</Words>
  <Application>Microsoft Office PowerPoint</Application>
  <PresentationFormat>On-screen Show (4:3)</PresentationFormat>
  <Paragraphs>321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Fundamental to Artificial Intelligent</vt:lpstr>
      <vt:lpstr>Objectives </vt:lpstr>
      <vt:lpstr>Review Single node iteration </vt:lpstr>
      <vt:lpstr>Back Propagation</vt:lpstr>
      <vt:lpstr>Back Propagation  Algorithm Example</vt:lpstr>
      <vt:lpstr>Back Propagation  Algorithm Example</vt:lpstr>
      <vt:lpstr>Back Propagation  Algorithm Example</vt:lpstr>
      <vt:lpstr>Back Propagation  Algorithm Example</vt:lpstr>
      <vt:lpstr>Back Propagation  Algorithm Example</vt:lpstr>
      <vt:lpstr>Back Propagation  Algorithm Example</vt:lpstr>
      <vt:lpstr>Back Propagation  Algorithm Example</vt:lpstr>
      <vt:lpstr>Back Propagation  Algorithm Example</vt:lpstr>
      <vt:lpstr>Back Propagation  Algorithm Example</vt:lpstr>
      <vt:lpstr>Back Propagation  Algorithm Example</vt:lpstr>
      <vt:lpstr>Graphing the Error with Iteration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to Artificial Intelligent</dc:title>
  <dc:creator>Saman Abdullah</dc:creator>
  <cp:lastModifiedBy>Saman Mirza Abdulla</cp:lastModifiedBy>
  <cp:revision>31</cp:revision>
  <dcterms:created xsi:type="dcterms:W3CDTF">2020-06-16T19:35:04Z</dcterms:created>
  <dcterms:modified xsi:type="dcterms:W3CDTF">2021-12-06T11:58:58Z</dcterms:modified>
</cp:coreProperties>
</file>