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5.jpg" ContentType="image/png"/>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2" r:id="rId4"/>
  </p:sldMasterIdLst>
  <p:notesMasterIdLst>
    <p:notesMasterId r:id="rId33"/>
  </p:notesMasterIdLst>
  <p:handoutMasterIdLst>
    <p:handoutMasterId r:id="rId34"/>
  </p:handoutMasterIdLst>
  <p:sldIdLst>
    <p:sldId id="261" r:id="rId5"/>
    <p:sldId id="516" r:id="rId6"/>
    <p:sldId id="511" r:id="rId7"/>
    <p:sldId id="565" r:id="rId8"/>
    <p:sldId id="512" r:id="rId9"/>
    <p:sldId id="543" r:id="rId10"/>
    <p:sldId id="544" r:id="rId11"/>
    <p:sldId id="545" r:id="rId12"/>
    <p:sldId id="546" r:id="rId13"/>
    <p:sldId id="551" r:id="rId14"/>
    <p:sldId id="547" r:id="rId15"/>
    <p:sldId id="548" r:id="rId16"/>
    <p:sldId id="550" r:id="rId17"/>
    <p:sldId id="552" r:id="rId18"/>
    <p:sldId id="554" r:id="rId19"/>
    <p:sldId id="555" r:id="rId20"/>
    <p:sldId id="556" r:id="rId21"/>
    <p:sldId id="557" r:id="rId22"/>
    <p:sldId id="558" r:id="rId23"/>
    <p:sldId id="560" r:id="rId24"/>
    <p:sldId id="566" r:id="rId25"/>
    <p:sldId id="561" r:id="rId26"/>
    <p:sldId id="564" r:id="rId27"/>
    <p:sldId id="568" r:id="rId28"/>
    <p:sldId id="569" r:id="rId29"/>
    <p:sldId id="570" r:id="rId30"/>
    <p:sldId id="567"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ad Nadhmi." initials="AN" lastIdx="1" clrIdx="0">
    <p:extLst>
      <p:ext uri="{19B8F6BF-5375-455C-9EA6-DF929625EA0E}">
        <p15:presenceInfo xmlns:p15="http://schemas.microsoft.com/office/powerpoint/2012/main" userId="S-1-5-21-4064945087-4255183618-3615030835-2578" providerId="AD"/>
      </p:ext>
    </p:extLst>
  </p:cmAuthor>
  <p:cmAuthor id="2" name="Ahmad" initials="A" lastIdx="1" clrIdx="1">
    <p:extLst>
      <p:ext uri="{19B8F6BF-5375-455C-9EA6-DF929625EA0E}">
        <p15:presenceInfo xmlns:p15="http://schemas.microsoft.com/office/powerpoint/2012/main" userId="Ahma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760A3A"/>
    <a:srgbClr val="F4A917"/>
    <a:srgbClr val="AD0F56"/>
    <a:srgbClr val="D60093"/>
    <a:srgbClr val="660033"/>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0909" autoAdjust="0"/>
  </p:normalViewPr>
  <p:slideViewPr>
    <p:cSldViewPr snapToGrid="0" showGuides="1">
      <p:cViewPr varScale="1">
        <p:scale>
          <a:sx n="63" d="100"/>
          <a:sy n="63" d="100"/>
        </p:scale>
        <p:origin x="1134" y="78"/>
      </p:cViewPr>
      <p:guideLst>
        <p:guide orient="horz" pos="2232"/>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38841A-0037-4E58-9C5B-A326AC5BDA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2E4DF33-AE8F-4604-A74F-D3BA16686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11645C-7965-467E-8977-693E336E8C01}" type="datetimeFigureOut">
              <a:rPr lang="en-US" smtClean="0"/>
              <a:t>12/12/2021</a:t>
            </a:fld>
            <a:endParaRPr lang="en-US"/>
          </a:p>
        </p:txBody>
      </p:sp>
      <p:sp>
        <p:nvSpPr>
          <p:cNvPr id="4" name="Footer Placeholder 3">
            <a:extLst>
              <a:ext uri="{FF2B5EF4-FFF2-40B4-BE49-F238E27FC236}">
                <a16:creationId xmlns:a16="http://schemas.microsoft.com/office/drawing/2014/main" id="{76CA28CC-5068-42A9-87ED-A9E32BDED8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E05BCD-2A15-45CB-86FE-EA28EDD2FF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A6AA15-9293-40FE-9676-1190A0198D38}" type="slidenum">
              <a:rPr lang="en-US" smtClean="0"/>
              <a:t>‹#›</a:t>
            </a:fld>
            <a:endParaRPr lang="en-US"/>
          </a:p>
        </p:txBody>
      </p:sp>
    </p:spTree>
    <p:extLst>
      <p:ext uri="{BB962C8B-B14F-4D97-AF65-F5344CB8AC3E}">
        <p14:creationId xmlns:p14="http://schemas.microsoft.com/office/powerpoint/2010/main" val="12686287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DB9A2-F75C-4D50-970D-066C6F61EE59}"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17F16C-DF47-4AE8-89FD-72EEF932AC29}" type="slidenum">
              <a:rPr lang="en-US" smtClean="0"/>
              <a:t>‹#›</a:t>
            </a:fld>
            <a:endParaRPr lang="en-US"/>
          </a:p>
        </p:txBody>
      </p:sp>
    </p:spTree>
    <p:extLst>
      <p:ext uri="{BB962C8B-B14F-4D97-AF65-F5344CB8AC3E}">
        <p14:creationId xmlns:p14="http://schemas.microsoft.com/office/powerpoint/2010/main" val="5420459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a:t>
            </a:fld>
            <a:endParaRPr lang="en-US"/>
          </a:p>
        </p:txBody>
      </p:sp>
    </p:spTree>
    <p:extLst>
      <p:ext uri="{BB962C8B-B14F-4D97-AF65-F5344CB8AC3E}">
        <p14:creationId xmlns:p14="http://schemas.microsoft.com/office/powerpoint/2010/main" val="3740478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10</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11</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12</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13</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14</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15</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16</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17</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18</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19</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20</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21</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22</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23</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24</a:t>
            </a:fld>
            <a:endParaRPr lang="en-US"/>
          </a:p>
        </p:txBody>
      </p:sp>
    </p:spTree>
    <p:extLst>
      <p:ext uri="{BB962C8B-B14F-4D97-AF65-F5344CB8AC3E}">
        <p14:creationId xmlns:p14="http://schemas.microsoft.com/office/powerpoint/2010/main" val="3927944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25</a:t>
            </a:fld>
            <a:endParaRPr lang="en-US"/>
          </a:p>
        </p:txBody>
      </p:sp>
    </p:spTree>
    <p:extLst>
      <p:ext uri="{BB962C8B-B14F-4D97-AF65-F5344CB8AC3E}">
        <p14:creationId xmlns:p14="http://schemas.microsoft.com/office/powerpoint/2010/main" val="86294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26</a:t>
            </a:fld>
            <a:endParaRPr lang="en-US"/>
          </a:p>
        </p:txBody>
      </p:sp>
    </p:spTree>
    <p:extLst>
      <p:ext uri="{BB962C8B-B14F-4D97-AF65-F5344CB8AC3E}">
        <p14:creationId xmlns:p14="http://schemas.microsoft.com/office/powerpoint/2010/main" val="25437407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27</a:t>
            </a:fld>
            <a:endParaRPr lang="en-US"/>
          </a:p>
        </p:txBody>
      </p:sp>
    </p:spTree>
    <p:extLst>
      <p:ext uri="{BB962C8B-B14F-4D97-AF65-F5344CB8AC3E}">
        <p14:creationId xmlns:p14="http://schemas.microsoft.com/office/powerpoint/2010/main" val="203535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7F16C-DF47-4AE8-89FD-72EEF932AC29}" type="slidenum">
              <a:rPr lang="en-US" smtClean="0"/>
              <a:t>28</a:t>
            </a:fld>
            <a:endParaRPr lang="en-US"/>
          </a:p>
        </p:txBody>
      </p:sp>
      <p:sp>
        <p:nvSpPr>
          <p:cNvPr id="5" name="Footer Placeholder 4">
            <a:extLst>
              <a:ext uri="{FF2B5EF4-FFF2-40B4-BE49-F238E27FC236}">
                <a16:creationId xmlns:a16="http://schemas.microsoft.com/office/drawing/2014/main" id="{56EE4A74-4C9E-4AA1-AC4C-D6D89807E39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09856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3</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4</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5</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6</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7</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8</a:t>
            </a:fld>
            <a:endParaRPr lang="en-US"/>
          </a:p>
        </p:txBody>
      </p:sp>
    </p:spTree>
    <p:extLst>
      <p:ext uri="{BB962C8B-B14F-4D97-AF65-F5344CB8AC3E}">
        <p14:creationId xmlns:p14="http://schemas.microsoft.com/office/powerpoint/2010/main" val="3539128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4D4D4D"/>
              </a:solidFill>
              <a:effectLst/>
              <a:latin typeface="Gesta"/>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D117F16C-DF47-4AE8-89FD-72EEF932AC29}" type="slidenum">
              <a:rPr lang="en-US" smtClean="0"/>
              <a:t>9</a:t>
            </a:fld>
            <a:endParaRPr lang="en-US"/>
          </a:p>
        </p:txBody>
      </p:sp>
    </p:spTree>
    <p:extLst>
      <p:ext uri="{BB962C8B-B14F-4D97-AF65-F5344CB8AC3E}">
        <p14:creationId xmlns:p14="http://schemas.microsoft.com/office/powerpoint/2010/main" val="353912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8A23-8218-49CC-AEDC-126ED7D912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F407F-1E2E-478B-A3DD-22BD3DB7F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C2B5D4-7DF1-42DA-B395-6A1D8CC727B4}"/>
              </a:ext>
            </a:extLst>
          </p:cNvPr>
          <p:cNvSpPr>
            <a:spLocks noGrp="1"/>
          </p:cNvSpPr>
          <p:nvPr>
            <p:ph type="dt" sz="half" idx="10"/>
          </p:nvPr>
        </p:nvSpPr>
        <p:spPr/>
        <p:txBody>
          <a:bodyPr/>
          <a:lstStyle/>
          <a:p>
            <a:fld id="{4D69B63E-72F0-4DB2-9433-3BACC3D2AAA1}" type="datetime1">
              <a:rPr lang="en-US" smtClean="0"/>
              <a:t>12/12/2021</a:t>
            </a:fld>
            <a:endParaRPr lang="en-US"/>
          </a:p>
        </p:txBody>
      </p:sp>
      <p:sp>
        <p:nvSpPr>
          <p:cNvPr id="5" name="Footer Placeholder 4">
            <a:extLst>
              <a:ext uri="{FF2B5EF4-FFF2-40B4-BE49-F238E27FC236}">
                <a16:creationId xmlns:a16="http://schemas.microsoft.com/office/drawing/2014/main" id="{240A84C8-01A0-473C-8C07-78AEE829EE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BE7DF-453B-4890-8817-63D6E8B5E69C}"/>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161015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30FC9-51D8-4827-B01F-96AC1985AB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EF53BE-28FD-4034-A153-6685D51DED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BF109-AD9C-4EA3-B088-96E2F0C2AC0D}"/>
              </a:ext>
            </a:extLst>
          </p:cNvPr>
          <p:cNvSpPr>
            <a:spLocks noGrp="1"/>
          </p:cNvSpPr>
          <p:nvPr>
            <p:ph type="dt" sz="half" idx="10"/>
          </p:nvPr>
        </p:nvSpPr>
        <p:spPr/>
        <p:txBody>
          <a:bodyPr/>
          <a:lstStyle/>
          <a:p>
            <a:fld id="{1F2B42DB-CE01-4938-9992-B2C02EBDD532}" type="datetime1">
              <a:rPr lang="en-US" smtClean="0"/>
              <a:t>12/12/2021</a:t>
            </a:fld>
            <a:endParaRPr lang="en-US"/>
          </a:p>
        </p:txBody>
      </p:sp>
      <p:sp>
        <p:nvSpPr>
          <p:cNvPr id="5" name="Footer Placeholder 4">
            <a:extLst>
              <a:ext uri="{FF2B5EF4-FFF2-40B4-BE49-F238E27FC236}">
                <a16:creationId xmlns:a16="http://schemas.microsoft.com/office/drawing/2014/main" id="{15500A92-1AA1-47F1-B53E-71B996C64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35CC1-33C7-49A3-8823-A4288ED9B1CA}"/>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55701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58DC75-34DE-493C-8047-791048BD83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014231-A0DF-40CC-9B42-7237F381D9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0CCC4C-D1CD-43F2-8AD7-792F4A9021EC}"/>
              </a:ext>
            </a:extLst>
          </p:cNvPr>
          <p:cNvSpPr>
            <a:spLocks noGrp="1"/>
          </p:cNvSpPr>
          <p:nvPr>
            <p:ph type="dt" sz="half" idx="10"/>
          </p:nvPr>
        </p:nvSpPr>
        <p:spPr/>
        <p:txBody>
          <a:bodyPr/>
          <a:lstStyle/>
          <a:p>
            <a:fld id="{4261E885-429B-4E7D-97AD-41E86159CA56}" type="datetime1">
              <a:rPr lang="en-US" smtClean="0"/>
              <a:t>12/12/2021</a:t>
            </a:fld>
            <a:endParaRPr lang="en-US"/>
          </a:p>
        </p:txBody>
      </p:sp>
      <p:sp>
        <p:nvSpPr>
          <p:cNvPr id="5" name="Footer Placeholder 4">
            <a:extLst>
              <a:ext uri="{FF2B5EF4-FFF2-40B4-BE49-F238E27FC236}">
                <a16:creationId xmlns:a16="http://schemas.microsoft.com/office/drawing/2014/main" id="{0AFB1933-E036-4555-915F-979125905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E6CA9-CD2B-4606-ACB6-C58718E702AD}"/>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208681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A16D-8B19-4838-AEB4-8748CE853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B6AB6-FB67-455A-BBD9-DD1F693EA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9FFD0D-78C1-4878-9774-F6D08088E989}"/>
              </a:ext>
            </a:extLst>
          </p:cNvPr>
          <p:cNvSpPr>
            <a:spLocks noGrp="1"/>
          </p:cNvSpPr>
          <p:nvPr>
            <p:ph type="dt" sz="half" idx="10"/>
          </p:nvPr>
        </p:nvSpPr>
        <p:spPr/>
        <p:txBody>
          <a:bodyPr/>
          <a:lstStyle/>
          <a:p>
            <a:fld id="{241E56D9-CD60-43A6-8F95-1386D9C03105}" type="datetime1">
              <a:rPr lang="en-US" smtClean="0"/>
              <a:t>12/12/2021</a:t>
            </a:fld>
            <a:endParaRPr lang="en-US"/>
          </a:p>
        </p:txBody>
      </p:sp>
      <p:sp>
        <p:nvSpPr>
          <p:cNvPr id="5" name="Footer Placeholder 4">
            <a:extLst>
              <a:ext uri="{FF2B5EF4-FFF2-40B4-BE49-F238E27FC236}">
                <a16:creationId xmlns:a16="http://schemas.microsoft.com/office/drawing/2014/main" id="{E916828F-908F-4941-B9CA-938D46F58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11A21-29AA-4DC8-BB28-23148136C5F9}"/>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91208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EBB57-08B0-4951-9990-F4544096E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1BA5D2-9DCD-4F8D-9D95-46D56E338A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86D2C2-B674-48A5-B73C-FBDF4C1D6BF0}"/>
              </a:ext>
            </a:extLst>
          </p:cNvPr>
          <p:cNvSpPr>
            <a:spLocks noGrp="1"/>
          </p:cNvSpPr>
          <p:nvPr>
            <p:ph type="dt" sz="half" idx="10"/>
          </p:nvPr>
        </p:nvSpPr>
        <p:spPr/>
        <p:txBody>
          <a:bodyPr/>
          <a:lstStyle/>
          <a:p>
            <a:fld id="{2D487F20-5906-47B6-BDE1-12974C815BB4}" type="datetime1">
              <a:rPr lang="en-US" smtClean="0"/>
              <a:t>12/12/2021</a:t>
            </a:fld>
            <a:endParaRPr lang="en-US"/>
          </a:p>
        </p:txBody>
      </p:sp>
      <p:sp>
        <p:nvSpPr>
          <p:cNvPr id="5" name="Footer Placeholder 4">
            <a:extLst>
              <a:ext uri="{FF2B5EF4-FFF2-40B4-BE49-F238E27FC236}">
                <a16:creationId xmlns:a16="http://schemas.microsoft.com/office/drawing/2014/main" id="{D11BD9A2-6D89-49A0-9CC0-3528AEDFC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37DA3-9CD1-4A75-A37B-AE779E28488A}"/>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348898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C942-F2FE-4AD2-9D63-6299B4B87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C77AA8-16C5-464C-8327-1F20D3E799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0F8DC3-74E4-44E3-9BCB-552BF6D9CD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43E4E1-F23C-43A4-9F81-46D2B836EC7E}"/>
              </a:ext>
            </a:extLst>
          </p:cNvPr>
          <p:cNvSpPr>
            <a:spLocks noGrp="1"/>
          </p:cNvSpPr>
          <p:nvPr>
            <p:ph type="dt" sz="half" idx="10"/>
          </p:nvPr>
        </p:nvSpPr>
        <p:spPr/>
        <p:txBody>
          <a:bodyPr/>
          <a:lstStyle/>
          <a:p>
            <a:fld id="{AAF86AAB-ECFA-4661-9CA4-DF3C7EFE1ADD}" type="datetime1">
              <a:rPr lang="en-US" smtClean="0"/>
              <a:t>12/12/2021</a:t>
            </a:fld>
            <a:endParaRPr lang="en-US"/>
          </a:p>
        </p:txBody>
      </p:sp>
      <p:sp>
        <p:nvSpPr>
          <p:cNvPr id="6" name="Footer Placeholder 5">
            <a:extLst>
              <a:ext uri="{FF2B5EF4-FFF2-40B4-BE49-F238E27FC236}">
                <a16:creationId xmlns:a16="http://schemas.microsoft.com/office/drawing/2014/main" id="{CED378AF-313C-4D10-8748-107E58B8B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E36F0-C590-459D-9084-996DA60F85E5}"/>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293308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D8E3-29BC-45FB-8B37-89ACE18214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432710-C868-4BA0-9BFE-35BCCBF85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792363-8E5D-4D51-8CB8-9BDEA03793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5314DC-F511-42C5-9644-DFC607CD8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8D98D9-C7A7-4140-9A88-7AB484BF0B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15C292-54F0-4A79-8519-6ACD49A09F3D}"/>
              </a:ext>
            </a:extLst>
          </p:cNvPr>
          <p:cNvSpPr>
            <a:spLocks noGrp="1"/>
          </p:cNvSpPr>
          <p:nvPr>
            <p:ph type="dt" sz="half" idx="10"/>
          </p:nvPr>
        </p:nvSpPr>
        <p:spPr/>
        <p:txBody>
          <a:bodyPr/>
          <a:lstStyle/>
          <a:p>
            <a:fld id="{80E94F58-6138-42F5-8FD6-0A8B26345437}" type="datetime1">
              <a:rPr lang="en-US" smtClean="0"/>
              <a:t>12/12/2021</a:t>
            </a:fld>
            <a:endParaRPr lang="en-US"/>
          </a:p>
        </p:txBody>
      </p:sp>
      <p:sp>
        <p:nvSpPr>
          <p:cNvPr id="8" name="Footer Placeholder 7">
            <a:extLst>
              <a:ext uri="{FF2B5EF4-FFF2-40B4-BE49-F238E27FC236}">
                <a16:creationId xmlns:a16="http://schemas.microsoft.com/office/drawing/2014/main" id="{E0F62ABB-4D50-414A-92F3-10C3674F5A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609AB-588D-49AA-B495-4CEE87B1FFC5}"/>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116715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7F05-8B7D-4582-8EBC-85511E600F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5B261-E3B3-485B-9A51-D4BD1F5BABC0}"/>
              </a:ext>
            </a:extLst>
          </p:cNvPr>
          <p:cNvSpPr>
            <a:spLocks noGrp="1"/>
          </p:cNvSpPr>
          <p:nvPr>
            <p:ph type="dt" sz="half" idx="10"/>
          </p:nvPr>
        </p:nvSpPr>
        <p:spPr/>
        <p:txBody>
          <a:bodyPr/>
          <a:lstStyle/>
          <a:p>
            <a:fld id="{37D5C470-7EA4-47FB-A801-ED1E7C4B0671}" type="datetime1">
              <a:rPr lang="en-US" smtClean="0"/>
              <a:t>12/12/2021</a:t>
            </a:fld>
            <a:endParaRPr lang="en-US"/>
          </a:p>
        </p:txBody>
      </p:sp>
      <p:sp>
        <p:nvSpPr>
          <p:cNvPr id="4" name="Footer Placeholder 3">
            <a:extLst>
              <a:ext uri="{FF2B5EF4-FFF2-40B4-BE49-F238E27FC236}">
                <a16:creationId xmlns:a16="http://schemas.microsoft.com/office/drawing/2014/main" id="{86CA14D6-8584-4499-9381-B3CD5F84AB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BF9A97-CDEF-46F2-A98D-99AD1CDC6046}"/>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16118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72C19-D1C1-4A0F-AA20-A84981549754}"/>
              </a:ext>
            </a:extLst>
          </p:cNvPr>
          <p:cNvSpPr>
            <a:spLocks noGrp="1"/>
          </p:cNvSpPr>
          <p:nvPr>
            <p:ph type="dt" sz="half" idx="10"/>
          </p:nvPr>
        </p:nvSpPr>
        <p:spPr/>
        <p:txBody>
          <a:bodyPr/>
          <a:lstStyle/>
          <a:p>
            <a:fld id="{6480CE8B-B08C-4997-A038-F6239EE24E39}" type="datetime1">
              <a:rPr lang="en-US" smtClean="0"/>
              <a:t>12/12/2021</a:t>
            </a:fld>
            <a:endParaRPr lang="en-US"/>
          </a:p>
        </p:txBody>
      </p:sp>
      <p:sp>
        <p:nvSpPr>
          <p:cNvPr id="3" name="Footer Placeholder 2">
            <a:extLst>
              <a:ext uri="{FF2B5EF4-FFF2-40B4-BE49-F238E27FC236}">
                <a16:creationId xmlns:a16="http://schemas.microsoft.com/office/drawing/2014/main" id="{CF13ED68-38AA-4577-96B6-8D10D447A6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707D06-8B42-4DD7-8F30-207C35E5551A}"/>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71666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4453A-7EBC-4868-AD06-FEA50E1B76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1C439-E7AF-47B1-84A5-1E240B8B5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ECD092-8FAE-43A8-A49D-9FF64D61A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BD0D0-C134-470A-AC25-023ED43AE338}"/>
              </a:ext>
            </a:extLst>
          </p:cNvPr>
          <p:cNvSpPr>
            <a:spLocks noGrp="1"/>
          </p:cNvSpPr>
          <p:nvPr>
            <p:ph type="dt" sz="half" idx="10"/>
          </p:nvPr>
        </p:nvSpPr>
        <p:spPr/>
        <p:txBody>
          <a:bodyPr/>
          <a:lstStyle/>
          <a:p>
            <a:fld id="{ADFB73D6-D4D7-4974-B5FD-DA8BB2D5D1A1}" type="datetime1">
              <a:rPr lang="en-US" smtClean="0"/>
              <a:t>12/12/2021</a:t>
            </a:fld>
            <a:endParaRPr lang="en-US"/>
          </a:p>
        </p:txBody>
      </p:sp>
      <p:sp>
        <p:nvSpPr>
          <p:cNvPr id="6" name="Footer Placeholder 5">
            <a:extLst>
              <a:ext uri="{FF2B5EF4-FFF2-40B4-BE49-F238E27FC236}">
                <a16:creationId xmlns:a16="http://schemas.microsoft.com/office/drawing/2014/main" id="{B56DF520-F69F-4072-AD93-B052D21BC6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C6757-D2CE-4450-9E41-F8B78FA0BE67}"/>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50309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2575-F39A-4ECD-A36E-A1E0034CC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861AE9-A443-4131-BE91-50E5BB738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58A4FB-ED61-4A6F-8E01-113C3FD6F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B47D9-9ED0-4CA2-B3CC-5AF28FBD3E76}"/>
              </a:ext>
            </a:extLst>
          </p:cNvPr>
          <p:cNvSpPr>
            <a:spLocks noGrp="1"/>
          </p:cNvSpPr>
          <p:nvPr>
            <p:ph type="dt" sz="half" idx="10"/>
          </p:nvPr>
        </p:nvSpPr>
        <p:spPr/>
        <p:txBody>
          <a:bodyPr/>
          <a:lstStyle/>
          <a:p>
            <a:fld id="{442C35E7-8644-4A8F-8969-3FE0DD7EE80C}" type="datetime1">
              <a:rPr lang="en-US" smtClean="0"/>
              <a:t>12/12/2021</a:t>
            </a:fld>
            <a:endParaRPr lang="en-US"/>
          </a:p>
        </p:txBody>
      </p:sp>
      <p:sp>
        <p:nvSpPr>
          <p:cNvPr id="6" name="Footer Placeholder 5">
            <a:extLst>
              <a:ext uri="{FF2B5EF4-FFF2-40B4-BE49-F238E27FC236}">
                <a16:creationId xmlns:a16="http://schemas.microsoft.com/office/drawing/2014/main" id="{D3F73F0A-F016-4BE1-8721-E731393FC6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27706-D64B-470B-9075-5F30409C03ED}"/>
              </a:ext>
            </a:extLst>
          </p:cNvPr>
          <p:cNvSpPr>
            <a:spLocks noGrp="1"/>
          </p:cNvSpPr>
          <p:nvPr>
            <p:ph type="sldNum" sz="quarter" idx="12"/>
          </p:nvPr>
        </p:nvSpPr>
        <p:spPr/>
        <p:txBody>
          <a:bodyPr/>
          <a:lstStyle/>
          <a:p>
            <a:fld id="{62B40A0B-90DD-4BF0-8E22-4A5A9D6AC501}" type="slidenum">
              <a:rPr lang="en-US" smtClean="0"/>
              <a:t>‹#›</a:t>
            </a:fld>
            <a:endParaRPr lang="en-US"/>
          </a:p>
        </p:txBody>
      </p:sp>
    </p:spTree>
    <p:extLst>
      <p:ext uri="{BB962C8B-B14F-4D97-AF65-F5344CB8AC3E}">
        <p14:creationId xmlns:p14="http://schemas.microsoft.com/office/powerpoint/2010/main" val="112442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49C7F3-2383-4705-80E5-06170F8ACF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BDE859-7D34-4882-812D-7E07A5AF8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47C8F-8042-4862-ADA5-43CA57BAC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D3A2C-9BF7-4E29-BF5E-1CF1B95E5EE5}" type="datetime1">
              <a:rPr lang="en-US" smtClean="0"/>
              <a:t>12/12/2021</a:t>
            </a:fld>
            <a:endParaRPr lang="en-US"/>
          </a:p>
        </p:txBody>
      </p:sp>
      <p:sp>
        <p:nvSpPr>
          <p:cNvPr id="5" name="Footer Placeholder 4">
            <a:extLst>
              <a:ext uri="{FF2B5EF4-FFF2-40B4-BE49-F238E27FC236}">
                <a16:creationId xmlns:a16="http://schemas.microsoft.com/office/drawing/2014/main" id="{8A9C4109-F706-4660-BC66-D07767160F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08EBCA-E648-4182-9882-613451AFD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40A0B-90DD-4BF0-8E22-4A5A9D6AC501}" type="slidenum">
              <a:rPr lang="en-US" smtClean="0"/>
              <a:t>‹#›</a:t>
            </a:fld>
            <a:endParaRPr lang="en-US"/>
          </a:p>
        </p:txBody>
      </p:sp>
    </p:spTree>
    <p:extLst>
      <p:ext uri="{BB962C8B-B14F-4D97-AF65-F5344CB8AC3E}">
        <p14:creationId xmlns:p14="http://schemas.microsoft.com/office/powerpoint/2010/main" val="1864980130"/>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Mohammed.bakir@tiu.edu.i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Logo&#10;&#10;Description automatically generated">
            <a:extLst>
              <a:ext uri="{FF2B5EF4-FFF2-40B4-BE49-F238E27FC236}">
                <a16:creationId xmlns:a16="http://schemas.microsoft.com/office/drawing/2014/main" id="{8E5CCF2B-06A1-4B37-8F4C-6F03D805E3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51616" y="23619"/>
            <a:ext cx="2764367" cy="2633057"/>
          </a:xfrm>
          <a:prstGeom prst="rect">
            <a:avLst/>
          </a:prstGeom>
        </p:spPr>
      </p:pic>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45162F9E-7F40-470B-8B0B-AB98392E74C0}"/>
              </a:ext>
            </a:extLst>
          </p:cNvPr>
          <p:cNvSpPr txBox="1"/>
          <p:nvPr/>
        </p:nvSpPr>
        <p:spPr>
          <a:xfrm>
            <a:off x="3048000" y="5174648"/>
            <a:ext cx="6002654" cy="1354217"/>
          </a:xfrm>
          <a:prstGeom prst="rect">
            <a:avLst/>
          </a:prstGeom>
          <a:noFill/>
        </p:spPr>
        <p:txBody>
          <a:bodyPr wrap="square" rtlCol="0">
            <a:spAutoFit/>
          </a:bodyPr>
          <a:lstStyle/>
          <a:p>
            <a:pPr algn="ctr">
              <a:spcAft>
                <a:spcPts val="600"/>
              </a:spcAft>
            </a:pPr>
            <a:r>
              <a:rPr lang="en-US" sz="2400" b="1" dirty="0"/>
              <a:t>Teacher: Mohammed Abubakr Ahmed</a:t>
            </a:r>
          </a:p>
          <a:p>
            <a:pPr algn="ctr">
              <a:spcAft>
                <a:spcPts val="600"/>
              </a:spcAft>
            </a:pPr>
            <a:r>
              <a:rPr lang="en-US" sz="2400" b="1" dirty="0"/>
              <a:t>Email: </a:t>
            </a:r>
            <a:r>
              <a:rPr lang="en-US" sz="2400" b="1" dirty="0">
                <a:hlinkClick r:id="rId4"/>
              </a:rPr>
              <a:t>mohammed.bakir@tiu.edu.iq</a:t>
            </a:r>
            <a:endParaRPr lang="en-US" sz="2400" b="1" dirty="0"/>
          </a:p>
          <a:p>
            <a:pPr algn="ctr">
              <a:spcAft>
                <a:spcPts val="600"/>
              </a:spcAft>
            </a:pPr>
            <a:r>
              <a:rPr lang="en-US" sz="2400" b="1" dirty="0"/>
              <a:t>October 2021</a:t>
            </a:r>
          </a:p>
        </p:txBody>
      </p:sp>
      <p:sp>
        <p:nvSpPr>
          <p:cNvPr id="18" name="Rectangle 17">
            <a:extLst>
              <a:ext uri="{FF2B5EF4-FFF2-40B4-BE49-F238E27FC236}">
                <a16:creationId xmlns:a16="http://schemas.microsoft.com/office/drawing/2014/main" id="{76B8E530-47FB-46E5-8B13-CCC84D00EC96}"/>
              </a:ext>
            </a:extLst>
          </p:cNvPr>
          <p:cNvSpPr/>
          <p:nvPr/>
        </p:nvSpPr>
        <p:spPr>
          <a:xfrm>
            <a:off x="0" y="2681994"/>
            <a:ext cx="12192000" cy="1776846"/>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60A3A"/>
              </a:solidFill>
            </a:endParaRPr>
          </a:p>
        </p:txBody>
      </p:sp>
      <p:sp>
        <p:nvSpPr>
          <p:cNvPr id="10" name="TextBox 9">
            <a:extLst>
              <a:ext uri="{FF2B5EF4-FFF2-40B4-BE49-F238E27FC236}">
                <a16:creationId xmlns:a16="http://schemas.microsoft.com/office/drawing/2014/main" id="{265BBC7A-D2A5-44D5-894D-D9BD143D76CA}"/>
              </a:ext>
            </a:extLst>
          </p:cNvPr>
          <p:cNvSpPr txBox="1"/>
          <p:nvPr/>
        </p:nvSpPr>
        <p:spPr>
          <a:xfrm>
            <a:off x="1" y="2815439"/>
            <a:ext cx="6095998" cy="1569660"/>
          </a:xfrm>
          <a:prstGeom prst="rect">
            <a:avLst/>
          </a:prstGeom>
          <a:noFill/>
        </p:spPr>
        <p:txBody>
          <a:bodyPr wrap="square" rtlCol="0">
            <a:spAutoFit/>
          </a:bodyPr>
          <a:lstStyle/>
          <a:p>
            <a:pPr algn="ctr"/>
            <a:r>
              <a:rPr lang="en-US" sz="2400" b="1" dirty="0">
                <a:solidFill>
                  <a:schemeClr val="bg1"/>
                </a:solidFill>
              </a:rPr>
              <a:t>TISHK INTERNATIONAL UNIVERSITY (TIU)</a:t>
            </a:r>
          </a:p>
          <a:p>
            <a:pPr algn="ctr"/>
            <a:r>
              <a:rPr lang="en-US" sz="2400" b="1" dirty="0">
                <a:solidFill>
                  <a:schemeClr val="bg1"/>
                </a:solidFill>
              </a:rPr>
              <a:t>FACULTY OF EDUCATION</a:t>
            </a:r>
            <a:br>
              <a:rPr lang="en-US" sz="2400" b="1" dirty="0">
                <a:solidFill>
                  <a:schemeClr val="bg1"/>
                </a:solidFill>
              </a:rPr>
            </a:br>
            <a:r>
              <a:rPr lang="en-US" sz="2400" b="1" dirty="0">
                <a:solidFill>
                  <a:schemeClr val="bg1"/>
                </a:solidFill>
              </a:rPr>
              <a:t>DEPARTMENT OF COMPUTER EDUCATION</a:t>
            </a:r>
            <a:br>
              <a:rPr lang="en-US" sz="2400" b="1" dirty="0">
                <a:solidFill>
                  <a:schemeClr val="bg1"/>
                </a:solidFill>
              </a:rPr>
            </a:br>
            <a:r>
              <a:rPr lang="en-US" sz="2400" b="1" dirty="0">
                <a:solidFill>
                  <a:schemeClr val="bg1"/>
                </a:solidFill>
              </a:rPr>
              <a:t>FALL,  2021-2022</a:t>
            </a:r>
          </a:p>
        </p:txBody>
      </p:sp>
      <p:sp>
        <p:nvSpPr>
          <p:cNvPr id="22" name="TextBox 21">
            <a:extLst>
              <a:ext uri="{FF2B5EF4-FFF2-40B4-BE49-F238E27FC236}">
                <a16:creationId xmlns:a16="http://schemas.microsoft.com/office/drawing/2014/main" id="{B2F3C0F9-F567-459C-BFDB-ECBA851C7BAF}"/>
              </a:ext>
            </a:extLst>
          </p:cNvPr>
          <p:cNvSpPr txBox="1"/>
          <p:nvPr/>
        </p:nvSpPr>
        <p:spPr>
          <a:xfrm>
            <a:off x="6095999" y="2845294"/>
            <a:ext cx="6095998" cy="1200329"/>
          </a:xfrm>
          <a:prstGeom prst="rect">
            <a:avLst/>
          </a:prstGeom>
          <a:noFill/>
        </p:spPr>
        <p:txBody>
          <a:bodyPr wrap="square" rtlCol="0">
            <a:spAutoFit/>
          </a:bodyPr>
          <a:lstStyle/>
          <a:p>
            <a:pPr algn="ctr"/>
            <a:r>
              <a:rPr lang="en-US" sz="2400" b="1" dirty="0">
                <a:solidFill>
                  <a:schemeClr val="bg1"/>
                </a:solidFill>
                <a:cs typeface="Times New Roman" panose="02020603050405020304" pitchFamily="18" charset="0"/>
              </a:rPr>
              <a:t>ICT IN EDUCATION</a:t>
            </a:r>
          </a:p>
          <a:p>
            <a:pPr algn="ctr"/>
            <a:r>
              <a:rPr lang="en-US" sz="2400" b="1" i="0" dirty="0">
                <a:solidFill>
                  <a:schemeClr val="bg1"/>
                </a:solidFill>
                <a:effectLst/>
                <a:cs typeface="Times New Roman" panose="02020603050405020304" pitchFamily="18" charset="0"/>
              </a:rPr>
              <a:t>INTRODUCTION TO ICT</a:t>
            </a:r>
          </a:p>
          <a:p>
            <a:pPr algn="ctr"/>
            <a:r>
              <a:rPr lang="en-US" sz="2400" b="1" dirty="0">
                <a:solidFill>
                  <a:schemeClr val="bg1"/>
                </a:solidFill>
                <a:cs typeface="Times New Roman" panose="02020603050405020304" pitchFamily="18" charset="0"/>
              </a:rPr>
              <a:t>LECTURE - 1</a:t>
            </a:r>
          </a:p>
        </p:txBody>
      </p:sp>
      <p:cxnSp>
        <p:nvCxnSpPr>
          <p:cNvPr id="12" name="Straight Connector 11">
            <a:extLst>
              <a:ext uri="{FF2B5EF4-FFF2-40B4-BE49-F238E27FC236}">
                <a16:creationId xmlns:a16="http://schemas.microsoft.com/office/drawing/2014/main" id="{4EBC0603-D6DE-403B-A7D2-06DA73914D48}"/>
              </a:ext>
            </a:extLst>
          </p:cNvPr>
          <p:cNvCxnSpPr>
            <a:cxnSpLocks/>
            <a:stCxn id="18" idx="0"/>
          </p:cNvCxnSpPr>
          <p:nvPr/>
        </p:nvCxnSpPr>
        <p:spPr>
          <a:xfrm flipH="1">
            <a:off x="6095999" y="2681994"/>
            <a:ext cx="1" cy="1776845"/>
          </a:xfrm>
          <a:prstGeom prst="line">
            <a:avLst/>
          </a:prstGeom>
          <a:ln w="76200" cap="rnd">
            <a:solidFill>
              <a:srgbClr val="F4A9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58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Information System (IS)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687963"/>
          </a:xfrm>
          <a:prstGeom prst="rect">
            <a:avLst/>
          </a:prstGeom>
        </p:spPr>
        <p:txBody>
          <a:bodyPr wrap="square">
            <a:spAutoFit/>
          </a:bodyPr>
          <a:lstStyle/>
          <a:p>
            <a:pPr algn="just">
              <a:lnSpc>
                <a:spcPct val="150000"/>
              </a:lnSpc>
            </a:pPr>
            <a:r>
              <a:rPr lang="en-US" sz="2400" b="1" i="0" dirty="0">
                <a:solidFill>
                  <a:srgbClr val="000000"/>
                </a:solidFill>
                <a:effectLst/>
                <a:latin typeface="Times New Roman" panose="02020603050405020304" pitchFamily="18" charset="0"/>
                <a:cs typeface="Times New Roman" panose="02020603050405020304" pitchFamily="18" charset="0"/>
              </a:rPr>
              <a:t>Information systems </a:t>
            </a:r>
            <a:r>
              <a:rPr lang="en-US" sz="2400" b="0" i="0" dirty="0">
                <a:solidFill>
                  <a:srgbClr val="000000"/>
                </a:solidFill>
                <a:effectLst/>
                <a:latin typeface="Times New Roman" panose="02020603050405020304" pitchFamily="18" charset="0"/>
                <a:cs typeface="Times New Roman" panose="02020603050405020304" pitchFamily="18" charset="0"/>
              </a:rPr>
              <a:t>are combinations of hardware, software, database, and networks that people build and use to collect, store, create, process data </a:t>
            </a:r>
            <a:r>
              <a:rPr lang="en-US" sz="2400" b="0" i="0" dirty="0">
                <a:solidFill>
                  <a:srgbClr val="1A1A1A"/>
                </a:solidFill>
                <a:effectLst/>
                <a:latin typeface="Times New Roman" panose="02020603050405020304" pitchFamily="18" charset="0"/>
                <a:cs typeface="Times New Roman" panose="02020603050405020304" pitchFamily="18" charset="0"/>
              </a:rPr>
              <a:t>for providing information, knowledge, and digital products.</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10</a:t>
            </a:r>
          </a:p>
        </p:txBody>
      </p:sp>
      <p:pic>
        <p:nvPicPr>
          <p:cNvPr id="3" name="Picture 2" descr="Diagram&#10;&#10;Description automatically generated">
            <a:extLst>
              <a:ext uri="{FF2B5EF4-FFF2-40B4-BE49-F238E27FC236}">
                <a16:creationId xmlns:a16="http://schemas.microsoft.com/office/drawing/2014/main" id="{AD8F372F-7847-465D-93F5-BF420259E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477" y="3117828"/>
            <a:ext cx="6096000" cy="3705225"/>
          </a:xfrm>
          <a:prstGeom prst="rect">
            <a:avLst/>
          </a:prstGeom>
        </p:spPr>
      </p:pic>
    </p:spTree>
    <p:extLst>
      <p:ext uri="{BB962C8B-B14F-4D97-AF65-F5344CB8AC3E}">
        <p14:creationId xmlns:p14="http://schemas.microsoft.com/office/powerpoint/2010/main" val="694515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Computer Science</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2795958"/>
          </a:xfrm>
          <a:prstGeom prst="rect">
            <a:avLst/>
          </a:prstGeom>
        </p:spPr>
        <p:txBody>
          <a:bodyPr wrap="square">
            <a:spAutoFit/>
          </a:bodyPr>
          <a:lstStyle/>
          <a:p>
            <a:pPr algn="just">
              <a:lnSpc>
                <a:spcPct val="150000"/>
              </a:lnSpc>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Computer Science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is the mother of all computational disciplines (Computer Engineering, Information Technology/Information Science, Software Engineering, ICT etc.). </a:t>
            </a:r>
            <a:r>
              <a:rPr lang="en-US" sz="2400" dirty="0">
                <a:solidFill>
                  <a:srgbClr val="1A1A1A"/>
                </a:solidFill>
                <a:latin typeface="Times New Roman" panose="02020603050405020304" pitchFamily="18" charset="0"/>
                <a:cs typeface="Times New Roman" panose="02020603050405020304" pitchFamily="18" charset="0"/>
              </a:rPr>
              <a:t>Th</a:t>
            </a:r>
            <a:r>
              <a:rPr lang="en-US" sz="2400" b="0" i="0" dirty="0">
                <a:solidFill>
                  <a:srgbClr val="1A1A1A"/>
                </a:solidFill>
                <a:effectLst/>
                <a:latin typeface="Times New Roman" panose="02020603050405020304" pitchFamily="18" charset="0"/>
                <a:cs typeface="Times New Roman" panose="02020603050405020304" pitchFamily="18" charset="0"/>
              </a:rPr>
              <a:t>e study of computer and computing, including their theoretical and algorithmic foundations, hardware and software, and their uses for processing information. </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11</a:t>
            </a:r>
          </a:p>
        </p:txBody>
      </p:sp>
      <p:pic>
        <p:nvPicPr>
          <p:cNvPr id="5" name="Picture 4" descr="Diagram&#10;&#10;Description automatically generated">
            <a:extLst>
              <a:ext uri="{FF2B5EF4-FFF2-40B4-BE49-F238E27FC236}">
                <a16:creationId xmlns:a16="http://schemas.microsoft.com/office/drawing/2014/main" id="{D6F56157-AC99-47E3-99C1-91683FA73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804" y="3628102"/>
            <a:ext cx="2999190" cy="3229897"/>
          </a:xfrm>
          <a:prstGeom prst="rect">
            <a:avLst/>
          </a:prstGeom>
        </p:spPr>
      </p:pic>
    </p:spTree>
    <p:extLst>
      <p:ext uri="{BB962C8B-B14F-4D97-AF65-F5344CB8AC3E}">
        <p14:creationId xmlns:p14="http://schemas.microsoft.com/office/powerpoint/2010/main" val="459833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Data vs Information</a:t>
            </a: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3785652"/>
          </a:xfrm>
          <a:prstGeom prst="rect">
            <a:avLst/>
          </a:prstGeom>
        </p:spPr>
        <p:txBody>
          <a:bodyPr wrap="square">
            <a:spAutoFit/>
          </a:bodyPr>
          <a:lstStyle/>
          <a:p>
            <a:pPr algn="l"/>
            <a:r>
              <a:rPr lang="en-US" sz="2400" b="0" i="0" u="none" strike="noStrike" baseline="0" dirty="0">
                <a:solidFill>
                  <a:srgbClr val="000000"/>
                </a:solidFill>
                <a:latin typeface="Times New Roman" panose="02020603050405020304" pitchFamily="18" charset="0"/>
              </a:rPr>
              <a:t>The data processing activities can be grouped in four functional activities: </a:t>
            </a:r>
          </a:p>
          <a:p>
            <a:pPr marL="457200" indent="-457200">
              <a:buFont typeface="+mj-lt"/>
              <a:buAutoNum type="arabicPeriod"/>
            </a:pPr>
            <a:r>
              <a:rPr lang="en-US" sz="2400" i="0" u="none" strike="noStrike" baseline="0" dirty="0">
                <a:solidFill>
                  <a:srgbClr val="000000"/>
                </a:solidFill>
                <a:latin typeface="Times New Roman" panose="02020603050405020304" pitchFamily="18" charset="0"/>
              </a:rPr>
              <a:t>Data input </a:t>
            </a:r>
          </a:p>
          <a:p>
            <a:pPr marL="457200" indent="-457200">
              <a:buFont typeface="+mj-lt"/>
              <a:buAutoNum type="arabicPeriod"/>
            </a:pPr>
            <a:r>
              <a:rPr lang="en-US" sz="2400" i="0" u="none" strike="noStrike" baseline="0" dirty="0">
                <a:solidFill>
                  <a:srgbClr val="000000"/>
                </a:solidFill>
                <a:latin typeface="Times New Roman" panose="02020603050405020304" pitchFamily="18" charset="0"/>
              </a:rPr>
              <a:t>Data Processing </a:t>
            </a:r>
          </a:p>
          <a:p>
            <a:pPr marL="457200" indent="-457200">
              <a:buFont typeface="+mj-lt"/>
              <a:buAutoNum type="arabicPeriod"/>
            </a:pPr>
            <a:r>
              <a:rPr lang="en-US" sz="2400" i="0" u="none" strike="noStrike" baseline="0" dirty="0">
                <a:solidFill>
                  <a:srgbClr val="000000"/>
                </a:solidFill>
                <a:latin typeface="Times New Roman" panose="02020603050405020304" pitchFamily="18" charset="0"/>
              </a:rPr>
              <a:t>Information Output </a:t>
            </a:r>
          </a:p>
          <a:p>
            <a:pPr marL="457200" indent="-457200">
              <a:buFont typeface="+mj-lt"/>
              <a:buAutoNum type="arabicPeriod"/>
            </a:pPr>
            <a:r>
              <a:rPr lang="en-US" sz="2400" i="0" u="none" strike="noStrike" baseline="0" dirty="0">
                <a:solidFill>
                  <a:srgbClr val="000000"/>
                </a:solidFill>
                <a:latin typeface="Times New Roman" panose="02020603050405020304" pitchFamily="18" charset="0"/>
              </a:rPr>
              <a:t>Storage </a:t>
            </a:r>
          </a:p>
          <a:p>
            <a:endParaRPr lang="en-US" sz="2400" b="1" dirty="0">
              <a:solidFill>
                <a:srgbClr val="000000"/>
              </a:solidFill>
              <a:latin typeface="Times New Roman" panose="02020603050405020304" pitchFamily="18" charset="0"/>
            </a:endParaRPr>
          </a:p>
          <a:p>
            <a:r>
              <a:rPr lang="en-US" sz="2400" b="1" i="0" u="none" strike="noStrike" baseline="0" dirty="0">
                <a:solidFill>
                  <a:srgbClr val="000000"/>
                </a:solidFill>
                <a:latin typeface="Times New Roman" panose="02020603050405020304" pitchFamily="18" charset="0"/>
              </a:rPr>
              <a:t>Data:  </a:t>
            </a:r>
            <a:r>
              <a:rPr lang="en-US" sz="2400" b="0" i="0" u="none" strike="noStrike" baseline="0" dirty="0">
                <a:solidFill>
                  <a:srgbClr val="000000"/>
                </a:solidFill>
                <a:latin typeface="Times New Roman" panose="02020603050405020304" pitchFamily="18" charset="0"/>
              </a:rPr>
              <a:t>Johnson, 55, Salome, Mary, 34, Sabrina, 5, 20, 178, 100, 189, 151. </a:t>
            </a:r>
          </a:p>
          <a:p>
            <a:endParaRPr lang="en-US" sz="2400" dirty="0">
              <a:solidFill>
                <a:srgbClr val="000000"/>
              </a:solidFill>
              <a:latin typeface="Times New Roman" panose="02020603050405020304" pitchFamily="18" charset="0"/>
            </a:endParaRPr>
          </a:p>
          <a:p>
            <a:r>
              <a:rPr lang="en-US" sz="2400" b="1" i="0" u="none" strike="noStrike" baseline="0" dirty="0">
                <a:solidFill>
                  <a:srgbClr val="000000"/>
                </a:solidFill>
                <a:latin typeface="Times New Roman" panose="02020603050405020304" pitchFamily="18" charset="0"/>
              </a:rPr>
              <a:t>Information:</a:t>
            </a:r>
          </a:p>
          <a:p>
            <a:pPr marL="457200" indent="-457200">
              <a:buFont typeface="+mj-lt"/>
              <a:buAutoNum type="arabicPeriod"/>
            </a:pPr>
            <a:endParaRPr lang="en-US" sz="2400" b="0" i="0" u="none" strike="noStrike" baseline="0" dirty="0">
              <a:solidFill>
                <a:srgbClr val="000000"/>
              </a:solidFill>
              <a:latin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12</a:t>
            </a:r>
          </a:p>
        </p:txBody>
      </p:sp>
      <p:graphicFrame>
        <p:nvGraphicFramePr>
          <p:cNvPr id="8" name="Table 4">
            <a:extLst>
              <a:ext uri="{FF2B5EF4-FFF2-40B4-BE49-F238E27FC236}">
                <a16:creationId xmlns:a16="http://schemas.microsoft.com/office/drawing/2014/main" id="{4D330FD0-96F2-41B1-A68A-6D544C2A8DDE}"/>
              </a:ext>
            </a:extLst>
          </p:cNvPr>
          <p:cNvGraphicFramePr>
            <a:graphicFrameLocks noGrp="1"/>
          </p:cNvGraphicFramePr>
          <p:nvPr>
            <p:extLst>
              <p:ext uri="{D42A27DB-BD31-4B8C-83A1-F6EECF244321}">
                <p14:modId xmlns:p14="http://schemas.microsoft.com/office/powerpoint/2010/main" val="3554635491"/>
              </p:ext>
            </p:extLst>
          </p:nvPr>
        </p:nvGraphicFramePr>
        <p:xfrm>
          <a:off x="3130755" y="4376575"/>
          <a:ext cx="5930490" cy="2103120"/>
        </p:xfrm>
        <a:graphic>
          <a:graphicData uri="http://schemas.openxmlformats.org/drawingml/2006/table">
            <a:tbl>
              <a:tblPr firstRow="1" bandRow="1">
                <a:tableStyleId>{0660B408-B3CF-4A94-85FC-2B1E0A45F4A2}</a:tableStyleId>
              </a:tblPr>
              <a:tblGrid>
                <a:gridCol w="1976830">
                  <a:extLst>
                    <a:ext uri="{9D8B030D-6E8A-4147-A177-3AD203B41FA5}">
                      <a16:colId xmlns:a16="http://schemas.microsoft.com/office/drawing/2014/main" val="2689266978"/>
                    </a:ext>
                  </a:extLst>
                </a:gridCol>
                <a:gridCol w="1976830">
                  <a:extLst>
                    <a:ext uri="{9D8B030D-6E8A-4147-A177-3AD203B41FA5}">
                      <a16:colId xmlns:a16="http://schemas.microsoft.com/office/drawing/2014/main" val="1093413673"/>
                    </a:ext>
                  </a:extLst>
                </a:gridCol>
                <a:gridCol w="1976830">
                  <a:extLst>
                    <a:ext uri="{9D8B030D-6E8A-4147-A177-3AD203B41FA5}">
                      <a16:colId xmlns:a16="http://schemas.microsoft.com/office/drawing/2014/main" val="2266370026"/>
                    </a:ext>
                  </a:extLst>
                </a:gridCol>
              </a:tblGrid>
              <a:tr h="527675">
                <a:tc>
                  <a:txBody>
                    <a:bodyPr/>
                    <a:lstStyle/>
                    <a:p>
                      <a:r>
                        <a:rPr lang="en-US" dirty="0"/>
                        <a:t>Name</a:t>
                      </a:r>
                    </a:p>
                  </a:txBody>
                  <a:tcPr>
                    <a:solidFill>
                      <a:srgbClr val="760A3A"/>
                    </a:solidFill>
                  </a:tcPr>
                </a:tc>
                <a:tc>
                  <a:txBody>
                    <a:bodyPr/>
                    <a:lstStyle/>
                    <a:p>
                      <a:r>
                        <a:rPr lang="en-US" dirty="0"/>
                        <a:t>Age</a:t>
                      </a:r>
                    </a:p>
                  </a:txBody>
                  <a:tcPr>
                    <a:solidFill>
                      <a:srgbClr val="760A3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strike="noStrike" kern="1200" baseline="0" dirty="0">
                          <a:solidFill>
                            <a:schemeClr val="lt1"/>
                          </a:solidFill>
                        </a:rPr>
                        <a:t>HEIGHT </a:t>
                      </a:r>
                      <a:r>
                        <a:rPr lang="en-US" sz="1800" b="0" u="none" strike="noStrike" kern="1200" baseline="0" dirty="0">
                          <a:solidFill>
                            <a:schemeClr val="lt1"/>
                          </a:solidFill>
                        </a:rPr>
                        <a:t>	</a:t>
                      </a:r>
                    </a:p>
                    <a:p>
                      <a:endParaRPr lang="en-US" dirty="0"/>
                    </a:p>
                  </a:txBody>
                  <a:tcPr>
                    <a:solidFill>
                      <a:srgbClr val="760A3A"/>
                    </a:solidFill>
                  </a:tcPr>
                </a:tc>
                <a:extLst>
                  <a:ext uri="{0D108BD9-81ED-4DB2-BD59-A6C34878D82A}">
                    <a16:rowId xmlns:a16="http://schemas.microsoft.com/office/drawing/2014/main" val="304960878"/>
                  </a:ext>
                </a:extLst>
              </a:tr>
              <a:tr h="301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Johnson 	</a:t>
                      </a:r>
                      <a:endParaRPr lang="en-US" sz="1800" b="0" i="0" u="none" strike="noStrike" kern="1200" baseline="0" dirty="0">
                        <a:solidFill>
                          <a:schemeClr val="dk1"/>
                        </a:solidFill>
                        <a:latin typeface="+mn-lt"/>
                        <a:ea typeface="+mn-ea"/>
                        <a:cs typeface="+mn-cs"/>
                      </a:endParaRPr>
                    </a:p>
                  </a:txBody>
                  <a:tcPr/>
                </a:tc>
                <a:tc>
                  <a:txBody>
                    <a:bodyPr/>
                    <a:lstStyle/>
                    <a:p>
                      <a:r>
                        <a:rPr lang="en-US" dirty="0"/>
                        <a:t>4</a:t>
                      </a:r>
                    </a:p>
                  </a:txBody>
                  <a:tcPr/>
                </a:tc>
                <a:tc>
                  <a:txBody>
                    <a:bodyPr/>
                    <a:lstStyle/>
                    <a:p>
                      <a:r>
                        <a:rPr lang="en-US" dirty="0"/>
                        <a:t>88</a:t>
                      </a:r>
                    </a:p>
                  </a:txBody>
                  <a:tcPr/>
                </a:tc>
                <a:extLst>
                  <a:ext uri="{0D108BD9-81ED-4DB2-BD59-A6C34878D82A}">
                    <a16:rowId xmlns:a16="http://schemas.microsoft.com/office/drawing/2014/main" val="3994248644"/>
                  </a:ext>
                </a:extLst>
              </a:tr>
              <a:tr h="301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Salome 	</a:t>
                      </a:r>
                      <a:endParaRPr lang="en-US" sz="1800" b="0" i="0" u="none" strike="noStrike" kern="1200" baseline="0" dirty="0">
                        <a:solidFill>
                          <a:schemeClr val="dk1"/>
                        </a:solidFill>
                        <a:latin typeface="+mn-lt"/>
                        <a:ea typeface="+mn-ea"/>
                        <a:cs typeface="+mn-cs"/>
                      </a:endParaRPr>
                    </a:p>
                  </a:txBody>
                  <a:tcPr/>
                </a:tc>
                <a:tc>
                  <a:txBody>
                    <a:bodyPr/>
                    <a:lstStyle/>
                    <a:p>
                      <a:r>
                        <a:rPr lang="en-US" dirty="0"/>
                        <a:t>34</a:t>
                      </a:r>
                    </a:p>
                  </a:txBody>
                  <a:tcPr/>
                </a:tc>
                <a:tc>
                  <a:txBody>
                    <a:bodyPr/>
                    <a:lstStyle/>
                    <a:p>
                      <a:r>
                        <a:rPr lang="en-US" dirty="0"/>
                        <a:t>180</a:t>
                      </a:r>
                    </a:p>
                  </a:txBody>
                  <a:tcPr/>
                </a:tc>
                <a:extLst>
                  <a:ext uri="{0D108BD9-81ED-4DB2-BD59-A6C34878D82A}">
                    <a16:rowId xmlns:a16="http://schemas.microsoft.com/office/drawing/2014/main" val="2571947291"/>
                  </a:ext>
                </a:extLst>
              </a:tr>
              <a:tr h="301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Mary 	</a:t>
                      </a:r>
                      <a:endParaRPr lang="en-US" sz="1800" b="0" i="0" u="none" strike="noStrike" kern="1200" baseline="0" dirty="0">
                        <a:solidFill>
                          <a:schemeClr val="dk1"/>
                        </a:solidFill>
                        <a:latin typeface="+mn-lt"/>
                        <a:ea typeface="+mn-ea"/>
                        <a:cs typeface="+mn-cs"/>
                      </a:endParaRPr>
                    </a:p>
                  </a:txBody>
                  <a:tcPr/>
                </a:tc>
                <a:tc>
                  <a:txBody>
                    <a:bodyPr/>
                    <a:lstStyle/>
                    <a:p>
                      <a:r>
                        <a:rPr lang="en-US" dirty="0"/>
                        <a:t>25</a:t>
                      </a:r>
                    </a:p>
                  </a:txBody>
                  <a:tcPr/>
                </a:tc>
                <a:tc>
                  <a:txBody>
                    <a:bodyPr/>
                    <a:lstStyle/>
                    <a:p>
                      <a:r>
                        <a:rPr lang="en-US" dirty="0"/>
                        <a:t>165</a:t>
                      </a:r>
                    </a:p>
                  </a:txBody>
                  <a:tcPr/>
                </a:tc>
                <a:extLst>
                  <a:ext uri="{0D108BD9-81ED-4DB2-BD59-A6C34878D82A}">
                    <a16:rowId xmlns:a16="http://schemas.microsoft.com/office/drawing/2014/main" val="3025459733"/>
                  </a:ext>
                </a:extLst>
              </a:tr>
              <a:tr h="3015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strike="noStrike" kern="1200" baseline="0" dirty="0">
                          <a:solidFill>
                            <a:schemeClr val="dk1"/>
                          </a:solidFill>
                        </a:rPr>
                        <a:t>Sabrina 	</a:t>
                      </a:r>
                      <a:endParaRPr lang="en-US" sz="1800" b="0" i="0" u="none" strike="noStrike" kern="1200" baseline="0" dirty="0">
                        <a:solidFill>
                          <a:schemeClr val="dk1"/>
                        </a:solidFill>
                        <a:latin typeface="+mn-lt"/>
                        <a:ea typeface="+mn-ea"/>
                        <a:cs typeface="+mn-cs"/>
                      </a:endParaRPr>
                    </a:p>
                  </a:txBody>
                  <a:tcPr/>
                </a:tc>
                <a:tc>
                  <a:txBody>
                    <a:bodyPr/>
                    <a:lstStyle/>
                    <a:p>
                      <a:r>
                        <a:rPr lang="en-US" dirty="0"/>
                        <a:t>5</a:t>
                      </a:r>
                    </a:p>
                  </a:txBody>
                  <a:tcPr/>
                </a:tc>
                <a:tc>
                  <a:txBody>
                    <a:bodyPr/>
                    <a:lstStyle/>
                    <a:p>
                      <a:r>
                        <a:rPr lang="en-US" dirty="0"/>
                        <a:t>100</a:t>
                      </a:r>
                    </a:p>
                  </a:txBody>
                  <a:tcPr/>
                </a:tc>
                <a:extLst>
                  <a:ext uri="{0D108BD9-81ED-4DB2-BD59-A6C34878D82A}">
                    <a16:rowId xmlns:a16="http://schemas.microsoft.com/office/drawing/2014/main" val="2023201154"/>
                  </a:ext>
                </a:extLst>
              </a:tr>
            </a:tbl>
          </a:graphicData>
        </a:graphic>
      </p:graphicFrame>
    </p:spTree>
    <p:extLst>
      <p:ext uri="{BB962C8B-B14F-4D97-AF65-F5344CB8AC3E}">
        <p14:creationId xmlns:p14="http://schemas.microsoft.com/office/powerpoint/2010/main" val="1622204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Data vs Information</a:t>
            </a: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461665"/>
          </a:xfrm>
          <a:prstGeom prst="rect">
            <a:avLst/>
          </a:prstGeom>
        </p:spPr>
        <p:txBody>
          <a:bodyPr wrap="square">
            <a:spAutoFit/>
          </a:bodyPr>
          <a:lstStyle/>
          <a:p>
            <a:r>
              <a:rPr lang="en-US" sz="2400" dirty="0">
                <a:solidFill>
                  <a:srgbClr val="000000"/>
                </a:solidFill>
                <a:latin typeface="Times New Roman" panose="02020603050405020304" pitchFamily="18" charset="0"/>
              </a:rPr>
              <a:t>This table below includes differences between data and information</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13</a:t>
            </a:r>
          </a:p>
        </p:txBody>
      </p:sp>
      <p:graphicFrame>
        <p:nvGraphicFramePr>
          <p:cNvPr id="2" name="Table 2">
            <a:extLst>
              <a:ext uri="{FF2B5EF4-FFF2-40B4-BE49-F238E27FC236}">
                <a16:creationId xmlns:a16="http://schemas.microsoft.com/office/drawing/2014/main" id="{467626E8-F50C-480A-82BC-4DA0ED61ED8E}"/>
              </a:ext>
            </a:extLst>
          </p:cNvPr>
          <p:cNvGraphicFramePr>
            <a:graphicFrameLocks noGrp="1"/>
          </p:cNvGraphicFramePr>
          <p:nvPr>
            <p:extLst>
              <p:ext uri="{D42A27DB-BD31-4B8C-83A1-F6EECF244321}">
                <p14:modId xmlns:p14="http://schemas.microsoft.com/office/powerpoint/2010/main" val="3361695364"/>
              </p:ext>
            </p:extLst>
          </p:nvPr>
        </p:nvGraphicFramePr>
        <p:xfrm>
          <a:off x="2032000" y="2224281"/>
          <a:ext cx="8128000" cy="408432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81689310"/>
                    </a:ext>
                  </a:extLst>
                </a:gridCol>
                <a:gridCol w="4064000">
                  <a:extLst>
                    <a:ext uri="{9D8B030D-6E8A-4147-A177-3AD203B41FA5}">
                      <a16:colId xmlns:a16="http://schemas.microsoft.com/office/drawing/2014/main" val="2840726860"/>
                    </a:ext>
                  </a:extLst>
                </a:gridCol>
              </a:tblGrid>
              <a:tr h="370840">
                <a:tc>
                  <a:txBody>
                    <a:bodyPr/>
                    <a:lstStyle/>
                    <a:p>
                      <a:r>
                        <a:rPr lang="en-US" sz="2000" b="1" dirty="0">
                          <a:latin typeface="Times New Roman" panose="02020603050405020304" pitchFamily="18" charset="0"/>
                          <a:cs typeface="Times New Roman" panose="02020603050405020304" pitchFamily="18" charset="0"/>
                        </a:rPr>
                        <a:t>Data</a:t>
                      </a:r>
                    </a:p>
                  </a:txBody>
                  <a:tcPr>
                    <a:solidFill>
                      <a:srgbClr val="993366"/>
                    </a:solidFill>
                  </a:tcPr>
                </a:tc>
                <a:tc>
                  <a:txBody>
                    <a:bodyPr/>
                    <a:lstStyle/>
                    <a:p>
                      <a:r>
                        <a:rPr lang="en-US" sz="2000" b="1" dirty="0">
                          <a:latin typeface="Times New Roman" panose="02020603050405020304" pitchFamily="18" charset="0"/>
                          <a:cs typeface="Times New Roman" panose="02020603050405020304" pitchFamily="18" charset="0"/>
                        </a:rPr>
                        <a:t>Information</a:t>
                      </a:r>
                    </a:p>
                  </a:txBody>
                  <a:tcPr>
                    <a:solidFill>
                      <a:srgbClr val="993366"/>
                    </a:solidFill>
                  </a:tcPr>
                </a:tc>
                <a:extLst>
                  <a:ext uri="{0D108BD9-81ED-4DB2-BD59-A6C34878D82A}">
                    <a16:rowId xmlns:a16="http://schemas.microsoft.com/office/drawing/2014/main" val="2711747611"/>
                  </a:ext>
                </a:extLst>
              </a:tr>
              <a:tr h="370840">
                <a:tc>
                  <a:txBody>
                    <a:bodyPr/>
                    <a:lstStyle/>
                    <a:p>
                      <a:r>
                        <a:rPr lang="en-US" sz="2000" b="0" i="0" u="none" strike="noStrike" baseline="0" dirty="0">
                          <a:solidFill>
                            <a:srgbClr val="000000"/>
                          </a:solidFill>
                          <a:latin typeface="Times New Roman" panose="02020603050405020304" pitchFamily="18" charset="0"/>
                          <a:cs typeface="Times New Roman" panose="02020603050405020304" pitchFamily="18" charset="0"/>
                        </a:rPr>
                        <a:t>Is the collection of facts, figures and statistics related to an object</a:t>
                      </a:r>
                      <a:endParaRPr lang="en-US" sz="2000" b="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baseline="0" dirty="0">
                          <a:solidFill>
                            <a:srgbClr val="000000"/>
                          </a:solidFill>
                          <a:latin typeface="Times New Roman" panose="02020603050405020304" pitchFamily="18" charset="0"/>
                          <a:cs typeface="Times New Roman" panose="02020603050405020304" pitchFamily="18" charset="0"/>
                        </a:rPr>
                        <a:t>Is a processed data </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57497825"/>
                  </a:ext>
                </a:extLst>
              </a:tr>
              <a:tr h="370840">
                <a:tc>
                  <a:txBody>
                    <a:bodyPr/>
                    <a:lstStyle/>
                    <a:p>
                      <a:r>
                        <a:rPr lang="en-US" sz="2000" b="0" i="0" u="none" strike="noStrike" baseline="0" dirty="0">
                          <a:solidFill>
                            <a:srgbClr val="000000"/>
                          </a:solidFill>
                          <a:latin typeface="Times New Roman" panose="02020603050405020304" pitchFamily="18" charset="0"/>
                          <a:cs typeface="Times New Roman" panose="02020603050405020304" pitchFamily="18" charset="0"/>
                        </a:rPr>
                        <a:t>Is not used in decision making </a:t>
                      </a:r>
                      <a:endParaRPr lang="en-US" sz="2000" b="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baseline="0" dirty="0">
                          <a:solidFill>
                            <a:srgbClr val="000000"/>
                          </a:solidFill>
                          <a:latin typeface="Times New Roman" panose="02020603050405020304" pitchFamily="18" charset="0"/>
                          <a:cs typeface="Times New Roman" panose="02020603050405020304" pitchFamily="18" charset="0"/>
                        </a:rPr>
                        <a:t>Used in Decision Making </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66840568"/>
                  </a:ext>
                </a:extLst>
              </a:tr>
              <a:tr h="370840">
                <a:tc>
                  <a:txBody>
                    <a:bodyPr/>
                    <a:lstStyle/>
                    <a:p>
                      <a:r>
                        <a:rPr lang="en-US" sz="2000" b="0" i="0" u="none" strike="noStrike" baseline="0" dirty="0">
                          <a:solidFill>
                            <a:srgbClr val="000000"/>
                          </a:solidFill>
                          <a:latin typeface="Times New Roman" panose="02020603050405020304" pitchFamily="18" charset="0"/>
                          <a:cs typeface="Times New Roman" panose="02020603050405020304" pitchFamily="18" charset="0"/>
                        </a:rPr>
                        <a:t>Data has no meaning </a:t>
                      </a:r>
                      <a:endParaRPr lang="en-US" sz="2000" b="0" dirty="0">
                        <a:latin typeface="Times New Roman" panose="02020603050405020304" pitchFamily="18" charset="0"/>
                        <a:cs typeface="Times New Roman" panose="02020603050405020304" pitchFamily="18" charset="0"/>
                      </a:endParaRPr>
                    </a:p>
                  </a:txBody>
                  <a:tcPr/>
                </a:tc>
                <a:tc>
                  <a:txBody>
                    <a:bodyPr/>
                    <a:lstStyle/>
                    <a:p>
                      <a:r>
                        <a:rPr lang="en-US" sz="2000" b="0" i="0" u="none" strike="noStrike" baseline="0" dirty="0">
                          <a:solidFill>
                            <a:srgbClr val="000000"/>
                          </a:solidFill>
                          <a:latin typeface="Times New Roman" panose="02020603050405020304" pitchFamily="18" charset="0"/>
                          <a:cs typeface="Times New Roman" panose="02020603050405020304" pitchFamily="18" charset="0"/>
                        </a:rPr>
                        <a:t>Information has meaning </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694243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Times New Roman" panose="02020603050405020304" pitchFamily="18" charset="0"/>
                          <a:ea typeface="+mn-ea"/>
                          <a:cs typeface="Times New Roman" panose="02020603050405020304" pitchFamily="18" charset="0"/>
                        </a:rPr>
                        <a:t>Data doesn’t rely on the information.</a:t>
                      </a:r>
                    </a:p>
                    <a:p>
                      <a:endParaRPr lang="en-US" sz="20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chemeClr val="dk1"/>
                          </a:solidFill>
                          <a:effectLst/>
                          <a:latin typeface="Times New Roman" panose="02020603050405020304" pitchFamily="18" charset="0"/>
                          <a:ea typeface="+mn-ea"/>
                          <a:cs typeface="Times New Roman" panose="02020603050405020304" pitchFamily="18" charset="0"/>
                        </a:rPr>
                        <a:t>Information rely on the information.</a:t>
                      </a:r>
                    </a:p>
                    <a:p>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0269621"/>
                  </a:ext>
                </a:extLst>
              </a:tr>
              <a:tr h="370840">
                <a:tc>
                  <a:txBody>
                    <a:bodyPr/>
                    <a:lstStyle/>
                    <a:p>
                      <a:r>
                        <a:rPr lang="en-US" sz="2000" b="0" i="0" kern="1200" dirty="0">
                          <a:solidFill>
                            <a:schemeClr val="dk1"/>
                          </a:solidFill>
                          <a:effectLst/>
                          <a:latin typeface="Times New Roman" panose="02020603050405020304" pitchFamily="18" charset="0"/>
                          <a:ea typeface="+mn-ea"/>
                          <a:cs typeface="Times New Roman" panose="02020603050405020304" pitchFamily="18" charset="0"/>
                        </a:rPr>
                        <a:t>Data is unorganized</a:t>
                      </a:r>
                      <a:endParaRPr lang="en-US" sz="2000" b="0" dirty="0">
                        <a:latin typeface="Times New Roman" panose="02020603050405020304" pitchFamily="18" charset="0"/>
                        <a:cs typeface="Times New Roman" panose="02020603050405020304" pitchFamily="18" charset="0"/>
                      </a:endParaRPr>
                    </a:p>
                  </a:txBody>
                  <a:tcPr/>
                </a:tc>
                <a:tc>
                  <a:txBody>
                    <a:bodyPr/>
                    <a:lstStyle/>
                    <a:p>
                      <a:r>
                        <a:rPr lang="en-US" sz="2000" b="0" i="0" kern="1200" dirty="0">
                          <a:solidFill>
                            <a:schemeClr val="dk1"/>
                          </a:solidFill>
                          <a:effectLst/>
                          <a:latin typeface="Times New Roman" panose="02020603050405020304" pitchFamily="18" charset="0"/>
                          <a:ea typeface="+mn-ea"/>
                          <a:cs typeface="Times New Roman" panose="02020603050405020304" pitchFamily="18" charset="0"/>
                        </a:rPr>
                        <a:t>information is structured or organized.</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0056181"/>
                  </a:ext>
                </a:extLst>
              </a:tr>
              <a:tr h="370840">
                <a:tc>
                  <a:txBody>
                    <a:bodyPr/>
                    <a:lstStyle/>
                    <a:p>
                      <a:r>
                        <a:rPr lang="en-US" sz="2000" b="0" dirty="0">
                          <a:latin typeface="Times New Roman" panose="02020603050405020304" pitchFamily="18" charset="0"/>
                          <a:cs typeface="Times New Roman" panose="02020603050405020304" pitchFamily="18" charset="0"/>
                        </a:rPr>
                        <a:t>May or may not be meaningful</a:t>
                      </a:r>
                    </a:p>
                  </a:txBody>
                  <a:tcPr/>
                </a:tc>
                <a:tc>
                  <a:txBody>
                    <a:bodyPr/>
                    <a:lstStyle/>
                    <a:p>
                      <a:r>
                        <a:rPr lang="en-US" sz="2000" b="0" dirty="0">
                          <a:latin typeface="Times New Roman" panose="02020603050405020304" pitchFamily="18" charset="0"/>
                          <a:cs typeface="Times New Roman" panose="02020603050405020304" pitchFamily="18" charset="0"/>
                        </a:rPr>
                        <a:t>Always meaningful</a:t>
                      </a:r>
                    </a:p>
                  </a:txBody>
                  <a:tcPr/>
                </a:tc>
                <a:extLst>
                  <a:ext uri="{0D108BD9-81ED-4DB2-BD59-A6C34878D82A}">
                    <a16:rowId xmlns:a16="http://schemas.microsoft.com/office/drawing/2014/main" val="2306069814"/>
                  </a:ext>
                </a:extLst>
              </a:tr>
              <a:tr h="371398">
                <a:tc>
                  <a:txBody>
                    <a:bodyPr/>
                    <a:lstStyle/>
                    <a:p>
                      <a:r>
                        <a:rPr lang="en-US" sz="2000" b="0" dirty="0">
                          <a:latin typeface="Times New Roman" panose="02020603050405020304" pitchFamily="18" charset="0"/>
                          <a:cs typeface="Times New Roman" panose="02020603050405020304" pitchFamily="18" charset="0"/>
                        </a:rPr>
                        <a:t>Data may not be in order.</a:t>
                      </a:r>
                    </a:p>
                  </a:txBody>
                  <a:tcPr/>
                </a:tc>
                <a:tc>
                  <a:txBody>
                    <a:bodyPr/>
                    <a:lstStyle/>
                    <a:p>
                      <a:r>
                        <a:rPr lang="en-US" sz="2000" b="0" dirty="0">
                          <a:latin typeface="Times New Roman" panose="02020603050405020304" pitchFamily="18" charset="0"/>
                          <a:cs typeface="Times New Roman" panose="02020603050405020304" pitchFamily="18" charset="0"/>
                        </a:rPr>
                        <a:t>Always in order</a:t>
                      </a:r>
                    </a:p>
                  </a:txBody>
                  <a:tcPr/>
                </a:tc>
                <a:extLst>
                  <a:ext uri="{0D108BD9-81ED-4DB2-BD59-A6C34878D82A}">
                    <a16:rowId xmlns:a16="http://schemas.microsoft.com/office/drawing/2014/main" val="2267583760"/>
                  </a:ext>
                </a:extLst>
              </a:tr>
            </a:tbl>
          </a:graphicData>
        </a:graphic>
      </p:graphicFrame>
    </p:spTree>
    <p:extLst>
      <p:ext uri="{BB962C8B-B14F-4D97-AF65-F5344CB8AC3E}">
        <p14:creationId xmlns:p14="http://schemas.microsoft.com/office/powerpoint/2010/main" val="3847134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	ICT Procedure</a:t>
            </a:r>
            <a:endParaRPr lang="en-US" sz="14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3534622"/>
          </a:xfrm>
          <a:prstGeom prst="rect">
            <a:avLst/>
          </a:prstGeom>
        </p:spPr>
        <p:txBody>
          <a:bodyPr wrap="square">
            <a:spAutoFit/>
          </a:bodyPr>
          <a:lstStyle/>
          <a:p>
            <a:pPr algn="l"/>
            <a:r>
              <a:rPr lang="en-US" sz="2400" b="0" i="0" u="none" strike="noStrike" baseline="0" dirty="0">
                <a:solidFill>
                  <a:srgbClr val="000000"/>
                </a:solidFill>
                <a:latin typeface="Times New Roman" panose="02020603050405020304" pitchFamily="18" charset="0"/>
                <a:cs typeface="Times New Roman" panose="02020603050405020304" pitchFamily="18" charset="0"/>
              </a:rPr>
              <a:t>ICT includes:</a:t>
            </a:r>
          </a:p>
          <a:p>
            <a:pPr algn="l"/>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Capturing technologies (Microphone, camera).</a:t>
            </a:r>
          </a:p>
          <a:p>
            <a:pPr marL="342900" indent="-342900">
              <a:lnSpc>
                <a:spcPct val="150000"/>
              </a:lnSpc>
              <a:buFont typeface="Arial" panose="020B0604020202020204" pitchFamily="34" charset="0"/>
              <a:buChar char="•"/>
            </a:pPr>
            <a:r>
              <a:rPr lang="fr-FR" sz="2400" b="0" i="0" u="none" strike="noStrike" baseline="0" dirty="0">
                <a:solidFill>
                  <a:srgbClr val="000000"/>
                </a:solidFill>
                <a:latin typeface="Times New Roman" panose="02020603050405020304" pitchFamily="18" charset="0"/>
                <a:cs typeface="Times New Roman" panose="02020603050405020304" pitchFamily="18" charset="0"/>
              </a:rPr>
              <a:t>Storage technologies (Hard drive, CD-Rom, DVDs, Pen drives, etc.)</a:t>
            </a:r>
          </a:p>
          <a:p>
            <a:pPr marL="342900" indent="-342900">
              <a:lnSpc>
                <a:spcPct val="150000"/>
              </a:lnSpc>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Processing technologies (application software)</a:t>
            </a:r>
          </a:p>
          <a:p>
            <a:pPr marL="342900" indent="-342900">
              <a:lnSpc>
                <a:spcPct val="150000"/>
              </a:lnSpc>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Communication technologies (local area networks)</a:t>
            </a:r>
          </a:p>
          <a:p>
            <a:pPr marL="342900" indent="-342900">
              <a:lnSpc>
                <a:spcPct val="150000"/>
              </a:lnSpc>
              <a:buFont typeface="Arial" panose="020B0604020202020204" pitchFamily="34" charset="0"/>
              <a:buChar char="•"/>
            </a:pPr>
            <a:r>
              <a:rPr lang="en-US" sz="2400" dirty="0">
                <a:solidFill>
                  <a:srgbClr val="000000"/>
                </a:solidFill>
                <a:latin typeface="Times New Roman" panose="02020603050405020304" pitchFamily="18" charset="0"/>
                <a:cs typeface="Times New Roman" panose="02020603050405020304" pitchFamily="18" charset="0"/>
              </a:rPr>
              <a:t>D</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issemination technologies (computer monitors, speaker)</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14</a:t>
            </a:r>
          </a:p>
        </p:txBody>
      </p:sp>
    </p:spTree>
    <p:extLst>
      <p:ext uri="{BB962C8B-B14F-4D97-AF65-F5344CB8AC3E}">
        <p14:creationId xmlns:p14="http://schemas.microsoft.com/office/powerpoint/2010/main" val="2586318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0" u="none" strike="noStrike" baseline="0" dirty="0">
                <a:solidFill>
                  <a:schemeClr val="bg1"/>
                </a:solidFill>
                <a:latin typeface="Times New Roman" panose="02020603050405020304" pitchFamily="18" charset="0"/>
                <a:cs typeface="Times New Roman" panose="02020603050405020304" pitchFamily="18" charset="0"/>
              </a:rPr>
              <a:t>	Capturing Technologies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687963"/>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C</a:t>
            </a:r>
            <a:r>
              <a:rPr lang="en-US" sz="2400" b="0" i="0" u="none" strike="noStrike" baseline="0" dirty="0">
                <a:latin typeface="Times New Roman" panose="02020603050405020304" pitchFamily="18" charset="0"/>
                <a:cs typeface="Times New Roman" panose="02020603050405020304" pitchFamily="18" charset="0"/>
              </a:rPr>
              <a:t>apturing technologies are those technologies that are used to collect data then </a:t>
            </a:r>
            <a:r>
              <a:rPr lang="en-US" sz="2400" dirty="0">
                <a:latin typeface="Times New Roman" panose="02020603050405020304" pitchFamily="18" charset="0"/>
                <a:cs typeface="Times New Roman" panose="02020603050405020304" pitchFamily="18" charset="0"/>
              </a:rPr>
              <a:t>those data will be processes for certain </a:t>
            </a:r>
            <a:r>
              <a:rPr lang="en-US" sz="2400" b="0" i="0" dirty="0">
                <a:solidFill>
                  <a:srgbClr val="000000"/>
                </a:solidFill>
                <a:effectLst/>
                <a:latin typeface="Times New Roman" panose="02020603050405020304" pitchFamily="18" charset="0"/>
                <a:cs typeface="Times New Roman" panose="02020603050405020304" pitchFamily="18" charset="0"/>
              </a:rPr>
              <a:t>purposes.</a:t>
            </a:r>
          </a:p>
          <a:p>
            <a:pPr algn="just">
              <a:lnSpc>
                <a:spcPct val="150000"/>
              </a:lnSpc>
            </a:pPr>
            <a:r>
              <a:rPr lang="en-US" sz="2400" b="1" dirty="0">
                <a:solidFill>
                  <a:srgbClr val="000000"/>
                </a:solidFill>
                <a:latin typeface="Times New Roman" panose="02020603050405020304" pitchFamily="18" charset="0"/>
                <a:cs typeface="Times New Roman" panose="02020603050405020304" pitchFamily="18" charset="0"/>
              </a:rPr>
              <a:t>Example</a:t>
            </a:r>
            <a:r>
              <a:rPr lang="en-US" sz="2400" dirty="0">
                <a:solidFill>
                  <a:srgbClr val="000000"/>
                </a:solidFill>
                <a:latin typeface="Times New Roman" panose="02020603050405020304" pitchFamily="18" charset="0"/>
                <a:cs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cs typeface="Times New Roman" panose="02020603050405020304" pitchFamily="18" charset="0"/>
              </a:rPr>
              <a:t>Microphone, </a:t>
            </a:r>
            <a:r>
              <a:rPr lang="en-US" sz="2400" dirty="0">
                <a:solidFill>
                  <a:srgbClr val="000000"/>
                </a:solidFill>
                <a:latin typeface="Times New Roman" panose="02020603050405020304" pitchFamily="18" charset="0"/>
                <a:cs typeface="Times New Roman" panose="02020603050405020304" pitchFamily="18" charset="0"/>
              </a:rPr>
              <a:t>Cam recorders</a:t>
            </a:r>
            <a:endParaRPr lang="en-US" sz="24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15</a:t>
            </a:r>
          </a:p>
        </p:txBody>
      </p:sp>
      <p:pic>
        <p:nvPicPr>
          <p:cNvPr id="3" name="Picture 2" descr="A picture containing microphone&#10;&#10;Description automatically generated">
            <a:extLst>
              <a:ext uri="{FF2B5EF4-FFF2-40B4-BE49-F238E27FC236}">
                <a16:creationId xmlns:a16="http://schemas.microsoft.com/office/drawing/2014/main" id="{571129E3-4E05-44A7-81F2-9C5B50C6F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157" y="3429000"/>
            <a:ext cx="2696497" cy="2696497"/>
          </a:xfrm>
          <a:prstGeom prst="rect">
            <a:avLst/>
          </a:prstGeom>
        </p:spPr>
      </p:pic>
      <p:pic>
        <p:nvPicPr>
          <p:cNvPr id="7" name="Picture 6" descr="A picture containing electronics, camera, projector&#10;&#10;Description automatically generated">
            <a:extLst>
              <a:ext uri="{FF2B5EF4-FFF2-40B4-BE49-F238E27FC236}">
                <a16:creationId xmlns:a16="http://schemas.microsoft.com/office/drawing/2014/main" id="{E9AA4FDF-6748-41EE-A112-BCA4D644C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827" y="3737447"/>
            <a:ext cx="3362325" cy="1690688"/>
          </a:xfrm>
          <a:prstGeom prst="rect">
            <a:avLst/>
          </a:prstGeom>
        </p:spPr>
      </p:pic>
    </p:spTree>
    <p:extLst>
      <p:ext uri="{BB962C8B-B14F-4D97-AF65-F5344CB8AC3E}">
        <p14:creationId xmlns:p14="http://schemas.microsoft.com/office/powerpoint/2010/main" val="3295897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b="1" i="0" u="none" strike="noStrike" baseline="0" dirty="0">
                <a:solidFill>
                  <a:schemeClr val="bg1"/>
                </a:solidFill>
                <a:latin typeface="Times New Roman" panose="02020603050405020304" pitchFamily="18" charset="0"/>
                <a:cs typeface="Times New Roman" panose="02020603050405020304" pitchFamily="18" charset="0"/>
              </a:rPr>
              <a:t>	Storage Technologies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4457952"/>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Storage</a:t>
            </a:r>
            <a:r>
              <a:rPr lang="en-US" sz="2400" b="0" i="0" u="none" strike="noStrike" baseline="0" dirty="0">
                <a:latin typeface="Times New Roman" panose="02020603050405020304" pitchFamily="18" charset="0"/>
                <a:cs typeface="Times New Roman" panose="02020603050405020304" pitchFamily="18" charset="0"/>
              </a:rPr>
              <a:t> technologies are those technologies that are used to store or keep data in specific place.</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There are three types: </a:t>
            </a:r>
          </a:p>
          <a:p>
            <a:pPr algn="just">
              <a:lnSpc>
                <a:spcPct val="150000"/>
              </a:lnSpc>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en-US" sz="2400" dirty="0">
                <a:solidFill>
                  <a:srgbClr val="000000"/>
                </a:solidFill>
                <a:latin typeface="Times New Roman" panose="02020603050405020304" pitchFamily="18" charset="0"/>
                <a:cs typeface="Times New Roman" panose="02020603050405020304" pitchFamily="18" charset="0"/>
              </a:rPr>
              <a:t>Solid state devices: SSD hard, pen drives.</a:t>
            </a:r>
          </a:p>
          <a:p>
            <a:pPr marL="457200" indent="-457200" algn="just">
              <a:lnSpc>
                <a:spcPct val="150000"/>
              </a:lnSpc>
              <a:buFont typeface="+mj-lt"/>
              <a:buAutoNum type="arabicPeriod"/>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en-US" sz="2400" dirty="0">
                <a:solidFill>
                  <a:srgbClr val="000000"/>
                </a:solidFill>
                <a:latin typeface="Times New Roman" panose="02020603050405020304" pitchFamily="18" charset="0"/>
                <a:cs typeface="Times New Roman" panose="02020603050405020304" pitchFamily="18" charset="0"/>
              </a:rPr>
              <a:t>Magnetic devices: floppy disks, hard-disk drives</a:t>
            </a:r>
          </a:p>
          <a:p>
            <a:pPr marL="457200" indent="-457200" algn="just">
              <a:lnSpc>
                <a:spcPct val="150000"/>
              </a:lnSpc>
              <a:buFont typeface="+mj-lt"/>
              <a:buAutoNum type="arabicPeriod"/>
            </a:pPr>
            <a:endParaRPr lang="en-US" sz="2400" dirty="0">
              <a:solidFill>
                <a:srgbClr val="000000"/>
              </a:solidFill>
              <a:latin typeface="Times New Roman" panose="02020603050405020304" pitchFamily="18" charset="0"/>
              <a:cs typeface="Times New Roman" panose="02020603050405020304" pitchFamily="18" charset="0"/>
            </a:endParaRPr>
          </a:p>
          <a:p>
            <a:pPr marL="457200" indent="-457200" algn="just">
              <a:lnSpc>
                <a:spcPct val="150000"/>
              </a:lnSpc>
              <a:buFont typeface="+mj-lt"/>
              <a:buAutoNum type="arabicPeriod"/>
            </a:pPr>
            <a:r>
              <a:rPr lang="en-US" sz="2400" dirty="0">
                <a:solidFill>
                  <a:srgbClr val="000000"/>
                </a:solidFill>
                <a:latin typeface="Times New Roman" panose="02020603050405020304" pitchFamily="18" charset="0"/>
                <a:cs typeface="Times New Roman" panose="02020603050405020304" pitchFamily="18" charset="0"/>
              </a:rPr>
              <a:t>Optical devices: CD-ROMs, DVDs</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16</a:t>
            </a:r>
          </a:p>
        </p:txBody>
      </p:sp>
      <p:pic>
        <p:nvPicPr>
          <p:cNvPr id="3" name="Picture 2" descr="Logo&#10;&#10;Description automatically generated with low confidence">
            <a:extLst>
              <a:ext uri="{FF2B5EF4-FFF2-40B4-BE49-F238E27FC236}">
                <a16:creationId xmlns:a16="http://schemas.microsoft.com/office/drawing/2014/main" id="{1153EBFA-E192-439D-8E15-E90D8F003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238" y="2473268"/>
            <a:ext cx="1287571" cy="1287571"/>
          </a:xfrm>
          <a:prstGeom prst="rect">
            <a:avLst/>
          </a:prstGeom>
        </p:spPr>
      </p:pic>
      <p:pic>
        <p:nvPicPr>
          <p:cNvPr id="7" name="Picture 6" descr="A picture containing text, electronics&#10;&#10;Description automatically generated">
            <a:extLst>
              <a:ext uri="{FF2B5EF4-FFF2-40B4-BE49-F238E27FC236}">
                <a16:creationId xmlns:a16="http://schemas.microsoft.com/office/drawing/2014/main" id="{82F0A912-28FC-4B1A-8576-BC3FFE73F2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488" y="2648064"/>
            <a:ext cx="1472287" cy="1112775"/>
          </a:xfrm>
          <a:prstGeom prst="rect">
            <a:avLst/>
          </a:prstGeom>
        </p:spPr>
      </p:pic>
      <p:pic>
        <p:nvPicPr>
          <p:cNvPr id="9" name="Picture 8" descr="A picture containing hard disc, electronics, drive&#10;&#10;Description automatically generated">
            <a:extLst>
              <a:ext uri="{FF2B5EF4-FFF2-40B4-BE49-F238E27FC236}">
                <a16:creationId xmlns:a16="http://schemas.microsoft.com/office/drawing/2014/main" id="{C47B3155-E123-4C5F-9F7D-2AA0DB1800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49641" y="3960215"/>
            <a:ext cx="1282761" cy="978292"/>
          </a:xfrm>
          <a:prstGeom prst="rect">
            <a:avLst/>
          </a:prstGeom>
        </p:spPr>
      </p:pic>
      <p:pic>
        <p:nvPicPr>
          <p:cNvPr id="11" name="Picture 10" descr="A cd on a white background&#10;&#10;Description automatically generated with low confidence">
            <a:extLst>
              <a:ext uri="{FF2B5EF4-FFF2-40B4-BE49-F238E27FC236}">
                <a16:creationId xmlns:a16="http://schemas.microsoft.com/office/drawing/2014/main" id="{39F726A8-F781-4855-BE41-34E09E0042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8082" y="4997617"/>
            <a:ext cx="1276383" cy="1310984"/>
          </a:xfrm>
          <a:prstGeom prst="rect">
            <a:avLst/>
          </a:prstGeom>
        </p:spPr>
      </p:pic>
      <p:pic>
        <p:nvPicPr>
          <p:cNvPr id="13" name="Picture 12" descr="Icon&#10;&#10;Description automatically generated">
            <a:extLst>
              <a:ext uri="{FF2B5EF4-FFF2-40B4-BE49-F238E27FC236}">
                <a16:creationId xmlns:a16="http://schemas.microsoft.com/office/drawing/2014/main" id="{DBD84491-48BB-4EE1-86BD-6E2C5D053B7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6095" y="3960215"/>
            <a:ext cx="1150680" cy="1112775"/>
          </a:xfrm>
          <a:prstGeom prst="rect">
            <a:avLst/>
          </a:prstGeom>
        </p:spPr>
      </p:pic>
    </p:spTree>
    <p:extLst>
      <p:ext uri="{BB962C8B-B14F-4D97-AF65-F5344CB8AC3E}">
        <p14:creationId xmlns:p14="http://schemas.microsoft.com/office/powerpoint/2010/main" val="1842805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0" u="none" strike="noStrike" baseline="0" dirty="0">
                <a:solidFill>
                  <a:schemeClr val="bg1"/>
                </a:solidFill>
                <a:latin typeface="Times New Roman" panose="02020603050405020304" pitchFamily="18" charset="0"/>
                <a:cs typeface="Times New Roman" panose="02020603050405020304" pitchFamily="18" charset="0"/>
              </a:rPr>
              <a:t>	Processing Technologies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687963"/>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Processing</a:t>
            </a:r>
            <a:r>
              <a:rPr lang="en-US" sz="2400" b="0" i="0" u="none" strike="noStrike" baseline="0" dirty="0">
                <a:latin typeface="Times New Roman" panose="02020603050405020304" pitchFamily="18" charset="0"/>
                <a:cs typeface="Times New Roman" panose="02020603050405020304" pitchFamily="18" charset="0"/>
              </a:rPr>
              <a:t> technologies are those technologies and software that are used to process data and information in computer.</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sz="2400" b="1" dirty="0">
                <a:solidFill>
                  <a:srgbClr val="000000"/>
                </a:solidFill>
                <a:latin typeface="Times New Roman" panose="02020603050405020304" pitchFamily="18" charset="0"/>
                <a:cs typeface="Times New Roman" panose="02020603050405020304" pitchFamily="18" charset="0"/>
              </a:rPr>
              <a:t>Examples</a:t>
            </a:r>
            <a:r>
              <a:rPr lang="en-US" sz="2400" dirty="0">
                <a:solidFill>
                  <a:srgbClr val="000000"/>
                </a:solidFill>
                <a:latin typeface="Times New Roman" panose="02020603050405020304" pitchFamily="18" charset="0"/>
                <a:cs typeface="Times New Roman" panose="02020603050405020304" pitchFamily="18" charset="0"/>
              </a:rPr>
              <a:t>: Microsoft office, Photoshop</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17</a:t>
            </a:r>
          </a:p>
        </p:txBody>
      </p:sp>
      <p:pic>
        <p:nvPicPr>
          <p:cNvPr id="3" name="Picture 2" descr="A picture containing text, clipart&#10;&#10;Description automatically generated">
            <a:extLst>
              <a:ext uri="{FF2B5EF4-FFF2-40B4-BE49-F238E27FC236}">
                <a16:creationId xmlns:a16="http://schemas.microsoft.com/office/drawing/2014/main" id="{FFB33756-0ED6-47B2-BACF-6EF959EB9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930" y="3740173"/>
            <a:ext cx="3854247" cy="2168013"/>
          </a:xfrm>
          <a:prstGeom prst="rect">
            <a:avLst/>
          </a:prstGeom>
        </p:spPr>
      </p:pic>
      <p:pic>
        <p:nvPicPr>
          <p:cNvPr id="7" name="Picture 6" descr="Logo, icon&#10;&#10;Description automatically generated">
            <a:extLst>
              <a:ext uri="{FF2B5EF4-FFF2-40B4-BE49-F238E27FC236}">
                <a16:creationId xmlns:a16="http://schemas.microsoft.com/office/drawing/2014/main" id="{F08B7993-486D-471A-B28F-5CE8E1D5E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4015" y="3740173"/>
            <a:ext cx="2224119" cy="2168013"/>
          </a:xfrm>
          <a:prstGeom prst="rect">
            <a:avLst/>
          </a:prstGeom>
        </p:spPr>
      </p:pic>
    </p:spTree>
    <p:extLst>
      <p:ext uri="{BB962C8B-B14F-4D97-AF65-F5344CB8AC3E}">
        <p14:creationId xmlns:p14="http://schemas.microsoft.com/office/powerpoint/2010/main" val="4029363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0" u="none" strike="noStrike" baseline="0" dirty="0">
                <a:solidFill>
                  <a:schemeClr val="bg1"/>
                </a:solidFill>
                <a:latin typeface="Times New Roman" panose="02020603050405020304" pitchFamily="18" charset="0"/>
                <a:cs typeface="Times New Roman" panose="02020603050405020304" pitchFamily="18" charset="0"/>
              </a:rPr>
              <a:t>	Communication Technologies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687963"/>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Communication</a:t>
            </a:r>
            <a:r>
              <a:rPr lang="en-US" sz="2400" b="0" i="0" u="none" strike="noStrike" baseline="0" dirty="0">
                <a:latin typeface="Times New Roman" panose="02020603050405020304" pitchFamily="18" charset="0"/>
                <a:cs typeface="Times New Roman" panose="02020603050405020304" pitchFamily="18" charset="0"/>
              </a:rPr>
              <a:t> technologies are those technologies that are used to make communication and connection in computer.</a:t>
            </a:r>
          </a:p>
          <a:p>
            <a:pPr algn="just">
              <a:lnSpc>
                <a:spcPct val="150000"/>
              </a:lnSpc>
            </a:pPr>
            <a:r>
              <a:rPr lang="en-US" sz="2400" b="1" dirty="0">
                <a:latin typeface="Times New Roman" panose="02020603050405020304" pitchFamily="18" charset="0"/>
                <a:cs typeface="Times New Roman" panose="02020603050405020304" pitchFamily="18" charset="0"/>
              </a:rPr>
              <a:t>Examples</a:t>
            </a:r>
            <a:r>
              <a:rPr lang="en-US" sz="2400" dirty="0">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Router, Repeater, Switches</a:t>
            </a:r>
            <a:endParaRPr lang="en-US" sz="24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18</a:t>
            </a:r>
          </a:p>
        </p:txBody>
      </p:sp>
      <p:pic>
        <p:nvPicPr>
          <p:cNvPr id="3" name="Picture 2" descr="Text&#10;&#10;Description automatically generated">
            <a:extLst>
              <a:ext uri="{FF2B5EF4-FFF2-40B4-BE49-F238E27FC236}">
                <a16:creationId xmlns:a16="http://schemas.microsoft.com/office/drawing/2014/main" id="{DCD207FA-9FB8-4D37-8233-F622FB1945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54" y="3784053"/>
            <a:ext cx="2857500" cy="1600200"/>
          </a:xfrm>
          <a:prstGeom prst="rect">
            <a:avLst/>
          </a:prstGeom>
        </p:spPr>
      </p:pic>
      <p:pic>
        <p:nvPicPr>
          <p:cNvPr id="9" name="Picture 8" descr="A picture containing text, electronics&#10;&#10;Description automatically generated">
            <a:extLst>
              <a:ext uri="{FF2B5EF4-FFF2-40B4-BE49-F238E27FC236}">
                <a16:creationId xmlns:a16="http://schemas.microsoft.com/office/drawing/2014/main" id="{04C28E9F-4CC8-4826-A452-093A009C8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497" y="3784053"/>
            <a:ext cx="3785128" cy="1687963"/>
          </a:xfrm>
          <a:prstGeom prst="rect">
            <a:avLst/>
          </a:prstGeom>
        </p:spPr>
      </p:pic>
      <p:pic>
        <p:nvPicPr>
          <p:cNvPr id="13" name="Picture 12">
            <a:extLst>
              <a:ext uri="{FF2B5EF4-FFF2-40B4-BE49-F238E27FC236}">
                <a16:creationId xmlns:a16="http://schemas.microsoft.com/office/drawing/2014/main" id="{0A92E7D5-8E49-4D1C-9EF4-1214CFBCE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0168" y="2890664"/>
            <a:ext cx="3386978" cy="3386978"/>
          </a:xfrm>
          <a:prstGeom prst="rect">
            <a:avLst/>
          </a:prstGeom>
        </p:spPr>
      </p:pic>
    </p:spTree>
    <p:extLst>
      <p:ext uri="{BB962C8B-B14F-4D97-AF65-F5344CB8AC3E}">
        <p14:creationId xmlns:p14="http://schemas.microsoft.com/office/powerpoint/2010/main" val="1954469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D</a:t>
            </a:r>
            <a:r>
              <a:rPr lang="en-US" sz="3600" b="1" i="0" u="none" strike="noStrike" baseline="0" dirty="0">
                <a:solidFill>
                  <a:schemeClr val="bg1"/>
                </a:solidFill>
                <a:latin typeface="Times New Roman" panose="02020603050405020304" pitchFamily="18" charset="0"/>
                <a:cs typeface="Times New Roman" panose="02020603050405020304" pitchFamily="18" charset="0"/>
              </a:rPr>
              <a:t>issemination Technologies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687963"/>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Dissemination</a:t>
            </a:r>
            <a:r>
              <a:rPr lang="en-US" sz="2400" b="0" i="0" u="none" strike="noStrike" baseline="0" dirty="0">
                <a:latin typeface="Times New Roman" panose="02020603050405020304" pitchFamily="18" charset="0"/>
                <a:cs typeface="Times New Roman" panose="02020603050405020304" pitchFamily="18" charset="0"/>
              </a:rPr>
              <a:t> technologies are those technologies that are used to disseminate and share information and data.</a:t>
            </a:r>
          </a:p>
          <a:p>
            <a:pPr algn="just">
              <a:lnSpc>
                <a:spcPct val="150000"/>
              </a:lnSpc>
            </a:pPr>
            <a:r>
              <a:rPr lang="en-US" sz="2400" dirty="0">
                <a:solidFill>
                  <a:srgbClr val="000000"/>
                </a:solidFill>
                <a:latin typeface="Times New Roman" panose="02020603050405020304" pitchFamily="18" charset="0"/>
                <a:cs typeface="Times New Roman" panose="02020603050405020304" pitchFamily="18" charset="0"/>
              </a:rPr>
              <a:t>Example: Monitor, Speaker.</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19</a:t>
            </a:r>
          </a:p>
        </p:txBody>
      </p:sp>
      <p:pic>
        <p:nvPicPr>
          <p:cNvPr id="3" name="Picture 2" descr="A picture containing electronics, loudspeaker&#10;&#10;Description automatically generated">
            <a:extLst>
              <a:ext uri="{FF2B5EF4-FFF2-40B4-BE49-F238E27FC236}">
                <a16:creationId xmlns:a16="http://schemas.microsoft.com/office/drawing/2014/main" id="{C8E315BA-182B-4FC7-AB72-BC5661CCC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688" y="3532307"/>
            <a:ext cx="2776294" cy="2776294"/>
          </a:xfrm>
          <a:prstGeom prst="rect">
            <a:avLst/>
          </a:prstGeom>
        </p:spPr>
      </p:pic>
      <p:pic>
        <p:nvPicPr>
          <p:cNvPr id="7" name="Picture 6" descr="A picture containing text, electronics, display, computer&#10;&#10;Description automatically generated">
            <a:extLst>
              <a:ext uri="{FF2B5EF4-FFF2-40B4-BE49-F238E27FC236}">
                <a16:creationId xmlns:a16="http://schemas.microsoft.com/office/drawing/2014/main" id="{B81B98DB-DBE7-4229-8F4A-5BFFD2F83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773" y="3532307"/>
            <a:ext cx="3071693" cy="3071693"/>
          </a:xfrm>
          <a:prstGeom prst="rect">
            <a:avLst/>
          </a:prstGeom>
        </p:spPr>
      </p:pic>
    </p:spTree>
    <p:extLst>
      <p:ext uri="{BB962C8B-B14F-4D97-AF65-F5344CB8AC3E}">
        <p14:creationId xmlns:p14="http://schemas.microsoft.com/office/powerpoint/2010/main" val="2681670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     </a:t>
            </a:r>
            <a:r>
              <a:rPr lang="en-US" sz="3600" b="1" dirty="0">
                <a:solidFill>
                  <a:schemeClr val="bg1"/>
                </a:solidFill>
                <a:latin typeface="Times New Roman" panose="02020603050405020304" pitchFamily="18" charset="0"/>
                <a:cs typeface="Times New Roman" panose="02020603050405020304" pitchFamily="18" charset="0"/>
              </a:rPr>
              <a:t>Outline</a:t>
            </a:r>
          </a:p>
        </p:txBody>
      </p:sp>
      <p:sp>
        <p:nvSpPr>
          <p:cNvPr id="11" name="Rectangle 10">
            <a:extLst>
              <a:ext uri="{FF2B5EF4-FFF2-40B4-BE49-F238E27FC236}">
                <a16:creationId xmlns:a16="http://schemas.microsoft.com/office/drawing/2014/main" id="{7F6200E1-57B5-4109-BA1B-04945BEE32C1}"/>
              </a:ext>
            </a:extLst>
          </p:cNvPr>
          <p:cNvSpPr/>
          <p:nvPr/>
        </p:nvSpPr>
        <p:spPr>
          <a:xfrm>
            <a:off x="1066800" y="1440600"/>
            <a:ext cx="9784080" cy="3416320"/>
          </a:xfrm>
          <a:prstGeom prst="rect">
            <a:avLst/>
          </a:prstGeom>
        </p:spPr>
        <p:txBody>
          <a:bodyPr wrap="square">
            <a:spAutoFit/>
          </a:bodyPr>
          <a:lstStyle/>
          <a:p>
            <a:r>
              <a:rPr lang="en-US" dirty="0"/>
              <a:t> </a:t>
            </a: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pPr>
              <a:buFont typeface="Arial" panose="020B0604020202020204" pitchFamily="34" charset="0"/>
              <a:buChar char="•"/>
            </a:pPr>
            <a:endParaRPr lang="en-US" b="0" i="0" dirty="0">
              <a:solidFill>
                <a:srgbClr val="000000"/>
              </a:solidFill>
              <a:effectLst/>
              <a:latin typeface="Verdana" panose="020B0604030504040204" pitchFamily="34" charset="0"/>
            </a:endParaRPr>
          </a:p>
        </p:txBody>
      </p:sp>
      <p:sp>
        <p:nvSpPr>
          <p:cNvPr id="5" name="Rectangle 4">
            <a:extLst>
              <a:ext uri="{FF2B5EF4-FFF2-40B4-BE49-F238E27FC236}">
                <a16:creationId xmlns:a16="http://schemas.microsoft.com/office/drawing/2014/main" id="{6FCA1F1F-31AD-4AED-9756-DA39FB03ACF8}"/>
              </a:ext>
            </a:extLst>
          </p:cNvPr>
          <p:cNvSpPr/>
          <p:nvPr/>
        </p:nvSpPr>
        <p:spPr>
          <a:xfrm>
            <a:off x="1066800" y="1440600"/>
            <a:ext cx="9784080" cy="3139321"/>
          </a:xfrm>
          <a:prstGeom prst="rect">
            <a:avLst/>
          </a:prstGeom>
        </p:spPr>
        <p:txBody>
          <a:bodyPr wrap="square">
            <a:spAutoFit/>
          </a:bodyPr>
          <a:lstStyle/>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endParaRPr lang="en-US" dirty="0">
              <a:solidFill>
                <a:srgbClr val="DC143C"/>
              </a:solidFill>
              <a:latin typeface="Consolas" panose="020B0609020204030204" pitchFamily="49" charset="0"/>
            </a:endParaRPr>
          </a:p>
          <a:p>
            <a:pPr>
              <a:buFont typeface="Arial" panose="020B0604020202020204" pitchFamily="34" charset="0"/>
              <a:buChar char="•"/>
            </a:pPr>
            <a:endParaRPr lang="en-US" b="0" i="0" dirty="0">
              <a:solidFill>
                <a:srgbClr val="000000"/>
              </a:solidFill>
              <a:effectLst/>
              <a:latin typeface="Verdana" panose="020B0604030504040204" pitchFamily="34" charset="0"/>
            </a:endParaRPr>
          </a:p>
        </p:txBody>
      </p:sp>
      <p:sp>
        <p:nvSpPr>
          <p:cNvPr id="8" name="Rectangle 7">
            <a:extLst>
              <a:ext uri="{FF2B5EF4-FFF2-40B4-BE49-F238E27FC236}">
                <a16:creationId xmlns:a16="http://schemas.microsoft.com/office/drawing/2014/main" id="{3B2D9F42-6226-4C0D-873C-8319848EC5D3}"/>
              </a:ext>
            </a:extLst>
          </p:cNvPr>
          <p:cNvSpPr/>
          <p:nvPr/>
        </p:nvSpPr>
        <p:spPr>
          <a:xfrm>
            <a:off x="646385" y="1440600"/>
            <a:ext cx="7361989" cy="3903954"/>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ICT in Education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What is ICT?</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Data vs Information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ICT Procedure</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Advantages and Disadvantages of ICT in Education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Classification of ICT Tools in Education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References</a:t>
            </a:r>
          </a:p>
        </p:txBody>
      </p:sp>
      <p:sp>
        <p:nvSpPr>
          <p:cNvPr id="3" name="TextBox 2">
            <a:extLst>
              <a:ext uri="{FF2B5EF4-FFF2-40B4-BE49-F238E27FC236}">
                <a16:creationId xmlns:a16="http://schemas.microsoft.com/office/drawing/2014/main" id="{866BD151-4B8E-431B-8F43-8AEB26277AC4}"/>
              </a:ext>
            </a:extLst>
          </p:cNvPr>
          <p:cNvSpPr txBox="1"/>
          <p:nvPr/>
        </p:nvSpPr>
        <p:spPr>
          <a:xfrm>
            <a:off x="192714" y="6292272"/>
            <a:ext cx="301686" cy="369332"/>
          </a:xfrm>
          <a:prstGeom prst="rect">
            <a:avLst/>
          </a:prstGeom>
          <a:noFill/>
        </p:spPr>
        <p:txBody>
          <a:bodyPr wrap="none" rtlCol="0">
            <a:spAutoFit/>
          </a:bodyPr>
          <a:lstStyle/>
          <a:p>
            <a:r>
              <a:rPr lang="en-US" b="1" dirty="0">
                <a:solidFill>
                  <a:srgbClr val="760A3A"/>
                </a:solidFill>
              </a:rPr>
              <a:t>2</a:t>
            </a:r>
          </a:p>
        </p:txBody>
      </p:sp>
      <p:pic>
        <p:nvPicPr>
          <p:cNvPr id="6" name="Picture 5" descr="Icon&#10;&#10;Description automatically generated">
            <a:extLst>
              <a:ext uri="{FF2B5EF4-FFF2-40B4-BE49-F238E27FC236}">
                <a16:creationId xmlns:a16="http://schemas.microsoft.com/office/drawing/2014/main" id="{34CB37AA-C3CC-414C-9F6C-0FB848663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4501" y="1634800"/>
            <a:ext cx="3811248" cy="3811248"/>
          </a:xfrm>
          <a:prstGeom prst="rect">
            <a:avLst/>
          </a:prstGeom>
        </p:spPr>
      </p:pic>
    </p:spTree>
    <p:extLst>
      <p:ext uri="{BB962C8B-B14F-4D97-AF65-F5344CB8AC3E}">
        <p14:creationId xmlns:p14="http://schemas.microsoft.com/office/powerpoint/2010/main" val="26455395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a:solidFill>
                  <a:schemeClr val="bg1"/>
                </a:solidFill>
                <a:effectLst/>
                <a:latin typeface="Times New Roman" panose="02020603050405020304" pitchFamily="18" charset="0"/>
                <a:cs typeface="Times New Roman" panose="02020603050405020304" pitchFamily="18" charset="0"/>
              </a:rPr>
              <a:t>	Advantages of ICT in Education</a:t>
            </a: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5011949"/>
          </a:xfrm>
          <a:prstGeom prst="rect">
            <a:avLst/>
          </a:prstGeom>
        </p:spPr>
        <p:txBody>
          <a:bodyPr wrap="square">
            <a:spAutoFit/>
          </a:bodyPr>
          <a:lstStyle/>
          <a:p>
            <a:pPr marL="457200" indent="-457200">
              <a:lnSpc>
                <a:spcPct val="150000"/>
              </a:lnSpc>
              <a:buFont typeface="+mj-lt"/>
              <a:buAutoNum type="arabicPeriod"/>
            </a:pPr>
            <a:r>
              <a:rPr lang="en-US" sz="2400" i="0" u="none" strike="noStrike" baseline="0" dirty="0">
                <a:latin typeface="Times New Roman" panose="02020603050405020304" pitchFamily="18" charset="0"/>
                <a:cs typeface="Times New Roman" panose="02020603050405020304" pitchFamily="18" charset="0"/>
              </a:rPr>
              <a:t>Quick access to information </a:t>
            </a:r>
          </a:p>
          <a:p>
            <a:pPr marL="457200" indent="-457200">
              <a:lnSpc>
                <a:spcPct val="150000"/>
              </a:lnSpc>
              <a:buFont typeface="+mj-lt"/>
              <a:buAutoNum type="arabicPeriod"/>
            </a:pPr>
            <a:r>
              <a:rPr lang="en-US" sz="2400" i="0" u="none" strike="noStrike" baseline="0" dirty="0">
                <a:latin typeface="Times New Roman" panose="02020603050405020304" pitchFamily="18" charset="0"/>
                <a:cs typeface="Times New Roman" panose="02020603050405020304" pitchFamily="18" charset="0"/>
              </a:rPr>
              <a:t>Easy availability of updated data</a:t>
            </a:r>
          </a:p>
          <a:p>
            <a:pPr marL="457200" indent="-457200">
              <a:lnSpc>
                <a:spcPct val="150000"/>
              </a:lnSpc>
              <a:buFont typeface="+mj-lt"/>
              <a:buAutoNum type="arabicPeriod"/>
            </a:pPr>
            <a:r>
              <a:rPr lang="en-US" sz="2400" i="0" u="none" strike="noStrike" baseline="0" dirty="0">
                <a:latin typeface="Times New Roman" panose="02020603050405020304" pitchFamily="18" charset="0"/>
                <a:cs typeface="Times New Roman" panose="02020603050405020304" pitchFamily="18" charset="0"/>
              </a:rPr>
              <a:t>Connecting geographically dispersed regions</a:t>
            </a:r>
          </a:p>
          <a:p>
            <a:pPr marL="457200" indent="-457200">
              <a:lnSpc>
                <a:spcPct val="150000"/>
              </a:lnSpc>
              <a:buFont typeface="+mj-lt"/>
              <a:buAutoNum type="arabicPeriod"/>
            </a:pPr>
            <a:r>
              <a:rPr lang="en-US" sz="2400" i="0" u="none" strike="noStrike" baseline="0" dirty="0">
                <a:latin typeface="Times New Roman" panose="02020603050405020304" pitchFamily="18" charset="0"/>
                <a:cs typeface="Times New Roman" panose="02020603050405020304" pitchFamily="18" charset="0"/>
              </a:rPr>
              <a:t>Catering to the individual differences</a:t>
            </a:r>
          </a:p>
          <a:p>
            <a:pPr marL="457200" indent="-457200">
              <a:lnSpc>
                <a:spcPct val="150000"/>
              </a:lnSpc>
              <a:buFont typeface="+mj-lt"/>
              <a:buAutoNum type="arabicPeriod"/>
            </a:pPr>
            <a:r>
              <a:rPr lang="en-US" sz="2400" i="0" u="none" strike="noStrike" baseline="0" dirty="0">
                <a:latin typeface="Times New Roman" panose="02020603050405020304" pitchFamily="18" charset="0"/>
                <a:cs typeface="Times New Roman" panose="02020603050405020304" pitchFamily="18" charset="0"/>
              </a:rPr>
              <a:t>Wider range of communication media</a:t>
            </a:r>
          </a:p>
          <a:p>
            <a:pPr marL="457200" indent="-457200">
              <a:lnSpc>
                <a:spcPct val="150000"/>
              </a:lnSpc>
              <a:buFont typeface="+mj-lt"/>
              <a:buAutoNum type="arabicPeriod"/>
            </a:pPr>
            <a:r>
              <a:rPr lang="en-US" sz="2400" i="0" dirty="0">
                <a:effectLst/>
                <a:latin typeface="Times New Roman" panose="02020603050405020304" pitchFamily="18" charset="0"/>
                <a:cs typeface="Times New Roman" panose="02020603050405020304" pitchFamily="18" charset="0"/>
              </a:rPr>
              <a:t>Teachers can teach better with graphics, video and graphics</a:t>
            </a:r>
          </a:p>
          <a:p>
            <a:pPr marL="457200" indent="-457200">
              <a:lnSpc>
                <a:spcPct val="150000"/>
              </a:lnSpc>
              <a:buFont typeface="+mj-lt"/>
              <a:buAutoNum type="arabicPeriod"/>
            </a:pPr>
            <a:r>
              <a:rPr lang="en-US" sz="2400" i="0" dirty="0">
                <a:effectLst/>
                <a:latin typeface="Times New Roman" panose="02020603050405020304" pitchFamily="18" charset="0"/>
                <a:cs typeface="Times New Roman" panose="02020603050405020304" pitchFamily="18" charset="0"/>
              </a:rPr>
              <a:t>Teachers can create interesting, well-designed and engaging classroom activities</a:t>
            </a:r>
          </a:p>
          <a:p>
            <a:pPr marL="457200" indent="-457200">
              <a:lnSpc>
                <a:spcPct val="150000"/>
              </a:lnSpc>
              <a:buFont typeface="+mj-lt"/>
              <a:buAutoNum type="arabicPeriod"/>
            </a:pPr>
            <a:r>
              <a:rPr lang="en-US" sz="2400" i="0" dirty="0">
                <a:effectLst/>
                <a:latin typeface="Times New Roman" panose="02020603050405020304" pitchFamily="18" charset="0"/>
                <a:cs typeface="Times New Roman" panose="02020603050405020304" pitchFamily="18" charset="0"/>
              </a:rPr>
              <a:t>Provide better teaching and learning methods</a:t>
            </a:r>
            <a:endParaRPr lang="en-US" sz="2400" i="0" u="none" strike="noStrike" baseline="0" dirty="0">
              <a:latin typeface="Times New Roman" panose="02020603050405020304" pitchFamily="18" charset="0"/>
              <a:cs typeface="Times New Roman" panose="02020603050405020304" pitchFamily="18" charset="0"/>
            </a:endParaRPr>
          </a:p>
          <a:p>
            <a:pPr marL="457200" indent="-457200">
              <a:lnSpc>
                <a:spcPct val="150000"/>
              </a:lnSpc>
              <a:buFont typeface="+mj-lt"/>
              <a:buAutoNum type="arabicPeriod"/>
            </a:pPr>
            <a:r>
              <a:rPr lang="en-US" sz="2400" i="0" dirty="0">
                <a:effectLst/>
                <a:latin typeface="Times New Roman" panose="02020603050405020304" pitchFamily="18" charset="0"/>
                <a:cs typeface="Times New Roman" panose="02020603050405020304" pitchFamily="18" charset="0"/>
              </a:rPr>
              <a:t>Independent learning platforms for students</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20</a:t>
            </a:r>
          </a:p>
        </p:txBody>
      </p:sp>
    </p:spTree>
    <p:extLst>
      <p:ext uri="{BB962C8B-B14F-4D97-AF65-F5344CB8AC3E}">
        <p14:creationId xmlns:p14="http://schemas.microsoft.com/office/powerpoint/2010/main" val="262338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a:solidFill>
                  <a:schemeClr val="bg1"/>
                </a:solidFill>
                <a:effectLst/>
                <a:latin typeface="Times New Roman" panose="02020603050405020304" pitchFamily="18" charset="0"/>
                <a:cs typeface="Times New Roman" panose="02020603050405020304" pitchFamily="18" charset="0"/>
              </a:rPr>
              <a:t>	Advantages of ICT </a:t>
            </a:r>
            <a:r>
              <a:rPr lang="en-US" sz="3600" b="1" dirty="0">
                <a:solidFill>
                  <a:schemeClr val="bg1"/>
                </a:solidFill>
                <a:latin typeface="Times New Roman" panose="02020603050405020304" pitchFamily="18" charset="0"/>
                <a:cs typeface="Times New Roman" panose="02020603050405020304" pitchFamily="18" charset="0"/>
              </a:rPr>
              <a:t>i</a:t>
            </a:r>
            <a:r>
              <a:rPr lang="en-US" sz="3600" b="1" i="0" dirty="0">
                <a:solidFill>
                  <a:schemeClr val="bg1"/>
                </a:solidFill>
                <a:effectLst/>
                <a:latin typeface="Times New Roman" panose="02020603050405020304" pitchFamily="18" charset="0"/>
                <a:cs typeface="Times New Roman" panose="02020603050405020304" pitchFamily="18" charset="0"/>
              </a:rPr>
              <a:t>n Education</a:t>
            </a: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687963"/>
          </a:xfrm>
          <a:prstGeom prst="rect">
            <a:avLst/>
          </a:prstGeom>
        </p:spPr>
        <p:txBody>
          <a:bodyPr wrap="square">
            <a:spAutoFit/>
          </a:bodyPr>
          <a:lstStyle/>
          <a:p>
            <a:pPr marL="457200" indent="-457200">
              <a:lnSpc>
                <a:spcPct val="150000"/>
              </a:lnSpc>
              <a:buFont typeface="+mj-lt"/>
              <a:buAutoNum type="arabicPeriod" startAt="10"/>
            </a:pPr>
            <a:r>
              <a:rPr lang="en-US" sz="2400" i="0" dirty="0">
                <a:effectLst/>
                <a:latin typeface="Times New Roman" panose="02020603050405020304" pitchFamily="18" charset="0"/>
                <a:cs typeface="Times New Roman" panose="02020603050405020304" pitchFamily="18" charset="0"/>
              </a:rPr>
              <a:t>Enjoying while </a:t>
            </a:r>
            <a:r>
              <a:rPr lang="en-US" sz="2400" dirty="0">
                <a:latin typeface="Times New Roman" panose="02020603050405020304" pitchFamily="18" charset="0"/>
                <a:cs typeface="Times New Roman" panose="02020603050405020304" pitchFamily="18" charset="0"/>
              </a:rPr>
              <a:t>l</a:t>
            </a:r>
            <a:r>
              <a:rPr lang="en-US" sz="2400" i="0" dirty="0">
                <a:effectLst/>
                <a:latin typeface="Times New Roman" panose="02020603050405020304" pitchFamily="18" charset="0"/>
                <a:cs typeface="Times New Roman" panose="02020603050405020304" pitchFamily="18" charset="0"/>
              </a:rPr>
              <a:t>earning</a:t>
            </a:r>
          </a:p>
          <a:p>
            <a:pPr marL="457200" indent="-457200">
              <a:lnSpc>
                <a:spcPct val="150000"/>
              </a:lnSpc>
              <a:buFont typeface="+mj-lt"/>
              <a:buAutoNum type="arabicPeriod" startAt="10"/>
            </a:pPr>
            <a:r>
              <a:rPr lang="en-US" sz="2400" dirty="0">
                <a:latin typeface="Times New Roman" panose="02020603050405020304" pitchFamily="18" charset="0"/>
                <a:cs typeface="Times New Roman" panose="02020603050405020304" pitchFamily="18" charset="0"/>
              </a:rPr>
              <a:t>Help to stimulate, motivate and engage learner</a:t>
            </a:r>
          </a:p>
          <a:p>
            <a:pPr marL="457200" indent="-457200">
              <a:lnSpc>
                <a:spcPct val="150000"/>
              </a:lnSpc>
              <a:buFont typeface="+mj-lt"/>
              <a:buAutoNum type="arabicPeriod" startAt="10"/>
            </a:pPr>
            <a:r>
              <a:rPr lang="en-US" sz="2400" b="0" i="0" dirty="0">
                <a:solidFill>
                  <a:srgbClr val="000000"/>
                </a:solidFill>
                <a:effectLst/>
                <a:latin typeface="Times New Roman" panose="02020603050405020304" pitchFamily="18" charset="0"/>
                <a:cs typeface="Times New Roman" panose="02020603050405020304" pitchFamily="18" charset="0"/>
              </a:rPr>
              <a:t>Promoting and improving the digital culture in universities, colleges, and schools</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21</a:t>
            </a:r>
          </a:p>
        </p:txBody>
      </p:sp>
    </p:spTree>
    <p:extLst>
      <p:ext uri="{BB962C8B-B14F-4D97-AF65-F5344CB8AC3E}">
        <p14:creationId xmlns:p14="http://schemas.microsoft.com/office/powerpoint/2010/main" val="156620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dirty="0">
                <a:solidFill>
                  <a:schemeClr val="bg1"/>
                </a:solidFill>
                <a:effectLst/>
                <a:latin typeface="Times New Roman" panose="02020603050405020304" pitchFamily="18" charset="0"/>
                <a:cs typeface="Times New Roman" panose="02020603050405020304" pitchFamily="18" charset="0"/>
              </a:rPr>
              <a:t>	Disadvantages of ICT </a:t>
            </a:r>
            <a:r>
              <a:rPr lang="en-US" sz="3600" b="1" dirty="0">
                <a:solidFill>
                  <a:schemeClr val="bg1"/>
                </a:solidFill>
                <a:latin typeface="Times New Roman" panose="02020603050405020304" pitchFamily="18" charset="0"/>
                <a:cs typeface="Times New Roman" panose="02020603050405020304" pitchFamily="18" charset="0"/>
              </a:rPr>
              <a:t>i</a:t>
            </a:r>
            <a:r>
              <a:rPr lang="en-US" sz="3600" b="1" i="0" dirty="0">
                <a:solidFill>
                  <a:schemeClr val="bg1"/>
                </a:solidFill>
                <a:effectLst/>
                <a:latin typeface="Times New Roman" panose="02020603050405020304" pitchFamily="18" charset="0"/>
                <a:cs typeface="Times New Roman" panose="02020603050405020304" pitchFamily="18" charset="0"/>
              </a:rPr>
              <a:t>n Education</a:t>
            </a: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4457952"/>
          </a:xfrm>
          <a:prstGeom prst="rect">
            <a:avLst/>
          </a:prstGeom>
        </p:spPr>
        <p:txBody>
          <a:bodyPr wrap="square">
            <a:spAutoFit/>
          </a:bodyPr>
          <a:lstStyle/>
          <a:p>
            <a:pPr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 Misleading and misguiding information</a:t>
            </a:r>
          </a:p>
          <a:p>
            <a:pPr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 Risk of cyber attacks and hacks</a:t>
            </a:r>
          </a:p>
          <a:p>
            <a:pPr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 A risk to the traditional book and handwriting methods</a:t>
            </a:r>
          </a:p>
          <a:p>
            <a:pPr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 Misuse of technology</a:t>
            </a:r>
          </a:p>
          <a:p>
            <a:pPr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 Not accessible everywhere</a:t>
            </a:r>
          </a:p>
          <a:p>
            <a:pPr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 Teachers require experience to handle ICT</a:t>
            </a:r>
          </a:p>
          <a:p>
            <a:pPr marL="457200" indent="-457200"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Implementing computers and the internet is expensive </a:t>
            </a:r>
          </a:p>
          <a:p>
            <a:pPr marL="457200" indent="-457200" algn="just">
              <a:lnSpc>
                <a:spcPct val="150000"/>
              </a:lnSpc>
              <a:buFont typeface="+mj-lt"/>
              <a:buAutoNum type="arabicPeriod"/>
            </a:pPr>
            <a:r>
              <a:rPr lang="en-US" sz="2400" b="0" i="0" dirty="0">
                <a:effectLst/>
                <a:latin typeface="Times New Roman" panose="02020603050405020304" pitchFamily="18" charset="0"/>
                <a:cs typeface="Times New Roman" panose="02020603050405020304" pitchFamily="18" charset="0"/>
              </a:rPr>
              <a:t>Few believe that computers can limit imagination </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22</a:t>
            </a:r>
          </a:p>
        </p:txBody>
      </p:sp>
    </p:spTree>
    <p:extLst>
      <p:ext uri="{BB962C8B-B14F-4D97-AF65-F5344CB8AC3E}">
        <p14:creationId xmlns:p14="http://schemas.microsoft.com/office/powerpoint/2010/main" val="319202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u="none" strike="noStrike" baseline="0" dirty="0">
                <a:latin typeface="Times New Roman" panose="02020603050405020304" pitchFamily="18" charset="0"/>
                <a:cs typeface="Times New Roman" panose="02020603050405020304" pitchFamily="18" charset="0"/>
              </a:rPr>
              <a:t>	Classification of ICT Tools in Education</a:t>
            </a:r>
            <a:endParaRPr lang="en-US" sz="6000" b="0" i="0" dirty="0">
              <a:solidFill>
                <a:schemeClr val="bg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830997"/>
          </a:xfrm>
          <a:prstGeom prst="rect">
            <a:avLst/>
          </a:prstGeom>
        </p:spPr>
        <p:txBody>
          <a:bodyPr wrap="square">
            <a:spAutoFit/>
          </a:bodyPr>
          <a:lstStyle/>
          <a:p>
            <a:pPr marL="457200" indent="-457200" algn="just">
              <a:spcAft>
                <a:spcPts val="1200"/>
              </a:spcAft>
              <a:buFont typeface="+mj-lt"/>
              <a:buAutoNum type="arabicPeriod"/>
            </a:pPr>
            <a:r>
              <a:rPr lang="en-US" sz="2400" b="1" u="none" strike="noStrike" baseline="0" dirty="0">
                <a:latin typeface="Times New Roman" panose="02020603050405020304" pitchFamily="18" charset="0"/>
                <a:cs typeface="Times New Roman" panose="02020603050405020304" pitchFamily="18" charset="0"/>
              </a:rPr>
              <a:t>Informative Tools: </a:t>
            </a:r>
            <a:r>
              <a:rPr lang="en-US" sz="2400" b="0" u="none" strike="noStrike" baseline="0" dirty="0">
                <a:latin typeface="Times New Roman" panose="02020603050405020304" pitchFamily="18" charset="0"/>
                <a:cs typeface="Times New Roman" panose="02020603050405020304" pitchFamily="18" charset="0"/>
              </a:rPr>
              <a:t>These tools of ICT provide huge information in various formats such as text, sound, graphics, or video.</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23</a:t>
            </a:r>
          </a:p>
        </p:txBody>
      </p:sp>
      <p:pic>
        <p:nvPicPr>
          <p:cNvPr id="3" name="Picture 2" descr="A close-up of the moon&#10;&#10;Description automatically generated with medium confidence">
            <a:extLst>
              <a:ext uri="{FF2B5EF4-FFF2-40B4-BE49-F238E27FC236}">
                <a16:creationId xmlns:a16="http://schemas.microsoft.com/office/drawing/2014/main" id="{30E2FE26-DFCF-4DA8-AE9B-B81C208A3E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733" y="2866394"/>
            <a:ext cx="3025105" cy="3025105"/>
          </a:xfrm>
          <a:prstGeom prst="rect">
            <a:avLst/>
          </a:prstGeom>
        </p:spPr>
      </p:pic>
      <p:pic>
        <p:nvPicPr>
          <p:cNvPr id="6" name="Picture 5" descr="Icon&#10;&#10;Description automatically generated">
            <a:extLst>
              <a:ext uri="{FF2B5EF4-FFF2-40B4-BE49-F238E27FC236}">
                <a16:creationId xmlns:a16="http://schemas.microsoft.com/office/drawing/2014/main" id="{F3F2C560-A598-42A0-9B31-86083B80D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21" y="3346867"/>
            <a:ext cx="3479948" cy="2165401"/>
          </a:xfrm>
          <a:prstGeom prst="rect">
            <a:avLst/>
          </a:prstGeom>
        </p:spPr>
      </p:pic>
      <p:pic>
        <p:nvPicPr>
          <p:cNvPr id="8" name="Picture 7" descr="Logo, company name&#10;&#10;Description automatically generated">
            <a:extLst>
              <a:ext uri="{FF2B5EF4-FFF2-40B4-BE49-F238E27FC236}">
                <a16:creationId xmlns:a16="http://schemas.microsoft.com/office/drawing/2014/main" id="{1A726F21-4BD1-4001-9E77-4F7530BA0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268" y="3451162"/>
            <a:ext cx="3479948" cy="1956810"/>
          </a:xfrm>
          <a:prstGeom prst="rect">
            <a:avLst/>
          </a:prstGeom>
        </p:spPr>
      </p:pic>
    </p:spTree>
    <p:extLst>
      <p:ext uri="{BB962C8B-B14F-4D97-AF65-F5344CB8AC3E}">
        <p14:creationId xmlns:p14="http://schemas.microsoft.com/office/powerpoint/2010/main" val="3344850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u="none" strike="noStrike" baseline="0" dirty="0">
                <a:latin typeface="Times New Roman" panose="02020603050405020304" pitchFamily="18" charset="0"/>
                <a:cs typeface="Times New Roman" panose="02020603050405020304" pitchFamily="18" charset="0"/>
              </a:rPr>
              <a:t>	Classification of ICT Tools in Education</a:t>
            </a:r>
            <a:endParaRPr lang="en-US" sz="6000" b="0" i="0" dirty="0">
              <a:solidFill>
                <a:schemeClr val="bg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569660"/>
          </a:xfrm>
          <a:prstGeom prst="rect">
            <a:avLst/>
          </a:prstGeom>
        </p:spPr>
        <p:txBody>
          <a:bodyPr wrap="square">
            <a:spAutoFit/>
          </a:bodyPr>
          <a:lstStyle/>
          <a:p>
            <a:pPr marL="457200" indent="-457200" algn="just">
              <a:spcAft>
                <a:spcPts val="1200"/>
              </a:spcAft>
              <a:buFont typeface="+mj-lt"/>
              <a:buAutoNum type="arabicPeriod" startAt="2"/>
            </a:pPr>
            <a:r>
              <a:rPr lang="en-US" sz="2400" b="1" u="none" strike="noStrike" baseline="0" dirty="0">
                <a:latin typeface="Times New Roman" panose="02020603050405020304" pitchFamily="18" charset="0"/>
                <a:cs typeface="Times New Roman" panose="02020603050405020304" pitchFamily="18" charset="0"/>
              </a:rPr>
              <a:t>Situating Tools: </a:t>
            </a:r>
            <a:r>
              <a:rPr lang="en-US" sz="2400" b="0" u="none" strike="noStrike" baseline="0" dirty="0">
                <a:latin typeface="Times New Roman" panose="02020603050405020304" pitchFamily="18" charset="0"/>
                <a:cs typeface="Times New Roman" panose="02020603050405020304" pitchFamily="18" charset="0"/>
              </a:rPr>
              <a:t>There are some ICT tools like simulation, games, and virtual reality through which students can be placed in an environment where they may get “nearly direct experience” through observation or practice in an artificially created model of real situation.</a:t>
            </a: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23</a:t>
            </a:r>
          </a:p>
        </p:txBody>
      </p:sp>
      <p:pic>
        <p:nvPicPr>
          <p:cNvPr id="3" name="Picture 2" descr="A person wearing headphones&#10;&#10;Description automatically generated with low confidence">
            <a:extLst>
              <a:ext uri="{FF2B5EF4-FFF2-40B4-BE49-F238E27FC236}">
                <a16:creationId xmlns:a16="http://schemas.microsoft.com/office/drawing/2014/main" id="{8A7BDD44-B254-48BF-9A6D-8E12B45DCD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841" y="3591874"/>
            <a:ext cx="4379680" cy="2566219"/>
          </a:xfrm>
          <a:prstGeom prst="rect">
            <a:avLst/>
          </a:prstGeom>
        </p:spPr>
      </p:pic>
      <p:pic>
        <p:nvPicPr>
          <p:cNvPr id="6" name="Picture 5" descr="Graphical user interface&#10;&#10;Description automatically generated with low confidence">
            <a:extLst>
              <a:ext uri="{FF2B5EF4-FFF2-40B4-BE49-F238E27FC236}">
                <a16:creationId xmlns:a16="http://schemas.microsoft.com/office/drawing/2014/main" id="{0DC03631-DAB7-432B-8811-E47C4FAA5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867" y="3591874"/>
            <a:ext cx="3847404" cy="2566219"/>
          </a:xfrm>
          <a:prstGeom prst="rect">
            <a:avLst/>
          </a:prstGeom>
        </p:spPr>
      </p:pic>
    </p:spTree>
    <p:extLst>
      <p:ext uri="{BB962C8B-B14F-4D97-AF65-F5344CB8AC3E}">
        <p14:creationId xmlns:p14="http://schemas.microsoft.com/office/powerpoint/2010/main" val="1218772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u="none" strike="noStrike" baseline="0" dirty="0">
                <a:latin typeface="Times New Roman" panose="02020603050405020304" pitchFamily="18" charset="0"/>
                <a:cs typeface="Times New Roman" panose="02020603050405020304" pitchFamily="18" charset="0"/>
              </a:rPr>
              <a:t>	Classification of ICT Tools in Education</a:t>
            </a:r>
            <a:endParaRPr lang="en-US" sz="6000" b="0" i="0" dirty="0">
              <a:solidFill>
                <a:schemeClr val="bg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830997"/>
          </a:xfrm>
          <a:prstGeom prst="rect">
            <a:avLst/>
          </a:prstGeom>
        </p:spPr>
        <p:txBody>
          <a:bodyPr wrap="square">
            <a:spAutoFit/>
          </a:bodyPr>
          <a:lstStyle/>
          <a:p>
            <a:pPr marL="457200" indent="-457200" algn="just">
              <a:spcAft>
                <a:spcPts val="1200"/>
              </a:spcAft>
              <a:buFont typeface="+mj-lt"/>
              <a:buAutoNum type="arabicPeriod" startAt="3"/>
            </a:pPr>
            <a:r>
              <a:rPr lang="en-US" sz="2400" b="1" u="none" strike="noStrike" baseline="0" dirty="0">
                <a:latin typeface="Times New Roman" panose="02020603050405020304" pitchFamily="18" charset="0"/>
                <a:cs typeface="Times New Roman" panose="02020603050405020304" pitchFamily="18" charset="0"/>
              </a:rPr>
              <a:t>Constructive Tools: </a:t>
            </a:r>
            <a:r>
              <a:rPr lang="en-US" sz="2400" b="0" u="none" strike="noStrike" baseline="0" dirty="0">
                <a:latin typeface="Times New Roman" panose="02020603050405020304" pitchFamily="18" charset="0"/>
                <a:cs typeface="Times New Roman" panose="02020603050405020304" pitchFamily="18" charset="0"/>
              </a:rPr>
              <a:t>There are different tools of ICT that you can use for constructing, manipulating as well as visualizing your own knowledge.</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23</a:t>
            </a:r>
          </a:p>
        </p:txBody>
      </p:sp>
      <p:pic>
        <p:nvPicPr>
          <p:cNvPr id="3" name="Picture 2" descr="A picture containing text, clipart&#10;&#10;Description automatically generated">
            <a:extLst>
              <a:ext uri="{FF2B5EF4-FFF2-40B4-BE49-F238E27FC236}">
                <a16:creationId xmlns:a16="http://schemas.microsoft.com/office/drawing/2014/main" id="{920F0246-2FFE-4EB3-B122-E51509209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865" y="2787309"/>
            <a:ext cx="5324168" cy="2994845"/>
          </a:xfrm>
          <a:prstGeom prst="rect">
            <a:avLst/>
          </a:prstGeom>
        </p:spPr>
      </p:pic>
      <p:pic>
        <p:nvPicPr>
          <p:cNvPr id="6" name="Picture 5" descr="Logo, company name&#10;&#10;Description automatically generated">
            <a:extLst>
              <a:ext uri="{FF2B5EF4-FFF2-40B4-BE49-F238E27FC236}">
                <a16:creationId xmlns:a16="http://schemas.microsoft.com/office/drawing/2014/main" id="{C3818E75-2580-45B4-8384-FC50B3C7C1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890" y="3046762"/>
            <a:ext cx="4557652" cy="2381373"/>
          </a:xfrm>
          <a:prstGeom prst="rect">
            <a:avLst/>
          </a:prstGeom>
        </p:spPr>
      </p:pic>
    </p:spTree>
    <p:extLst>
      <p:ext uri="{BB962C8B-B14F-4D97-AF65-F5344CB8AC3E}">
        <p14:creationId xmlns:p14="http://schemas.microsoft.com/office/powerpoint/2010/main" val="2672716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u="none" strike="noStrike" baseline="0" dirty="0">
                <a:latin typeface="Times New Roman" panose="02020603050405020304" pitchFamily="18" charset="0"/>
                <a:cs typeface="Times New Roman" panose="02020603050405020304" pitchFamily="18" charset="0"/>
              </a:rPr>
              <a:t>	Classification of ICT Tools in Education</a:t>
            </a:r>
            <a:endParaRPr lang="en-US" sz="6000" b="0" i="0" dirty="0">
              <a:solidFill>
                <a:schemeClr val="bg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830997"/>
          </a:xfrm>
          <a:prstGeom prst="rect">
            <a:avLst/>
          </a:prstGeom>
        </p:spPr>
        <p:txBody>
          <a:bodyPr wrap="square">
            <a:spAutoFit/>
          </a:bodyPr>
          <a:lstStyle/>
          <a:p>
            <a:pPr marL="457200" indent="-457200" algn="just">
              <a:buFont typeface="+mj-lt"/>
              <a:buAutoNum type="arabicPeriod" startAt="4"/>
            </a:pPr>
            <a:r>
              <a:rPr lang="en-US" sz="2400" b="1" u="none" strike="noStrike" baseline="0" dirty="0">
                <a:latin typeface="Times New Roman" panose="02020603050405020304" pitchFamily="18" charset="0"/>
                <a:cs typeface="Times New Roman" panose="02020603050405020304" pitchFamily="18" charset="0"/>
              </a:rPr>
              <a:t>Communicative tools: </a:t>
            </a:r>
            <a:r>
              <a:rPr lang="en-US" sz="2400" b="0" u="none" strike="noStrike" baseline="0" dirty="0">
                <a:latin typeface="Times New Roman" panose="02020603050405020304" pitchFamily="18" charset="0"/>
                <a:cs typeface="Times New Roman" panose="02020603050405020304" pitchFamily="18" charset="0"/>
              </a:rPr>
              <a:t>We communicate our ideas/ knowledge/views with the help of communicative tools.</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23</a:t>
            </a:r>
          </a:p>
        </p:txBody>
      </p:sp>
      <p:pic>
        <p:nvPicPr>
          <p:cNvPr id="3" name="Picture 2">
            <a:extLst>
              <a:ext uri="{FF2B5EF4-FFF2-40B4-BE49-F238E27FC236}">
                <a16:creationId xmlns:a16="http://schemas.microsoft.com/office/drawing/2014/main" id="{BA537A18-44B9-46D2-B40D-97D6F4E76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416" y="3429000"/>
            <a:ext cx="1905000" cy="1905000"/>
          </a:xfrm>
          <a:prstGeom prst="rect">
            <a:avLst/>
          </a:prstGeom>
        </p:spPr>
      </p:pic>
      <p:pic>
        <p:nvPicPr>
          <p:cNvPr id="6" name="Picture 5">
            <a:extLst>
              <a:ext uri="{FF2B5EF4-FFF2-40B4-BE49-F238E27FC236}">
                <a16:creationId xmlns:a16="http://schemas.microsoft.com/office/drawing/2014/main" id="{BEFBD10B-DD93-43C5-8016-A3A872A177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719" y="2936158"/>
            <a:ext cx="2890684" cy="2890684"/>
          </a:xfrm>
          <a:prstGeom prst="rect">
            <a:avLst/>
          </a:prstGeom>
        </p:spPr>
      </p:pic>
      <p:pic>
        <p:nvPicPr>
          <p:cNvPr id="8" name="Picture 7" descr="Icon&#10;&#10;Description automatically generated">
            <a:extLst>
              <a:ext uri="{FF2B5EF4-FFF2-40B4-BE49-F238E27FC236}">
                <a16:creationId xmlns:a16="http://schemas.microsoft.com/office/drawing/2014/main" id="{CCCD66B7-FCD2-4A4E-BA0C-0AA01568BE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9949" y="2820799"/>
            <a:ext cx="2607336" cy="2607336"/>
          </a:xfrm>
          <a:prstGeom prst="rect">
            <a:avLst/>
          </a:prstGeom>
        </p:spPr>
      </p:pic>
    </p:spTree>
    <p:extLst>
      <p:ext uri="{BB962C8B-B14F-4D97-AF65-F5344CB8AC3E}">
        <p14:creationId xmlns:p14="http://schemas.microsoft.com/office/powerpoint/2010/main" val="3890266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i="0" u="none" strike="noStrike" baseline="0" dirty="0">
                <a:latin typeface="Times New Roman" panose="02020603050405020304" pitchFamily="18" charset="0"/>
                <a:cs typeface="Times New Roman" panose="02020603050405020304" pitchFamily="18" charset="0"/>
              </a:rPr>
              <a:t>	Summery</a:t>
            </a:r>
            <a:endParaRPr lang="en-US" sz="6000" b="0" i="0" dirty="0">
              <a:solidFill>
                <a:schemeClr val="bg1"/>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418704" cy="369332"/>
          </a:xfrm>
          <a:prstGeom prst="rect">
            <a:avLst/>
          </a:prstGeom>
          <a:noFill/>
        </p:spPr>
        <p:txBody>
          <a:bodyPr wrap="none" rtlCol="0">
            <a:spAutoFit/>
          </a:bodyPr>
          <a:lstStyle/>
          <a:p>
            <a:r>
              <a:rPr lang="en-US" b="1" dirty="0">
                <a:solidFill>
                  <a:srgbClr val="760A3A"/>
                </a:solidFill>
              </a:rPr>
              <a:t>24</a:t>
            </a:r>
          </a:p>
        </p:txBody>
      </p:sp>
      <p:sp>
        <p:nvSpPr>
          <p:cNvPr id="7" name="Rectangle 6">
            <a:extLst>
              <a:ext uri="{FF2B5EF4-FFF2-40B4-BE49-F238E27FC236}">
                <a16:creationId xmlns:a16="http://schemas.microsoft.com/office/drawing/2014/main" id="{A1D3AE37-FD8F-489F-AB0C-52E0CB246AA6}"/>
              </a:ext>
            </a:extLst>
          </p:cNvPr>
          <p:cNvSpPr/>
          <p:nvPr/>
        </p:nvSpPr>
        <p:spPr>
          <a:xfrm>
            <a:off x="614854" y="1429865"/>
            <a:ext cx="10590415" cy="3903954"/>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ICT in Education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What is ICT?</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Data vs Information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ICT Procedure</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Advantages and Disadvantages of ICT in Education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Classification of ICT Tools in Education</a:t>
            </a:r>
          </a:p>
          <a:p>
            <a:pPr marL="342900" indent="-342900">
              <a:lnSpc>
                <a:spcPct val="150000"/>
              </a:lnSpc>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2267204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altLang="en-US" sz="3000" b="1" dirty="0">
                <a:solidFill>
                  <a:schemeClr val="tx1"/>
                </a:solidFill>
                <a:latin typeface="euclid_circular_a"/>
              </a:rPr>
              <a:t>      </a:t>
            </a:r>
            <a:r>
              <a:rPr lang="en-US" altLang="en-US" sz="3600" b="1" dirty="0">
                <a:solidFill>
                  <a:schemeClr val="bg1"/>
                </a:solidFill>
              </a:rPr>
              <a:t>References</a:t>
            </a:r>
            <a:endParaRPr lang="en-US" altLang="en-US" sz="3000" b="1" dirty="0">
              <a:solidFill>
                <a:schemeClr val="bg1"/>
              </a:solidFill>
            </a:endParaRPr>
          </a:p>
        </p:txBody>
      </p:sp>
      <p:sp>
        <p:nvSpPr>
          <p:cNvPr id="2" name="TextBox 1">
            <a:extLst>
              <a:ext uri="{FF2B5EF4-FFF2-40B4-BE49-F238E27FC236}">
                <a16:creationId xmlns:a16="http://schemas.microsoft.com/office/drawing/2014/main" id="{48AE7219-8E71-4C59-9003-0F299D2359EF}"/>
              </a:ext>
            </a:extLst>
          </p:cNvPr>
          <p:cNvSpPr txBox="1"/>
          <p:nvPr/>
        </p:nvSpPr>
        <p:spPr>
          <a:xfrm>
            <a:off x="611418" y="1467177"/>
            <a:ext cx="10944706" cy="224196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en-US" sz="2400" b="0" i="0" dirty="0" err="1">
                <a:solidFill>
                  <a:srgbClr val="222222"/>
                </a:solidFill>
                <a:effectLst/>
                <a:latin typeface="Times New Roman" panose="02020603050405020304" pitchFamily="18" charset="0"/>
                <a:cs typeface="Times New Roman" panose="02020603050405020304" pitchFamily="18" charset="0"/>
              </a:rPr>
              <a:t>Smaldino</a:t>
            </a:r>
            <a:r>
              <a:rPr lang="en-US" sz="2400" b="0" i="0" dirty="0">
                <a:solidFill>
                  <a:srgbClr val="222222"/>
                </a:solidFill>
                <a:effectLst/>
                <a:latin typeface="Times New Roman" panose="02020603050405020304" pitchFamily="18" charset="0"/>
                <a:cs typeface="Times New Roman" panose="02020603050405020304" pitchFamily="18" charset="0"/>
              </a:rPr>
              <a:t>, S. E., Lowther, D. L., Russell, J. D., &amp; Mims, C. (2008). Instructional technology and </a:t>
            </a:r>
            <a:r>
              <a:rPr lang="en-US" sz="2400" dirty="0">
                <a:solidFill>
                  <a:srgbClr val="222222"/>
                </a:solidFill>
                <a:latin typeface="Times New Roman" panose="02020603050405020304" pitchFamily="18" charset="0"/>
                <a:cs typeface="Times New Roman" panose="02020603050405020304" pitchFamily="18" charset="0"/>
              </a:rPr>
              <a:t>media for learning.</a:t>
            </a:r>
          </a:p>
          <a:p>
            <a:pPr marL="342900" indent="-342900" algn="just">
              <a:lnSpc>
                <a:spcPct val="150000"/>
              </a:lnSpc>
              <a:buFont typeface="Wingdings" panose="05000000000000000000" pitchFamily="2" charset="2"/>
              <a:buChar char="v"/>
            </a:pPr>
            <a:r>
              <a:rPr lang="en-US" sz="2400" dirty="0">
                <a:solidFill>
                  <a:srgbClr val="222222"/>
                </a:solidFill>
                <a:latin typeface="Times New Roman" panose="02020603050405020304" pitchFamily="18" charset="0"/>
                <a:cs typeface="Times New Roman" panose="02020603050405020304" pitchFamily="18" charset="0"/>
              </a:rPr>
              <a:t>Vanaja, M., Rajasekar, S., &amp; </a:t>
            </a:r>
            <a:r>
              <a:rPr lang="en-US" sz="2400" dirty="0" err="1">
                <a:solidFill>
                  <a:srgbClr val="222222"/>
                </a:solidFill>
                <a:latin typeface="Times New Roman" panose="02020603050405020304" pitchFamily="18" charset="0"/>
                <a:cs typeface="Times New Roman" panose="02020603050405020304" pitchFamily="18" charset="0"/>
              </a:rPr>
              <a:t>Arulsami</a:t>
            </a:r>
            <a:r>
              <a:rPr lang="en-US" sz="2400" dirty="0">
                <a:solidFill>
                  <a:srgbClr val="222222"/>
                </a:solidFill>
                <a:latin typeface="Times New Roman" panose="02020603050405020304" pitchFamily="18" charset="0"/>
                <a:cs typeface="Times New Roman" panose="02020603050405020304" pitchFamily="18" charset="0"/>
              </a:rPr>
              <a:t>, S. (2016). Information &amp; Communication Technology (ICT) in Education.</a:t>
            </a:r>
          </a:p>
        </p:txBody>
      </p:sp>
      <p:sp>
        <p:nvSpPr>
          <p:cNvPr id="5" name="TextBox 4">
            <a:extLst>
              <a:ext uri="{FF2B5EF4-FFF2-40B4-BE49-F238E27FC236}">
                <a16:creationId xmlns:a16="http://schemas.microsoft.com/office/drawing/2014/main" id="{C271F048-AD42-4153-9890-7D638951BC76}"/>
              </a:ext>
            </a:extLst>
          </p:cNvPr>
          <p:cNvSpPr txBox="1"/>
          <p:nvPr/>
        </p:nvSpPr>
        <p:spPr>
          <a:xfrm>
            <a:off x="192714" y="6292272"/>
            <a:ext cx="418704" cy="369332"/>
          </a:xfrm>
          <a:prstGeom prst="rect">
            <a:avLst/>
          </a:prstGeom>
          <a:noFill/>
        </p:spPr>
        <p:txBody>
          <a:bodyPr wrap="none" rtlCol="0">
            <a:spAutoFit/>
          </a:bodyPr>
          <a:lstStyle/>
          <a:p>
            <a:r>
              <a:rPr lang="en-US" b="1" dirty="0">
                <a:solidFill>
                  <a:srgbClr val="760A3A"/>
                </a:solidFill>
              </a:rPr>
              <a:t>15</a:t>
            </a:r>
          </a:p>
        </p:txBody>
      </p:sp>
    </p:spTree>
    <p:extLst>
      <p:ext uri="{BB962C8B-B14F-4D97-AF65-F5344CB8AC3E}">
        <p14:creationId xmlns:p14="http://schemas.microsoft.com/office/powerpoint/2010/main" val="194851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rPr>
              <a:t>     </a:t>
            </a:r>
            <a:r>
              <a:rPr lang="en-US" sz="3600" b="1" dirty="0">
                <a:solidFill>
                  <a:schemeClr val="bg1"/>
                </a:solidFill>
                <a:latin typeface="Times New Roman" panose="02020603050405020304" pitchFamily="18" charset="0"/>
                <a:cs typeface="Times New Roman" panose="02020603050405020304" pitchFamily="18" charset="0"/>
              </a:rPr>
              <a:t>Objectives</a:t>
            </a:r>
          </a:p>
        </p:txBody>
      </p:sp>
      <p:sp>
        <p:nvSpPr>
          <p:cNvPr id="11" name="Rectangle 10">
            <a:extLst>
              <a:ext uri="{FF2B5EF4-FFF2-40B4-BE49-F238E27FC236}">
                <a16:creationId xmlns:a16="http://schemas.microsoft.com/office/drawing/2014/main" id="{7F6200E1-57B5-4109-BA1B-04945BEE32C1}"/>
              </a:ext>
            </a:extLst>
          </p:cNvPr>
          <p:cNvSpPr/>
          <p:nvPr/>
        </p:nvSpPr>
        <p:spPr>
          <a:xfrm>
            <a:off x="630621" y="1450327"/>
            <a:ext cx="8315416" cy="1697068"/>
          </a:xfrm>
          <a:prstGeom prst="rect">
            <a:avLst/>
          </a:prstGeom>
        </p:spPr>
        <p:txBody>
          <a:bodyPr wrap="square">
            <a:spAutoFit/>
          </a:bodyPr>
          <a:lstStyle/>
          <a:p>
            <a:pPr marL="342900" indent="-34290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What is ICT?</a:t>
            </a:r>
          </a:p>
          <a:p>
            <a:pPr marL="342900" indent="-342900">
              <a:lnSpc>
                <a:spcPct val="150000"/>
              </a:lnSpc>
              <a:buFont typeface="Wingdings" panose="05000000000000000000" pitchFamily="2" charset="2"/>
              <a:buChar char="ü"/>
            </a:pPr>
            <a:r>
              <a:rPr lang="en-US" sz="2400" dirty="0">
                <a:latin typeface="Times New Roman" panose="02020603050405020304" pitchFamily="18" charset="0"/>
                <a:cs typeface="Times New Roman" panose="02020603050405020304" pitchFamily="18" charset="0"/>
              </a:rPr>
              <a:t>What is Data and Information?</a:t>
            </a:r>
          </a:p>
          <a:p>
            <a:pPr marL="342900" indent="-342900">
              <a:lnSpc>
                <a:spcPct val="15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Advantages and Disadvantages of ICT in Education</a:t>
            </a:r>
          </a:p>
        </p:txBody>
      </p:sp>
      <p:sp>
        <p:nvSpPr>
          <p:cNvPr id="6" name="TextBox 5">
            <a:extLst>
              <a:ext uri="{FF2B5EF4-FFF2-40B4-BE49-F238E27FC236}">
                <a16:creationId xmlns:a16="http://schemas.microsoft.com/office/drawing/2014/main" id="{65565D19-12C2-4CFB-8673-FCE40CD5DC78}"/>
              </a:ext>
            </a:extLst>
          </p:cNvPr>
          <p:cNvSpPr txBox="1"/>
          <p:nvPr/>
        </p:nvSpPr>
        <p:spPr>
          <a:xfrm>
            <a:off x="192714" y="6292272"/>
            <a:ext cx="301686" cy="369332"/>
          </a:xfrm>
          <a:prstGeom prst="rect">
            <a:avLst/>
          </a:prstGeom>
          <a:noFill/>
        </p:spPr>
        <p:txBody>
          <a:bodyPr wrap="none" rtlCol="0">
            <a:spAutoFit/>
          </a:bodyPr>
          <a:lstStyle/>
          <a:p>
            <a:r>
              <a:rPr lang="en-US" b="1" dirty="0">
                <a:solidFill>
                  <a:srgbClr val="760A3A"/>
                </a:solidFill>
              </a:rPr>
              <a:t>3</a:t>
            </a:r>
          </a:p>
        </p:txBody>
      </p:sp>
      <p:pic>
        <p:nvPicPr>
          <p:cNvPr id="5" name="Picture 4" descr="Icon&#10;&#10;Description automatically generated">
            <a:extLst>
              <a:ext uri="{FF2B5EF4-FFF2-40B4-BE49-F238E27FC236}">
                <a16:creationId xmlns:a16="http://schemas.microsoft.com/office/drawing/2014/main" id="{CD0DEDA7-2C3C-4954-B04E-494FD4221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554" y="1712732"/>
            <a:ext cx="3259062" cy="3509759"/>
          </a:xfrm>
          <a:prstGeom prst="rect">
            <a:avLst/>
          </a:prstGeom>
        </p:spPr>
      </p:pic>
    </p:spTree>
    <p:extLst>
      <p:ext uri="{BB962C8B-B14F-4D97-AF65-F5344CB8AC3E}">
        <p14:creationId xmlns:p14="http://schemas.microsoft.com/office/powerpoint/2010/main" val="30396191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ICT in Education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F6200E1-57B5-4109-BA1B-04945BEE32C1}"/>
              </a:ext>
            </a:extLst>
          </p:cNvPr>
          <p:cNvSpPr/>
          <p:nvPr/>
        </p:nvSpPr>
        <p:spPr>
          <a:xfrm>
            <a:off x="630621" y="1450327"/>
            <a:ext cx="11079598" cy="1687963"/>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It means teaching and learning through ICT, that is support and enhance the delivery of information. As well as It can be used as communication tool to improve student learning and better teaching techniques.</a:t>
            </a:r>
          </a:p>
        </p:txBody>
      </p:sp>
      <p:sp>
        <p:nvSpPr>
          <p:cNvPr id="6" name="TextBox 5">
            <a:extLst>
              <a:ext uri="{FF2B5EF4-FFF2-40B4-BE49-F238E27FC236}">
                <a16:creationId xmlns:a16="http://schemas.microsoft.com/office/drawing/2014/main" id="{65565D19-12C2-4CFB-8673-FCE40CD5DC78}"/>
              </a:ext>
            </a:extLst>
          </p:cNvPr>
          <p:cNvSpPr txBox="1"/>
          <p:nvPr/>
        </p:nvSpPr>
        <p:spPr>
          <a:xfrm>
            <a:off x="192714" y="6292272"/>
            <a:ext cx="301686" cy="369332"/>
          </a:xfrm>
          <a:prstGeom prst="rect">
            <a:avLst/>
          </a:prstGeom>
          <a:noFill/>
        </p:spPr>
        <p:txBody>
          <a:bodyPr wrap="none" rtlCol="0">
            <a:spAutoFit/>
          </a:bodyPr>
          <a:lstStyle/>
          <a:p>
            <a:r>
              <a:rPr lang="en-US" b="1" dirty="0">
                <a:solidFill>
                  <a:srgbClr val="760A3A"/>
                </a:solidFill>
              </a:rPr>
              <a:t>4</a:t>
            </a:r>
          </a:p>
        </p:txBody>
      </p:sp>
      <p:pic>
        <p:nvPicPr>
          <p:cNvPr id="8" name="Picture 7" descr="Diagram&#10;&#10;Description automatically generated">
            <a:extLst>
              <a:ext uri="{FF2B5EF4-FFF2-40B4-BE49-F238E27FC236}">
                <a16:creationId xmlns:a16="http://schemas.microsoft.com/office/drawing/2014/main" id="{2C1152C6-F94F-459B-AAB3-581EBDDA3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884" y="3138290"/>
            <a:ext cx="6522231" cy="3719710"/>
          </a:xfrm>
          <a:prstGeom prst="rect">
            <a:avLst/>
          </a:prstGeom>
        </p:spPr>
      </p:pic>
    </p:spTree>
    <p:extLst>
      <p:ext uri="{BB962C8B-B14F-4D97-AF65-F5344CB8AC3E}">
        <p14:creationId xmlns:p14="http://schemas.microsoft.com/office/powerpoint/2010/main" val="2649584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What is ICT?</a:t>
            </a: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938992"/>
          </a:xfrm>
          <a:prstGeom prst="rect">
            <a:avLst/>
          </a:prstGeom>
        </p:spPr>
        <p:txBody>
          <a:bodyPr wrap="square">
            <a:spAutoFit/>
          </a:bodyPr>
          <a:lstStyle/>
          <a:p>
            <a:pPr marL="342900" indent="-342900" algn="just">
              <a:buFont typeface="Arial" panose="020B0604020202020204" pitchFamily="34" charset="0"/>
              <a:buChar char="•"/>
            </a:pPr>
            <a:r>
              <a:rPr lang="en-US" sz="2400" b="0" u="none" strike="noStrike" baseline="0" dirty="0">
                <a:latin typeface="Times New Roman" panose="02020603050405020304" pitchFamily="18" charset="0"/>
                <a:cs typeface="Times New Roman" panose="02020603050405020304" pitchFamily="18" charset="0"/>
              </a:rPr>
              <a:t>Information and Communication Technology(ICT) is defined as a diverse set of technological tools and resources used to communicate, and to create, disseminate, store, </a:t>
            </a:r>
            <a:r>
              <a:rPr lang="en-US" sz="2400" dirty="0">
                <a:latin typeface="Times New Roman" panose="02020603050405020304" pitchFamily="18" charset="0"/>
                <a:cs typeface="Times New Roman" panose="02020603050405020304" pitchFamily="18" charset="0"/>
              </a:rPr>
              <a:t>and manage information. </a:t>
            </a:r>
          </a:p>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They include the “old” ICTs of radio, television and telephone, and the “new” ICTs of computers, satellites and wireless technology and the Internet.</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301686" cy="369332"/>
          </a:xfrm>
          <a:prstGeom prst="rect">
            <a:avLst/>
          </a:prstGeom>
          <a:noFill/>
        </p:spPr>
        <p:txBody>
          <a:bodyPr wrap="none" rtlCol="0">
            <a:spAutoFit/>
          </a:bodyPr>
          <a:lstStyle/>
          <a:p>
            <a:r>
              <a:rPr lang="en-US" b="1" dirty="0">
                <a:solidFill>
                  <a:srgbClr val="760A3A"/>
                </a:solidFill>
              </a:rPr>
              <a:t>5</a:t>
            </a:r>
          </a:p>
        </p:txBody>
      </p:sp>
      <p:pic>
        <p:nvPicPr>
          <p:cNvPr id="6" name="Picture 5" descr="Diagram, logo, company name&#10;&#10;Description automatically generated">
            <a:extLst>
              <a:ext uri="{FF2B5EF4-FFF2-40B4-BE49-F238E27FC236}">
                <a16:creationId xmlns:a16="http://schemas.microsoft.com/office/drawing/2014/main" id="{7F88ECC5-85E4-4528-A5CC-061EAEB35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511" y="3738189"/>
            <a:ext cx="8039100" cy="2667000"/>
          </a:xfrm>
          <a:prstGeom prst="rect">
            <a:avLst/>
          </a:prstGeom>
        </p:spPr>
      </p:pic>
    </p:spTree>
    <p:extLst>
      <p:ext uri="{BB962C8B-B14F-4D97-AF65-F5344CB8AC3E}">
        <p14:creationId xmlns:p14="http://schemas.microsoft.com/office/powerpoint/2010/main" val="113783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	Information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301686" cy="369332"/>
          </a:xfrm>
          <a:prstGeom prst="rect">
            <a:avLst/>
          </a:prstGeom>
          <a:noFill/>
        </p:spPr>
        <p:txBody>
          <a:bodyPr wrap="none" rtlCol="0">
            <a:spAutoFit/>
          </a:bodyPr>
          <a:lstStyle/>
          <a:p>
            <a:r>
              <a:rPr lang="en-US" b="1" dirty="0">
                <a:solidFill>
                  <a:srgbClr val="760A3A"/>
                </a:solidFill>
              </a:rPr>
              <a:t>6</a:t>
            </a:r>
          </a:p>
        </p:txBody>
      </p:sp>
      <p:sp>
        <p:nvSpPr>
          <p:cNvPr id="5" name="Content Placeholder 2">
            <a:extLst>
              <a:ext uri="{FF2B5EF4-FFF2-40B4-BE49-F238E27FC236}">
                <a16:creationId xmlns:a16="http://schemas.microsoft.com/office/drawing/2014/main" id="{33A647F2-F6B1-4D77-BCBC-0C48D5C61D71}"/>
              </a:ext>
            </a:extLst>
          </p:cNvPr>
          <p:cNvSpPr>
            <a:spLocks noGrp="1"/>
          </p:cNvSpPr>
          <p:nvPr>
            <p:ph idx="1"/>
          </p:nvPr>
        </p:nvSpPr>
        <p:spPr>
          <a:xfrm>
            <a:off x="838200" y="1548581"/>
            <a:ext cx="10515600" cy="1602607"/>
          </a:xfrm>
        </p:spPr>
        <p:txBody>
          <a:bodyPr>
            <a:normAutofit lnSpcReduction="10000"/>
          </a:bodyPr>
          <a:lstStyle/>
          <a:p>
            <a:pPr algn="just">
              <a:lnSpc>
                <a:spcPct val="150000"/>
              </a:lnSpc>
            </a:pPr>
            <a:r>
              <a:rPr lang="en-US" sz="2400" dirty="0">
                <a:latin typeface="Times New Roman" panose="02020603050405020304" pitchFamily="18" charset="0"/>
                <a:cs typeface="Times New Roman" panose="02020603050405020304" pitchFamily="18" charset="0"/>
              </a:rPr>
              <a:t>Meaningful data which is obtained after processing, organizing and structuring data, which has some meaningful values for the receiver, and it is used for decision making.</a:t>
            </a:r>
          </a:p>
        </p:txBody>
      </p:sp>
      <p:sp>
        <p:nvSpPr>
          <p:cNvPr id="7" name="TextBox 6">
            <a:extLst>
              <a:ext uri="{FF2B5EF4-FFF2-40B4-BE49-F238E27FC236}">
                <a16:creationId xmlns:a16="http://schemas.microsoft.com/office/drawing/2014/main" id="{9FFADCAE-57E0-4F30-91A9-EF0987C985D4}"/>
              </a:ext>
            </a:extLst>
          </p:cNvPr>
          <p:cNvSpPr txBox="1"/>
          <p:nvPr/>
        </p:nvSpPr>
        <p:spPr>
          <a:xfrm>
            <a:off x="838200" y="3151188"/>
            <a:ext cx="6005051" cy="3046988"/>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can get information by so many    mediums such as TV, Radio, internet,    Newspaper, book, etc.…</a:t>
            </a:r>
          </a:p>
          <a:p>
            <a:pPr marL="342900" indent="-342900" algn="just">
              <a:buFont typeface="Arial" panose="020B0604020202020204" pitchFamily="34" charset="0"/>
              <a:buChar char="•"/>
            </a:pPr>
            <a:endParaRPr lang="en-US" sz="2400" b="0" i="0" dirty="0">
              <a:solidFill>
                <a:srgbClr val="333333"/>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1" i="0" dirty="0">
                <a:solidFill>
                  <a:srgbClr val="333333"/>
                </a:solidFill>
                <a:effectLst/>
                <a:latin typeface="Times New Roman" panose="02020603050405020304" pitchFamily="18" charset="0"/>
                <a:cs typeface="Times New Roman" panose="02020603050405020304" pitchFamily="18" charset="0"/>
              </a:rPr>
              <a:t>Data</a:t>
            </a:r>
            <a:r>
              <a:rPr lang="en-US" sz="2400" b="0" i="0" dirty="0">
                <a:solidFill>
                  <a:srgbClr val="333333"/>
                </a:solidFill>
                <a:effectLst/>
                <a:latin typeface="Times New Roman" panose="02020603050405020304" pitchFamily="18" charset="0"/>
                <a:cs typeface="Times New Roman" panose="02020603050405020304" pitchFamily="18" charset="0"/>
              </a:rPr>
              <a:t> is a collection of facts, such as numbers, words, measurements, observations or just descriptions of things.</a:t>
            </a:r>
            <a:endParaRPr lang="en-US" sz="2400" dirty="0">
              <a:latin typeface="Times New Roman" panose="02020603050405020304" pitchFamily="18" charset="0"/>
              <a:cs typeface="Times New Roman" panose="02020603050405020304" pitchFamily="18" charset="0"/>
            </a:endParaRPr>
          </a:p>
          <a:p>
            <a:endParaRPr lang="en-US" sz="2400" dirty="0"/>
          </a:p>
        </p:txBody>
      </p:sp>
      <p:pic>
        <p:nvPicPr>
          <p:cNvPr id="3" name="Picture 2" descr="Diagram&#10;&#10;Description automatically generated">
            <a:extLst>
              <a:ext uri="{FF2B5EF4-FFF2-40B4-BE49-F238E27FC236}">
                <a16:creationId xmlns:a16="http://schemas.microsoft.com/office/drawing/2014/main" id="{381E3409-C679-42AE-9EEC-C312BB2D5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060" y="3151188"/>
            <a:ext cx="4493343" cy="3046988"/>
          </a:xfrm>
          <a:prstGeom prst="rect">
            <a:avLst/>
          </a:prstGeom>
          <a:ln w="12700">
            <a:solidFill>
              <a:schemeClr val="tx1"/>
            </a:solidFill>
          </a:ln>
        </p:spPr>
      </p:pic>
    </p:spTree>
    <p:extLst>
      <p:ext uri="{BB962C8B-B14F-4D97-AF65-F5344CB8AC3E}">
        <p14:creationId xmlns:p14="http://schemas.microsoft.com/office/powerpoint/2010/main" val="3625702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Communication</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279595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Communication can be defined as the two-way meaningful exchange of ideas, emotions, information, attitudes and experiences.</a:t>
            </a:r>
          </a:p>
          <a:p>
            <a:pPr marL="342900" indent="-342900" algn="just">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exchange carried out by expression signs, pictures, diagrams facial expression, verbal, written, visual etc. There are devices or media such as computer, internet, cell phone, telephone, TV and radio for communication.</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301686" cy="369332"/>
          </a:xfrm>
          <a:prstGeom prst="rect">
            <a:avLst/>
          </a:prstGeom>
          <a:noFill/>
        </p:spPr>
        <p:txBody>
          <a:bodyPr wrap="none" rtlCol="0">
            <a:spAutoFit/>
          </a:bodyPr>
          <a:lstStyle/>
          <a:p>
            <a:r>
              <a:rPr lang="en-US" b="1" dirty="0">
                <a:solidFill>
                  <a:srgbClr val="760A3A"/>
                </a:solidFill>
              </a:rPr>
              <a:t>7</a:t>
            </a:r>
          </a:p>
        </p:txBody>
      </p:sp>
      <p:pic>
        <p:nvPicPr>
          <p:cNvPr id="3" name="Picture 2" descr="A picture containing vector graphics&#10;&#10;Description automatically generated">
            <a:extLst>
              <a:ext uri="{FF2B5EF4-FFF2-40B4-BE49-F238E27FC236}">
                <a16:creationId xmlns:a16="http://schemas.microsoft.com/office/drawing/2014/main" id="{17B4D5D3-4464-4210-BD83-065B13C55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717" y="4258411"/>
            <a:ext cx="4418565" cy="2599589"/>
          </a:xfrm>
          <a:prstGeom prst="rect">
            <a:avLst/>
          </a:prstGeom>
        </p:spPr>
      </p:pic>
    </p:spTree>
    <p:extLst>
      <p:ext uri="{BB962C8B-B14F-4D97-AF65-F5344CB8AC3E}">
        <p14:creationId xmlns:p14="http://schemas.microsoft.com/office/powerpoint/2010/main" val="3348456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Technologies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687963"/>
          </a:xfrm>
          <a:prstGeom prst="rect">
            <a:avLst/>
          </a:prstGeom>
        </p:spPr>
        <p:txBody>
          <a:bodyPr wrap="square">
            <a:sp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Technology</a:t>
            </a:r>
            <a:r>
              <a:rPr lang="en-US" sz="2400" dirty="0">
                <a:latin typeface="Times New Roman" panose="02020603050405020304" pitchFamily="18" charset="0"/>
                <a:cs typeface="Times New Roman" panose="02020603050405020304" pitchFamily="18" charset="0"/>
              </a:rPr>
              <a:t> is generally defined as making, modifying, adapting, and using tools, techniques, systems, or machines to solve problems or achieve goals in less time, less effort, and less cost.</a:t>
            </a: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301686" cy="369332"/>
          </a:xfrm>
          <a:prstGeom prst="rect">
            <a:avLst/>
          </a:prstGeom>
          <a:noFill/>
        </p:spPr>
        <p:txBody>
          <a:bodyPr wrap="none" rtlCol="0">
            <a:spAutoFit/>
          </a:bodyPr>
          <a:lstStyle/>
          <a:p>
            <a:r>
              <a:rPr lang="en-US" b="1" dirty="0">
                <a:solidFill>
                  <a:srgbClr val="760A3A"/>
                </a:solidFill>
              </a:rPr>
              <a:t>8</a:t>
            </a:r>
          </a:p>
        </p:txBody>
      </p:sp>
      <p:pic>
        <p:nvPicPr>
          <p:cNvPr id="5" name="Picture 4" descr="A picture containing text, room, vector graphics&#10;&#10;Description automatically generated">
            <a:extLst>
              <a:ext uri="{FF2B5EF4-FFF2-40B4-BE49-F238E27FC236}">
                <a16:creationId xmlns:a16="http://schemas.microsoft.com/office/drawing/2014/main" id="{5FBC6E66-297D-4211-965A-E39378BF2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5204" y="3064267"/>
            <a:ext cx="3429000" cy="3429000"/>
          </a:xfrm>
          <a:prstGeom prst="rect">
            <a:avLst/>
          </a:prstGeom>
        </p:spPr>
      </p:pic>
      <p:pic>
        <p:nvPicPr>
          <p:cNvPr id="7" name="Picture 6" descr="A picture containing text, room&#10;&#10;Description automatically generated">
            <a:extLst>
              <a:ext uri="{FF2B5EF4-FFF2-40B4-BE49-F238E27FC236}">
                <a16:creationId xmlns:a16="http://schemas.microsoft.com/office/drawing/2014/main" id="{CE4CA08C-6C3F-4BFE-9EE7-0622C6A66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796" y="3653891"/>
            <a:ext cx="3982065" cy="2654710"/>
          </a:xfrm>
          <a:prstGeom prst="rect">
            <a:avLst/>
          </a:prstGeom>
        </p:spPr>
      </p:pic>
    </p:spTree>
    <p:extLst>
      <p:ext uri="{BB962C8B-B14F-4D97-AF65-F5344CB8AC3E}">
        <p14:creationId xmlns:p14="http://schemas.microsoft.com/office/powerpoint/2010/main" val="3833829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3D51F2-1205-4D35-87BF-188E2CBAD581}"/>
              </a:ext>
            </a:extLst>
          </p:cNvPr>
          <p:cNvSpPr/>
          <p:nvPr/>
        </p:nvSpPr>
        <p:spPr>
          <a:xfrm>
            <a:off x="0" y="0"/>
            <a:ext cx="12192000" cy="1230489"/>
          </a:xfrm>
          <a:prstGeom prst="rect">
            <a:avLst/>
          </a:prstGeom>
          <a:solidFill>
            <a:srgbClr val="760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Information Technology (IT)</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5DCDF2D-8F3D-49D5-9FD8-156B976CD553}"/>
              </a:ext>
            </a:extLst>
          </p:cNvPr>
          <p:cNvSpPr/>
          <p:nvPr/>
        </p:nvSpPr>
        <p:spPr>
          <a:xfrm>
            <a:off x="614854" y="1429865"/>
            <a:ext cx="10590415" cy="1938992"/>
          </a:xfrm>
          <a:prstGeom prst="rect">
            <a:avLst/>
          </a:prstGeom>
        </p:spPr>
        <p:txBody>
          <a:bodyPr wrap="square">
            <a:spAutoFit/>
          </a:bodyPr>
          <a:lstStyle/>
          <a:p>
            <a:pPr algn="just"/>
            <a:r>
              <a:rPr lang="en-US" sz="2400" b="1" i="0" u="none" strike="noStrike" baseline="0" dirty="0">
                <a:latin typeface="Times New Roman" panose="02020603050405020304" pitchFamily="18" charset="0"/>
                <a:cs typeface="Times New Roman" panose="02020603050405020304" pitchFamily="18" charset="0"/>
              </a:rPr>
              <a:t>Information Technology </a:t>
            </a:r>
            <a:r>
              <a:rPr lang="en-US" sz="2400" b="0" i="0" u="none" strike="noStrike" baseline="0" dirty="0">
                <a:latin typeface="Times New Roman" panose="02020603050405020304" pitchFamily="18" charset="0"/>
                <a:cs typeface="Times New Roman" panose="02020603050405020304" pitchFamily="18" charset="0"/>
              </a:rPr>
              <a:t>refers to use computers, networking, software, and other equipment to manage information electronically in a digital form. Consider an IT department in an organization. They are equipped with computers, database management Systems, servers, and security mechanisms for storing, processing, retrieving, and protecting information available with the organization.</a:t>
            </a:r>
            <a:endParaRPr lang="en-US" sz="3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37AFBC1-D27E-4B17-91AE-C6997F169498}"/>
              </a:ext>
            </a:extLst>
          </p:cNvPr>
          <p:cNvSpPr txBox="1"/>
          <p:nvPr/>
        </p:nvSpPr>
        <p:spPr>
          <a:xfrm>
            <a:off x="192714" y="6308601"/>
            <a:ext cx="301686" cy="369332"/>
          </a:xfrm>
          <a:prstGeom prst="rect">
            <a:avLst/>
          </a:prstGeom>
          <a:noFill/>
        </p:spPr>
        <p:txBody>
          <a:bodyPr wrap="none" rtlCol="0">
            <a:spAutoFit/>
          </a:bodyPr>
          <a:lstStyle/>
          <a:p>
            <a:r>
              <a:rPr lang="en-US" b="1" dirty="0">
                <a:solidFill>
                  <a:srgbClr val="760A3A"/>
                </a:solidFill>
              </a:rPr>
              <a:t>9</a:t>
            </a:r>
          </a:p>
        </p:txBody>
      </p:sp>
      <p:pic>
        <p:nvPicPr>
          <p:cNvPr id="5" name="Picture 4" descr="Logo, company name&#10;&#10;Description automatically generated">
            <a:extLst>
              <a:ext uri="{FF2B5EF4-FFF2-40B4-BE49-F238E27FC236}">
                <a16:creationId xmlns:a16="http://schemas.microsoft.com/office/drawing/2014/main" id="{0A59FFD5-0DD1-4923-8BB2-FED69B4E69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8783" y="3568233"/>
            <a:ext cx="4854433" cy="2999147"/>
          </a:xfrm>
          <a:prstGeom prst="rect">
            <a:avLst/>
          </a:prstGeom>
        </p:spPr>
      </p:pic>
    </p:spTree>
    <p:extLst>
      <p:ext uri="{BB962C8B-B14F-4D97-AF65-F5344CB8AC3E}">
        <p14:creationId xmlns:p14="http://schemas.microsoft.com/office/powerpoint/2010/main" val="608732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BD640154FA8142A98089C7F09E66D2" ma:contentTypeVersion="13" ma:contentTypeDescription="Create a new document." ma:contentTypeScope="" ma:versionID="6b027dc1948549cb447017d91993e44e">
  <xsd:schema xmlns:xsd="http://www.w3.org/2001/XMLSchema" xmlns:xs="http://www.w3.org/2001/XMLSchema" xmlns:p="http://schemas.microsoft.com/office/2006/metadata/properties" xmlns:ns3="8f851bfa-9804-4e17-89cd-a8273b9bb065" xmlns:ns4="a164540d-c037-41da-9aae-4bcff392badf" targetNamespace="http://schemas.microsoft.com/office/2006/metadata/properties" ma:root="true" ma:fieldsID="cbe330e7dae065b014a13b0f553cffe4" ns3:_="" ns4:_="">
    <xsd:import namespace="8f851bfa-9804-4e17-89cd-a8273b9bb065"/>
    <xsd:import namespace="a164540d-c037-41da-9aae-4bcff392ba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851bfa-9804-4e17-89cd-a8273b9bb0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64540d-c037-41da-9aae-4bcff392bad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55676-1CFB-4130-AFCE-ED30D496D198}">
  <ds:schemaRefs>
    <ds:schemaRef ds:uri="http://schemas.microsoft.com/sharepoint/v3/contenttype/forms"/>
  </ds:schemaRefs>
</ds:datastoreItem>
</file>

<file path=customXml/itemProps2.xml><?xml version="1.0" encoding="utf-8"?>
<ds:datastoreItem xmlns:ds="http://schemas.openxmlformats.org/officeDocument/2006/customXml" ds:itemID="{2F0EA4ED-A508-4459-9B37-A0F836322A14}">
  <ds:schemaRefs>
    <ds:schemaRef ds:uri="a164540d-c037-41da-9aae-4bcff392badf"/>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www.w3.org/XML/1998/namespace"/>
    <ds:schemaRef ds:uri="8f851bfa-9804-4e17-89cd-a8273b9bb065"/>
    <ds:schemaRef ds:uri="http://schemas.microsoft.com/office/infopath/2007/PartnerControls"/>
    <ds:schemaRef ds:uri="http://purl.org/dc/elements/1.1/"/>
    <ds:schemaRef ds:uri="http://purl.org/dc/terms/"/>
  </ds:schemaRefs>
</ds:datastoreItem>
</file>

<file path=customXml/itemProps3.xml><?xml version="1.0" encoding="utf-8"?>
<ds:datastoreItem xmlns:ds="http://schemas.openxmlformats.org/officeDocument/2006/customXml" ds:itemID="{AADECF13-3C1B-4362-8991-76430892E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851bfa-9804-4e17-89cd-a8273b9bb065"/>
    <ds:schemaRef ds:uri="a164540d-c037-41da-9aae-4bcff392ba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31186</TotalTime>
  <Words>1348</Words>
  <Application>Microsoft Office PowerPoint</Application>
  <PresentationFormat>Widescreen</PresentationFormat>
  <Paragraphs>228</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Consolas</vt:lpstr>
      <vt:lpstr>euclid_circular_a</vt:lpstr>
      <vt:lpstr>Gesta</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dc:creator>
  <cp:lastModifiedBy>Mohammed Abubakr Ahmed</cp:lastModifiedBy>
  <cp:revision>218</cp:revision>
  <dcterms:created xsi:type="dcterms:W3CDTF">2021-05-31T17:45:24Z</dcterms:created>
  <dcterms:modified xsi:type="dcterms:W3CDTF">2021-12-12T19:34:14Z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0x0101009FBD640154FA8142A98089C7F09E66D2</vt:lpwstr>
  </property>
</Properties>
</file>