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449" r:id="rId2"/>
    <p:sldId id="489" r:id="rId3"/>
    <p:sldId id="536" r:id="rId4"/>
    <p:sldId id="490" r:id="rId5"/>
    <p:sldId id="491" r:id="rId6"/>
    <p:sldId id="532" r:id="rId7"/>
    <p:sldId id="492" r:id="rId8"/>
    <p:sldId id="493" r:id="rId9"/>
    <p:sldId id="494" r:id="rId10"/>
    <p:sldId id="495" r:id="rId11"/>
    <p:sldId id="497" r:id="rId12"/>
    <p:sldId id="498" r:id="rId13"/>
    <p:sldId id="500" r:id="rId14"/>
    <p:sldId id="501" r:id="rId15"/>
    <p:sldId id="499" r:id="rId16"/>
    <p:sldId id="502" r:id="rId17"/>
    <p:sldId id="533" r:id="rId18"/>
    <p:sldId id="505" r:id="rId19"/>
    <p:sldId id="534" r:id="rId20"/>
    <p:sldId id="503" r:id="rId21"/>
    <p:sldId id="504" r:id="rId22"/>
    <p:sldId id="522" r:id="rId23"/>
    <p:sldId id="524" r:id="rId24"/>
    <p:sldId id="506" r:id="rId25"/>
    <p:sldId id="507" r:id="rId26"/>
    <p:sldId id="525" r:id="rId27"/>
    <p:sldId id="535" r:id="rId28"/>
    <p:sldId id="509" r:id="rId29"/>
    <p:sldId id="510" r:id="rId30"/>
    <p:sldId id="512" r:id="rId31"/>
    <p:sldId id="517" r:id="rId32"/>
    <p:sldId id="527" r:id="rId33"/>
    <p:sldId id="528" r:id="rId34"/>
    <p:sldId id="529" r:id="rId35"/>
    <p:sldId id="530" r:id="rId36"/>
    <p:sldId id="516" r:id="rId37"/>
    <p:sldId id="53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54DDB-3FD0-4B00-888E-A4FFE83959C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16E01-8425-4138-924D-DBEA1FF5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3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81A0C9-D585-4FD0-8294-AAC15B470871}" type="slidenum">
              <a:rPr lang="en-US" altLang="en-US" sz="1300" baseline="0"/>
              <a:pPr eaLnBrk="1" hangingPunct="1"/>
              <a:t>2</a:t>
            </a:fld>
            <a:endParaRPr lang="en-US" altLang="en-US" sz="1300" baseline="0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767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AF316C-35F0-4735-84F6-E480278E75D8}" type="slidenum">
              <a:rPr lang="en-US" altLang="en-US" sz="1300" baseline="0"/>
              <a:pPr eaLnBrk="1" hangingPunct="1"/>
              <a:t>14</a:t>
            </a:fld>
            <a:endParaRPr lang="en-US" altLang="en-US" sz="1300" baseline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See pr8-01.cpp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398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B2EEA7-94F4-472E-89DA-4E6159944B15}" type="slidenum">
              <a:rPr lang="en-US" altLang="en-US" sz="1300" baseline="0"/>
              <a:pPr eaLnBrk="1" hangingPunct="1"/>
              <a:t>15</a:t>
            </a:fld>
            <a:endParaRPr lang="en-US" altLang="en-US" sz="1300" baseline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See pr8-02.cpp</a:t>
            </a:r>
          </a:p>
        </p:txBody>
      </p:sp>
    </p:spTree>
    <p:extLst>
      <p:ext uri="{BB962C8B-B14F-4D97-AF65-F5344CB8AC3E}">
        <p14:creationId xmlns:p14="http://schemas.microsoft.com/office/powerpoint/2010/main" val="1635303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CA9494-CCDF-437B-95D4-0278E6283361}" type="slidenum">
              <a:rPr lang="en-US" altLang="en-US" sz="1300" baseline="0"/>
              <a:pPr eaLnBrk="1" hangingPunct="1"/>
              <a:t>16</a:t>
            </a:fld>
            <a:endParaRPr lang="en-US" altLang="en-US" sz="1300" baseline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See pr8-02.cpp</a:t>
            </a:r>
          </a:p>
        </p:txBody>
      </p:sp>
    </p:spTree>
    <p:extLst>
      <p:ext uri="{BB962C8B-B14F-4D97-AF65-F5344CB8AC3E}">
        <p14:creationId xmlns:p14="http://schemas.microsoft.com/office/powerpoint/2010/main" val="3544922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1FD32C-46AF-4707-9255-B3A163F59499}" type="slidenum">
              <a:rPr lang="en-US" altLang="en-US" sz="1300" baseline="0"/>
              <a:pPr eaLnBrk="1" hangingPunct="1"/>
              <a:t>18</a:t>
            </a:fld>
            <a:endParaRPr lang="en-US" altLang="en-US" sz="1300" baseline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See pr8-12.cpp</a:t>
            </a:r>
          </a:p>
        </p:txBody>
      </p:sp>
    </p:spTree>
    <p:extLst>
      <p:ext uri="{BB962C8B-B14F-4D97-AF65-F5344CB8AC3E}">
        <p14:creationId xmlns:p14="http://schemas.microsoft.com/office/powerpoint/2010/main" val="910567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1756CE-058B-4285-94C7-8DF9DA782D90}" type="slidenum">
              <a:rPr lang="en-US" altLang="en-US" sz="1300" baseline="0"/>
              <a:pPr eaLnBrk="1" hangingPunct="1"/>
              <a:t>20</a:t>
            </a:fld>
            <a:endParaRPr lang="en-US" altLang="en-US" sz="1300" baseline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See pr8-04.cpp</a:t>
            </a:r>
          </a:p>
        </p:txBody>
      </p:sp>
    </p:spTree>
    <p:extLst>
      <p:ext uri="{BB962C8B-B14F-4D97-AF65-F5344CB8AC3E}">
        <p14:creationId xmlns:p14="http://schemas.microsoft.com/office/powerpoint/2010/main" val="523821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9C09AC-292D-4CCE-B002-187BC587A8A3}" type="slidenum">
              <a:rPr lang="en-US" altLang="en-US" sz="1300" baseline="0"/>
              <a:pPr eaLnBrk="1" hangingPunct="1"/>
              <a:t>21</a:t>
            </a:fld>
            <a:endParaRPr lang="en-US" altLang="en-US" sz="1300" baseline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574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See ArrayCopy.cpp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37695D-2429-4F09-8F06-40D78F4581A2}" type="slidenum">
              <a:rPr lang="en-US" altLang="en-US" sz="1300" baseline="0"/>
              <a:pPr eaLnBrk="1" hangingPunct="1"/>
              <a:t>24</a:t>
            </a:fld>
            <a:endParaRPr lang="en-US" altLang="en-US" sz="1300" baseline="0"/>
          </a:p>
        </p:txBody>
      </p:sp>
    </p:spTree>
    <p:extLst>
      <p:ext uri="{BB962C8B-B14F-4D97-AF65-F5344CB8AC3E}">
        <p14:creationId xmlns:p14="http://schemas.microsoft.com/office/powerpoint/2010/main" val="350074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4D94C1E-9488-44BA-B8A5-7B861BE32B01}" type="slidenum">
              <a:rPr lang="en-US" altLang="en-US" sz="1300" baseline="0"/>
              <a:pPr eaLnBrk="1" hangingPunct="1"/>
              <a:t>4</a:t>
            </a:fld>
            <a:endParaRPr lang="en-US" altLang="en-US" sz="1300" baseline="0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13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AA9066-399A-4E36-B0F1-473F13D9F406}" type="slidenum">
              <a:rPr lang="en-US" altLang="en-US" sz="1300" baseline="0"/>
              <a:pPr eaLnBrk="1" hangingPunct="1"/>
              <a:t>7</a:t>
            </a:fld>
            <a:endParaRPr lang="en-US" altLang="en-US" sz="1300" baseline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99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6BABBB1-60BA-460B-9F7E-9AC5D67DA95D}" type="slidenum">
              <a:rPr lang="en-US" altLang="en-US" sz="1300" baseline="0"/>
              <a:pPr eaLnBrk="1" hangingPunct="1"/>
              <a:t>8</a:t>
            </a:fld>
            <a:endParaRPr lang="en-US" altLang="en-US" sz="1300" baseline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161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70651B-D91D-4A34-89DD-A8E9DBC6B9E1}" type="slidenum">
              <a:rPr lang="en-US" altLang="en-US" sz="1300" baseline="0"/>
              <a:pPr eaLnBrk="1" hangingPunct="1"/>
              <a:t>9</a:t>
            </a:fld>
            <a:endParaRPr lang="en-US" altLang="en-US" sz="1300" baseline="0"/>
          </a:p>
        </p:txBody>
      </p:sp>
      <p:sp>
        <p:nvSpPr>
          <p:cNvPr id="3891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27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2FF92D4-ACEA-4AA4-8E9E-ECF9FCC8CA86}" type="slidenum">
              <a:rPr lang="en-US" altLang="en-US" sz="1300" baseline="0"/>
              <a:pPr eaLnBrk="1" hangingPunct="1"/>
              <a:t>10</a:t>
            </a:fld>
            <a:endParaRPr lang="en-US" altLang="en-US" sz="1300" baseline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See pr8-05.cpp, pr8-06.cpp, and pr8-07.cpp</a:t>
            </a:r>
          </a:p>
        </p:txBody>
      </p:sp>
    </p:spTree>
    <p:extLst>
      <p:ext uri="{BB962C8B-B14F-4D97-AF65-F5344CB8AC3E}">
        <p14:creationId xmlns:p14="http://schemas.microsoft.com/office/powerpoint/2010/main" val="4169472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8FE1AF-CEE1-43D8-91D3-B74ED2DCE6DE}" type="slidenum">
              <a:rPr lang="en-US" altLang="en-US" sz="1300" baseline="0"/>
              <a:pPr eaLnBrk="1" hangingPunct="1"/>
              <a:t>11</a:t>
            </a:fld>
            <a:endParaRPr lang="en-US" altLang="en-US" sz="1300" baseline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636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A4ACD2-1047-4BD8-AA75-5CF0BE59A296}" type="slidenum">
              <a:rPr lang="en-US" altLang="en-US" sz="1300" baseline="0"/>
              <a:pPr eaLnBrk="1" hangingPunct="1"/>
              <a:t>12</a:t>
            </a:fld>
            <a:endParaRPr lang="en-US" altLang="en-US" sz="1300" baseline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See pr8-01.cpp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297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3BAAB9-165D-4605-BE1D-5388B4F952BA}" type="slidenum">
              <a:rPr lang="en-US" altLang="en-US" sz="1300" baseline="0"/>
              <a:pPr eaLnBrk="1" hangingPunct="1"/>
              <a:t>13</a:t>
            </a:fld>
            <a:endParaRPr lang="en-US" altLang="en-US" sz="1300" baseline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See pr8-09.cpp</a:t>
            </a:r>
          </a:p>
        </p:txBody>
      </p:sp>
    </p:spTree>
    <p:extLst>
      <p:ext uri="{BB962C8B-B14F-4D97-AF65-F5344CB8AC3E}">
        <p14:creationId xmlns:p14="http://schemas.microsoft.com/office/powerpoint/2010/main" val="251843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86849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7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66920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3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4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8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46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783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4AB82D2-8337-4BDA-962D-2F8C2FEBC782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9BEBBC0-F182-4D79-96E2-9A958F66F8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887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4A0F91-1296-4B56-A47F-14704DDEE4BC}"/>
              </a:ext>
            </a:extLst>
          </p:cNvPr>
          <p:cNvSpPr/>
          <p:nvPr/>
        </p:nvSpPr>
        <p:spPr>
          <a:xfrm>
            <a:off x="267406" y="247403"/>
            <a:ext cx="38381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Tishk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 International University</a:t>
            </a:r>
          </a:p>
          <a:p>
            <a:pPr defTabSz="914377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Science Faculty</a:t>
            </a:r>
          </a:p>
          <a:p>
            <a:pPr defTabSz="914377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IT Department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758EE-6BCC-4E77-A172-BDDCA59A3591}"/>
              </a:ext>
            </a:extLst>
          </p:cNvPr>
          <p:cNvSpPr/>
          <p:nvPr/>
        </p:nvSpPr>
        <p:spPr>
          <a:xfrm>
            <a:off x="3285631" y="2266830"/>
            <a:ext cx="5968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Programming I – (IT-203)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750E2-A557-4B17-81D7-83052078D0C6}"/>
              </a:ext>
            </a:extLst>
          </p:cNvPr>
          <p:cNvSpPr/>
          <p:nvPr/>
        </p:nvSpPr>
        <p:spPr>
          <a:xfrm>
            <a:off x="2606470" y="4092675"/>
            <a:ext cx="6565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2</a:t>
            </a:r>
            <a:r>
              <a:rPr lang="en-US" sz="3200" b="1" baseline="30000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nd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 Grade- Summer School 2019-2020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A708E5-B0BE-4171-8650-758683CD516A}"/>
              </a:ext>
            </a:extLst>
          </p:cNvPr>
          <p:cNvSpPr/>
          <p:nvPr/>
        </p:nvSpPr>
        <p:spPr>
          <a:xfrm>
            <a:off x="3852868" y="5592797"/>
            <a:ext cx="40723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Instructor: Mohammed Kamal</a:t>
            </a:r>
          </a:p>
          <a:p>
            <a:pPr defTabSz="914377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Email: mohammed.kamal@tiu.edu.iq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304DE-5450-4A3F-8D0A-82139004D4AC}"/>
              </a:ext>
            </a:extLst>
          </p:cNvPr>
          <p:cNvSpPr/>
          <p:nvPr/>
        </p:nvSpPr>
        <p:spPr>
          <a:xfrm>
            <a:off x="5088580" y="3093400"/>
            <a:ext cx="2014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sz="4800" b="1" dirty="0">
                <a:latin typeface="Calibri" panose="020F0502020204030204"/>
              </a:rPr>
              <a:t>Arrays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46D3EC-72DD-4876-81F1-B01EDD8E9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56" y="0"/>
            <a:ext cx="1491175" cy="14626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4051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Array Initialization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42682" y="1143000"/>
            <a:ext cx="11797553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Can be initialized during program execution with assignment statements 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A[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] = 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79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b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</a:b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A[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1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] = 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82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i="0" dirty="0">
                <a:solidFill>
                  <a:srgbClr val="888888"/>
                </a:solidFill>
                <a:latin typeface="Courier New" panose="02070309020205020404" pitchFamily="49" charset="0"/>
              </a:rPr>
              <a:t>// etc.</a:t>
            </a:r>
            <a:endParaRPr lang="en-US" altLang="en-US" b="1" dirty="0">
              <a:solidFill>
                <a:schemeClr val="accent2">
                  <a:lumMod val="40000"/>
                  <a:lumOff val="60000"/>
                </a:schemeClr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Can be initialized at array definition with an </a:t>
            </a:r>
            <a:r>
              <a:rPr lang="en-US" alt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initialization list 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i="0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A[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] = {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79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82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91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77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84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};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b="1" i="0" dirty="0">
                <a:solidFill>
                  <a:srgbClr val="444444"/>
                </a:solidFill>
                <a:latin typeface="Courier New" panose="02070309020205020404" pitchFamily="49" charset="0"/>
              </a:rPr>
              <a:t>Or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i="0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A[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] = {0};//all have zero value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i="0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A[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] = {4};//only the first element has value 5, others are zero</a:t>
            </a:r>
          </a:p>
          <a:p>
            <a:pPr lvl="1">
              <a:lnSpc>
                <a:spcPct val="90000"/>
              </a:lnSpc>
              <a:buNone/>
            </a:pPr>
            <a:endParaRPr lang="en-US" i="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altLang="en-US" b="1" i="0" dirty="0">
              <a:solidFill>
                <a:srgbClr val="444444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2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/>
              <a:t>Implicit Array Sizing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idx="1"/>
          </p:nvPr>
        </p:nvSpPr>
        <p:spPr>
          <a:xfrm>
            <a:off x="2438400" y="1295401"/>
            <a:ext cx="7162800" cy="4195481"/>
          </a:xfrm>
        </p:spPr>
        <p:txBody>
          <a:bodyPr/>
          <a:lstStyle/>
          <a:p>
            <a:pPr eaLnBrk="1" hangingPunct="1"/>
            <a:r>
              <a:rPr lang="en-US" altLang="en-US" dirty="0"/>
              <a:t>Can determine array size by the size of the initialization list </a:t>
            </a:r>
          </a:p>
          <a:p>
            <a:pPr lvl="1">
              <a:buNone/>
            </a:pPr>
            <a:r>
              <a:rPr lang="en-US" b="1" i="0" dirty="0">
                <a:solidFill>
                  <a:srgbClr val="444444"/>
                </a:solidFill>
                <a:latin typeface="Courier New" panose="02070309020205020404" pitchFamily="49" charset="0"/>
              </a:rPr>
              <a:t>short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quizzes[]={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12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17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15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11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};</a:t>
            </a:r>
          </a:p>
          <a:p>
            <a:pPr lvl="1">
              <a:buNone/>
            </a:pPr>
            <a:endParaRPr lang="en-US" altLang="en-US" dirty="0"/>
          </a:p>
          <a:p>
            <a:pPr lvl="1"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Must use either array size </a:t>
            </a:r>
            <a:r>
              <a:rPr lang="en-US" altLang="en-US" dirty="0" err="1"/>
              <a:t>declarator</a:t>
            </a:r>
            <a:r>
              <a:rPr lang="en-US" altLang="en-US" dirty="0"/>
              <a:t> or initialization list when array is defined</a:t>
            </a:r>
          </a:p>
        </p:txBody>
      </p:sp>
      <p:graphicFrame>
        <p:nvGraphicFramePr>
          <p:cNvPr id="68635" name="Group 1051"/>
          <p:cNvGraphicFramePr>
            <a:graphicFrameLocks noGrp="1"/>
          </p:cNvGraphicFramePr>
          <p:nvPr/>
        </p:nvGraphicFramePr>
        <p:xfrm>
          <a:off x="2895600" y="2514600"/>
          <a:ext cx="6096000" cy="4572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42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610600" cy="992188"/>
          </a:xfrm>
        </p:spPr>
        <p:txBody>
          <a:bodyPr/>
          <a:lstStyle/>
          <a:p>
            <a:pPr eaLnBrk="1" hangingPunct="1"/>
            <a:r>
              <a:rPr lang="en-US" altLang="en-US" dirty="0"/>
              <a:t>Inputting Array Contents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981200"/>
            <a:ext cx="85344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b="1" dirty="0" err="1">
                <a:latin typeface="Courier New" panose="02070309020205020404" pitchFamily="49" charset="0"/>
              </a:rPr>
              <a:t>cin</a:t>
            </a:r>
            <a:r>
              <a:rPr lang="en-US" altLang="en-US" dirty="0"/>
              <a:t> can be used to input values from keyboard and store these values into an array element</a:t>
            </a:r>
            <a:endParaRPr lang="en-US" altLang="en-US" sz="2400" dirty="0"/>
          </a:p>
          <a:p>
            <a:pPr lvl="1">
              <a:spcBef>
                <a:spcPct val="60000"/>
              </a:spcBef>
              <a:buNone/>
            </a:pPr>
            <a:r>
              <a:rPr lang="en-US" b="1" i="0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A[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  <a:r>
              <a:rPr lang="en-US" i="0" dirty="0">
                <a:solidFill>
                  <a:srgbClr val="888888"/>
                </a:solidFill>
                <a:latin typeface="Courier New" panose="02070309020205020404" pitchFamily="49" charset="0"/>
              </a:rPr>
              <a:t>// Define 5-cells array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lvl="1">
              <a:spcBef>
                <a:spcPct val="60000"/>
              </a:spcBef>
              <a:buNone/>
            </a:pPr>
            <a:r>
              <a:rPr lang="en-US" i="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"Enter first number "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lvl="1">
              <a:spcBef>
                <a:spcPct val="60000"/>
              </a:spcBef>
              <a:buNone/>
            </a:pPr>
            <a:r>
              <a:rPr lang="en-US" i="0" dirty="0" err="1">
                <a:solidFill>
                  <a:srgbClr val="397300"/>
                </a:solidFill>
                <a:latin typeface="Courier New" panose="02070309020205020404" pitchFamily="49" charset="0"/>
              </a:rPr>
              <a:t>cin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&gt;&gt; A[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  <a:br>
              <a:rPr lang="en-US" dirty="0"/>
            </a:br>
            <a:endParaRPr lang="en-US" altLang="en-US" dirty="0">
              <a:solidFill>
                <a:schemeClr val="accent2">
                  <a:lumMod val="40000"/>
                  <a:lumOff val="60000"/>
                </a:schemeClr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3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Processing Array Contents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Array elements can be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treated as ordinary variables of the same type as the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used in arithmetic operations, in relational expressions, etc.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/>
              <a:t>Example: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endParaRPr lang="en-US" altLang="en-US" dirty="0"/>
          </a:p>
          <a:p>
            <a:pPr>
              <a:lnSpc>
                <a:spcPct val="150000"/>
              </a:lnSpc>
              <a:spcBef>
                <a:spcPct val="30000"/>
              </a:spcBef>
              <a:buNone/>
            </a:pPr>
            <a:r>
              <a:rPr lang="en-US" altLang="en-US" sz="2600" b="1" dirty="0">
                <a:solidFill>
                  <a:srgbClr val="3D896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(A[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] &gt;=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10000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) </a:t>
            </a:r>
            <a:b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interest = A[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] * intRate1; </a:t>
            </a:r>
          </a:p>
          <a:p>
            <a:pPr>
              <a:lnSpc>
                <a:spcPct val="150000"/>
              </a:lnSpc>
              <a:spcBef>
                <a:spcPct val="30000"/>
              </a:spcBef>
              <a:buNone/>
            </a:pP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interest = A[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] * intRate2;</a:t>
            </a:r>
            <a:endParaRPr lang="en-US" alt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2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610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/>
              <a:t>Displaying Array Contents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990600"/>
            <a:ext cx="85344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b="1" dirty="0" err="1">
                <a:latin typeface="Courier New" panose="02070309020205020404" pitchFamily="49" charset="0"/>
              </a:rPr>
              <a:t>cout</a:t>
            </a:r>
            <a:r>
              <a:rPr lang="en-US" altLang="en-US" dirty="0"/>
              <a:t> can be used to display value of the value of an array element</a:t>
            </a:r>
            <a:endParaRPr lang="en-US" altLang="en-US" sz="2400" dirty="0"/>
          </a:p>
          <a:p>
            <a:pPr lvl="1">
              <a:spcBef>
                <a:spcPct val="60000"/>
              </a:spcBef>
              <a:buNone/>
            </a:pPr>
            <a:r>
              <a:rPr lang="en-US" b="1" i="0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A[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  <a:r>
              <a:rPr lang="en-US" i="0" dirty="0">
                <a:solidFill>
                  <a:srgbClr val="888888"/>
                </a:solidFill>
                <a:latin typeface="Courier New" panose="02070309020205020404" pitchFamily="49" charset="0"/>
              </a:rPr>
              <a:t>// Define 5-cells array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lvl="1">
              <a:spcBef>
                <a:spcPct val="60000"/>
              </a:spcBef>
              <a:buNone/>
            </a:pPr>
            <a:r>
              <a:rPr lang="en-US" i="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&gt;&gt; 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"A[0]= "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A[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] &lt;&lt;</a:t>
            </a:r>
            <a:r>
              <a:rPr lang="en-US" i="0" dirty="0" err="1">
                <a:solidFill>
                  <a:srgbClr val="397300"/>
                </a:solidFill>
                <a:latin typeface="Courier New" panose="02070309020205020404" pitchFamily="49" charset="0"/>
              </a:rPr>
              <a:t>endl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;</a:t>
            </a:r>
            <a:endParaRPr lang="en-US" altLang="en-US" dirty="0">
              <a:solidFill>
                <a:schemeClr val="accent2">
                  <a:lumMod val="40000"/>
                  <a:lumOff val="60000"/>
                </a:schemeClr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4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Inputting All Array Elements</a:t>
            </a:r>
          </a:p>
        </p:txBody>
      </p:sp>
      <p:sp>
        <p:nvSpPr>
          <p:cNvPr id="13315" name="Rectangle 2051"/>
          <p:cNvSpPr>
            <a:spLocks noGrp="1" noChangeArrowheads="1"/>
          </p:cNvSpPr>
          <p:nvPr>
            <p:ph idx="1"/>
          </p:nvPr>
        </p:nvSpPr>
        <p:spPr>
          <a:xfrm>
            <a:off x="1752600" y="1066800"/>
            <a:ext cx="8458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access each element of an array</a:t>
            </a:r>
          </a:p>
          <a:p>
            <a:pPr lvl="1" eaLnBrk="1" hangingPunct="1"/>
            <a:r>
              <a:rPr lang="en-US" altLang="en-US" dirty="0"/>
              <a:t>Use a loop</a:t>
            </a:r>
          </a:p>
          <a:p>
            <a:pPr lvl="1" eaLnBrk="1" hangingPunct="1"/>
            <a:r>
              <a:rPr lang="en-US" altLang="en-US" dirty="0"/>
              <a:t>Let the loop control variable be the array subscript</a:t>
            </a:r>
          </a:p>
          <a:p>
            <a:pPr lvl="1" eaLnBrk="1" hangingPunct="1"/>
            <a:r>
              <a:rPr lang="en-US" altLang="en-US" dirty="0"/>
              <a:t>A different array element will be referenced each time through  each cycle of the loop</a:t>
            </a:r>
            <a:endParaRPr lang="en-US" altLang="en-US" b="1" dirty="0">
              <a:solidFill>
                <a:srgbClr val="3D8963"/>
              </a:solidFill>
              <a:latin typeface="Courier New" panose="02070309020205020404" pitchFamily="49" charset="0"/>
            </a:endParaRPr>
          </a:p>
          <a:p>
            <a:pPr lvl="2">
              <a:buNone/>
            </a:pPr>
            <a:endParaRPr lang="en-US" b="1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lvl="2">
              <a:buNone/>
            </a:pP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A[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</a:p>
          <a:p>
            <a:pPr lvl="2">
              <a:buNone/>
            </a:pP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lvl="2">
              <a:buNone/>
            </a:pP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&lt;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++) </a:t>
            </a:r>
          </a:p>
          <a:p>
            <a:pPr lvl="2">
              <a:buNone/>
            </a:pP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pPr lvl="2">
              <a:buNone/>
            </a:pP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	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&lt;&lt; “Enter Some numbers in to the array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"; </a:t>
            </a:r>
          </a:p>
          <a:p>
            <a:pPr lvl="2">
              <a:buNone/>
            </a:pP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	</a:t>
            </a:r>
            <a:r>
              <a:rPr lang="en-US" dirty="0" err="1">
                <a:solidFill>
                  <a:srgbClr val="880000"/>
                </a:solidFill>
                <a:latin typeface="Courier New" panose="02070309020205020404" pitchFamily="49" charset="0"/>
              </a:rPr>
              <a:t>cin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 &gt;&gt; A[</a:t>
            </a:r>
            <a:r>
              <a:rPr lang="en-US" dirty="0" err="1">
                <a:solidFill>
                  <a:srgbClr val="88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]; </a:t>
            </a:r>
          </a:p>
          <a:p>
            <a:pPr lvl="2">
              <a:buNone/>
            </a:pP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}</a:t>
            </a:r>
            <a:endParaRPr lang="en-US" altLang="en-US" dirty="0">
              <a:solidFill>
                <a:schemeClr val="accent2">
                  <a:lumMod val="40000"/>
                  <a:lumOff val="60000"/>
                </a:schemeClr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66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Displaying All Array Elements</a:t>
            </a:r>
          </a:p>
        </p:txBody>
      </p:sp>
      <p:sp>
        <p:nvSpPr>
          <p:cNvPr id="16387" name="Rectangle 2051"/>
          <p:cNvSpPr>
            <a:spLocks noGrp="1" noChangeArrowheads="1"/>
          </p:cNvSpPr>
          <p:nvPr>
            <p:ph idx="1"/>
          </p:nvPr>
        </p:nvSpPr>
        <p:spPr>
          <a:xfrm>
            <a:off x="1752600" y="1524000"/>
            <a:ext cx="84582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display each element of an array</a:t>
            </a:r>
          </a:p>
          <a:p>
            <a:pPr lvl="1" eaLnBrk="1" hangingPunct="1"/>
            <a:r>
              <a:rPr lang="en-US" altLang="en-US" dirty="0"/>
              <a:t>Use a loop</a:t>
            </a:r>
          </a:p>
          <a:p>
            <a:pPr lvl="1" eaLnBrk="1" hangingPunct="1"/>
            <a:r>
              <a:rPr lang="en-US" altLang="en-US" dirty="0"/>
              <a:t>Let the loop control variable be the array subscript</a:t>
            </a:r>
          </a:p>
          <a:p>
            <a:pPr lvl="1" eaLnBrk="1" hangingPunct="1"/>
            <a:r>
              <a:rPr lang="en-US" altLang="en-US" dirty="0"/>
              <a:t>A different array element will be referenced each time through  each cycle of the loop</a:t>
            </a:r>
            <a:br>
              <a:rPr lang="en-US" altLang="en-US" dirty="0"/>
            </a:br>
            <a:endParaRPr lang="en-US" altLang="en-US" b="1" dirty="0">
              <a:solidFill>
                <a:srgbClr val="3D8963"/>
              </a:solidFill>
              <a:latin typeface="Courier New" panose="02070309020205020404" pitchFamily="49" charset="0"/>
            </a:endParaRPr>
          </a:p>
          <a:p>
            <a:pPr lvl="2">
              <a:buNone/>
            </a:pPr>
            <a:r>
              <a:rPr lang="nn-NO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nn-NO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A[</a:t>
            </a:r>
            <a:r>
              <a:rPr lang="nn-NO" sz="200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nn-NO" sz="200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</a:p>
          <a:p>
            <a:pPr lvl="2">
              <a:buNone/>
            </a:pPr>
            <a:r>
              <a:rPr lang="nn-NO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for</a:t>
            </a:r>
            <a:r>
              <a:rPr lang="nn-NO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nn-NO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nn-NO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i = </a:t>
            </a:r>
            <a:r>
              <a:rPr lang="nn-NO" sz="20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nn-NO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i &lt; </a:t>
            </a:r>
            <a:r>
              <a:rPr lang="nn-NO" sz="200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nn-NO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i++) </a:t>
            </a:r>
          </a:p>
          <a:p>
            <a:pPr lvl="2">
              <a:buNone/>
            </a:pPr>
            <a:r>
              <a:rPr lang="nn-NO" sz="20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  <a:br>
              <a:rPr lang="nn-NO" sz="2000" dirty="0">
                <a:solidFill>
                  <a:srgbClr val="444444"/>
                </a:solidFill>
                <a:latin typeface="Courier New" panose="02070309020205020404" pitchFamily="49" charset="0"/>
              </a:rPr>
            </a:br>
            <a:r>
              <a:rPr lang="nn-NO" sz="2000" dirty="0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nn-NO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A [i] &lt;&lt; </a:t>
            </a:r>
            <a:r>
              <a:rPr lang="nn-NO" sz="2000" dirty="0">
                <a:solidFill>
                  <a:srgbClr val="397300"/>
                </a:solidFill>
                <a:latin typeface="Courier New" panose="02070309020205020404" pitchFamily="49" charset="0"/>
              </a:rPr>
              <a:t>endl</a:t>
            </a:r>
            <a:r>
              <a:rPr lang="nn-NO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lvl="2">
              <a:buNone/>
            </a:pPr>
            <a:r>
              <a:rPr lang="nn-NO" sz="2000" dirty="0">
                <a:solidFill>
                  <a:srgbClr val="444444"/>
                </a:solidFill>
                <a:latin typeface="Courier New" panose="02070309020205020404" pitchFamily="49" charset="0"/>
              </a:rPr>
              <a:t>} </a:t>
            </a:r>
            <a:br>
              <a:rPr lang="nn-NO" sz="2000" dirty="0"/>
            </a:br>
            <a:endParaRPr lang="en-US" altLang="en-US" dirty="0">
              <a:solidFill>
                <a:schemeClr val="accent2">
                  <a:lumMod val="40000"/>
                  <a:lumOff val="60000"/>
                </a:schemeClr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40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0245-041B-4D17-AC7A-30603118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9756"/>
            <a:ext cx="9601200" cy="831996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input and output program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A694E-25DF-4D1B-B91E-96457EE4F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897F78-0B77-4523-9A43-43DB8941C57E}"/>
              </a:ext>
            </a:extLst>
          </p:cNvPr>
          <p:cNvSpPr/>
          <p:nvPr/>
        </p:nvSpPr>
        <p:spPr>
          <a:xfrm>
            <a:off x="1290221" y="1352877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This program stores employee work hours in an int array. It uses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one for loop to input the hours and another for loop to display them.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NUM_EMPLOYEES = 6;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hours[NUM_EMPLOYEES];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Holds hours worked for 6 employees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count;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Loop counter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Input hours worked by each employee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"Enter the hours worked by 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NUM_EMPLOYEES</a:t>
            </a:r>
          </a:p>
          <a:p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 employees: 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(count = 0; count &lt; NUM_EMPLOYEES; count++)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cin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&gt;&gt;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hours[count];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Display the contents of the array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"The hours you entered are:"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(count = 0; count &lt; NUM_EMPLOYEES; count++)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hours[count];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endl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system(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"pause"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4042C-1347-4877-8667-1CEEB3862DEE}"/>
              </a:ext>
            </a:extLst>
          </p:cNvPr>
          <p:cNvSpPr/>
          <p:nvPr/>
        </p:nvSpPr>
        <p:spPr>
          <a:xfrm>
            <a:off x="6001306" y="5429916"/>
            <a:ext cx="6720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31F20"/>
                </a:solidFill>
                <a:latin typeface="StoneSans-Bold"/>
              </a:rPr>
              <a:t>Program Output with Example Input Shown in Bold</a:t>
            </a:r>
            <a:br>
              <a:rPr lang="en-US" sz="1400" b="1" dirty="0">
                <a:solidFill>
                  <a:srgbClr val="231F20"/>
                </a:solidFill>
                <a:latin typeface="StoneSans-Bold"/>
              </a:rPr>
            </a:br>
            <a:r>
              <a:rPr lang="en-US" sz="1400" dirty="0">
                <a:solidFill>
                  <a:srgbClr val="231F20"/>
                </a:solidFill>
                <a:latin typeface="Courier10PitchBT-Roman"/>
              </a:rPr>
              <a:t>Enter the hours worked by 6 employees: </a:t>
            </a:r>
            <a:r>
              <a:rPr lang="en-US" sz="1400" b="1" dirty="0">
                <a:solidFill>
                  <a:srgbClr val="231F20"/>
                </a:solidFill>
                <a:latin typeface="StoneSans-Bold"/>
              </a:rPr>
              <a:t>20 12 40 30 30 15[Enter]</a:t>
            </a:r>
            <a:br>
              <a:rPr lang="en-US" sz="1400" b="1" dirty="0">
                <a:solidFill>
                  <a:srgbClr val="231F20"/>
                </a:solidFill>
                <a:latin typeface="StoneSans-Bold"/>
              </a:rPr>
            </a:br>
            <a:r>
              <a:rPr lang="en-US" sz="1400" dirty="0">
                <a:solidFill>
                  <a:srgbClr val="231F20"/>
                </a:solidFill>
                <a:latin typeface="Courier10PitchBT-Roman"/>
              </a:rPr>
              <a:t>The hours you entered are: 20 12 40 30 30 15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95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altLang="en-US" sz="2800" u="sng" dirty="0"/>
              <a:t>NOTE 3</a:t>
            </a:r>
            <a:r>
              <a:rPr lang="en-US" altLang="en-US" sz="2800" dirty="0"/>
              <a:t>: Strings and string Objects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762000"/>
            <a:ext cx="8077200" cy="2667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dirty="0"/>
              <a:t>String is a special type of array of characters.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dirty="0"/>
              <a:t> It Can be processed using array name 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dirty="0"/>
              <a:t>Entire string at once, or 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dirty="0"/>
              <a:t>One element at a time by using a subscript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sz="2400" i="0" dirty="0">
                <a:solidFill>
                  <a:srgbClr val="397300"/>
                </a:solidFill>
                <a:latin typeface="Courier New" panose="02070309020205020404" pitchFamily="49" charset="0"/>
              </a:rPr>
              <a:t>string</a:t>
            </a:r>
            <a:r>
              <a:rPr lang="en-US" sz="2400" i="0" dirty="0">
                <a:solidFill>
                  <a:srgbClr val="444444"/>
                </a:solidFill>
                <a:latin typeface="Courier New" panose="02070309020205020404" pitchFamily="49" charset="0"/>
              </a:rPr>
              <a:t> city; 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sz="2400" i="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sz="2400" i="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2400" i="0" dirty="0">
                <a:solidFill>
                  <a:srgbClr val="880000"/>
                </a:solidFill>
                <a:latin typeface="Courier New" panose="02070309020205020404" pitchFamily="49" charset="0"/>
              </a:rPr>
              <a:t>"Enter city name: "</a:t>
            </a:r>
            <a:r>
              <a:rPr lang="en-US" sz="2400" i="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sz="2400" i="0" dirty="0" err="1">
                <a:solidFill>
                  <a:srgbClr val="397300"/>
                </a:solidFill>
                <a:latin typeface="Courier New" panose="02070309020205020404" pitchFamily="49" charset="0"/>
              </a:rPr>
              <a:t>cin</a:t>
            </a:r>
            <a:r>
              <a:rPr lang="en-US" sz="2400" i="0" dirty="0">
                <a:solidFill>
                  <a:srgbClr val="444444"/>
                </a:solidFill>
                <a:latin typeface="Courier New" panose="02070309020205020404" pitchFamily="49" charset="0"/>
              </a:rPr>
              <a:t> &gt;&gt; city; </a:t>
            </a:r>
            <a:br>
              <a:rPr lang="en-US" sz="2400" dirty="0"/>
            </a:br>
            <a:endParaRPr lang="en-US" alt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380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60553"/>
              </p:ext>
            </p:extLst>
          </p:nvPr>
        </p:nvGraphicFramePr>
        <p:xfrm>
          <a:off x="3124200" y="4038600"/>
          <a:ext cx="6477000" cy="4572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'E'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'r'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'b'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'l'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802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19957"/>
              </p:ext>
            </p:extLst>
          </p:nvPr>
        </p:nvGraphicFramePr>
        <p:xfrm>
          <a:off x="3048000" y="4572000"/>
          <a:ext cx="6553200" cy="4572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city[0]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city[1]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city[2]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city[3]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city[4]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0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CD3A-0D5D-4E39-BE1B-6C33601E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723" y="79902"/>
            <a:ext cx="9601200" cy="612882"/>
          </a:xfrm>
        </p:spPr>
        <p:txBody>
          <a:bodyPr>
            <a:normAutofit fontScale="90000"/>
          </a:bodyPr>
          <a:lstStyle/>
          <a:p>
            <a:r>
              <a:rPr lang="en-US" dirty="0"/>
              <a:t>Months and Days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A1321-9D83-4F73-9FC0-4CB08EDA0F48}"/>
              </a:ext>
            </a:extLst>
          </p:cNvPr>
          <p:cNvSpPr/>
          <p:nvPr/>
        </p:nvSpPr>
        <p:spPr>
          <a:xfrm>
            <a:off x="1077156" y="803595"/>
            <a:ext cx="850185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</a:rPr>
              <a:t>// This program displays the number of days in each month. It uses an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</a:rPr>
              <a:t>// array of string objects to hold the month names and an int array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</a:rPr>
              <a:t>// to hold the number of days in each month. Both are initialized with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</a:rPr>
              <a:t>// initialization lists at the time they are created.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iomanip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&lt;string&gt;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NUM_MONTHS = 12;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name[NUM_MONTHS] = {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"January"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"February"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"March"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"April"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"May"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"June"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"July"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"August"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"September"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"October"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"November"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"December"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days[NUM_MONTHS] = { 31, 28, 31, 30,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31, 30, 31, 31,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30, 31, 30, 31 };</a:t>
            </a:r>
          </a:p>
          <a:p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month = 0; month &lt; NUM_MONTHS; month++)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setw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(9)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left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name[month]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 has 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days[month]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 days.\n"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system(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"pause"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3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108FEC-6B04-4DA8-B0E0-131872153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7875"/>
              </p:ext>
            </p:extLst>
          </p:nvPr>
        </p:nvGraphicFramePr>
        <p:xfrm>
          <a:off x="9095136" y="2872624"/>
          <a:ext cx="967740" cy="228600"/>
        </p:xfrm>
        <a:graphic>
          <a:graphicData uri="http://schemas.openxmlformats.org/drawingml/2006/table">
            <a:tbl>
              <a:tblPr/>
              <a:tblGrid>
                <a:gridCol w="967740">
                  <a:extLst>
                    <a:ext uri="{9D8B030D-6E8A-4147-A177-3AD203B41FA5}">
                      <a16:colId xmlns:a16="http://schemas.microsoft.com/office/drawing/2014/main" val="967549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231F20"/>
                          </a:solidFill>
                          <a:effectLst/>
                          <a:latin typeface="StoneSans-Bold"/>
                        </a:rPr>
                        <a:t>Program Output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80130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5FF1D98-0F45-4B87-964E-889A24EBFFA9}"/>
              </a:ext>
            </a:extLst>
          </p:cNvPr>
          <p:cNvSpPr/>
          <p:nvPr/>
        </p:nvSpPr>
        <p:spPr>
          <a:xfrm>
            <a:off x="9070109" y="3270929"/>
            <a:ext cx="31218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January   has 31 days.</a:t>
            </a:r>
            <a:br>
              <a:rPr lang="en-US" altLang="en-US" sz="1100" dirty="0">
                <a:solidFill>
                  <a:srgbClr val="231F20"/>
                </a:solidFill>
                <a:latin typeface="Courier10PitchBT-Roman"/>
              </a:rPr>
            </a:br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February  has 28 days.</a:t>
            </a:r>
            <a:br>
              <a:rPr lang="en-US" altLang="en-US" sz="1100" dirty="0">
                <a:solidFill>
                  <a:srgbClr val="231F20"/>
                </a:solidFill>
                <a:latin typeface="Courier10PitchBT-Roman"/>
              </a:rPr>
            </a:br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March     has 31 days.</a:t>
            </a:r>
            <a:br>
              <a:rPr lang="en-US" altLang="en-US" sz="1100" dirty="0">
                <a:solidFill>
                  <a:srgbClr val="231F20"/>
                </a:solidFill>
                <a:latin typeface="Courier10PitchBT-Roman"/>
              </a:rPr>
            </a:br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April     has 30 days.</a:t>
            </a:r>
            <a:br>
              <a:rPr lang="en-US" altLang="en-US" sz="1100" dirty="0">
                <a:solidFill>
                  <a:srgbClr val="231F20"/>
                </a:solidFill>
                <a:latin typeface="Courier10PitchBT-Roman"/>
              </a:rPr>
            </a:br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May       has 31 days.</a:t>
            </a:r>
            <a:br>
              <a:rPr lang="en-US" altLang="en-US" sz="1100" dirty="0">
                <a:solidFill>
                  <a:srgbClr val="231F20"/>
                </a:solidFill>
                <a:latin typeface="Courier10PitchBT-Roman"/>
              </a:rPr>
            </a:br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June      has 30 days.</a:t>
            </a:r>
            <a:br>
              <a:rPr lang="en-US" altLang="en-US" sz="1100" dirty="0">
                <a:solidFill>
                  <a:srgbClr val="231F20"/>
                </a:solidFill>
                <a:latin typeface="Courier10PitchBT-Roman"/>
              </a:rPr>
            </a:br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July      has 31 days.</a:t>
            </a:r>
            <a:br>
              <a:rPr lang="en-US" altLang="en-US" sz="1100" dirty="0">
                <a:solidFill>
                  <a:srgbClr val="231F20"/>
                </a:solidFill>
                <a:latin typeface="Courier10PitchBT-Roman"/>
              </a:rPr>
            </a:br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August    has 31 days.</a:t>
            </a:r>
            <a:br>
              <a:rPr lang="en-US" altLang="en-US" sz="1100" dirty="0">
                <a:solidFill>
                  <a:srgbClr val="231F20"/>
                </a:solidFill>
                <a:latin typeface="Courier10PitchBT-Roman"/>
              </a:rPr>
            </a:br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September has 30 days.</a:t>
            </a:r>
            <a:br>
              <a:rPr lang="en-US" altLang="en-US" sz="1100" dirty="0">
                <a:solidFill>
                  <a:srgbClr val="231F20"/>
                </a:solidFill>
                <a:latin typeface="Courier10PitchBT-Roman"/>
              </a:rPr>
            </a:br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October   has 31 days.</a:t>
            </a:r>
            <a:br>
              <a:rPr lang="en-US" altLang="en-US" sz="1100" dirty="0">
                <a:solidFill>
                  <a:srgbClr val="231F20"/>
                </a:solidFill>
                <a:latin typeface="Courier10PitchBT-Roman"/>
              </a:rPr>
            </a:br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November  has 30 days.</a:t>
            </a:r>
            <a:br>
              <a:rPr lang="en-US" altLang="en-US" sz="1100" dirty="0">
                <a:solidFill>
                  <a:srgbClr val="231F20"/>
                </a:solidFill>
                <a:latin typeface="Courier10PitchBT-Roman"/>
              </a:rPr>
            </a:br>
            <a:r>
              <a:rPr lang="en-US" altLang="en-US" sz="1100" dirty="0">
                <a:solidFill>
                  <a:srgbClr val="231F20"/>
                </a:solidFill>
                <a:latin typeface="Courier10PitchBT-Roman"/>
              </a:rPr>
              <a:t>December  has 31 days</a:t>
            </a:r>
            <a:r>
              <a:rPr lang="en-US" altLang="en-US" sz="1050" dirty="0">
                <a:solidFill>
                  <a:prstClr val="black"/>
                </a:solidFill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03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1"/>
            <a:ext cx="8229600" cy="792163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n>
                  <a:solidFill>
                    <a:srgbClr val="7030A0"/>
                  </a:solidFill>
                </a:ln>
                <a:solidFill>
                  <a:srgbClr val="BE820A"/>
                </a:solidFill>
                <a:latin typeface="Champions" panose="02000000000000000000" pitchFamily="2" charset="0"/>
              </a:rPr>
              <a:t>Objectives</a:t>
            </a:r>
            <a:endParaRPr lang="en-US" altLang="en-US" sz="4000" dirty="0">
              <a:ln>
                <a:solidFill>
                  <a:srgbClr val="7030A0"/>
                </a:solidFill>
              </a:ln>
              <a:solidFill>
                <a:srgbClr val="BE820A"/>
              </a:solidFill>
              <a:latin typeface="Champions" panose="02000000000000000000" pitchFamily="2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0"/>
            <a:ext cx="8229600" cy="5715000"/>
          </a:xfrm>
        </p:spPr>
        <p:txBody>
          <a:bodyPr/>
          <a:lstStyle/>
          <a:p>
            <a:pPr marL="539750" indent="-539750" defTabSz="4572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Array Concept</a:t>
            </a:r>
          </a:p>
          <a:p>
            <a:pPr marL="539750" indent="-539750" defTabSz="4572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Defining Array</a:t>
            </a:r>
          </a:p>
          <a:p>
            <a:pPr marL="539750" indent="-539750" defTabSz="4572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Array Initialization</a:t>
            </a:r>
          </a:p>
          <a:p>
            <a:pPr marL="539750" indent="-539750" defTabSz="4572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Inputting Array Contents</a:t>
            </a:r>
          </a:p>
          <a:p>
            <a:pPr marL="539750" indent="-539750" defTabSz="4572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Processing Array Contents</a:t>
            </a:r>
          </a:p>
          <a:p>
            <a:pPr marL="539750" indent="-539750" defTabSz="4572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Displaying Array Contents</a:t>
            </a:r>
          </a:p>
          <a:p>
            <a:pPr marL="539750" indent="-539750" defTabSz="4572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Notes about Arrays</a:t>
            </a:r>
          </a:p>
          <a:p>
            <a:pPr marL="539750" indent="-539750" defTabSz="4572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 which stage we use Arrays?</a:t>
            </a:r>
          </a:p>
          <a:p>
            <a:pPr marL="539750" indent="-539750" defTabSz="4572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LAB Exercises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511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Notes about Arrays</a:t>
            </a:r>
            <a:endParaRPr lang="en-US" alt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133600"/>
            <a:ext cx="8915400" cy="39624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en-US" dirty="0"/>
              <a:t>There are no checks in C++ that an array subscript is in range</a:t>
            </a:r>
          </a:p>
          <a:p>
            <a:pPr eaLnBrk="1" hangingPunct="1">
              <a:lnSpc>
                <a:spcPct val="75000"/>
              </a:lnSpc>
              <a:spcBef>
                <a:spcPct val="40000"/>
              </a:spcBef>
            </a:pPr>
            <a:r>
              <a:rPr lang="en-US" altLang="en-US" dirty="0"/>
              <a:t>An invalid array subscript can cause program to overwrite other memory locations</a:t>
            </a:r>
          </a:p>
          <a:p>
            <a:pPr eaLnBrk="1" hangingPunct="1">
              <a:lnSpc>
                <a:spcPct val="75000"/>
              </a:lnSpc>
              <a:spcBef>
                <a:spcPct val="40000"/>
              </a:spcBef>
            </a:pPr>
            <a:r>
              <a:rPr lang="en-US" altLang="en-US" dirty="0"/>
              <a:t>Example:</a:t>
            </a:r>
          </a:p>
          <a:p>
            <a:pPr marL="0" indent="0">
              <a:lnSpc>
                <a:spcPct val="75000"/>
              </a:lnSpc>
              <a:spcBef>
                <a:spcPct val="40000"/>
              </a:spcBef>
              <a:buNone/>
            </a:pPr>
            <a:endParaRPr lang="en-US" altLang="en-US" dirty="0"/>
          </a:p>
          <a:p>
            <a:pPr lvl="1">
              <a:lnSpc>
                <a:spcPct val="75000"/>
              </a:lnSpc>
              <a:buNone/>
            </a:pPr>
            <a:r>
              <a:rPr lang="pt-BR" b="1" i="0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pt-BR" i="0" dirty="0">
                <a:solidFill>
                  <a:srgbClr val="444444"/>
                </a:solidFill>
                <a:latin typeface="Courier New" panose="02070309020205020404" pitchFamily="49" charset="0"/>
              </a:rPr>
              <a:t> num[</a:t>
            </a:r>
            <a:r>
              <a:rPr lang="pt-BR" i="0" dirty="0">
                <a:solidFill>
                  <a:srgbClr val="880000"/>
                </a:solidFill>
                <a:latin typeface="Courier New" panose="02070309020205020404" pitchFamily="49" charset="0"/>
              </a:rPr>
              <a:t>3</a:t>
            </a:r>
            <a:r>
              <a:rPr lang="pt-BR" i="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  <a:r>
              <a:rPr lang="pt-BR" i="0" dirty="0">
                <a:solidFill>
                  <a:srgbClr val="888888"/>
                </a:solidFill>
                <a:latin typeface="Courier New" panose="02070309020205020404" pitchFamily="49" charset="0"/>
              </a:rPr>
              <a:t>//composed of =&gt;num[0], num[1], num[2]</a:t>
            </a:r>
            <a:endParaRPr lang="pt-BR" i="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5000"/>
              </a:lnSpc>
              <a:buNone/>
            </a:pPr>
            <a:r>
              <a:rPr lang="pt-BR" b="1" i="0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pt-BR" i="0" dirty="0">
                <a:solidFill>
                  <a:srgbClr val="444444"/>
                </a:solidFill>
                <a:latin typeface="Courier New" panose="02070309020205020404" pitchFamily="49" charset="0"/>
              </a:rPr>
              <a:t> i = </a:t>
            </a:r>
            <a:r>
              <a:rPr lang="pt-BR" i="0" dirty="0">
                <a:solidFill>
                  <a:srgbClr val="880000"/>
                </a:solidFill>
                <a:latin typeface="Courier New" panose="02070309020205020404" pitchFamily="49" charset="0"/>
              </a:rPr>
              <a:t>4</a:t>
            </a:r>
            <a:r>
              <a:rPr lang="pt-BR" i="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lvl="1">
              <a:lnSpc>
                <a:spcPct val="75000"/>
              </a:lnSpc>
              <a:buNone/>
            </a:pPr>
            <a:r>
              <a:rPr lang="pt-BR" i="0" dirty="0">
                <a:solidFill>
                  <a:srgbClr val="444444"/>
                </a:solidFill>
                <a:latin typeface="Courier New" panose="02070309020205020404" pitchFamily="49" charset="0"/>
              </a:rPr>
              <a:t>num[i] = </a:t>
            </a:r>
            <a:r>
              <a:rPr lang="pt-BR" i="0" dirty="0">
                <a:solidFill>
                  <a:srgbClr val="880000"/>
                </a:solidFill>
                <a:latin typeface="Courier New" panose="02070309020205020404" pitchFamily="49" charset="0"/>
              </a:rPr>
              <a:t>25</a:t>
            </a:r>
            <a:r>
              <a:rPr lang="pt-BR" i="0" dirty="0">
                <a:solidFill>
                  <a:srgbClr val="444444"/>
                </a:solidFill>
                <a:latin typeface="Courier New" panose="02070309020205020404" pitchFamily="49" charset="0"/>
              </a:rPr>
              <a:t>;</a:t>
            </a:r>
            <a:r>
              <a:rPr lang="pt-BR" i="0" dirty="0">
                <a:solidFill>
                  <a:srgbClr val="888888"/>
                </a:solidFill>
                <a:latin typeface="Courier New" panose="02070309020205020404" pitchFamily="49" charset="0"/>
              </a:rPr>
              <a:t>//we don’t have num[4]</a:t>
            </a:r>
            <a:endParaRPr lang="en-US" altLang="en-US" dirty="0">
              <a:solidFill>
                <a:schemeClr val="accent2">
                  <a:lumMod val="40000"/>
                  <a:lumOff val="60000"/>
                </a:schemeClr>
              </a:solidFill>
              <a:latin typeface="Courier New" panose="02070309020205020404" pitchFamily="49" charset="0"/>
            </a:endParaRPr>
          </a:p>
        </p:txBody>
      </p:sp>
      <p:grpSp>
        <p:nvGrpSpPr>
          <p:cNvPr id="17412" name="Group 21"/>
          <p:cNvGrpSpPr>
            <a:grpSpLocks/>
          </p:cNvGrpSpPr>
          <p:nvPr/>
        </p:nvGrpSpPr>
        <p:grpSpPr bwMode="auto">
          <a:xfrm>
            <a:off x="6940731" y="4495800"/>
            <a:ext cx="3048000" cy="1600200"/>
            <a:chOff x="2544" y="2640"/>
            <a:chExt cx="1920" cy="1008"/>
          </a:xfrm>
        </p:grpSpPr>
        <p:sp>
          <p:nvSpPr>
            <p:cNvPr id="17414" name="Text Box 13"/>
            <p:cNvSpPr txBox="1">
              <a:spLocks noChangeArrowheads="1"/>
            </p:cNvSpPr>
            <p:nvPr/>
          </p:nvSpPr>
          <p:spPr bwMode="auto">
            <a:xfrm>
              <a:off x="2832" y="2640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latin typeface="Courier New" panose="02070309020205020404" pitchFamily="49" charset="0"/>
                </a:rPr>
                <a:t>num</a:t>
              </a:r>
            </a:p>
          </p:txBody>
        </p:sp>
        <p:sp>
          <p:nvSpPr>
            <p:cNvPr id="17415" name="Text Box 14"/>
            <p:cNvSpPr txBox="1">
              <a:spLocks noChangeArrowheads="1"/>
            </p:cNvSpPr>
            <p:nvPr/>
          </p:nvSpPr>
          <p:spPr bwMode="auto">
            <a:xfrm>
              <a:off x="2544" y="3360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baseline="0"/>
                <a:t> [0]   [1]   [2]</a:t>
              </a:r>
            </a:p>
          </p:txBody>
        </p:sp>
        <p:grpSp>
          <p:nvGrpSpPr>
            <p:cNvPr id="17416" name="Group 20"/>
            <p:cNvGrpSpPr>
              <a:grpSpLocks/>
            </p:cNvGrpSpPr>
            <p:nvPr/>
          </p:nvGrpSpPr>
          <p:grpSpPr bwMode="auto">
            <a:xfrm>
              <a:off x="2544" y="3072"/>
              <a:ext cx="1920" cy="327"/>
              <a:chOff x="2544" y="3072"/>
              <a:chExt cx="1920" cy="327"/>
            </a:xfrm>
          </p:grpSpPr>
          <p:sp>
            <p:nvSpPr>
              <p:cNvPr id="17418" name="Rectangle 7"/>
              <p:cNvSpPr>
                <a:spLocks noChangeArrowheads="1"/>
              </p:cNvSpPr>
              <p:nvPr/>
            </p:nvSpPr>
            <p:spPr bwMode="auto">
              <a:xfrm>
                <a:off x="3696" y="3120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19" name="Rectangle 8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20" name="Rectangle 10"/>
              <p:cNvSpPr>
                <a:spLocks noChangeArrowheads="1"/>
              </p:cNvSpPr>
              <p:nvPr/>
            </p:nvSpPr>
            <p:spPr bwMode="auto">
              <a:xfrm>
                <a:off x="2544" y="3120"/>
                <a:ext cx="384" cy="240"/>
              </a:xfrm>
              <a:prstGeom prst="rect">
                <a:avLst/>
              </a:prstGeom>
              <a:solidFill>
                <a:srgbClr val="FDFC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21" name="Rectangle 11"/>
              <p:cNvSpPr>
                <a:spLocks noChangeArrowheads="1"/>
              </p:cNvSpPr>
              <p:nvPr/>
            </p:nvSpPr>
            <p:spPr bwMode="auto">
              <a:xfrm>
                <a:off x="2928" y="3120"/>
                <a:ext cx="384" cy="240"/>
              </a:xfrm>
              <a:prstGeom prst="rect">
                <a:avLst/>
              </a:prstGeom>
              <a:solidFill>
                <a:srgbClr val="FDFC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22" name="Rectangle 12"/>
              <p:cNvSpPr>
                <a:spLocks noChangeArrowheads="1"/>
              </p:cNvSpPr>
              <p:nvPr/>
            </p:nvSpPr>
            <p:spPr bwMode="auto">
              <a:xfrm>
                <a:off x="3312" y="3120"/>
                <a:ext cx="384" cy="240"/>
              </a:xfrm>
              <a:prstGeom prst="rect">
                <a:avLst/>
              </a:prstGeom>
              <a:solidFill>
                <a:srgbClr val="FDFC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23" name="Text Box 16"/>
              <p:cNvSpPr txBox="1">
                <a:spLocks noChangeArrowheads="1"/>
              </p:cNvSpPr>
              <p:nvPr/>
            </p:nvSpPr>
            <p:spPr bwMode="auto">
              <a:xfrm>
                <a:off x="4080" y="3072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baseline="0" dirty="0">
                    <a:latin typeface="Courier New" panose="02070309020205020404" pitchFamily="49" charset="0"/>
                  </a:rPr>
                  <a:t>25</a:t>
                </a:r>
              </a:p>
            </p:txBody>
          </p:sp>
        </p:grpSp>
        <p:sp>
          <p:nvSpPr>
            <p:cNvPr id="17417" name="AutoShape 17"/>
            <p:cNvSpPr>
              <a:spLocks/>
            </p:cNvSpPr>
            <p:nvPr/>
          </p:nvSpPr>
          <p:spPr bwMode="auto">
            <a:xfrm rot="5400000">
              <a:off x="3048" y="2424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133600" y="10668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u="sng" dirty="0">
                <a:latin typeface="+mj-lt"/>
                <a:ea typeface="+mj-ea"/>
                <a:cs typeface="+mj-cs"/>
              </a:rPr>
              <a:t>NOTE 1</a:t>
            </a:r>
            <a:r>
              <a:rPr lang="en-US" sz="3600" b="1" dirty="0">
                <a:latin typeface="+mj-lt"/>
                <a:ea typeface="+mj-ea"/>
                <a:cs typeface="+mj-cs"/>
              </a:rPr>
              <a:t>: No Bounds Checking</a:t>
            </a:r>
          </a:p>
        </p:txBody>
      </p:sp>
    </p:spTree>
    <p:extLst>
      <p:ext uri="{BB962C8B-B14F-4D97-AF65-F5344CB8AC3E}">
        <p14:creationId xmlns:p14="http://schemas.microsoft.com/office/powerpoint/2010/main" val="1858910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altLang="en-US" sz="2800" u="sng" dirty="0"/>
              <a:t>NOTE 2</a:t>
            </a:r>
            <a:r>
              <a:rPr lang="en-US" altLang="en-US" sz="2800" dirty="0"/>
              <a:t>: Using Increment and Decrement Operators with Array Elements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>
          <a:xfrm>
            <a:off x="1828800" y="1600200"/>
            <a:ext cx="8534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	When using </a:t>
            </a:r>
            <a:r>
              <a:rPr lang="en-US" altLang="en-US" sz="1800" b="1" dirty="0">
                <a:latin typeface="Courier New" panose="02070309020205020404" pitchFamily="49" charset="0"/>
              </a:rPr>
              <a:t>++</a:t>
            </a:r>
            <a:r>
              <a:rPr lang="en-US" altLang="en-US" sz="1800" dirty="0"/>
              <a:t> and </a:t>
            </a:r>
            <a:r>
              <a:rPr lang="en-US" altLang="en-US" sz="1800" b="1" dirty="0">
                <a:latin typeface="Courier New" panose="02070309020205020404" pitchFamily="49" charset="0"/>
              </a:rPr>
              <a:t>--</a:t>
            </a:r>
            <a:r>
              <a:rPr lang="en-US" altLang="en-US" sz="1800" dirty="0"/>
              <a:t> operators, don’t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   confuse the element with the subscript </a:t>
            </a:r>
          </a:p>
          <a:p>
            <a:pPr>
              <a:spcBef>
                <a:spcPct val="40000"/>
              </a:spcBef>
              <a:buNone/>
            </a:pP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A[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]++; </a:t>
            </a:r>
            <a:r>
              <a:rPr lang="en-US" sz="1600" dirty="0">
                <a:solidFill>
                  <a:srgbClr val="888888"/>
                </a:solidFill>
                <a:latin typeface="Courier New" panose="02070309020205020404" pitchFamily="49" charset="0"/>
              </a:rPr>
              <a:t>// adds 1 to A[</a:t>
            </a:r>
            <a:r>
              <a:rPr lang="en-US" sz="1600" dirty="0" err="1">
                <a:solidFill>
                  <a:srgbClr val="888888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888888"/>
                </a:solidFill>
                <a:latin typeface="Courier New" panose="02070309020205020404" pitchFamily="49" charset="0"/>
              </a:rPr>
              <a:t>]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ct val="40000"/>
              </a:spcBef>
              <a:buNone/>
            </a:pP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A[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++]; </a:t>
            </a:r>
            <a:r>
              <a:rPr lang="en-US" sz="1600" dirty="0">
                <a:solidFill>
                  <a:srgbClr val="888888"/>
                </a:solidFill>
                <a:latin typeface="Courier New" panose="02070309020205020404" pitchFamily="49" charset="0"/>
              </a:rPr>
              <a:t>// increments </a:t>
            </a:r>
            <a:r>
              <a:rPr lang="en-US" sz="1600" dirty="0" err="1">
                <a:solidFill>
                  <a:srgbClr val="888888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888888"/>
                </a:solidFill>
                <a:latin typeface="Courier New" panose="02070309020205020404" pitchFamily="49" charset="0"/>
              </a:rPr>
              <a:t>, but has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88888"/>
                </a:solidFill>
                <a:latin typeface="Courier New" panose="02070309020205020404" pitchFamily="49" charset="0"/>
              </a:rPr>
              <a:t>// no effect on A</a:t>
            </a:r>
            <a:endParaRPr lang="en-US" altLang="en-US"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1C33E-1EE6-489E-84CD-ABD528852597}"/>
              </a:ext>
            </a:extLst>
          </p:cNvPr>
          <p:cNvSpPr/>
          <p:nvPr/>
        </p:nvSpPr>
        <p:spPr>
          <a:xfrm>
            <a:off x="1828800" y="3934361"/>
            <a:ext cx="8123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score[5] = {7, 8, 9, 10, 11};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++score[2]; </a:t>
            </a:r>
            <a:r>
              <a:rPr lang="en-US" sz="1600" dirty="0">
                <a:solidFill>
                  <a:srgbClr val="888888"/>
                </a:solidFill>
                <a:latin typeface="Courier New" panose="02070309020205020404" pitchFamily="49" charset="0"/>
              </a:rPr>
              <a:t>// Pre-increment operation on the value in score[2]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score[4]++; </a:t>
            </a:r>
            <a:r>
              <a:rPr lang="en-US" sz="1600" dirty="0">
                <a:solidFill>
                  <a:srgbClr val="888888"/>
                </a:solidFill>
                <a:latin typeface="Courier New" panose="02070309020205020404" pitchFamily="49" charset="0"/>
              </a:rPr>
              <a:t>// Post-increment operation on the value in score[4]</a:t>
            </a:r>
          </a:p>
        </p:txBody>
      </p:sp>
    </p:spTree>
    <p:extLst>
      <p:ext uri="{BB962C8B-B14F-4D97-AF65-F5344CB8AC3E}">
        <p14:creationId xmlns:p14="http://schemas.microsoft.com/office/powerpoint/2010/main" val="216154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690282"/>
          </a:xfrm>
        </p:spPr>
        <p:txBody>
          <a:bodyPr/>
          <a:lstStyle/>
          <a:p>
            <a:r>
              <a:rPr lang="en-US" sz="3200" dirty="0"/>
              <a:t>Array direct Initialization using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1"/>
            <a:ext cx="8610600" cy="4195481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array[10];</a:t>
            </a:r>
            <a:r>
              <a:rPr lang="en-US" sz="1800" dirty="0"/>
              <a:t> // fine, size of array known to be 10 at compile time</a:t>
            </a:r>
          </a:p>
          <a:p>
            <a:endParaRPr lang="en-US" dirty="0"/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const int size = 5; //(using (int size=5;) to determine array size is an error)</a:t>
            </a:r>
          </a:p>
          <a:p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array[size];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dirty="0"/>
              <a:t>// error, size not known at compile time</a:t>
            </a:r>
          </a:p>
          <a:p>
            <a:endParaRPr lang="en-US" dirty="0"/>
          </a:p>
          <a:p>
            <a:r>
              <a:rPr lang="en-US" sz="16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size; </a:t>
            </a:r>
            <a:r>
              <a:rPr lang="en-US" sz="1600" dirty="0">
                <a:solidFill>
                  <a:srgbClr val="888888"/>
                </a:solidFill>
                <a:latin typeface="Courier New" panose="02070309020205020404" pitchFamily="49" charset="0"/>
              </a:rPr>
              <a:t>// set size at runtime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cin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&gt;&gt; size; </a:t>
            </a:r>
          </a:p>
          <a:p>
            <a:r>
              <a:rPr lang="en-US" sz="16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* </a:t>
            </a:r>
            <a:r>
              <a:rPr lang="en-US" sz="1600" dirty="0">
                <a:solidFill>
                  <a:srgbClr val="397300"/>
                </a:solidFill>
                <a:latin typeface="Courier New" panose="02070309020205020404" pitchFamily="49" charset="0"/>
              </a:rPr>
              <a:t>array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44444"/>
                </a:solidFill>
                <a:latin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[size];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However, this 'raw' usage of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en-US" sz="1600" dirty="0"/>
              <a:t> is not recommended as you must use delete to recover the allocated memory.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delete[] array;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D73EC62-3336-4E11-A02E-5FF7693CFE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9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690282"/>
          </a:xfrm>
        </p:spPr>
        <p:txBody>
          <a:bodyPr/>
          <a:lstStyle/>
          <a:p>
            <a:r>
              <a:rPr lang="en-US" sz="3200" dirty="0"/>
              <a:t>Direct Array Initialization using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0"/>
            <a:ext cx="4114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1F7199"/>
                </a:solidFill>
                <a:latin typeface="Courier New" panose="02070309020205020404" pitchFamily="49" charset="0"/>
              </a:rPr>
              <a:t>#</a:t>
            </a:r>
            <a:r>
              <a:rPr lang="en-US" sz="1800" b="1" dirty="0">
                <a:solidFill>
                  <a:srgbClr val="1F7199"/>
                </a:solidFill>
                <a:latin typeface="Courier New" panose="02070309020205020404" pitchFamily="49" charset="0"/>
              </a:rPr>
              <a:t>include</a:t>
            </a:r>
            <a:r>
              <a:rPr lang="en-US" sz="1800" dirty="0">
                <a:solidFill>
                  <a:srgbClr val="4D99BF"/>
                </a:solidFill>
                <a:latin typeface="Courier New" panose="02070309020205020404" pitchFamily="49" charset="0"/>
              </a:rPr>
              <a:t>&lt;iostream&gt;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using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namespace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97300"/>
                </a:solidFill>
                <a:latin typeface="Courier New" panose="02070309020205020404" pitchFamily="49" charset="0"/>
              </a:rPr>
              <a:t>std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880000"/>
                </a:solidFill>
                <a:latin typeface="Courier New" panose="02070309020205020404" pitchFamily="49" charset="0"/>
              </a:rPr>
              <a:t>main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()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  <a:b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</a:b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size;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cin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&gt;&gt; size;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* </a:t>
            </a:r>
            <a:r>
              <a:rPr lang="en-US" sz="1800" dirty="0">
                <a:solidFill>
                  <a:srgbClr val="397300"/>
                </a:solidFill>
                <a:latin typeface="Courier New" panose="02070309020205020404" pitchFamily="49" charset="0"/>
              </a:rPr>
              <a:t>array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[size];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for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&lt; size;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  <a:b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</a:b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</a:t>
            </a:r>
            <a:r>
              <a:rPr lang="en-US" sz="1800" dirty="0">
                <a:solidFill>
                  <a:srgbClr val="397300"/>
                </a:solidFill>
                <a:latin typeface="Courier New" panose="02070309020205020404" pitchFamily="49" charset="0"/>
              </a:rPr>
              <a:t>array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] =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} </a:t>
            </a:r>
            <a:br>
              <a:rPr lang="en-US" sz="1800" dirty="0"/>
            </a:b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D73EC62-3336-4E11-A02E-5FF7693CFE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3431" y="1524000"/>
            <a:ext cx="437600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None/>
            </a:pP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for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&lt; size;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++) { </a:t>
            </a:r>
          </a:p>
          <a:p>
            <a:pPr marL="0" indent="0" fontAlgn="auto">
              <a:buNone/>
            </a:pPr>
            <a:r>
              <a:rPr lang="en-US" sz="18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1800" dirty="0">
                <a:solidFill>
                  <a:srgbClr val="397300"/>
                </a:solidFill>
                <a:latin typeface="Courier New" panose="02070309020205020404" pitchFamily="49" charset="0"/>
              </a:rPr>
              <a:t>array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] &lt;&lt;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"\t"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 fontAlgn="auto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} </a:t>
            </a:r>
          </a:p>
          <a:p>
            <a:pPr marL="0" indent="0" fontAlgn="auto">
              <a:buNone/>
            </a:pP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delete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[] </a:t>
            </a:r>
            <a:r>
              <a:rPr lang="en-US" sz="1800" dirty="0">
                <a:solidFill>
                  <a:srgbClr val="397300"/>
                </a:solidFill>
                <a:latin typeface="Courier New" panose="02070309020205020404" pitchFamily="49" charset="0"/>
              </a:rPr>
              <a:t>array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1800" dirty="0">
                <a:solidFill>
                  <a:srgbClr val="888888"/>
                </a:solidFill>
                <a:latin typeface="Courier New" panose="02070309020205020404" pitchFamily="49" charset="0"/>
              </a:rPr>
              <a:t>//important</a:t>
            </a:r>
          </a:p>
          <a:p>
            <a:pPr marL="0" indent="0" fontAlgn="auto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system(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"pause"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); </a:t>
            </a:r>
          </a:p>
          <a:p>
            <a:pPr marL="0" indent="0" fontAlgn="auto">
              <a:buNone/>
            </a:pP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; } </a:t>
            </a:r>
            <a:br>
              <a:rPr lang="en-US" sz="1800" dirty="0"/>
            </a:br>
            <a:endParaRPr lang="en-US"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76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3200" dirty="0"/>
            </a:br>
            <a:r>
              <a:rPr lang="en-US" sz="24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  <a:t> A1[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  <a:t>]= {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</a:rPr>
              <a:t>1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</a:rPr>
              <a:t>2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</a:rPr>
              <a:t>3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</a:rPr>
              <a:t>4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  <a:t>}; </a:t>
            </a:r>
            <a:b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  <a:t> A2[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  <a:t>];</a:t>
            </a:r>
            <a:b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</a:br>
            <a:b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</a:br>
            <a:b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</a:b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796143" y="234696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dirty="0"/>
              <a:t>Cannot copy with an assignment statement:</a:t>
            </a:r>
          </a:p>
          <a:p>
            <a:pPr lvl="2" eaLnBrk="1" hangingPunct="1"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A2=A1 ;  //Not allowed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cs typeface="Courier New" panose="02070309020205020404" pitchFamily="49" charset="0"/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1905000" y="2743200"/>
            <a:ext cx="762000" cy="609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74669" y="356616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/>
              <a:t>But we can copy with an assignment statement inside a loop: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nn-NO" b="1" dirty="0">
                <a:solidFill>
                  <a:srgbClr val="444444"/>
                </a:solidFill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nn-NO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nn-NO" dirty="0">
                <a:solidFill>
                  <a:srgbClr val="444444"/>
                </a:solidFill>
                <a:latin typeface="Courier New" panose="02070309020205020404" pitchFamily="49" charset="0"/>
              </a:rPr>
              <a:t> i=</a:t>
            </a:r>
            <a:r>
              <a:rPr lang="nn-NO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444444"/>
                </a:solidFill>
                <a:latin typeface="Courier New" panose="02070309020205020404" pitchFamily="49" charset="0"/>
              </a:rPr>
              <a:t>; i &lt; </a:t>
            </a:r>
            <a:r>
              <a:rPr lang="nn-NO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nn-NO" dirty="0">
                <a:solidFill>
                  <a:srgbClr val="444444"/>
                </a:solidFill>
                <a:latin typeface="Courier New" panose="02070309020205020404" pitchFamily="49" charset="0"/>
              </a:rPr>
              <a:t>; i++) 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nn-NO" dirty="0">
                <a:solidFill>
                  <a:srgbClr val="444444"/>
                </a:solidFill>
                <a:latin typeface="Courier New" panose="02070309020205020404" pitchFamily="49" charset="0"/>
              </a:rPr>
              <a:t>A2[i] = A1[i];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812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u="sng" dirty="0">
                <a:latin typeface="+mj-lt"/>
                <a:ea typeface="+mj-ea"/>
                <a:cs typeface="+mj-cs"/>
              </a:rPr>
              <a:t>NOTE 4</a:t>
            </a:r>
            <a:r>
              <a:rPr lang="en-US" sz="2800" dirty="0">
                <a:latin typeface="+mj-lt"/>
                <a:ea typeface="+mj-ea"/>
                <a:cs typeface="+mj-cs"/>
              </a:rPr>
              <a:t>: : Copying One Array to Another</a:t>
            </a:r>
          </a:p>
        </p:txBody>
      </p:sp>
    </p:spTree>
    <p:extLst>
      <p:ext uri="{BB962C8B-B14F-4D97-AF65-F5344CB8AC3E}">
        <p14:creationId xmlns:p14="http://schemas.microsoft.com/office/powerpoint/2010/main" val="3965767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Comparing Two Arrays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024743" y="853281"/>
            <a:ext cx="8229600" cy="8231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1600" dirty="0"/>
              <a:t>Write a program to compare the contents of one array to another and show to the user if the arrays are equal or not.</a:t>
            </a: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269184" y="1676400"/>
            <a:ext cx="4187406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eaLnBrk="1" hangingPunct="1">
              <a:spcBef>
                <a:spcPct val="20000"/>
              </a:spcBef>
            </a:pPr>
            <a:r>
              <a:rPr lang="en-US" dirty="0">
                <a:solidFill>
                  <a:srgbClr val="88888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//Comparing two arrays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dirty="0">
                <a:solidFill>
                  <a:srgbClr val="1F71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>
                <a:solidFill>
                  <a:srgbClr val="1F71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en-US" dirty="0">
                <a:solidFill>
                  <a:srgbClr val="1F71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D99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397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 =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>
                <a:solidFill>
                  <a:srgbClr val="88888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//Array size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A[size] = {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B[size] = {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>
                <a:solidFill>
                  <a:srgbClr val="88888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//index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areEqual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baseline="0" dirty="0">
              <a:solidFill>
                <a:schemeClr val="accent2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1C436-88D8-4DA2-A2B6-F4B409E63D56}"/>
              </a:ext>
            </a:extLst>
          </p:cNvPr>
          <p:cNvSpPr/>
          <p:nvPr/>
        </p:nvSpPr>
        <p:spPr>
          <a:xfrm>
            <a:off x="4654858" y="1670937"/>
            <a:ext cx="6735193" cy="4524315"/>
          </a:xfrm>
          <a:prstGeom prst="rect">
            <a:avLst/>
          </a:prstGeom>
          <a:ln w="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areEqual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78A960"/>
                </a:solidFill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&lt; size; 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++) </a:t>
            </a:r>
          </a:p>
          <a:p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</a:rPr>
              <a:t>	if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(A[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] != B[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]) </a:t>
            </a:r>
          </a:p>
          <a:p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	{</a:t>
            </a:r>
            <a:b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		 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areEqual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78A960"/>
                </a:solidFill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	} </a:t>
            </a:r>
          </a:p>
          <a:p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	} </a:t>
            </a:r>
          </a:p>
          <a:p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</a:rPr>
              <a:t>	if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en-US" dirty="0" err="1">
                <a:solidFill>
                  <a:srgbClr val="444444"/>
                </a:solidFill>
                <a:latin typeface="Courier New" panose="02070309020205020404" pitchFamily="49" charset="0"/>
              </a:rPr>
              <a:t>areEqual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) </a:t>
            </a:r>
          </a:p>
          <a:p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	{ </a:t>
            </a:r>
          </a:p>
          <a:p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	</a:t>
            </a:r>
            <a:r>
              <a:rPr lang="en-US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"The Arrays are equal.\n"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	} </a:t>
            </a:r>
          </a:p>
          <a:p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</a:rPr>
              <a:t>	else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{ </a:t>
            </a:r>
          </a:p>
          <a:p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		</a:t>
            </a:r>
            <a:r>
              <a:rPr lang="en-US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"The Arrays are not equal.\n"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		} </a:t>
            </a:r>
          </a:p>
          <a:p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system(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"pause"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); </a:t>
            </a:r>
            <a:r>
              <a:rPr lang="en-US" b="1" dirty="0">
                <a:solidFill>
                  <a:srgbClr val="444444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</a:rPr>
              <a:t>;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2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7278"/>
            <a:ext cx="7055380" cy="694756"/>
          </a:xfrm>
        </p:spPr>
        <p:txBody>
          <a:bodyPr/>
          <a:lstStyle/>
          <a:p>
            <a:r>
              <a:rPr lang="en-US" sz="3200" dirty="0"/>
              <a:t>Search inside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50" y="1196365"/>
            <a:ext cx="5761607" cy="579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F7199"/>
                </a:solidFill>
                <a:latin typeface="Courier New" panose="02070309020205020404" pitchFamily="49" charset="0"/>
              </a:rPr>
              <a:t>#</a:t>
            </a:r>
            <a:r>
              <a:rPr lang="en-US" sz="1400" b="1" dirty="0">
                <a:solidFill>
                  <a:srgbClr val="1F7199"/>
                </a:solidFill>
                <a:latin typeface="Courier New" panose="02070309020205020404" pitchFamily="49" charset="0"/>
              </a:rPr>
              <a:t>include</a:t>
            </a:r>
            <a:r>
              <a:rPr lang="en-US" sz="1400" dirty="0">
                <a:solidFill>
                  <a:srgbClr val="4D99BF"/>
                </a:solidFill>
                <a:latin typeface="Courier New" panose="02070309020205020404" pitchFamily="49" charset="0"/>
              </a:rPr>
              <a:t>&lt;iostream&gt;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using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namespace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97300"/>
                </a:solidFill>
                <a:latin typeface="Courier New" panose="02070309020205020404" pitchFamily="49" charset="0"/>
              </a:rPr>
              <a:t>std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880000"/>
                </a:solidFill>
                <a:latin typeface="Courier New" panose="02070309020205020404" pitchFamily="49" charset="0"/>
              </a:rPr>
              <a:t>main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()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const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size = </a:t>
            </a:r>
            <a:r>
              <a:rPr lang="en-US" sz="140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number;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97300"/>
                </a:solidFill>
                <a:latin typeface="Courier New" panose="02070309020205020404" pitchFamily="49" charset="0"/>
              </a:rPr>
              <a:t>array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[size] = { </a:t>
            </a:r>
            <a:r>
              <a:rPr lang="en-US" sz="1400" dirty="0">
                <a:solidFill>
                  <a:srgbClr val="880000"/>
                </a:solidFill>
                <a:latin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880000"/>
                </a:solidFill>
                <a:latin typeface="Courier New" panose="02070309020205020404" pitchFamily="49" charset="0"/>
              </a:rPr>
              <a:t>2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880000"/>
                </a:solidFill>
                <a:latin typeface="Courier New" panose="02070309020205020404" pitchFamily="49" charset="0"/>
              </a:rPr>
              <a:t>3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880000"/>
                </a:solidFill>
                <a:latin typeface="Courier New" panose="02070309020205020404" pitchFamily="49" charset="0"/>
              </a:rPr>
              <a:t>4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};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bool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found = </a:t>
            </a:r>
            <a:r>
              <a:rPr lang="en-US" sz="1400" dirty="0">
                <a:solidFill>
                  <a:srgbClr val="78A960"/>
                </a:solidFill>
                <a:latin typeface="Courier New" panose="02070309020205020404" pitchFamily="49" charset="0"/>
              </a:rPr>
              <a:t>false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880000"/>
                </a:solidFill>
                <a:latin typeface="Courier New" panose="02070309020205020404" pitchFamily="49" charset="0"/>
              </a:rPr>
              <a:t>"search for a number: "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cin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&gt;&gt; number;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for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sz="14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14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&lt; size; </a:t>
            </a:r>
            <a:r>
              <a:rPr lang="en-US" sz="14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	if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en-US" sz="1400" dirty="0">
                <a:solidFill>
                  <a:srgbClr val="397300"/>
                </a:solidFill>
                <a:latin typeface="Courier New" panose="02070309020205020404" pitchFamily="49" charset="0"/>
              </a:rPr>
              <a:t>array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[</a:t>
            </a:r>
            <a:r>
              <a:rPr lang="en-US" sz="14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] == number)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	{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	found = </a:t>
            </a:r>
            <a:r>
              <a:rPr lang="en-US" sz="1400" dirty="0">
                <a:solidFill>
                  <a:srgbClr val="78A960"/>
                </a:solidFill>
                <a:latin typeface="Courier New" panose="02070309020205020404" pitchFamily="49" charset="0"/>
              </a:rPr>
              <a:t>true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397300"/>
                </a:solidFill>
                <a:latin typeface="Courier New" panose="02070309020205020404" pitchFamily="49" charset="0"/>
              </a:rPr>
              <a:t>	</a:t>
            </a:r>
            <a:r>
              <a:rPr lang="en-US" sz="14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880000"/>
                </a:solidFill>
                <a:latin typeface="Courier New" panose="02070309020205020404" pitchFamily="49" charset="0"/>
              </a:rPr>
              <a:t>"at index "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 ; 	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44444"/>
                </a:solidFill>
                <a:latin typeface="Courier New" panose="02070309020205020404" pitchFamily="49" charset="0"/>
              </a:rPr>
              <a:t>	break</a:t>
            </a: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	}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ourier New" panose="02070309020205020404" pitchFamily="49" charset="0"/>
              </a:rPr>
              <a:t>}</a:t>
            </a:r>
            <a:endParaRPr lang="en-US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D73EC62-3336-4E11-A02E-5FF7693CFE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519043"/>
            <a:ext cx="4572000" cy="4581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/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752600" y="688047"/>
            <a:ext cx="7772400" cy="394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Write a program to search for an input inserted by user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0DA957-61AC-46D5-868B-345182FF39B0}"/>
              </a:ext>
            </a:extLst>
          </p:cNvPr>
          <p:cNvSpPr/>
          <p:nvPr/>
        </p:nvSpPr>
        <p:spPr>
          <a:xfrm>
            <a:off x="6323860" y="1382803"/>
            <a:ext cx="65753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44444"/>
                </a:solidFill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(found) </a:t>
            </a:r>
          </a:p>
          <a:p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r>
              <a:rPr lang="en-US" sz="1600" dirty="0">
                <a:solidFill>
                  <a:srgbClr val="397300"/>
                </a:solidFill>
                <a:latin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880000"/>
                </a:solidFill>
                <a:latin typeface="Courier New" panose="02070309020205020404" pitchFamily="49" charset="0"/>
              </a:rPr>
              <a:t>" Element found Successfully"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397300"/>
                </a:solidFill>
                <a:latin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} </a:t>
            </a:r>
          </a:p>
          <a:p>
            <a:r>
              <a:rPr lang="en-US" sz="1600" b="1" dirty="0">
                <a:solidFill>
                  <a:srgbClr val="444444"/>
                </a:solidFill>
                <a:latin typeface="Courier New" panose="02070309020205020404" pitchFamily="49" charset="0"/>
              </a:rPr>
              <a:t>else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r>
              <a:rPr lang="en-US" sz="1600" dirty="0">
                <a:solidFill>
                  <a:srgbClr val="397300"/>
                </a:solidFill>
                <a:latin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880000"/>
                </a:solidFill>
                <a:latin typeface="Courier New" panose="02070309020205020404" pitchFamily="49" charset="0"/>
              </a:rPr>
              <a:t>"Element not exist"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397300"/>
                </a:solidFill>
                <a:latin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} </a:t>
            </a:r>
          </a:p>
          <a:p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system(</a:t>
            </a:r>
            <a:r>
              <a:rPr lang="en-US" sz="1600" dirty="0">
                <a:solidFill>
                  <a:srgbClr val="880000"/>
                </a:solidFill>
                <a:latin typeface="Courier New" panose="02070309020205020404" pitchFamily="49" charset="0"/>
              </a:rPr>
              <a:t>"pause"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); </a:t>
            </a:r>
          </a:p>
          <a:p>
            <a:r>
              <a:rPr lang="en-US" sz="1600" b="1" dirty="0">
                <a:solidFill>
                  <a:srgbClr val="444444"/>
                </a:solidFill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en-US" sz="1600" dirty="0">
                <a:solidFill>
                  <a:srgbClr val="444444"/>
                </a:solidFill>
                <a:latin typeface="Courier New" panose="020703090202050204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4135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4C28-B5F8-45B8-AF10-9609AF25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092"/>
            <a:ext cx="9601200" cy="521568"/>
          </a:xfrm>
        </p:spPr>
        <p:txBody>
          <a:bodyPr>
            <a:noAutofit/>
          </a:bodyPr>
          <a:lstStyle/>
          <a:p>
            <a:r>
              <a:rPr lang="en-US" sz="2800" dirty="0"/>
              <a:t>Vowel counter application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A8EACB-C767-4FF7-BB03-C610A0722234}"/>
              </a:ext>
            </a:extLst>
          </p:cNvPr>
          <p:cNvSpPr/>
          <p:nvPr/>
        </p:nvSpPr>
        <p:spPr>
          <a:xfrm>
            <a:off x="825623" y="396241"/>
            <a:ext cx="106265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This program illustrates how a string can be processed as an array of individual characters. It reads </a:t>
            </a:r>
            <a:b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//in a string, then counts the number of vowels in the string. </a:t>
            </a:r>
          </a:p>
          <a:p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useing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 the </a:t>
            </a:r>
            <a:r>
              <a:rPr lang="en-U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toupper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 or </a:t>
            </a:r>
            <a:r>
              <a:rPr lang="en-U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tolower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 functions is important to either uppercase or lowercase each letter in </a:t>
            </a:r>
          </a:p>
          <a:p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//the string and the string class member. function length() to determine how many characters are in the string.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&lt;string&gt;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Needed to use string objects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vowelCount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sentence;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"Enter any sentence you wish and I will \n"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"tell you how many vowels are in it.\n"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getline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cin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sentence);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pos = 0; pos &lt;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sentence.length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(); pos++)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toupper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(sentence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pos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])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;//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tolower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(sentence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pos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])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If the character is a vowel, increment </a:t>
            </a:r>
            <a:r>
              <a:rPr lang="en-U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vowelCount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	switch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	{ 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	case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'a’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	case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'e’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	case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’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	case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'o’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	case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'u'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vowelCount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"There are 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vowelCount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 vowels in the sentence.\n"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498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05000" y="122238"/>
            <a:ext cx="8229600" cy="1477962"/>
          </a:xfrm>
        </p:spPr>
        <p:txBody>
          <a:bodyPr/>
          <a:lstStyle/>
          <a:p>
            <a:r>
              <a:rPr lang="en-US" altLang="en-US" sz="3200" dirty="0"/>
              <a:t>Finding The largest of Array elements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8229600" cy="24384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Q\ Write a program to find the largest element in array of integers</a:t>
            </a:r>
          </a:p>
          <a:p>
            <a:pPr eaLnBrk="1" hangingPunct="1"/>
            <a:r>
              <a:rPr lang="en-US" altLang="en-US" sz="2400" b="1" u="sng" dirty="0"/>
              <a:t>Hints: </a:t>
            </a:r>
          </a:p>
          <a:p>
            <a:pPr eaLnBrk="1" hangingPunct="1"/>
            <a:r>
              <a:rPr lang="en-US" altLang="en-US" sz="2400" dirty="0"/>
              <a:t>Use a loop to examine each element and find the largest element (</a:t>
            </a:r>
            <a:r>
              <a:rPr lang="en-US" altLang="en-US" sz="2400" i="1" dirty="0"/>
              <a:t>i.e.,</a:t>
            </a:r>
            <a:r>
              <a:rPr lang="en-US" altLang="en-US" sz="2400" dirty="0"/>
              <a:t> one with the largest value)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/>
              <a:t>A similar algorithm exists to find the smallest element     </a:t>
            </a:r>
          </a:p>
          <a:p>
            <a:endParaRPr lang="en-US" altLang="en-US" sz="2400" dirty="0"/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1905000" y="4343400"/>
            <a:ext cx="84582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eaLnBrk="1" hangingPunct="1">
              <a:spcBef>
                <a:spcPct val="20000"/>
              </a:spcBef>
            </a:pPr>
            <a:endParaRPr lang="en-US" altLang="en-US" baseline="0" dirty="0">
              <a:solidFill>
                <a:schemeClr val="accent2">
                  <a:lumMod val="40000"/>
                  <a:lumOff val="60000"/>
                </a:schemeClr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2057400" y="26670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7264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1828800" y="-16282"/>
            <a:ext cx="8458200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eaLnBrk="1" hangingPunct="1">
              <a:spcBef>
                <a:spcPct val="20000"/>
              </a:spcBef>
            </a:pPr>
            <a:r>
              <a:rPr lang="en-US" sz="2700" dirty="0">
                <a:solidFill>
                  <a:srgbClr val="888888"/>
                </a:solidFill>
                <a:latin typeface="Courier New" panose="02070309020205020404" pitchFamily="49" charset="0"/>
              </a:rPr>
              <a:t>//Finding The largest of Array elements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dirty="0">
                <a:solidFill>
                  <a:srgbClr val="1F7199"/>
                </a:solidFill>
                <a:latin typeface="Courier New" panose="02070309020205020404" pitchFamily="49" charset="0"/>
              </a:rPr>
              <a:t>#</a:t>
            </a:r>
            <a:r>
              <a:rPr lang="en-US" sz="2700" b="1" dirty="0">
                <a:solidFill>
                  <a:srgbClr val="1F7199"/>
                </a:solidFill>
                <a:latin typeface="Courier New" panose="02070309020205020404" pitchFamily="49" charset="0"/>
              </a:rPr>
              <a:t>include</a:t>
            </a:r>
            <a:r>
              <a:rPr lang="en-US" sz="2700" dirty="0">
                <a:solidFill>
                  <a:srgbClr val="1F7199"/>
                </a:solidFill>
                <a:latin typeface="Courier New" panose="02070309020205020404" pitchFamily="49" charset="0"/>
              </a:rPr>
              <a:t> </a:t>
            </a:r>
            <a:r>
              <a:rPr lang="en-US" sz="2700" dirty="0">
                <a:solidFill>
                  <a:srgbClr val="4D99BF"/>
                </a:solidFill>
                <a:latin typeface="Courier New" panose="02070309020205020404" pitchFamily="49" charset="0"/>
              </a:rPr>
              <a:t>&lt;iostream&gt;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b="1" dirty="0">
                <a:solidFill>
                  <a:srgbClr val="444444"/>
                </a:solidFill>
                <a:latin typeface="Courier New" panose="02070309020205020404" pitchFamily="49" charset="0"/>
              </a:rPr>
              <a:t>using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2700" b="1" dirty="0">
                <a:solidFill>
                  <a:srgbClr val="444444"/>
                </a:solidFill>
                <a:latin typeface="Courier New" panose="02070309020205020404" pitchFamily="49" charset="0"/>
              </a:rPr>
              <a:t>namespace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2700" dirty="0">
                <a:solidFill>
                  <a:srgbClr val="397300"/>
                </a:solidFill>
                <a:latin typeface="Courier New" panose="02070309020205020404" pitchFamily="49" charset="0"/>
              </a:rPr>
              <a:t>std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endParaRPr lang="en-US" altLang="en-US" sz="2700" baseline="0" dirty="0">
              <a:solidFill>
                <a:schemeClr val="accent2">
                  <a:lumMod val="40000"/>
                  <a:lumOff val="60000"/>
                </a:schemeClr>
              </a:solidFill>
              <a:latin typeface="Courier New" panose="02070309020205020404" pitchFamily="49" charset="0"/>
            </a:endParaRPr>
          </a:p>
          <a:p>
            <a:pPr marL="0" lvl="1" eaLnBrk="1" hangingPunct="1">
              <a:spcBef>
                <a:spcPct val="20000"/>
              </a:spcBef>
            </a:pPr>
            <a:endParaRPr lang="en-US" sz="270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marL="0" lvl="1" eaLnBrk="1" hangingPunct="1">
              <a:spcBef>
                <a:spcPct val="20000"/>
              </a:spcBef>
            </a:pPr>
            <a:r>
              <a:rPr lang="en-US" sz="27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main()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largest;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A[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10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] = { 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7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6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9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4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11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3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150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20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12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};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27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, n = 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10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2700" dirty="0">
                <a:solidFill>
                  <a:srgbClr val="888888"/>
                </a:solidFill>
                <a:latin typeface="Courier New" panose="02070309020205020404" pitchFamily="49" charset="0"/>
              </a:rPr>
              <a:t>//index and Array size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largest = A[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b="1" dirty="0">
                <a:solidFill>
                  <a:srgbClr val="444444"/>
                </a:solidFill>
                <a:latin typeface="Courier New" panose="02070309020205020404" pitchFamily="49" charset="0"/>
              </a:rPr>
              <a:t>for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en-US" sz="27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1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27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&lt; n; </a:t>
            </a:r>
            <a:r>
              <a:rPr lang="en-US" sz="27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++)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b="1" dirty="0">
                <a:solidFill>
                  <a:srgbClr val="444444"/>
                </a:solidFill>
                <a:latin typeface="Courier New" panose="02070309020205020404" pitchFamily="49" charset="0"/>
              </a:rPr>
              <a:t>	if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(A[</a:t>
            </a:r>
            <a:r>
              <a:rPr lang="en-US" sz="27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] &gt; largest)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	largest= A[</a:t>
            </a:r>
            <a:r>
              <a:rPr lang="en-US" sz="27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} </a:t>
            </a:r>
          </a:p>
          <a:p>
            <a:pPr marL="0" lvl="1" eaLnBrk="1" hangingPunct="1">
              <a:spcBef>
                <a:spcPct val="20000"/>
              </a:spcBef>
            </a:pPr>
            <a:br>
              <a:rPr lang="en-US" sz="2700" dirty="0"/>
            </a:br>
            <a:r>
              <a:rPr lang="en-US" sz="27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"Largest= "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&lt;&lt; largest&lt;&lt;</a:t>
            </a:r>
            <a:r>
              <a:rPr lang="en-US" sz="2700" dirty="0" err="1">
                <a:solidFill>
                  <a:srgbClr val="397300"/>
                </a:solidFill>
                <a:latin typeface="Courier New" panose="02070309020205020404" pitchFamily="49" charset="0"/>
              </a:rPr>
              <a:t>endl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system(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"pause"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);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b="1" dirty="0">
                <a:solidFill>
                  <a:srgbClr val="444444"/>
                </a:solidFill>
                <a:latin typeface="Courier New" panose="02070309020205020404" pitchFamily="49" charset="0"/>
              </a:rPr>
              <a:t>return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27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;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700" dirty="0">
                <a:solidFill>
                  <a:srgbClr val="444444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76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686" y="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dirty="0">
                <a:ln>
                  <a:solidFill>
                    <a:srgbClr val="7030A0"/>
                  </a:solidFill>
                </a:ln>
                <a:solidFill>
                  <a:srgbClr val="BE820A"/>
                </a:solidFill>
                <a:latin typeface="Champions" panose="02000000000000000000" pitchFamily="2" charset="0"/>
                <a:cs typeface="Times New Roman" panose="02020603050405020304" pitchFamily="18" charset="0"/>
              </a:rPr>
              <a:t>Textbook 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E2D43-05D4-4BAD-B244-3FF24474A765}"/>
              </a:ext>
            </a:extLst>
          </p:cNvPr>
          <p:cNvSpPr/>
          <p:nvPr/>
        </p:nvSpPr>
        <p:spPr>
          <a:xfrm>
            <a:off x="2019300" y="1524001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-BoldMT"/>
                <a:cs typeface="Times New Roman" panose="02020603050405020304" pitchFamily="18" charset="0"/>
              </a:rPr>
              <a:t>Tony Gaddis, </a:t>
            </a:r>
            <a:r>
              <a:rPr lang="en-US" sz="2000" b="1" dirty="0">
                <a:solidFill>
                  <a:srgbClr val="000000"/>
                </a:solidFill>
                <a:latin typeface="Arial-BoldMT"/>
                <a:cs typeface="Times New Roman" panose="02020603050405020304" pitchFamily="18" charset="0"/>
              </a:rPr>
              <a:t>Starting Out with C++: From Control Structures through Objects</a:t>
            </a:r>
            <a:r>
              <a:rPr lang="en-US" sz="2000" dirty="0">
                <a:solidFill>
                  <a:srgbClr val="000000"/>
                </a:solidFill>
                <a:latin typeface="Arial-BoldMT"/>
                <a:cs typeface="Times New Roman" panose="02020603050405020304" pitchFamily="18" charset="0"/>
              </a:rPr>
              <a:t>, 8</a:t>
            </a:r>
            <a:r>
              <a:rPr lang="en-US" sz="2000" baseline="30000" dirty="0">
                <a:solidFill>
                  <a:srgbClr val="000000"/>
                </a:solidFill>
                <a:latin typeface="Arial-BoldMT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Arial-BoldMT"/>
                <a:cs typeface="Times New Roman" panose="02020603050405020304" pitchFamily="18" charset="0"/>
              </a:rPr>
              <a:t> Edition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FF0000"/>
                </a:solidFill>
                <a:latin typeface="Arial-BoldMT"/>
                <a:cs typeface="Times New Roman" panose="02020603050405020304" pitchFamily="18" charset="0"/>
              </a:rPr>
              <a:t>Chapter 8 (from page 485 to 534)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B7942C-812F-4A8A-BF38-31F91E7F7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983" y="3327474"/>
            <a:ext cx="2057400" cy="2527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A3B699-B669-43E3-90C7-2D59B774E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003" y="3327474"/>
            <a:ext cx="2022014" cy="25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4828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Summation of array elements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057400" y="52590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Write a program to find the sum of all elements in a one dimensional integer array of 5 elements. The elements values should be given by the user.</a:t>
            </a:r>
          </a:p>
        </p:txBody>
      </p:sp>
      <p:sp>
        <p:nvSpPr>
          <p:cNvPr id="26628" name="Rectangle 3"/>
          <p:cNvSpPr txBox="1">
            <a:spLocks noChangeArrowheads="1"/>
          </p:cNvSpPr>
          <p:nvPr/>
        </p:nvSpPr>
        <p:spPr bwMode="auto">
          <a:xfrm>
            <a:off x="1828800" y="1438081"/>
            <a:ext cx="8458200" cy="5477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888888"/>
                </a:solidFill>
                <a:latin typeface="Courier New" panose="02070309020205020404" pitchFamily="49" charset="0"/>
              </a:rPr>
              <a:t>//Calculating sum of Array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1F7199"/>
                </a:solidFill>
                <a:latin typeface="Courier New" panose="02070309020205020404" pitchFamily="49" charset="0"/>
              </a:rPr>
              <a:t>#</a:t>
            </a:r>
            <a:r>
              <a:rPr lang="en-US" sz="2000" b="1" dirty="0">
                <a:solidFill>
                  <a:srgbClr val="1F7199"/>
                </a:solidFill>
                <a:latin typeface="Courier New" panose="02070309020205020404" pitchFamily="49" charset="0"/>
              </a:rPr>
              <a:t>include</a:t>
            </a:r>
            <a:r>
              <a:rPr lang="en-US" sz="2000" dirty="0">
                <a:solidFill>
                  <a:srgbClr val="1F7199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4D99BF"/>
                </a:solidFill>
                <a:latin typeface="Courier New" panose="02070309020205020404" pitchFamily="49" charset="0"/>
              </a:rPr>
              <a:t>&lt;iostream&gt;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using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namespace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397300"/>
                </a:solidFill>
                <a:latin typeface="Courier New" panose="02070309020205020404" pitchFamily="49" charset="0"/>
              </a:rPr>
              <a:t>std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main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()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  <a:r>
              <a:rPr lang="en-US" sz="2000" dirty="0">
                <a:solidFill>
                  <a:srgbClr val="888888"/>
                </a:solidFill>
                <a:latin typeface="Courier New" panose="02070309020205020404" pitchFamily="49" charset="0"/>
              </a:rPr>
              <a:t>//Define Stage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A[</a:t>
            </a:r>
            <a:r>
              <a:rPr lang="en-US" sz="200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2000" dirty="0">
                <a:solidFill>
                  <a:srgbClr val="888888"/>
                </a:solidFill>
                <a:latin typeface="Courier New" panose="02070309020205020404" pitchFamily="49" charset="0"/>
              </a:rPr>
              <a:t>//index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n = </a:t>
            </a:r>
            <a:r>
              <a:rPr lang="en-US" sz="200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2000" dirty="0">
                <a:solidFill>
                  <a:srgbClr val="888888"/>
                </a:solidFill>
                <a:latin typeface="Courier New" panose="02070309020205020404" pitchFamily="49" charset="0"/>
              </a:rPr>
              <a:t>//Array size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sum=</a:t>
            </a:r>
            <a:r>
              <a:rPr lang="en-US" sz="20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2000" dirty="0">
                <a:solidFill>
                  <a:srgbClr val="888888"/>
                </a:solidFill>
                <a:latin typeface="Courier New" panose="02070309020205020404" pitchFamily="49" charset="0"/>
              </a:rPr>
              <a:t>//sum accumulation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en-US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&lt; n; </a:t>
            </a:r>
            <a:r>
              <a:rPr lang="en-US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++)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397300"/>
                </a:solidFill>
                <a:latin typeface="Courier New" panose="02070309020205020404" pitchFamily="49" charset="0"/>
              </a:rPr>
              <a:t>	</a:t>
            </a:r>
            <a:r>
              <a:rPr lang="en-US" sz="20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2000" dirty="0">
                <a:solidFill>
                  <a:srgbClr val="880000"/>
                </a:solidFill>
                <a:latin typeface="Courier New" panose="02070309020205020404" pitchFamily="49" charset="0"/>
              </a:rPr>
              <a:t>"A["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&lt;&lt;</a:t>
            </a:r>
            <a:r>
              <a:rPr lang="en-US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&lt;&lt;</a:t>
            </a:r>
            <a:r>
              <a:rPr lang="en-US" sz="2000" dirty="0">
                <a:solidFill>
                  <a:srgbClr val="880000"/>
                </a:solidFill>
                <a:latin typeface="Courier New" panose="02070309020205020404" pitchFamily="49" charset="0"/>
              </a:rPr>
              <a:t>"] = "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397300"/>
                </a:solidFill>
                <a:latin typeface="Courier New" panose="02070309020205020404" pitchFamily="49" charset="0"/>
              </a:rPr>
              <a:t>	</a:t>
            </a:r>
            <a:r>
              <a:rPr lang="en-US" sz="20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cin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&gt;&gt; A[</a:t>
            </a:r>
            <a:r>
              <a:rPr lang="en-US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}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(</a:t>
            </a:r>
            <a:r>
              <a:rPr lang="en-US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&lt; n; </a:t>
            </a:r>
            <a:r>
              <a:rPr lang="en-US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++)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	sum = sum + A[</a:t>
            </a:r>
            <a:r>
              <a:rPr lang="en-US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}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&lt;&lt; </a:t>
            </a:r>
            <a:r>
              <a:rPr lang="en-US" sz="2000" dirty="0">
                <a:solidFill>
                  <a:srgbClr val="880000"/>
                </a:solidFill>
                <a:latin typeface="Courier New" panose="02070309020205020404" pitchFamily="49" charset="0"/>
              </a:rPr>
              <a:t>"The sum = "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&lt;&lt; sum&lt;&lt;</a:t>
            </a:r>
            <a:r>
              <a:rPr lang="en-US" sz="2000" dirty="0" err="1">
                <a:solidFill>
                  <a:srgbClr val="397300"/>
                </a:solidFill>
                <a:latin typeface="Courier New" panose="02070309020205020404" pitchFamily="49" charset="0"/>
              </a:rPr>
              <a:t>endl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system(</a:t>
            </a:r>
            <a:r>
              <a:rPr lang="en-US" sz="2000" dirty="0">
                <a:solidFill>
                  <a:srgbClr val="880000"/>
                </a:solidFill>
                <a:latin typeface="Courier New" panose="02070309020205020404" pitchFamily="49" charset="0"/>
              </a:rPr>
              <a:t>"pause"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);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lvl="1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444444"/>
                </a:solidFill>
                <a:latin typeface="Courier New" panose="02070309020205020404" pitchFamily="49" charset="0"/>
              </a:rPr>
              <a:t>} </a:t>
            </a:r>
            <a:br>
              <a:rPr lang="en-US" sz="2000" dirty="0"/>
            </a:br>
            <a:endParaRPr lang="en-US" altLang="en-US" sz="2000" baseline="0" dirty="0">
              <a:solidFill>
                <a:schemeClr val="accent2">
                  <a:lumMod val="40000"/>
                  <a:lumOff val="60000"/>
                </a:schemeClr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53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690282"/>
          </a:xfrm>
        </p:spPr>
        <p:txBody>
          <a:bodyPr/>
          <a:lstStyle/>
          <a:p>
            <a:r>
              <a:rPr lang="en-US" sz="3200" dirty="0"/>
              <a:t>Two Dimensional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3424"/>
            <a:ext cx="8153400" cy="51849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two-dimensional array can be think of as a table, which will have x number of rows and y number of columns.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arr</a:t>
            </a:r>
            <a:r>
              <a:rPr lang="en-US" dirty="0"/>
              <a:t>[2][3];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D73EC62-3336-4E11-A02E-5FF7693CFE5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432323"/>
            <a:ext cx="5486400" cy="23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67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690282"/>
          </a:xfrm>
        </p:spPr>
        <p:txBody>
          <a:bodyPr/>
          <a:lstStyle/>
          <a:p>
            <a:r>
              <a:rPr lang="en-US" sz="3200" dirty="0"/>
              <a:t>Two Dimensional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3424"/>
            <a:ext cx="8153400" cy="518498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test[2][3]= {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{2, -5, 6},{4, 0, 9}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};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test[2][3]= { </a:t>
            </a:r>
            <a:br>
              <a:rPr lang="en-US" dirty="0"/>
            </a:br>
            <a:r>
              <a:rPr lang="en-US" dirty="0"/>
              <a:t>			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{2, -5, 6},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		{4, 0, 9}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				</a:t>
            </a:r>
            <a:r>
              <a:rPr lang="en-US" dirty="0"/>
              <a:t>};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D73EC62-3336-4E11-A02E-5FF7693CFE5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536400" y="3373120"/>
          <a:ext cx="419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300330786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9666748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74137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15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88619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15000" y="3068320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8500" y="2997807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6890" y="3060158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3439552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800" y="3793325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599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690282"/>
          </a:xfrm>
        </p:spPr>
        <p:txBody>
          <a:bodyPr/>
          <a:lstStyle/>
          <a:p>
            <a:r>
              <a:rPr lang="en-US" sz="3200" dirty="0"/>
              <a:t>Two Dimensional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16" y="1215823"/>
            <a:ext cx="5545584" cy="5184983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1" indent="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800" i="0" dirty="0">
                <a:solidFill>
                  <a:srgbClr val="1F7199"/>
                </a:solidFill>
                <a:latin typeface="Courier New" panose="02070309020205020404" pitchFamily="49" charset="0"/>
              </a:rPr>
              <a:t>#include </a:t>
            </a:r>
            <a:r>
              <a:rPr lang="en-US" sz="1800" i="0" dirty="0">
                <a:solidFill>
                  <a:srgbClr val="4D99BF"/>
                </a:solidFill>
                <a:latin typeface="Courier New" panose="02070309020205020404" pitchFamily="49" charset="0"/>
              </a:rPr>
              <a:t>&lt;iostream&gt;</a:t>
            </a:r>
            <a:r>
              <a:rPr lang="en-US" sz="1800" i="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lvl="1" indent="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800" i="0" dirty="0">
                <a:solidFill>
                  <a:srgbClr val="444444"/>
                </a:solidFill>
                <a:latin typeface="Courier New" panose="02070309020205020404" pitchFamily="49" charset="0"/>
              </a:rPr>
              <a:t>using namespace </a:t>
            </a:r>
            <a:r>
              <a:rPr lang="en-US" sz="1800" i="0" dirty="0">
                <a:solidFill>
                  <a:srgbClr val="397300"/>
                </a:solidFill>
                <a:latin typeface="Courier New" panose="02070309020205020404" pitchFamily="49" charset="0"/>
              </a:rPr>
              <a:t>std</a:t>
            </a:r>
            <a:r>
              <a:rPr lang="en-US" sz="1800" i="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lvl="1" indent="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800" i="0" dirty="0">
                <a:solidFill>
                  <a:srgbClr val="444444"/>
                </a:solidFill>
                <a:latin typeface="Courier New" panose="02070309020205020404" pitchFamily="49" charset="0"/>
              </a:rPr>
              <a:t>int </a:t>
            </a:r>
            <a:r>
              <a:rPr lang="en-US" sz="1800" i="0" dirty="0">
                <a:solidFill>
                  <a:srgbClr val="880000"/>
                </a:solidFill>
                <a:latin typeface="Courier New" panose="02070309020205020404" pitchFamily="49" charset="0"/>
              </a:rPr>
              <a:t>main</a:t>
            </a:r>
            <a:r>
              <a:rPr lang="en-US" sz="1800" i="0" dirty="0">
                <a:solidFill>
                  <a:srgbClr val="444444"/>
                </a:solidFill>
                <a:latin typeface="Courier New" panose="02070309020205020404" pitchFamily="49" charset="0"/>
              </a:rPr>
              <a:t>() </a:t>
            </a:r>
          </a:p>
          <a:p>
            <a:pPr marL="0" lvl="1" indent="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{</a:t>
            </a:r>
            <a:endParaRPr lang="en-US" sz="180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for(int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= 0;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&lt; 2; ++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for(int j =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0;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j &lt; 3; ++j)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{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cout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&lt;&lt;"Enter your number =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";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	</a:t>
            </a:r>
            <a:r>
              <a:rPr lang="en-US" sz="1800" dirty="0" err="1">
                <a:solidFill>
                  <a:srgbClr val="880000"/>
                </a:solidFill>
                <a:latin typeface="Courier New" panose="02070309020205020404" pitchFamily="49" charset="0"/>
              </a:rPr>
              <a:t>cin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&gt; test[</a:t>
            </a:r>
            <a:r>
              <a:rPr lang="en-US" sz="1800" dirty="0" err="1">
                <a:solidFill>
                  <a:srgbClr val="880000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][</a:t>
            </a:r>
            <a:r>
              <a:rPr lang="en-US" sz="1800" dirty="0">
                <a:solidFill>
                  <a:srgbClr val="BC6060"/>
                </a:solidFill>
                <a:latin typeface="Courier New" panose="02070309020205020404" pitchFamily="49" charset="0"/>
              </a:rPr>
              <a:t>j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97300"/>
                </a:solidFill>
                <a:latin typeface="Courier New" panose="02070309020205020404" pitchFamily="49" charset="0"/>
              </a:rPr>
              <a:t>	}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}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D73EC62-3336-4E11-A02E-5FF7693CFE5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0" y="1218702"/>
            <a:ext cx="5942120" cy="518498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for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&lt;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2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; ++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	for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j =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; j &lt;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3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; ++j)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{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97300"/>
                </a:solidFill>
                <a:latin typeface="Courier New" panose="02070309020205020404" pitchFamily="49" charset="0"/>
              </a:rPr>
              <a:t>		</a:t>
            </a:r>
            <a:r>
              <a:rPr lang="en-US" sz="1800" dirty="0" err="1">
                <a:solidFill>
                  <a:srgbClr val="397300"/>
                </a:solidFill>
                <a:latin typeface="Courier New" panose="02070309020205020404" pitchFamily="49" charset="0"/>
              </a:rPr>
              <a:t>cout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&lt;&lt; test[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][j] &lt;&lt; “\t”;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}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marL="0" lvl="1" indent="0" defTabSz="457200">
              <a:spcBef>
                <a:spcPct val="20000"/>
              </a:spcBef>
              <a:buClrTx/>
              <a:buSzTx/>
              <a:buNone/>
            </a:pP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ea typeface="+mn-ea"/>
                <a:cs typeface="+mn-cs"/>
              </a:rPr>
              <a:t>system(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ea typeface="+mn-ea"/>
                <a:cs typeface="+mn-cs"/>
              </a:rPr>
              <a:t>"pause"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ea typeface="+mn-ea"/>
                <a:cs typeface="+mn-cs"/>
              </a:rPr>
              <a:t>); </a:t>
            </a:r>
          </a:p>
          <a:p>
            <a:pPr marL="0" lvl="1" indent="0" defTabSz="457200">
              <a:spcBef>
                <a:spcPct val="20000"/>
              </a:spcBef>
              <a:buClrTx/>
              <a:buSzTx/>
              <a:buNone/>
            </a:pP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ea typeface="+mn-ea"/>
                <a:cs typeface="+mn-cs"/>
              </a:rPr>
              <a:t>return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ea typeface="+mn-ea"/>
                <a:cs typeface="+mn-cs"/>
              </a:rPr>
              <a:t>0</a:t>
            </a: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ea typeface="+mn-ea"/>
                <a:cs typeface="+mn-cs"/>
              </a:rPr>
              <a:t>;</a:t>
            </a:r>
          </a:p>
          <a:p>
            <a:pPr marL="0" lvl="1" indent="0" defTabSz="457200">
              <a:spcBef>
                <a:spcPct val="20000"/>
              </a:spcBef>
              <a:buClrTx/>
              <a:buSzTx/>
              <a:buNone/>
            </a:pPr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8952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310670"/>
            <a:ext cx="7055380" cy="690282"/>
          </a:xfrm>
        </p:spPr>
        <p:txBody>
          <a:bodyPr/>
          <a:lstStyle/>
          <a:p>
            <a:r>
              <a:rPr lang="en-US" sz="3200" dirty="0"/>
              <a:t>Multi Dimensional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958789"/>
            <a:ext cx="6328792" cy="5899212"/>
          </a:xfrm>
          <a:ln w="31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lvl="1" indent="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800" i="0" dirty="0">
                <a:solidFill>
                  <a:srgbClr val="1F7199"/>
                </a:solidFill>
                <a:latin typeface="Courier New" panose="02070309020205020404" pitchFamily="49" charset="0"/>
              </a:rPr>
              <a:t>#include </a:t>
            </a:r>
            <a:r>
              <a:rPr lang="en-US" sz="1800" i="0" dirty="0">
                <a:solidFill>
                  <a:srgbClr val="4D99BF"/>
                </a:solidFill>
                <a:latin typeface="Courier New" panose="02070309020205020404" pitchFamily="49" charset="0"/>
              </a:rPr>
              <a:t>&lt;iostream&gt;</a:t>
            </a:r>
            <a:r>
              <a:rPr lang="en-US" sz="1800" i="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lvl="1" indent="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800" i="0" dirty="0">
                <a:solidFill>
                  <a:srgbClr val="444444"/>
                </a:solidFill>
                <a:latin typeface="Courier New" panose="02070309020205020404" pitchFamily="49" charset="0"/>
              </a:rPr>
              <a:t>using namespace </a:t>
            </a:r>
            <a:r>
              <a:rPr lang="en-US" sz="1800" i="0" dirty="0">
                <a:solidFill>
                  <a:srgbClr val="397300"/>
                </a:solidFill>
                <a:latin typeface="Courier New" panose="02070309020205020404" pitchFamily="49" charset="0"/>
              </a:rPr>
              <a:t>std</a:t>
            </a:r>
            <a:r>
              <a:rPr lang="en-US" sz="1800" i="0" dirty="0">
                <a:solidFill>
                  <a:srgbClr val="444444"/>
                </a:solidFill>
                <a:latin typeface="Courier New" panose="02070309020205020404" pitchFamily="49" charset="0"/>
              </a:rPr>
              <a:t>; </a:t>
            </a:r>
          </a:p>
          <a:p>
            <a:pPr marL="0" lvl="1" indent="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800" i="0" dirty="0">
                <a:solidFill>
                  <a:srgbClr val="444444"/>
                </a:solidFill>
                <a:latin typeface="Courier New" panose="02070309020205020404" pitchFamily="49" charset="0"/>
              </a:rPr>
              <a:t>int </a:t>
            </a:r>
            <a:r>
              <a:rPr lang="en-US" sz="1800" i="0" dirty="0">
                <a:solidFill>
                  <a:srgbClr val="880000"/>
                </a:solidFill>
                <a:latin typeface="Courier New" panose="02070309020205020404" pitchFamily="49" charset="0"/>
              </a:rPr>
              <a:t>main</a:t>
            </a:r>
            <a:r>
              <a:rPr lang="en-US" sz="1800" i="0" dirty="0">
                <a:solidFill>
                  <a:srgbClr val="444444"/>
                </a:solidFill>
                <a:latin typeface="Courier New" panose="02070309020205020404" pitchFamily="49" charset="0"/>
              </a:rPr>
              <a:t>() </a:t>
            </a:r>
          </a:p>
          <a:p>
            <a:pPr marL="0" lvl="1" indent="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{</a:t>
            </a:r>
            <a:endParaRPr lang="en-US" sz="180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int array[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2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][</a:t>
            </a:r>
            <a:r>
              <a:rPr lang="en-US" sz="1800" dirty="0">
                <a:solidFill>
                  <a:srgbClr val="BC6060"/>
                </a:solidFill>
                <a:latin typeface="Courier New" panose="02070309020205020404" pitchFamily="49" charset="0"/>
              </a:rPr>
              <a:t>3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][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4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for(int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= 0; 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&lt; 2; ++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{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for(int j =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0;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j &lt; 3; ++j)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{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	for(int k =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0;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k &lt; 4; k++)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	{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		</a:t>
            </a:r>
            <a:r>
              <a:rPr lang="en-US" sz="1800" dirty="0" err="1">
                <a:solidFill>
                  <a:srgbClr val="444444"/>
                </a:solidFill>
                <a:latin typeface="Courier New" panose="02070309020205020404" pitchFamily="49" charset="0"/>
              </a:rPr>
              <a:t>cout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&lt;&lt;"Enter your number = 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";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			</a:t>
            </a:r>
            <a:r>
              <a:rPr lang="en-US" sz="1800" dirty="0" err="1">
                <a:solidFill>
                  <a:srgbClr val="880000"/>
                </a:solidFill>
                <a:latin typeface="Courier New" panose="02070309020205020404" pitchFamily="49" charset="0"/>
              </a:rPr>
              <a:t>cin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&gt; array [</a:t>
            </a:r>
            <a:r>
              <a:rPr lang="en-US" sz="1800" dirty="0" err="1">
                <a:solidFill>
                  <a:srgbClr val="880000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][</a:t>
            </a:r>
            <a:r>
              <a:rPr lang="en-US" sz="1800" dirty="0">
                <a:solidFill>
                  <a:srgbClr val="BC6060"/>
                </a:solidFill>
                <a:latin typeface="Courier New" panose="02070309020205020404" pitchFamily="49" charset="0"/>
              </a:rPr>
              <a:t>j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][</a:t>
            </a:r>
            <a:r>
              <a:rPr lang="en-US" sz="1800" dirty="0">
                <a:solidFill>
                  <a:srgbClr val="880000"/>
                </a:solidFill>
                <a:latin typeface="Courier New" panose="02070309020205020404" pitchFamily="49" charset="0"/>
              </a:rPr>
              <a:t>k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		}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97300"/>
                </a:solidFill>
                <a:latin typeface="Courier New" panose="02070309020205020404" pitchFamily="49" charset="0"/>
              </a:rPr>
              <a:t>	}</a:t>
            </a: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44444"/>
                </a:solidFill>
                <a:latin typeface="Courier New" panose="02070309020205020404" pitchFamily="49" charset="0"/>
              </a:rPr>
              <a:t>}</a:t>
            </a:r>
          </a:p>
          <a:p>
            <a:pPr marL="0" lvl="1" indent="0" defTabSz="457200">
              <a:spcBef>
                <a:spcPct val="20000"/>
              </a:spcBef>
              <a:buClrTx/>
              <a:buSzTx/>
              <a:buNone/>
            </a:pP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system(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"pause"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); </a:t>
            </a:r>
          </a:p>
          <a:p>
            <a:pPr marL="0" lvl="1" indent="0" defTabSz="457200">
              <a:spcBef>
                <a:spcPct val="20000"/>
              </a:spcBef>
              <a:buClrTx/>
              <a:buSzTx/>
              <a:buNone/>
            </a:pP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return </a:t>
            </a:r>
            <a:r>
              <a:rPr lang="en-US" i="0" dirty="0">
                <a:solidFill>
                  <a:srgbClr val="880000"/>
                </a:solidFill>
                <a:latin typeface="Courier New" panose="02070309020205020404" pitchFamily="49" charset="0"/>
              </a:rPr>
              <a:t>0</a:t>
            </a: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;</a:t>
            </a:r>
          </a:p>
          <a:p>
            <a:pPr marL="0" lvl="1" indent="0" defTabSz="457200">
              <a:spcBef>
                <a:spcPct val="20000"/>
              </a:spcBef>
              <a:buClrTx/>
              <a:buSzTx/>
              <a:buNone/>
            </a:pPr>
            <a:r>
              <a:rPr lang="en-US" i="0" dirty="0">
                <a:solidFill>
                  <a:srgbClr val="444444"/>
                </a:solidFill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D73EC62-3336-4E11-A02E-5FF7693CFE5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25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690282"/>
          </a:xfrm>
        </p:spPr>
        <p:txBody>
          <a:bodyPr/>
          <a:lstStyle/>
          <a:p>
            <a:r>
              <a:rPr lang="en-US" sz="3200" dirty="0"/>
              <a:t>Multi Dimensional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215823"/>
            <a:ext cx="8737600" cy="5184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Q- create 3 arrays for name, surname and country. Let the user decide the size of them and let him insert the data. After that create a double dimensional array and send all the data in to the double </a:t>
            </a:r>
            <a:r>
              <a:rPr lang="en-US" sz="1800" dirty="0" err="1"/>
              <a:t>dimentional</a:t>
            </a:r>
            <a:r>
              <a:rPr lang="en-US" sz="1800" dirty="0"/>
              <a:t> array.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D73EC62-3336-4E11-A02E-5FF7693CFE5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59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altLang="en-US" sz="3200" dirty="0"/>
              <a:t>LAB Exercises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81200" y="9906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u="sng" dirty="0"/>
              <a:t>LAB 6-1</a:t>
            </a:r>
            <a:r>
              <a:rPr lang="en-US" sz="2000" dirty="0"/>
              <a:t>: Write a program to add two arrays of type double filled by programmer and put the result in a third array. Display the third array. The size of all arrays is 8.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/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u="sng" dirty="0"/>
              <a:t>LAB 6-2</a:t>
            </a:r>
            <a:r>
              <a:rPr lang="en-US" sz="2000" dirty="0"/>
              <a:t>: Write a C++ program to count how many 2s are there in the array of 10 elements. The elements values should be given by the programmer.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/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u="sng" dirty="0"/>
              <a:t>LAB 6-3: </a:t>
            </a:r>
            <a:r>
              <a:rPr lang="en-US" sz="2000" dirty="0"/>
              <a:t>Write a C++ program to find how many times an input number have been repeated inside an array and at which indexes. The elements values is inserted by the user.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6835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 create a search, if an element have been found in an array. You may use random number. to find an element in an index.</a:t>
            </a:r>
          </a:p>
          <a:p>
            <a:r>
              <a:rPr lang="en-US" dirty="0"/>
              <a:t>4- sort an array in from biggest to smallest and vice versa.</a:t>
            </a:r>
          </a:p>
          <a:p>
            <a:r>
              <a:rPr lang="en-US" dirty="0"/>
              <a:t>5- put two (one dimensional array) elements in to double dimensional array automatically.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D73EC62-3336-4E11-A02E-5FF7693CFE5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Array Concept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idx="1"/>
          </p:nvPr>
        </p:nvSpPr>
        <p:spPr>
          <a:xfrm>
            <a:off x="2057400" y="1066800"/>
            <a:ext cx="8610600" cy="3505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Array: a variable that can store multiple values of the same type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Values are stored in adjacent memory locations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Declared using [] operator</a:t>
            </a:r>
          </a:p>
          <a:p>
            <a:pPr lvl="1" eaLnBrk="1" hangingPunct="1"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A[5];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09800" y="35052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This allocates the following memory locations</a:t>
            </a:r>
          </a:p>
        </p:txBody>
      </p:sp>
      <p:graphicFrame>
        <p:nvGraphicFramePr>
          <p:cNvPr id="6" name="Group 29"/>
          <p:cNvGraphicFramePr>
            <a:graphicFrameLocks noGrp="1"/>
          </p:cNvGraphicFramePr>
          <p:nvPr/>
        </p:nvGraphicFramePr>
        <p:xfrm>
          <a:off x="2743200" y="4191000"/>
          <a:ext cx="6096000" cy="518048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09397"/>
              </p:ext>
            </p:extLst>
          </p:nvPr>
        </p:nvGraphicFramePr>
        <p:xfrm>
          <a:off x="2743200" y="5181600"/>
          <a:ext cx="6096000" cy="8382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Element 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Element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Element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Element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Element 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21" name="Line 56"/>
          <p:cNvSpPr>
            <a:spLocks noChangeShapeType="1"/>
          </p:cNvSpPr>
          <p:nvPr/>
        </p:nvSpPr>
        <p:spPr bwMode="auto">
          <a:xfrm flipV="1">
            <a:off x="3352800" y="4724400"/>
            <a:ext cx="0" cy="45720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Line 57"/>
          <p:cNvSpPr>
            <a:spLocks noChangeShapeType="1"/>
          </p:cNvSpPr>
          <p:nvPr/>
        </p:nvSpPr>
        <p:spPr bwMode="auto">
          <a:xfrm flipH="1" flipV="1">
            <a:off x="4572000" y="4724400"/>
            <a:ext cx="0" cy="45720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Line 58"/>
          <p:cNvSpPr>
            <a:spLocks noChangeShapeType="1"/>
          </p:cNvSpPr>
          <p:nvPr/>
        </p:nvSpPr>
        <p:spPr bwMode="auto">
          <a:xfrm flipV="1">
            <a:off x="5791200" y="4724400"/>
            <a:ext cx="0" cy="45720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4" name="Line 59"/>
          <p:cNvSpPr>
            <a:spLocks noChangeShapeType="1"/>
          </p:cNvSpPr>
          <p:nvPr/>
        </p:nvSpPr>
        <p:spPr bwMode="auto">
          <a:xfrm flipV="1">
            <a:off x="7010400" y="4724400"/>
            <a:ext cx="0" cy="45720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Line 60"/>
          <p:cNvSpPr>
            <a:spLocks noChangeShapeType="1"/>
          </p:cNvSpPr>
          <p:nvPr/>
        </p:nvSpPr>
        <p:spPr bwMode="auto">
          <a:xfrm flipV="1">
            <a:off x="8229600" y="4724400"/>
            <a:ext cx="0" cy="45720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86106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5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EAEA20-D180-4DE7-935D-78D83F62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83076"/>
            <a:ext cx="9601200" cy="6573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Array Size Declarators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28615-7DC1-4E17-AFEF-54F76900C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740393"/>
            <a:ext cx="112109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Accessing Array Elements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371600"/>
            <a:ext cx="8229600" cy="3733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Array elements (accessed by array name and subscript) can be used as regular variables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55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85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0352" lvl="1" indent="0" eaLnBrk="1" hangingPunct="1">
              <a:lnSpc>
                <a:spcPct val="15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A[0] = 79;</a:t>
            </a:r>
          </a:p>
          <a:p>
            <a:pPr marL="530352" lvl="1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cout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&lt;&lt; A[0];</a:t>
            </a:r>
          </a:p>
          <a:p>
            <a:pPr marL="530352" lvl="1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cin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 &gt;&gt; A[1]; //user puts 88</a:t>
            </a:r>
          </a:p>
          <a:p>
            <a:pPr marL="530352" lvl="1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A[4] = A[0] + A[1];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6148" name="Group 59"/>
          <p:cNvGrpSpPr>
            <a:grpSpLocks/>
          </p:cNvGrpSpPr>
          <p:nvPr/>
        </p:nvGrpSpPr>
        <p:grpSpPr bwMode="auto">
          <a:xfrm>
            <a:off x="3200400" y="2398714"/>
            <a:ext cx="6477000" cy="954088"/>
            <a:chOff x="1056" y="1847"/>
            <a:chExt cx="4080" cy="601"/>
          </a:xfrm>
        </p:grpSpPr>
        <p:grpSp>
          <p:nvGrpSpPr>
            <p:cNvPr id="6158" name="Group 57"/>
            <p:cNvGrpSpPr>
              <a:grpSpLocks/>
            </p:cNvGrpSpPr>
            <p:nvPr/>
          </p:nvGrpSpPr>
          <p:grpSpPr bwMode="auto">
            <a:xfrm>
              <a:off x="1536" y="1920"/>
              <a:ext cx="3600" cy="528"/>
              <a:chOff x="1536" y="1872"/>
              <a:chExt cx="3600" cy="528"/>
            </a:xfrm>
          </p:grpSpPr>
          <p:sp>
            <p:nvSpPr>
              <p:cNvPr id="6160" name="Text Box 50"/>
              <p:cNvSpPr txBox="1">
                <a:spLocks noChangeArrowheads="1"/>
              </p:cNvSpPr>
              <p:nvPr/>
            </p:nvSpPr>
            <p:spPr bwMode="auto">
              <a:xfrm>
                <a:off x="1536" y="2112"/>
                <a:ext cx="36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aseline="0" dirty="0">
                    <a:solidFill>
                      <a:schemeClr val="accent1">
                        <a:lumMod val="75000"/>
                      </a:schemeClr>
                    </a:solidFill>
                  </a:rPr>
                  <a:t>     </a:t>
                </a:r>
                <a:r>
                  <a:rPr lang="en-US" altLang="en-US" b="1" baseline="0" dirty="0">
                    <a:solidFill>
                      <a:schemeClr val="accent1">
                        <a:lumMod val="75000"/>
                      </a:schemeClr>
                    </a:solidFill>
                  </a:rPr>
                  <a:t>0             1             2              3             4</a:t>
                </a:r>
                <a:r>
                  <a:rPr lang="en-US" altLang="en-US" baseline="0" dirty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</a:p>
            </p:txBody>
          </p:sp>
          <p:sp>
            <p:nvSpPr>
              <p:cNvPr id="6161" name="Rectangle 52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2" name="Rectangle 53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3" name="Rectangle 5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4" name="Rectangle 55"/>
              <p:cNvSpPr>
                <a:spLocks noChangeArrowheads="1"/>
              </p:cNvSpPr>
              <p:nvPr/>
            </p:nvSpPr>
            <p:spPr bwMode="auto">
              <a:xfrm>
                <a:off x="225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5" name="Rectangle 56"/>
              <p:cNvSpPr>
                <a:spLocks noChangeArrowheads="1"/>
              </p:cNvSpPr>
              <p:nvPr/>
            </p:nvSpPr>
            <p:spPr bwMode="auto">
              <a:xfrm>
                <a:off x="369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159" name="Text Box 58"/>
            <p:cNvSpPr txBox="1">
              <a:spLocks noChangeArrowheads="1"/>
            </p:cNvSpPr>
            <p:nvPr/>
          </p:nvSpPr>
          <p:spPr bwMode="auto">
            <a:xfrm>
              <a:off x="1056" y="1847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 dirty="0">
                  <a:solidFill>
                    <a:schemeClr val="accent1">
                      <a:lumMod val="75000"/>
                    </a:schemeClr>
                  </a:solidFill>
                  <a:latin typeface="Courier New" panose="02070309020205020404" pitchFamily="49" charset="0"/>
                </a:rPr>
                <a:t>A</a:t>
              </a:r>
            </a:p>
          </p:txBody>
        </p:sp>
      </p:grpSp>
      <p:grpSp>
        <p:nvGrpSpPr>
          <p:cNvPr id="6149" name="Group 59"/>
          <p:cNvGrpSpPr>
            <a:grpSpLocks/>
          </p:cNvGrpSpPr>
          <p:nvPr/>
        </p:nvGrpSpPr>
        <p:grpSpPr bwMode="auto">
          <a:xfrm>
            <a:off x="2819400" y="5105401"/>
            <a:ext cx="7010400" cy="1033463"/>
            <a:chOff x="720" y="1872"/>
            <a:chExt cx="4416" cy="521"/>
          </a:xfrm>
        </p:grpSpPr>
        <p:grpSp>
          <p:nvGrpSpPr>
            <p:cNvPr id="6150" name="Group 57"/>
            <p:cNvGrpSpPr>
              <a:grpSpLocks/>
            </p:cNvGrpSpPr>
            <p:nvPr/>
          </p:nvGrpSpPr>
          <p:grpSpPr bwMode="auto">
            <a:xfrm>
              <a:off x="1536" y="1920"/>
              <a:ext cx="3600" cy="473"/>
              <a:chOff x="1536" y="1872"/>
              <a:chExt cx="3600" cy="473"/>
            </a:xfrm>
          </p:grpSpPr>
          <p:sp>
            <p:nvSpPr>
              <p:cNvPr id="6152" name="Text Box 50"/>
              <p:cNvSpPr txBox="1">
                <a:spLocks noChangeArrowheads="1"/>
              </p:cNvSpPr>
              <p:nvPr/>
            </p:nvSpPr>
            <p:spPr bwMode="auto">
              <a:xfrm>
                <a:off x="1536" y="2112"/>
                <a:ext cx="360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aseline="0"/>
                  <a:t>     </a:t>
                </a:r>
                <a:r>
                  <a:rPr lang="en-US" altLang="en-US" b="1" baseline="0">
                    <a:solidFill>
                      <a:schemeClr val="accent2"/>
                    </a:solidFill>
                  </a:rPr>
                  <a:t>0             1             2              3             4</a:t>
                </a:r>
                <a:r>
                  <a:rPr lang="en-US" altLang="en-US" baseline="0">
                    <a:solidFill>
                      <a:schemeClr val="accent2"/>
                    </a:solidFill>
                  </a:rPr>
                  <a:t>   </a:t>
                </a:r>
                <a:endParaRPr lang="en-US" altLang="en-US" baseline="0"/>
              </a:p>
            </p:txBody>
          </p:sp>
          <p:sp>
            <p:nvSpPr>
              <p:cNvPr id="6153" name="Rectangle 52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3200" b="1"/>
                  <a:t>167</a:t>
                </a:r>
              </a:p>
            </p:txBody>
          </p:sp>
          <p:sp>
            <p:nvSpPr>
              <p:cNvPr id="6154" name="Rectangle 53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3200" b="1"/>
                  <a:t>79</a:t>
                </a:r>
              </a:p>
            </p:txBody>
          </p:sp>
          <p:sp>
            <p:nvSpPr>
              <p:cNvPr id="6155" name="Rectangle 5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56" name="Rectangle 55"/>
              <p:cNvSpPr>
                <a:spLocks noChangeArrowheads="1"/>
              </p:cNvSpPr>
              <p:nvPr/>
            </p:nvSpPr>
            <p:spPr bwMode="auto">
              <a:xfrm>
                <a:off x="225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3200" b="1"/>
                  <a:t>88</a:t>
                </a:r>
              </a:p>
            </p:txBody>
          </p:sp>
          <p:sp>
            <p:nvSpPr>
              <p:cNvPr id="6157" name="Rectangle 56"/>
              <p:cNvSpPr>
                <a:spLocks noChangeArrowheads="1"/>
              </p:cNvSpPr>
              <p:nvPr/>
            </p:nvSpPr>
            <p:spPr bwMode="auto">
              <a:xfrm>
                <a:off x="369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151" name="Text Box 58"/>
            <p:cNvSpPr txBox="1">
              <a:spLocks noChangeArrowheads="1"/>
            </p:cNvSpPr>
            <p:nvPr/>
          </p:nvSpPr>
          <p:spPr bwMode="auto">
            <a:xfrm>
              <a:off x="720" y="1872"/>
              <a:ext cx="8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chemeClr val="accent2"/>
                  </a:solidFill>
                  <a:latin typeface="Courier New" panose="02070309020205020404" pitchFamily="49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85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/>
              <a:t>Array Subscripts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305800" cy="47244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Array subscript (index) can be an integer constant, integer variable, or integer expression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Examples:</a:t>
            </a:r>
          </a:p>
          <a:p>
            <a:pPr marL="0" indent="0" eaLnBrk="1" hangingPunct="1"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1F719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n-US" sz="2400" b="1" dirty="0">
                <a:solidFill>
                  <a:srgbClr val="1F7199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include</a:t>
            </a:r>
            <a:r>
              <a:rPr lang="en-US" sz="2400" dirty="0">
                <a:solidFill>
                  <a:srgbClr val="1F719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4D99B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&lt;iostream&gt;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using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3973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std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int </a:t>
            </a:r>
            <a:r>
              <a:rPr lang="en-US" sz="2400" b="1" dirty="0">
                <a:solidFill>
                  <a:srgbClr val="880000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main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()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{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A[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j = 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3973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cout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&lt;&lt; 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"Hi"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&lt;&lt; </a:t>
            </a:r>
            <a:r>
              <a:rPr lang="en-US" sz="2400" dirty="0" err="1">
                <a:solidFill>
                  <a:srgbClr val="3973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endl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3973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cin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&gt;&gt; A[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];			</a:t>
            </a:r>
            <a:r>
              <a:rPr lang="en-US" sz="2400" dirty="0">
                <a:solidFill>
                  <a:srgbClr val="888888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// int constant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3973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cout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&lt;&lt; A[</a:t>
            </a:r>
            <a:r>
              <a:rPr lang="en-US" sz="2400" dirty="0" err="1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];			</a:t>
            </a:r>
            <a:r>
              <a:rPr lang="en-US" sz="2400" dirty="0">
                <a:solidFill>
                  <a:srgbClr val="888888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// int variable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3973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cout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&lt;&lt; A[</a:t>
            </a:r>
            <a:r>
              <a:rPr lang="en-US" sz="2400" dirty="0" err="1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j];		</a:t>
            </a:r>
            <a:r>
              <a:rPr lang="en-US" sz="2400" dirty="0">
                <a:solidFill>
                  <a:srgbClr val="888888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// int expression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6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610600" cy="793750"/>
          </a:xfrm>
        </p:spPr>
        <p:txBody>
          <a:bodyPr/>
          <a:lstStyle/>
          <a:p>
            <a:pPr eaLnBrk="1" hangingPunct="1"/>
            <a:r>
              <a:rPr lang="en-US" altLang="en-US" dirty="0"/>
              <a:t>Defining Array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8610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/>
              <a:t>In the definition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b="1" dirty="0">
                <a:solidFill>
                  <a:srgbClr val="444444"/>
                </a:solidFill>
                <a:latin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  <a:t> A[</a:t>
            </a:r>
            <a:r>
              <a:rPr lang="en-US" sz="2400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sz="2400" dirty="0">
                <a:solidFill>
                  <a:srgbClr val="444444"/>
                </a:solidFill>
                <a:latin typeface="Courier New" panose="02070309020205020404" pitchFamily="49" charset="0"/>
              </a:rPr>
              <a:t>]; </a:t>
            </a:r>
            <a:r>
              <a:rPr lang="en-US" sz="2400" dirty="0">
                <a:solidFill>
                  <a:srgbClr val="888888"/>
                </a:solidFill>
                <a:latin typeface="Courier New" panose="02070309020205020404" pitchFamily="49" charset="0"/>
              </a:rPr>
              <a:t>//holds 5 integer cells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dirty="0"/>
              <a:t> is the data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type </a:t>
            </a:r>
            <a:r>
              <a:rPr lang="en-US" dirty="0"/>
              <a:t>of the array elements</a:t>
            </a:r>
            <a:endParaRPr lang="en-US" dirty="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Font typeface="Arial" charset="0"/>
              <a:buChar char="–"/>
              <a:defRPr/>
            </a:pPr>
            <a:r>
              <a:rPr lang="en-US" b="1" dirty="0">
                <a:latin typeface="Courier New" pitchFamily="49" charset="0"/>
              </a:rPr>
              <a:t>A</a:t>
            </a:r>
            <a:r>
              <a:rPr lang="en-US" dirty="0"/>
              <a:t> is the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name</a:t>
            </a:r>
            <a:r>
              <a:rPr lang="en-US" dirty="0"/>
              <a:t> of the array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Font typeface="Arial" charset="0"/>
              <a:buChar char="–"/>
              <a:defRPr/>
            </a:pPr>
            <a:r>
              <a:rPr lang="en-US" b="1" dirty="0">
                <a:latin typeface="Courier New" pitchFamily="49" charset="0"/>
              </a:rPr>
              <a:t>5 </a:t>
            </a:r>
            <a:r>
              <a:rPr lang="en-US" dirty="0"/>
              <a:t>is the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 of elements</a:t>
            </a:r>
            <a:r>
              <a:rPr lang="en-US" dirty="0"/>
              <a:t>.  It shows the number of elements in the array.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Font typeface="Arial" charset="0"/>
              <a:buChar char="–"/>
              <a:defRPr/>
            </a:pPr>
            <a:r>
              <a:rPr lang="en-US" dirty="0"/>
              <a:t>Other Example</a:t>
            </a:r>
          </a:p>
          <a:p>
            <a:pPr lvl="1" indent="-742950">
              <a:lnSpc>
                <a:spcPct val="85000"/>
              </a:lnSpc>
              <a:spcBef>
                <a:spcPct val="40000"/>
              </a:spcBef>
              <a:buNone/>
              <a:defRPr/>
            </a:pPr>
            <a:r>
              <a:rPr lang="fr-FR" sz="2400" b="1" i="0" dirty="0">
                <a:solidFill>
                  <a:srgbClr val="444444"/>
                </a:solidFill>
                <a:latin typeface="Courier New" panose="02070309020205020404" pitchFamily="49" charset="0"/>
              </a:rPr>
              <a:t>double</a:t>
            </a:r>
            <a:r>
              <a:rPr lang="fr-FR" sz="2400" i="0" dirty="0">
                <a:solidFill>
                  <a:srgbClr val="444444"/>
                </a:solidFill>
                <a:latin typeface="Courier New" panose="02070309020205020404" pitchFamily="49" charset="0"/>
              </a:rPr>
              <a:t> volumes[</a:t>
            </a:r>
            <a:r>
              <a:rPr lang="fr-FR" sz="2400" i="0" dirty="0">
                <a:solidFill>
                  <a:srgbClr val="880000"/>
                </a:solidFill>
                <a:latin typeface="Courier New" panose="02070309020205020404" pitchFamily="49" charset="0"/>
              </a:rPr>
              <a:t>10</a:t>
            </a:r>
            <a:r>
              <a:rPr lang="fr-FR" sz="2400" i="0" dirty="0">
                <a:solidFill>
                  <a:srgbClr val="444444"/>
                </a:solidFill>
                <a:latin typeface="Courier New" panose="02070309020205020404" pitchFamily="49" charset="0"/>
              </a:rPr>
              <a:t>];</a:t>
            </a:r>
            <a:r>
              <a:rPr lang="fr-FR" sz="2400" i="0" dirty="0">
                <a:solidFill>
                  <a:srgbClr val="888888"/>
                </a:solidFill>
                <a:latin typeface="Courier New" panose="02070309020205020404" pitchFamily="49" charset="0"/>
              </a:rPr>
              <a:t>//</a:t>
            </a:r>
            <a:r>
              <a:rPr lang="fr-FR" sz="2400" i="0" dirty="0" err="1">
                <a:solidFill>
                  <a:srgbClr val="888888"/>
                </a:solidFill>
                <a:latin typeface="Courier New" panose="02070309020205020404" pitchFamily="49" charset="0"/>
              </a:rPr>
              <a:t>holds</a:t>
            </a:r>
            <a:r>
              <a:rPr lang="fr-FR" sz="2400" i="0" dirty="0">
                <a:solidFill>
                  <a:srgbClr val="888888"/>
                </a:solidFill>
                <a:latin typeface="Courier New" panose="02070309020205020404" pitchFamily="49" charset="0"/>
              </a:rPr>
              <a:t> 10 double </a:t>
            </a:r>
            <a:r>
              <a:rPr lang="fr-FR" sz="2400" i="0" dirty="0" err="1">
                <a:solidFill>
                  <a:srgbClr val="888888"/>
                </a:solidFill>
                <a:latin typeface="Courier New" panose="02070309020205020404" pitchFamily="49" charset="0"/>
              </a:rPr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306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5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0070C0"/>
      </a:accent2>
      <a:accent3>
        <a:srgbClr val="614138"/>
      </a:accent3>
      <a:accent4>
        <a:srgbClr val="C3986D"/>
      </a:accent4>
      <a:accent5>
        <a:srgbClr val="A19574"/>
      </a:accent5>
      <a:accent6>
        <a:srgbClr val="C17529"/>
      </a:accent6>
      <a:hlink>
        <a:srgbClr val="005390"/>
      </a:hlink>
      <a:folHlink>
        <a:srgbClr val="FFC42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3386</Words>
  <Application>Microsoft Office PowerPoint</Application>
  <PresentationFormat>Widescreen</PresentationFormat>
  <Paragraphs>527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Arial-BoldMT</vt:lpstr>
      <vt:lpstr>Calibri</vt:lpstr>
      <vt:lpstr>Champions</vt:lpstr>
      <vt:lpstr>Consolas</vt:lpstr>
      <vt:lpstr>Courier New</vt:lpstr>
      <vt:lpstr>Courier10PitchBT-Roman</vt:lpstr>
      <vt:lpstr>Franklin Gothic Book</vt:lpstr>
      <vt:lpstr>inherit</vt:lpstr>
      <vt:lpstr>StoneSans-Bold</vt:lpstr>
      <vt:lpstr>Times New Roman</vt:lpstr>
      <vt:lpstr>Wingdings</vt:lpstr>
      <vt:lpstr>Wingdings 3</vt:lpstr>
      <vt:lpstr>Crop</vt:lpstr>
      <vt:lpstr>PowerPoint Presentation</vt:lpstr>
      <vt:lpstr>Objectives</vt:lpstr>
      <vt:lpstr>PowerPoint Presentation</vt:lpstr>
      <vt:lpstr>Array Concept</vt:lpstr>
      <vt:lpstr>PowerPoint Presentation</vt:lpstr>
      <vt:lpstr>PowerPoint Presentation</vt:lpstr>
      <vt:lpstr>Accessing Array Elements</vt:lpstr>
      <vt:lpstr>Array Subscripts</vt:lpstr>
      <vt:lpstr>Defining Array</vt:lpstr>
      <vt:lpstr>Array Initialization</vt:lpstr>
      <vt:lpstr>Implicit Array Sizing</vt:lpstr>
      <vt:lpstr>Inputting Array Contents</vt:lpstr>
      <vt:lpstr>Processing Array Contents</vt:lpstr>
      <vt:lpstr>Displaying Array Contents</vt:lpstr>
      <vt:lpstr>Inputting All Array Elements</vt:lpstr>
      <vt:lpstr>Displaying All Array Elements</vt:lpstr>
      <vt:lpstr>Sample input and output program of array</vt:lpstr>
      <vt:lpstr>NOTE 3: Strings and string Objects</vt:lpstr>
      <vt:lpstr>Months and Days Example</vt:lpstr>
      <vt:lpstr>Notes about Arrays</vt:lpstr>
      <vt:lpstr>NOTE 2: Using Increment and Decrement Operators with Array Elements</vt:lpstr>
      <vt:lpstr>Array direct Initialization using pointer</vt:lpstr>
      <vt:lpstr>Direct Array Initialization using pointer</vt:lpstr>
      <vt:lpstr> int A1[5]= {1,2,3,4,5};  int A2[5];   </vt:lpstr>
      <vt:lpstr>Comparing Two Arrays</vt:lpstr>
      <vt:lpstr>Search inside an array</vt:lpstr>
      <vt:lpstr>Vowel counter application  </vt:lpstr>
      <vt:lpstr>Finding The largest of Array elements</vt:lpstr>
      <vt:lpstr>PowerPoint Presentation</vt:lpstr>
      <vt:lpstr>Summation of array elements</vt:lpstr>
      <vt:lpstr>Two Dimensional Array</vt:lpstr>
      <vt:lpstr>Two Dimensional Array</vt:lpstr>
      <vt:lpstr>Two Dimensional Array</vt:lpstr>
      <vt:lpstr>Multi Dimensional Array</vt:lpstr>
      <vt:lpstr>Multi Dimensional Array</vt:lpstr>
      <vt:lpstr>LAB Exercises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Kamal</dc:creator>
  <cp:lastModifiedBy>Mohammed Kamal</cp:lastModifiedBy>
  <cp:revision>134</cp:revision>
  <dcterms:created xsi:type="dcterms:W3CDTF">2020-05-11T18:54:17Z</dcterms:created>
  <dcterms:modified xsi:type="dcterms:W3CDTF">2020-09-01T17:42:33Z</dcterms:modified>
</cp:coreProperties>
</file>