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449" r:id="rId2"/>
    <p:sldId id="489" r:id="rId3"/>
    <p:sldId id="358" r:id="rId4"/>
    <p:sldId id="359" r:id="rId5"/>
    <p:sldId id="362" r:id="rId6"/>
    <p:sldId id="363" r:id="rId7"/>
    <p:sldId id="260" r:id="rId8"/>
    <p:sldId id="360" r:id="rId9"/>
    <p:sldId id="364" r:id="rId10"/>
    <p:sldId id="329" r:id="rId11"/>
    <p:sldId id="365" r:id="rId12"/>
    <p:sldId id="367" r:id="rId13"/>
    <p:sldId id="330" r:id="rId14"/>
    <p:sldId id="370" r:id="rId15"/>
    <p:sldId id="262" r:id="rId16"/>
    <p:sldId id="279" r:id="rId17"/>
    <p:sldId id="263" r:id="rId18"/>
    <p:sldId id="336" r:id="rId19"/>
    <p:sldId id="338" r:id="rId20"/>
    <p:sldId id="339" r:id="rId21"/>
    <p:sldId id="372" r:id="rId22"/>
    <p:sldId id="373" r:id="rId23"/>
    <p:sldId id="374" r:id="rId24"/>
    <p:sldId id="304" r:id="rId25"/>
    <p:sldId id="492" r:id="rId26"/>
    <p:sldId id="490" r:id="rId27"/>
    <p:sldId id="491" r:id="rId28"/>
    <p:sldId id="317" r:id="rId29"/>
    <p:sldId id="318" r:id="rId30"/>
    <p:sldId id="347" r:id="rId31"/>
    <p:sldId id="352" r:id="rId32"/>
    <p:sldId id="353" r:id="rId33"/>
    <p:sldId id="375" r:id="rId34"/>
    <p:sldId id="376" r:id="rId35"/>
    <p:sldId id="377" r:id="rId36"/>
    <p:sldId id="379" r:id="rId37"/>
    <p:sldId id="380" r:id="rId38"/>
    <p:sldId id="381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54DDB-3FD0-4B00-888E-A4FFE83959C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16E01-8425-4138-924D-DBEA1FF52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3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381A0C9-D585-4FD0-8294-AAC15B470871}" type="slidenum">
              <a:rPr lang="en-US" altLang="en-US" sz="1300" baseline="0"/>
              <a:pPr eaLnBrk="1" hangingPunct="1"/>
              <a:t>2</a:t>
            </a:fld>
            <a:endParaRPr lang="en-US" altLang="en-US" sz="1300" baseline="0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6767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8B09A58-DA32-495C-8D4D-36D3CB287D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FBB6428-1353-45B4-BBD9-772C598D375E}" type="slidenum">
              <a:rPr lang="en-IN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28</a:t>
            </a:fld>
            <a:endParaRPr lang="en-I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1">
            <a:extLst>
              <a:ext uri="{FF2B5EF4-FFF2-40B4-BE49-F238E27FC236}">
                <a16:creationId xmlns:a16="http://schemas.microsoft.com/office/drawing/2014/main" id="{407BA37E-0AB9-4B07-BBCC-5E8C87B3F9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/>
        </p:spPr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ACB16A31-C75F-463E-B36B-543718424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A66609C-DC56-41D6-9638-DB186EF0B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C160A0B4-8F4E-47C9-A188-1A413E59ACA5}" type="slidenum">
              <a:rPr lang="en-IN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29</a:t>
            </a:fld>
            <a:endParaRPr lang="en-I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1">
            <a:extLst>
              <a:ext uri="{FF2B5EF4-FFF2-40B4-BE49-F238E27FC236}">
                <a16:creationId xmlns:a16="http://schemas.microsoft.com/office/drawing/2014/main" id="{43C482C6-54F6-4712-BAE9-395512D546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/>
        </p:spPr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229BF2FE-96DD-4220-9262-A57A0D7542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6753735-A7FB-44BC-B41D-D5D9EF2CF9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B0B31CD-45F3-4F31-8A81-D60BA526EDB2}" type="slidenum">
              <a:rPr lang="en-US" altLang="en-US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5A99576-BA0C-4DBA-91AA-457CCEB8C5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BD7C0192-4516-4857-B634-03BDA1221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B701106-74AD-4A7E-ABD1-391A432DC6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683FF0A-9C71-4FDD-B9C1-E60042AA825B}" type="slidenum">
              <a:rPr lang="en-US" altLang="en-US">
                <a:latin typeface="Arial" panose="020B0604020202020204" pitchFamily="34" charset="0"/>
              </a:rPr>
              <a:pPr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A28AD74-2570-4952-A5B8-8DEA6C5C8E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A98482E-3711-4830-9162-3203FF4AD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F5B69FAD-0830-4629-A9C4-050654DC39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0104D6F2-DB51-4B1A-B4F3-6775FAB4CFDB}" type="slidenum">
              <a:rPr lang="en-US" altLang="en-US">
                <a:latin typeface="Arial" panose="020B0604020202020204" pitchFamily="34" charset="0"/>
              </a:rPr>
              <a:pPr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6D32071-7891-401F-8F38-5F146E8B06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E009E58-FA94-4A93-A493-58C3505C7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152E5AE-124A-4D69-A9B5-52AB45E573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D447D03-617C-41B8-80B7-F6107710C512}" type="slidenum">
              <a:rPr lang="en-US" altLang="en-US">
                <a:latin typeface="Arial" panose="020B0604020202020204" pitchFamily="34" charset="0"/>
              </a:rPr>
              <a:pPr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4F7A06F-816C-4721-85A0-FD0E0FE0A9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3BEB9DD-2900-4A0C-B783-330454483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23FCF15-1B9A-4FD6-B0C1-6F56E3AE5F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6EF59A1-6CCD-4F36-9794-087328FCCCA7}" type="slidenum">
              <a:rPr lang="en-IN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24</a:t>
            </a:fld>
            <a:endParaRPr lang="en-I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1">
            <a:extLst>
              <a:ext uri="{FF2B5EF4-FFF2-40B4-BE49-F238E27FC236}">
                <a16:creationId xmlns:a16="http://schemas.microsoft.com/office/drawing/2014/main" id="{390FFCE1-8AC7-4517-A2AE-FFB169659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/>
        </p:spPr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838718B3-B329-411F-8C21-BB5FA0A2E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23FCF15-1B9A-4FD6-B0C1-6F56E3AE5F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6EF59A1-6CCD-4F36-9794-087328FCCCA7}" type="slidenum">
              <a:rPr lang="en-IN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25</a:t>
            </a:fld>
            <a:endParaRPr lang="en-I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1">
            <a:extLst>
              <a:ext uri="{FF2B5EF4-FFF2-40B4-BE49-F238E27FC236}">
                <a16:creationId xmlns:a16="http://schemas.microsoft.com/office/drawing/2014/main" id="{390FFCE1-8AC7-4517-A2AE-FFB169659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/>
        </p:spPr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838718B3-B329-411F-8C21-BB5FA0A2E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304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23FCF15-1B9A-4FD6-B0C1-6F56E3AE5F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6EF59A1-6CCD-4F36-9794-087328FCCCA7}" type="slidenum">
              <a:rPr lang="en-IN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26</a:t>
            </a:fld>
            <a:endParaRPr lang="en-I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1">
            <a:extLst>
              <a:ext uri="{FF2B5EF4-FFF2-40B4-BE49-F238E27FC236}">
                <a16:creationId xmlns:a16="http://schemas.microsoft.com/office/drawing/2014/main" id="{390FFCE1-8AC7-4517-A2AE-FFB169659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/>
        </p:spPr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838718B3-B329-411F-8C21-BB5FA0A2E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30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23FCF15-1B9A-4FD6-B0C1-6F56E3AE5F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6EF59A1-6CCD-4F36-9794-087328FCCCA7}" type="slidenum">
              <a:rPr lang="en-IN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27</a:t>
            </a:fld>
            <a:endParaRPr lang="en-I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1">
            <a:extLst>
              <a:ext uri="{FF2B5EF4-FFF2-40B4-BE49-F238E27FC236}">
                <a16:creationId xmlns:a16="http://schemas.microsoft.com/office/drawing/2014/main" id="{390FFCE1-8AC7-4517-A2AE-FFB169659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/>
        </p:spPr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838718B3-B329-411F-8C21-BB5FA0A2E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2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AB82D2-8337-4BDA-962D-2F8C2FEBC78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86849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7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9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AB82D2-8337-4BDA-962D-2F8C2FEBC78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66920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3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4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82D2-8337-4BDA-962D-2F8C2FEBC78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8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AB82D2-8337-4BDA-962D-2F8C2FEBC78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461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AB82D2-8337-4BDA-962D-2F8C2FEBC78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783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4AB82D2-8337-4BDA-962D-2F8C2FEBC782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9BEBBC0-F182-4D79-96E2-9A958F66F8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887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Local%20Settings/Temp/VECTOR_vectorCCpush_back.htm#vector::push_bac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Local%20Settings/Temp/VECTOR_vectorCCend.htm#vector::end" TargetMode="External"/><Relationship Id="rId7" Type="http://schemas.openxmlformats.org/officeDocument/2006/relationships/hyperlink" Target="../Local%20Settings/Temp/VECTOR_vectorCCclear.htm#vector::clear" TargetMode="External"/><Relationship Id="rId2" Type="http://schemas.openxmlformats.org/officeDocument/2006/relationships/hyperlink" Target="../Local%20Settings/Temp/VECTOR_vectorCCbegin.htm#vector::beg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Local%20Settings/Temp/VECTOR_vectorCCerase.htm#vector::erase" TargetMode="External"/><Relationship Id="rId5" Type="http://schemas.openxmlformats.org/officeDocument/2006/relationships/hyperlink" Target="../Local%20Settings/Temp/VECTOR_vectorCCpush_back.htm#vector::push_back" TargetMode="External"/><Relationship Id="rId4" Type="http://schemas.openxmlformats.org/officeDocument/2006/relationships/hyperlink" Target="../Local%20Settings/Temp/VECTOR_vectorCCempty.htm#vector::empty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D4A0F91-1296-4B56-A47F-14704DDEE4BC}"/>
              </a:ext>
            </a:extLst>
          </p:cNvPr>
          <p:cNvSpPr/>
          <p:nvPr/>
        </p:nvSpPr>
        <p:spPr>
          <a:xfrm>
            <a:off x="267406" y="247403"/>
            <a:ext cx="38381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Tishk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 International University</a:t>
            </a:r>
          </a:p>
          <a:p>
            <a:pPr defTabSz="914377"/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Science Faculty</a:t>
            </a:r>
          </a:p>
          <a:p>
            <a:pPr defTabSz="914377"/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IT Department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9758EE-6BCC-4E77-A172-BDDCA59A3591}"/>
              </a:ext>
            </a:extLst>
          </p:cNvPr>
          <p:cNvSpPr/>
          <p:nvPr/>
        </p:nvSpPr>
        <p:spPr>
          <a:xfrm>
            <a:off x="3285631" y="2266830"/>
            <a:ext cx="5968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sz="4400" b="1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Programming I – (IT-203)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E750E2-A557-4B17-81D7-83052078D0C6}"/>
              </a:ext>
            </a:extLst>
          </p:cNvPr>
          <p:cNvSpPr/>
          <p:nvPr/>
        </p:nvSpPr>
        <p:spPr>
          <a:xfrm>
            <a:off x="5192259" y="4144653"/>
            <a:ext cx="1807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2</a:t>
            </a:r>
            <a:r>
              <a:rPr lang="en-US" sz="3200" b="1" baseline="30000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nd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A708E5-B0BE-4171-8650-758683CD516A}"/>
              </a:ext>
            </a:extLst>
          </p:cNvPr>
          <p:cNvSpPr/>
          <p:nvPr/>
        </p:nvSpPr>
        <p:spPr>
          <a:xfrm>
            <a:off x="3852868" y="5592797"/>
            <a:ext cx="4072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Instructor: Mohammed Kamal</a:t>
            </a:r>
          </a:p>
          <a:p>
            <a:pPr defTabSz="914377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rPr>
              <a:t>Email: mohammed.kamal@tiu.edu.iq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7304DE-5450-4A3F-8D0A-82139004D4AC}"/>
              </a:ext>
            </a:extLst>
          </p:cNvPr>
          <p:cNvSpPr/>
          <p:nvPr/>
        </p:nvSpPr>
        <p:spPr>
          <a:xfrm>
            <a:off x="4883470" y="3068643"/>
            <a:ext cx="24250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sz="4800" b="1" dirty="0">
                <a:latin typeface="Arial" charset="0"/>
              </a:rPr>
              <a:t>Vectors</a:t>
            </a:r>
            <a:endParaRPr lang="en-US" sz="4800" b="1" dirty="0">
              <a:latin typeface="Calibri" panose="020F050202020403020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46D3EC-72DD-4876-81F1-B01EDD8E9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156" y="0"/>
            <a:ext cx="1491175" cy="146261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40516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1CE69B6-FC23-49FA-BCB5-0C8532878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dirty="0"/>
              <a:t>Insertion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7121FC8-0D5B-48BB-9A0B-C8EF5C066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1" y="1981200"/>
            <a:ext cx="8723314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he-IL" dirty="0" err="1">
                <a:solidFill>
                  <a:srgbClr val="F848F8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 action="ppaction://hlinkfile"/>
              </a:rPr>
              <a:t>VectorName.push_back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he-IL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valueToBeInserted</a:t>
            </a:r>
            <a:r>
              <a:rPr lang="en-US" altLang="he-IL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he-IL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US" altLang="he-I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he-IL" dirty="0"/>
              <a:t>Inserts an element with value x at the end of the controlled sequence.</a:t>
            </a:r>
          </a:p>
          <a:p>
            <a:pPr marL="0" indent="0">
              <a:buNone/>
            </a:pPr>
            <a:br>
              <a:rPr lang="en-US" altLang="he-IL" sz="2400" b="1" dirty="0"/>
            </a:br>
            <a:r>
              <a:rPr lang="en-US" altLang="he-I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svec.push_back</a:t>
            </a:r>
            <a:r>
              <a:rPr lang="en-US" altLang="he-IL" sz="1800" dirty="0">
                <a:solidFill>
                  <a:srgbClr val="000000"/>
                </a:solidFill>
                <a:latin typeface="Consolas" panose="020B0609020204030204" pitchFamily="49" charset="0"/>
              </a:rPr>
              <a:t>(55);</a:t>
            </a:r>
            <a:br>
              <a:rPr lang="en-US" altLang="he-IL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altLang="he-IL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he-IL" sz="1800" dirty="0">
                <a:solidFill>
                  <a:srgbClr val="000000"/>
                </a:solidFill>
                <a:latin typeface="Consolas" panose="020B0609020204030204" pitchFamily="49" charset="0"/>
              </a:rPr>
              <a:t>same as:</a:t>
            </a:r>
            <a:br>
              <a:rPr lang="en-US" altLang="he-IL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vecID2.insert(vecID2.begin()+vecID2.size(),  55);</a:t>
            </a:r>
            <a:b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altLang="he-I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he-IL" sz="1800" dirty="0">
                <a:solidFill>
                  <a:srgbClr val="000000"/>
                </a:solidFill>
                <a:latin typeface="Consolas" panose="020B0609020204030204" pitchFamily="49" charset="0"/>
              </a:rPr>
              <a:t>Different from</a:t>
            </a:r>
          </a:p>
          <a:p>
            <a:pPr marL="0" indent="0">
              <a:buNone/>
            </a:pPr>
            <a:r>
              <a:rPr lang="en-US" altLang="he-I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Svec</a:t>
            </a:r>
            <a:r>
              <a:rPr lang="en-US" altLang="he-IL" sz="18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altLang="he-I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someIndex</a:t>
            </a:r>
            <a:r>
              <a:rPr lang="en-US" altLang="he-IL" sz="1800" dirty="0">
                <a:solidFill>
                  <a:srgbClr val="000000"/>
                </a:solidFill>
                <a:latin typeface="Consolas" panose="020B0609020204030204" pitchFamily="49" charset="0"/>
              </a:rPr>
              <a:t>]=55; //works as array. You can’t write an index bigger than what we have. Its has all array properties.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D8E40DA-D52B-4F87-8E8B-C15E484247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dirty="0"/>
              <a:t>Using Vector – Array Style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4EA9313-4650-459F-92CB-9EF5F25B8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762539"/>
            <a:ext cx="8991600" cy="46382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altLang="he-IL" sz="2200" dirty="0"/>
              <a:t>We mimic the use of built-in array.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void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880000"/>
                </a:solidFill>
                <a:latin typeface="Courier New" panose="02070309020205020404" pitchFamily="49" charset="0"/>
              </a:rPr>
              <a:t>main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buNone/>
              <a:defRPr/>
            </a:pP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const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N =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10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530352" lvl="1" indent="0">
              <a:buNone/>
              <a:defRPr/>
            </a:pPr>
            <a:r>
              <a:rPr lang="en-US" sz="1800" i="0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&gt;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(N); </a:t>
            </a:r>
          </a:p>
          <a:p>
            <a:pPr marL="530352" lvl="1" indent="0">
              <a:buNone/>
              <a:defRPr/>
            </a:pP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for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=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 N; ++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 </a:t>
            </a:r>
          </a:p>
          <a:p>
            <a:pPr marL="530352" lvl="1" indent="0">
              <a:buNone/>
              <a:defRPr/>
            </a:pPr>
            <a:r>
              <a:rPr lang="en-US" sz="18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cin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[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]; </a:t>
            </a:r>
          </a:p>
          <a:p>
            <a:pPr marL="530352" lvl="1" indent="0">
              <a:buNone/>
              <a:defRPr/>
            </a:pP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ia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[N]; </a:t>
            </a:r>
          </a:p>
          <a:p>
            <a:pPr marL="530352" lvl="1" indent="0">
              <a:buNone/>
              <a:defRPr/>
            </a:pP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for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( </a:t>
            </a: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j =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j &lt; N; ++j) </a:t>
            </a:r>
          </a:p>
          <a:p>
            <a:pPr marL="530352" lvl="1" indent="0">
              <a:buNone/>
              <a:defRPr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ia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[j] =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[j]; </a:t>
            </a:r>
            <a:b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</a:b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	</a:t>
            </a:r>
            <a:r>
              <a:rPr lang="en-US" sz="1800" i="0" dirty="0">
                <a:solidFill>
                  <a:srgbClr val="888888"/>
                </a:solidFill>
                <a:latin typeface="Courier New" panose="02070309020205020404" pitchFamily="49" charset="0"/>
              </a:rPr>
              <a:t>//{show elements of the vector}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b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</a:b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	</a:t>
            </a:r>
            <a:r>
              <a:rPr lang="en-US" sz="1800" i="0" dirty="0">
                <a:solidFill>
                  <a:srgbClr val="888888"/>
                </a:solidFill>
                <a:latin typeface="Courier New" panose="02070309020205020404" pitchFamily="49" charset="0"/>
              </a:rPr>
              <a:t>//{show elements of the array}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530352" lvl="1" indent="0">
              <a:buNone/>
              <a:defRPr/>
            </a:pP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System(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"pause"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altLang="he-IL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DA8F8EE-990D-4E57-9AB6-03129F6C53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dirty="0"/>
              <a:t>Using Vector – STL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F9C2BD9-06EC-47C0-A121-7AB670E72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762539"/>
            <a:ext cx="7427913" cy="333333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880000"/>
                </a:solidFill>
                <a:latin typeface="Courier New" panose="02070309020205020404" pitchFamily="49" charset="0"/>
              </a:rPr>
              <a:t>main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buNone/>
            </a:pPr>
            <a:r>
              <a:rPr lang="en-US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 input; </a:t>
            </a:r>
          </a:p>
          <a:p>
            <a:pPr marL="530352" lvl="1" indent="0">
              <a:buNone/>
            </a:pPr>
            <a:r>
              <a:rPr lang="en-US" i="0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&gt; </a:t>
            </a:r>
            <a:r>
              <a:rPr lang="en-US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530352" lvl="1" indent="0">
              <a:buNone/>
            </a:pPr>
            <a:r>
              <a:rPr lang="en-US" i="0" dirty="0">
                <a:solidFill>
                  <a:srgbClr val="888888"/>
                </a:solidFill>
                <a:latin typeface="Courier New" panose="02070309020205020404" pitchFamily="49" charset="0"/>
              </a:rPr>
              <a:t>/* rest of code */</a:t>
            </a:r>
            <a:r>
              <a:rPr lang="en-US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530352" lvl="1" indent="0">
              <a:buNone/>
            </a:pPr>
            <a:endParaRPr lang="en-US" i="0" dirty="0">
              <a:solidFill>
                <a:srgbClr val="444444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   while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(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cin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1F7199"/>
                </a:solidFill>
                <a:latin typeface="Courier New" panose="02070309020205020404" pitchFamily="49" charset="0"/>
              </a:rPr>
              <a:t>&gt;&gt; 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input ) </a:t>
            </a:r>
          </a:p>
          <a:p>
            <a:pPr marL="0" indent="0">
              <a:buNone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 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ivec.push_back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(input);</a:t>
            </a:r>
            <a:endParaRPr lang="en-US" altLang="he-IL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30352" lvl="1" indent="0">
              <a:buNone/>
            </a:pPr>
            <a:endParaRPr lang="en-US" i="0" dirty="0">
              <a:solidFill>
                <a:srgbClr val="444444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altLang="he-IL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53C1059-9574-4FD3-9E1F-ECC0471F7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dirty="0"/>
              <a:t>Size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E66D264-33C0-4210-9BE8-5CE052054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64366" y="16383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880000"/>
                </a:solidFill>
                <a:latin typeface="Courier New" panose="02070309020205020404" pitchFamily="49" charset="0"/>
              </a:rPr>
              <a:t>size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endParaRPr lang="en-US" altLang="he-I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he-IL" dirty="0"/>
              <a:t>Returns the length of the controlled sequence (how many items it contains).</a:t>
            </a:r>
          </a:p>
          <a:p>
            <a:pPr marL="0" indent="0">
              <a:buNone/>
            </a:pPr>
            <a:br>
              <a:rPr lang="en-US" altLang="he-IL" sz="2400" b="1" dirty="0"/>
            </a:b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size =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svec.size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();</a:t>
            </a:r>
            <a:endParaRPr lang="en-US" altLang="he-I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5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41F01AF-DE62-4CF5-87A2-906E0C2C1C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dirty="0"/>
              <a:t>Using a vector – STL style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8D31525-1095-4DA8-8DF9-DFB5B237E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044700"/>
            <a:ext cx="8972550" cy="44084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he-IL" dirty="0"/>
              <a:t>We define an empty vector</a:t>
            </a:r>
            <a:br>
              <a:rPr lang="en-US" altLang="he-IL" dirty="0"/>
            </a:br>
            <a:r>
              <a:rPr lang="en-US" altLang="he-IL" sz="2400" b="1" dirty="0"/>
              <a:t>	</a:t>
            </a:r>
            <a:r>
              <a:rPr lang="en-US" altLang="he-IL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altLang="he-IL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he-IL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he-IL" sz="24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svec</a:t>
            </a:r>
            <a:r>
              <a:rPr lang="en-US" altLang="he-IL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altLang="he-I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he-IL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he-IL" dirty="0"/>
              <a:t>we insert elements into the vector using the method </a:t>
            </a:r>
            <a:r>
              <a:rPr lang="en-US" altLang="he-IL" dirty="0" err="1"/>
              <a:t>push_back</a:t>
            </a:r>
            <a:r>
              <a:rPr lang="en-US" altLang="he-IL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br>
              <a:rPr lang="en-US" altLang="he-IL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397300"/>
                </a:solidFill>
                <a:latin typeface="Courier New" panose="02070309020205020404" pitchFamily="49" charset="0"/>
              </a:rPr>
              <a:t>string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word;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( </a:t>
            </a:r>
            <a:r>
              <a:rPr lang="en-US" dirty="0" err="1">
                <a:solidFill>
                  <a:srgbClr val="397300"/>
                </a:solidFill>
                <a:latin typeface="Courier New" panose="02070309020205020404" pitchFamily="49" charset="0"/>
              </a:rPr>
              <a:t>cin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&gt;&gt; word )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//the number of words is unlimited.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	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svec.push_back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(word);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altLang="he-I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9BDDC7B-B441-4C93-BCE2-1EBB065448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Vectors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C1A38D8-4A37-44B4-8190-37CC14F25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717120"/>
            <a:ext cx="9601200" cy="466965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Vector member functions: </a:t>
            </a:r>
          </a:p>
          <a:p>
            <a:pPr>
              <a:lnSpc>
                <a:spcPct val="80000"/>
              </a:lnSpc>
              <a:buNone/>
            </a:pPr>
            <a:r>
              <a:rPr lang="en-US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&gt; v(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10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>
              <a:lnSpc>
                <a:spcPct val="80000"/>
              </a:lnSpc>
              <a:buNone/>
            </a:pPr>
            <a:r>
              <a:rPr lang="en-US" dirty="0">
                <a:solidFill>
                  <a:srgbClr val="397300"/>
                </a:solidFill>
                <a:latin typeface="Courier New" panose="02070309020205020404" pitchFamily="49" charset="0"/>
              </a:rPr>
              <a:t>deque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&gt; d(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10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>
              <a:lnSpc>
                <a:spcPct val="80000"/>
              </a:lnSpc>
              <a:buNone/>
            </a:pP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v.at();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 equal to v[ ]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v.size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 return the number of elements in v </a:t>
            </a:r>
          </a:p>
          <a:p>
            <a:pPr>
              <a:lnSpc>
                <a:spcPct val="80000"/>
              </a:lnSpc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v.front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 return the first element in v </a:t>
            </a:r>
          </a:p>
          <a:p>
            <a:pPr>
              <a:lnSpc>
                <a:spcPct val="80000"/>
              </a:lnSpc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v.back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 return the last element in v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v.clear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 delete all the element in v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v.empty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 return 1 if v is empty; else return 0;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v.erase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 erases a specific element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v.begin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//the beginning of the vector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v.end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</a:t>
            </a:r>
            <a:r>
              <a:rPr lang="en-US">
                <a:solidFill>
                  <a:srgbClr val="888888"/>
                </a:solidFill>
                <a:latin typeface="Courier New" panose="02070309020205020404" pitchFamily="49" charset="0"/>
              </a:rPr>
              <a:t>the end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of the vector</a:t>
            </a:r>
            <a:endParaRPr lang="en-US" altLang="en-US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4155A46-741F-4705-9D9D-03DD683F2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Vectors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084BEA7-33E2-4066-9939-4D8AE74EA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789043"/>
            <a:ext cx="10634870" cy="3964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v.resize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)    // change size of v to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v.pop_back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     	 // remove the last element in v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v.push_back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) // appends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val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to the end of v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v.capacity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 	 // return the number of element that vector can hold before it will need to allocate more space</a:t>
            </a:r>
          </a:p>
          <a:p>
            <a:pPr marL="0" indent="0">
              <a:buNone/>
            </a:pPr>
            <a:endParaRPr lang="en-US" dirty="0">
              <a:solidFill>
                <a:srgbClr val="444444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444444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444444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http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://www.cppreference.com/cppvector/all.html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757E4B0-B557-409C-A0AC-7B754613C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do Vector’s resize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826FEEB-DAE1-4B65-8505-26468A1E55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875182"/>
            <a:ext cx="9601200" cy="35814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   </a:t>
            </a:r>
          </a:p>
          <a:p>
            <a:pPr eaLnBrk="1" hangingPunct="1"/>
            <a:endParaRPr lang="en-US" altLang="en-US" dirty="0"/>
          </a:p>
          <a:p>
            <a:pPr>
              <a:buNone/>
            </a:pPr>
            <a:r>
              <a:rPr lang="en-US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&gt;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arr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10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>
              <a:buNone/>
            </a:pP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arr.resize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12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);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6F721B4-F0EF-44A2-9F5B-0A36D0A1E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dirty="0"/>
              <a:t>STL - Output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047C982-01CF-4DEA-A4C5-3ACC9113A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772400" cy="1371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nn-NO" b="1" dirty="0">
                <a:solidFill>
                  <a:srgbClr val="444444"/>
                </a:solidFill>
                <a:latin typeface="Courier New" panose="02070309020205020404" pitchFamily="49" charset="0"/>
              </a:rPr>
              <a:t>for</a:t>
            </a:r>
            <a:r>
              <a:rPr lang="nn-NO" dirty="0">
                <a:solidFill>
                  <a:srgbClr val="444444"/>
                </a:solidFill>
                <a:latin typeface="Courier New" panose="02070309020205020404" pitchFamily="49" charset="0"/>
              </a:rPr>
              <a:t> ( </a:t>
            </a:r>
            <a:r>
              <a:rPr lang="nn-NO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nn-NO" dirty="0">
                <a:solidFill>
                  <a:srgbClr val="444444"/>
                </a:solidFill>
                <a:latin typeface="Courier New" panose="02070309020205020404" pitchFamily="49" charset="0"/>
              </a:rPr>
              <a:t> i = </a:t>
            </a:r>
            <a:r>
              <a:rPr lang="nn-NO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nn-NO" dirty="0">
                <a:solidFill>
                  <a:srgbClr val="444444"/>
                </a:solidFill>
                <a:latin typeface="Courier New" panose="02070309020205020404" pitchFamily="49" charset="0"/>
              </a:rPr>
              <a:t>; i &lt; ivec.size(); ++i ) </a:t>
            </a:r>
          </a:p>
          <a:p>
            <a:pPr marL="0" indent="0">
              <a:buNone/>
            </a:pPr>
            <a:r>
              <a:rPr lang="nn-NO" dirty="0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nn-NO" dirty="0">
                <a:solidFill>
                  <a:srgbClr val="444444"/>
                </a:solidFill>
                <a:latin typeface="Courier New" panose="02070309020205020404" pitchFamily="49" charset="0"/>
              </a:rPr>
              <a:t> &lt;&lt; ivec[i] &lt;&lt; </a:t>
            </a:r>
            <a:r>
              <a:rPr lang="nn-NO" dirty="0">
                <a:solidFill>
                  <a:srgbClr val="880000"/>
                </a:solidFill>
                <a:latin typeface="Courier New" panose="02070309020205020404" pitchFamily="49" charset="0"/>
              </a:rPr>
              <a:t>" "</a:t>
            </a:r>
            <a:r>
              <a:rPr lang="nn-NO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nn-NO" dirty="0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nn-NO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nn-NO" dirty="0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nn-NO" dirty="0">
                <a:solidFill>
                  <a:srgbClr val="444444"/>
                </a:solidFill>
                <a:latin typeface="Courier New" panose="02070309020205020404" pitchFamily="49" charset="0"/>
              </a:rPr>
              <a:t>;</a:t>
            </a:r>
            <a:endParaRPr lang="en-US" altLang="he-IL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2F50EDF-CD66-4E2D-8487-D432EF801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1295" y="636105"/>
            <a:ext cx="7793038" cy="838200"/>
          </a:xfrm>
        </p:spPr>
        <p:txBody>
          <a:bodyPr/>
          <a:lstStyle/>
          <a:p>
            <a:pPr eaLnBrk="1" hangingPunct="1"/>
            <a:r>
              <a:rPr lang="en-US" altLang="he-IL" dirty="0"/>
              <a:t>Putting it all together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BF2ED7-0E86-45AA-9FC6-5DB96DE5B910}"/>
              </a:ext>
            </a:extLst>
          </p:cNvPr>
          <p:cNvSpPr/>
          <p:nvPr/>
        </p:nvSpPr>
        <p:spPr>
          <a:xfrm>
            <a:off x="1421295" y="1814990"/>
            <a:ext cx="664850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880000"/>
                </a:solidFill>
                <a:latin typeface="Courier New" panose="02070309020205020404" pitchFamily="49" charset="0"/>
              </a:rPr>
              <a:t>main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 </a:t>
            </a:r>
          </a:p>
          <a:p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lvl="1"/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input; </a:t>
            </a:r>
          </a:p>
          <a:p>
            <a:pPr lvl="1"/>
            <a:r>
              <a:rPr lang="en-US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&gt;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 input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lvl="1"/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dirty="0" err="1">
                <a:solidFill>
                  <a:srgbClr val="397300"/>
                </a:solidFill>
                <a:latin typeface="Courier New" panose="02070309020205020404" pitchFamily="49" charset="0"/>
              </a:rPr>
              <a:t>cin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&gt;&gt; input )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ivec.push_back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(input);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 output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lvl="1"/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( </a:t>
            </a: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ivec.size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++) </a:t>
            </a:r>
          </a:p>
          <a:p>
            <a:pPr lvl="1"/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lvl="1"/>
            <a:r>
              <a:rPr lang="en-US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&lt;&lt; ivec.at(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 &lt;&lt; 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" "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lvl="1"/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</a:p>
          <a:p>
            <a:pPr lvl="1"/>
            <a:r>
              <a:rPr lang="en-US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	return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1"/>
            <a:ext cx="8229600" cy="792163"/>
          </a:xfrm>
        </p:spPr>
        <p:txBody>
          <a:bodyPr>
            <a:normAutofit/>
          </a:bodyPr>
          <a:lstStyle/>
          <a:p>
            <a:r>
              <a:rPr lang="en-GB" altLang="en-US" sz="4000" dirty="0">
                <a:ln>
                  <a:solidFill>
                    <a:srgbClr val="7030A0"/>
                  </a:solidFill>
                </a:ln>
                <a:solidFill>
                  <a:srgbClr val="BE820A"/>
                </a:solidFill>
                <a:latin typeface="Champions" panose="02000000000000000000" pitchFamily="2" charset="0"/>
              </a:rPr>
              <a:t>Objectives</a:t>
            </a:r>
            <a:endParaRPr lang="en-US" altLang="en-US" sz="4000" dirty="0">
              <a:ln>
                <a:solidFill>
                  <a:srgbClr val="7030A0"/>
                </a:solidFill>
              </a:ln>
              <a:solidFill>
                <a:srgbClr val="BE820A"/>
              </a:solidFill>
              <a:latin typeface="Champions" panose="02000000000000000000" pitchFamily="2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14400"/>
            <a:ext cx="8229600" cy="5715000"/>
          </a:xfrm>
        </p:spPr>
        <p:txBody>
          <a:bodyPr>
            <a:normAutofit/>
          </a:bodyPr>
          <a:lstStyle/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Difference between array and vector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Vector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Defining a new vector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Using Vector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Using Vector Array Style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Using Vector STL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Operations on vector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Deque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Operations on Deque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Array, Vector and Deque</a:t>
            </a:r>
          </a:p>
          <a:p>
            <a:pPr marL="539750" indent="-539750" defTabSz="457200">
              <a:buFont typeface="Wingdings" panose="05000000000000000000" pitchFamily="2" charset="2"/>
              <a:buChar char="ü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Erasing Specific Elements</a:t>
            </a:r>
          </a:p>
        </p:txBody>
      </p:sp>
    </p:spTree>
    <p:extLst>
      <p:ext uri="{BB962C8B-B14F-4D97-AF65-F5344CB8AC3E}">
        <p14:creationId xmlns:p14="http://schemas.microsoft.com/office/powerpoint/2010/main" val="1223511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C9D5867-9DD3-4E0C-9F58-10A0DFF45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dirty="0"/>
              <a:t>Operations on vector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818AADD-947B-4656-BB7F-EFF99E52F5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38300"/>
            <a:ext cx="9601200" cy="3581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he-IL" sz="2400" dirty="0">
                <a:latin typeface="Arial Unicode MS" pitchFamily="34" charset="-128"/>
              </a:rPr>
              <a:t>iterator </a:t>
            </a:r>
            <a:r>
              <a:rPr lang="en-US" altLang="he-IL" sz="2400" dirty="0">
                <a:latin typeface="Arial Unicode MS" pitchFamily="34" charset="-128"/>
                <a:hlinkClick r:id="rId2" action="ppaction://hlinkfile"/>
              </a:rPr>
              <a:t>begin</a:t>
            </a:r>
            <a:r>
              <a:rPr lang="en-US" altLang="he-IL" sz="2400" dirty="0">
                <a:latin typeface="Arial Unicode MS" pitchFamily="34" charset="-128"/>
              </a:rPr>
              <a:t>();</a:t>
            </a:r>
          </a:p>
          <a:p>
            <a:pPr eaLnBrk="1" hangingPunct="1"/>
            <a:r>
              <a:rPr lang="en-US" altLang="he-IL" sz="2400" dirty="0">
                <a:latin typeface="Arial Unicode MS" pitchFamily="34" charset="-128"/>
              </a:rPr>
              <a:t>iterator </a:t>
            </a:r>
            <a:r>
              <a:rPr lang="en-US" altLang="he-IL" sz="2400" dirty="0">
                <a:latin typeface="Arial Unicode MS" pitchFamily="34" charset="-128"/>
                <a:hlinkClick r:id="rId3" action="ppaction://hlinkfile"/>
              </a:rPr>
              <a:t>end</a:t>
            </a:r>
            <a:r>
              <a:rPr lang="en-US" altLang="he-IL" sz="2400" dirty="0">
                <a:latin typeface="Arial Unicode MS" pitchFamily="34" charset="-128"/>
              </a:rPr>
              <a:t>(); </a:t>
            </a:r>
          </a:p>
          <a:p>
            <a:pPr eaLnBrk="1" hangingPunct="1"/>
            <a:r>
              <a:rPr lang="en-US" altLang="he-IL" sz="2400" dirty="0">
                <a:latin typeface="Arial Unicode MS" pitchFamily="34" charset="-128"/>
              </a:rPr>
              <a:t>bool </a:t>
            </a:r>
            <a:r>
              <a:rPr lang="en-US" altLang="he-IL" sz="2400" dirty="0">
                <a:latin typeface="Arial Unicode MS" pitchFamily="34" charset="-128"/>
                <a:hlinkClick r:id="rId4" action="ppaction://hlinkfile"/>
              </a:rPr>
              <a:t>empty</a:t>
            </a:r>
            <a:r>
              <a:rPr lang="en-US" altLang="he-IL" sz="2400" dirty="0">
                <a:latin typeface="Arial Unicode MS" pitchFamily="34" charset="-128"/>
              </a:rPr>
              <a:t>(); </a:t>
            </a:r>
          </a:p>
          <a:p>
            <a:pPr eaLnBrk="1" hangingPunct="1"/>
            <a:r>
              <a:rPr lang="en-US" altLang="he-IL" sz="2400" dirty="0">
                <a:latin typeface="Arial Unicode MS" pitchFamily="34" charset="-128"/>
              </a:rPr>
              <a:t>void </a:t>
            </a:r>
            <a:r>
              <a:rPr lang="en-US" altLang="he-IL" sz="2400" dirty="0" err="1">
                <a:latin typeface="Arial Unicode MS" pitchFamily="34" charset="-128"/>
                <a:hlinkClick r:id="rId5" action="ppaction://hlinkfile"/>
              </a:rPr>
              <a:t>push_back</a:t>
            </a:r>
            <a:r>
              <a:rPr lang="en-US" altLang="he-IL" sz="2400" dirty="0">
                <a:latin typeface="Arial Unicode MS" pitchFamily="34" charset="-128"/>
              </a:rPr>
              <a:t>(const T&amp; x); </a:t>
            </a:r>
          </a:p>
          <a:p>
            <a:pPr eaLnBrk="1" hangingPunct="1"/>
            <a:r>
              <a:rPr lang="en-US" altLang="he-IL" sz="2400" dirty="0">
                <a:latin typeface="Arial Unicode MS" pitchFamily="34" charset="-128"/>
              </a:rPr>
              <a:t>iterator </a:t>
            </a:r>
            <a:r>
              <a:rPr lang="en-US" altLang="he-IL" sz="2400" dirty="0">
                <a:latin typeface="Arial Unicode MS" pitchFamily="34" charset="-128"/>
                <a:hlinkClick r:id="rId6" action="ppaction://hlinkfile"/>
              </a:rPr>
              <a:t>erase</a:t>
            </a:r>
            <a:r>
              <a:rPr lang="en-US" altLang="he-IL" sz="2400" dirty="0">
                <a:latin typeface="Arial Unicode MS" pitchFamily="34" charset="-128"/>
              </a:rPr>
              <a:t>(iterator it); </a:t>
            </a:r>
          </a:p>
          <a:p>
            <a:pPr eaLnBrk="1" hangingPunct="1"/>
            <a:r>
              <a:rPr lang="en-US" altLang="he-IL" sz="2400" dirty="0">
                <a:latin typeface="Arial Unicode MS" pitchFamily="34" charset="-128"/>
              </a:rPr>
              <a:t>iterator </a:t>
            </a:r>
            <a:r>
              <a:rPr lang="en-US" altLang="he-IL" sz="2400" dirty="0">
                <a:latin typeface="Arial Unicode MS" pitchFamily="34" charset="-128"/>
                <a:hlinkClick r:id="rId6" action="ppaction://hlinkfile"/>
              </a:rPr>
              <a:t>erase</a:t>
            </a:r>
            <a:r>
              <a:rPr lang="en-US" altLang="he-IL" sz="2400" dirty="0">
                <a:latin typeface="Arial Unicode MS" pitchFamily="34" charset="-128"/>
              </a:rPr>
              <a:t>(iterator first, iterator last); </a:t>
            </a:r>
          </a:p>
          <a:p>
            <a:pPr eaLnBrk="1" hangingPunct="1"/>
            <a:r>
              <a:rPr lang="en-US" altLang="he-IL" sz="2400" dirty="0">
                <a:latin typeface="Arial Unicode MS" pitchFamily="34" charset="-128"/>
              </a:rPr>
              <a:t>void </a:t>
            </a:r>
            <a:r>
              <a:rPr lang="en-US" altLang="he-IL" sz="2400" dirty="0">
                <a:latin typeface="Arial Unicode MS" pitchFamily="34" charset="-128"/>
                <a:hlinkClick r:id="rId7" action="ppaction://hlinkfile"/>
              </a:rPr>
              <a:t>clear</a:t>
            </a:r>
            <a:r>
              <a:rPr lang="en-US" altLang="he-IL" sz="2400" dirty="0">
                <a:latin typeface="Arial Unicode MS" pitchFamily="34" charset="-128"/>
              </a:rPr>
              <a:t>(); </a:t>
            </a:r>
          </a:p>
          <a:p>
            <a:pPr eaLnBrk="1" hangingPunct="1"/>
            <a:r>
              <a:rPr lang="en-US" altLang="he-IL" sz="2400" dirty="0">
                <a:latin typeface="Arial Unicode MS" pitchFamily="34" charset="-128"/>
              </a:rPr>
              <a:t>….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08EBD8CB-4D7A-41C5-8CF8-66624B46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FF3CD9-4B1D-4B2D-B7E9-F2A8E0EFAFA7}" type="slidenum">
              <a:rPr lang="en-US" altLang="en-US" sz="1400">
                <a:latin typeface="Times" panose="02020603050405020304" pitchFamily="18" charset="0"/>
                <a:ea typeface="MS PGothic" panose="020B0600070205080204" pitchFamily="34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2961F1A-8E09-48BA-BD50-CD8BAC026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Sequence Containers: vector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18A3D21-83ED-4AB6-A544-3398F676D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8686800" cy="4267200"/>
          </a:xfrm>
        </p:spPr>
        <p:txBody>
          <a:bodyPr>
            <a:normAutofit/>
          </a:bodyPr>
          <a:lstStyle/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The implementation of a vector is based on arrays</a:t>
            </a:r>
          </a:p>
          <a:p>
            <a:pPr marL="234950" indent="-234950">
              <a:lnSpc>
                <a:spcPct val="50000"/>
              </a:lnSpc>
            </a:pPr>
            <a:endParaRPr lang="en-US" altLang="en-US" sz="2600" dirty="0">
              <a:latin typeface="Times New Roman" panose="02020603050405020304" pitchFamily="18" charset="0"/>
            </a:endParaRPr>
          </a:p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Vectors allow direct access to any element via indexes</a:t>
            </a:r>
          </a:p>
          <a:p>
            <a:pPr marL="234950" indent="-234950">
              <a:lnSpc>
                <a:spcPct val="50000"/>
              </a:lnSpc>
            </a:pPr>
            <a:endParaRPr lang="en-US" altLang="en-US" sz="2600" dirty="0">
              <a:latin typeface="Times New Roman" panose="02020603050405020304" pitchFamily="18" charset="0"/>
            </a:endParaRPr>
          </a:p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Insertion at the end is normally efficient.</a:t>
            </a:r>
          </a:p>
          <a:p>
            <a:pPr marL="600075" lvl="1"/>
            <a:r>
              <a:rPr lang="en-US" altLang="en-US" sz="2600" dirty="0">
                <a:latin typeface="Times New Roman" panose="02020603050405020304" pitchFamily="18" charset="0"/>
              </a:rPr>
              <a:t>The vector simply grows</a:t>
            </a:r>
          </a:p>
          <a:p>
            <a:pPr marL="234950" indent="-234950">
              <a:lnSpc>
                <a:spcPct val="50000"/>
              </a:lnSpc>
            </a:pPr>
            <a:endParaRPr lang="en-US" altLang="en-US" sz="2600" dirty="0">
              <a:latin typeface="Times New Roman" panose="02020603050405020304" pitchFamily="18" charset="0"/>
            </a:endParaRPr>
          </a:p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Insertion and deletion in the middle is expensive</a:t>
            </a:r>
          </a:p>
          <a:p>
            <a:pPr marL="600075" lvl="1"/>
            <a:r>
              <a:rPr lang="en-US" altLang="en-US" sz="2600" dirty="0">
                <a:latin typeface="Times New Roman" panose="02020603050405020304" pitchFamily="18" charset="0"/>
              </a:rPr>
              <a:t>An entire portion of the vector needs to be moved </a:t>
            </a:r>
          </a:p>
          <a:p>
            <a:pPr marL="234950" indent="-234950">
              <a:buFontTx/>
              <a:buChar char="•"/>
            </a:pPr>
            <a:endParaRPr lang="en-US" altLang="en-US" sz="2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32C87420-E813-42CA-9575-0C8E500A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5325F4-6967-410A-88A7-0AEFE3C1D43B}" type="slidenum">
              <a:rPr lang="en-US" altLang="en-US" sz="1400">
                <a:latin typeface="Times" panose="02020603050405020304" pitchFamily="18" charset="0"/>
                <a:ea typeface="MS PGothic" panose="020B0600070205080204" pitchFamily="34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CD791F5-983B-4CA5-9397-034C36C4EB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Sequence Containers: vector (cont.)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11A0E0A-02F9-468E-B1CA-7172D3FA3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8686800" cy="4191000"/>
          </a:xfrm>
        </p:spPr>
        <p:txBody>
          <a:bodyPr/>
          <a:lstStyle/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When the vector capacity is reached then </a:t>
            </a:r>
          </a:p>
          <a:p>
            <a:pPr marL="568325" lvl="1" indent="-219075">
              <a:buFont typeface="Times" panose="02020603050405020304" pitchFamily="18" charset="0"/>
              <a:buChar char="-"/>
            </a:pPr>
            <a:r>
              <a:rPr lang="en-US" altLang="en-US" sz="2200" dirty="0">
                <a:latin typeface="Times New Roman" panose="02020603050405020304" pitchFamily="18" charset="0"/>
              </a:rPr>
              <a:t>A larger vector is allocated, </a:t>
            </a:r>
          </a:p>
          <a:p>
            <a:pPr marL="568325" lvl="1" indent="-219075">
              <a:buFont typeface="Times" panose="02020603050405020304" pitchFamily="18" charset="0"/>
              <a:buChar char="-"/>
            </a:pPr>
            <a:r>
              <a:rPr lang="en-US" altLang="en-US" sz="2200" dirty="0">
                <a:latin typeface="Times New Roman" panose="02020603050405020304" pitchFamily="18" charset="0"/>
              </a:rPr>
              <a:t>The elements of the previous vector are copied and </a:t>
            </a:r>
          </a:p>
          <a:p>
            <a:pPr marL="568325" lvl="1" indent="-219075">
              <a:buFont typeface="Times" panose="02020603050405020304" pitchFamily="18" charset="0"/>
              <a:buChar char="-"/>
            </a:pPr>
            <a:r>
              <a:rPr lang="en-US" altLang="en-US" sz="2200" dirty="0">
                <a:latin typeface="Times New Roman" panose="02020603050405020304" pitchFamily="18" charset="0"/>
              </a:rPr>
              <a:t>The old vector is deallocated</a:t>
            </a:r>
          </a:p>
          <a:p>
            <a:pPr marL="568325" lvl="1" indent="-219075">
              <a:lnSpc>
                <a:spcPct val="50000"/>
              </a:lnSpc>
              <a:buNone/>
            </a:pPr>
            <a:endParaRPr lang="en-US" altLang="en-US" sz="2200" dirty="0">
              <a:latin typeface="Times New Roman" panose="02020603050405020304" pitchFamily="18" charset="0"/>
            </a:endParaRPr>
          </a:p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To use vectors, we need to include the header &lt;vector&gt;</a:t>
            </a:r>
          </a:p>
          <a:p>
            <a:pPr marL="234950" indent="-234950">
              <a:lnSpc>
                <a:spcPct val="50000"/>
              </a:lnSpc>
              <a:buFontTx/>
              <a:buChar char="•"/>
            </a:pPr>
            <a:endParaRPr lang="en-US" altLang="en-US" sz="2600" dirty="0">
              <a:latin typeface="Times New Roman" panose="02020603050405020304" pitchFamily="18" charset="0"/>
            </a:endParaRPr>
          </a:p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Some functions of the class vector include</a:t>
            </a:r>
          </a:p>
          <a:p>
            <a:pPr marL="568325" lvl="1" indent="-219075">
              <a:buFont typeface="Times New Roman" panose="02020603050405020304" pitchFamily="18" charset="0"/>
              <a:buChar char="-"/>
            </a:pPr>
            <a:r>
              <a:rPr lang="en-US" altLang="en-US" sz="2200" dirty="0">
                <a:latin typeface="Times New Roman" panose="02020603050405020304" pitchFamily="18" charset="0"/>
              </a:rPr>
              <a:t>size, capacity, insert…</a:t>
            </a:r>
          </a:p>
          <a:p>
            <a:pPr marL="568325" lvl="1" indent="-219075">
              <a:buFont typeface="Times New Roman" panose="02020603050405020304" pitchFamily="18" charset="0"/>
              <a:buChar char="-"/>
            </a:pPr>
            <a:endParaRPr lang="en-US" altLang="en-US" sz="2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6C9C26FA-EF64-4EC1-A04E-81473EEF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1E71BB-E267-4818-8845-1CB572198ACF}" type="slidenum">
              <a:rPr lang="en-US" altLang="en-US" sz="1400">
                <a:latin typeface="Times" panose="02020603050405020304" pitchFamily="18" charset="0"/>
                <a:ea typeface="MS PGothic" panose="020B0600070205080204" pitchFamily="34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147D31A-E9A1-45DB-8712-577C186C3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Example of using the class vector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0259C6-2E23-4D04-AF72-5CB86DA4C3EE}"/>
              </a:ext>
            </a:extLst>
          </p:cNvPr>
          <p:cNvSpPr/>
          <p:nvPr/>
        </p:nvSpPr>
        <p:spPr>
          <a:xfrm>
            <a:off x="1371600" y="1828800"/>
            <a:ext cx="10820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7199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>
                <a:solidFill>
                  <a:srgbClr val="1F7199"/>
                </a:solidFill>
                <a:latin typeface="Courier New" panose="02070309020205020404" pitchFamily="49" charset="0"/>
              </a:rPr>
              <a:t>include</a:t>
            </a:r>
            <a:r>
              <a:rPr lang="en-US" dirty="0">
                <a:solidFill>
                  <a:srgbClr val="1F7199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D99BF"/>
                </a:solidFill>
                <a:latin typeface="Courier New" panose="02070309020205020404" pitchFamily="49" charset="0"/>
              </a:rPr>
              <a:t>&lt;iostream&gt;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1F7199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>
                <a:solidFill>
                  <a:srgbClr val="1F7199"/>
                </a:solidFill>
                <a:latin typeface="Courier New" panose="02070309020205020404" pitchFamily="49" charset="0"/>
              </a:rPr>
              <a:t>include</a:t>
            </a:r>
            <a:r>
              <a:rPr lang="en-US" dirty="0">
                <a:solidFill>
                  <a:srgbClr val="1F7199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D99BF"/>
                </a:solidFill>
                <a:latin typeface="Courier New" panose="02070309020205020404" pitchFamily="49" charset="0"/>
              </a:rPr>
              <a:t>&lt;vector&gt;</a:t>
            </a:r>
            <a:r>
              <a:rPr lang="en-US" dirty="0">
                <a:solidFill>
                  <a:srgbClr val="1F7199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//vector class-template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using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namespace </a:t>
            </a:r>
            <a:r>
              <a:rPr lang="en-US" dirty="0">
                <a:solidFill>
                  <a:srgbClr val="397300"/>
                </a:solidFill>
                <a:latin typeface="Courier New" panose="02070309020205020404" pitchFamily="49" charset="0"/>
              </a:rPr>
              <a:t>std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880000"/>
                </a:solidFill>
                <a:latin typeface="Courier New" panose="02070309020205020404" pitchFamily="49" charset="0"/>
              </a:rPr>
              <a:t>main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 </a:t>
            </a:r>
          </a:p>
          <a:p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lvl="1"/>
            <a:r>
              <a:rPr lang="en-US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&gt; v; </a:t>
            </a:r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 add integers at the end of the vector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lvl="1"/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v.push_back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lvl="1"/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v.push_back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lvl="1"/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v.push_back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lvl="1"/>
            <a:r>
              <a:rPr lang="en-US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"\</a:t>
            </a:r>
            <a:r>
              <a:rPr lang="en-US" dirty="0" err="1">
                <a:solidFill>
                  <a:srgbClr val="880000"/>
                </a:solidFill>
                <a:latin typeface="Courier New" panose="02070309020205020404" pitchFamily="49" charset="0"/>
              </a:rPr>
              <a:t>nThe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 size of v is: "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v.size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 &lt;&lt; 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"\</a:t>
            </a:r>
            <a:r>
              <a:rPr lang="en-US" dirty="0" err="1">
                <a:solidFill>
                  <a:srgbClr val="880000"/>
                </a:solidFill>
                <a:latin typeface="Courier New" panose="02070309020205020404" pitchFamily="49" charset="0"/>
              </a:rPr>
              <a:t>nThe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 capacity of v is: "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dirty="0" err="1">
                <a:solidFill>
                  <a:srgbClr val="444444"/>
                </a:solidFill>
                <a:latin typeface="Courier New" panose="02070309020205020404" pitchFamily="49" charset="0"/>
              </a:rPr>
              <a:t>v.capacity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();</a:t>
            </a:r>
          </a:p>
          <a:p>
            <a:pPr lvl="1"/>
            <a:endParaRPr lang="en-US" dirty="0">
              <a:solidFill>
                <a:srgbClr val="444444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dirty="0">
                <a:solidFill>
                  <a:srgbClr val="888888"/>
                </a:solidFill>
                <a:latin typeface="Courier New" panose="02070309020205020404" pitchFamily="49" charset="0"/>
              </a:rPr>
              <a:t>// display the content of v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lvl="1"/>
            <a:r>
              <a:rPr lang="en-US" b="1" dirty="0">
                <a:solidFill>
                  <a:srgbClr val="444444"/>
                </a:solidFill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292A92C2-DEAD-40C7-B2E8-9B481A47C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5097" y="475271"/>
            <a:ext cx="8228013" cy="1144587"/>
          </a:xfrm>
        </p:spPr>
        <p:txBody>
          <a:bodyPr vert="horz" lIns="91440" tIns="35268" rIns="91440" bIns="45720" rtlCol="0" anchor="t">
            <a:normAutofit/>
          </a:bodyPr>
          <a:lstStyle/>
          <a:p>
            <a:pPr defTabSz="912813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IN" altLang="en-US" dirty="0"/>
              <a:t>Vector Operations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B66066E3-B290-46E0-B902-681E87BCF2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45097" y="1404730"/>
            <a:ext cx="10303564" cy="5669170"/>
          </a:xfrm>
        </p:spPr>
        <p:txBody>
          <a:bodyPr vert="horz" lIns="91440" tIns="38533" rIns="91440" bIns="45720" rtlCol="0">
            <a:normAutofit/>
          </a:bodyPr>
          <a:lstStyle/>
          <a:p>
            <a:pPr marL="0" indent="-309605" defTabSz="914305"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>
                <a:solidFill>
                  <a:srgbClr val="1F7199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>
                <a:solidFill>
                  <a:srgbClr val="1F7199"/>
                </a:solidFill>
                <a:latin typeface="Courier New" panose="02070309020205020404" pitchFamily="49" charset="0"/>
              </a:rPr>
              <a:t>include</a:t>
            </a:r>
            <a:r>
              <a:rPr lang="en-US" sz="1800" dirty="0">
                <a:solidFill>
                  <a:srgbClr val="1F7199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4D99BF"/>
                </a:solidFill>
                <a:latin typeface="Courier New" panose="02070309020205020404" pitchFamily="49" charset="0"/>
              </a:rPr>
              <a:t>&lt;vector&gt;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-309605" defTabSz="914305"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880000"/>
                </a:solidFill>
                <a:latin typeface="Courier New" panose="02070309020205020404" pitchFamily="49" charset="0"/>
              </a:rPr>
              <a:t>main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</a:t>
            </a:r>
          </a:p>
          <a:p>
            <a:pPr marL="0" indent="-309605" defTabSz="914305">
              <a:lnSpc>
                <a:spcPct val="100000"/>
              </a:lnSpc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indent="-309605" defTabSz="914305">
              <a:lnSpc>
                <a:spcPct val="100000"/>
              </a:lnSpc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&gt; v; </a:t>
            </a:r>
          </a:p>
          <a:p>
            <a:pPr marL="0" indent="-309605" defTabSz="914305">
              <a:lnSpc>
                <a:spcPct val="100000"/>
              </a:lnSpc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v.push_back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10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0" indent="-309605" defTabSz="914305">
              <a:lnSpc>
                <a:spcPct val="100000"/>
              </a:lnSpc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&lt;&lt;v[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]&lt;&lt;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-309605" defTabSz="914305">
              <a:lnSpc>
                <a:spcPct val="100000"/>
              </a:lnSpc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v.push_back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20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0" indent="-309605" defTabSz="914305">
              <a:lnSpc>
                <a:spcPct val="100000"/>
              </a:lnSpc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&lt;&lt;v[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]&lt;&lt;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" "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&lt;&lt;v[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1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]&lt;&lt;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-309605" defTabSz="914305">
              <a:lnSpc>
                <a:spcPct val="100000"/>
              </a:lnSpc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v.size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 &lt;&lt;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" "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v.capacity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 &lt;&lt; 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v.pop_back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</a:p>
          <a:p>
            <a:pPr marL="0" indent="-309605" defTabSz="914305">
              <a:lnSpc>
                <a:spcPct val="100000"/>
              </a:lnSpc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print(v); </a:t>
            </a:r>
          </a:p>
          <a:p>
            <a:pPr marL="0" indent="-309605" defTabSz="914305">
              <a:lnSpc>
                <a:spcPct val="100000"/>
              </a:lnSpc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v.size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 &lt;&lt;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" "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v.capacity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 &lt;&lt; 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-309605" defTabSz="914305">
              <a:lnSpc>
                <a:spcPct val="100000"/>
              </a:lnSpc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IN" sz="1814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070B71-3221-4EC6-ADB7-9AE77FE859A2}"/>
              </a:ext>
            </a:extLst>
          </p:cNvPr>
          <p:cNvSpPr txBox="1"/>
          <p:nvPr/>
        </p:nvSpPr>
        <p:spPr>
          <a:xfrm>
            <a:off x="7270751" y="1860551"/>
            <a:ext cx="2678113" cy="23082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IN" dirty="0"/>
              <a:t>/* Output: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IN" dirty="0"/>
              <a:t>10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IN" dirty="0"/>
              <a:t>10 20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IN" dirty="0"/>
              <a:t>2 2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IN" dirty="0"/>
              <a:t>10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IN" dirty="0"/>
              <a:t>1 2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IN" dirty="0"/>
              <a:t>*/</a:t>
            </a:r>
          </a:p>
          <a:p>
            <a:pPr>
              <a:buFont typeface="Times New Roman" pitchFamily="16" charset="0"/>
              <a:buNone/>
              <a:defRPr/>
            </a:pPr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292A92C2-DEAD-40C7-B2E8-9B481A47C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5097" y="475271"/>
            <a:ext cx="8228013" cy="1144587"/>
          </a:xfrm>
        </p:spPr>
        <p:txBody>
          <a:bodyPr vert="horz" lIns="91440" tIns="35268" rIns="91440" bIns="45720" rtlCol="0" anchor="t">
            <a:normAutofit/>
          </a:bodyPr>
          <a:lstStyle/>
          <a:p>
            <a:pPr defTabSz="912813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IN" altLang="en-US" dirty="0"/>
              <a:t>Vector Operations in function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B66066E3-B290-46E0-B902-681E87BCF2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3826" y="1404730"/>
            <a:ext cx="4770783" cy="5669170"/>
          </a:xfrm>
        </p:spPr>
        <p:txBody>
          <a:bodyPr vert="horz" lIns="91440" tIns="38533" rIns="91440" bIns="45720" rtlCol="0"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&lt;vector&gt;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abc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&amp;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j = 0; j &lt;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.size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j++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[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j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]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j + 1;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defTabSz="914305"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en-IN" sz="1814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F6400BB-C97F-49CB-836C-BA836F5399BF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0" y="1404730"/>
            <a:ext cx="5499652" cy="5669170"/>
          </a:xfrm>
          <a:prstGeom prst="rect">
            <a:avLst/>
          </a:prstGeom>
        </p:spPr>
        <p:txBody>
          <a:bodyPr vert="horz" lIns="91440" tIns="38533" rIns="91440" bIns="45720" rtlCol="0">
            <a:normAutofit fontScale="92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abcd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j = 0; j &lt; </a:t>
            </a:r>
            <a:r>
              <a:rPr lang="en-US" sz="1800" dirty="0" err="1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.size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j++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[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j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]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a(10);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abc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(a);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abcd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(a);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IN" sz="1814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03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292A92C2-DEAD-40C7-B2E8-9B481A47C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5097" y="356002"/>
            <a:ext cx="8228013" cy="1144587"/>
          </a:xfrm>
        </p:spPr>
        <p:txBody>
          <a:bodyPr vert="horz" lIns="91440" tIns="35268" rIns="91440" bIns="45720" rtlCol="0" anchor="t">
            <a:normAutofit/>
          </a:bodyPr>
          <a:lstStyle/>
          <a:p>
            <a:pPr defTabSz="912813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IN" altLang="en-US" dirty="0"/>
              <a:t>Vector of Vector == 2D Array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B66066E3-B290-46E0-B902-681E87BCF2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45097" y="1188830"/>
            <a:ext cx="10303564" cy="5669170"/>
          </a:xfrm>
        </p:spPr>
        <p:txBody>
          <a:bodyPr vert="horz" lIns="91440" tIns="38533" rIns="91440" bIns="45720" rtlCol="0">
            <a:normAutofit/>
          </a:bodyPr>
          <a:lstStyle/>
          <a:p>
            <a:pPr marL="0" indent="-309605" defTabSz="914305"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2600" dirty="0">
                <a:latin typeface="Times New Roman" panose="02020603050405020304" pitchFamily="18" charset="0"/>
              </a:rPr>
              <a:t>Example1:</a:t>
            </a:r>
            <a:br>
              <a:rPr lang="en-US" sz="2600" dirty="0">
                <a:latin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</a:rPr>
              <a:t>vector&lt;vector&lt;int&gt;&gt; </a:t>
            </a:r>
            <a:r>
              <a:rPr lang="en-US" sz="2600" dirty="0" err="1">
                <a:latin typeface="Times New Roman" panose="02020603050405020304" pitchFamily="18" charset="0"/>
              </a:rPr>
              <a:t>vec</a:t>
            </a:r>
            <a:r>
              <a:rPr lang="en-US" sz="2600" dirty="0">
                <a:latin typeface="Times New Roman" panose="02020603050405020304" pitchFamily="18" charset="0"/>
              </a:rPr>
              <a:t>{ { 1, 2, 3 }, </a:t>
            </a:r>
          </a:p>
          <a:p>
            <a:pPr marL="0" indent="-309605" defTabSz="914305"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2600" dirty="0">
                <a:latin typeface="Times New Roman" panose="02020603050405020304" pitchFamily="18" charset="0"/>
              </a:rPr>
              <a:t>                                          { 4, 5, 6 }, </a:t>
            </a:r>
          </a:p>
          <a:p>
            <a:pPr marL="0" indent="-309605" defTabSz="914305"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2600" dirty="0">
                <a:latin typeface="Times New Roman" panose="02020603050405020304" pitchFamily="18" charset="0"/>
              </a:rPr>
              <a:t>                                          { 7, 8, 9, 4 } }; </a:t>
            </a:r>
          </a:p>
          <a:p>
            <a:pPr marL="0" indent="-309605" defTabSz="914305"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2600" dirty="0">
                <a:latin typeface="Times New Roman" panose="02020603050405020304" pitchFamily="18" charset="0"/>
              </a:rPr>
              <a:t>where </a:t>
            </a:r>
            <a:r>
              <a:rPr lang="en-US" sz="2600" dirty="0" err="1">
                <a:latin typeface="Times New Roman" panose="02020603050405020304" pitchFamily="18" charset="0"/>
              </a:rPr>
              <a:t>vec</a:t>
            </a:r>
            <a:r>
              <a:rPr lang="en-US" sz="2600" dirty="0">
                <a:latin typeface="Times New Roman" panose="02020603050405020304" pitchFamily="18" charset="0"/>
              </a:rPr>
              <a:t> is the vector of vectors with different</a:t>
            </a:r>
          </a:p>
          <a:p>
            <a:pPr marL="0" indent="-309605" defTabSz="914305"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2600" dirty="0">
                <a:latin typeface="Times New Roman" panose="02020603050405020304" pitchFamily="18" charset="0"/>
              </a:rPr>
              <a:t>      number of columns in different rows</a:t>
            </a:r>
            <a:br>
              <a:rPr lang="en-US" sz="2600" dirty="0">
                <a:latin typeface="Times New Roman" panose="02020603050405020304" pitchFamily="18" charset="0"/>
              </a:rPr>
            </a:br>
            <a:br>
              <a:rPr lang="en-US" sz="2600" dirty="0">
                <a:latin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</a:rPr>
              <a:t>Example2:</a:t>
            </a:r>
            <a:br>
              <a:rPr lang="en-US" sz="2600" dirty="0">
                <a:latin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</a:rPr>
              <a:t>v2 = {1, 2, 3}</a:t>
            </a:r>
          </a:p>
          <a:p>
            <a:pPr marL="0" indent="-309605" defTabSz="914305"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2600" dirty="0">
                <a:latin typeface="Times New Roman" panose="02020603050405020304" pitchFamily="18" charset="0"/>
              </a:rPr>
              <a:t>v1.push_back(v2);</a:t>
            </a:r>
            <a:br>
              <a:rPr lang="en-US" sz="2600" dirty="0">
                <a:latin typeface="Times New Roman" panose="02020603050405020304" pitchFamily="18" charset="0"/>
              </a:rPr>
            </a:br>
            <a:r>
              <a:rPr lang="en-US" sz="2400" b="0" i="0" dirty="0">
                <a:solidFill>
                  <a:srgbClr val="273239"/>
                </a:solidFill>
                <a:effectLst/>
                <a:latin typeface="urw-din"/>
              </a:rPr>
              <a:t>This function pushes vector v2 into vector of vectors v1. Therefore, v1 becomes { {1, 2, 3} }.</a:t>
            </a:r>
            <a:endParaRPr lang="en-IN" sz="2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31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292A92C2-DEAD-40C7-B2E8-9B481A47C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5097" y="475271"/>
            <a:ext cx="8228013" cy="1144587"/>
          </a:xfrm>
        </p:spPr>
        <p:txBody>
          <a:bodyPr vert="horz" lIns="91440" tIns="35268" rIns="91440" bIns="45720" rtlCol="0" anchor="t">
            <a:normAutofit/>
          </a:bodyPr>
          <a:lstStyle/>
          <a:p>
            <a:pPr defTabSz="912813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IN" altLang="en-US" dirty="0"/>
              <a:t>Vector Operations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B66066E3-B290-46E0-B902-681E87BCF2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790" y="1404730"/>
            <a:ext cx="3869635" cy="5453270"/>
          </a:xfrm>
        </p:spPr>
        <p:txBody>
          <a:bodyPr vert="horz" lIns="91440" tIns="38533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&lt;iostream&gt;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&lt;vector&gt;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namespace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std;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ROW = 4;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COL = 5;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&gt;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num = 10;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721DE3B-F749-4A80-A497-A78152068641}"/>
              </a:ext>
            </a:extLst>
          </p:cNvPr>
          <p:cNvSpPr txBox="1">
            <a:spLocks noChangeArrowheads="1"/>
          </p:cNvSpPr>
          <p:nvPr/>
        </p:nvSpPr>
        <p:spPr>
          <a:xfrm>
            <a:off x="3551583" y="1495729"/>
            <a:ext cx="4320208" cy="5486401"/>
          </a:xfrm>
          <a:prstGeom prst="rect">
            <a:avLst/>
          </a:prstGeom>
        </p:spPr>
        <p:txBody>
          <a:bodyPr vert="horz" lIns="91440" tIns="38533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n-NO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sz="1600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ROW; i++)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v1;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j = 0; j &lt; COL;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j++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v1.push_back(num);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num += 5;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vec.push_back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(v1);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EEEB9A1-9EB3-4D70-B4BC-769BF5E57490}"/>
              </a:ext>
            </a:extLst>
          </p:cNvPr>
          <p:cNvSpPr txBox="1">
            <a:spLocks noChangeArrowheads="1"/>
          </p:cNvSpPr>
          <p:nvPr/>
        </p:nvSpPr>
        <p:spPr>
          <a:xfrm>
            <a:off x="7646502" y="1047564"/>
            <a:ext cx="4863550" cy="5669170"/>
          </a:xfrm>
          <a:prstGeom prst="rect">
            <a:avLst/>
          </a:prstGeom>
        </p:spPr>
        <p:txBody>
          <a:bodyPr vert="horz" lIns="91440" tIns="38533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nn-NO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nn-NO" sz="1600" dirty="0">
                <a:solidFill>
                  <a:srgbClr val="000000"/>
                </a:solidFill>
                <a:latin typeface="Consolas" panose="020B0609020204030204" pitchFamily="49" charset="0"/>
              </a:rPr>
              <a:t> i = 0; i &lt; vec.size(); i++) </a:t>
            </a:r>
          </a:p>
          <a:p>
            <a:pPr marL="0" indent="0">
              <a:buNone/>
            </a:pPr>
            <a:r>
              <a:rPr lang="nn-NO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j = 0; j &lt;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.size();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j++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j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 defTabSz="914305">
              <a:spcAft>
                <a:spcPts val="60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en-IN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>
            <a:extLst>
              <a:ext uri="{FF2B5EF4-FFF2-40B4-BE49-F238E27FC236}">
                <a16:creationId xmlns:a16="http://schemas.microsoft.com/office/drawing/2014/main" id="{57829D43-974A-4C86-BCBD-0BB4DC4C5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5583" y="658952"/>
            <a:ext cx="8228013" cy="1144587"/>
          </a:xfrm>
        </p:spPr>
        <p:txBody>
          <a:bodyPr vert="horz" lIns="91440" tIns="35268" rIns="91440" bIns="45720" rtlCol="0" anchor="t">
            <a:normAutofit/>
          </a:bodyPr>
          <a:lstStyle/>
          <a:p>
            <a:pPr defTabSz="912813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IN" altLang="en-US" dirty="0"/>
              <a:t>Deque</a:t>
            </a: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394B2BB-861A-42D9-A33D-B47DBAA45C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65583" y="1981201"/>
            <a:ext cx="8759481" cy="3851275"/>
          </a:xfrm>
        </p:spPr>
        <p:txBody>
          <a:bodyPr/>
          <a:lstStyle/>
          <a:p>
            <a:pPr marL="388938" indent="-293688">
              <a:buSzPct val="45000"/>
              <a:buFont typeface="Wingdings" panose="05000000000000000000" pitchFamily="2" charset="2"/>
              <a:buChar char=""/>
              <a:tabLst>
                <a:tab pos="388938" algn="l"/>
                <a:tab pos="484188" algn="l"/>
                <a:tab pos="892175" algn="l"/>
                <a:tab pos="1300163" algn="l"/>
                <a:tab pos="1706563" algn="l"/>
                <a:tab pos="2114550" algn="l"/>
                <a:tab pos="2522538" algn="l"/>
                <a:tab pos="2928938" algn="l"/>
                <a:tab pos="3336925" algn="l"/>
                <a:tab pos="3744913" algn="l"/>
                <a:tab pos="4152900" algn="l"/>
                <a:tab pos="4559300" algn="l"/>
                <a:tab pos="4967288" algn="l"/>
                <a:tab pos="5375275" algn="l"/>
                <a:tab pos="5781675" algn="l"/>
                <a:tab pos="6189663" algn="l"/>
                <a:tab pos="6597650" algn="l"/>
                <a:tab pos="7005638" algn="l"/>
                <a:tab pos="7412038" algn="l"/>
                <a:tab pos="7820025" algn="l"/>
                <a:tab pos="8228013" algn="l"/>
              </a:tabLst>
            </a:pPr>
            <a:r>
              <a:rPr lang="en-IN" altLang="en-US" sz="2400" dirty="0"/>
              <a:t>Double Ended Queue</a:t>
            </a:r>
          </a:p>
          <a:p>
            <a:pPr marL="388938" indent="-293688">
              <a:buSzPct val="45000"/>
              <a:buFont typeface="Wingdings" panose="05000000000000000000" pitchFamily="2" charset="2"/>
              <a:buChar char=""/>
              <a:tabLst>
                <a:tab pos="388938" algn="l"/>
                <a:tab pos="484188" algn="l"/>
                <a:tab pos="892175" algn="l"/>
                <a:tab pos="1300163" algn="l"/>
                <a:tab pos="1706563" algn="l"/>
                <a:tab pos="2114550" algn="l"/>
                <a:tab pos="2522538" algn="l"/>
                <a:tab pos="2928938" algn="l"/>
                <a:tab pos="3336925" algn="l"/>
                <a:tab pos="3744913" algn="l"/>
                <a:tab pos="4152900" algn="l"/>
                <a:tab pos="4559300" algn="l"/>
                <a:tab pos="4967288" algn="l"/>
                <a:tab pos="5375275" algn="l"/>
                <a:tab pos="5781675" algn="l"/>
                <a:tab pos="6189663" algn="l"/>
                <a:tab pos="6597650" algn="l"/>
                <a:tab pos="7005638" algn="l"/>
                <a:tab pos="7412038" algn="l"/>
                <a:tab pos="7820025" algn="l"/>
                <a:tab pos="8228013" algn="l"/>
              </a:tabLst>
            </a:pPr>
            <a:r>
              <a:rPr lang="en-IN" altLang="en-US" sz="2400" dirty="0"/>
              <a:t>Functionality similar to vectors, </a:t>
            </a:r>
          </a:p>
          <a:p>
            <a:pPr marL="388938" indent="-293688">
              <a:buSzPct val="45000"/>
              <a:buFont typeface="Wingdings" panose="05000000000000000000" pitchFamily="2" charset="2"/>
              <a:buChar char=""/>
              <a:tabLst>
                <a:tab pos="388938" algn="l"/>
                <a:tab pos="484188" algn="l"/>
                <a:tab pos="892175" algn="l"/>
                <a:tab pos="1300163" algn="l"/>
                <a:tab pos="1706563" algn="l"/>
                <a:tab pos="2114550" algn="l"/>
                <a:tab pos="2522538" algn="l"/>
                <a:tab pos="2928938" algn="l"/>
                <a:tab pos="3336925" algn="l"/>
                <a:tab pos="3744913" algn="l"/>
                <a:tab pos="4152900" algn="l"/>
                <a:tab pos="4559300" algn="l"/>
                <a:tab pos="4967288" algn="l"/>
                <a:tab pos="5375275" algn="l"/>
                <a:tab pos="5781675" algn="l"/>
                <a:tab pos="6189663" algn="l"/>
                <a:tab pos="6597650" algn="l"/>
                <a:tab pos="7005638" algn="l"/>
                <a:tab pos="7412038" algn="l"/>
                <a:tab pos="7820025" algn="l"/>
                <a:tab pos="8228013" algn="l"/>
              </a:tabLst>
            </a:pPr>
            <a:r>
              <a:rPr lang="en-IN" altLang="en-US" sz="2400" dirty="0"/>
              <a:t>but with efficient insertion and deletion of elements also at the beginning of the sequence, and not only at its end</a:t>
            </a:r>
          </a:p>
          <a:p>
            <a:pPr marL="388938" indent="-293688">
              <a:buSzPct val="45000"/>
              <a:buFont typeface="Wingdings" panose="05000000000000000000" pitchFamily="2" charset="2"/>
              <a:buChar char=""/>
              <a:tabLst>
                <a:tab pos="388938" algn="l"/>
                <a:tab pos="484188" algn="l"/>
                <a:tab pos="892175" algn="l"/>
                <a:tab pos="1300163" algn="l"/>
                <a:tab pos="1706563" algn="l"/>
                <a:tab pos="2114550" algn="l"/>
                <a:tab pos="2522538" algn="l"/>
                <a:tab pos="2928938" algn="l"/>
                <a:tab pos="3336925" algn="l"/>
                <a:tab pos="3744913" algn="l"/>
                <a:tab pos="4152900" algn="l"/>
                <a:tab pos="4559300" algn="l"/>
                <a:tab pos="4967288" algn="l"/>
                <a:tab pos="5375275" algn="l"/>
                <a:tab pos="5781675" algn="l"/>
                <a:tab pos="6189663" algn="l"/>
                <a:tab pos="6597650" algn="l"/>
                <a:tab pos="7005638" algn="l"/>
                <a:tab pos="7412038" algn="l"/>
                <a:tab pos="7820025" algn="l"/>
                <a:tab pos="8228013" algn="l"/>
              </a:tabLst>
            </a:pPr>
            <a:r>
              <a:rPr lang="en-IN" altLang="en-US" sz="2400" dirty="0"/>
              <a:t>Sequence</a:t>
            </a:r>
          </a:p>
          <a:p>
            <a:pPr marL="781050" lvl="1" indent="-292100">
              <a:buSzPct val="75000"/>
              <a:buFont typeface="Symbol" panose="05050102010706020507" pitchFamily="18" charset="2"/>
              <a:buChar char=""/>
              <a:tabLst>
                <a:tab pos="388938" algn="l"/>
                <a:tab pos="484188" algn="l"/>
                <a:tab pos="892175" algn="l"/>
                <a:tab pos="1300163" algn="l"/>
                <a:tab pos="1706563" algn="l"/>
                <a:tab pos="2114550" algn="l"/>
                <a:tab pos="2522538" algn="l"/>
                <a:tab pos="2928938" algn="l"/>
                <a:tab pos="3336925" algn="l"/>
                <a:tab pos="3744913" algn="l"/>
                <a:tab pos="4152900" algn="l"/>
                <a:tab pos="4559300" algn="l"/>
                <a:tab pos="4967288" algn="l"/>
                <a:tab pos="5375275" algn="l"/>
                <a:tab pos="5781675" algn="l"/>
                <a:tab pos="6189663" algn="l"/>
                <a:tab pos="6597650" algn="l"/>
                <a:tab pos="7005638" algn="l"/>
                <a:tab pos="7412038" algn="l"/>
                <a:tab pos="7820025" algn="l"/>
                <a:tab pos="8228013" algn="l"/>
              </a:tabLst>
            </a:pPr>
            <a:r>
              <a:rPr lang="en-IN" altLang="en-US" dirty="0"/>
              <a:t>Elements in sequence containers are ordered in a strict linear sequence. Individual elements are accessed by their position in this sequence.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>
            <a:extLst>
              <a:ext uri="{FF2B5EF4-FFF2-40B4-BE49-F238E27FC236}">
                <a16:creationId xmlns:a16="http://schemas.microsoft.com/office/drawing/2014/main" id="{DD25A113-231D-44C8-9E7A-12A3B260F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5584" y="526431"/>
            <a:ext cx="8228013" cy="1144587"/>
          </a:xfrm>
        </p:spPr>
        <p:txBody>
          <a:bodyPr vert="horz" lIns="91440" tIns="35268" rIns="91440" bIns="45720" rtlCol="0" anchor="t">
            <a:normAutofit/>
          </a:bodyPr>
          <a:lstStyle/>
          <a:p>
            <a:pPr defTabSz="912813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IN" altLang="en-US" dirty="0"/>
              <a:t>Deque Operations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3FE0328-D933-438E-B931-B8E5363878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65585" y="1992314"/>
            <a:ext cx="8759480" cy="3589337"/>
          </a:xfrm>
        </p:spPr>
        <p:txBody>
          <a:bodyPr>
            <a:normAutofit/>
          </a:bodyPr>
          <a:lstStyle/>
          <a:p>
            <a:pPr marL="0"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>
                <a:solidFill>
                  <a:srgbClr val="1F7199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>
                <a:solidFill>
                  <a:srgbClr val="1F7199"/>
                </a:solidFill>
                <a:latin typeface="Courier New" panose="02070309020205020404" pitchFamily="49" charset="0"/>
              </a:rPr>
              <a:t>include</a:t>
            </a:r>
            <a:r>
              <a:rPr lang="en-US" sz="1800" dirty="0">
                <a:solidFill>
                  <a:srgbClr val="1F7199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4D99BF"/>
                </a:solidFill>
                <a:latin typeface="Courier New" panose="02070309020205020404" pitchFamily="49" charset="0"/>
              </a:rPr>
              <a:t>&lt;deque&gt;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880000"/>
                </a:solidFill>
                <a:latin typeface="Courier New" panose="02070309020205020404" pitchFamily="49" charset="0"/>
              </a:rPr>
              <a:t>main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 </a:t>
            </a:r>
          </a:p>
          <a:p>
            <a:pPr marL="0"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i="0" dirty="0">
                <a:solidFill>
                  <a:srgbClr val="397300"/>
                </a:solidFill>
                <a:latin typeface="Courier New" panose="02070309020205020404" pitchFamily="49" charset="0"/>
              </a:rPr>
              <a:t>deque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&gt;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dq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530352" lvl="1"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dq.push_back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3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530352" lvl="1"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dq.push_front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1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530352" lvl="1"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dq.insert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de.begin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() +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1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,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2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530352" lvl="1"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dq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[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2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] =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-309605"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IN" altLang="en-US" sz="1814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9C10C0-8A87-4EA9-95C9-B67B04D9DA20}"/>
              </a:ext>
            </a:extLst>
          </p:cNvPr>
          <p:cNvSpPr txBox="1"/>
          <p:nvPr/>
        </p:nvSpPr>
        <p:spPr>
          <a:xfrm>
            <a:off x="7270750" y="1992313"/>
            <a:ext cx="1633538" cy="12001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IN" dirty="0"/>
              <a:t>/* Output: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IN" dirty="0"/>
              <a:t>1 2 0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IN" dirty="0"/>
              <a:t>*</a:t>
            </a:r>
          </a:p>
          <a:p>
            <a:pPr>
              <a:buFont typeface="Times New Roman" pitchFamily="16" charset="0"/>
              <a:buNone/>
              <a:defRPr/>
            </a:pPr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7B1B61F-DF22-4A87-B743-CFCF86C69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17713"/>
          </a:xfrm>
        </p:spPr>
        <p:txBody>
          <a:bodyPr/>
          <a:lstStyle/>
          <a:p>
            <a:pPr eaLnBrk="1" hangingPunct="1"/>
            <a:r>
              <a:rPr lang="en-US" altLang="en-US" dirty="0"/>
              <a:t>Difference between array and vector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01E2B0BD-620A-4212-A43B-200453471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3344"/>
            <a:ext cx="9601200" cy="3581400"/>
          </a:xfrm>
        </p:spPr>
        <p:txBody>
          <a:bodyPr/>
          <a:lstStyle/>
          <a:p>
            <a:pPr eaLnBrk="1" hangingPunct="1"/>
            <a:r>
              <a:rPr lang="en-US" altLang="en-US" dirty="0"/>
              <a:t>In C++, arrays are used to store sequential data which are static in nature. Generally, arrays are non-dynamic, they are static, that is to say they are of fixed size.</a:t>
            </a:r>
            <a:br>
              <a:rPr lang="en-US" altLang="en-US" dirty="0"/>
            </a:br>
            <a:r>
              <a:rPr lang="en-US" altLang="en-US" dirty="0"/>
              <a:t> however, C++ also allows us to store data in dynamic arrays which are known as vectors, deques in C++.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B45F2A6B-A2BD-4674-A40C-536A3670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01CF23-7881-4A87-AFA7-D1678ACEAD06}" type="slidenum">
              <a:rPr lang="en-US" altLang="en-US" sz="1400">
                <a:latin typeface="Times" panose="02020603050405020304" pitchFamily="18" charset="0"/>
                <a:ea typeface="MS PGothic" panose="020B0600070205080204" pitchFamily="34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87B3BB0-F885-4DCB-8A7A-D19AC27F19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Sequence Containers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9BDE148-9600-4025-985E-41C0A5C0A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900238"/>
            <a:ext cx="8686800" cy="3662362"/>
          </a:xfrm>
        </p:spPr>
        <p:txBody>
          <a:bodyPr/>
          <a:lstStyle/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STL provides three sequence containers</a:t>
            </a:r>
          </a:p>
          <a:p>
            <a:pPr marL="623888" lvl="1" indent="-274638">
              <a:buFont typeface="Courier New" panose="02070309020205020404" pitchFamily="49" charset="0"/>
              <a:buChar char="-"/>
            </a:pPr>
            <a:r>
              <a:rPr lang="en-US" altLang="en-US" dirty="0">
                <a:latin typeface="Times New Roman" panose="02020603050405020304" pitchFamily="18" charset="0"/>
              </a:rPr>
              <a:t>vector:  based on arrays</a:t>
            </a:r>
          </a:p>
          <a:p>
            <a:pPr marL="623888" lvl="1" indent="-274638">
              <a:buFont typeface="Courier New" panose="02070309020205020404" pitchFamily="49" charset="0"/>
              <a:buChar char="-"/>
            </a:pPr>
            <a:r>
              <a:rPr lang="en-US" altLang="en-US" dirty="0">
                <a:latin typeface="Times New Roman" panose="02020603050405020304" pitchFamily="18" charset="0"/>
              </a:rPr>
              <a:t>deque (double-ended queue): based on arrays</a:t>
            </a:r>
          </a:p>
          <a:p>
            <a:pPr marL="623888" lvl="1" indent="-274638">
              <a:buFont typeface="Courier New" panose="02070309020205020404" pitchFamily="49" charset="0"/>
              <a:buChar char="-"/>
            </a:pPr>
            <a:r>
              <a:rPr lang="en-US" altLang="en-US" dirty="0">
                <a:latin typeface="Times New Roman" panose="02020603050405020304" pitchFamily="18" charset="0"/>
              </a:rPr>
              <a:t>list: based on linked lists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03F70392-4A5B-42B0-95A2-EAFDC3961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C2C2A0-D88E-475A-92F7-048E78C2596D}" type="slidenum">
              <a:rPr lang="en-US" altLang="en-US" sz="1400">
                <a:latin typeface="Times" panose="02020603050405020304" pitchFamily="18" charset="0"/>
                <a:ea typeface="MS PGothic" panose="020B0600070205080204" pitchFamily="34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BCD81ED-1312-455C-95E5-B96410DAA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Sequence Containers: deque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6E9B239-A6AC-4C50-8E4A-A6E605E59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8839200" cy="4038600"/>
          </a:xfrm>
        </p:spPr>
        <p:txBody>
          <a:bodyPr/>
          <a:lstStyle/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deque stands for double-ended queue</a:t>
            </a:r>
          </a:p>
          <a:p>
            <a:pPr marL="234950" indent="-234950">
              <a:lnSpc>
                <a:spcPct val="50000"/>
              </a:lnSpc>
            </a:pPr>
            <a:endParaRPr lang="en-US" altLang="en-US" sz="2600" dirty="0">
              <a:latin typeface="Times New Roman" panose="02020603050405020304" pitchFamily="18" charset="0"/>
            </a:endParaRPr>
          </a:p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deque combines the benefits of vector and list </a:t>
            </a:r>
          </a:p>
          <a:p>
            <a:pPr marL="234950" indent="-234950">
              <a:lnSpc>
                <a:spcPct val="50000"/>
              </a:lnSpc>
              <a:buFontTx/>
              <a:buChar char="•"/>
            </a:pPr>
            <a:endParaRPr lang="en-US" altLang="en-US" sz="2600" dirty="0">
              <a:latin typeface="Times New Roman" panose="02020603050405020304" pitchFamily="18" charset="0"/>
            </a:endParaRPr>
          </a:p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It provides indexed access using indexes (which is not possible using lists)</a:t>
            </a:r>
          </a:p>
          <a:p>
            <a:pPr marL="544513" lvl="1">
              <a:buNone/>
            </a:pPr>
            <a:endParaRPr lang="en-US" altLang="en-US" sz="2600" b="1" dirty="0">
              <a:latin typeface="Times New Roman" panose="02020603050405020304" pitchFamily="18" charset="0"/>
            </a:endParaRPr>
          </a:p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It also provides efficient insertion and deletion in the front (which is not efficient using vectors) and the end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0BEAAA8C-D026-484D-BDEE-4BEEA55A2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2354DB-A906-4DE0-AC44-C95A1E08BFAD}" type="slidenum">
              <a:rPr lang="en-US" altLang="en-US" sz="1400">
                <a:latin typeface="Times" panose="02020603050405020304" pitchFamily="18" charset="0"/>
                <a:ea typeface="MS PGothic" panose="020B0600070205080204" pitchFamily="34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DA42DD13-7382-4DE7-855F-00531A5A7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deque (cont.)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1C697E5-9BC3-4480-9602-4CB5143A6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8686800" cy="4191000"/>
          </a:xfrm>
        </p:spPr>
        <p:txBody>
          <a:bodyPr/>
          <a:lstStyle/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Additional storage for a deque is allocated using blocks of memory </a:t>
            </a:r>
          </a:p>
          <a:p>
            <a:pPr marL="544513" lvl="1">
              <a:buFont typeface="Times New Roman" panose="02020603050405020304" pitchFamily="18" charset="0"/>
              <a:buChar char="-"/>
            </a:pPr>
            <a:r>
              <a:rPr lang="en-US" altLang="en-US" sz="2200" dirty="0">
                <a:latin typeface="Times New Roman" panose="02020603050405020304" pitchFamily="18" charset="0"/>
              </a:rPr>
              <a:t>that are maintained as an array of pointers to those blocks</a:t>
            </a:r>
          </a:p>
          <a:p>
            <a:pPr marL="544513" lvl="1">
              <a:buNone/>
            </a:pPr>
            <a:endParaRPr lang="en-US" altLang="en-US" sz="2200" dirty="0">
              <a:latin typeface="Times New Roman" panose="02020603050405020304" pitchFamily="18" charset="0"/>
            </a:endParaRPr>
          </a:p>
          <a:p>
            <a:pPr marL="234950" indent="-234950">
              <a:buFontTx/>
              <a:buChar char="•"/>
            </a:pPr>
            <a:r>
              <a:rPr lang="en-US" altLang="en-US" sz="2600" dirty="0">
                <a:latin typeface="Times New Roman" panose="02020603050405020304" pitchFamily="18" charset="0"/>
              </a:rPr>
              <a:t>Same basic functions as vector, in addition to that</a:t>
            </a:r>
          </a:p>
          <a:p>
            <a:pPr marL="544513" lvl="1">
              <a:buFont typeface="Times New Roman" panose="02020603050405020304" pitchFamily="18" charset="0"/>
              <a:buChar char="-"/>
            </a:pPr>
            <a:r>
              <a:rPr lang="en-US" altLang="en-US" sz="2200" dirty="0">
                <a:latin typeface="Times New Roman" panose="02020603050405020304" pitchFamily="18" charset="0"/>
              </a:rPr>
              <a:t>deque supports </a:t>
            </a:r>
            <a:r>
              <a:rPr lang="en-US" altLang="en-US" sz="2200" dirty="0" err="1">
                <a:latin typeface="Times New Roman" panose="02020603050405020304" pitchFamily="18" charset="0"/>
              </a:rPr>
              <a:t>push_front</a:t>
            </a:r>
            <a:r>
              <a:rPr lang="en-US" altLang="en-US" sz="2200" dirty="0">
                <a:latin typeface="Times New Roman" panose="02020603050405020304" pitchFamily="18" charset="0"/>
              </a:rPr>
              <a:t> and </a:t>
            </a:r>
            <a:r>
              <a:rPr lang="en-US" altLang="en-US" sz="2200" dirty="0" err="1">
                <a:latin typeface="Times New Roman" panose="02020603050405020304" pitchFamily="18" charset="0"/>
              </a:rPr>
              <a:t>pop_front</a:t>
            </a:r>
            <a:r>
              <a:rPr lang="en-US" altLang="en-US" sz="2200" dirty="0">
                <a:latin typeface="Times New Roman" panose="02020603050405020304" pitchFamily="18" charset="0"/>
              </a:rPr>
              <a:t> for insertion and deletion at beginning of deque </a:t>
            </a:r>
          </a:p>
          <a:p>
            <a:pPr marL="234950" indent="-234950"/>
            <a:endParaRPr lang="en-US" altLang="en-US" sz="2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0E29C323-C28D-442C-84CA-71BDF05F1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Simple operations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5E6C32B2-D631-4723-A074-99F462D50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5837"/>
            <a:ext cx="9601200" cy="4331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void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880000"/>
                </a:solidFill>
                <a:latin typeface="Courier New" panose="02070309020205020404" pitchFamily="49" charset="0"/>
              </a:rPr>
              <a:t>main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buNone/>
            </a:pPr>
            <a:r>
              <a:rPr lang="en-US" sz="1800" i="0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sz="1800" i="0" dirty="0">
                <a:solidFill>
                  <a:srgbClr val="397300"/>
                </a:solidFill>
                <a:latin typeface="Courier New" panose="02070309020205020404" pitchFamily="49" charset="0"/>
              </a:rPr>
              <a:t>string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&gt; ID; </a:t>
            </a:r>
          </a:p>
          <a:p>
            <a:pPr marL="530352" lvl="1" indent="0">
              <a:buNone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ID.insert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ID.begin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(),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"5"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530352" lvl="1" indent="0">
              <a:buNone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ID.insert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ID.begin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(),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"5"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530352" lvl="1" indent="0">
              <a:buNone/>
            </a:pPr>
            <a:r>
              <a:rPr lang="en-US" sz="1800" i="0" dirty="0">
                <a:solidFill>
                  <a:srgbClr val="888888"/>
                </a:solidFill>
                <a:latin typeface="Courier New" panose="02070309020205020404" pitchFamily="49" charset="0"/>
              </a:rPr>
              <a:t>//</a:t>
            </a:r>
            <a:r>
              <a:rPr lang="en-US" sz="1800" i="0" dirty="0" err="1">
                <a:solidFill>
                  <a:srgbClr val="888888"/>
                </a:solidFill>
                <a:latin typeface="Courier New" panose="02070309020205020404" pitchFamily="49" charset="0"/>
              </a:rPr>
              <a:t>cout</a:t>
            </a:r>
            <a:r>
              <a:rPr lang="en-US" sz="1800" i="0" dirty="0">
                <a:solidFill>
                  <a:srgbClr val="888888"/>
                </a:solidFill>
                <a:latin typeface="Courier New" panose="02070309020205020404" pitchFamily="49" charset="0"/>
              </a:rPr>
              <a:t> &lt;&lt; ID[0];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530352" lvl="1" indent="0">
              <a:buNone/>
            </a:pPr>
            <a:r>
              <a:rPr lang="en-US" sz="1800" i="0" dirty="0">
                <a:solidFill>
                  <a:srgbClr val="888888"/>
                </a:solidFill>
                <a:latin typeface="Courier New" panose="02070309020205020404" pitchFamily="49" charset="0"/>
              </a:rPr>
              <a:t>//</a:t>
            </a:r>
            <a:r>
              <a:rPr lang="en-US" sz="1800" i="0" dirty="0" err="1">
                <a:solidFill>
                  <a:srgbClr val="888888"/>
                </a:solidFill>
                <a:latin typeface="Courier New" panose="02070309020205020404" pitchFamily="49" charset="0"/>
              </a:rPr>
              <a:t>cout</a:t>
            </a:r>
            <a:r>
              <a:rPr lang="en-US" sz="1800" i="0" dirty="0">
                <a:solidFill>
                  <a:srgbClr val="888888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i="0" dirty="0" err="1">
                <a:solidFill>
                  <a:srgbClr val="888888"/>
                </a:solidFill>
                <a:latin typeface="Courier New" panose="02070309020205020404" pitchFamily="49" charset="0"/>
              </a:rPr>
              <a:t>ID.front</a:t>
            </a:r>
            <a:r>
              <a:rPr lang="en-US" sz="1800" i="0" dirty="0">
                <a:solidFill>
                  <a:srgbClr val="888888"/>
                </a:solidFill>
                <a:latin typeface="Courier New" panose="02070309020205020404" pitchFamily="49" charset="0"/>
              </a:rPr>
              <a:t>();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530352" lvl="1" indent="0">
              <a:buNone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ID.insert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ID.begin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()+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2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,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"3"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530352" lvl="1" indent="0">
              <a:buNone/>
            </a:pPr>
            <a:r>
              <a:rPr lang="en-US" sz="18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ID.at(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530352" lvl="1" indent="0">
              <a:buNone/>
            </a:pPr>
            <a:r>
              <a:rPr lang="en-US" sz="18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ID.at(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1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530352" lvl="1" indent="0">
              <a:buNone/>
            </a:pP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system(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"pause"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  <a:br>
              <a:rPr lang="en-US" sz="1800" dirty="0"/>
            </a:br>
            <a:endParaRPr lang="en-US" altLang="en-US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52BCCBEB-31FD-46EA-AF6B-D262C9BF7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Array and vector or deque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5E9E3D47-E43C-45AD-8341-B84E26588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73693"/>
            <a:ext cx="9601200" cy="5086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void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880000"/>
                </a:solidFill>
                <a:latin typeface="Courier New" panose="02070309020205020404" pitchFamily="49" charset="0"/>
              </a:rPr>
              <a:t>main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buNone/>
            </a:pP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N =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10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530352" lvl="1" indent="0">
              <a:buNone/>
            </a:pPr>
            <a:r>
              <a:rPr lang="en-US" sz="1800" i="0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&gt;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(N); </a:t>
            </a:r>
          </a:p>
          <a:p>
            <a:pPr marL="530352" lvl="1" indent="0">
              <a:buNone/>
            </a:pP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for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=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10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++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 </a:t>
            </a:r>
          </a:p>
          <a:p>
            <a:pPr marL="530352" lvl="1" indent="0">
              <a:buNone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[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]=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530352" lvl="1" indent="0">
              <a:buNone/>
            </a:pP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for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=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10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++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</a:t>
            </a:r>
          </a:p>
          <a:p>
            <a:pPr marL="530352" lvl="1" indent="0">
              <a:buNone/>
            </a:pPr>
            <a:r>
              <a:rPr lang="en-US" sz="18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[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] &lt;&lt;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" "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530352" lvl="1" indent="0">
              <a:buNone/>
            </a:pP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ia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[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10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]; </a:t>
            </a:r>
          </a:p>
          <a:p>
            <a:pPr marL="530352" lvl="1" indent="0">
              <a:buNone/>
            </a:pP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for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i="0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j =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j &lt; N; ++j) </a:t>
            </a:r>
          </a:p>
          <a:p>
            <a:pPr marL="530352" lvl="1" indent="0">
              <a:buNone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ia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[j] = 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[j]; </a:t>
            </a:r>
          </a:p>
          <a:p>
            <a:pPr marL="530352" lvl="1" indent="0">
              <a:buNone/>
            </a:pP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system(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"pause"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E8931464-F875-4640-AE11-9AEF696F9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Adding with to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969D1-A110-480E-8332-D0E7E8444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56521"/>
            <a:ext cx="10124982" cy="447599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input;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397300"/>
                </a:solidFill>
                <a:latin typeface="Courier New" panose="02070309020205020404" pitchFamily="49" charset="0"/>
              </a:rPr>
              <a:t>deque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&gt;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cin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input; 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(input !=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-1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buNone/>
              <a:defRPr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ivec.push_back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(input); </a:t>
            </a:r>
          </a:p>
          <a:p>
            <a:pPr marL="530352" lvl="1" indent="0">
              <a:buNone/>
              <a:defRPr/>
            </a:pPr>
            <a:r>
              <a:rPr lang="en-US" sz="18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cin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input;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for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unsigned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=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ivec.size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++)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buNone/>
              <a:defRPr/>
            </a:pPr>
            <a:r>
              <a:rPr lang="en-US" sz="18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ivec.at(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 &lt;&lt;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" "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</a:p>
          <a:p>
            <a:pPr marL="0" indent="0">
              <a:buNone/>
              <a:defRPr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CA641F13-C40E-474D-A4AD-59B3B9C10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Adding to specific place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DE07EADE-E6E4-4A37-BE57-03AE00B53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7009"/>
            <a:ext cx="10058401" cy="4837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cin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input;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while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(input !=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-1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buNone/>
            </a:pP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ivec.insert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ivec.begin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(),input); </a:t>
            </a:r>
            <a:r>
              <a:rPr lang="en-US" sz="1800" i="0" dirty="0">
                <a:solidFill>
                  <a:srgbClr val="888888"/>
                </a:solidFill>
                <a:latin typeface="Courier New" panose="02070309020205020404" pitchFamily="49" charset="0"/>
              </a:rPr>
              <a:t>// </a:t>
            </a:r>
            <a:r>
              <a:rPr lang="en-US" sz="1800" i="0" dirty="0" err="1">
                <a:solidFill>
                  <a:srgbClr val="888888"/>
                </a:solidFill>
                <a:latin typeface="Courier New" panose="02070309020205020404" pitchFamily="49" charset="0"/>
              </a:rPr>
              <a:t>ivec.insert</a:t>
            </a:r>
            <a:r>
              <a:rPr lang="en-US" sz="1800" i="0" dirty="0">
                <a:solidFill>
                  <a:srgbClr val="888888"/>
                </a:solidFill>
                <a:latin typeface="Courier New" panose="02070309020205020404" pitchFamily="49" charset="0"/>
              </a:rPr>
              <a:t>(</a:t>
            </a:r>
            <a:r>
              <a:rPr lang="en-US" sz="1800" i="0" dirty="0" err="1">
                <a:solidFill>
                  <a:srgbClr val="888888"/>
                </a:solidFill>
                <a:latin typeface="Courier New" panose="02070309020205020404" pitchFamily="49" charset="0"/>
              </a:rPr>
              <a:t>ivec.begin</a:t>
            </a:r>
            <a:r>
              <a:rPr lang="en-US" sz="1800" i="0" dirty="0">
                <a:solidFill>
                  <a:srgbClr val="888888"/>
                </a:solidFill>
                <a:latin typeface="Courier New" panose="02070309020205020404" pitchFamily="49" charset="0"/>
              </a:rPr>
              <a:t>()+4,input);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530352" lvl="1" indent="0">
              <a:buNone/>
            </a:pPr>
            <a:r>
              <a:rPr lang="en-US" sz="18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cin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&gt;&gt; input;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for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unsigned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=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ivec.size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++)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530352" lvl="1" indent="0">
              <a:buNone/>
            </a:pPr>
            <a:r>
              <a:rPr lang="en-US" sz="1800" i="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ivec.at(</a:t>
            </a:r>
            <a:r>
              <a:rPr lang="en-US" sz="1800" i="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) &lt;&lt; </a:t>
            </a:r>
            <a:r>
              <a:rPr lang="en-US" sz="1800" i="0" dirty="0">
                <a:solidFill>
                  <a:srgbClr val="880000"/>
                </a:solidFill>
                <a:latin typeface="Courier New" panose="02070309020205020404" pitchFamily="49" charset="0"/>
              </a:rPr>
              <a:t>" "</a:t>
            </a:r>
            <a:r>
              <a:rPr lang="en-US" sz="1800" i="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5495ADCE-58F8-4634-98A5-1D2125442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Erasing Specific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31824-AEC9-49B5-B5D3-41105B816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3270"/>
            <a:ext cx="9601200" cy="422413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ivec.erase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ivec.end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 -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2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);</a:t>
            </a:r>
            <a:r>
              <a:rPr lang="en-US" sz="1800" dirty="0">
                <a:solidFill>
                  <a:srgbClr val="888888"/>
                </a:solidFill>
                <a:latin typeface="Courier New" panose="02070309020205020404" pitchFamily="49" charset="0"/>
              </a:rPr>
              <a:t>// erases the second one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ivec.erase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ivec.begin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 +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2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  <a:r>
              <a:rPr lang="en-US" sz="1800" dirty="0">
                <a:solidFill>
                  <a:srgbClr val="888888"/>
                </a:solidFill>
                <a:latin typeface="Courier New" panose="02070309020205020404" pitchFamily="49" charset="0"/>
              </a:rPr>
              <a:t>//erases the 2 index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for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unsigned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=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ivec.size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++)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397300"/>
                </a:solidFill>
                <a:latin typeface="Courier New" panose="02070309020205020404" pitchFamily="49" charset="0"/>
              </a:rPr>
              <a:t>	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ivec.at(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 &lt;&lt;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" "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</a:p>
          <a:p>
            <a:pPr marL="0" indent="0">
              <a:buNone/>
              <a:defRPr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</a:t>
            </a:r>
            <a:endParaRPr lang="en-US" sz="1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8FFE0B0B-CDD6-4DAB-9FEF-950440B39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Push_front, pop_front()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36B09-A7AB-4B97-95AB-5EF97292A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5791"/>
            <a:ext cx="9601200" cy="409160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ivec.push_front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0" indent="0">
              <a:buNone/>
              <a:defRPr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ivec.push_back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); 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for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(</a:t>
            </a: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unsigned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=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0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ivec.size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++)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397300"/>
                </a:solidFill>
                <a:latin typeface="Courier New" panose="02070309020205020404" pitchFamily="49" charset="0"/>
              </a:rPr>
              <a:t>	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ivec.at(</a:t>
            </a: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) &lt;&lt; </a:t>
            </a:r>
            <a:r>
              <a:rPr lang="en-US" sz="1800" dirty="0">
                <a:solidFill>
                  <a:srgbClr val="880000"/>
                </a:solidFill>
                <a:latin typeface="Courier New" panose="02070309020205020404" pitchFamily="49" charset="0"/>
              </a:rPr>
              <a:t>" "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</a:p>
          <a:p>
            <a:pPr marL="0" indent="0">
              <a:buNone/>
              <a:defRPr/>
            </a:pP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cout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 &lt;&lt; </a:t>
            </a:r>
            <a:r>
              <a:rPr lang="en-US" sz="1800" dirty="0" err="1">
                <a:solidFill>
                  <a:srgbClr val="397300"/>
                </a:solidFill>
                <a:latin typeface="Courier New" panose="02070309020205020404" pitchFamily="49" charset="0"/>
              </a:rPr>
              <a:t>endl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ivec.pop_back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(); </a:t>
            </a:r>
          </a:p>
          <a:p>
            <a:pPr marL="0" indent="0">
              <a:buNone/>
              <a:defRPr/>
            </a:pPr>
            <a:r>
              <a:rPr lang="en-US" sz="1800" dirty="0" err="1">
                <a:solidFill>
                  <a:srgbClr val="444444"/>
                </a:solidFill>
                <a:latin typeface="Courier New" panose="02070309020205020404" pitchFamily="49" charset="0"/>
              </a:rPr>
              <a:t>ivec.pop_front</a:t>
            </a:r>
            <a:r>
              <a:rPr lang="en-US" sz="1800" dirty="0">
                <a:solidFill>
                  <a:srgbClr val="444444"/>
                </a:solidFill>
                <a:latin typeface="Courier New" panose="02070309020205020404" pitchFamily="49" charset="0"/>
              </a:rPr>
              <a:t>();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2FEB6AF-FC48-467E-B5CA-3C0292AD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/>
          <a:lstStyle/>
          <a:p>
            <a:pPr eaLnBrk="1" hangingPunct="1"/>
            <a:r>
              <a:rPr lang="en-US" altLang="en-US" dirty="0"/>
              <a:t>Vector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8E3759E-08D1-465D-BDB2-88FDA425B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7252"/>
            <a:ext cx="9601200" cy="3581400"/>
          </a:xfrm>
        </p:spPr>
        <p:txBody>
          <a:bodyPr/>
          <a:lstStyle/>
          <a:p>
            <a:pPr eaLnBrk="1" hangingPunct="1"/>
            <a:r>
              <a:rPr lang="en-US" altLang="en-US" dirty="0"/>
              <a:t>Vectors can resize itself automatically when an element is inserted or deleted depending on the need of the task to be executed. </a:t>
            </a:r>
          </a:p>
          <a:p>
            <a:pPr eaLnBrk="1" hangingPunct="1"/>
            <a:r>
              <a:rPr lang="en-US" altLang="en-US" dirty="0"/>
              <a:t>not same as an array where only a given number of values can be stored under a single variable name.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F277395-0743-43CE-8435-4732106E8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dirty="0"/>
              <a:t>Vector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190E6E0-2325-4C92-99A5-29D428362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714501"/>
            <a:ext cx="7176122" cy="2971800"/>
          </a:xfrm>
        </p:spPr>
        <p:txBody>
          <a:bodyPr/>
          <a:lstStyle/>
          <a:p>
            <a:pPr eaLnBrk="1" hangingPunct="1"/>
            <a:r>
              <a:rPr lang="en-US" altLang="he-IL" dirty="0"/>
              <a:t>Provides an alternative to the built-in array.</a:t>
            </a:r>
          </a:p>
          <a:p>
            <a:pPr eaLnBrk="1" hangingPunct="1"/>
            <a:r>
              <a:rPr lang="en-US" altLang="he-IL" dirty="0"/>
              <a:t>A vector is self grown, resizable. </a:t>
            </a:r>
          </a:p>
          <a:p>
            <a:pPr eaLnBrk="1" hangingPunct="1"/>
            <a:r>
              <a:rPr lang="en-US" altLang="he-IL" dirty="0"/>
              <a:t>Use It instead of the built-in array!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5AA2AB1-4392-419C-A109-E0AED4B60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dirty="0"/>
              <a:t>Defining a vector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B093404-BC0F-479B-A8C4-C58ABA8CB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775791"/>
            <a:ext cx="9601200" cy="409160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he-IL" dirty="0"/>
              <a:t>Syntax</a:t>
            </a:r>
            <a:r>
              <a:rPr lang="en-US" altLang="he-IL" b="1" dirty="0"/>
              <a:t>:  </a:t>
            </a:r>
            <a:r>
              <a:rPr lang="en-US" altLang="he-IL" dirty="0"/>
              <a:t>vector&lt;of what&gt;</a:t>
            </a:r>
            <a:br>
              <a:rPr lang="en-US" altLang="he-IL" dirty="0"/>
            </a:br>
            <a:endParaRPr lang="en-US" altLang="he-IL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he-IL" dirty="0"/>
              <a:t>For example :</a:t>
            </a:r>
          </a:p>
          <a:p>
            <a:pPr>
              <a:lnSpc>
                <a:spcPct val="90000"/>
              </a:lnSpc>
              <a:buNone/>
            </a:pPr>
            <a:r>
              <a:rPr lang="en-US" altLang="he-IL" b="1" dirty="0"/>
              <a:t>	</a:t>
            </a:r>
            <a:r>
              <a:rPr lang="en-US" sz="2800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sz="2800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sz="28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444444"/>
                </a:solidFill>
                <a:latin typeface="Courier New" panose="02070309020205020404" pitchFamily="49" charset="0"/>
              </a:rPr>
              <a:t>&gt; - </a:t>
            </a:r>
            <a:r>
              <a:rPr lang="en-US" sz="2800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sz="2800" dirty="0">
                <a:solidFill>
                  <a:srgbClr val="444444"/>
                </a:solidFill>
                <a:latin typeface="Courier New" panose="02070309020205020404" pitchFamily="49" charset="0"/>
              </a:rPr>
              <a:t> of integers. </a:t>
            </a:r>
            <a:r>
              <a:rPr lang="en-US" sz="2800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sz="2800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sz="2800" dirty="0">
                <a:solidFill>
                  <a:srgbClr val="397300"/>
                </a:solidFill>
                <a:latin typeface="Courier New" panose="02070309020205020404" pitchFamily="49" charset="0"/>
              </a:rPr>
              <a:t>string</a:t>
            </a:r>
            <a:r>
              <a:rPr lang="en-US" sz="2800" dirty="0">
                <a:solidFill>
                  <a:srgbClr val="444444"/>
                </a:solidFill>
                <a:latin typeface="Courier New" panose="02070309020205020404" pitchFamily="49" charset="0"/>
              </a:rPr>
              <a:t>&gt; - </a:t>
            </a:r>
            <a:r>
              <a:rPr lang="en-US" sz="2800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sz="2800" dirty="0">
                <a:solidFill>
                  <a:srgbClr val="444444"/>
                </a:solidFill>
                <a:latin typeface="Courier New" panose="02070309020205020404" pitchFamily="49" charset="0"/>
              </a:rPr>
              <a:t> of strings. </a:t>
            </a:r>
            <a:r>
              <a:rPr lang="en-US" sz="2800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sz="2800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sz="28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2800" dirty="0">
                <a:solidFill>
                  <a:srgbClr val="444444"/>
                </a:solidFill>
                <a:latin typeface="Courier New" panose="02070309020205020404" pitchFamily="49" charset="0"/>
              </a:rPr>
              <a:t> * &gt; - </a:t>
            </a:r>
            <a:r>
              <a:rPr lang="en-US" sz="2800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sz="2800" dirty="0">
                <a:solidFill>
                  <a:srgbClr val="444444"/>
                </a:solidFill>
                <a:latin typeface="Courier New" panose="02070309020205020404" pitchFamily="49" charset="0"/>
              </a:rPr>
              <a:t> of pointers to integers. 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>
                <a:solidFill>
                  <a:srgbClr val="397300"/>
                </a:solidFill>
                <a:latin typeface="Courier New" panose="02070309020205020404" pitchFamily="49" charset="0"/>
              </a:rPr>
              <a:t>	vector</a:t>
            </a:r>
            <a:r>
              <a:rPr lang="en-US" sz="2800" dirty="0">
                <a:solidFill>
                  <a:srgbClr val="444444"/>
                </a:solidFill>
                <a:latin typeface="Courier New" panose="02070309020205020404" pitchFamily="49" charset="0"/>
              </a:rPr>
              <a:t>&lt;Shape&gt; - </a:t>
            </a:r>
            <a:r>
              <a:rPr lang="en-US" sz="2800" dirty="0">
                <a:solidFill>
                  <a:srgbClr val="397300"/>
                </a:solidFill>
                <a:latin typeface="Courier New" panose="02070309020205020404" pitchFamily="49" charset="0"/>
              </a:rPr>
              <a:t>vector</a:t>
            </a:r>
            <a:r>
              <a:rPr lang="en-US" sz="2800" dirty="0">
                <a:solidFill>
                  <a:srgbClr val="444444"/>
                </a:solidFill>
                <a:latin typeface="Courier New" panose="02070309020205020404" pitchFamily="49" charset="0"/>
              </a:rPr>
              <a:t> of Shape objects. Shape is a user defined </a:t>
            </a:r>
            <a:r>
              <a:rPr lang="en-US" sz="2800" b="1" dirty="0">
                <a:solidFill>
                  <a:srgbClr val="444444"/>
                </a:solidFill>
                <a:latin typeface="Courier New" panose="02070309020205020404" pitchFamily="49" charset="0"/>
              </a:rPr>
              <a:t>class</a:t>
            </a:r>
            <a:r>
              <a:rPr lang="en-US" sz="2800" dirty="0">
                <a:solidFill>
                  <a:srgbClr val="444444"/>
                </a:solidFill>
                <a:latin typeface="Courier New" panose="02070309020205020404" pitchFamily="49" charset="0"/>
              </a:rPr>
              <a:t>.</a:t>
            </a:r>
            <a:endParaRPr lang="en-US" altLang="he-IL" sz="28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720CFF7-9C54-493F-9920-0B2F89E13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he-IL" dirty="0"/>
              <a:t>Defining a vector- cont..</a:t>
            </a:r>
            <a:endParaRPr lang="en-US" alt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ACFD753-C1EB-42E3-9589-10ED2104F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656522"/>
            <a:ext cx="9067800" cy="443947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 #include &lt;vector&gt;</a:t>
            </a:r>
          </a:p>
          <a:p>
            <a:pPr marL="0" indent="0" eaLnBrk="1" hangingPunct="1">
              <a:buNone/>
            </a:pPr>
            <a:r>
              <a:rPr lang="en-US" altLang="en-US" sz="2200" dirty="0"/>
              <a:t>Declaration: </a:t>
            </a:r>
            <a:br>
              <a:rPr lang="en-US" altLang="en-US" sz="2200" dirty="0"/>
            </a:br>
            <a:r>
              <a:rPr lang="en-US" altLang="en-US" sz="2200" dirty="0"/>
              <a:t>vector&lt;type&gt;identifiers(size);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/>
              <a:t>Example: vector&lt;int&gt; a(3);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/>
              <a:t>Example: vector&lt;int&gt; a(3,4);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/>
              <a:t>				//0=&gt;4 1=&gt;4 2=&gt;4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/>
              <a:t>Example: vector&lt;int&gt; b;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200" dirty="0"/>
          </a:p>
          <a:p>
            <a:pPr eaLnBrk="1" hangingPunct="1"/>
            <a:r>
              <a:rPr lang="en-US" altLang="en-US" sz="2200" dirty="0"/>
              <a:t>Vector can be indexed as an array, using [ ]</a:t>
            </a:r>
          </a:p>
          <a:p>
            <a:pPr eaLnBrk="1" hangingPunct="1"/>
            <a:endParaRPr lang="en-US" altLang="en-US" sz="3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54D0EF6-47F7-4665-86FC-5902AB97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5191"/>
          </a:xfrm>
        </p:spPr>
        <p:txBody>
          <a:bodyPr/>
          <a:lstStyle/>
          <a:p>
            <a:pPr eaLnBrk="1" hangingPunct="1"/>
            <a:r>
              <a:rPr lang="en-US" altLang="he-IL" dirty="0"/>
              <a:t>Defining a vector- cont..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16ED6-559C-4704-A611-B4992EB42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1565"/>
            <a:ext cx="9601200" cy="394583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70000"/>
              </a:lnSpc>
              <a:buNone/>
              <a:defRPr/>
            </a:pPr>
            <a:r>
              <a:rPr lang="en-US" sz="2200" dirty="0"/>
              <a:t>In the above example, a blank vector is being created. Vector is a dynamic array and, doesn’t need size declaration.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1F7199"/>
                </a:solidFill>
                <a:latin typeface="Courier New" panose="02070309020205020404" pitchFamily="49" charset="0"/>
              </a:rPr>
              <a:t>#</a:t>
            </a:r>
            <a:r>
              <a:rPr lang="en-US" sz="2400" b="1" dirty="0">
                <a:solidFill>
                  <a:srgbClr val="1F7199"/>
                </a:solidFill>
                <a:latin typeface="Courier New" panose="02070309020205020404" pitchFamily="49" charset="0"/>
              </a:rPr>
              <a:t>include</a:t>
            </a:r>
            <a:r>
              <a:rPr lang="en-US" sz="2400" dirty="0">
                <a:solidFill>
                  <a:srgbClr val="1F7199"/>
                </a:solidFill>
                <a:latin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4D99BF"/>
                </a:solidFill>
                <a:latin typeface="Courier New" panose="02070309020205020404" pitchFamily="49" charset="0"/>
              </a:rPr>
              <a:t>&lt;vector&gt;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using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namespace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397300"/>
                </a:solidFill>
                <a:latin typeface="Courier New" panose="02070309020205020404" pitchFamily="49" charset="0"/>
              </a:rPr>
              <a:t>std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880000"/>
                </a:solidFill>
                <a:latin typeface="Courier New" panose="02070309020205020404" pitchFamily="49" charset="0"/>
              </a:rPr>
              <a:t>main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()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{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397300"/>
                </a:solidFill>
                <a:latin typeface="Courier New" panose="02070309020205020404" pitchFamily="49" charset="0"/>
              </a:rPr>
              <a:t>	vector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&lt;</a:t>
            </a:r>
            <a:r>
              <a:rPr lang="en-US" sz="2400" b="1" dirty="0">
                <a:solidFill>
                  <a:srgbClr val="444444"/>
                </a:solidFill>
                <a:latin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&gt; </a:t>
            </a:r>
            <a:r>
              <a:rPr lang="en-US" sz="2400" dirty="0" err="1">
                <a:solidFill>
                  <a:srgbClr val="444444"/>
                </a:solidFill>
                <a:latin typeface="Courier New" panose="02070309020205020404" pitchFamily="49" charset="0"/>
              </a:rPr>
              <a:t>my_vector</a:t>
            </a: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444444"/>
                </a:solidFill>
                <a:latin typeface="Courier New" panose="02070309020205020404" pitchFamily="49" charset="0"/>
              </a:rPr>
              <a:t>}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8BBB030-A05E-41C3-9F29-5326B3B372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dirty="0"/>
              <a:t>Using Vector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FE6EC6E-688C-4CC7-8D17-ED6C06B63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815548"/>
            <a:ext cx="9601200" cy="4051852"/>
          </a:xfrm>
        </p:spPr>
        <p:txBody>
          <a:bodyPr/>
          <a:lstStyle/>
          <a:p>
            <a:pPr marL="609600" indent="-609600"/>
            <a:r>
              <a:rPr lang="en-US" altLang="en-US" dirty="0"/>
              <a:t>#</a:t>
            </a:r>
            <a:r>
              <a:rPr lang="en-US" altLang="he-IL" dirty="0"/>
              <a:t>include &lt;vector&gt;</a:t>
            </a:r>
          </a:p>
          <a:p>
            <a:pPr marL="609600" indent="-609600">
              <a:buNone/>
            </a:pPr>
            <a:endParaRPr lang="en-US" altLang="he-IL" dirty="0"/>
          </a:p>
          <a:p>
            <a:pPr marL="609600" indent="-609600"/>
            <a:r>
              <a:rPr lang="en-US" altLang="he-IL" dirty="0"/>
              <a:t>Two ways to use the vector type:</a:t>
            </a:r>
          </a:p>
          <a:p>
            <a:pPr marL="990600" lvl="1" indent="-533400">
              <a:buFontTx/>
              <a:buAutoNum type="arabicPeriod"/>
            </a:pPr>
            <a:r>
              <a:rPr lang="en-US" altLang="he-IL" dirty="0"/>
              <a:t>Array style.</a:t>
            </a:r>
          </a:p>
          <a:p>
            <a:pPr marL="990600" lvl="1" indent="-533400">
              <a:buFontTx/>
              <a:buAutoNum type="arabicPeriod"/>
            </a:pPr>
            <a:r>
              <a:rPr lang="en-US" altLang="he-IL" dirty="0"/>
              <a:t>STL style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5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0070C0"/>
      </a:accent2>
      <a:accent3>
        <a:srgbClr val="614138"/>
      </a:accent3>
      <a:accent4>
        <a:srgbClr val="C3986D"/>
      </a:accent4>
      <a:accent5>
        <a:srgbClr val="A19574"/>
      </a:accent5>
      <a:accent6>
        <a:srgbClr val="C17529"/>
      </a:accent6>
      <a:hlink>
        <a:srgbClr val="005390"/>
      </a:hlink>
      <a:folHlink>
        <a:srgbClr val="FFC42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4660</TotalTime>
  <Words>2524</Words>
  <Application>Microsoft Office PowerPoint</Application>
  <PresentationFormat>Widescreen</PresentationFormat>
  <Paragraphs>403</Paragraphs>
  <Slides>38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2" baseType="lpstr">
      <vt:lpstr>Arial</vt:lpstr>
      <vt:lpstr>Arial Unicode MS</vt:lpstr>
      <vt:lpstr>Calibri</vt:lpstr>
      <vt:lpstr>Champions</vt:lpstr>
      <vt:lpstr>Comic Sans MS</vt:lpstr>
      <vt:lpstr>Consolas</vt:lpstr>
      <vt:lpstr>Courier New</vt:lpstr>
      <vt:lpstr>Franklin Gothic Book</vt:lpstr>
      <vt:lpstr>Symbol</vt:lpstr>
      <vt:lpstr>Times</vt:lpstr>
      <vt:lpstr>Times New Roman</vt:lpstr>
      <vt:lpstr>urw-din</vt:lpstr>
      <vt:lpstr>Wingdings</vt:lpstr>
      <vt:lpstr>Crop</vt:lpstr>
      <vt:lpstr>PowerPoint Presentation</vt:lpstr>
      <vt:lpstr>Objectives</vt:lpstr>
      <vt:lpstr>Difference between array and vector</vt:lpstr>
      <vt:lpstr>Vector</vt:lpstr>
      <vt:lpstr>Vector</vt:lpstr>
      <vt:lpstr>Defining a vector</vt:lpstr>
      <vt:lpstr>Defining a vector- cont..</vt:lpstr>
      <vt:lpstr>Defining a vector- cont..</vt:lpstr>
      <vt:lpstr>Using Vector</vt:lpstr>
      <vt:lpstr>Insertion</vt:lpstr>
      <vt:lpstr>Using Vector – Array Style</vt:lpstr>
      <vt:lpstr>Using Vector – STL </vt:lpstr>
      <vt:lpstr>Size</vt:lpstr>
      <vt:lpstr>Using a vector – STL style</vt:lpstr>
      <vt:lpstr>Vectors</vt:lpstr>
      <vt:lpstr>Vectors</vt:lpstr>
      <vt:lpstr>How to do Vector’s resize</vt:lpstr>
      <vt:lpstr>STL - Output</vt:lpstr>
      <vt:lpstr>Putting it all together</vt:lpstr>
      <vt:lpstr>Operations on vector</vt:lpstr>
      <vt:lpstr>Sequence Containers: vector</vt:lpstr>
      <vt:lpstr>Sequence Containers: vector (cont.)</vt:lpstr>
      <vt:lpstr>Example of using the class vector</vt:lpstr>
      <vt:lpstr>Vector Operations</vt:lpstr>
      <vt:lpstr>Vector Operations in function</vt:lpstr>
      <vt:lpstr>Vector of Vector == 2D Array</vt:lpstr>
      <vt:lpstr>Vector Operations</vt:lpstr>
      <vt:lpstr>Deque</vt:lpstr>
      <vt:lpstr>Deque Operations</vt:lpstr>
      <vt:lpstr>Sequence Containers</vt:lpstr>
      <vt:lpstr>Sequence Containers: deque</vt:lpstr>
      <vt:lpstr>deque (cont.)</vt:lpstr>
      <vt:lpstr>Simple operations</vt:lpstr>
      <vt:lpstr>Array and vector or deque</vt:lpstr>
      <vt:lpstr>Adding with to back</vt:lpstr>
      <vt:lpstr>Adding to specific place</vt:lpstr>
      <vt:lpstr>Erasing Specific Element</vt:lpstr>
      <vt:lpstr>Push_front, pop_front()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Kamal</dc:creator>
  <cp:lastModifiedBy>Mohammed Kamal</cp:lastModifiedBy>
  <cp:revision>225</cp:revision>
  <dcterms:created xsi:type="dcterms:W3CDTF">2020-05-11T18:54:17Z</dcterms:created>
  <dcterms:modified xsi:type="dcterms:W3CDTF">2021-11-25T05:53:27Z</dcterms:modified>
</cp:coreProperties>
</file>