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449" r:id="rId2"/>
    <p:sldId id="489" r:id="rId3"/>
    <p:sldId id="260" r:id="rId4"/>
    <p:sldId id="271" r:id="rId5"/>
    <p:sldId id="306" r:id="rId6"/>
    <p:sldId id="273" r:id="rId7"/>
    <p:sldId id="307" r:id="rId8"/>
    <p:sldId id="326" r:id="rId9"/>
    <p:sldId id="348" r:id="rId10"/>
    <p:sldId id="350" r:id="rId11"/>
    <p:sldId id="351" r:id="rId12"/>
    <p:sldId id="272" r:id="rId13"/>
    <p:sldId id="327" r:id="rId14"/>
    <p:sldId id="310" r:id="rId15"/>
    <p:sldId id="336" r:id="rId16"/>
    <p:sldId id="337" r:id="rId17"/>
    <p:sldId id="333" r:id="rId18"/>
    <p:sldId id="334" r:id="rId19"/>
    <p:sldId id="328" r:id="rId20"/>
    <p:sldId id="490" r:id="rId21"/>
    <p:sldId id="330" r:id="rId22"/>
    <p:sldId id="341" r:id="rId23"/>
    <p:sldId id="329" r:id="rId24"/>
    <p:sldId id="331" r:id="rId25"/>
    <p:sldId id="338" r:id="rId26"/>
    <p:sldId id="340" r:id="rId27"/>
    <p:sldId id="342" r:id="rId28"/>
    <p:sldId id="343" r:id="rId29"/>
    <p:sldId id="295" r:id="rId30"/>
    <p:sldId id="298" r:id="rId31"/>
    <p:sldId id="355" r:id="rId32"/>
    <p:sldId id="356" r:id="rId33"/>
    <p:sldId id="357" r:id="rId34"/>
    <p:sldId id="358" r:id="rId35"/>
    <p:sldId id="359" r:id="rId36"/>
    <p:sldId id="360" r:id="rId37"/>
    <p:sldId id="362" r:id="rId38"/>
    <p:sldId id="492" r:id="rId39"/>
    <p:sldId id="491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8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54DDB-3FD0-4B00-888E-A4FFE83959C6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16E01-8425-4138-924D-DBEA1FF52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33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381A0C9-D585-4FD0-8294-AAC15B470871}" type="slidenum">
              <a:rPr lang="en-US" altLang="en-US" sz="1300" baseline="0"/>
              <a:pPr eaLnBrk="1" hangingPunct="1"/>
              <a:t>2</a:t>
            </a:fld>
            <a:endParaRPr lang="en-US" altLang="en-US" sz="1300" baseline="0"/>
          </a:p>
        </p:txBody>
      </p:sp>
      <p:sp>
        <p:nvSpPr>
          <p:cNvPr id="3481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67676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>
            <a:extLst>
              <a:ext uri="{FF2B5EF4-FFF2-40B4-BE49-F238E27FC236}">
                <a16:creationId xmlns:a16="http://schemas.microsoft.com/office/drawing/2014/main" id="{260FEA2E-D1FF-4DFE-A2F7-26B17A125E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D825306-CFD0-464D-B71F-7DBDEF00F9BE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4215AF26-B6B2-4802-A56B-00898E0FAE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E464654F-1A62-4868-B3C1-885E135AC2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See pr13-02.cpp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31">
            <a:extLst>
              <a:ext uri="{FF2B5EF4-FFF2-40B4-BE49-F238E27FC236}">
                <a16:creationId xmlns:a16="http://schemas.microsoft.com/office/drawing/2014/main" id="{ADC1A05A-B3F5-4CFC-88B8-391C99EF6C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8250786-6C86-4ACE-AFA2-0C37467C6151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5843" name="Rectangle 1026">
            <a:extLst>
              <a:ext uri="{FF2B5EF4-FFF2-40B4-BE49-F238E27FC236}">
                <a16:creationId xmlns:a16="http://schemas.microsoft.com/office/drawing/2014/main" id="{83AEAF6B-84AF-436A-8E5B-F92AD942A7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1027">
            <a:extLst>
              <a:ext uri="{FF2B5EF4-FFF2-40B4-BE49-F238E27FC236}">
                <a16:creationId xmlns:a16="http://schemas.microsoft.com/office/drawing/2014/main" id="{DCBF73F0-DB52-4357-BD1C-5609EB7025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>
            <a:extLst>
              <a:ext uri="{FF2B5EF4-FFF2-40B4-BE49-F238E27FC236}">
                <a16:creationId xmlns:a16="http://schemas.microsoft.com/office/drawing/2014/main" id="{098E09D6-CE9E-4285-9976-165CE9D33F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FFEEAB6-F5E2-4AB6-9391-7AF7759B4BF4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7891" name="Rectangle 2050">
            <a:extLst>
              <a:ext uri="{FF2B5EF4-FFF2-40B4-BE49-F238E27FC236}">
                <a16:creationId xmlns:a16="http://schemas.microsoft.com/office/drawing/2014/main" id="{10551D71-8445-4F41-9758-1A26E6D74D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2051">
            <a:extLst>
              <a:ext uri="{FF2B5EF4-FFF2-40B4-BE49-F238E27FC236}">
                <a16:creationId xmlns:a16="http://schemas.microsoft.com/office/drawing/2014/main" id="{EC8CADB1-10CE-44CA-83CD-E148A7F5F1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>
            <a:extLst>
              <a:ext uri="{FF2B5EF4-FFF2-40B4-BE49-F238E27FC236}">
                <a16:creationId xmlns:a16="http://schemas.microsoft.com/office/drawing/2014/main" id="{A95BA73F-76A6-4BC5-88A4-C2D4DF84B2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E874896-27A2-4925-A210-9449C640A0A3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9939" name="Rectangle 1026">
            <a:extLst>
              <a:ext uri="{FF2B5EF4-FFF2-40B4-BE49-F238E27FC236}">
                <a16:creationId xmlns:a16="http://schemas.microsoft.com/office/drawing/2014/main" id="{598B61B2-463A-49C3-B458-A648830EAC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1027">
            <a:extLst>
              <a:ext uri="{FF2B5EF4-FFF2-40B4-BE49-F238E27FC236}">
                <a16:creationId xmlns:a16="http://schemas.microsoft.com/office/drawing/2014/main" id="{63DAA10E-F812-495D-AE14-6316AF67BA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31">
            <a:extLst>
              <a:ext uri="{FF2B5EF4-FFF2-40B4-BE49-F238E27FC236}">
                <a16:creationId xmlns:a16="http://schemas.microsoft.com/office/drawing/2014/main" id="{5B6BAF33-8F8A-47B2-9193-AB9C409045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29029CF-37CE-4BD1-A996-51F8B42143C5}" type="slidenum">
              <a:rPr lang="en-US" altLang="en-US"/>
              <a:pPr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39CC3606-86F9-4155-A384-84BDD2D32D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2958FC33-5119-4410-A965-2D827F5D99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31">
            <a:extLst>
              <a:ext uri="{FF2B5EF4-FFF2-40B4-BE49-F238E27FC236}">
                <a16:creationId xmlns:a16="http://schemas.microsoft.com/office/drawing/2014/main" id="{911321E9-5E64-43BA-B1D8-E8B8420134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74E5692-3FD2-4050-99FA-F45A27325DA9}" type="slidenum">
              <a:rPr lang="en-US" altLang="en-US"/>
              <a:pPr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E5E809A8-E272-4D04-ACA7-2FA92C6D05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90509B0F-CA4D-4207-9F15-708151BAE1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See pr13-07.cpp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31">
            <a:extLst>
              <a:ext uri="{FF2B5EF4-FFF2-40B4-BE49-F238E27FC236}">
                <a16:creationId xmlns:a16="http://schemas.microsoft.com/office/drawing/2014/main" id="{ED3268B8-EECB-494E-85B9-91C2B674F3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FAE5D80-4B4A-4992-B904-D3E2C3FE245C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5E59D460-AF61-4FFF-B564-C37FE315A6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936EF4D4-E7ED-464F-93FC-0DD6255B33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31">
            <a:extLst>
              <a:ext uri="{FF2B5EF4-FFF2-40B4-BE49-F238E27FC236}">
                <a16:creationId xmlns:a16="http://schemas.microsoft.com/office/drawing/2014/main" id="{4D5FBFC8-C0B0-4582-91A8-C4999B26EF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E1F2D41-F44C-4CCD-B4BE-62392EED84D9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FA62F825-45EB-4B6A-856B-60440546DA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CD835CE0-69AC-4CEA-869D-FE2FBBC04E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31">
            <a:extLst>
              <a:ext uri="{FF2B5EF4-FFF2-40B4-BE49-F238E27FC236}">
                <a16:creationId xmlns:a16="http://schemas.microsoft.com/office/drawing/2014/main" id="{62E52882-3C39-4DD7-AFCC-1FCE8FA695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A7AEF18-8D04-49A6-A154-F6339A17D719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F78958F7-B784-4D0D-A182-1C793258A8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C861FAC-B760-40AD-B8D9-768F11CC97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31">
            <a:extLst>
              <a:ext uri="{FF2B5EF4-FFF2-40B4-BE49-F238E27FC236}">
                <a16:creationId xmlns:a16="http://schemas.microsoft.com/office/drawing/2014/main" id="{BA37FF2C-8F55-49D0-A932-982FCCBA05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4D540B8-2EF6-4474-BC1B-E787D5A3C306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9459" name="Rectangle 1026">
            <a:extLst>
              <a:ext uri="{FF2B5EF4-FFF2-40B4-BE49-F238E27FC236}">
                <a16:creationId xmlns:a16="http://schemas.microsoft.com/office/drawing/2014/main" id="{78BD8104-7831-4206-A9EA-6E2734A84B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1027">
            <a:extLst>
              <a:ext uri="{FF2B5EF4-FFF2-40B4-BE49-F238E27FC236}">
                <a16:creationId xmlns:a16="http://schemas.microsoft.com/office/drawing/2014/main" id="{8CB2B3F7-C4E0-4911-B66C-B30E3A6FDD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1">
            <a:extLst>
              <a:ext uri="{FF2B5EF4-FFF2-40B4-BE49-F238E27FC236}">
                <a16:creationId xmlns:a16="http://schemas.microsoft.com/office/drawing/2014/main" id="{C35054F6-21E6-4C04-8934-F91E38CDB7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A03726C-7886-4313-A42D-2E3F9B5AC4CA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1507" name="Rectangle 1026">
            <a:extLst>
              <a:ext uri="{FF2B5EF4-FFF2-40B4-BE49-F238E27FC236}">
                <a16:creationId xmlns:a16="http://schemas.microsoft.com/office/drawing/2014/main" id="{76686CA6-501B-4FAB-A3E4-5E29EC0425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1027">
            <a:extLst>
              <a:ext uri="{FF2B5EF4-FFF2-40B4-BE49-F238E27FC236}">
                <a16:creationId xmlns:a16="http://schemas.microsoft.com/office/drawing/2014/main" id="{5B3C5CA0-A7A3-4346-B98D-17D6017A7C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31">
            <a:extLst>
              <a:ext uri="{FF2B5EF4-FFF2-40B4-BE49-F238E27FC236}">
                <a16:creationId xmlns:a16="http://schemas.microsoft.com/office/drawing/2014/main" id="{B2DDE93F-6FC1-43A4-B941-886E6F7E2E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D087A1D-7F85-4F79-AD0D-993B4BBA56DE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ACA34C88-598A-4A4C-8AFD-D2CFD6078D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31FD1D80-27B1-4ADA-B31D-5A26190725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31">
            <a:extLst>
              <a:ext uri="{FF2B5EF4-FFF2-40B4-BE49-F238E27FC236}">
                <a16:creationId xmlns:a16="http://schemas.microsoft.com/office/drawing/2014/main" id="{1AD5BE29-E338-445D-8D86-5DEC54C99F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ED88C0E-1F31-4526-BAB0-80B09029A6FA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C314EA9F-C6FD-45B9-A5CD-9F7E0A31EE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9BFF2E81-0D08-4753-978F-6C609662B4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>
            <a:extLst>
              <a:ext uri="{FF2B5EF4-FFF2-40B4-BE49-F238E27FC236}">
                <a16:creationId xmlns:a16="http://schemas.microsoft.com/office/drawing/2014/main" id="{7A052DC3-43DE-4712-8138-951598F329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094D0FC-7EE7-4FAC-A4D5-CDAEE05AAE49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1747" name="Rectangle 1026">
            <a:extLst>
              <a:ext uri="{FF2B5EF4-FFF2-40B4-BE49-F238E27FC236}">
                <a16:creationId xmlns:a16="http://schemas.microsoft.com/office/drawing/2014/main" id="{C7B4AEBE-1B4D-4178-B8E6-8F3D061D3D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1027">
            <a:extLst>
              <a:ext uri="{FF2B5EF4-FFF2-40B4-BE49-F238E27FC236}">
                <a16:creationId xmlns:a16="http://schemas.microsoft.com/office/drawing/2014/main" id="{A3106E1C-CC86-4E4E-A7D8-1BC3177B95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4AB82D2-8337-4BDA-962D-2F8C2FEBC782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9BEBBC0-F182-4D79-96E2-9A958F66F8F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86849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B82D2-8337-4BDA-962D-2F8C2FEBC782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BBC0-F182-4D79-96E2-9A958F66F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72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B82D2-8337-4BDA-962D-2F8C2FEBC782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BBC0-F182-4D79-96E2-9A958F66F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77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303214"/>
            <a:ext cx="11480800" cy="9921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06400" y="1600200"/>
            <a:ext cx="11059584" cy="4572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Slide Number Placeholder 12">
            <a:extLst>
              <a:ext uri="{FF2B5EF4-FFF2-40B4-BE49-F238E27FC236}">
                <a16:creationId xmlns:a16="http://schemas.microsoft.com/office/drawing/2014/main" id="{9927DEF6-DFCF-498C-B0EB-2A86069642C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13-</a:t>
            </a:r>
            <a:fld id="{3F013EC7-807F-45F9-82D5-A83407DF3A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6223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B82D2-8337-4BDA-962D-2F8C2FEBC782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BBC0-F182-4D79-96E2-9A958F66F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90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AB82D2-8337-4BDA-962D-2F8C2FEBC782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BEBBC0-F182-4D79-96E2-9A958F66F8F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669206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B82D2-8337-4BDA-962D-2F8C2FEBC782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BBC0-F182-4D79-96E2-9A958F66F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3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B82D2-8337-4BDA-962D-2F8C2FEBC782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BBC0-F182-4D79-96E2-9A958F66F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B82D2-8337-4BDA-962D-2F8C2FEBC782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BBC0-F182-4D79-96E2-9A958F66F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48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B82D2-8337-4BDA-962D-2F8C2FEBC782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BBC0-F182-4D79-96E2-9A958F66F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82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AB82D2-8337-4BDA-962D-2F8C2FEBC782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BEBBC0-F182-4D79-96E2-9A958F66F8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64619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AB82D2-8337-4BDA-962D-2F8C2FEBC782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BEBBC0-F182-4D79-96E2-9A958F66F8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67831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trellis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4AB82D2-8337-4BDA-962D-2F8C2FEBC782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9BEBBC0-F182-4D79-96E2-9A958F66F8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88879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D4A0F91-1296-4B56-A47F-14704DDEE4BC}"/>
              </a:ext>
            </a:extLst>
          </p:cNvPr>
          <p:cNvSpPr/>
          <p:nvPr/>
        </p:nvSpPr>
        <p:spPr>
          <a:xfrm>
            <a:off x="267406" y="247403"/>
            <a:ext cx="383816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  <a:latin typeface="Calibri" panose="020F0502020204030204"/>
              </a:rPr>
              <a:t>Tishk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Calibri" panose="020F0502020204030204"/>
              </a:rPr>
              <a:t> International University</a:t>
            </a:r>
          </a:p>
          <a:p>
            <a:pPr defTabSz="914377"/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Calibri" panose="020F0502020204030204"/>
              </a:rPr>
              <a:t>Science Faculty</a:t>
            </a:r>
          </a:p>
          <a:p>
            <a:pPr defTabSz="914377"/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Calibri" panose="020F0502020204030204"/>
              </a:rPr>
              <a:t>IT Department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9758EE-6BCC-4E77-A172-BDDCA59A3591}"/>
              </a:ext>
            </a:extLst>
          </p:cNvPr>
          <p:cNvSpPr/>
          <p:nvPr/>
        </p:nvSpPr>
        <p:spPr>
          <a:xfrm>
            <a:off x="3285631" y="2266830"/>
            <a:ext cx="59683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sz="4400" b="1" dirty="0">
                <a:solidFill>
                  <a:schemeClr val="accent3">
                    <a:lumMod val="75000"/>
                  </a:schemeClr>
                </a:solidFill>
                <a:latin typeface="Calibri" panose="020F0502020204030204"/>
              </a:rPr>
              <a:t>Programming I – (IT-203)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E750E2-A557-4B17-81D7-83052078D0C6}"/>
              </a:ext>
            </a:extLst>
          </p:cNvPr>
          <p:cNvSpPr/>
          <p:nvPr/>
        </p:nvSpPr>
        <p:spPr>
          <a:xfrm>
            <a:off x="5366039" y="4022146"/>
            <a:ext cx="18074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Calibri" panose="020F0502020204030204"/>
              </a:rPr>
              <a:t>2</a:t>
            </a:r>
            <a:r>
              <a:rPr lang="en-US" sz="3200" b="1" baseline="30000" dirty="0">
                <a:solidFill>
                  <a:schemeClr val="accent3">
                    <a:lumMod val="75000"/>
                  </a:schemeClr>
                </a:solidFill>
                <a:latin typeface="Calibri" panose="020F0502020204030204"/>
              </a:rPr>
              <a:t>nd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Calibri" panose="020F0502020204030204"/>
              </a:rPr>
              <a:t> Grade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7A708E5-B0BE-4171-8650-758683CD516A}"/>
              </a:ext>
            </a:extLst>
          </p:cNvPr>
          <p:cNvSpPr/>
          <p:nvPr/>
        </p:nvSpPr>
        <p:spPr>
          <a:xfrm>
            <a:off x="3852868" y="5592797"/>
            <a:ext cx="40723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Calibri" panose="020F0502020204030204"/>
              </a:rPr>
              <a:t>Instructor: Mohammed Kamal</a:t>
            </a:r>
          </a:p>
          <a:p>
            <a:pPr defTabSz="914377"/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anose="020F0502020204030204"/>
              </a:rPr>
              <a:t>Email: mohammed.kamal@tiu.edu.iq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7304DE-5450-4A3F-8D0A-82139004D4AC}"/>
              </a:ext>
            </a:extLst>
          </p:cNvPr>
          <p:cNvSpPr/>
          <p:nvPr/>
        </p:nvSpPr>
        <p:spPr>
          <a:xfrm>
            <a:off x="4632688" y="3063266"/>
            <a:ext cx="32741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en-US" sz="4800" b="1" dirty="0">
                <a:latin typeface="Arial" charset="0"/>
              </a:rPr>
              <a:t>Filestream</a:t>
            </a:r>
            <a:endParaRPr lang="en-US" sz="4800" b="1" dirty="0">
              <a:latin typeface="Calibri" panose="020F0502020204030204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A46D3EC-72DD-4876-81F1-B01EDD8E9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2156" y="0"/>
            <a:ext cx="1491175" cy="1462619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440516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14B81F22-97F2-4FD7-8764-4F2AAFA55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Closing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9E077-1157-4522-873D-EB40A311E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defTabSz="457207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en-US" sz="2400" dirty="0"/>
              <a:t>Traditionally, we close a file when we’re done using it:</a:t>
            </a:r>
          </a:p>
          <a:p>
            <a:pPr marL="0" indent="0">
              <a:buNone/>
              <a:defRPr/>
            </a:pP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outFile.close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 defTabSz="457207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br>
              <a:rPr lang="en-US" sz="2400" dirty="0"/>
            </a:br>
            <a:r>
              <a:rPr lang="en-US" sz="2400" dirty="0"/>
              <a:t>We can do this explicitly, but C++ streams are</a:t>
            </a:r>
          </a:p>
          <a:p>
            <a:pPr marL="0" indent="0" defTabSz="457207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en-US" sz="2400" dirty="0"/>
              <a:t>automatically closed at the end of the variable’s</a:t>
            </a:r>
          </a:p>
          <a:p>
            <a:pPr marL="0" indent="0" defTabSz="457207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en-US" sz="2400" dirty="0"/>
              <a:t>lifetime (typically at the end of the function it is declared</a:t>
            </a:r>
          </a:p>
          <a:p>
            <a:pPr marL="0" indent="0" defTabSz="457207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en-US" sz="2400" dirty="0"/>
              <a:t>in)</a:t>
            </a: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25A81204-6ED8-471F-8822-0A541F30B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10-36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F1D6F5B6-C082-412D-B2E4-2C962FB80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Opening an Input File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25F0C127-530C-461D-A849-75DA5B257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0478" y="2286000"/>
            <a:ext cx="9601200" cy="35814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Opening an input file: </a:t>
            </a:r>
          </a:p>
          <a:p>
            <a:pPr marL="0" indent="0">
              <a:buNone/>
              <a:defRPr/>
            </a:pPr>
            <a:r>
              <a:rPr lang="en-US" altLang="en-US" sz="2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ifstream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("input.txt");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Can also be done in this way:</a:t>
            </a:r>
          </a:p>
          <a:p>
            <a:pPr marL="0" indent="0">
              <a:buNone/>
              <a:defRPr/>
            </a:pPr>
            <a:r>
              <a:rPr lang="en-US" altLang="en-US" sz="2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ifstream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  <a:defRPr/>
            </a:pPr>
            <a:r>
              <a:rPr lang="en-US" altLang="en-US" sz="2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myfile.open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("input.txt");</a:t>
            </a:r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73779BC1-A6CD-49B0-85A1-48B73525B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11-36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C761DB0E-5FEA-4CDC-94FD-EE5B1E93EF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Getting File Names from Users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B5A4E8A1-0DD3-4B77-983A-1FCA468094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752600"/>
            <a:ext cx="7772400" cy="4267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sz="1800" dirty="0">
                <a:cs typeface="Bold Italic Art" pitchFamily="2" charset="0"/>
              </a:rPr>
              <a:t>Watch out when you’re using a string variable to</a:t>
            </a:r>
          </a:p>
          <a:p>
            <a:pPr marL="0" indent="0">
              <a:buNone/>
            </a:pPr>
            <a:r>
              <a:rPr lang="en-US" altLang="en-US" sz="1800" dirty="0">
                <a:cs typeface="Bold Italic Art" pitchFamily="2" charset="0"/>
              </a:rPr>
              <a:t>store the filename:</a:t>
            </a:r>
            <a:br>
              <a:rPr lang="en-US" altLang="en-US" sz="1800" dirty="0">
                <a:cs typeface="Bold Italic Art" pitchFamily="2" charset="0"/>
              </a:rPr>
            </a:br>
            <a:endParaRPr lang="en-US" altLang="en-US" sz="1800" dirty="0">
              <a:cs typeface="Bold Italic Art" pitchFamily="2" charset="0"/>
            </a:endParaRPr>
          </a:p>
          <a:p>
            <a:pPr marL="0" indent="0">
              <a:buNone/>
              <a:defRPr/>
            </a:pPr>
            <a:r>
              <a:rPr lang="en-US" sz="2400" b="1" dirty="0">
                <a:solidFill>
                  <a:srgbClr val="444444"/>
                </a:solidFill>
                <a:latin typeface="Courier New" panose="02070309020205020404" pitchFamily="49" charset="0"/>
              </a:rPr>
              <a:t>string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 filename = </a:t>
            </a:r>
            <a:r>
              <a:rPr lang="en-US" sz="2400" dirty="0">
                <a:solidFill>
                  <a:srgbClr val="880000"/>
                </a:solidFill>
                <a:latin typeface="Courier New" panose="02070309020205020404" pitchFamily="49" charset="0"/>
              </a:rPr>
              <a:t>"input.txt"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0" indent="0">
              <a:buNone/>
              <a:defRPr/>
            </a:pPr>
            <a:r>
              <a:rPr lang="en-US" sz="2400" dirty="0" err="1">
                <a:solidFill>
                  <a:srgbClr val="444444"/>
                </a:solidFill>
                <a:latin typeface="Courier New" panose="02070309020205020404" pitchFamily="49" charset="0"/>
              </a:rPr>
              <a:t>ofstream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rgbClr val="880000"/>
                </a:solidFill>
                <a:latin typeface="Courier New" panose="02070309020205020404" pitchFamily="49" charset="0"/>
              </a:rPr>
              <a:t>myfile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(filename);</a:t>
            </a:r>
            <a:r>
              <a:rPr lang="en-US" sz="2400" dirty="0">
                <a:solidFill>
                  <a:srgbClr val="888888"/>
                </a:solidFill>
                <a:latin typeface="Courier New" panose="02070309020205020404" pitchFamily="49" charset="0"/>
              </a:rPr>
              <a:t>// ERROR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  <a:defRPr/>
            </a:pPr>
            <a:endParaRPr lang="en-US" sz="2400" dirty="0">
              <a:solidFill>
                <a:srgbClr val="444444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sz="2400" dirty="0">
                <a:cs typeface="Bold Italic Art" pitchFamily="2" charset="0"/>
              </a:rPr>
              <a:t>Must apply a special conversion first:</a:t>
            </a:r>
          </a:p>
          <a:p>
            <a:pPr marL="0" indent="0">
              <a:buNone/>
            </a:pPr>
            <a:endParaRPr lang="en-US" altLang="en-US" sz="2400" dirty="0">
              <a:cs typeface="Bold Italic Art" pitchFamily="2" charset="0"/>
            </a:endParaRPr>
          </a:p>
          <a:p>
            <a:pPr marL="0" indent="0">
              <a:buNone/>
              <a:defRPr/>
            </a:pPr>
            <a:r>
              <a:rPr lang="en-US" sz="2400" b="1" dirty="0">
                <a:solidFill>
                  <a:srgbClr val="444444"/>
                </a:solidFill>
                <a:latin typeface="Courier New" panose="02070309020205020404" pitchFamily="49" charset="0"/>
              </a:rPr>
              <a:t>string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 filename = </a:t>
            </a:r>
            <a:r>
              <a:rPr lang="en-US" sz="2400" dirty="0">
                <a:solidFill>
                  <a:srgbClr val="880000"/>
                </a:solidFill>
                <a:latin typeface="Courier New" panose="02070309020205020404" pitchFamily="49" charset="0"/>
              </a:rPr>
              <a:t>"input.txt"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0" indent="0">
              <a:buNone/>
              <a:defRPr/>
            </a:pPr>
            <a:r>
              <a:rPr lang="en-US" sz="2400" dirty="0" err="1">
                <a:solidFill>
                  <a:srgbClr val="444444"/>
                </a:solidFill>
                <a:latin typeface="Courier New" panose="02070309020205020404" pitchFamily="49" charset="0"/>
              </a:rPr>
              <a:t>ofstream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rgbClr val="880000"/>
                </a:solidFill>
                <a:latin typeface="Courier New" panose="02070309020205020404" pitchFamily="49" charset="0"/>
              </a:rPr>
              <a:t>myfile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(</a:t>
            </a:r>
            <a:r>
              <a:rPr lang="en-US" sz="2400" dirty="0" err="1">
                <a:solidFill>
                  <a:srgbClr val="444444"/>
                </a:solidFill>
                <a:latin typeface="Courier New" panose="02070309020205020404" pitchFamily="49" charset="0"/>
              </a:rPr>
              <a:t>filename.c_str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());</a:t>
            </a:r>
          </a:p>
          <a:p>
            <a:pPr marL="0" indent="0">
              <a:buNone/>
              <a:defRPr/>
            </a:pPr>
            <a:endParaRPr lang="en-US" altLang="en-US" sz="1800" dirty="0">
              <a:cs typeface="Bold Italic Art" pitchFamily="2" charset="0"/>
            </a:endParaRPr>
          </a:p>
          <a:p>
            <a:pPr marL="0" indent="0">
              <a:buNone/>
            </a:pPr>
            <a:endParaRPr lang="en-US" altLang="en-US" sz="1800" dirty="0">
              <a:cs typeface="Bold Italic Art" pitchFamily="2" charset="0"/>
            </a:endParaRPr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BAA94072-1F6E-4780-8D76-3DD2AB4B3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fld id="{AFA856B5-0602-4F71-9434-2369077D8FB6}" type="slidenum"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pPr eaLnBrk="0" hangingPunct="0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-36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883965A3-46B9-47C8-9475-699E61991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Closing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05D6E-D396-4207-9AF0-5312B8AC4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defTabSz="457207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en-US" sz="2400" dirty="0"/>
              <a:t>Traditionally, we close a file when we’re done using it:</a:t>
            </a:r>
          </a:p>
          <a:p>
            <a:pPr marL="0" indent="0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myfile.close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 defTabSz="457207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endParaRPr lang="en-US" sz="2400" dirty="0"/>
          </a:p>
          <a:p>
            <a:pPr marL="0" indent="0" defTabSz="457207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en-US" sz="2400" dirty="0"/>
              <a:t>We can do this explicitly, but C++ streams are</a:t>
            </a:r>
          </a:p>
          <a:p>
            <a:pPr marL="0" indent="0" defTabSz="457207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en-US" sz="2400" dirty="0"/>
              <a:t>automatically closed at the end of the variable’s</a:t>
            </a:r>
          </a:p>
          <a:p>
            <a:pPr marL="0" indent="0" defTabSz="457207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en-US" sz="2400" dirty="0"/>
              <a:t>lifetime (typically at the end of the function it is declared</a:t>
            </a:r>
          </a:p>
          <a:p>
            <a:pPr marL="0" indent="0" defTabSz="457207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en-US" sz="2400" dirty="0"/>
              <a:t>in)</a:t>
            </a: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76DC8821-C2FA-4F9B-BC03-22C380AFB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13-36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58FA9597-B3EE-429F-A489-2F6D09C710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2800"/>
              <a:t>Opening a File for Input and Output</a:t>
            </a:r>
            <a:endParaRPr lang="en-US" altLang="en-US" sz="2800">
              <a:latin typeface="Courier New" panose="02070309020205020404" pitchFamily="49" charset="0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0B6EF1D-1D5A-464D-B1C7-62BD8FFAA9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28800" y="1905000"/>
            <a:ext cx="8001000" cy="4267200"/>
          </a:xfrm>
        </p:spPr>
        <p:txBody>
          <a:bodyPr rtlCol="0">
            <a:normAutofit/>
          </a:bodyPr>
          <a:lstStyle/>
          <a:p>
            <a:pPr marL="342906" indent="-342906" defTabSz="457207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altLang="en-US" dirty="0" err="1"/>
              <a:t>fstream</a:t>
            </a:r>
            <a:r>
              <a:rPr lang="en-US" altLang="en-US" dirty="0"/>
              <a:t> object can be used for both input and output at the same time</a:t>
            </a:r>
            <a:br>
              <a:rPr lang="en-US" altLang="en-US" dirty="0"/>
            </a:br>
            <a:endParaRPr lang="en-US" altLang="en-US" dirty="0"/>
          </a:p>
          <a:p>
            <a:pPr marL="342906" indent="-342906" defTabSz="457207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altLang="en-US" dirty="0"/>
              <a:t>Create the </a:t>
            </a:r>
            <a:r>
              <a:rPr lang="en-US" altLang="en-US" dirty="0" err="1"/>
              <a:t>fstream</a:t>
            </a:r>
            <a:r>
              <a:rPr lang="en-US" altLang="en-US" dirty="0"/>
              <a:t> object and specify both </a:t>
            </a:r>
            <a:r>
              <a:rPr lang="en-US" altLang="en-US" dirty="0" err="1"/>
              <a:t>ios</a:t>
            </a:r>
            <a:r>
              <a:rPr lang="en-US" altLang="en-US" dirty="0"/>
              <a:t>::in and </a:t>
            </a:r>
            <a:r>
              <a:rPr lang="en-US" altLang="en-US" dirty="0" err="1"/>
              <a:t>ios</a:t>
            </a:r>
            <a:r>
              <a:rPr lang="en-US" altLang="en-US" dirty="0"/>
              <a:t>::out as the second argument to the open member function</a:t>
            </a:r>
            <a:br>
              <a:rPr lang="en-US" altLang="en-US" dirty="0"/>
            </a:br>
            <a:endParaRPr lang="en-US" altLang="en-US" dirty="0"/>
          </a:p>
          <a:p>
            <a:pPr>
              <a:buNone/>
              <a:defRPr/>
            </a:pPr>
            <a:r>
              <a:rPr lang="en-US" altLang="en-US" dirty="0"/>
              <a:t>     </a:t>
            </a:r>
            <a:r>
              <a:rPr lang="en-US" altLang="en-US" dirty="0">
                <a:solidFill>
                  <a:srgbClr val="FFC000"/>
                </a:solidFill>
                <a:ea typeface="Tahoma" panose="020B060403050404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fstream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file; </a:t>
            </a: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file.open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880000"/>
                </a:solidFill>
                <a:latin typeface="Courier New" panose="02070309020205020404" pitchFamily="49" charset="0"/>
              </a:rPr>
              <a:t>"myfile.txt"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, </a:t>
            </a: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ios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::</a:t>
            </a:r>
            <a:r>
              <a:rPr lang="en-US" b="1" dirty="0" err="1">
                <a:solidFill>
                  <a:srgbClr val="444444"/>
                </a:solidFill>
                <a:latin typeface="Courier New" panose="02070309020205020404" pitchFamily="49" charset="0"/>
              </a:rPr>
              <a:t>in</a:t>
            </a: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|ios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::</a:t>
            </a:r>
            <a:r>
              <a:rPr lang="en-US" b="1" dirty="0">
                <a:solidFill>
                  <a:srgbClr val="444444"/>
                </a:solidFill>
                <a:latin typeface="Courier New" panose="02070309020205020404" pitchFamily="49" charset="0"/>
              </a:rPr>
              <a:t>out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); </a:t>
            </a:r>
            <a:endParaRPr lang="en-US" altLang="en-US" dirty="0">
              <a:solidFill>
                <a:srgbClr val="FFC000"/>
              </a:solidFill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6477D4D0-DE61-4BEB-A300-F08F0C8CC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fld id="{106746F5-5C91-4325-83E0-BAF0D4066196}" type="slidenum"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pPr eaLnBrk="0" hangingPunct="0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-36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98A60FE0-754B-41DF-A69F-B8218BBE29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File Mode Flags</a:t>
            </a:r>
          </a:p>
        </p:txBody>
      </p:sp>
      <p:graphicFrame>
        <p:nvGraphicFramePr>
          <p:cNvPr id="63537" name="Group 49">
            <a:extLst>
              <a:ext uri="{FF2B5EF4-FFF2-40B4-BE49-F238E27FC236}">
                <a16:creationId xmlns:a16="http://schemas.microsoft.com/office/drawing/2014/main" id="{6CAB70E6-39DF-4208-BED2-D26265D8EFC0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886055880"/>
              </p:ext>
            </p:extLst>
          </p:nvPr>
        </p:nvGraphicFramePr>
        <p:xfrm>
          <a:off x="1981200" y="2590801"/>
          <a:ext cx="8153400" cy="1787600"/>
        </p:xfrm>
        <a:graphic>
          <a:graphicData uri="http://schemas.openxmlformats.org/drawingml/2006/table">
            <a:tbl>
              <a:tblPr/>
              <a:tblGrid>
                <a:gridCol w="240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4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7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ts val="1000"/>
                        </a:spcBef>
                        <a:spcAft>
                          <a:spcPts val="200"/>
                        </a:spcAft>
                        <a:buClr>
                          <a:srgbClr val="999999"/>
                        </a:buClr>
                        <a:buSzPct val="80000"/>
                        <a:buFont typeface="Franklin Gothic Book" panose="020B0503020102020204" pitchFamily="34" charset="0"/>
                        <a:buNone/>
                        <a:tabLst/>
                        <a:defRPr/>
                      </a:pPr>
                      <a:r>
                        <a:rPr lang="en-US" sz="2400" kern="1200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ios</a:t>
                      </a:r>
                      <a:r>
                        <a:rPr lang="en-US" sz="2400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::app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create new file, or append to end of existing file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069"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9999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lang="en-US" sz="2400" kern="1200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ios</a:t>
                      </a:r>
                      <a:r>
                        <a:rPr lang="en-US" sz="2400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::in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open for input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ts val="1000"/>
                        </a:spcBef>
                        <a:spcAft>
                          <a:spcPts val="200"/>
                        </a:spcAft>
                        <a:buClr>
                          <a:srgbClr val="999999"/>
                        </a:buClr>
                        <a:buSzPct val="80000"/>
                        <a:buFont typeface="Franklin Gothic Book" panose="020B0503020102020204" pitchFamily="34" charset="0"/>
                        <a:buNone/>
                        <a:tabLst/>
                        <a:defRPr/>
                      </a:pPr>
                      <a:r>
                        <a:rPr lang="en-US" sz="2400" kern="1200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ios</a:t>
                      </a:r>
                      <a:r>
                        <a:rPr lang="en-US" sz="2400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::out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open for output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2785" name="Slide Number Placeholder 3">
            <a:extLst>
              <a:ext uri="{FF2B5EF4-FFF2-40B4-BE49-F238E27FC236}">
                <a16:creationId xmlns:a16="http://schemas.microsoft.com/office/drawing/2014/main" id="{1547B7F1-2CBC-4F14-B1C6-20A94A2251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15-36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050">
            <a:extLst>
              <a:ext uri="{FF2B5EF4-FFF2-40B4-BE49-F238E27FC236}">
                <a16:creationId xmlns:a16="http://schemas.microsoft.com/office/drawing/2014/main" id="{43815083-D3D9-42BD-B79A-3EEE8D6D3F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Default File Open Modes</a:t>
            </a:r>
          </a:p>
        </p:txBody>
      </p:sp>
      <p:sp>
        <p:nvSpPr>
          <p:cNvPr id="22531" name="Rectangle 2051">
            <a:extLst>
              <a:ext uri="{FF2B5EF4-FFF2-40B4-BE49-F238E27FC236}">
                <a16:creationId xmlns:a16="http://schemas.microsoft.com/office/drawing/2014/main" id="{F6BAED27-A069-4D1E-9212-55C1EABD56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828800"/>
            <a:ext cx="7772400" cy="4267200"/>
          </a:xfrm>
        </p:spPr>
        <p:txBody>
          <a:bodyPr rtlCol="0">
            <a:normAutofit/>
          </a:bodyPr>
          <a:lstStyle/>
          <a:p>
            <a:pPr marL="342906" indent="-342906" defTabSz="457207">
              <a:lnSpc>
                <a:spcPct val="85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altLang="en-US" sz="2800" b="1">
                <a:latin typeface="Courier New" panose="02070309020205020404" pitchFamily="49" charset="0"/>
              </a:rPr>
              <a:t>ofstream</a:t>
            </a:r>
            <a:r>
              <a:rPr lang="en-US" altLang="en-US" sz="2800">
                <a:latin typeface="Courier New" panose="02070309020205020404" pitchFamily="49" charset="0"/>
              </a:rPr>
              <a:t>:</a:t>
            </a:r>
          </a:p>
          <a:p>
            <a:pPr marL="742962" lvl="1" indent="-285755" defTabSz="457207">
              <a:lnSpc>
                <a:spcPct val="85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altLang="en-US" sz="2400"/>
              <a:t>open for output only</a:t>
            </a:r>
          </a:p>
          <a:p>
            <a:pPr marL="742962" lvl="1" indent="-285755" defTabSz="457207">
              <a:lnSpc>
                <a:spcPct val="85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altLang="en-US" sz="2400"/>
              <a:t>file cannot be read from</a:t>
            </a:r>
          </a:p>
          <a:p>
            <a:pPr marL="742962" lvl="1" indent="-285755" defTabSz="457207">
              <a:lnSpc>
                <a:spcPct val="85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altLang="en-US" sz="2400"/>
              <a:t>file created if no file exists</a:t>
            </a:r>
          </a:p>
          <a:p>
            <a:pPr marL="742962" lvl="1" indent="-285755" defTabSz="457207">
              <a:lnSpc>
                <a:spcPct val="85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altLang="en-US" sz="2400"/>
              <a:t>file contents erased if file exists</a:t>
            </a:r>
          </a:p>
          <a:p>
            <a:pPr marL="742962" lvl="1" indent="-285755" defTabSz="457207">
              <a:lnSpc>
                <a:spcPct val="85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en-US" altLang="en-US" sz="2400"/>
          </a:p>
          <a:p>
            <a:pPr marL="342906" indent="-342906" defTabSz="457207">
              <a:lnSpc>
                <a:spcPct val="85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altLang="en-US" sz="2800" b="1">
                <a:latin typeface="Courier New" panose="02070309020205020404" pitchFamily="49" charset="0"/>
              </a:rPr>
              <a:t>ifstream</a:t>
            </a:r>
            <a:r>
              <a:rPr lang="en-US" altLang="en-US" sz="2800" b="1"/>
              <a:t>: </a:t>
            </a:r>
          </a:p>
          <a:p>
            <a:pPr marL="742962" lvl="1" indent="-285755" defTabSz="457207">
              <a:lnSpc>
                <a:spcPct val="85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altLang="en-US" sz="2400"/>
              <a:t>open for input only</a:t>
            </a:r>
          </a:p>
          <a:p>
            <a:pPr marL="742962" lvl="1" indent="-285755" defTabSz="457207">
              <a:lnSpc>
                <a:spcPct val="85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altLang="en-US" sz="2400"/>
              <a:t>file cannot be written to</a:t>
            </a:r>
          </a:p>
          <a:p>
            <a:pPr marL="742962" lvl="1" indent="-285755" defTabSz="457207">
              <a:lnSpc>
                <a:spcPct val="85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altLang="en-US" sz="2400"/>
              <a:t>open fails if file does not exist</a:t>
            </a:r>
          </a:p>
          <a:p>
            <a:pPr marL="742962" lvl="1" indent="-285755" defTabSz="457207">
              <a:lnSpc>
                <a:spcPct val="85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endParaRPr lang="en-US" altLang="en-US" sz="2400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0B359C31-77D9-4A12-8D32-A9DB499A2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fld id="{04F023C8-AF6E-4965-A0F7-888F8D127B39}" type="slidenum"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pPr eaLnBrk="0" hangingPunct="0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-36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E9E71420-F381-472F-B29F-4B955031A7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Detecting </a:t>
            </a:r>
            <a:r>
              <a:rPr lang="en-US" altLang="en-US">
                <a:solidFill>
                  <a:srgbClr val="FFC000"/>
                </a:solidFill>
              </a:rPr>
              <a:t>File Open</a:t>
            </a:r>
            <a:r>
              <a:rPr lang="en-US" altLang="en-US"/>
              <a:t> Errors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EE5FC52-780E-498D-A386-D947A2D5DE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342906" indent="-342906" defTabSz="457207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en-US" altLang="en-US" dirty="0"/>
              <a:t>Two methods for detecting if a file open failed</a:t>
            </a:r>
          </a:p>
          <a:p>
            <a:pPr marL="342906" indent="-342906" defTabSz="457207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en-US" altLang="en-US" dirty="0"/>
              <a:t>1) Call fail() on the stream</a:t>
            </a:r>
            <a:br>
              <a:rPr lang="en-US" altLang="en-US" dirty="0"/>
            </a:br>
            <a:endParaRPr lang="en-US" altLang="en-US" dirty="0"/>
          </a:p>
          <a:p>
            <a:pPr marL="342906" indent="-342906" defTabSz="457207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en-US" b="1" dirty="0" err="1">
                <a:solidFill>
                  <a:srgbClr val="444444"/>
                </a:solidFill>
                <a:latin typeface="Courier New" panose="02070309020205020404" pitchFamily="49" charset="0"/>
              </a:rPr>
              <a:t>in</a:t>
            </a: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File.open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880000"/>
                </a:solidFill>
                <a:latin typeface="Courier New" panose="02070309020205020404" pitchFamily="49" charset="0"/>
              </a:rPr>
              <a:t>"myfile.txt"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); </a:t>
            </a:r>
          </a:p>
          <a:p>
            <a:pPr marL="342906" indent="-342906" defTabSz="457207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en-US" b="1" dirty="0">
                <a:solidFill>
                  <a:srgbClr val="444444"/>
                </a:solidFill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444444"/>
                </a:solidFill>
                <a:latin typeface="Courier New" panose="02070309020205020404" pitchFamily="49" charset="0"/>
              </a:rPr>
              <a:t>in</a:t>
            </a: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File.fail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()) </a:t>
            </a:r>
          </a:p>
          <a:p>
            <a:pPr marL="342906" indent="-342906" defTabSz="457207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{ </a:t>
            </a:r>
          </a:p>
          <a:p>
            <a:pPr marL="873258" lvl="1" indent="-342906" defTabSz="457207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en-US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cout</a:t>
            </a:r>
            <a:r>
              <a:rPr lang="en-US" i="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</a:t>
            </a:r>
            <a:r>
              <a:rPr lang="en-US" i="0" dirty="0">
                <a:solidFill>
                  <a:srgbClr val="880000"/>
                </a:solidFill>
                <a:latin typeface="Courier New" panose="02070309020205020404" pitchFamily="49" charset="0"/>
              </a:rPr>
              <a:t>"Can't open file"</a:t>
            </a:r>
            <a:r>
              <a:rPr lang="en-US" i="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873258" lvl="1" indent="-342906" defTabSz="457207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en-US" i="0" dirty="0">
                <a:solidFill>
                  <a:srgbClr val="444444"/>
                </a:solidFill>
                <a:latin typeface="Courier New" panose="02070309020205020404" pitchFamily="49" charset="0"/>
              </a:rPr>
              <a:t>system(</a:t>
            </a:r>
            <a:r>
              <a:rPr lang="en-US" i="0" dirty="0">
                <a:solidFill>
                  <a:srgbClr val="880000"/>
                </a:solidFill>
                <a:latin typeface="Courier New" panose="02070309020205020404" pitchFamily="49" charset="0"/>
              </a:rPr>
              <a:t>"pause"</a:t>
            </a:r>
            <a:r>
              <a:rPr lang="en-US" i="0" dirty="0">
                <a:solidFill>
                  <a:srgbClr val="444444"/>
                </a:solidFill>
                <a:latin typeface="Courier New" panose="02070309020205020404" pitchFamily="49" charset="0"/>
              </a:rPr>
              <a:t>); </a:t>
            </a:r>
          </a:p>
          <a:p>
            <a:pPr marL="873258" lvl="1" indent="-342906" defTabSz="457207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en-US" i="0" dirty="0">
                <a:solidFill>
                  <a:srgbClr val="397300"/>
                </a:solidFill>
                <a:latin typeface="Courier New" panose="02070309020205020404" pitchFamily="49" charset="0"/>
              </a:rPr>
              <a:t>exit</a:t>
            </a:r>
            <a:r>
              <a:rPr lang="en-US" i="0" dirty="0">
                <a:solidFill>
                  <a:srgbClr val="444444"/>
                </a:solidFill>
                <a:latin typeface="Courier New" panose="02070309020205020404" pitchFamily="49" charset="0"/>
              </a:rPr>
              <a:t>(0); </a:t>
            </a:r>
          </a:p>
          <a:p>
            <a:pPr marL="342906" indent="-342906" defTabSz="457207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}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F0E18E86-803F-4D79-BCDF-BA063C526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fld id="{3F6873EF-ED53-4971-B711-1C16A7089F69}" type="slidenum"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pPr eaLnBrk="0" hangingPunct="0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-36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E404C41E-3F87-4A90-8921-E7221613D8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Detecting File Open Errors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CAE4E01-B189-49C7-9EF2-5C89988519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52675" y="1600201"/>
            <a:ext cx="6711950" cy="4195763"/>
          </a:xfrm>
        </p:spPr>
        <p:txBody>
          <a:bodyPr rtlCol="0">
            <a:noAutofit/>
          </a:bodyPr>
          <a:lstStyle/>
          <a:p>
            <a:pPr marL="342906" indent="-342906" defTabSz="457207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en-US" altLang="en-US" dirty="0"/>
          </a:p>
          <a:p>
            <a:pPr marL="342906" indent="-342906" defTabSz="457207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en-US" altLang="en-US" dirty="0"/>
              <a:t>   (2) Test the status of the stream using the !</a:t>
            </a:r>
          </a:p>
          <a:p>
            <a:pPr marL="342906" indent="-342906" defTabSz="457207">
              <a:spcBef>
                <a:spcPct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en-US" altLang="en-US" dirty="0"/>
              <a:t>        operator</a:t>
            </a:r>
            <a:br>
              <a:rPr lang="en-US" altLang="en-US" dirty="0"/>
            </a:br>
            <a:endParaRPr lang="en-US" altLang="en-US" dirty="0"/>
          </a:p>
          <a:p>
            <a:pPr marL="342906" indent="-342906" defTabSz="457207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en-US" altLang="en-US" dirty="0"/>
              <a:t>   </a:t>
            </a:r>
            <a:r>
              <a:rPr lang="en-US" b="1" dirty="0" err="1">
                <a:solidFill>
                  <a:srgbClr val="444444"/>
                </a:solidFill>
                <a:latin typeface="Courier New" panose="02070309020205020404" pitchFamily="49" charset="0"/>
              </a:rPr>
              <a:t>in</a:t>
            </a: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File.open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880000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880000"/>
                </a:solidFill>
                <a:latin typeface="Courier New" panose="02070309020205020404" pitchFamily="49" charset="0"/>
              </a:rPr>
              <a:t>myfile</a:t>
            </a:r>
            <a:r>
              <a:rPr lang="en-US" dirty="0">
                <a:solidFill>
                  <a:srgbClr val="880000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); </a:t>
            </a:r>
          </a:p>
          <a:p>
            <a:pPr marL="342906" indent="-342906" defTabSz="457207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en-US" b="1" dirty="0">
                <a:solidFill>
                  <a:srgbClr val="444444"/>
                </a:solidFill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(!</a:t>
            </a:r>
            <a:r>
              <a:rPr lang="en-US" b="1" dirty="0" err="1">
                <a:solidFill>
                  <a:srgbClr val="444444"/>
                </a:solidFill>
                <a:latin typeface="Courier New" panose="02070309020205020404" pitchFamily="49" charset="0"/>
              </a:rPr>
              <a:t>in</a:t>
            </a: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File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) </a:t>
            </a:r>
          </a:p>
          <a:p>
            <a:pPr marL="342906" indent="-342906" defTabSz="457207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{ </a:t>
            </a:r>
          </a:p>
          <a:p>
            <a:pPr marL="342906" indent="-342906" defTabSz="457207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cout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&lt;&lt; </a:t>
            </a:r>
            <a:r>
              <a:rPr lang="en-US" dirty="0">
                <a:solidFill>
                  <a:srgbClr val="880000"/>
                </a:solidFill>
                <a:latin typeface="Courier New" panose="02070309020205020404" pitchFamily="49" charset="0"/>
              </a:rPr>
              <a:t>"Can't open file"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; system(</a:t>
            </a:r>
            <a:r>
              <a:rPr lang="en-US" dirty="0">
                <a:solidFill>
                  <a:srgbClr val="880000"/>
                </a:solidFill>
                <a:latin typeface="Courier New" panose="02070309020205020404" pitchFamily="49" charset="0"/>
              </a:rPr>
              <a:t>"pause"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); </a:t>
            </a:r>
            <a:r>
              <a:rPr lang="en-US" dirty="0">
                <a:solidFill>
                  <a:srgbClr val="397300"/>
                </a:solidFill>
                <a:latin typeface="Courier New" panose="02070309020205020404" pitchFamily="49" charset="0"/>
              </a:rPr>
              <a:t>exit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(0); </a:t>
            </a:r>
          </a:p>
          <a:p>
            <a:pPr marL="342906" indent="-342906" defTabSz="457207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}</a:t>
            </a:r>
            <a:endParaRPr lang="en-US" altLang="en-US" dirty="0"/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15100900-E1DC-4403-A17E-036C437B2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fld id="{0296DF93-2E80-4625-80B7-F1732808ECF2}" type="slidenum"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pPr eaLnBrk="0" hangingPunct="0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-36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FBD29B16-8A9A-43BC-82C6-4175405A1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7828" y="38101"/>
            <a:ext cx="9601200" cy="1485900"/>
          </a:xfrm>
        </p:spPr>
        <p:txBody>
          <a:bodyPr/>
          <a:lstStyle/>
          <a:p>
            <a:pPr eaLnBrk="1" hangingPunct="1"/>
            <a:r>
              <a:rPr lang="en-US" altLang="en-US" dirty="0"/>
              <a:t>Insert some data into file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BFBBFFD2-CD5C-4C81-9CC0-531F52B23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948" y="685801"/>
            <a:ext cx="11535052" cy="600514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&lt;iostream&gt;</a:t>
            </a:r>
            <a:endParaRPr lang="en-US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&lt;</a:t>
            </a:r>
            <a:r>
              <a:rPr lang="en-US" sz="2400" dirty="0" err="1">
                <a:solidFill>
                  <a:srgbClr val="A31515"/>
                </a:solidFill>
                <a:latin typeface="Consolas" panose="020B0609020204030204" pitchFamily="49" charset="0"/>
              </a:rPr>
              <a:t>fstream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&gt;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&lt;string&gt;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namespace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std;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dirty="0" err="1">
                <a:solidFill>
                  <a:srgbClr val="2B91AF"/>
                </a:solidFill>
                <a:latin typeface="Consolas" panose="020B0609020204030204" pitchFamily="49" charset="0"/>
              </a:rPr>
              <a:t>ifstream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fin(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"abc.txt"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word;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(!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fin.eof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()) </a:t>
            </a:r>
            <a:r>
              <a:rPr lang="en-US" sz="2400" dirty="0">
                <a:solidFill>
                  <a:srgbClr val="008000"/>
                </a:solidFill>
                <a:latin typeface="Consolas" panose="020B0609020204030204" pitchFamily="49" charset="0"/>
              </a:rPr>
              <a:t>//to go until end of file and stop </a:t>
            </a:r>
            <a:endParaRPr lang="en-US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getline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(fin, word);</a:t>
            </a:r>
          </a:p>
          <a:p>
            <a:pPr marL="0" indent="0">
              <a:buNone/>
            </a:pP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word;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fin.close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system(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"pause"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0;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E6B9EE1C-D624-4E4F-A8DA-E2E5640DB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19-36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1"/>
            <a:ext cx="8229600" cy="792163"/>
          </a:xfrm>
        </p:spPr>
        <p:txBody>
          <a:bodyPr>
            <a:normAutofit/>
          </a:bodyPr>
          <a:lstStyle/>
          <a:p>
            <a:r>
              <a:rPr lang="en-GB" altLang="en-US" sz="4000" dirty="0">
                <a:ln>
                  <a:solidFill>
                    <a:srgbClr val="7030A0"/>
                  </a:solidFill>
                </a:ln>
                <a:solidFill>
                  <a:srgbClr val="BE820A"/>
                </a:solidFill>
                <a:latin typeface="Champions" panose="02000000000000000000" pitchFamily="2" charset="0"/>
              </a:rPr>
              <a:t>Objectives</a:t>
            </a:r>
            <a:endParaRPr lang="en-US" altLang="en-US" sz="4000" dirty="0">
              <a:ln>
                <a:solidFill>
                  <a:srgbClr val="7030A0"/>
                </a:solidFill>
              </a:ln>
              <a:solidFill>
                <a:srgbClr val="BE820A"/>
              </a:solidFill>
              <a:latin typeface="Champions" panose="02000000000000000000" pitchFamily="2" charset="0"/>
              <a:ea typeface="+mn-ea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914400"/>
            <a:ext cx="8229600" cy="5715000"/>
          </a:xfrm>
        </p:spPr>
        <p:txBody>
          <a:bodyPr>
            <a:normAutofit/>
          </a:bodyPr>
          <a:lstStyle/>
          <a:p>
            <a:pPr marL="539750" indent="-539750" defTabSz="457200">
              <a:buFont typeface="Wingdings" panose="05000000000000000000" pitchFamily="2" charset="2"/>
              <a:buChar char="ü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Files</a:t>
            </a:r>
          </a:p>
          <a:p>
            <a:pPr marL="539750" indent="-539750" defTabSz="457200">
              <a:buFont typeface="Wingdings" panose="05000000000000000000" pitchFamily="2" charset="2"/>
              <a:buChar char="ü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Output Formatting</a:t>
            </a:r>
          </a:p>
          <a:p>
            <a:pPr marL="539750" indent="-539750" defTabSz="457200">
              <a:buFont typeface="Wingdings" panose="05000000000000000000" pitchFamily="2" charset="2"/>
              <a:buChar char="ü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Passing File Stream Objects to Functions</a:t>
            </a:r>
          </a:p>
          <a:p>
            <a:pPr marL="539750" indent="-539750" defTabSz="457200">
              <a:buFont typeface="Wingdings" panose="05000000000000000000" pitchFamily="2" charset="2"/>
              <a:buChar char="ü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More Detailed Error Testing</a:t>
            </a:r>
          </a:p>
          <a:p>
            <a:pPr marL="539750" indent="-539750" defTabSz="457200">
              <a:buFont typeface="Wingdings" panose="05000000000000000000" pitchFamily="2" charset="2"/>
              <a:buChar char="ü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Member Functions for Reading and Writing Files</a:t>
            </a:r>
          </a:p>
        </p:txBody>
      </p:sp>
    </p:spTree>
    <p:extLst>
      <p:ext uri="{BB962C8B-B14F-4D97-AF65-F5344CB8AC3E}">
        <p14:creationId xmlns:p14="http://schemas.microsoft.com/office/powerpoint/2010/main" val="12235116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FBD29B16-8A9A-43BC-82C6-4175405A1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7828" y="38101"/>
            <a:ext cx="9601200" cy="1485900"/>
          </a:xfrm>
        </p:spPr>
        <p:txBody>
          <a:bodyPr/>
          <a:lstStyle/>
          <a:p>
            <a:pPr eaLnBrk="1" hangingPunct="1"/>
            <a:r>
              <a:rPr lang="en-US" altLang="en-US" dirty="0"/>
              <a:t>Insert some data into file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BFBBFFD2-CD5C-4C81-9CC0-531F52B23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948" y="685801"/>
            <a:ext cx="11535052" cy="600514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&lt;iostream&gt;</a:t>
            </a:r>
            <a:endParaRPr lang="en-US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&lt;</a:t>
            </a:r>
            <a:r>
              <a:rPr lang="en-US" sz="2400" dirty="0" err="1">
                <a:solidFill>
                  <a:srgbClr val="A31515"/>
                </a:solidFill>
                <a:latin typeface="Consolas" panose="020B0609020204030204" pitchFamily="49" charset="0"/>
              </a:rPr>
              <a:t>fstream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&gt;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&lt;string&gt;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namespace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std;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dirty="0" err="1">
                <a:solidFill>
                  <a:srgbClr val="2B91AF"/>
                </a:solidFill>
                <a:latin typeface="Consolas" panose="020B0609020204030204" pitchFamily="49" charset="0"/>
              </a:rPr>
              <a:t>ifstream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fin(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"abc.txt"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word;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fin.fail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()){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“No file inserted "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else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	while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(!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fin.eof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())</a:t>
            </a:r>
            <a:r>
              <a:rPr lang="en-US" sz="24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getline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(fin, word);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word;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}	</a:t>
            </a:r>
          </a:p>
          <a:p>
            <a:pPr marL="0" indent="0">
              <a:buNone/>
            </a:pP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fin.close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system(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"pause"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0;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E6B9EE1C-D624-4E4F-A8DA-E2E5640DB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19-36</a:t>
            </a:r>
          </a:p>
        </p:txBody>
      </p:sp>
    </p:spTree>
    <p:extLst>
      <p:ext uri="{BB962C8B-B14F-4D97-AF65-F5344CB8AC3E}">
        <p14:creationId xmlns:p14="http://schemas.microsoft.com/office/powerpoint/2010/main" val="11988712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9D8DC870-FC02-4DAE-B090-AF996BA6E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Insert some data into file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65E7CF73-133A-4B1E-944F-6268304D2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 a=</a:t>
            </a:r>
            <a:r>
              <a:rPr lang="en-US" sz="2400" dirty="0">
                <a:solidFill>
                  <a:srgbClr val="880000"/>
                </a:solidFill>
                <a:latin typeface="Courier New" panose="02070309020205020404" pitchFamily="49" charset="0"/>
              </a:rPr>
              <a:t>50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>
              <a:buNone/>
            </a:pPr>
            <a:r>
              <a:rPr lang="en-US" sz="2400" b="1" dirty="0">
                <a:solidFill>
                  <a:srgbClr val="444444"/>
                </a:solidFill>
                <a:latin typeface="Courier New" panose="02070309020205020404" pitchFamily="49" charset="0"/>
              </a:rPr>
              <a:t>double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 b=</a:t>
            </a:r>
            <a:r>
              <a:rPr lang="en-US" sz="2400" dirty="0">
                <a:solidFill>
                  <a:srgbClr val="880000"/>
                </a:solidFill>
                <a:latin typeface="Courier New" panose="02070309020205020404" pitchFamily="49" charset="0"/>
              </a:rPr>
              <a:t>4.9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>
              <a:buNone/>
            </a:pPr>
            <a:r>
              <a:rPr lang="en-US" sz="2400" dirty="0">
                <a:solidFill>
                  <a:srgbClr val="397300"/>
                </a:solidFill>
                <a:latin typeface="Courier New" panose="02070309020205020404" pitchFamily="49" charset="0"/>
              </a:rPr>
              <a:t>string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 c =</a:t>
            </a:r>
            <a:r>
              <a:rPr lang="en-US" sz="2400" dirty="0">
                <a:solidFill>
                  <a:srgbClr val="880000"/>
                </a:solidFill>
                <a:latin typeface="Courier New" panose="02070309020205020404" pitchFamily="49" charset="0"/>
              </a:rPr>
              <a:t>"hello"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>
              <a:buNone/>
            </a:pPr>
            <a:r>
              <a:rPr lang="en-US" sz="2400" dirty="0" err="1">
                <a:solidFill>
                  <a:srgbClr val="444444"/>
                </a:solidFill>
                <a:latin typeface="Courier New" panose="02070309020205020404" pitchFamily="49" charset="0"/>
              </a:rPr>
              <a:t>myfile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a &lt;&lt; b &lt;&lt; c &lt;&lt; </a:t>
            </a:r>
            <a:r>
              <a:rPr lang="en-US" sz="2400" dirty="0" err="1">
                <a:solidFill>
                  <a:srgbClr val="397300"/>
                </a:solidFill>
                <a:latin typeface="Courier New" panose="02070309020205020404" pitchFamily="49" charset="0"/>
              </a:rPr>
              <a:t>endl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;</a:t>
            </a:r>
            <a:endParaRPr lang="en-US" altLang="en-US" sz="2400" dirty="0">
              <a:solidFill>
                <a:srgbClr val="FFC000"/>
              </a:solidFill>
              <a:latin typeface="Courier New" panose="02070309020205020404" pitchFamily="49" charset="0"/>
              <a:ea typeface="Tahoma" panose="020B0604030504040204" pitchFamily="34" charset="0"/>
              <a:cs typeface="Courier New" panose="02070309020205020404" pitchFamily="49" charset="0"/>
            </a:endParaRPr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3678E1B3-A07D-4A86-8A37-C8CAE50AB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7350" y="295275"/>
            <a:ext cx="628650" cy="768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bg1"/>
                </a:solidFill>
                <a:latin typeface="Arial" panose="020B0604020202020204" pitchFamily="34" charset="0"/>
              </a:rPr>
              <a:t>20-36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67BBF32A-D2A1-444D-B13F-C22AAE4D1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Insert some data into file</a:t>
            </a:r>
          </a:p>
        </p:txBody>
      </p:sp>
      <p:sp>
        <p:nvSpPr>
          <p:cNvPr id="43011" name="Content Placeholder 2">
            <a:extLst>
              <a:ext uri="{FF2B5EF4-FFF2-40B4-BE49-F238E27FC236}">
                <a16:creationId xmlns:a16="http://schemas.microsoft.com/office/drawing/2014/main" id="{44C5C1FA-540C-438A-B427-7DB1C7204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None/>
            </a:pPr>
            <a:r>
              <a:rPr lang="en-US" sz="24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ofstream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24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myout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342900" lvl="1" indent="-342900">
              <a:buNone/>
            </a:pPr>
            <a:r>
              <a:rPr lang="en-US" sz="24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myout.open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(</a:t>
            </a:r>
            <a:r>
              <a:rPr lang="en-US" sz="2400" i="0" dirty="0">
                <a:solidFill>
                  <a:srgbClr val="880000"/>
                </a:solidFill>
                <a:latin typeface="Courier New" panose="02070309020205020404" pitchFamily="49" charset="0"/>
              </a:rPr>
              <a:t>"</a:t>
            </a:r>
            <a:r>
              <a:rPr lang="en-US" sz="2400" i="0" dirty="0" err="1">
                <a:solidFill>
                  <a:srgbClr val="880000"/>
                </a:solidFill>
                <a:latin typeface="Courier New" panose="02070309020205020404" pitchFamily="49" charset="0"/>
              </a:rPr>
              <a:t>nums.out</a:t>
            </a:r>
            <a:r>
              <a:rPr lang="en-US" sz="2400" i="0" dirty="0">
                <a:solidFill>
                  <a:srgbClr val="880000"/>
                </a:solidFill>
                <a:latin typeface="Courier New" panose="02070309020205020404" pitchFamily="49" charset="0"/>
              </a:rPr>
              <a:t>"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); </a:t>
            </a:r>
          </a:p>
          <a:p>
            <a:pPr marL="342900" lvl="1" indent="-342900">
              <a:buNone/>
            </a:pPr>
            <a:r>
              <a:rPr lang="en-US" sz="2400" b="1" i="0" dirty="0">
                <a:solidFill>
                  <a:srgbClr val="444444"/>
                </a:solidFill>
                <a:latin typeface="Courier New" panose="02070309020205020404" pitchFamily="49" charset="0"/>
              </a:rPr>
              <a:t>for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 (</a:t>
            </a:r>
            <a:r>
              <a:rPr lang="en-US" sz="2400" b="1" i="0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24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 = </a:t>
            </a:r>
            <a:r>
              <a:rPr lang="en-US" sz="2400" i="0" dirty="0">
                <a:solidFill>
                  <a:srgbClr val="880000"/>
                </a:solidFill>
                <a:latin typeface="Courier New" panose="02070309020205020404" pitchFamily="49" charset="0"/>
              </a:rPr>
              <a:t>0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  <a:r>
              <a:rPr lang="en-US" sz="24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 &lt; </a:t>
            </a:r>
            <a:r>
              <a:rPr lang="en-US" sz="2400" i="0" dirty="0">
                <a:solidFill>
                  <a:srgbClr val="880000"/>
                </a:solidFill>
                <a:latin typeface="Courier New" panose="02070309020205020404" pitchFamily="49" charset="0"/>
              </a:rPr>
              <a:t>100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  <a:r>
              <a:rPr lang="en-US" sz="24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++) </a:t>
            </a:r>
          </a:p>
          <a:p>
            <a:pPr marL="342900" lvl="1" indent="-342900">
              <a:buNone/>
            </a:pP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{ </a:t>
            </a:r>
          </a:p>
          <a:p>
            <a:pPr marL="342900" lvl="1" indent="-342900">
              <a:buNone/>
            </a:pP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	</a:t>
            </a:r>
            <a:r>
              <a:rPr lang="en-US" sz="24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myout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</a:t>
            </a:r>
            <a:r>
              <a:rPr lang="en-US" sz="24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</a:t>
            </a:r>
            <a:r>
              <a:rPr lang="en-US" sz="2400" i="0" dirty="0" err="1">
                <a:solidFill>
                  <a:srgbClr val="397300"/>
                </a:solidFill>
                <a:latin typeface="Courier New" panose="02070309020205020404" pitchFamily="49" charset="0"/>
              </a:rPr>
              <a:t>endl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342900" lvl="1" indent="-342900">
              <a:buNone/>
            </a:pP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} </a:t>
            </a:r>
          </a:p>
          <a:p>
            <a:pPr marL="342900" lvl="1" indent="-342900">
              <a:buNone/>
            </a:pPr>
            <a:r>
              <a:rPr lang="en-US" sz="24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myout.close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();</a:t>
            </a:r>
            <a:endParaRPr lang="en-US" altLang="en-US" sz="2400" dirty="0">
              <a:solidFill>
                <a:srgbClr val="FFC000"/>
              </a:solidFill>
              <a:latin typeface="Courier New" panose="02070309020205020404" pitchFamily="49" charset="0"/>
              <a:ea typeface="Tahoma" panose="020B0604030504040204" pitchFamily="34" charset="0"/>
              <a:cs typeface="Courier New" panose="02070309020205020404" pitchFamily="49" charset="0"/>
            </a:endParaRPr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4A4CA221-BCFA-4C49-9282-248EBC31B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21-36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729E3086-BD7B-481D-BF04-C29C9E1F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8189" y="333376"/>
            <a:ext cx="7056437" cy="1400175"/>
          </a:xfrm>
        </p:spPr>
        <p:txBody>
          <a:bodyPr/>
          <a:lstStyle/>
          <a:p>
            <a:pPr eaLnBrk="1" hangingPunct="1"/>
            <a:r>
              <a:rPr lang="en-US" altLang="en-US"/>
              <a:t>Insert some data from file</a:t>
            </a:r>
          </a:p>
        </p:txBody>
      </p:sp>
      <p:sp>
        <p:nvSpPr>
          <p:cNvPr id="44035" name="Content Placeholder 2">
            <a:extLst>
              <a:ext uri="{FF2B5EF4-FFF2-40B4-BE49-F238E27FC236}">
                <a16:creationId xmlns:a16="http://schemas.microsoft.com/office/drawing/2014/main" id="{78622763-CB37-4202-A6D9-521B77089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473" y="1062037"/>
            <a:ext cx="11532093" cy="532100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sz="2400" dirty="0">
                <a:solidFill>
                  <a:srgbClr val="1F7199"/>
                </a:solidFill>
                <a:latin typeface="Courier New" panose="02070309020205020404" pitchFamily="49" charset="0"/>
              </a:rPr>
              <a:t>#</a:t>
            </a:r>
            <a:r>
              <a:rPr lang="en-US" sz="2400" b="1" dirty="0">
                <a:solidFill>
                  <a:srgbClr val="1F7199"/>
                </a:solidFill>
                <a:latin typeface="Courier New" panose="02070309020205020404" pitchFamily="49" charset="0"/>
              </a:rPr>
              <a:t>include</a:t>
            </a:r>
            <a:r>
              <a:rPr lang="en-US" sz="2400" dirty="0">
                <a:solidFill>
                  <a:srgbClr val="4D99BF"/>
                </a:solidFill>
                <a:latin typeface="Courier New" panose="02070309020205020404" pitchFamily="49" charset="0"/>
              </a:rPr>
              <a:t>&lt;</a:t>
            </a:r>
            <a:r>
              <a:rPr lang="en-US" sz="2400" dirty="0" err="1">
                <a:solidFill>
                  <a:srgbClr val="4D99BF"/>
                </a:solidFill>
                <a:latin typeface="Courier New" panose="02070309020205020404" pitchFamily="49" charset="0"/>
              </a:rPr>
              <a:t>fstream</a:t>
            </a:r>
            <a:r>
              <a:rPr lang="en-US" sz="2400" dirty="0">
                <a:solidFill>
                  <a:srgbClr val="4D99BF"/>
                </a:solidFill>
                <a:latin typeface="Courier New" panose="02070309020205020404" pitchFamily="49" charset="0"/>
              </a:rPr>
              <a:t>&gt;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en-US" sz="2400" b="1" dirty="0">
                <a:solidFill>
                  <a:srgbClr val="444444"/>
                </a:solidFill>
                <a:latin typeface="Courier New" panose="02070309020205020404" pitchFamily="49" charset="0"/>
              </a:rPr>
              <a:t>void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880000"/>
                </a:solidFill>
                <a:latin typeface="Courier New" panose="02070309020205020404" pitchFamily="49" charset="0"/>
              </a:rPr>
              <a:t>main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() </a:t>
            </a:r>
          </a:p>
          <a:p>
            <a:pPr>
              <a:lnSpc>
                <a:spcPct val="120000"/>
              </a:lnSpc>
              <a:buNone/>
            </a:pP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{ </a:t>
            </a:r>
          </a:p>
          <a:p>
            <a:pPr>
              <a:lnSpc>
                <a:spcPct val="120000"/>
              </a:lnSpc>
              <a:buNone/>
            </a:pPr>
            <a:r>
              <a:rPr lang="en-US" sz="24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ifstream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880000"/>
                </a:solidFill>
                <a:latin typeface="Courier New" panose="02070309020205020404" pitchFamily="49" charset="0"/>
              </a:rPr>
              <a:t>fin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(</a:t>
            </a:r>
            <a:r>
              <a:rPr lang="en-US" sz="2400" dirty="0">
                <a:solidFill>
                  <a:srgbClr val="880000"/>
                </a:solidFill>
                <a:latin typeface="Courier New" panose="02070309020205020404" pitchFamily="49" charset="0"/>
              </a:rPr>
              <a:t>"abc.txt"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); </a:t>
            </a:r>
          </a:p>
          <a:p>
            <a:pPr>
              <a:lnSpc>
                <a:spcPct val="120000"/>
              </a:lnSpc>
              <a:buNone/>
            </a:pPr>
            <a:r>
              <a:rPr lang="en-US" sz="2400" dirty="0">
                <a:solidFill>
                  <a:srgbClr val="397300"/>
                </a:solidFill>
                <a:latin typeface="Courier New" panose="02070309020205020404" pitchFamily="49" charset="0"/>
              </a:rPr>
              <a:t>string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 word; </a:t>
            </a:r>
          </a:p>
          <a:p>
            <a:pPr>
              <a:lnSpc>
                <a:spcPct val="120000"/>
              </a:lnSpc>
              <a:buNone/>
            </a:pPr>
            <a:r>
              <a:rPr lang="en-US" sz="2400" b="1" dirty="0">
                <a:solidFill>
                  <a:srgbClr val="444444"/>
                </a:solidFill>
                <a:latin typeface="Courier New" panose="02070309020205020404" pitchFamily="49" charset="0"/>
              </a:rPr>
              <a:t>while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(!</a:t>
            </a:r>
            <a:r>
              <a:rPr lang="en-US" sz="2400" dirty="0" err="1">
                <a:solidFill>
                  <a:srgbClr val="444444"/>
                </a:solidFill>
                <a:latin typeface="Courier New" panose="02070309020205020404" pitchFamily="49" charset="0"/>
              </a:rPr>
              <a:t>fin.eof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()) </a:t>
            </a:r>
            <a:r>
              <a:rPr lang="en-US" sz="2400" dirty="0">
                <a:solidFill>
                  <a:srgbClr val="888888"/>
                </a:solidFill>
                <a:latin typeface="Courier New" panose="02070309020205020404" pitchFamily="49" charset="0"/>
              </a:rPr>
              <a:t>//to go until end of file and stop </a:t>
            </a:r>
          </a:p>
          <a:p>
            <a:pPr>
              <a:lnSpc>
                <a:spcPct val="120000"/>
              </a:lnSpc>
              <a:buNone/>
            </a:pP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{ 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24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fin.getline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(word); 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2400" i="0" dirty="0" err="1">
                <a:solidFill>
                  <a:srgbClr val="397300"/>
                </a:solidFill>
                <a:latin typeface="Courier New" panose="02070309020205020404" pitchFamily="49" charset="0"/>
              </a:rPr>
              <a:t>cout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&lt;&lt;word; </a:t>
            </a:r>
          </a:p>
          <a:p>
            <a:pPr>
              <a:lnSpc>
                <a:spcPct val="120000"/>
              </a:lnSpc>
              <a:buNone/>
            </a:pP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} </a:t>
            </a:r>
          </a:p>
          <a:p>
            <a:pPr>
              <a:lnSpc>
                <a:spcPct val="120000"/>
              </a:lnSpc>
              <a:buNone/>
            </a:pPr>
            <a:r>
              <a:rPr lang="en-US" sz="2400" dirty="0" err="1">
                <a:solidFill>
                  <a:srgbClr val="444444"/>
                </a:solidFill>
                <a:latin typeface="Courier New" panose="02070309020205020404" pitchFamily="49" charset="0"/>
              </a:rPr>
              <a:t>fin.close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(); </a:t>
            </a:r>
          </a:p>
          <a:p>
            <a:pPr>
              <a:lnSpc>
                <a:spcPct val="120000"/>
              </a:lnSpc>
              <a:buNone/>
            </a:pP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} </a:t>
            </a:r>
            <a:endParaRPr lang="en-US" altLang="en-US" sz="2400" dirty="0">
              <a:solidFill>
                <a:srgbClr val="FFC000"/>
              </a:solidFill>
              <a:latin typeface="Courier New" panose="02070309020205020404" pitchFamily="49" charset="0"/>
              <a:ea typeface="Tahoma" panose="020B0604030504040204" pitchFamily="34" charset="0"/>
              <a:cs typeface="Courier New" panose="02070309020205020404" pitchFamily="49" charset="0"/>
            </a:endParaRPr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67D7EDA6-7BEB-47F2-9F89-F5350A39A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22-36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DF7AFADE-F0AB-4FFF-AAE5-03BE4F121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Insert some data from file</a:t>
            </a:r>
          </a:p>
        </p:txBody>
      </p:sp>
      <p:sp>
        <p:nvSpPr>
          <p:cNvPr id="45059" name="Content Placeholder 2">
            <a:extLst>
              <a:ext uri="{FF2B5EF4-FFF2-40B4-BE49-F238E27FC236}">
                <a16:creationId xmlns:a16="http://schemas.microsoft.com/office/drawing/2014/main" id="{DCDB023B-9494-4A33-A851-833901603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 a; </a:t>
            </a:r>
          </a:p>
          <a:p>
            <a:pPr>
              <a:buNone/>
            </a:pPr>
            <a:r>
              <a:rPr lang="en-US" sz="2400" b="1" dirty="0">
                <a:solidFill>
                  <a:srgbClr val="444444"/>
                </a:solidFill>
                <a:latin typeface="Courier New" panose="02070309020205020404" pitchFamily="49" charset="0"/>
              </a:rPr>
              <a:t>double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 b; </a:t>
            </a:r>
          </a:p>
          <a:p>
            <a:pPr>
              <a:buNone/>
            </a:pPr>
            <a:r>
              <a:rPr lang="en-US" sz="2400" b="1" dirty="0">
                <a:solidFill>
                  <a:srgbClr val="444444"/>
                </a:solidFill>
                <a:latin typeface="Courier New" panose="02070309020205020404" pitchFamily="49" charset="0"/>
              </a:rPr>
              <a:t>string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 c; </a:t>
            </a:r>
          </a:p>
          <a:p>
            <a:pPr>
              <a:buNone/>
            </a:pPr>
            <a:r>
              <a:rPr lang="en-US" sz="2400" b="1" dirty="0" err="1">
                <a:solidFill>
                  <a:srgbClr val="444444"/>
                </a:solidFill>
                <a:latin typeface="Courier New" panose="02070309020205020404" pitchFamily="49" charset="0"/>
              </a:rPr>
              <a:t>myfile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 &gt;&gt; a &gt;&gt; b &gt;&gt; c;</a:t>
            </a:r>
            <a:endParaRPr lang="en-US" altLang="en-US" sz="2400" dirty="0">
              <a:solidFill>
                <a:srgbClr val="FFC000"/>
              </a:solidFill>
              <a:latin typeface="Courier New" panose="02070309020205020404" pitchFamily="49" charset="0"/>
              <a:ea typeface="Tahoma" panose="020B0604030504040204" pitchFamily="34" charset="0"/>
              <a:cs typeface="Courier New" panose="02070309020205020404" pitchFamily="49" charset="0"/>
            </a:endParaRP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9FF7A33F-533E-4DA3-B601-5F4CDA45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23-36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840FC984-F6BC-4905-BF31-DF35695D8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Insert some data from file</a:t>
            </a:r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199AA659-5A23-4C88-A30F-DBB05CA2C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2675" y="1371601"/>
            <a:ext cx="6711950" cy="4195763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en-US" sz="24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ifstream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24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myfile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;</a:t>
            </a:r>
          </a:p>
          <a:p>
            <a:pPr lvl="1">
              <a:buNone/>
            </a:pPr>
            <a:r>
              <a:rPr lang="en-US" sz="24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myfile.open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(</a:t>
            </a:r>
            <a:r>
              <a:rPr lang="en-US" sz="2400" i="0" dirty="0">
                <a:solidFill>
                  <a:srgbClr val="880000"/>
                </a:solidFill>
                <a:latin typeface="Courier New" panose="02070309020205020404" pitchFamily="49" charset="0"/>
              </a:rPr>
              <a:t>"abc.txt"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); </a:t>
            </a:r>
          </a:p>
          <a:p>
            <a:pPr lvl="1">
              <a:buNone/>
            </a:pPr>
            <a:r>
              <a:rPr lang="en-US" sz="2400" b="1" i="0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 n; </a:t>
            </a:r>
          </a:p>
          <a:p>
            <a:pPr lvl="1">
              <a:buNone/>
            </a:pPr>
            <a:r>
              <a:rPr lang="en-US" sz="2400" b="1" i="0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 sum = </a:t>
            </a:r>
            <a:r>
              <a:rPr lang="en-US" sz="2400" i="0" dirty="0">
                <a:solidFill>
                  <a:srgbClr val="880000"/>
                </a:solidFill>
                <a:latin typeface="Courier New" panose="02070309020205020404" pitchFamily="49" charset="0"/>
              </a:rPr>
              <a:t>0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lvl="1">
              <a:buNone/>
            </a:pPr>
            <a:r>
              <a:rPr lang="en-US" sz="2400" b="1" i="0" dirty="0">
                <a:solidFill>
                  <a:srgbClr val="444444"/>
                </a:solidFill>
                <a:latin typeface="Courier New" panose="02070309020205020404" pitchFamily="49" charset="0"/>
              </a:rPr>
              <a:t>while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 (</a:t>
            </a:r>
            <a:r>
              <a:rPr lang="en-US" sz="24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myfile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) </a:t>
            </a:r>
          </a:p>
          <a:p>
            <a:pPr lvl="1">
              <a:buNone/>
            </a:pP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{ </a:t>
            </a:r>
          </a:p>
          <a:p>
            <a:pPr lvl="2">
              <a:buNone/>
            </a:pPr>
            <a:r>
              <a:rPr lang="en-US" sz="22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myfile</a:t>
            </a:r>
            <a:r>
              <a:rPr lang="en-US" sz="2200" i="0" dirty="0">
                <a:solidFill>
                  <a:srgbClr val="444444"/>
                </a:solidFill>
                <a:latin typeface="Courier New" panose="02070309020205020404" pitchFamily="49" charset="0"/>
              </a:rPr>
              <a:t> &gt;&gt; n; </a:t>
            </a:r>
          </a:p>
          <a:p>
            <a:pPr lvl="2">
              <a:buNone/>
            </a:pPr>
            <a:r>
              <a:rPr lang="en-US" sz="2200" i="0" dirty="0">
                <a:solidFill>
                  <a:srgbClr val="444444"/>
                </a:solidFill>
                <a:latin typeface="Courier New" panose="02070309020205020404" pitchFamily="49" charset="0"/>
              </a:rPr>
              <a:t>sum += n; </a:t>
            </a:r>
          </a:p>
          <a:p>
            <a:pPr lvl="1">
              <a:buNone/>
            </a:pP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} </a:t>
            </a:r>
          </a:p>
          <a:p>
            <a:pPr lvl="1">
              <a:buNone/>
            </a:pPr>
            <a:r>
              <a:rPr lang="en-US" sz="24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Myfile.close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();</a:t>
            </a:r>
            <a:endParaRPr lang="en-US" altLang="en-US" sz="2400" dirty="0">
              <a:solidFill>
                <a:srgbClr val="FFC000"/>
              </a:solidFill>
              <a:latin typeface="Courier New" panose="02070309020205020404" pitchFamily="49" charset="0"/>
              <a:ea typeface="Tahoma" panose="020B0604030504040204" pitchFamily="34" charset="0"/>
              <a:cs typeface="Courier New" panose="02070309020205020404" pitchFamily="49" charset="0"/>
            </a:endParaRPr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A6E41241-38CD-4E6E-A94F-3A7C9554D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24-36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247A16B1-09F7-4BCC-9E8D-1C6AC196E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Insert some data from file</a:t>
            </a:r>
          </a:p>
        </p:txBody>
      </p:sp>
      <p:sp>
        <p:nvSpPr>
          <p:cNvPr id="47107" name="Content Placeholder 2">
            <a:extLst>
              <a:ext uri="{FF2B5EF4-FFF2-40B4-BE49-F238E27FC236}">
                <a16:creationId xmlns:a16="http://schemas.microsoft.com/office/drawing/2014/main" id="{8EB90300-93B7-421C-AFD8-305378232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088" y="1524001"/>
            <a:ext cx="6711950" cy="4195763"/>
          </a:xfrm>
        </p:spPr>
        <p:txBody>
          <a:bodyPr/>
          <a:lstStyle/>
          <a:p>
            <a:pPr marL="0" lvl="1" indent="0">
              <a:lnSpc>
                <a:spcPct val="80000"/>
              </a:lnSpc>
              <a:buNone/>
            </a:pPr>
            <a:r>
              <a:rPr lang="en-US" sz="24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ifstream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24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myin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  <a:r>
              <a:rPr lang="en-US" sz="24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myin.open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(</a:t>
            </a:r>
            <a:r>
              <a:rPr lang="en-US" sz="2400" i="0" dirty="0">
                <a:solidFill>
                  <a:srgbClr val="880000"/>
                </a:solidFill>
                <a:latin typeface="Courier New" panose="02070309020205020404" pitchFamily="49" charset="0"/>
              </a:rPr>
              <a:t>"nums.txt"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); </a:t>
            </a:r>
          </a:p>
          <a:p>
            <a:pPr marL="0" lvl="1" indent="0">
              <a:lnSpc>
                <a:spcPct val="80000"/>
              </a:lnSpc>
              <a:buNone/>
            </a:pPr>
            <a:r>
              <a:rPr lang="en-US" sz="2400" b="1" i="0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 numbers[</a:t>
            </a:r>
            <a:r>
              <a:rPr lang="en-US" sz="2400" i="0" dirty="0">
                <a:solidFill>
                  <a:srgbClr val="880000"/>
                </a:solidFill>
                <a:latin typeface="Courier New" panose="02070309020205020404" pitchFamily="49" charset="0"/>
              </a:rPr>
              <a:t>100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]; </a:t>
            </a:r>
          </a:p>
          <a:p>
            <a:pPr marL="0" lvl="1" indent="0">
              <a:lnSpc>
                <a:spcPct val="80000"/>
              </a:lnSpc>
              <a:buNone/>
            </a:pPr>
            <a:r>
              <a:rPr lang="en-US" sz="2400" b="1" i="0" dirty="0">
                <a:solidFill>
                  <a:srgbClr val="444444"/>
                </a:solidFill>
                <a:latin typeface="Courier New" panose="02070309020205020404" pitchFamily="49" charset="0"/>
              </a:rPr>
              <a:t>for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 (</a:t>
            </a:r>
            <a:r>
              <a:rPr lang="en-US" sz="2400" b="1" i="0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24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 = </a:t>
            </a:r>
            <a:r>
              <a:rPr lang="en-US" sz="2400" i="0" dirty="0">
                <a:solidFill>
                  <a:srgbClr val="880000"/>
                </a:solidFill>
                <a:latin typeface="Courier New" panose="02070309020205020404" pitchFamily="49" charset="0"/>
              </a:rPr>
              <a:t>0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  <a:r>
              <a:rPr lang="en-US" sz="24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 &lt; </a:t>
            </a:r>
            <a:r>
              <a:rPr lang="en-US" sz="2400" i="0" dirty="0">
                <a:solidFill>
                  <a:srgbClr val="880000"/>
                </a:solidFill>
                <a:latin typeface="Courier New" panose="02070309020205020404" pitchFamily="49" charset="0"/>
              </a:rPr>
              <a:t>100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  <a:r>
              <a:rPr lang="en-US" sz="24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++) </a:t>
            </a:r>
          </a:p>
          <a:p>
            <a:pPr marL="0" lvl="1" indent="0">
              <a:lnSpc>
                <a:spcPct val="80000"/>
              </a:lnSpc>
              <a:buNone/>
            </a:pP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{ </a:t>
            </a:r>
          </a:p>
          <a:p>
            <a:pPr marL="0" lvl="1" indent="0">
              <a:lnSpc>
                <a:spcPct val="80000"/>
              </a:lnSpc>
              <a:buNone/>
            </a:pP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	</a:t>
            </a:r>
            <a:r>
              <a:rPr lang="en-US" sz="24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myin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 &gt;&gt; numbers[</a:t>
            </a:r>
            <a:r>
              <a:rPr lang="en-US" sz="24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]; </a:t>
            </a:r>
          </a:p>
          <a:p>
            <a:pPr marL="0" lvl="1" indent="0">
              <a:lnSpc>
                <a:spcPct val="80000"/>
              </a:lnSpc>
              <a:buNone/>
            </a:pP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} </a:t>
            </a:r>
          </a:p>
          <a:p>
            <a:pPr marL="0" lvl="1" indent="0">
              <a:lnSpc>
                <a:spcPct val="80000"/>
              </a:lnSpc>
              <a:buNone/>
            </a:pPr>
            <a:r>
              <a:rPr lang="en-US" sz="24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myin.close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();</a:t>
            </a:r>
            <a:endParaRPr lang="en-US" altLang="en-US" sz="2400" dirty="0">
              <a:solidFill>
                <a:srgbClr val="FFC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D05A49D7-F23E-49BB-ACF0-848E23C89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25-36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D85B6B9A-4C51-4C06-BDA4-6EC136F17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Insert some data from file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E18702AC-8F05-48E1-9636-9D9C85765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48901"/>
            <a:ext cx="9601200" cy="4118499"/>
          </a:xfrm>
        </p:spPr>
        <p:txBody>
          <a:bodyPr>
            <a:normAutofit/>
          </a:bodyPr>
          <a:lstStyle/>
          <a:p>
            <a:pPr marL="0" lvl="1" indent="0">
              <a:lnSpc>
                <a:spcPct val="80000"/>
              </a:lnSpc>
              <a:buNone/>
            </a:pPr>
            <a:r>
              <a:rPr lang="en-US" sz="24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ifstream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24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myin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0" lvl="1" indent="0">
              <a:lnSpc>
                <a:spcPct val="80000"/>
              </a:lnSpc>
              <a:buNone/>
            </a:pPr>
            <a:r>
              <a:rPr lang="en-US" sz="24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myin.open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(</a:t>
            </a:r>
            <a:r>
              <a:rPr lang="en-US" sz="2400" i="0" dirty="0">
                <a:solidFill>
                  <a:srgbClr val="880000"/>
                </a:solidFill>
                <a:latin typeface="Courier New" panose="02070309020205020404" pitchFamily="49" charset="0"/>
              </a:rPr>
              <a:t>"nums.txt"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); </a:t>
            </a:r>
          </a:p>
          <a:p>
            <a:pPr marL="0" lvl="1" indent="0">
              <a:lnSpc>
                <a:spcPct val="80000"/>
              </a:lnSpc>
              <a:buNone/>
            </a:pP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String line; </a:t>
            </a:r>
          </a:p>
          <a:p>
            <a:pPr marL="0" lvl="1" indent="0">
              <a:lnSpc>
                <a:spcPct val="80000"/>
              </a:lnSpc>
              <a:buNone/>
            </a:pPr>
            <a:r>
              <a:rPr lang="en-US" sz="2400" b="1" i="0" dirty="0">
                <a:solidFill>
                  <a:srgbClr val="444444"/>
                </a:solidFill>
                <a:latin typeface="Courier New" panose="02070309020205020404" pitchFamily="49" charset="0"/>
              </a:rPr>
              <a:t>while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 ( </a:t>
            </a:r>
            <a:r>
              <a:rPr lang="en-US" sz="24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getline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 (</a:t>
            </a:r>
            <a:r>
              <a:rPr lang="en-US" sz="24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myfile,line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) ) </a:t>
            </a:r>
          </a:p>
          <a:p>
            <a:pPr marL="0" lvl="1" indent="0">
              <a:lnSpc>
                <a:spcPct val="80000"/>
              </a:lnSpc>
              <a:buNone/>
            </a:pP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{ </a:t>
            </a:r>
          </a:p>
          <a:p>
            <a:pPr marL="0" lvl="1" indent="0">
              <a:lnSpc>
                <a:spcPct val="80000"/>
              </a:lnSpc>
              <a:buNone/>
            </a:pPr>
            <a:r>
              <a:rPr lang="en-US" sz="2400" i="0" dirty="0" err="1">
                <a:solidFill>
                  <a:srgbClr val="397300"/>
                </a:solidFill>
                <a:latin typeface="Courier New" panose="02070309020205020404" pitchFamily="49" charset="0"/>
              </a:rPr>
              <a:t>cout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line &lt;&lt; </a:t>
            </a:r>
            <a:r>
              <a:rPr lang="en-US" sz="2400" i="0" dirty="0">
                <a:solidFill>
                  <a:srgbClr val="880000"/>
                </a:solidFill>
                <a:latin typeface="Courier New" panose="02070309020205020404" pitchFamily="49" charset="0"/>
              </a:rPr>
              <a:t>'\n’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0" lvl="1" indent="0">
              <a:lnSpc>
                <a:spcPct val="80000"/>
              </a:lnSpc>
              <a:buNone/>
            </a:pP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} </a:t>
            </a:r>
          </a:p>
          <a:p>
            <a:pPr marL="0" lvl="1" indent="0">
              <a:lnSpc>
                <a:spcPct val="80000"/>
              </a:lnSpc>
              <a:buNone/>
            </a:pPr>
            <a:r>
              <a:rPr lang="en-US" sz="24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myfile.close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();</a:t>
            </a:r>
            <a:endParaRPr lang="en-US" altLang="en-US" sz="2400" dirty="0">
              <a:solidFill>
                <a:srgbClr val="FFC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5D00DF86-8C66-4854-91F9-0973B9DFA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26-36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ontent Placeholder 2">
            <a:extLst>
              <a:ext uri="{FF2B5EF4-FFF2-40B4-BE49-F238E27FC236}">
                <a16:creationId xmlns:a16="http://schemas.microsoft.com/office/drawing/2014/main" id="{25934C29-0134-4601-B9A3-7BD0354BC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54" y="0"/>
            <a:ext cx="5530789" cy="6858000"/>
          </a:xfrm>
          <a:ln w="3175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rgbClr val="1F7199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>
                <a:solidFill>
                  <a:srgbClr val="1F7199"/>
                </a:solidFill>
                <a:latin typeface="Courier New" panose="02070309020205020404" pitchFamily="49" charset="0"/>
              </a:rPr>
              <a:t>include</a:t>
            </a:r>
            <a:r>
              <a:rPr lang="en-US" sz="1800" dirty="0">
                <a:solidFill>
                  <a:srgbClr val="1F7199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4D99BF"/>
                </a:solidFill>
                <a:latin typeface="Courier New" panose="02070309020205020404" pitchFamily="49" charset="0"/>
              </a:rPr>
              <a:t>&lt;</a:t>
            </a:r>
            <a:r>
              <a:rPr lang="en-US" sz="1800" dirty="0" err="1">
                <a:solidFill>
                  <a:srgbClr val="4D99BF"/>
                </a:solidFill>
                <a:latin typeface="Courier New" panose="02070309020205020404" pitchFamily="49" charset="0"/>
              </a:rPr>
              <a:t>fstream</a:t>
            </a:r>
            <a:r>
              <a:rPr lang="en-US" sz="1800" dirty="0">
                <a:solidFill>
                  <a:srgbClr val="4D99BF"/>
                </a:solidFill>
                <a:latin typeface="Courier New" panose="02070309020205020404" pitchFamily="49" charset="0"/>
              </a:rPr>
              <a:t>&gt;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444444"/>
                </a:solidFill>
                <a:latin typeface="Courier New" panose="02070309020205020404" pitchFamily="49" charset="0"/>
              </a:rPr>
              <a:t>using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444444"/>
                </a:solidFill>
                <a:latin typeface="Courier New" panose="02070309020205020404" pitchFamily="49" charset="0"/>
              </a:rPr>
              <a:t>namespace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397300"/>
                </a:solidFill>
                <a:latin typeface="Courier New" panose="02070309020205020404" pitchFamily="49" charset="0"/>
              </a:rPr>
              <a:t>std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880000"/>
                </a:solidFill>
                <a:latin typeface="Courier New" panose="02070309020205020404" pitchFamily="49" charset="0"/>
              </a:rPr>
              <a:t>main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()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{ 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ofstream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outfile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outfile.open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>
                <a:solidFill>
                  <a:srgbClr val="880000"/>
                </a:solidFill>
                <a:latin typeface="Courier New" panose="02070309020205020404" pitchFamily="49" charset="0"/>
              </a:rPr>
              <a:t>"afile.txt"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,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ios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::app);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397300"/>
                </a:solidFill>
                <a:latin typeface="Courier New" panose="02070309020205020404" pitchFamily="49" charset="0"/>
              </a:rPr>
              <a:t>string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data; 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397300"/>
                </a:solidFill>
                <a:latin typeface="Courier New" panose="02070309020205020404" pitchFamily="49" charset="0"/>
              </a:rPr>
              <a:t>cout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</a:t>
            </a:r>
            <a:r>
              <a:rPr lang="en-US" sz="1800" dirty="0">
                <a:solidFill>
                  <a:srgbClr val="880000"/>
                </a:solidFill>
                <a:latin typeface="Courier New" panose="02070309020205020404" pitchFamily="49" charset="0"/>
              </a:rPr>
              <a:t>"Writing to the file"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</a:t>
            </a:r>
            <a:r>
              <a:rPr lang="en-US" sz="1800" dirty="0" err="1">
                <a:solidFill>
                  <a:srgbClr val="397300"/>
                </a:solidFill>
                <a:latin typeface="Courier New" panose="02070309020205020404" pitchFamily="49" charset="0"/>
              </a:rPr>
              <a:t>endl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397300"/>
                </a:solidFill>
                <a:latin typeface="Courier New" panose="02070309020205020404" pitchFamily="49" charset="0"/>
              </a:rPr>
              <a:t>cout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</a:t>
            </a:r>
            <a:r>
              <a:rPr lang="en-US" sz="1800" dirty="0">
                <a:solidFill>
                  <a:srgbClr val="880000"/>
                </a:solidFill>
                <a:latin typeface="Courier New" panose="02070309020205020404" pitchFamily="49" charset="0"/>
              </a:rPr>
              <a:t>"Enter your name: "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Cin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&gt;&gt;data; 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outfile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data &lt;&lt; </a:t>
            </a:r>
            <a:r>
              <a:rPr lang="en-US" sz="1800" dirty="0" err="1">
                <a:solidFill>
                  <a:srgbClr val="397300"/>
                </a:solidFill>
                <a:latin typeface="Courier New" panose="02070309020205020404" pitchFamily="49" charset="0"/>
              </a:rPr>
              <a:t>endl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397300"/>
                </a:solidFill>
                <a:latin typeface="Courier New" panose="02070309020205020404" pitchFamily="49" charset="0"/>
              </a:rPr>
              <a:t>cout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</a:t>
            </a:r>
            <a:r>
              <a:rPr lang="en-US" sz="1800" dirty="0">
                <a:solidFill>
                  <a:srgbClr val="880000"/>
                </a:solidFill>
                <a:latin typeface="Courier New" panose="02070309020205020404" pitchFamily="49" charset="0"/>
              </a:rPr>
              <a:t>"Enter your age: "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397300"/>
                </a:solidFill>
                <a:latin typeface="Courier New" panose="02070309020205020404" pitchFamily="49" charset="0"/>
              </a:rPr>
              <a:t>cin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&gt;&gt; data; 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outfile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data &lt;&lt; </a:t>
            </a:r>
            <a:r>
              <a:rPr lang="en-US" sz="1800" dirty="0" err="1">
                <a:solidFill>
                  <a:srgbClr val="397300"/>
                </a:solidFill>
                <a:latin typeface="Courier New" panose="02070309020205020404" pitchFamily="49" charset="0"/>
              </a:rPr>
              <a:t>endl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outfile.close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();</a:t>
            </a:r>
            <a:endParaRPr lang="en-US" altLang="en-US" sz="1800" dirty="0">
              <a:solidFill>
                <a:srgbClr val="FFC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52009B9-3484-4D26-8310-38D56BC6BE48}"/>
              </a:ext>
            </a:extLst>
          </p:cNvPr>
          <p:cNvSpPr txBox="1">
            <a:spLocks/>
          </p:cNvSpPr>
          <p:nvPr/>
        </p:nvSpPr>
        <p:spPr bwMode="auto">
          <a:xfrm>
            <a:off x="5779363" y="257452"/>
            <a:ext cx="6467383" cy="5990948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Ins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ts val="1000"/>
              </a:spcBef>
              <a:buClr>
                <a:srgbClr val="999999"/>
              </a:buClr>
              <a:buSzPct val="80000"/>
              <a:buNone/>
              <a:defRPr/>
            </a:pP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ifstream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infile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0" indent="0" eaLnBrk="1" hangingPunct="1">
              <a:spcBef>
                <a:spcPts val="1000"/>
              </a:spcBef>
              <a:buClr>
                <a:srgbClr val="999999"/>
              </a:buClr>
              <a:buSzPct val="80000"/>
              <a:buNone/>
              <a:defRPr/>
            </a:pP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infile.open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>
                <a:solidFill>
                  <a:srgbClr val="880000"/>
                </a:solidFill>
                <a:latin typeface="Courier New" panose="02070309020205020404" pitchFamily="49" charset="0"/>
              </a:rPr>
              <a:t>"afile.txt"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); </a:t>
            </a:r>
          </a:p>
          <a:p>
            <a:pPr marL="0" indent="0" eaLnBrk="1" hangingPunct="1">
              <a:spcBef>
                <a:spcPts val="1000"/>
              </a:spcBef>
              <a:buClr>
                <a:srgbClr val="999999"/>
              </a:buClr>
              <a:buSzPct val="80000"/>
              <a:buNone/>
              <a:defRPr/>
            </a:pPr>
            <a:r>
              <a:rPr lang="en-US" sz="1800" dirty="0" err="1">
                <a:solidFill>
                  <a:srgbClr val="397300"/>
                </a:solidFill>
                <a:latin typeface="Courier New" panose="02070309020205020404" pitchFamily="49" charset="0"/>
              </a:rPr>
              <a:t>cout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</a:t>
            </a:r>
            <a:r>
              <a:rPr lang="en-US" sz="1800" dirty="0">
                <a:solidFill>
                  <a:srgbClr val="880000"/>
                </a:solidFill>
                <a:latin typeface="Courier New" panose="02070309020205020404" pitchFamily="49" charset="0"/>
              </a:rPr>
              <a:t>"Reading from the file"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</a:t>
            </a:r>
            <a:r>
              <a:rPr lang="en-US" sz="1800" dirty="0" err="1">
                <a:solidFill>
                  <a:srgbClr val="397300"/>
                </a:solidFill>
                <a:latin typeface="Courier New" panose="02070309020205020404" pitchFamily="49" charset="0"/>
              </a:rPr>
              <a:t>endl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0" indent="0" eaLnBrk="1" hangingPunct="1">
              <a:spcBef>
                <a:spcPts val="1000"/>
              </a:spcBef>
              <a:buClr>
                <a:srgbClr val="999999"/>
              </a:buClr>
              <a:buSzPct val="80000"/>
              <a:buNone/>
              <a:defRPr/>
            </a:pP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infile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&gt;&gt; data; </a:t>
            </a:r>
          </a:p>
          <a:p>
            <a:pPr marL="0" indent="0" eaLnBrk="1" hangingPunct="1">
              <a:spcBef>
                <a:spcPts val="1000"/>
              </a:spcBef>
              <a:buClr>
                <a:srgbClr val="999999"/>
              </a:buClr>
              <a:buSzPct val="80000"/>
              <a:buNone/>
              <a:defRPr/>
            </a:pPr>
            <a:r>
              <a:rPr lang="en-US" sz="1800" dirty="0" err="1">
                <a:solidFill>
                  <a:srgbClr val="397300"/>
                </a:solidFill>
                <a:latin typeface="Courier New" panose="02070309020205020404" pitchFamily="49" charset="0"/>
              </a:rPr>
              <a:t>cout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data &lt;&lt; </a:t>
            </a:r>
            <a:r>
              <a:rPr lang="en-US" sz="1800" dirty="0" err="1">
                <a:solidFill>
                  <a:srgbClr val="397300"/>
                </a:solidFill>
                <a:latin typeface="Courier New" panose="02070309020205020404" pitchFamily="49" charset="0"/>
              </a:rPr>
              <a:t>endl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;</a:t>
            </a:r>
          </a:p>
          <a:p>
            <a:pPr marL="0" indent="0" eaLnBrk="1" hangingPunct="1">
              <a:spcBef>
                <a:spcPts val="1000"/>
              </a:spcBef>
              <a:buClr>
                <a:srgbClr val="999999"/>
              </a:buClr>
              <a:buSzPct val="80000"/>
              <a:buNone/>
              <a:defRPr/>
            </a:pP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infile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&gt;&gt; data; </a:t>
            </a:r>
          </a:p>
          <a:p>
            <a:pPr marL="0" indent="0" eaLnBrk="1" hangingPunct="1">
              <a:spcBef>
                <a:spcPts val="1000"/>
              </a:spcBef>
              <a:buClr>
                <a:srgbClr val="999999"/>
              </a:buClr>
              <a:buSzPct val="80000"/>
              <a:buNone/>
              <a:defRPr/>
            </a:pPr>
            <a:r>
              <a:rPr lang="en-US" sz="1800" dirty="0" err="1">
                <a:solidFill>
                  <a:srgbClr val="397300"/>
                </a:solidFill>
                <a:latin typeface="Courier New" panose="02070309020205020404" pitchFamily="49" charset="0"/>
              </a:rPr>
              <a:t>cout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data &lt;&lt; </a:t>
            </a:r>
            <a:r>
              <a:rPr lang="en-US" sz="1800" dirty="0" err="1">
                <a:solidFill>
                  <a:srgbClr val="397300"/>
                </a:solidFill>
                <a:latin typeface="Courier New" panose="02070309020205020404" pitchFamily="49" charset="0"/>
              </a:rPr>
              <a:t>endl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0" indent="0" eaLnBrk="1" hangingPunct="1">
              <a:spcBef>
                <a:spcPts val="1000"/>
              </a:spcBef>
              <a:buClr>
                <a:srgbClr val="999999"/>
              </a:buClr>
              <a:buSzPct val="80000"/>
              <a:buNone/>
              <a:defRPr/>
            </a:pP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infile.close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(); </a:t>
            </a:r>
          </a:p>
          <a:p>
            <a:pPr marL="0" indent="0" eaLnBrk="1" hangingPunct="1">
              <a:spcBef>
                <a:spcPts val="1000"/>
              </a:spcBef>
              <a:buClr>
                <a:srgbClr val="999999"/>
              </a:buClr>
              <a:buSzPct val="80000"/>
              <a:buNone/>
              <a:defRPr/>
            </a:pPr>
            <a:r>
              <a:rPr lang="en-US" sz="1800" b="1" dirty="0">
                <a:solidFill>
                  <a:srgbClr val="444444"/>
                </a:solidFill>
                <a:latin typeface="Courier New" panose="02070309020205020404" pitchFamily="49" charset="0"/>
              </a:rPr>
              <a:t>return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880000"/>
                </a:solidFill>
                <a:latin typeface="Courier New" panose="02070309020205020404" pitchFamily="49" charset="0"/>
              </a:rPr>
              <a:t>0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0" indent="0" eaLnBrk="1" hangingPunct="1">
              <a:spcBef>
                <a:spcPts val="1000"/>
              </a:spcBef>
              <a:buClr>
                <a:srgbClr val="999999"/>
              </a:buClr>
              <a:buSzPct val="80000"/>
              <a:buNone/>
              <a:defRPr/>
            </a:pP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}</a:t>
            </a:r>
            <a:endParaRPr lang="en-US" sz="1800" dirty="0">
              <a:solidFill>
                <a:srgbClr val="FFC000"/>
              </a:solidFill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B40C034B-6778-4F6F-A20C-77147BED4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27-36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63EA0FF9-54BB-4363-8A72-E88B044D22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Detecting End of File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B2B3A7A-919A-4BC9-B293-8E59A2B47D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676400"/>
            <a:ext cx="7772400" cy="4419600"/>
          </a:xfrm>
        </p:spPr>
        <p:txBody>
          <a:bodyPr rtlCol="0">
            <a:normAutofit/>
          </a:bodyPr>
          <a:lstStyle/>
          <a:p>
            <a:pPr marL="609600" indent="-609600" defTabSz="457207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en-US" altLang="en-US" sz="2800" dirty="0"/>
              <a:t>Reading all integers in a file</a:t>
            </a:r>
          </a:p>
          <a:p>
            <a:pPr marL="609600" indent="-609600" defTabSz="457207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en-US" altLang="en-US" sz="2800" dirty="0"/>
              <a:t>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400" b="1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 x; </a:t>
            </a:r>
            <a:r>
              <a:rPr lang="en-US" sz="2400" b="1" dirty="0">
                <a:solidFill>
                  <a:srgbClr val="444444"/>
                </a:solidFill>
                <a:latin typeface="Courier New" panose="02070309020205020404" pitchFamily="49" charset="0"/>
              </a:rPr>
              <a:t>while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 (</a:t>
            </a:r>
            <a:r>
              <a:rPr lang="en-US" sz="24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infile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 &gt;&gt; x)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{ </a:t>
            </a:r>
          </a:p>
          <a:p>
            <a:pPr marL="530352" lvl="1" indent="0">
              <a:lnSpc>
                <a:spcPct val="90000"/>
              </a:lnSpc>
              <a:buNone/>
              <a:defRPr/>
            </a:pPr>
            <a:r>
              <a:rPr lang="en-US" sz="2400" i="0" dirty="0">
                <a:solidFill>
                  <a:srgbClr val="888888"/>
                </a:solidFill>
                <a:latin typeface="Courier New" panose="02070309020205020404" pitchFamily="49" charset="0"/>
              </a:rPr>
              <a:t>// read was successful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</a:p>
          <a:p>
            <a:pPr marL="530352" lvl="1" indent="0">
              <a:lnSpc>
                <a:spcPct val="90000"/>
              </a:lnSpc>
              <a:buNone/>
              <a:defRPr/>
            </a:pPr>
            <a:r>
              <a:rPr lang="en-US" sz="2400" i="0" dirty="0" err="1">
                <a:solidFill>
                  <a:srgbClr val="397300"/>
                </a:solidFill>
                <a:latin typeface="Courier New" panose="02070309020205020404" pitchFamily="49" charset="0"/>
              </a:rPr>
              <a:t>cout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 &gt;&gt; x; </a:t>
            </a:r>
          </a:p>
          <a:p>
            <a:pPr marL="530352" lvl="1" indent="0">
              <a:lnSpc>
                <a:spcPct val="90000"/>
              </a:lnSpc>
              <a:buNone/>
              <a:defRPr/>
            </a:pPr>
            <a:r>
              <a:rPr lang="en-US" sz="2400" i="0" dirty="0">
                <a:solidFill>
                  <a:srgbClr val="888888"/>
                </a:solidFill>
                <a:latin typeface="Courier New" panose="02070309020205020404" pitchFamily="49" charset="0"/>
              </a:rPr>
              <a:t>// go to top of loop and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</a:p>
          <a:p>
            <a:pPr marL="530352" lvl="1" indent="0">
              <a:lnSpc>
                <a:spcPct val="90000"/>
              </a:lnSpc>
              <a:buNone/>
              <a:defRPr/>
            </a:pPr>
            <a:r>
              <a:rPr lang="en-US" sz="2400" i="0" dirty="0">
                <a:solidFill>
                  <a:srgbClr val="888888"/>
                </a:solidFill>
                <a:latin typeface="Courier New" panose="02070309020205020404" pitchFamily="49" charset="0"/>
              </a:rPr>
              <a:t>// attempt another read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}</a:t>
            </a:r>
            <a:endParaRPr lang="en-US" altLang="en-US" sz="2400" dirty="0">
              <a:solidFill>
                <a:srgbClr val="FFC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8A67677D-5BEB-4583-B6DA-71D9BFA68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28-36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4F02F25-D1D1-4E6D-958B-BA31F797AB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Files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E407CA0-26F3-404D-9DEE-D4B08BBAAD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cs typeface="Arial" panose="020B0604020202020204" pitchFamily="34" charset="0"/>
              </a:rPr>
              <a:t>A </a:t>
            </a:r>
            <a:r>
              <a:rPr lang="en-US" altLang="en-US" dirty="0">
                <a:solidFill>
                  <a:schemeClr val="accent2"/>
                </a:solidFill>
                <a:cs typeface="Arial" panose="020B0604020202020204" pitchFamily="34" charset="0"/>
              </a:rPr>
              <a:t>file</a:t>
            </a:r>
            <a:r>
              <a:rPr lang="en-US" altLang="en-US" dirty="0">
                <a:cs typeface="Arial" panose="020B0604020202020204" pitchFamily="34" charset="0"/>
              </a:rPr>
              <a:t> is a set of data stored on a computer, often on a disk drive</a:t>
            </a:r>
          </a:p>
          <a:p>
            <a:pPr eaLnBrk="1" hangingPunct="1"/>
            <a:r>
              <a:rPr lang="en-US" altLang="en-US" dirty="0">
                <a:cs typeface="Arial" panose="020B0604020202020204" pitchFamily="34" charset="0"/>
              </a:rPr>
              <a:t>Programs can read from, write to files</a:t>
            </a:r>
          </a:p>
          <a:p>
            <a:pPr eaLnBrk="1" hangingPunct="1"/>
            <a:r>
              <a:rPr lang="en-US" altLang="en-US" dirty="0">
                <a:cs typeface="Arial" panose="020B0604020202020204" pitchFamily="34" charset="0"/>
              </a:rPr>
              <a:t>Used in many applications:</a:t>
            </a:r>
          </a:p>
          <a:p>
            <a:pPr lvl="1" eaLnBrk="1" hangingPunct="1"/>
            <a:r>
              <a:rPr lang="en-US" altLang="en-US" dirty="0">
                <a:cs typeface="Arial" panose="020B0604020202020204" pitchFamily="34" charset="0"/>
              </a:rPr>
              <a:t>Word </a:t>
            </a:r>
            <a:r>
              <a:rPr lang="en-US" altLang="en-US" sz="2400" dirty="0">
                <a:cs typeface="Arial" panose="020B0604020202020204" pitchFamily="34" charset="0"/>
              </a:rPr>
              <a:t>processing</a:t>
            </a:r>
            <a:r>
              <a:rPr lang="en-US" altLang="en-US" dirty="0">
                <a:cs typeface="Arial" panose="020B0604020202020204" pitchFamily="34" charset="0"/>
              </a:rPr>
              <a:t> </a:t>
            </a:r>
          </a:p>
          <a:p>
            <a:pPr lvl="1" eaLnBrk="1" hangingPunct="1"/>
            <a:r>
              <a:rPr lang="en-US" altLang="en-US" dirty="0">
                <a:cs typeface="Arial" panose="020B0604020202020204" pitchFamily="34" charset="0"/>
              </a:rPr>
              <a:t>Databases</a:t>
            </a:r>
          </a:p>
          <a:p>
            <a:pPr lvl="1" eaLnBrk="1" hangingPunct="1"/>
            <a:r>
              <a:rPr lang="en-US" altLang="en-US" dirty="0">
                <a:cs typeface="Arial" panose="020B0604020202020204" pitchFamily="34" charset="0"/>
              </a:rPr>
              <a:t>Spreadsheets</a:t>
            </a:r>
          </a:p>
          <a:p>
            <a:pPr lvl="1" eaLnBrk="1" hangingPunct="1"/>
            <a:r>
              <a:rPr lang="en-US" altLang="en-US" dirty="0">
                <a:cs typeface="Arial" panose="020B0604020202020204" pitchFamily="34" charset="0"/>
              </a:rPr>
              <a:t>Compilers</a:t>
            </a: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D4682833-2C5B-4269-944E-4012DDA99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3-</a:t>
            </a:r>
            <a:fld id="{95BBD254-87C8-4B35-8054-787C7490FF3F}" type="slidenum"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pPr eaLnBrk="0" hangingPunct="0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6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3D790AB1-4C75-4B7F-A604-8C1CE26801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8610600" cy="992188"/>
          </a:xfrm>
        </p:spPr>
        <p:txBody>
          <a:bodyPr/>
          <a:lstStyle/>
          <a:p>
            <a:pPr eaLnBrk="1" hangingPunct="1"/>
            <a:r>
              <a:rPr lang="en-US" altLang="en-US" sz="3200"/>
              <a:t>  Passing File Stream Objects to Functions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489ED81F-1D6F-4C23-B55B-6058BA48BD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76399" y="1981200"/>
            <a:ext cx="10033247" cy="4114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888888"/>
                </a:solidFill>
                <a:latin typeface="Courier New" panose="02070309020205020404" pitchFamily="49" charset="0"/>
              </a:rPr>
              <a:t>//print all integers in a file to screen using functions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444444"/>
                </a:solidFill>
                <a:latin typeface="Courier New" panose="02070309020205020404" pitchFamily="49" charset="0"/>
              </a:rPr>
              <a:t>void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rgbClr val="880000"/>
                </a:solidFill>
                <a:latin typeface="Courier New" panose="02070309020205020404" pitchFamily="49" charset="0"/>
              </a:rPr>
              <a:t>printFile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(</a:t>
            </a:r>
            <a:r>
              <a:rPr lang="en-US" sz="24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ifstream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 &amp;</a:t>
            </a:r>
            <a:r>
              <a:rPr lang="en-US" sz="2400" b="1" dirty="0">
                <a:solidFill>
                  <a:srgbClr val="444444"/>
                </a:solidFill>
                <a:latin typeface="Courier New" panose="02070309020205020404" pitchFamily="49" charset="0"/>
              </a:rPr>
              <a:t>in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)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{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444444"/>
                </a:solidFill>
                <a:latin typeface="Courier New" panose="02070309020205020404" pitchFamily="49" charset="0"/>
              </a:rPr>
              <a:t>	int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 x; </a:t>
            </a:r>
          </a:p>
          <a:p>
            <a:pPr marL="530352" lvl="1" indent="0">
              <a:buNone/>
            </a:pPr>
            <a:r>
              <a:rPr lang="en-US" sz="2400" b="1" i="0" dirty="0">
                <a:solidFill>
                  <a:srgbClr val="444444"/>
                </a:solidFill>
                <a:latin typeface="Courier New" panose="02070309020205020404" pitchFamily="49" charset="0"/>
              </a:rPr>
              <a:t>while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(</a:t>
            </a:r>
            <a:r>
              <a:rPr lang="en-US" sz="2400" b="1" i="0" dirty="0">
                <a:solidFill>
                  <a:srgbClr val="444444"/>
                </a:solidFill>
                <a:latin typeface="Courier New" panose="02070309020205020404" pitchFamily="49" charset="0"/>
              </a:rPr>
              <a:t>in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 &gt;&gt; x) </a:t>
            </a:r>
          </a:p>
          <a:p>
            <a:pPr marL="530352" lvl="1" indent="0">
              <a:buNone/>
            </a:pP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{ </a:t>
            </a:r>
          </a:p>
          <a:p>
            <a:pPr marL="530352" lvl="1" indent="0">
              <a:buNone/>
            </a:pP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	</a:t>
            </a:r>
            <a:r>
              <a:rPr lang="en-US" sz="24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cout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x &lt;&lt; </a:t>
            </a:r>
            <a:r>
              <a:rPr lang="en-US" sz="2400" i="0" dirty="0">
                <a:solidFill>
                  <a:srgbClr val="880000"/>
                </a:solidFill>
                <a:latin typeface="Courier New" panose="02070309020205020404" pitchFamily="49" charset="0"/>
              </a:rPr>
              <a:t>" "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530352" lvl="1" indent="0">
              <a:buNone/>
            </a:pP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}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}</a:t>
            </a:r>
            <a:endParaRPr lang="en-US" altLang="en-US" sz="2400" dirty="0">
              <a:solidFill>
                <a:srgbClr val="FFC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2C056C49-9BB1-4D01-8559-1CFBE8109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fld id="{DFA3A624-B784-4ADF-AB4E-2B23F61F93C6}" type="slidenum"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pPr eaLnBrk="0" hangingPunct="0"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-36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>
            <a:extLst>
              <a:ext uri="{FF2B5EF4-FFF2-40B4-BE49-F238E27FC236}">
                <a16:creationId xmlns:a16="http://schemas.microsoft.com/office/drawing/2014/main" id="{AA93B7E4-5D71-4FC4-BC58-31E792D4A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2438"/>
            <a:ext cx="7461250" cy="1071562"/>
          </a:xfrm>
        </p:spPr>
        <p:txBody>
          <a:bodyPr/>
          <a:lstStyle/>
          <a:p>
            <a:r>
              <a:rPr lang="en-US" altLang="en-US" sz="2800"/>
              <a:t>Sample of input from file word by word</a:t>
            </a:r>
          </a:p>
        </p:txBody>
      </p:sp>
      <p:sp>
        <p:nvSpPr>
          <p:cNvPr id="54275" name="Content Placeholder 2">
            <a:extLst>
              <a:ext uri="{FF2B5EF4-FFF2-40B4-BE49-F238E27FC236}">
                <a16:creationId xmlns:a16="http://schemas.microsoft.com/office/drawing/2014/main" id="{97DDBD13-A830-48E0-A716-46158F30C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8384" y="1676400"/>
            <a:ext cx="10280342" cy="4572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ifstream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444444"/>
                </a:solidFill>
                <a:latin typeface="Courier New" panose="02070309020205020404" pitchFamily="49" charset="0"/>
              </a:rPr>
              <a:t>in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FromFile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800" b="1" dirty="0" err="1">
                <a:solidFill>
                  <a:srgbClr val="444444"/>
                </a:solidFill>
                <a:latin typeface="Courier New" panose="02070309020205020404" pitchFamily="49" charset="0"/>
              </a:rPr>
              <a:t>in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FromFile.open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>
                <a:solidFill>
                  <a:srgbClr val="880000"/>
                </a:solidFill>
                <a:latin typeface="Courier New" panose="02070309020205020404" pitchFamily="49" charset="0"/>
              </a:rPr>
              <a:t>"any.txt"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); 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444444"/>
                </a:solidFill>
                <a:latin typeface="Courier New" panose="02070309020205020404" pitchFamily="49" charset="0"/>
              </a:rPr>
              <a:t>if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(!</a:t>
            </a:r>
            <a:r>
              <a:rPr lang="en-US" sz="1800" b="1" dirty="0" err="1">
                <a:solidFill>
                  <a:srgbClr val="444444"/>
                </a:solidFill>
                <a:latin typeface="Courier New" panose="02070309020205020404" pitchFamily="49" charset="0"/>
              </a:rPr>
              <a:t>in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FromFile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) //OR </a:t>
            </a:r>
            <a:r>
              <a:rPr lang="en-US" sz="1800" b="1" dirty="0">
                <a:solidFill>
                  <a:srgbClr val="444444"/>
                </a:solidFill>
                <a:latin typeface="Courier New" panose="02070309020205020404" pitchFamily="49" charset="0"/>
              </a:rPr>
              <a:t>if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(</a:t>
            </a:r>
            <a:r>
              <a:rPr lang="en-US" sz="1800" b="1" dirty="0" err="1">
                <a:solidFill>
                  <a:srgbClr val="444444"/>
                </a:solidFill>
                <a:latin typeface="Courier New" panose="02070309020205020404" pitchFamily="49" charset="0"/>
              </a:rPr>
              <a:t>in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FromFile.fail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())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{ </a:t>
            </a:r>
          </a:p>
          <a:p>
            <a:pPr marL="530352" lvl="1" indent="0">
              <a:buNone/>
            </a:pP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cout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</a:t>
            </a:r>
            <a:r>
              <a:rPr lang="en-US" sz="1800" i="0" dirty="0">
                <a:solidFill>
                  <a:srgbClr val="880000"/>
                </a:solidFill>
                <a:latin typeface="Courier New" panose="02070309020205020404" pitchFamily="49" charset="0"/>
              </a:rPr>
              <a:t>"File not exist"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</a:t>
            </a: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endl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530352" lvl="1" indent="0">
              <a:buNone/>
            </a:pP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system(</a:t>
            </a:r>
            <a:r>
              <a:rPr lang="en-US" sz="1800" i="0" dirty="0">
                <a:solidFill>
                  <a:srgbClr val="880000"/>
                </a:solidFill>
                <a:latin typeface="Courier New" panose="02070309020205020404" pitchFamily="49" charset="0"/>
              </a:rPr>
              <a:t>"pause"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); </a:t>
            </a:r>
          </a:p>
          <a:p>
            <a:pPr marL="530352" lvl="1" indent="0">
              <a:buNone/>
            </a:pPr>
            <a:r>
              <a:rPr lang="en-US" sz="1800" i="0" dirty="0">
                <a:solidFill>
                  <a:srgbClr val="397300"/>
                </a:solidFill>
                <a:latin typeface="Courier New" panose="02070309020205020404" pitchFamily="49" charset="0"/>
              </a:rPr>
              <a:t>exit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(0);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}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string word; 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444444"/>
                </a:solidFill>
                <a:latin typeface="Courier New" panose="02070309020205020404" pitchFamily="49" charset="0"/>
              </a:rPr>
              <a:t>while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(</a:t>
            </a:r>
            <a:r>
              <a:rPr lang="en-US" sz="1800" b="1" dirty="0" err="1">
                <a:solidFill>
                  <a:srgbClr val="444444"/>
                </a:solidFill>
                <a:latin typeface="Courier New" panose="02070309020205020404" pitchFamily="49" charset="0"/>
              </a:rPr>
              <a:t>in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FromFile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&gt;&gt; word)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{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	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cout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word &lt;&lt; 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endl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}</a:t>
            </a:r>
            <a:endParaRPr lang="en-US" altLang="en-US" sz="1800" dirty="0">
              <a:solidFill>
                <a:srgbClr val="FFC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4276" name="Slide Number Placeholder 3">
            <a:extLst>
              <a:ext uri="{FF2B5EF4-FFF2-40B4-BE49-F238E27FC236}">
                <a16:creationId xmlns:a16="http://schemas.microsoft.com/office/drawing/2014/main" id="{13CDF8CD-26C1-48C2-B394-CEDF7DD3C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30-36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>
            <a:extLst>
              <a:ext uri="{FF2B5EF4-FFF2-40B4-BE49-F238E27FC236}">
                <a16:creationId xmlns:a16="http://schemas.microsoft.com/office/drawing/2014/main" id="{D7E472C4-6412-4029-98A8-D2FBB5559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2438"/>
            <a:ext cx="7461250" cy="1071562"/>
          </a:xfrm>
        </p:spPr>
        <p:txBody>
          <a:bodyPr/>
          <a:lstStyle/>
          <a:p>
            <a:r>
              <a:rPr lang="en-US" altLang="en-US" sz="2800"/>
              <a:t>Sample of input from file line by line</a:t>
            </a:r>
          </a:p>
        </p:txBody>
      </p:sp>
      <p:sp>
        <p:nvSpPr>
          <p:cNvPr id="55299" name="Content Placeholder 2">
            <a:extLst>
              <a:ext uri="{FF2B5EF4-FFF2-40B4-BE49-F238E27FC236}">
                <a16:creationId xmlns:a16="http://schemas.microsoft.com/office/drawing/2014/main" id="{902334C6-1543-49F0-AA89-75965592D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088" y="1676400"/>
            <a:ext cx="6711950" cy="4572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ifstream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444444"/>
                </a:solidFill>
                <a:latin typeface="Courier New" panose="02070309020205020404" pitchFamily="49" charset="0"/>
              </a:rPr>
              <a:t>in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FromFile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800" b="1" dirty="0" err="1">
                <a:solidFill>
                  <a:srgbClr val="444444"/>
                </a:solidFill>
                <a:latin typeface="Courier New" panose="02070309020205020404" pitchFamily="49" charset="0"/>
              </a:rPr>
              <a:t>in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FromFile.open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>
                <a:solidFill>
                  <a:srgbClr val="880000"/>
                </a:solidFill>
                <a:latin typeface="Courier New" panose="02070309020205020404" pitchFamily="49" charset="0"/>
              </a:rPr>
              <a:t>"any.txt"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); 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444444"/>
                </a:solidFill>
                <a:latin typeface="Courier New" panose="02070309020205020404" pitchFamily="49" charset="0"/>
              </a:rPr>
              <a:t>if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(!</a:t>
            </a:r>
            <a:r>
              <a:rPr lang="en-US" sz="1800" b="1" dirty="0" err="1">
                <a:solidFill>
                  <a:srgbClr val="444444"/>
                </a:solidFill>
                <a:latin typeface="Courier New" panose="02070309020205020404" pitchFamily="49" charset="0"/>
              </a:rPr>
              <a:t>in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FromFile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) //OR </a:t>
            </a:r>
            <a:r>
              <a:rPr lang="en-US" sz="1800" b="1" dirty="0">
                <a:solidFill>
                  <a:srgbClr val="444444"/>
                </a:solidFill>
                <a:latin typeface="Courier New" panose="02070309020205020404" pitchFamily="49" charset="0"/>
              </a:rPr>
              <a:t>if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(</a:t>
            </a:r>
            <a:r>
              <a:rPr lang="en-US" sz="1800" b="1" dirty="0" err="1">
                <a:solidFill>
                  <a:srgbClr val="444444"/>
                </a:solidFill>
                <a:latin typeface="Courier New" panose="02070309020205020404" pitchFamily="49" charset="0"/>
              </a:rPr>
              <a:t>in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FromFile.fail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())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{ </a:t>
            </a:r>
          </a:p>
          <a:p>
            <a:pPr marL="530352" lvl="1" indent="0">
              <a:buNone/>
            </a:pP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cout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</a:t>
            </a:r>
            <a:r>
              <a:rPr lang="en-US" sz="1800" i="0" dirty="0">
                <a:solidFill>
                  <a:srgbClr val="880000"/>
                </a:solidFill>
                <a:latin typeface="Courier New" panose="02070309020205020404" pitchFamily="49" charset="0"/>
              </a:rPr>
              <a:t>"File not exist"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</a:t>
            </a: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endl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;</a:t>
            </a:r>
          </a:p>
          <a:p>
            <a:pPr marL="530352" lvl="1" indent="0">
              <a:buNone/>
            </a:pP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system(</a:t>
            </a:r>
            <a:r>
              <a:rPr lang="en-US" sz="1800" i="0" dirty="0">
                <a:solidFill>
                  <a:srgbClr val="880000"/>
                </a:solidFill>
                <a:latin typeface="Courier New" panose="02070309020205020404" pitchFamily="49" charset="0"/>
              </a:rPr>
              <a:t>"pause"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); </a:t>
            </a:r>
          </a:p>
          <a:p>
            <a:pPr marL="530352" lvl="1" indent="0">
              <a:buNone/>
            </a:pPr>
            <a:r>
              <a:rPr lang="en-US" sz="1800" i="0" dirty="0">
                <a:solidFill>
                  <a:srgbClr val="397300"/>
                </a:solidFill>
                <a:latin typeface="Courier New" panose="02070309020205020404" pitchFamily="49" charset="0"/>
              </a:rPr>
              <a:t>exit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(0)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}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string 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getLineByLine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444444"/>
                </a:solidFill>
                <a:latin typeface="Courier New" panose="02070309020205020404" pitchFamily="49" charset="0"/>
              </a:rPr>
              <a:t>while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(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getline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(</a:t>
            </a:r>
            <a:r>
              <a:rPr lang="en-US" sz="1800" b="1" dirty="0" err="1">
                <a:solidFill>
                  <a:srgbClr val="444444"/>
                </a:solidFill>
                <a:latin typeface="Courier New" panose="02070309020205020404" pitchFamily="49" charset="0"/>
              </a:rPr>
              <a:t>in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FromFile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, 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getLineByLine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))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{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	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cout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getLineByLine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endl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}</a:t>
            </a:r>
            <a:endParaRPr lang="en-US" altLang="en-US" sz="1800" dirty="0">
              <a:solidFill>
                <a:srgbClr val="FFC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1DA3B369-9A8E-4B5C-A037-5236E4117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31-36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>
            <a:extLst>
              <a:ext uri="{FF2B5EF4-FFF2-40B4-BE49-F238E27FC236}">
                <a16:creationId xmlns:a16="http://schemas.microsoft.com/office/drawing/2014/main" id="{7895222F-E219-41EB-AA4F-F0134AF33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5031" y="106850"/>
            <a:ext cx="7924800" cy="1400175"/>
          </a:xfrm>
        </p:spPr>
        <p:txBody>
          <a:bodyPr/>
          <a:lstStyle/>
          <a:p>
            <a:r>
              <a:rPr lang="en-US" altLang="en-US" sz="3200" dirty="0"/>
              <a:t>Counting number of lines in the file OR</a:t>
            </a:r>
            <a:br>
              <a:rPr lang="en-US" altLang="en-US" sz="3200" dirty="0"/>
            </a:br>
            <a:r>
              <a:rPr lang="en-US" altLang="en-US" sz="3200" dirty="0"/>
              <a:t>Counting number of words in the file</a:t>
            </a:r>
          </a:p>
        </p:txBody>
      </p:sp>
      <p:sp>
        <p:nvSpPr>
          <p:cNvPr id="56323" name="Content Placeholder 2">
            <a:extLst>
              <a:ext uri="{FF2B5EF4-FFF2-40B4-BE49-F238E27FC236}">
                <a16:creationId xmlns:a16="http://schemas.microsoft.com/office/drawing/2014/main" id="{85550E66-BB33-4664-90F2-749BFA6BB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169" y="1088660"/>
            <a:ext cx="11345662" cy="576934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397300"/>
                </a:solidFill>
                <a:latin typeface="Courier New" panose="02070309020205020404" pitchFamily="49" charset="0"/>
              </a:rPr>
              <a:t>string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 word;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397300"/>
                </a:solidFill>
                <a:latin typeface="Courier New" panose="02070309020205020404" pitchFamily="49" charset="0"/>
              </a:rPr>
              <a:t>string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 line;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 counter = </a:t>
            </a:r>
            <a:r>
              <a:rPr lang="en-US" sz="2400" dirty="0">
                <a:solidFill>
                  <a:srgbClr val="880000"/>
                </a:solidFill>
                <a:latin typeface="Courier New" panose="02070309020205020404" pitchFamily="49" charset="0"/>
              </a:rPr>
              <a:t>0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while ( </a:t>
            </a:r>
            <a:r>
              <a:rPr lang="en-US" sz="24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inFromFile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&gt;&gt;word)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{ </a:t>
            </a:r>
          </a:p>
          <a:p>
            <a:pPr marL="530352" lvl="1" indent="0">
              <a:buNone/>
            </a:pP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counter++; </a:t>
            </a:r>
          </a:p>
          <a:p>
            <a:pPr marL="530352" lvl="1" indent="0">
              <a:buNone/>
            </a:pPr>
            <a:r>
              <a:rPr lang="en-US" sz="2400" i="0" dirty="0" err="1">
                <a:solidFill>
                  <a:srgbClr val="397300"/>
                </a:solidFill>
                <a:latin typeface="Courier New" panose="02070309020205020404" pitchFamily="49" charset="0"/>
              </a:rPr>
              <a:t>cout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word &lt;&lt; </a:t>
            </a:r>
            <a:r>
              <a:rPr lang="en-US" sz="2400" i="0" dirty="0" err="1">
                <a:solidFill>
                  <a:srgbClr val="397300"/>
                </a:solidFill>
                <a:latin typeface="Courier New" panose="02070309020205020404" pitchFamily="49" charset="0"/>
              </a:rPr>
              <a:t>endl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dirty="0" err="1">
                <a:solidFill>
                  <a:srgbClr val="444444"/>
                </a:solidFill>
                <a:latin typeface="Courier New" panose="02070309020205020404" pitchFamily="49" charset="0"/>
              </a:rPr>
              <a:t>cout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</a:t>
            </a:r>
            <a:r>
              <a:rPr lang="en-US" sz="2400" dirty="0">
                <a:solidFill>
                  <a:srgbClr val="880000"/>
                </a:solidFill>
                <a:latin typeface="Courier New" panose="02070309020205020404" pitchFamily="49" charset="0"/>
              </a:rPr>
              <a:t>“Number of words in the file is " &lt;&lt; 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counter &lt;&lt; </a:t>
            </a:r>
            <a:r>
              <a:rPr lang="en-US" sz="2400" dirty="0" err="1">
                <a:solidFill>
                  <a:srgbClr val="444444"/>
                </a:solidFill>
                <a:latin typeface="Courier New" panose="02070309020205020404" pitchFamily="49" charset="0"/>
              </a:rPr>
              <a:t>endl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0" indent="0">
              <a:buNone/>
            </a:pPr>
            <a:endParaRPr lang="en-US" sz="2400" dirty="0">
              <a:solidFill>
                <a:srgbClr val="444444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sz="2400" dirty="0">
                <a:solidFill>
                  <a:srgbClr val="44444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//OR count line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counter = </a:t>
            </a:r>
            <a:r>
              <a:rPr lang="en-US" sz="2400" dirty="0">
                <a:solidFill>
                  <a:srgbClr val="880000"/>
                </a:solidFill>
                <a:latin typeface="Courier New" panose="02070309020205020404" pitchFamily="49" charset="0"/>
              </a:rPr>
              <a:t>0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  <a:endParaRPr lang="en-US" altLang="en-US" sz="2400" dirty="0">
              <a:solidFill>
                <a:srgbClr val="44444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444444"/>
                </a:solidFill>
                <a:latin typeface="Courier New" panose="02070309020205020404" pitchFamily="49" charset="0"/>
              </a:rPr>
              <a:t>while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 (</a:t>
            </a:r>
            <a:r>
              <a:rPr lang="en-US" sz="2400" dirty="0" err="1">
                <a:solidFill>
                  <a:srgbClr val="444444"/>
                </a:solidFill>
                <a:latin typeface="Courier New" panose="02070309020205020404" pitchFamily="49" charset="0"/>
              </a:rPr>
              <a:t>getline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(</a:t>
            </a:r>
            <a:r>
              <a:rPr lang="en-US" sz="24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inFromFile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, line))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{ </a:t>
            </a:r>
          </a:p>
          <a:p>
            <a:pPr marL="530352" lvl="1" indent="0">
              <a:buNone/>
            </a:pP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counter++; </a:t>
            </a:r>
          </a:p>
          <a:p>
            <a:pPr marL="530352" lvl="1" indent="0">
              <a:buNone/>
            </a:pPr>
            <a:r>
              <a:rPr lang="en-US" sz="2400" i="0" dirty="0" err="1">
                <a:solidFill>
                  <a:srgbClr val="397300"/>
                </a:solidFill>
                <a:latin typeface="Courier New" panose="02070309020205020404" pitchFamily="49" charset="0"/>
              </a:rPr>
              <a:t>cout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line &lt;&lt; </a:t>
            </a:r>
            <a:r>
              <a:rPr lang="en-US" sz="2400" i="0" dirty="0" err="1">
                <a:solidFill>
                  <a:srgbClr val="397300"/>
                </a:solidFill>
                <a:latin typeface="Courier New" panose="02070309020205020404" pitchFamily="49" charset="0"/>
              </a:rPr>
              <a:t>endl</a:t>
            </a:r>
            <a:r>
              <a:rPr lang="en-US" sz="2400" i="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dirty="0" err="1">
                <a:solidFill>
                  <a:srgbClr val="444444"/>
                </a:solidFill>
                <a:latin typeface="Courier New" panose="02070309020205020404" pitchFamily="49" charset="0"/>
              </a:rPr>
              <a:t>cout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</a:t>
            </a:r>
            <a:r>
              <a:rPr lang="en-US" sz="2400" dirty="0">
                <a:solidFill>
                  <a:srgbClr val="880000"/>
                </a:solidFill>
                <a:latin typeface="Courier New" panose="02070309020205020404" pitchFamily="49" charset="0"/>
              </a:rPr>
              <a:t>“Number of lines in the file is " &lt;&lt; 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counter &lt;&lt; </a:t>
            </a:r>
            <a:r>
              <a:rPr lang="en-US" sz="2400" dirty="0" err="1">
                <a:solidFill>
                  <a:srgbClr val="444444"/>
                </a:solidFill>
                <a:latin typeface="Courier New" panose="02070309020205020404" pitchFamily="49" charset="0"/>
              </a:rPr>
              <a:t>endl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;</a:t>
            </a:r>
            <a:endParaRPr lang="en-US" altLang="en-US" sz="2400" dirty="0">
              <a:solidFill>
                <a:srgbClr val="FFC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3B184D6D-18DD-4ED7-A923-DD88E355C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7350" y="295275"/>
            <a:ext cx="628650" cy="768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32-36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>
            <a:extLst>
              <a:ext uri="{FF2B5EF4-FFF2-40B4-BE49-F238E27FC236}">
                <a16:creationId xmlns:a16="http://schemas.microsoft.com/office/drawing/2014/main" id="{84614749-C8A1-4F9C-8417-315208E1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152401"/>
            <a:ext cx="6938962" cy="1700213"/>
          </a:xfrm>
        </p:spPr>
        <p:txBody>
          <a:bodyPr/>
          <a:lstStyle/>
          <a:p>
            <a:r>
              <a:rPr lang="en-US" altLang="en-US" sz="2800"/>
              <a:t>Inserting all data word by word to deque to process on</a:t>
            </a:r>
          </a:p>
        </p:txBody>
      </p:sp>
      <p:sp>
        <p:nvSpPr>
          <p:cNvPr id="57347" name="Content Placeholder 2">
            <a:extLst>
              <a:ext uri="{FF2B5EF4-FFF2-40B4-BE49-F238E27FC236}">
                <a16:creationId xmlns:a16="http://schemas.microsoft.com/office/drawing/2014/main" id="{73A901B1-5C2A-4B08-9E92-22738777E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5219" y="1295400"/>
            <a:ext cx="10404629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ifstream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inFromFile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inFromFile.open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(</a:t>
            </a:r>
            <a:r>
              <a:rPr lang="en-US" sz="2400" dirty="0">
                <a:solidFill>
                  <a:srgbClr val="880000"/>
                </a:solidFill>
                <a:latin typeface="Courier New" panose="02070309020205020404" pitchFamily="49" charset="0"/>
              </a:rPr>
              <a:t>"info.txt"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);</a:t>
            </a:r>
            <a:r>
              <a:rPr lang="en-US" sz="2400" dirty="0">
                <a:solidFill>
                  <a:srgbClr val="888888"/>
                </a:solidFill>
                <a:latin typeface="Courier New" panose="02070309020205020404" pitchFamily="49" charset="0"/>
              </a:rPr>
              <a:t>//… some code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397300"/>
                </a:solidFill>
                <a:latin typeface="Courier New" panose="02070309020205020404" pitchFamily="49" charset="0"/>
              </a:rPr>
              <a:t>string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 word;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397300"/>
                </a:solidFill>
                <a:latin typeface="Courier New" panose="02070309020205020404" pitchFamily="49" charset="0"/>
              </a:rPr>
              <a:t>deque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&lt;</a:t>
            </a:r>
            <a:r>
              <a:rPr lang="en-US" sz="2400" dirty="0">
                <a:solidFill>
                  <a:srgbClr val="397300"/>
                </a:solidFill>
                <a:latin typeface="Courier New" panose="02070309020205020404" pitchFamily="49" charset="0"/>
              </a:rPr>
              <a:t>string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&gt; </a:t>
            </a:r>
            <a:r>
              <a:rPr lang="en-US" sz="2400" dirty="0" err="1">
                <a:solidFill>
                  <a:srgbClr val="444444"/>
                </a:solidFill>
                <a:latin typeface="Courier New" panose="02070309020205020404" pitchFamily="49" charset="0"/>
              </a:rPr>
              <a:t>fileInfo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444444"/>
                </a:solidFill>
                <a:latin typeface="Courier New" panose="02070309020205020404" pitchFamily="49" charset="0"/>
              </a:rPr>
              <a:t>while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 (</a:t>
            </a:r>
            <a:r>
              <a:rPr lang="en-US" sz="24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inFromFile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 &gt;&gt; word)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{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	</a:t>
            </a:r>
            <a:r>
              <a:rPr lang="en-US" sz="2400" dirty="0" err="1">
                <a:solidFill>
                  <a:srgbClr val="444444"/>
                </a:solidFill>
                <a:latin typeface="Courier New" panose="02070309020205020404" pitchFamily="49" charset="0"/>
              </a:rPr>
              <a:t>fileInfo.push_back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(word);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}</a:t>
            </a:r>
            <a:endParaRPr lang="en-US" altLang="en-US" sz="2400" dirty="0">
              <a:solidFill>
                <a:srgbClr val="FFC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FE1F1D0C-A54D-428D-AADC-665AA20F3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33-36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>
            <a:extLst>
              <a:ext uri="{FF2B5EF4-FFF2-40B4-BE49-F238E27FC236}">
                <a16:creationId xmlns:a16="http://schemas.microsoft.com/office/drawing/2014/main" id="{E34D2BE6-7BD8-4417-A02F-99453382E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152401"/>
            <a:ext cx="8717940" cy="1700213"/>
          </a:xfrm>
        </p:spPr>
        <p:txBody>
          <a:bodyPr/>
          <a:lstStyle/>
          <a:p>
            <a:r>
              <a:rPr lang="en-US" altLang="en-US" sz="2800" dirty="0"/>
              <a:t>Inserting all data line by line to deque to process on</a:t>
            </a:r>
          </a:p>
        </p:txBody>
      </p:sp>
      <p:sp>
        <p:nvSpPr>
          <p:cNvPr id="58371" name="Content Placeholder 2">
            <a:extLst>
              <a:ext uri="{FF2B5EF4-FFF2-40B4-BE49-F238E27FC236}">
                <a16:creationId xmlns:a16="http://schemas.microsoft.com/office/drawing/2014/main" id="{5F80D790-59BF-4BD1-B3EC-B0A79435C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5219" y="1295400"/>
            <a:ext cx="10493406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ifstream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inFromFile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0" indent="0">
              <a:buNone/>
            </a:pPr>
            <a:r>
              <a:rPr lang="en-US" sz="24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inFromFile.open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(</a:t>
            </a:r>
            <a:r>
              <a:rPr lang="en-US" sz="2400" dirty="0">
                <a:solidFill>
                  <a:srgbClr val="880000"/>
                </a:solidFill>
                <a:latin typeface="Courier New" panose="02070309020205020404" pitchFamily="49" charset="0"/>
              </a:rPr>
              <a:t>"info.txt"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);</a:t>
            </a:r>
            <a:r>
              <a:rPr lang="en-US" sz="2400" dirty="0">
                <a:solidFill>
                  <a:srgbClr val="888888"/>
                </a:solidFill>
                <a:latin typeface="Courier New" panose="02070309020205020404" pitchFamily="49" charset="0"/>
              </a:rPr>
              <a:t>//… some code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397300"/>
                </a:solidFill>
                <a:latin typeface="Courier New" panose="02070309020205020404" pitchFamily="49" charset="0"/>
              </a:rPr>
              <a:t>string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 word;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397300"/>
                </a:solidFill>
                <a:latin typeface="Courier New" panose="02070309020205020404" pitchFamily="49" charset="0"/>
              </a:rPr>
              <a:t>deque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&lt;</a:t>
            </a:r>
            <a:r>
              <a:rPr lang="en-US" sz="2400" dirty="0">
                <a:solidFill>
                  <a:srgbClr val="397300"/>
                </a:solidFill>
                <a:latin typeface="Courier New" panose="02070309020205020404" pitchFamily="49" charset="0"/>
              </a:rPr>
              <a:t>string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&gt; </a:t>
            </a:r>
            <a:r>
              <a:rPr lang="en-US" sz="2400" dirty="0" err="1">
                <a:solidFill>
                  <a:srgbClr val="444444"/>
                </a:solidFill>
                <a:latin typeface="Courier New" panose="02070309020205020404" pitchFamily="49" charset="0"/>
              </a:rPr>
              <a:t>fileInfo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444444"/>
                </a:solidFill>
                <a:latin typeface="Courier New" panose="02070309020205020404" pitchFamily="49" charset="0"/>
              </a:rPr>
              <a:t>while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 (</a:t>
            </a:r>
            <a:r>
              <a:rPr lang="en-US" sz="2400" dirty="0" err="1">
                <a:solidFill>
                  <a:srgbClr val="444444"/>
                </a:solidFill>
                <a:latin typeface="Courier New" panose="02070309020205020404" pitchFamily="49" charset="0"/>
              </a:rPr>
              <a:t>getline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(</a:t>
            </a:r>
            <a:r>
              <a:rPr lang="en-US" sz="24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inFromFile,word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))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{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	</a:t>
            </a:r>
            <a:r>
              <a:rPr lang="en-US" sz="2400" dirty="0" err="1">
                <a:solidFill>
                  <a:srgbClr val="444444"/>
                </a:solidFill>
                <a:latin typeface="Courier New" panose="02070309020205020404" pitchFamily="49" charset="0"/>
              </a:rPr>
              <a:t>fileInfo.push_back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(word);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}</a:t>
            </a:r>
            <a:endParaRPr lang="en-US" altLang="en-US" sz="2400" dirty="0">
              <a:solidFill>
                <a:srgbClr val="FFC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372" name="Slide Number Placeholder 3">
            <a:extLst>
              <a:ext uri="{FF2B5EF4-FFF2-40B4-BE49-F238E27FC236}">
                <a16:creationId xmlns:a16="http://schemas.microsoft.com/office/drawing/2014/main" id="{5FA3056E-3907-4B8E-B309-65F4E7EDA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34-36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73BA2A91-298C-47BE-899F-9BFD7B645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8189" y="304801"/>
            <a:ext cx="7056437" cy="1071563"/>
          </a:xfrm>
        </p:spPr>
        <p:txBody>
          <a:bodyPr/>
          <a:lstStyle/>
          <a:p>
            <a:r>
              <a:rPr lang="en-US" altLang="en-US"/>
              <a:t>Searching in deque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79BBBF70-EE96-40FC-B974-6B5382DEE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1295400"/>
            <a:ext cx="9525000" cy="5715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String search; 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397300"/>
                </a:solidFill>
                <a:latin typeface="Courier New" panose="02070309020205020404" pitchFamily="49" charset="0"/>
              </a:rPr>
              <a:t>cin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&gt;&gt; search;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444444"/>
                </a:solidFill>
                <a:latin typeface="Courier New" panose="02070309020205020404" pitchFamily="49" charset="0"/>
              </a:rPr>
              <a:t>	for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(</a:t>
            </a:r>
            <a:r>
              <a:rPr lang="en-US" b="1" dirty="0">
                <a:solidFill>
                  <a:srgbClr val="444444"/>
                </a:solidFill>
                <a:latin typeface="Courier New" panose="02070309020205020404" pitchFamily="49" charset="0"/>
              </a:rPr>
              <a:t>unsigned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= </a:t>
            </a:r>
            <a:r>
              <a:rPr lang="en-US" dirty="0">
                <a:solidFill>
                  <a:srgbClr val="880000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&lt; </a:t>
            </a: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fileInfo.size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(); </a:t>
            </a: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++) </a:t>
            </a:r>
          </a:p>
          <a:p>
            <a:pPr marL="0" indent="0">
              <a:buNone/>
            </a:pP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{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444444"/>
                </a:solidFill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(fileInfo.at(</a:t>
            </a: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)==search) </a:t>
            </a:r>
          </a:p>
          <a:p>
            <a:pPr marL="0" indent="0">
              <a:buNone/>
            </a:pP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888888"/>
                </a:solidFill>
                <a:latin typeface="Courier New" panose="02070309020205020404" pitchFamily="49" charset="0"/>
              </a:rPr>
              <a:t>// according to the places of each row info you have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</a:p>
          <a:p>
            <a:pPr marL="530352" lvl="1" indent="0">
              <a:buNone/>
            </a:pPr>
            <a:r>
              <a:rPr lang="en-US" i="0" dirty="0" err="1">
                <a:solidFill>
                  <a:srgbClr val="397300"/>
                </a:solidFill>
                <a:latin typeface="Courier New" panose="02070309020205020404" pitchFamily="49" charset="0"/>
              </a:rPr>
              <a:t>cout</a:t>
            </a:r>
            <a:r>
              <a:rPr lang="en-US" i="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</a:t>
            </a:r>
            <a:r>
              <a:rPr lang="en-US" i="0" dirty="0">
                <a:solidFill>
                  <a:srgbClr val="880000"/>
                </a:solidFill>
                <a:latin typeface="Courier New" panose="02070309020205020404" pitchFamily="49" charset="0"/>
              </a:rPr>
              <a:t>"found "</a:t>
            </a:r>
            <a:r>
              <a:rPr lang="en-US" i="0" dirty="0">
                <a:solidFill>
                  <a:srgbClr val="444444"/>
                </a:solidFill>
                <a:latin typeface="Courier New" panose="02070309020205020404" pitchFamily="49" charset="0"/>
              </a:rPr>
              <a:t>&lt;&lt;</a:t>
            </a:r>
            <a:r>
              <a:rPr lang="en-US" i="0" dirty="0" err="1">
                <a:solidFill>
                  <a:srgbClr val="397300"/>
                </a:solidFill>
                <a:latin typeface="Courier New" panose="02070309020205020404" pitchFamily="49" charset="0"/>
              </a:rPr>
              <a:t>endl</a:t>
            </a:r>
            <a:r>
              <a:rPr lang="en-US" i="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530352" lvl="1" indent="0">
              <a:buNone/>
            </a:pPr>
            <a:r>
              <a:rPr lang="en-US" i="0" dirty="0" err="1">
                <a:solidFill>
                  <a:srgbClr val="397300"/>
                </a:solidFill>
                <a:latin typeface="Courier New" panose="02070309020205020404" pitchFamily="49" charset="0"/>
              </a:rPr>
              <a:t>cout</a:t>
            </a:r>
            <a:r>
              <a:rPr lang="en-US" i="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fileInfo.at(i</a:t>
            </a:r>
            <a:r>
              <a:rPr lang="en-US" i="0" dirty="0">
                <a:solidFill>
                  <a:srgbClr val="880000"/>
                </a:solidFill>
                <a:latin typeface="Courier New" panose="02070309020205020404" pitchFamily="49" charset="0"/>
              </a:rPr>
              <a:t>-2</a:t>
            </a:r>
            <a:r>
              <a:rPr lang="en-US" i="0" dirty="0">
                <a:solidFill>
                  <a:srgbClr val="444444"/>
                </a:solidFill>
                <a:latin typeface="Courier New" panose="02070309020205020404" pitchFamily="49" charset="0"/>
              </a:rPr>
              <a:t>) &lt;&lt; </a:t>
            </a:r>
            <a:r>
              <a:rPr lang="en-US" i="0" dirty="0">
                <a:solidFill>
                  <a:srgbClr val="880000"/>
                </a:solidFill>
                <a:latin typeface="Courier New" panose="02070309020205020404" pitchFamily="49" charset="0"/>
              </a:rPr>
              <a:t>"\t"</a:t>
            </a:r>
            <a:r>
              <a:rPr lang="en-US" i="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530352" lvl="1" indent="0">
              <a:buNone/>
            </a:pPr>
            <a:r>
              <a:rPr lang="en-US" i="0" dirty="0" err="1">
                <a:solidFill>
                  <a:srgbClr val="397300"/>
                </a:solidFill>
                <a:latin typeface="Courier New" panose="02070309020205020404" pitchFamily="49" charset="0"/>
              </a:rPr>
              <a:t>cout</a:t>
            </a:r>
            <a:r>
              <a:rPr lang="en-US" i="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fileInfo.at(i</a:t>
            </a:r>
            <a:r>
              <a:rPr lang="en-US" i="0" dirty="0">
                <a:solidFill>
                  <a:srgbClr val="880000"/>
                </a:solidFill>
                <a:latin typeface="Courier New" panose="02070309020205020404" pitchFamily="49" charset="0"/>
              </a:rPr>
              <a:t>-1</a:t>
            </a:r>
            <a:r>
              <a:rPr lang="en-US" i="0" dirty="0">
                <a:solidFill>
                  <a:srgbClr val="444444"/>
                </a:solidFill>
                <a:latin typeface="Courier New" panose="02070309020205020404" pitchFamily="49" charset="0"/>
              </a:rPr>
              <a:t>) &lt;&lt; </a:t>
            </a:r>
            <a:r>
              <a:rPr lang="en-US" i="0" dirty="0">
                <a:solidFill>
                  <a:srgbClr val="880000"/>
                </a:solidFill>
                <a:latin typeface="Courier New" panose="02070309020205020404" pitchFamily="49" charset="0"/>
              </a:rPr>
              <a:t>"\t"</a:t>
            </a:r>
            <a:r>
              <a:rPr lang="en-US" i="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530352" lvl="1" indent="0">
              <a:buNone/>
            </a:pPr>
            <a:r>
              <a:rPr lang="en-US" i="0" dirty="0" err="1">
                <a:solidFill>
                  <a:srgbClr val="397300"/>
                </a:solidFill>
                <a:latin typeface="Courier New" panose="02070309020205020404" pitchFamily="49" charset="0"/>
              </a:rPr>
              <a:t>cout</a:t>
            </a:r>
            <a:r>
              <a:rPr lang="en-US" i="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fileInfo.at(</a:t>
            </a:r>
            <a:r>
              <a:rPr lang="en-US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i="0" dirty="0">
                <a:solidFill>
                  <a:srgbClr val="444444"/>
                </a:solidFill>
                <a:latin typeface="Courier New" panose="02070309020205020404" pitchFamily="49" charset="0"/>
              </a:rPr>
              <a:t>) &lt;&lt; </a:t>
            </a:r>
            <a:r>
              <a:rPr lang="en-US" i="0" dirty="0">
                <a:solidFill>
                  <a:srgbClr val="880000"/>
                </a:solidFill>
                <a:latin typeface="Courier New" panose="02070309020205020404" pitchFamily="49" charset="0"/>
              </a:rPr>
              <a:t>"\t"</a:t>
            </a:r>
            <a:r>
              <a:rPr lang="en-US" i="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530352" lvl="1" indent="0">
              <a:buNone/>
            </a:pPr>
            <a:r>
              <a:rPr lang="en-US" i="0" dirty="0" err="1">
                <a:solidFill>
                  <a:srgbClr val="397300"/>
                </a:solidFill>
                <a:latin typeface="Courier New" panose="02070309020205020404" pitchFamily="49" charset="0"/>
              </a:rPr>
              <a:t>cout</a:t>
            </a:r>
            <a:r>
              <a:rPr lang="en-US" i="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fileInfo.at(++</a:t>
            </a:r>
            <a:r>
              <a:rPr lang="en-US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i="0" dirty="0">
                <a:solidFill>
                  <a:srgbClr val="444444"/>
                </a:solidFill>
                <a:latin typeface="Courier New" panose="02070309020205020404" pitchFamily="49" charset="0"/>
              </a:rPr>
              <a:t>)&lt;&lt;</a:t>
            </a:r>
            <a:r>
              <a:rPr lang="en-US" i="0" dirty="0" err="1">
                <a:solidFill>
                  <a:srgbClr val="397300"/>
                </a:solidFill>
                <a:latin typeface="Courier New" panose="02070309020205020404" pitchFamily="49" charset="0"/>
              </a:rPr>
              <a:t>endl</a:t>
            </a:r>
            <a:r>
              <a:rPr lang="en-US" i="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0" indent="0">
              <a:buNone/>
            </a:pP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} </a:t>
            </a:r>
          </a:p>
          <a:p>
            <a:pPr marL="0" indent="0">
              <a:buNone/>
            </a:pP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}</a:t>
            </a:r>
            <a:endParaRPr lang="en-US" altLang="en-US" dirty="0">
              <a:solidFill>
                <a:srgbClr val="FFC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396" name="Slide Number Placeholder 3">
            <a:extLst>
              <a:ext uri="{FF2B5EF4-FFF2-40B4-BE49-F238E27FC236}">
                <a16:creationId xmlns:a16="http://schemas.microsoft.com/office/drawing/2014/main" id="{71FD013C-65E0-45D6-B8F7-4F997C411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35-36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>
            <a:extLst>
              <a:ext uri="{FF2B5EF4-FFF2-40B4-BE49-F238E27FC236}">
                <a16:creationId xmlns:a16="http://schemas.microsoft.com/office/drawing/2014/main" id="{D4FF951F-C144-436D-AF84-91A4F2927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11696"/>
          </a:xfrm>
        </p:spPr>
        <p:txBody>
          <a:bodyPr/>
          <a:lstStyle/>
          <a:p>
            <a:r>
              <a:rPr lang="en-US" altLang="en-US" dirty="0"/>
              <a:t>Delete/Removing a file</a:t>
            </a:r>
          </a:p>
        </p:txBody>
      </p:sp>
      <p:sp>
        <p:nvSpPr>
          <p:cNvPr id="60419" name="Content Placeholder 2">
            <a:extLst>
              <a:ext uri="{FF2B5EF4-FFF2-40B4-BE49-F238E27FC236}">
                <a16:creationId xmlns:a16="http://schemas.microsoft.com/office/drawing/2014/main" id="{1500A018-CF7B-40C1-8F9D-CB0EEE8C4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97496"/>
            <a:ext cx="9601200" cy="4369904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en-US" sz="2400" dirty="0"/>
              <a:t>To remove the file use remove keyword alone </a:t>
            </a:r>
            <a:r>
              <a:rPr lang="en-US" altLang="en-US" sz="2400" dirty="0">
                <a:highlight>
                  <a:srgbClr val="00FFFF"/>
                </a:highlight>
              </a:rPr>
              <a:t>after closing</a:t>
            </a:r>
            <a:r>
              <a:rPr lang="en-US" altLang="en-US" sz="2400" dirty="0"/>
              <a:t> the file.</a:t>
            </a:r>
          </a:p>
          <a:p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800" dirty="0">
                <a:solidFill>
                  <a:srgbClr val="A31515"/>
                </a:solidFill>
                <a:latin typeface="Consolas" panose="020B0609020204030204" pitchFamily="49" charset="0"/>
              </a:rPr>
              <a:t>&lt;iostream&gt;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800" dirty="0">
                <a:solidFill>
                  <a:srgbClr val="A31515"/>
                </a:solidFill>
                <a:latin typeface="Consolas" panose="020B0609020204030204" pitchFamily="49" charset="0"/>
              </a:rPr>
              <a:t>&lt;fstream&gt;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namespace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std;</a:t>
            </a:r>
          </a:p>
          <a:p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main()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ofstream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outToFile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outToFile.open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onsolas" panose="020B0609020204030204" pitchFamily="49" charset="0"/>
              </a:rPr>
              <a:t>"names.txt"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 err="1">
                <a:solidFill>
                  <a:srgbClr val="2B91AF"/>
                </a:solidFill>
                <a:latin typeface="Consolas" panose="020B0609020204030204" pitchFamily="49" charset="0"/>
              </a:rPr>
              <a:t>ios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::app);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outToFile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A31515"/>
                </a:solidFill>
                <a:latin typeface="Consolas" panose="020B0609020204030204" pitchFamily="49" charset="0"/>
              </a:rPr>
              <a:t>"Ahmed"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outToFile.close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remove(</a:t>
            </a:r>
            <a:r>
              <a:rPr lang="en-US" sz="1800" dirty="0">
                <a:solidFill>
                  <a:srgbClr val="A31515"/>
                </a:solidFill>
                <a:latin typeface="Consolas" panose="020B0609020204030204" pitchFamily="49" charset="0"/>
              </a:rPr>
              <a:t>"names.txt"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altLang="en-US" sz="2400" dirty="0"/>
          </a:p>
          <a:p>
            <a:pPr marL="0" indent="0">
              <a:lnSpc>
                <a:spcPct val="150000"/>
              </a:lnSpc>
              <a:buNone/>
            </a:pPr>
            <a:endParaRPr lang="en-US" altLang="en-US" sz="2400" dirty="0"/>
          </a:p>
        </p:txBody>
      </p:sp>
      <p:sp>
        <p:nvSpPr>
          <p:cNvPr id="60420" name="Slide Number Placeholder 3">
            <a:extLst>
              <a:ext uri="{FF2B5EF4-FFF2-40B4-BE49-F238E27FC236}">
                <a16:creationId xmlns:a16="http://schemas.microsoft.com/office/drawing/2014/main" id="{7A8331F9-6506-4DF7-B687-1EF2CC7A0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36-36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>
            <a:extLst>
              <a:ext uri="{FF2B5EF4-FFF2-40B4-BE49-F238E27FC236}">
                <a16:creationId xmlns:a16="http://schemas.microsoft.com/office/drawing/2014/main" id="{D4FF951F-C144-436D-AF84-91A4F2927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11696"/>
          </a:xfrm>
        </p:spPr>
        <p:txBody>
          <a:bodyPr/>
          <a:lstStyle/>
          <a:p>
            <a:r>
              <a:rPr lang="en-US" altLang="en-US" dirty="0"/>
              <a:t>Delete/Removing a file</a:t>
            </a:r>
          </a:p>
        </p:txBody>
      </p:sp>
      <p:sp>
        <p:nvSpPr>
          <p:cNvPr id="60419" name="Content Placeholder 2">
            <a:extLst>
              <a:ext uri="{FF2B5EF4-FFF2-40B4-BE49-F238E27FC236}">
                <a16:creationId xmlns:a16="http://schemas.microsoft.com/office/drawing/2014/main" id="{1500A018-CF7B-40C1-8F9D-CB0EEE8C4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97496"/>
            <a:ext cx="9601200" cy="436990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en-US" sz="2400" dirty="0"/>
              <a:t>if( remove( "myfile.txt" ) != 0 )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en-US" sz="2400" dirty="0"/>
              <a:t>    </a:t>
            </a:r>
            <a:r>
              <a:rPr lang="en-US" altLang="en-US" sz="2400" dirty="0" err="1"/>
              <a:t>perror</a:t>
            </a:r>
            <a:r>
              <a:rPr lang="en-US" altLang="en-US" sz="2400" dirty="0"/>
              <a:t>( "Error deleting file" );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en-US" sz="2400" dirty="0"/>
              <a:t>  else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en-US" sz="2400" dirty="0"/>
              <a:t>    puts( "File successfully deleted" );</a:t>
            </a:r>
          </a:p>
        </p:txBody>
      </p:sp>
      <p:sp>
        <p:nvSpPr>
          <p:cNvPr id="60420" name="Slide Number Placeholder 3">
            <a:extLst>
              <a:ext uri="{FF2B5EF4-FFF2-40B4-BE49-F238E27FC236}">
                <a16:creationId xmlns:a16="http://schemas.microsoft.com/office/drawing/2014/main" id="{7A8331F9-6506-4DF7-B687-1EF2CC7A0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36-36</a:t>
            </a:r>
          </a:p>
        </p:txBody>
      </p:sp>
    </p:spTree>
    <p:extLst>
      <p:ext uri="{BB962C8B-B14F-4D97-AF65-F5344CB8AC3E}">
        <p14:creationId xmlns:p14="http://schemas.microsoft.com/office/powerpoint/2010/main" val="27062264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>
            <a:extLst>
              <a:ext uri="{FF2B5EF4-FFF2-40B4-BE49-F238E27FC236}">
                <a16:creationId xmlns:a16="http://schemas.microsoft.com/office/drawing/2014/main" id="{D4FF951F-C144-436D-AF84-91A4F2927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0419" name="Content Placeholder 2">
            <a:extLst>
              <a:ext uri="{FF2B5EF4-FFF2-40B4-BE49-F238E27FC236}">
                <a16:creationId xmlns:a16="http://schemas.microsoft.com/office/drawing/2014/main" id="{1500A018-CF7B-40C1-8F9D-CB0EEE8C4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en-US" sz="2400"/>
              <a:t>Always use your creativity to play with filestream with all the other subjects studied so far.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en-US" sz="2400"/>
          </a:p>
          <a:p>
            <a:pPr marL="0" indent="0">
              <a:lnSpc>
                <a:spcPct val="150000"/>
              </a:lnSpc>
              <a:buNone/>
            </a:pPr>
            <a:endParaRPr lang="en-US" altLang="en-US" sz="2400"/>
          </a:p>
          <a:p>
            <a:pPr marL="0" indent="0" algn="ctr">
              <a:lnSpc>
                <a:spcPct val="150000"/>
              </a:lnSpc>
              <a:buNone/>
            </a:pPr>
            <a:r>
              <a:rPr lang="en-US" altLang="en-US" sz="2400"/>
              <a:t>END</a:t>
            </a:r>
          </a:p>
        </p:txBody>
      </p:sp>
      <p:sp>
        <p:nvSpPr>
          <p:cNvPr id="60420" name="Slide Number Placeholder 3">
            <a:extLst>
              <a:ext uri="{FF2B5EF4-FFF2-40B4-BE49-F238E27FC236}">
                <a16:creationId xmlns:a16="http://schemas.microsoft.com/office/drawing/2014/main" id="{7A8331F9-6506-4DF7-B687-1EF2CC7A0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36-36</a:t>
            </a:r>
          </a:p>
        </p:txBody>
      </p:sp>
    </p:spTree>
    <p:extLst>
      <p:ext uri="{BB962C8B-B14F-4D97-AF65-F5344CB8AC3E}">
        <p14:creationId xmlns:p14="http://schemas.microsoft.com/office/powerpoint/2010/main" val="138522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6676802-D8F6-4AF9-8AFF-54F94CA4A7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Steps for Using File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C583412-0C45-4EE0-9CB0-43656F2A28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28800" y="2532064"/>
            <a:ext cx="8294688" cy="2878137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dirty="0"/>
              <a:t>Open/Create the file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Use (read from, write to) the file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Close the file</a:t>
            </a: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EF71DA20-38DD-4BBC-BFE0-08DEA55D9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fld id="{6DA052CC-AEA3-4419-BE27-FC8667D9E4FB}" type="slidenum"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pPr eaLnBrk="0" hangingPunct="0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-36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>
            <a:extLst>
              <a:ext uri="{FF2B5EF4-FFF2-40B4-BE49-F238E27FC236}">
                <a16:creationId xmlns:a16="http://schemas.microsoft.com/office/drawing/2014/main" id="{510B3991-C154-40CB-832E-3174EAE5DF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File Stream Objects</a:t>
            </a:r>
          </a:p>
        </p:txBody>
      </p:sp>
      <p:sp>
        <p:nvSpPr>
          <p:cNvPr id="16387" name="Rectangle 1027">
            <a:extLst>
              <a:ext uri="{FF2B5EF4-FFF2-40B4-BE49-F238E27FC236}">
                <a16:creationId xmlns:a16="http://schemas.microsoft.com/office/drawing/2014/main" id="{C9E67353-6CA0-4747-99F1-BC1111BF35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981200"/>
            <a:ext cx="7772400" cy="419100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Tahoma" panose="020B0604030504040204" pitchFamily="34" charset="0"/>
                <a:cs typeface="Arial" panose="020B0604020202020204" pitchFamily="34" charset="0"/>
              </a:rPr>
              <a:t>Use of files requires file stream objects</a:t>
            </a:r>
          </a:p>
          <a:p>
            <a:pPr eaLnBrk="1" hangingPunct="1"/>
            <a:r>
              <a:rPr lang="en-US" altLang="en-US" dirty="0">
                <a:ea typeface="Tahoma" panose="020B0604030504040204" pitchFamily="34" charset="0"/>
                <a:cs typeface="Arial" panose="020B0604020202020204" pitchFamily="34" charset="0"/>
              </a:rPr>
              <a:t>There are three types of file stream objects</a:t>
            </a:r>
          </a:p>
          <a:p>
            <a:pPr eaLnBrk="1" hangingPunct="1"/>
            <a:r>
              <a:rPr lang="en-US" altLang="en-US" dirty="0">
                <a:ea typeface="Tahoma" panose="020B0604030504040204" pitchFamily="34" charset="0"/>
                <a:cs typeface="Arial" panose="020B0604020202020204" pitchFamily="34" charset="0"/>
              </a:rPr>
              <a:t>     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ea typeface="Tahoma" panose="020B0604030504040204" pitchFamily="34" charset="0"/>
                <a:cs typeface="Arial" panose="020B0604020202020204" pitchFamily="34" charset="0"/>
              </a:rPr>
              <a:t>(1)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ea typeface="Tahoma" panose="020B0604030504040204" pitchFamily="34" charset="0"/>
                <a:cs typeface="Arial" panose="020B0604020202020204" pitchFamily="34" charset="0"/>
              </a:rPr>
              <a:t>ifstream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ea typeface="Tahoma" panose="020B0604030504040204" pitchFamily="34" charset="0"/>
                <a:cs typeface="Arial" panose="020B0604020202020204" pitchFamily="34" charset="0"/>
              </a:rPr>
              <a:t> objects: input from file</a:t>
            </a:r>
          </a:p>
          <a:p>
            <a:pPr eaLnBrk="1" hangingPunct="1"/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ea typeface="Tahoma" panose="020B0604030504040204" pitchFamily="34" charset="0"/>
                <a:cs typeface="Arial" panose="020B0604020202020204" pitchFamily="34" charset="0"/>
              </a:rPr>
              <a:t>      (2)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ea typeface="Tahoma" panose="020B0604030504040204" pitchFamily="34" charset="0"/>
                <a:cs typeface="Arial" panose="020B0604020202020204" pitchFamily="34" charset="0"/>
              </a:rPr>
              <a:t>ofstream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ea typeface="Tahoma" panose="020B0604030504040204" pitchFamily="34" charset="0"/>
                <a:cs typeface="Arial" panose="020B0604020202020204" pitchFamily="34" charset="0"/>
              </a:rPr>
              <a:t> objects: out to file or create a file</a:t>
            </a:r>
          </a:p>
          <a:p>
            <a:pPr eaLnBrk="1" hangingPunct="1"/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ea typeface="Tahoma" panose="020B0604030504040204" pitchFamily="34" charset="0"/>
                <a:cs typeface="Arial" panose="020B0604020202020204" pitchFamily="34" charset="0"/>
              </a:rPr>
              <a:t>      (3)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ea typeface="Tahoma" panose="020B0604030504040204" pitchFamily="34" charset="0"/>
                <a:cs typeface="Arial" panose="020B0604020202020204" pitchFamily="34" charset="0"/>
              </a:rPr>
              <a:t>fstream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ea typeface="Tahoma" panose="020B0604030504040204" pitchFamily="34" charset="0"/>
                <a:cs typeface="Arial" panose="020B0604020202020204" pitchFamily="34" charset="0"/>
              </a:rPr>
              <a:t> objects: used for both </a:t>
            </a:r>
          </a:p>
          <a:p>
            <a:pPr eaLnBrk="1" hangingPunct="1"/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ea typeface="Tahoma" panose="020B0604030504040204" pitchFamily="34" charset="0"/>
                <a:cs typeface="Arial" panose="020B0604020202020204" pitchFamily="34" charset="0"/>
              </a:rPr>
              <a:t>            input and output</a:t>
            </a: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058F7CDA-24AA-4DA2-A4B6-BEB642D21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5-36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>
            <a:extLst>
              <a:ext uri="{FF2B5EF4-FFF2-40B4-BE49-F238E27FC236}">
                <a16:creationId xmlns:a16="http://schemas.microsoft.com/office/drawing/2014/main" id="{00F636A2-DBA2-4152-A88D-23AAA4782C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File Names</a:t>
            </a:r>
          </a:p>
        </p:txBody>
      </p:sp>
      <p:sp>
        <p:nvSpPr>
          <p:cNvPr id="18435" name="Rectangle 1027">
            <a:extLst>
              <a:ext uri="{FF2B5EF4-FFF2-40B4-BE49-F238E27FC236}">
                <a16:creationId xmlns:a16="http://schemas.microsoft.com/office/drawing/2014/main" id="{EA3485B4-7A81-4C7D-852E-4E643A9709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File name can be a full pathname to file: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FFC000"/>
                </a:solidFill>
              </a:rPr>
              <a:t>		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c:\data\student.txt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tells compiler exactly where to look .</a:t>
            </a:r>
          </a:p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File name can also be simple name:</a:t>
            </a:r>
          </a:p>
          <a:p>
            <a:pPr lvl="1" eaLnBrk="1" hangingPunct="1">
              <a:buFontTx/>
              <a:buNone/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	student.txt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this must be in the same directory as the program executable, or in the compiler's default directory</a:t>
            </a: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051BEA1B-1190-4CAD-B57A-39283C755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fld id="{0CA7C23A-33E3-4B06-AA85-9AC4D4C805E3}" type="slidenum"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pPr eaLnBrk="0" hangingPunct="0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-36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1090DC3-5492-43B5-81F0-D0FE09B10E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Opening a File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CC1AA94-E3E5-443A-8C03-E09F777C12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 file is known to the system by its name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To use a file, a program needs to connect a suitable stream object to the file.  This is known as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opening the file</a:t>
            </a:r>
          </a:p>
          <a:p>
            <a:pPr eaLnBrk="1" hangingPunct="1"/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dirty="0"/>
              <a:t>Opening a file is achieved through the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open</a:t>
            </a:r>
            <a:r>
              <a:rPr lang="en-US" altLang="en-US" dirty="0">
                <a:solidFill>
                  <a:srgbClr val="FFC000"/>
                </a:solidFill>
              </a:rPr>
              <a:t> </a:t>
            </a:r>
            <a:r>
              <a:rPr lang="en-US" altLang="en-US" dirty="0"/>
              <a:t>member function of a file stream object</a:t>
            </a:r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68DC014C-E817-48E2-A450-1F6896136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fld id="{962999E4-F9CB-422C-B7D6-3630643D3408}" type="slidenum"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pPr eaLnBrk="0" hangingPunct="0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-36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CDAD14A3-30F0-428F-AA5C-5025549E3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Opening an Input File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8B90E9A8-D854-4684-8D93-C3C04228B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Opening an input file: 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ofstream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880000"/>
                </a:solidFill>
                <a:latin typeface="Courier New" panose="02070309020205020404" pitchFamily="49" charset="0"/>
              </a:rPr>
              <a:t>outFile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880000"/>
                </a:solidFill>
                <a:latin typeface="Courier New" panose="02070309020205020404" pitchFamily="49" charset="0"/>
              </a:rPr>
              <a:t>"input.txt"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); 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Can also be done in this way: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sz="2400" dirty="0" err="1">
                <a:solidFill>
                  <a:srgbClr val="444444"/>
                </a:solidFill>
                <a:latin typeface="Courier New" panose="02070309020205020404" pitchFamily="49" charset="0"/>
              </a:rPr>
              <a:t>ofstream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rgbClr val="444444"/>
                </a:solidFill>
                <a:latin typeface="Courier New" panose="02070309020205020404" pitchFamily="49" charset="0"/>
              </a:rPr>
              <a:t>outFile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0" indent="0">
              <a:buNone/>
            </a:pPr>
            <a:r>
              <a:rPr lang="en-US" sz="2400" dirty="0" err="1">
                <a:solidFill>
                  <a:srgbClr val="444444"/>
                </a:solidFill>
                <a:latin typeface="Courier New" panose="02070309020205020404" pitchFamily="49" charset="0"/>
              </a:rPr>
              <a:t>outFile.open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(</a:t>
            </a:r>
            <a:r>
              <a:rPr lang="en-US" sz="2400" dirty="0">
                <a:solidFill>
                  <a:srgbClr val="880000"/>
                </a:solidFill>
                <a:latin typeface="Courier New" panose="02070309020205020404" pitchFamily="49" charset="0"/>
              </a:rPr>
              <a:t>"input.txt"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);</a:t>
            </a:r>
            <a:endParaRPr lang="en-US" altLang="en-US" sz="2400" dirty="0">
              <a:solidFill>
                <a:srgbClr val="FFC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16DF2201-E63E-4283-93F2-D410BEF4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8-36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401E1E69-2998-4B20-8755-20CC977B71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 b="1">
                <a:latin typeface="Courier New" panose="02070309020205020404" pitchFamily="49" charset="0"/>
              </a:rPr>
              <a:t>fstream</a:t>
            </a:r>
            <a:r>
              <a:rPr lang="en-US" altLang="en-US" b="1"/>
              <a:t> </a:t>
            </a:r>
            <a:r>
              <a:rPr lang="en-US" altLang="en-US"/>
              <a:t>Object</a:t>
            </a:r>
            <a:endParaRPr lang="en-US" altLang="en-US">
              <a:latin typeface="Courier New" panose="02070309020205020404" pitchFamily="49" charset="0"/>
            </a:endParaRP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CC48FEE7-C9C9-4163-BA8B-87733811EB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28800" y="1600200"/>
            <a:ext cx="8077200" cy="4419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err="1">
                <a:ea typeface="Tahoma" panose="020B0604030504040204" pitchFamily="34" charset="0"/>
                <a:cs typeface="Arial" panose="020B0604020202020204" pitchFamily="34" charset="0"/>
              </a:rPr>
              <a:t>fstream</a:t>
            </a:r>
            <a:r>
              <a:rPr lang="en-US" altLang="en-US" dirty="0">
                <a:ea typeface="Tahoma" panose="020B0604030504040204" pitchFamily="34" charset="0"/>
                <a:cs typeface="Arial" panose="020B0604020202020204" pitchFamily="34" charset="0"/>
              </a:rPr>
              <a:t> object can be used for either input or output</a:t>
            </a:r>
          </a:p>
          <a:p>
            <a:pPr marL="0" indent="0">
              <a:buNone/>
              <a:defRPr/>
            </a:pPr>
            <a:r>
              <a:rPr lang="en-US" altLang="en-US" sz="2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fstream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file;</a:t>
            </a:r>
          </a:p>
          <a:p>
            <a:pPr eaLnBrk="1" hangingPunct="1">
              <a:buFontTx/>
              <a:buNone/>
              <a:defRPr/>
            </a:pPr>
            <a:endParaRPr lang="en-US" altLang="en-US" dirty="0">
              <a:solidFill>
                <a:srgbClr val="3D8963"/>
              </a:solidFill>
              <a:ea typeface="Tahoma" panose="020B060403050404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en-US" dirty="0">
                <a:ea typeface="Tahoma" panose="020B0604030504040204" pitchFamily="34" charset="0"/>
                <a:cs typeface="Arial" panose="020B0604020202020204" pitchFamily="34" charset="0"/>
              </a:rPr>
              <a:t>To use </a:t>
            </a:r>
            <a:r>
              <a:rPr lang="en-US" altLang="en-US" dirty="0" err="1">
                <a:ea typeface="Tahoma" panose="020B0604030504040204" pitchFamily="34" charset="0"/>
                <a:cs typeface="Arial" panose="020B0604020202020204" pitchFamily="34" charset="0"/>
              </a:rPr>
              <a:t>fstream</a:t>
            </a:r>
            <a:r>
              <a:rPr lang="en-US" altLang="en-US" dirty="0">
                <a:ea typeface="Tahoma" panose="020B0604030504040204" pitchFamily="34" charset="0"/>
                <a:cs typeface="Arial" panose="020B0604020202020204" pitchFamily="34" charset="0"/>
              </a:rPr>
              <a:t> for input, specify </a:t>
            </a:r>
            <a:r>
              <a:rPr lang="en-US" altLang="en-US" dirty="0" err="1">
                <a:ea typeface="Tahoma" panose="020B0604030504040204" pitchFamily="34" charset="0"/>
                <a:cs typeface="Arial" panose="020B0604020202020204" pitchFamily="34" charset="0"/>
              </a:rPr>
              <a:t>ios</a:t>
            </a:r>
            <a:r>
              <a:rPr lang="en-US" altLang="en-US" dirty="0">
                <a:ea typeface="Tahoma" panose="020B0604030504040204" pitchFamily="34" charset="0"/>
                <a:cs typeface="Arial" panose="020B0604020202020204" pitchFamily="34" charset="0"/>
              </a:rPr>
              <a:t>::in as the second argument to open </a:t>
            </a:r>
          </a:p>
          <a:p>
            <a:pPr marL="0" indent="0">
              <a:buNone/>
              <a:defRPr/>
            </a:pPr>
            <a:r>
              <a:rPr lang="en-US" altLang="en-US" sz="2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file.open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("myfile.txt",</a:t>
            </a:r>
            <a:r>
              <a:rPr lang="en-US" altLang="en-US" sz="2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::in);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dirty="0">
              <a:solidFill>
                <a:srgbClr val="3D8963"/>
              </a:solidFill>
              <a:ea typeface="Tahoma" panose="020B060403050404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dirty="0">
                <a:ea typeface="Tahoma" panose="020B0604030504040204" pitchFamily="34" charset="0"/>
                <a:cs typeface="Arial" panose="020B0604020202020204" pitchFamily="34" charset="0"/>
              </a:rPr>
              <a:t>To use </a:t>
            </a:r>
            <a:r>
              <a:rPr lang="en-US" altLang="en-US" dirty="0" err="1">
                <a:ea typeface="Tahoma" panose="020B0604030504040204" pitchFamily="34" charset="0"/>
                <a:cs typeface="Arial" panose="020B0604020202020204" pitchFamily="34" charset="0"/>
              </a:rPr>
              <a:t>fstream</a:t>
            </a:r>
            <a:r>
              <a:rPr lang="en-US" altLang="en-US" dirty="0">
                <a:ea typeface="Tahoma" panose="020B0604030504040204" pitchFamily="34" charset="0"/>
                <a:cs typeface="Arial" panose="020B0604020202020204" pitchFamily="34" charset="0"/>
              </a:rPr>
              <a:t> for output, specify </a:t>
            </a:r>
            <a:r>
              <a:rPr lang="en-US" altLang="en-US" dirty="0" err="1">
                <a:ea typeface="Tahoma" panose="020B0604030504040204" pitchFamily="34" charset="0"/>
                <a:cs typeface="Arial" panose="020B0604020202020204" pitchFamily="34" charset="0"/>
              </a:rPr>
              <a:t>ios</a:t>
            </a:r>
            <a:r>
              <a:rPr lang="en-US" altLang="en-US" dirty="0">
                <a:ea typeface="Tahoma" panose="020B0604030504040204" pitchFamily="34" charset="0"/>
                <a:cs typeface="Arial" panose="020B0604020202020204" pitchFamily="34" charset="0"/>
              </a:rPr>
              <a:t>::out as the second argument to open </a:t>
            </a:r>
          </a:p>
          <a:p>
            <a:pPr marL="0" indent="0">
              <a:buNone/>
              <a:defRPr/>
            </a:pPr>
            <a:r>
              <a:rPr lang="en-US" altLang="en-US" sz="2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file.open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("myfile.txt",</a:t>
            </a:r>
            <a:r>
              <a:rPr lang="en-US" altLang="en-US" sz="2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::out);</a:t>
            </a:r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4EC99AD0-15AC-4CAC-84B6-C023056BF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999999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fld id="{4C84E3CB-D935-4943-9EBF-DD85D9FA7041}" type="slidenum"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pPr eaLnBrk="0" hangingPunct="0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-36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5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0070C0"/>
      </a:accent2>
      <a:accent3>
        <a:srgbClr val="614138"/>
      </a:accent3>
      <a:accent4>
        <a:srgbClr val="C3986D"/>
      </a:accent4>
      <a:accent5>
        <a:srgbClr val="A19574"/>
      </a:accent5>
      <a:accent6>
        <a:srgbClr val="C17529"/>
      </a:accent6>
      <a:hlink>
        <a:srgbClr val="005390"/>
      </a:hlink>
      <a:folHlink>
        <a:srgbClr val="FFC42F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4455</TotalTime>
  <Words>2138</Words>
  <Application>Microsoft Office PowerPoint</Application>
  <PresentationFormat>Widescreen</PresentationFormat>
  <Paragraphs>452</Paragraphs>
  <Slides>39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9" baseType="lpstr">
      <vt:lpstr>Arial</vt:lpstr>
      <vt:lpstr>Calibri</vt:lpstr>
      <vt:lpstr>Champions</vt:lpstr>
      <vt:lpstr>Consolas</vt:lpstr>
      <vt:lpstr>Courier New</vt:lpstr>
      <vt:lpstr>Franklin Gothic Book</vt:lpstr>
      <vt:lpstr>Times New Roman</vt:lpstr>
      <vt:lpstr>Wingdings</vt:lpstr>
      <vt:lpstr>Wingdings 3</vt:lpstr>
      <vt:lpstr>Crop</vt:lpstr>
      <vt:lpstr>PowerPoint Presentation</vt:lpstr>
      <vt:lpstr>Objectives</vt:lpstr>
      <vt:lpstr>Files</vt:lpstr>
      <vt:lpstr>Steps for Using File</vt:lpstr>
      <vt:lpstr>File Stream Objects</vt:lpstr>
      <vt:lpstr>File Names</vt:lpstr>
      <vt:lpstr>Opening a File</vt:lpstr>
      <vt:lpstr>Opening an Input File</vt:lpstr>
      <vt:lpstr>The fstream Object</vt:lpstr>
      <vt:lpstr>Closing a File</vt:lpstr>
      <vt:lpstr>Opening an Input File</vt:lpstr>
      <vt:lpstr>Getting File Names from Users</vt:lpstr>
      <vt:lpstr>Closing a File</vt:lpstr>
      <vt:lpstr>Opening a File for Input and Output</vt:lpstr>
      <vt:lpstr>File Mode Flags</vt:lpstr>
      <vt:lpstr> Default File Open Modes</vt:lpstr>
      <vt:lpstr>Detecting File Open Errors</vt:lpstr>
      <vt:lpstr>Detecting File Open Errors</vt:lpstr>
      <vt:lpstr>Insert some data into file</vt:lpstr>
      <vt:lpstr>Insert some data into file</vt:lpstr>
      <vt:lpstr>Insert some data into file</vt:lpstr>
      <vt:lpstr>Insert some data into file</vt:lpstr>
      <vt:lpstr>Insert some data from file</vt:lpstr>
      <vt:lpstr>Insert some data from file</vt:lpstr>
      <vt:lpstr>Insert some data from file</vt:lpstr>
      <vt:lpstr>Insert some data from file</vt:lpstr>
      <vt:lpstr>Insert some data from file</vt:lpstr>
      <vt:lpstr>PowerPoint Presentation</vt:lpstr>
      <vt:lpstr>Detecting End of File</vt:lpstr>
      <vt:lpstr>  Passing File Stream Objects to Functions</vt:lpstr>
      <vt:lpstr>Sample of input from file word by word</vt:lpstr>
      <vt:lpstr>Sample of input from file line by line</vt:lpstr>
      <vt:lpstr>Counting number of lines in the file OR Counting number of words in the file</vt:lpstr>
      <vt:lpstr>Inserting all data word by word to deque to process on</vt:lpstr>
      <vt:lpstr>Inserting all data line by line to deque to process on</vt:lpstr>
      <vt:lpstr>Searching in deque</vt:lpstr>
      <vt:lpstr>Delete/Removing a file</vt:lpstr>
      <vt:lpstr>Delete/Removing a file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Mohammed Kamal</dc:creator>
  <cp:lastModifiedBy>Mohammed Kamal</cp:lastModifiedBy>
  <cp:revision>168</cp:revision>
  <dcterms:created xsi:type="dcterms:W3CDTF">2020-05-11T18:54:17Z</dcterms:created>
  <dcterms:modified xsi:type="dcterms:W3CDTF">2021-11-29T10:53:48Z</dcterms:modified>
</cp:coreProperties>
</file>