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9" r:id="rId13"/>
    <p:sldId id="267" r:id="rId14"/>
    <p:sldId id="269" r:id="rId15"/>
    <p:sldId id="272" r:id="rId16"/>
    <p:sldId id="273" r:id="rId17"/>
    <p:sldId id="277" r:id="rId18"/>
    <p:sldId id="271" r:id="rId19"/>
    <p:sldId id="274" r:id="rId20"/>
    <p:sldId id="275" r:id="rId21"/>
    <p:sldId id="280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A936DA2-F184-4538-9648-7A302E6521ED}" type="datetimeFigureOut">
              <a:rPr lang="en-US" smtClean="0"/>
              <a:t>12-Mar-18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3D7D5CA-58B1-423C-B65C-2071D257640F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36DA2-F184-4538-9648-7A302E6521ED}" type="datetimeFigureOut">
              <a:rPr lang="en-US" smtClean="0"/>
              <a:t>12-Mar-18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7D5CA-58B1-423C-B65C-2071D257640F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36DA2-F184-4538-9648-7A302E6521ED}" type="datetimeFigureOut">
              <a:rPr lang="en-US" smtClean="0"/>
              <a:t>12-Mar-18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7D5CA-58B1-423C-B65C-2071D257640F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36DA2-F184-4538-9648-7A302E6521ED}" type="datetimeFigureOut">
              <a:rPr lang="en-US" smtClean="0"/>
              <a:t>12-Mar-18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7D5CA-58B1-423C-B65C-2071D257640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36DA2-F184-4538-9648-7A302E6521ED}" type="datetimeFigureOut">
              <a:rPr lang="en-US" smtClean="0"/>
              <a:t>12-Mar-18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7D5CA-58B1-423C-B65C-2071D257640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36DA2-F184-4538-9648-7A302E6521ED}" type="datetimeFigureOut">
              <a:rPr lang="en-US" smtClean="0"/>
              <a:t>12-Mar-18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7D5CA-58B1-423C-B65C-2071D257640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36DA2-F184-4538-9648-7A302E6521ED}" type="datetimeFigureOut">
              <a:rPr lang="en-US" smtClean="0"/>
              <a:t>12-Mar-18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7D5CA-58B1-423C-B65C-2071D257640F}" type="slidenum">
              <a:rPr lang="en-US" smtClean="0"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36DA2-F184-4538-9648-7A302E6521ED}" type="datetimeFigureOut">
              <a:rPr lang="en-US" smtClean="0"/>
              <a:t>12-Mar-18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7D5CA-58B1-423C-B65C-2071D257640F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36DA2-F184-4538-9648-7A302E6521ED}" type="datetimeFigureOut">
              <a:rPr lang="en-US" smtClean="0"/>
              <a:t>12-Mar-18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7D5CA-58B1-423C-B65C-2071D25764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36DA2-F184-4538-9648-7A302E6521ED}" type="datetimeFigureOut">
              <a:rPr lang="en-US" smtClean="0"/>
              <a:t>12-Mar-18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7D5CA-58B1-423C-B65C-2071D25764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36DA2-F184-4538-9648-7A302E6521ED}" type="datetimeFigureOut">
              <a:rPr lang="en-US" smtClean="0"/>
              <a:t>12-Mar-18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7D5CA-58B1-423C-B65C-2071D25764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7A936DA2-F184-4538-9648-7A302E6521ED}" type="datetimeFigureOut">
              <a:rPr lang="en-US" smtClean="0"/>
              <a:t>12-Mar-18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03D7D5CA-58B1-423C-B65C-2071D257640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Linked lists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4264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We have LL shown below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How to delete node with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info 34</a:t>
            </a:r>
          </a:p>
          <a:p>
            <a:pPr lvl="1"/>
            <a:r>
              <a:rPr lang="en-US" dirty="0">
                <a:latin typeface="Consolas" pitchFamily="49" charset="0"/>
                <a:cs typeface="Consolas" pitchFamily="49" charset="0"/>
              </a:rPr>
              <a:t>p-&gt;link = p-&gt;link-&gt;link;</a:t>
            </a:r>
          </a:p>
          <a:p>
            <a:pPr lvl="1"/>
            <a:endParaRPr lang="en-US" dirty="0">
              <a:latin typeface="Consolas" pitchFamily="49" charset="0"/>
              <a:cs typeface="Consolas" pitchFamily="49" charset="0"/>
            </a:endParaRPr>
          </a:p>
          <a:p>
            <a:pPr lvl="1"/>
            <a:endParaRPr lang="en-US" dirty="0">
              <a:latin typeface="Consolas" pitchFamily="49" charset="0"/>
              <a:cs typeface="Consolas" pitchFamily="49" charset="0"/>
            </a:endParaRPr>
          </a:p>
          <a:p>
            <a:pPr lvl="1"/>
            <a:endParaRPr lang="en-US" dirty="0">
              <a:latin typeface="Consolas" pitchFamily="49" charset="0"/>
              <a:cs typeface="Consolas" pitchFamily="49" charset="0"/>
            </a:endParaRPr>
          </a:p>
          <a:p>
            <a:pPr lvl="1"/>
            <a:r>
              <a:rPr lang="en-US" dirty="0">
                <a:latin typeface="+mj-lt"/>
                <a:cs typeface="Consolas" pitchFamily="49" charset="0"/>
              </a:rPr>
              <a:t>the node with info 34 is removed from the list. However, the memory is still occupied by this node, and this memory is inaccessible; that</a:t>
            </a:r>
          </a:p>
          <a:p>
            <a:pPr lvl="1"/>
            <a:r>
              <a:rPr lang="en-US" dirty="0">
                <a:latin typeface="+mj-lt"/>
                <a:cs typeface="Consolas" pitchFamily="49" charset="0"/>
              </a:rPr>
              <a:t>is, this node is dangling. To deallocate the memory, we need a pointer to this node.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Deletion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41" t="51331" r="26933" b="43149"/>
          <a:stretch/>
        </p:blipFill>
        <p:spPr bwMode="auto">
          <a:xfrm>
            <a:off x="1524000" y="2510279"/>
            <a:ext cx="6172200" cy="690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32" t="46335" r="27384" b="47487"/>
          <a:stretch/>
        </p:blipFill>
        <p:spPr bwMode="auto">
          <a:xfrm>
            <a:off x="1447800" y="3886200"/>
            <a:ext cx="5839120" cy="708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21013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dirty="0"/>
              <a:t>The following statements delete the node from the list and deallocate the memory occupied by this node.</a:t>
            </a:r>
          </a:p>
          <a:p>
            <a:pPr marL="411480" lvl="1" indent="0">
              <a:buNone/>
            </a:pPr>
            <a:r>
              <a:rPr lang="en-US" sz="1600" dirty="0"/>
              <a:t>	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q = p-&gt;link;</a:t>
            </a:r>
          </a:p>
          <a:p>
            <a:pPr marL="411480" lvl="1" indent="0">
              <a:buNone/>
            </a:pPr>
            <a:r>
              <a:rPr lang="en-US" sz="1600" dirty="0">
                <a:latin typeface="Consolas" pitchFamily="49" charset="0"/>
                <a:cs typeface="Consolas" pitchFamily="49" charset="0"/>
              </a:rPr>
              <a:t>	p-&gt;link = q-&gt;link;</a:t>
            </a:r>
          </a:p>
          <a:p>
            <a:pPr marL="411480" lvl="1" indent="0">
              <a:buNone/>
            </a:pPr>
            <a:r>
              <a:rPr lang="en-US" sz="1600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1600" dirty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delete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 q;</a:t>
            </a:r>
          </a:p>
          <a:p>
            <a:pPr marL="411480" lvl="1" indent="0">
              <a:buNone/>
            </a:pPr>
            <a:endParaRPr lang="en-US" dirty="0">
              <a:latin typeface="Consolas" pitchFamily="49" charset="0"/>
              <a:cs typeface="Consolas" pitchFamily="49" charset="0"/>
            </a:endParaRPr>
          </a:p>
          <a:p>
            <a:pPr marL="411480" lvl="1" indent="0">
              <a:buNone/>
            </a:pPr>
            <a:endParaRPr lang="en-US" dirty="0">
              <a:latin typeface="Consolas" pitchFamily="49" charset="0"/>
              <a:cs typeface="Consolas" pitchFamily="49" charset="0"/>
            </a:endParaRPr>
          </a:p>
          <a:p>
            <a:pPr marL="411480" lvl="1" indent="0">
              <a:buNone/>
            </a:pPr>
            <a:endParaRPr lang="en-US" dirty="0">
              <a:latin typeface="Consolas" pitchFamily="49" charset="0"/>
              <a:cs typeface="Consolas" pitchFamily="49" charset="0"/>
            </a:endParaRPr>
          </a:p>
          <a:p>
            <a:pPr marL="411480" lvl="1" indent="0">
              <a:buNone/>
            </a:pPr>
            <a:endParaRPr lang="en-US" dirty="0">
              <a:latin typeface="Consolas" pitchFamily="49" charset="0"/>
              <a:cs typeface="Consolas" pitchFamily="49" charset="0"/>
            </a:endParaRPr>
          </a:p>
          <a:p>
            <a:pPr marL="411480" lvl="1" indent="0">
              <a:buNone/>
            </a:pPr>
            <a:endParaRPr lang="en-US" dirty="0">
              <a:latin typeface="Consolas" pitchFamily="49" charset="0"/>
              <a:cs typeface="Consolas" pitchFamily="49" charset="0"/>
            </a:endParaRPr>
          </a:p>
          <a:p>
            <a:pPr marL="411480" lvl="1" indent="0">
              <a:buNone/>
            </a:pPr>
            <a:endParaRPr lang="en-US" dirty="0">
              <a:latin typeface="Consolas" pitchFamily="49" charset="0"/>
              <a:cs typeface="Consolas" pitchFamily="49" charset="0"/>
            </a:endParaRPr>
          </a:p>
          <a:p>
            <a:pPr marL="411480" lvl="1" indent="0">
              <a:buNone/>
            </a:pPr>
            <a:endParaRPr lang="en-US" dirty="0">
              <a:latin typeface="Consolas" pitchFamily="49" charset="0"/>
              <a:cs typeface="Consolas" pitchFamily="49" charset="0"/>
            </a:endParaRPr>
          </a:p>
          <a:p>
            <a:pPr marL="411480" lvl="1" indent="0">
              <a:buNone/>
            </a:pPr>
            <a:endParaRPr lang="en-US" dirty="0">
              <a:latin typeface="Consolas" pitchFamily="49" charset="0"/>
              <a:cs typeface="Consolas" pitchFamily="49" charset="0"/>
            </a:endParaRPr>
          </a:p>
          <a:p>
            <a:pPr marL="411480" lvl="1" indent="0">
              <a:buNone/>
            </a:pPr>
            <a:endParaRPr lang="en-US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Deallocate deleted node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87" t="35000" r="26779" b="44498"/>
          <a:stretch/>
        </p:blipFill>
        <p:spPr bwMode="auto">
          <a:xfrm>
            <a:off x="1295400" y="3733800"/>
            <a:ext cx="6396993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32222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Operations on LL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72354" y="1905000"/>
            <a:ext cx="3442446" cy="658368"/>
          </a:xfrm>
        </p:spPr>
        <p:txBody>
          <a:bodyPr/>
          <a:lstStyle/>
          <a:p>
            <a:r>
              <a:rPr lang="en-US" dirty="0"/>
              <a:t>Print the LL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152400" y="2514600"/>
            <a:ext cx="4339992" cy="41910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700" dirty="0"/>
              <a:t>current = first; </a:t>
            </a:r>
          </a:p>
          <a:p>
            <a:pPr marL="0" indent="0">
              <a:buNone/>
            </a:pPr>
            <a:r>
              <a:rPr lang="en-US" sz="1700" dirty="0">
                <a:solidFill>
                  <a:srgbClr val="00B050"/>
                </a:solidFill>
              </a:rPr>
              <a:t>//set current so that it points to</a:t>
            </a:r>
          </a:p>
          <a:p>
            <a:pPr marL="0" indent="0">
              <a:buNone/>
            </a:pPr>
            <a:r>
              <a:rPr lang="en-US" sz="1700" dirty="0">
                <a:solidFill>
                  <a:srgbClr val="00B050"/>
                </a:solidFill>
              </a:rPr>
              <a:t>//the first node</a:t>
            </a:r>
          </a:p>
          <a:p>
            <a:pPr marL="0" indent="0">
              <a:buNone/>
            </a:pPr>
            <a:r>
              <a:rPr lang="en-US" sz="1700" dirty="0"/>
              <a:t>while (current != NULL) </a:t>
            </a:r>
          </a:p>
          <a:p>
            <a:pPr marL="0" indent="0">
              <a:buNone/>
            </a:pPr>
            <a:r>
              <a:rPr lang="en-US" sz="1700" dirty="0">
                <a:solidFill>
                  <a:srgbClr val="00B050"/>
                </a:solidFill>
              </a:rPr>
              <a:t>//while more data to print</a:t>
            </a:r>
          </a:p>
          <a:p>
            <a:pPr marL="0" indent="0">
              <a:buNone/>
            </a:pPr>
            <a:r>
              <a:rPr lang="en-US" sz="1700" dirty="0"/>
              <a:t>{</a:t>
            </a:r>
          </a:p>
          <a:p>
            <a:pPr marL="0" indent="0">
              <a:buNone/>
            </a:pPr>
            <a:r>
              <a:rPr lang="en-US" sz="1700" dirty="0"/>
              <a:t>	</a:t>
            </a:r>
            <a:r>
              <a:rPr lang="en-US" sz="1700" dirty="0" err="1"/>
              <a:t>cout</a:t>
            </a:r>
            <a:r>
              <a:rPr lang="en-US" sz="1700" dirty="0"/>
              <a:t> &lt;&lt; current-&gt;info &lt;&lt; " ";</a:t>
            </a:r>
          </a:p>
          <a:p>
            <a:pPr marL="0" indent="0">
              <a:buNone/>
            </a:pPr>
            <a:r>
              <a:rPr lang="en-US" sz="1700" dirty="0"/>
              <a:t>	current = current-&gt;link;</a:t>
            </a:r>
          </a:p>
          <a:p>
            <a:pPr marL="0" indent="0">
              <a:buNone/>
            </a:pPr>
            <a:r>
              <a:rPr lang="en-US" sz="1700" dirty="0"/>
              <a:t>}</a:t>
            </a:r>
          </a:p>
          <a:p>
            <a:pPr marL="0" indent="0">
              <a:buNone/>
            </a:pPr>
            <a:r>
              <a:rPr lang="en-US" sz="1700" dirty="0"/>
              <a:t>}</a:t>
            </a:r>
            <a:r>
              <a:rPr lang="en-US" sz="1700" dirty="0">
                <a:solidFill>
                  <a:srgbClr val="00B050"/>
                </a:solidFill>
              </a:rPr>
              <a:t>//end print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5087112" y="1905000"/>
            <a:ext cx="3447288" cy="658368"/>
          </a:xfrm>
        </p:spPr>
        <p:txBody>
          <a:bodyPr/>
          <a:lstStyle/>
          <a:p>
            <a:r>
              <a:rPr lang="en-US" dirty="0"/>
              <a:t>Destroy the LL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645026" y="2514600"/>
            <a:ext cx="4346574" cy="41910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while (first != NULL) </a:t>
            </a: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</a:rPr>
              <a:t>//while there are nodes in the list</a:t>
            </a:r>
          </a:p>
          <a:p>
            <a:pPr marL="0" indent="0">
              <a:buNone/>
            </a:pPr>
            <a:r>
              <a:rPr lang="en-US" dirty="0"/>
              <a:t>{</a:t>
            </a:r>
          </a:p>
          <a:p>
            <a:pPr marL="0" indent="0">
              <a:buNone/>
            </a:pPr>
            <a:r>
              <a:rPr lang="en-US" dirty="0"/>
              <a:t>	temp = first; </a:t>
            </a: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</a:rPr>
              <a:t>//set temp to the current node</a:t>
            </a:r>
          </a:p>
          <a:p>
            <a:pPr marL="0" indent="0">
              <a:buNone/>
            </a:pPr>
            <a:r>
              <a:rPr lang="en-US" dirty="0"/>
              <a:t>	first = first-&gt;link; </a:t>
            </a: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</a:rPr>
              <a:t>//advance first to the next node</a:t>
            </a:r>
          </a:p>
          <a:p>
            <a:pPr marL="0" indent="0">
              <a:buNone/>
            </a:pPr>
            <a:r>
              <a:rPr lang="en-US" dirty="0"/>
              <a:t>	delete temp; </a:t>
            </a: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</a:rPr>
              <a:t>//</a:t>
            </a:r>
            <a:r>
              <a:rPr lang="en-US" dirty="0" err="1">
                <a:solidFill>
                  <a:srgbClr val="00B050"/>
                </a:solidFill>
              </a:rPr>
              <a:t>deallocate</a:t>
            </a:r>
            <a:r>
              <a:rPr lang="en-US" dirty="0">
                <a:solidFill>
                  <a:srgbClr val="00B050"/>
                </a:solidFill>
              </a:rPr>
              <a:t> the memory occupied by 	</a:t>
            </a:r>
            <a:r>
              <a:rPr lang="en-US" dirty="0"/>
              <a:t>temp</a:t>
            </a:r>
          </a:p>
          <a:p>
            <a:pPr marL="0" indent="0">
              <a:buNone/>
            </a:pPr>
            <a:r>
              <a:rPr lang="en-US" dirty="0"/>
              <a:t>}</a:t>
            </a:r>
          </a:p>
          <a:p>
            <a:pPr marL="0" indent="0">
              <a:buNone/>
            </a:pPr>
            <a:r>
              <a:rPr lang="en-US" dirty="0"/>
              <a:t>last = NULL; </a:t>
            </a: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</a:rPr>
              <a:t>//initialize last to NULL; first has already</a:t>
            </a: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</a:rPr>
              <a:t>//been set to NULL by the while loop</a:t>
            </a:r>
          </a:p>
        </p:txBody>
      </p:sp>
    </p:spTree>
    <p:extLst>
      <p:ext uri="{BB962C8B-B14F-4D97-AF65-F5344CB8AC3E}">
        <p14:creationId xmlns:p14="http://schemas.microsoft.com/office/powerpoint/2010/main" val="41853736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Suppose that the nodes are in the usual info-link form, and info is of type </a:t>
            </a:r>
            <a:r>
              <a:rPr lang="en-US" dirty="0">
                <a:solidFill>
                  <a:srgbClr val="00B0F0"/>
                </a:solidFill>
              </a:rPr>
              <a:t>int</a:t>
            </a:r>
            <a:r>
              <a:rPr lang="en-US" dirty="0"/>
              <a:t>. </a:t>
            </a:r>
          </a:p>
          <a:p>
            <a:r>
              <a:rPr lang="en-US" dirty="0"/>
              <a:t>Assume to process the following data: 2, 15, 8, 24, 34</a:t>
            </a:r>
          </a:p>
          <a:p>
            <a:r>
              <a:rPr lang="en-US" dirty="0"/>
              <a:t>Will be needed: </a:t>
            </a:r>
          </a:p>
          <a:p>
            <a:pPr lvl="1"/>
            <a:r>
              <a:rPr lang="en-US" dirty="0"/>
              <a:t>three pointers to build the list: one to point to the first node in the list, which cannot be moved; </a:t>
            </a:r>
          </a:p>
          <a:p>
            <a:pPr lvl="1"/>
            <a:r>
              <a:rPr lang="en-US" dirty="0"/>
              <a:t>one to point to the last node in the list; </a:t>
            </a:r>
          </a:p>
          <a:p>
            <a:pPr lvl="1"/>
            <a:r>
              <a:rPr lang="en-US" dirty="0"/>
              <a:t>and one to create the new node.</a:t>
            </a:r>
          </a:p>
          <a:p>
            <a:pPr marL="0" indent="0">
              <a:buNone/>
            </a:pPr>
            <a:r>
              <a:rPr lang="en-US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nodeType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 *first, *last, *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newNode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solidFill>
                  <a:srgbClr val="00B0F0"/>
                </a:solidFill>
                <a:latin typeface="Consolas" pitchFamily="49" charset="0"/>
                <a:cs typeface="Consolas" pitchFamily="49" charset="0"/>
              </a:rPr>
              <a:t>	</a:t>
            </a:r>
            <a:r>
              <a:rPr lang="en-US" dirty="0" err="1">
                <a:solidFill>
                  <a:srgbClr val="00B0F0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num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;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LL</a:t>
            </a:r>
          </a:p>
        </p:txBody>
      </p:sp>
    </p:spTree>
    <p:extLst>
      <p:ext uri="{BB962C8B-B14F-4D97-AF65-F5344CB8AC3E}">
        <p14:creationId xmlns:p14="http://schemas.microsoft.com/office/powerpoint/2010/main" val="20544051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LL…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52400" y="2240280"/>
            <a:ext cx="4337304" cy="43891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500" dirty="0" err="1">
                <a:latin typeface="Consolas" pitchFamily="49" charset="0"/>
                <a:cs typeface="Consolas" pitchFamily="49" charset="0"/>
              </a:rPr>
              <a:t>nodeType</a:t>
            </a:r>
            <a:r>
              <a:rPr lang="en-US" sz="1500" dirty="0">
                <a:latin typeface="Consolas" pitchFamily="49" charset="0"/>
                <a:cs typeface="Consolas" pitchFamily="49" charset="0"/>
              </a:rPr>
              <a:t> *first, *last, *</a:t>
            </a:r>
            <a:r>
              <a:rPr lang="en-US" sz="1500" dirty="0" err="1">
                <a:latin typeface="Consolas" pitchFamily="49" charset="0"/>
                <a:cs typeface="Consolas" pitchFamily="49" charset="0"/>
              </a:rPr>
              <a:t>newNode</a:t>
            </a:r>
            <a:r>
              <a:rPr lang="en-US" sz="1500" dirty="0">
                <a:latin typeface="Consolas" pitchFamily="49" charset="0"/>
                <a:cs typeface="Consolas" pitchFamily="49" charset="0"/>
              </a:rPr>
              <a:t>;</a:t>
            </a:r>
          </a:p>
          <a:p>
            <a:pPr marL="0" indent="0">
              <a:buNone/>
            </a:pPr>
            <a:r>
              <a:rPr lang="en-US" sz="1500" dirty="0" err="1">
                <a:solidFill>
                  <a:srgbClr val="00B0F0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en-US" sz="15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500" dirty="0" err="1">
                <a:latin typeface="Consolas" pitchFamily="49" charset="0"/>
                <a:cs typeface="Consolas" pitchFamily="49" charset="0"/>
              </a:rPr>
              <a:t>num</a:t>
            </a:r>
            <a:r>
              <a:rPr lang="en-US" sz="1500" dirty="0">
                <a:latin typeface="Consolas" pitchFamily="49" charset="0"/>
                <a:cs typeface="Consolas" pitchFamily="49" charset="0"/>
              </a:rPr>
              <a:t>;</a:t>
            </a:r>
          </a:p>
          <a:p>
            <a:pPr marL="0" indent="0">
              <a:buNone/>
            </a:pPr>
            <a:endParaRPr lang="en-US" sz="1500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sz="1500" dirty="0">
                <a:solidFill>
                  <a:srgbClr val="00B050"/>
                </a:solidFill>
              </a:rPr>
              <a:t>/*Suppose that first points to the first node in the list. Initially, the list is empty, so both first and last are NULL*/</a:t>
            </a:r>
            <a:r>
              <a:rPr lang="en-US" sz="1500" dirty="0"/>
              <a:t> </a:t>
            </a:r>
          </a:p>
          <a:p>
            <a:pPr marL="0" indent="0">
              <a:buNone/>
            </a:pPr>
            <a:r>
              <a:rPr lang="en-US" sz="1500" dirty="0">
                <a:latin typeface="Consolas" pitchFamily="49" charset="0"/>
                <a:cs typeface="Consolas" pitchFamily="49" charset="0"/>
              </a:rPr>
              <a:t>first = NULL;</a:t>
            </a:r>
          </a:p>
          <a:p>
            <a:pPr marL="0" indent="0">
              <a:buNone/>
            </a:pPr>
            <a:r>
              <a:rPr lang="en-US" sz="1500" dirty="0">
                <a:latin typeface="Consolas" pitchFamily="49" charset="0"/>
                <a:cs typeface="Consolas" pitchFamily="49" charset="0"/>
              </a:rPr>
              <a:t>last = NULL;</a:t>
            </a:r>
          </a:p>
          <a:p>
            <a:pPr marL="0" indent="0">
              <a:buNone/>
            </a:pPr>
            <a:br>
              <a:rPr lang="en-US" sz="1500" dirty="0">
                <a:latin typeface="Consolas" pitchFamily="49" charset="0"/>
                <a:cs typeface="Consolas" pitchFamily="49" charset="0"/>
              </a:rPr>
            </a:br>
            <a:r>
              <a:rPr lang="en-US" sz="1500" dirty="0" err="1">
                <a:latin typeface="Consolas" pitchFamily="49" charset="0"/>
                <a:cs typeface="Consolas" pitchFamily="49" charset="0"/>
              </a:rPr>
              <a:t>cin</a:t>
            </a:r>
            <a:r>
              <a:rPr lang="en-US" sz="1500" dirty="0">
                <a:latin typeface="Consolas" pitchFamily="49" charset="0"/>
                <a:cs typeface="Consolas" pitchFamily="49" charset="0"/>
              </a:rPr>
              <a:t> &gt;&gt; </a:t>
            </a:r>
            <a:r>
              <a:rPr lang="en-US" sz="1500" dirty="0" err="1">
                <a:latin typeface="Consolas" pitchFamily="49" charset="0"/>
                <a:cs typeface="Consolas" pitchFamily="49" charset="0"/>
              </a:rPr>
              <a:t>num</a:t>
            </a:r>
            <a:r>
              <a:rPr lang="en-US" sz="1500" dirty="0">
                <a:latin typeface="Consolas" pitchFamily="49" charset="0"/>
                <a:cs typeface="Consolas" pitchFamily="49" charset="0"/>
              </a:rPr>
              <a:t>; </a:t>
            </a:r>
            <a:r>
              <a:rPr lang="en-US" sz="1500" dirty="0">
                <a:solidFill>
                  <a:srgbClr val="00B050"/>
                </a:solidFill>
                <a:latin typeface="+mj-lt"/>
                <a:cs typeface="Consolas" pitchFamily="49" charset="0"/>
              </a:rPr>
              <a:t>//read a number in </a:t>
            </a:r>
            <a:r>
              <a:rPr lang="en-US" sz="1500" dirty="0" err="1">
                <a:solidFill>
                  <a:srgbClr val="00B050"/>
                </a:solidFill>
                <a:latin typeface="+mj-lt"/>
                <a:cs typeface="Consolas" pitchFamily="49" charset="0"/>
              </a:rPr>
              <a:t>num</a:t>
            </a:r>
            <a:endParaRPr lang="en-US" sz="1500" dirty="0">
              <a:solidFill>
                <a:srgbClr val="00B050"/>
              </a:solidFill>
              <a:latin typeface="+mj-lt"/>
              <a:cs typeface="Consolas" pitchFamily="49" charset="0"/>
            </a:endParaRPr>
          </a:p>
          <a:p>
            <a:pPr marL="0" indent="0">
              <a:buNone/>
            </a:pPr>
            <a:r>
              <a:rPr lang="en-US" sz="1500" dirty="0" err="1">
                <a:latin typeface="Consolas" pitchFamily="49" charset="0"/>
                <a:cs typeface="Consolas" pitchFamily="49" charset="0"/>
              </a:rPr>
              <a:t>newNode</a:t>
            </a:r>
            <a:r>
              <a:rPr lang="en-US" sz="1500" dirty="0">
                <a:latin typeface="Consolas" pitchFamily="49" charset="0"/>
                <a:cs typeface="Consolas" pitchFamily="49" charset="0"/>
              </a:rPr>
              <a:t>=new </a:t>
            </a:r>
            <a:r>
              <a:rPr lang="en-US" sz="1500" dirty="0" err="1">
                <a:latin typeface="Consolas" pitchFamily="49" charset="0"/>
                <a:cs typeface="Consolas" pitchFamily="49" charset="0"/>
              </a:rPr>
              <a:t>nodeType</a:t>
            </a:r>
            <a:r>
              <a:rPr lang="en-US" sz="1500" dirty="0">
                <a:latin typeface="Consolas" pitchFamily="49" charset="0"/>
                <a:cs typeface="Consolas" pitchFamily="49" charset="0"/>
              </a:rPr>
              <a:t>; </a:t>
            </a:r>
          </a:p>
          <a:p>
            <a:pPr marL="0" indent="0">
              <a:buNone/>
            </a:pPr>
            <a:r>
              <a:rPr lang="en-US" sz="1500" dirty="0">
                <a:solidFill>
                  <a:srgbClr val="00B050"/>
                </a:solidFill>
                <a:latin typeface="+mj-lt"/>
                <a:cs typeface="Consolas" pitchFamily="49" charset="0"/>
              </a:rPr>
              <a:t>/*allocate memory of type </a:t>
            </a:r>
            <a:r>
              <a:rPr lang="en-US" sz="1500" dirty="0" err="1">
                <a:solidFill>
                  <a:srgbClr val="00B050"/>
                </a:solidFill>
                <a:latin typeface="+mj-lt"/>
                <a:cs typeface="Consolas" pitchFamily="49" charset="0"/>
              </a:rPr>
              <a:t>nodeType</a:t>
            </a:r>
            <a:endParaRPr lang="en-US" sz="1500" dirty="0">
              <a:solidFill>
                <a:srgbClr val="00B050"/>
              </a:solidFill>
              <a:latin typeface="+mj-lt"/>
              <a:cs typeface="Consolas" pitchFamily="49" charset="0"/>
            </a:endParaRPr>
          </a:p>
          <a:p>
            <a:pPr marL="0" indent="0">
              <a:buNone/>
            </a:pPr>
            <a:r>
              <a:rPr lang="en-US" sz="1500" dirty="0">
                <a:solidFill>
                  <a:srgbClr val="00B050"/>
                </a:solidFill>
                <a:latin typeface="+mj-lt"/>
                <a:cs typeface="Consolas" pitchFamily="49" charset="0"/>
              </a:rPr>
              <a:t>and store the address of the</a:t>
            </a:r>
          </a:p>
          <a:p>
            <a:pPr marL="0" indent="0">
              <a:buNone/>
            </a:pPr>
            <a:r>
              <a:rPr lang="en-US" sz="1500" dirty="0">
                <a:solidFill>
                  <a:srgbClr val="00B050"/>
                </a:solidFill>
                <a:latin typeface="+mj-lt"/>
                <a:cs typeface="Consolas" pitchFamily="49" charset="0"/>
              </a:rPr>
              <a:t>allocated memory in </a:t>
            </a:r>
            <a:r>
              <a:rPr lang="en-US" sz="1500" dirty="0" err="1">
                <a:solidFill>
                  <a:srgbClr val="00B050"/>
                </a:solidFill>
                <a:latin typeface="+mj-lt"/>
                <a:cs typeface="Consolas" pitchFamily="49" charset="0"/>
              </a:rPr>
              <a:t>newNode</a:t>
            </a:r>
            <a:r>
              <a:rPr lang="en-US" sz="1500" dirty="0">
                <a:solidFill>
                  <a:srgbClr val="00B050"/>
                </a:solidFill>
                <a:latin typeface="+mj-lt"/>
                <a:cs typeface="Consolas" pitchFamily="49" charset="0"/>
              </a:rPr>
              <a:t>*/</a:t>
            </a:r>
          </a:p>
          <a:p>
            <a:pPr marL="0" indent="0">
              <a:buNone/>
            </a:pPr>
            <a:r>
              <a:rPr lang="en-US" sz="1500" dirty="0" err="1">
                <a:latin typeface="Consolas" pitchFamily="49" charset="0"/>
                <a:cs typeface="Consolas" pitchFamily="49" charset="0"/>
              </a:rPr>
              <a:t>newNode</a:t>
            </a:r>
            <a:r>
              <a:rPr lang="en-US" sz="1500" dirty="0">
                <a:latin typeface="Consolas" pitchFamily="49" charset="0"/>
                <a:cs typeface="Consolas" pitchFamily="49" charset="0"/>
              </a:rPr>
              <a:t>-&gt;info = </a:t>
            </a:r>
            <a:r>
              <a:rPr lang="en-US" sz="1500" dirty="0" err="1">
                <a:latin typeface="Consolas" pitchFamily="49" charset="0"/>
                <a:cs typeface="Consolas" pitchFamily="49" charset="0"/>
              </a:rPr>
              <a:t>num</a:t>
            </a:r>
            <a:r>
              <a:rPr lang="en-US" sz="1500" dirty="0">
                <a:latin typeface="Consolas" pitchFamily="49" charset="0"/>
                <a:cs typeface="Consolas" pitchFamily="49" charset="0"/>
              </a:rPr>
              <a:t>; </a:t>
            </a:r>
          </a:p>
          <a:p>
            <a:pPr marL="0" indent="0">
              <a:buNone/>
            </a:pPr>
            <a:r>
              <a:rPr lang="en-US" sz="1500" dirty="0">
                <a:solidFill>
                  <a:srgbClr val="00B050"/>
                </a:solidFill>
                <a:latin typeface="+mj-lt"/>
                <a:cs typeface="Consolas" pitchFamily="49" charset="0"/>
              </a:rPr>
              <a:t>/*copy the value of </a:t>
            </a:r>
            <a:r>
              <a:rPr lang="en-US" sz="1500" dirty="0" err="1">
                <a:solidFill>
                  <a:srgbClr val="00B050"/>
                </a:solidFill>
                <a:latin typeface="+mj-lt"/>
                <a:cs typeface="Consolas" pitchFamily="49" charset="0"/>
              </a:rPr>
              <a:t>num</a:t>
            </a:r>
            <a:r>
              <a:rPr lang="en-US" sz="1500" dirty="0">
                <a:solidFill>
                  <a:srgbClr val="00B050"/>
                </a:solidFill>
                <a:latin typeface="+mj-lt"/>
                <a:cs typeface="Consolas" pitchFamily="49" charset="0"/>
              </a:rPr>
              <a:t> into the</a:t>
            </a:r>
          </a:p>
          <a:p>
            <a:pPr marL="0" indent="0">
              <a:buNone/>
            </a:pPr>
            <a:r>
              <a:rPr lang="en-US" sz="1500" dirty="0">
                <a:solidFill>
                  <a:srgbClr val="00B050"/>
                </a:solidFill>
                <a:latin typeface="+mj-lt"/>
                <a:cs typeface="Consolas" pitchFamily="49" charset="0"/>
              </a:rPr>
              <a:t>info field of </a:t>
            </a:r>
            <a:r>
              <a:rPr lang="en-US" sz="1500" dirty="0" err="1">
                <a:solidFill>
                  <a:srgbClr val="00B050"/>
                </a:solidFill>
                <a:latin typeface="+mj-lt"/>
                <a:cs typeface="Consolas" pitchFamily="49" charset="0"/>
              </a:rPr>
              <a:t>newNode</a:t>
            </a:r>
            <a:r>
              <a:rPr lang="en-US" sz="1500" dirty="0">
                <a:solidFill>
                  <a:srgbClr val="00B050"/>
                </a:solidFill>
                <a:latin typeface="+mj-lt"/>
                <a:cs typeface="Consolas" pitchFamily="49" charset="0"/>
              </a:rPr>
              <a:t>*/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645150" y="2240280"/>
            <a:ext cx="4346449" cy="454152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 err="1">
                <a:latin typeface="Consolas" pitchFamily="49" charset="0"/>
                <a:cs typeface="Consolas" pitchFamily="49" charset="0"/>
              </a:rPr>
              <a:t>newNode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-&gt;link = NULL;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</a:rPr>
              <a:t>/*initialize the link field of </a:t>
            </a:r>
            <a:r>
              <a:rPr lang="en-US" dirty="0" err="1">
                <a:solidFill>
                  <a:srgbClr val="00B050"/>
                </a:solidFill>
              </a:rPr>
              <a:t>newNode</a:t>
            </a:r>
            <a:r>
              <a:rPr lang="en-US" dirty="0">
                <a:solidFill>
                  <a:srgbClr val="00B050"/>
                </a:solidFill>
              </a:rPr>
              <a:t> to NULL*/</a:t>
            </a:r>
          </a:p>
          <a:p>
            <a:pPr marL="0" indent="0">
              <a:buNone/>
            </a:pPr>
            <a:r>
              <a:rPr lang="en-US" dirty="0">
                <a:latin typeface="Consolas" pitchFamily="49" charset="0"/>
                <a:cs typeface="Consolas" pitchFamily="49" charset="0"/>
              </a:rPr>
              <a:t>if (first == NULL)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</a:rPr>
              <a:t>//if first is NULL, the list is empty;</a:t>
            </a: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</a:rPr>
              <a:t>//make first and last point to </a:t>
            </a:r>
            <a:r>
              <a:rPr lang="en-US" dirty="0" err="1">
                <a:solidFill>
                  <a:srgbClr val="00B050"/>
                </a:solidFill>
              </a:rPr>
              <a:t>newNode</a:t>
            </a:r>
            <a:endParaRPr lang="en-US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dirty="0">
                <a:latin typeface="Consolas" pitchFamily="49" charset="0"/>
                <a:cs typeface="Consolas" pitchFamily="49" charset="0"/>
              </a:rPr>
              <a:t>{</a:t>
            </a:r>
          </a:p>
          <a:p>
            <a:pPr marL="0" indent="0">
              <a:buNone/>
            </a:pPr>
            <a:r>
              <a:rPr lang="en-US" dirty="0">
                <a:latin typeface="Consolas" pitchFamily="49" charset="0"/>
                <a:cs typeface="Consolas" pitchFamily="49" charset="0"/>
              </a:rPr>
              <a:t>	first = 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newNode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latin typeface="Consolas" pitchFamily="49" charset="0"/>
                <a:cs typeface="Consolas" pitchFamily="49" charset="0"/>
              </a:rPr>
              <a:t>	last = 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newNode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latin typeface="Consolas" pitchFamily="49" charset="0"/>
                <a:cs typeface="Consolas" pitchFamily="49" charset="0"/>
              </a:rPr>
              <a:t>}</a:t>
            </a:r>
          </a:p>
          <a:p>
            <a:pPr marL="0" indent="0">
              <a:buNone/>
            </a:pPr>
            <a:r>
              <a:rPr lang="en-US" dirty="0">
                <a:latin typeface="Consolas" pitchFamily="49" charset="0"/>
                <a:cs typeface="Consolas" pitchFamily="49" charset="0"/>
              </a:rPr>
              <a:t>else</a:t>
            </a:r>
            <a:r>
              <a:rPr lang="en-US" dirty="0"/>
              <a:t> </a:t>
            </a:r>
            <a:r>
              <a:rPr lang="en-US" dirty="0">
                <a:solidFill>
                  <a:srgbClr val="00B050"/>
                </a:solidFill>
              </a:rPr>
              <a:t>//list is not empty</a:t>
            </a:r>
          </a:p>
          <a:p>
            <a:pPr marL="0" indent="0">
              <a:buNone/>
            </a:pPr>
            <a:r>
              <a:rPr lang="en-US" dirty="0">
                <a:latin typeface="Consolas" pitchFamily="49" charset="0"/>
                <a:cs typeface="Consolas" pitchFamily="49" charset="0"/>
              </a:rPr>
              <a:t>{</a:t>
            </a:r>
          </a:p>
          <a:p>
            <a:pPr marL="0" indent="0">
              <a:buNone/>
            </a:pPr>
            <a:r>
              <a:rPr lang="en-US" dirty="0">
                <a:latin typeface="Consolas" pitchFamily="49" charset="0"/>
                <a:cs typeface="Consolas" pitchFamily="49" charset="0"/>
              </a:rPr>
              <a:t>	last-&gt;link = 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newNode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;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>
                <a:solidFill>
                  <a:srgbClr val="00B050"/>
                </a:solidFill>
              </a:rPr>
              <a:t>//insert </a:t>
            </a:r>
            <a:r>
              <a:rPr lang="en-US" dirty="0" err="1">
                <a:solidFill>
                  <a:srgbClr val="00B050"/>
                </a:solidFill>
              </a:rPr>
              <a:t>newNode</a:t>
            </a:r>
            <a:r>
              <a:rPr lang="en-US" dirty="0">
                <a:solidFill>
                  <a:srgbClr val="00B050"/>
                </a:solidFill>
              </a:rPr>
              <a:t> at the end of the list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last = 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newNode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;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>
                <a:solidFill>
                  <a:srgbClr val="00B050"/>
                </a:solidFill>
              </a:rPr>
              <a:t>//set last so that it points to the</a:t>
            </a: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</a:rPr>
              <a:t>	//actual last node in the list</a:t>
            </a:r>
          </a:p>
          <a:p>
            <a:pPr marL="0" indent="0">
              <a:buNone/>
            </a:pPr>
            <a:r>
              <a:rPr lang="en-US" dirty="0">
                <a:latin typeface="Consolas" pitchFamily="49" charset="0"/>
                <a:cs typeface="Consolas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2959607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LL…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52400" y="1905000"/>
            <a:ext cx="4337304" cy="495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500" dirty="0" err="1">
                <a:latin typeface="Consolas" pitchFamily="49" charset="0"/>
                <a:cs typeface="Consolas" pitchFamily="49" charset="0"/>
              </a:rPr>
              <a:t>nodeType</a:t>
            </a:r>
            <a:r>
              <a:rPr lang="en-US" sz="1500" dirty="0">
                <a:latin typeface="Consolas" pitchFamily="49" charset="0"/>
                <a:cs typeface="Consolas" pitchFamily="49" charset="0"/>
              </a:rPr>
              <a:t> *first, *last, *</a:t>
            </a:r>
            <a:r>
              <a:rPr lang="en-US" sz="1500" dirty="0" err="1">
                <a:latin typeface="Consolas" pitchFamily="49" charset="0"/>
                <a:cs typeface="Consolas" pitchFamily="49" charset="0"/>
              </a:rPr>
              <a:t>newNode</a:t>
            </a:r>
            <a:r>
              <a:rPr lang="en-US" sz="1500" dirty="0">
                <a:latin typeface="Consolas" pitchFamily="49" charset="0"/>
                <a:cs typeface="Consolas" pitchFamily="49" charset="0"/>
              </a:rPr>
              <a:t>;</a:t>
            </a:r>
          </a:p>
          <a:p>
            <a:pPr marL="0" indent="0">
              <a:buNone/>
            </a:pPr>
            <a:r>
              <a:rPr lang="en-US" sz="1500" dirty="0" err="1">
                <a:solidFill>
                  <a:srgbClr val="00B0F0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en-US" sz="15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500" dirty="0" err="1">
                <a:latin typeface="Consolas" pitchFamily="49" charset="0"/>
                <a:cs typeface="Consolas" pitchFamily="49" charset="0"/>
              </a:rPr>
              <a:t>num</a:t>
            </a:r>
            <a:r>
              <a:rPr lang="en-US" sz="1500" dirty="0">
                <a:latin typeface="Consolas" pitchFamily="49" charset="0"/>
                <a:cs typeface="Consolas" pitchFamily="49" charset="0"/>
              </a:rPr>
              <a:t>;</a:t>
            </a:r>
          </a:p>
          <a:p>
            <a:pPr marL="0" indent="0">
              <a:buNone/>
            </a:pPr>
            <a:r>
              <a:rPr lang="en-US" sz="1500" dirty="0">
                <a:solidFill>
                  <a:srgbClr val="00B050"/>
                </a:solidFill>
              </a:rPr>
              <a:t>/*Suppose that first points to the first node in the list. Initially, the list is empty, so both first and last are NULL*/</a:t>
            </a:r>
            <a:r>
              <a:rPr lang="en-US" sz="1500" dirty="0"/>
              <a:t> </a:t>
            </a:r>
          </a:p>
          <a:p>
            <a:pPr marL="0" indent="0">
              <a:buNone/>
            </a:pPr>
            <a:r>
              <a:rPr lang="en-US" sz="1500" dirty="0">
                <a:latin typeface="Consolas" pitchFamily="49" charset="0"/>
                <a:cs typeface="Consolas" pitchFamily="49" charset="0"/>
              </a:rPr>
              <a:t>first = NULL;</a:t>
            </a:r>
          </a:p>
          <a:p>
            <a:pPr marL="0" indent="0">
              <a:buNone/>
            </a:pPr>
            <a:r>
              <a:rPr lang="en-US" sz="1500" dirty="0">
                <a:latin typeface="Consolas" pitchFamily="49" charset="0"/>
                <a:cs typeface="Consolas" pitchFamily="49" charset="0"/>
              </a:rPr>
              <a:t>last = NULL;</a:t>
            </a:r>
          </a:p>
          <a:p>
            <a:pPr marL="0" indent="0">
              <a:buNone/>
            </a:pPr>
            <a:br>
              <a:rPr lang="en-US" sz="1500" dirty="0">
                <a:latin typeface="Consolas" pitchFamily="49" charset="0"/>
                <a:cs typeface="Consolas" pitchFamily="49" charset="0"/>
              </a:rPr>
            </a:br>
            <a:r>
              <a:rPr lang="en-US" sz="1500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1</a:t>
            </a:r>
            <a:r>
              <a:rPr lang="en-US" sz="15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500" dirty="0" err="1">
                <a:latin typeface="Consolas" pitchFamily="49" charset="0"/>
                <a:cs typeface="Consolas" pitchFamily="49" charset="0"/>
              </a:rPr>
              <a:t>cin</a:t>
            </a:r>
            <a:r>
              <a:rPr lang="en-US" sz="1500" dirty="0">
                <a:latin typeface="Consolas" pitchFamily="49" charset="0"/>
                <a:cs typeface="Consolas" pitchFamily="49" charset="0"/>
              </a:rPr>
              <a:t> &gt;&gt; </a:t>
            </a:r>
            <a:r>
              <a:rPr lang="en-US" sz="1500" dirty="0" err="1">
                <a:latin typeface="Consolas" pitchFamily="49" charset="0"/>
                <a:cs typeface="Consolas" pitchFamily="49" charset="0"/>
              </a:rPr>
              <a:t>num</a:t>
            </a:r>
            <a:r>
              <a:rPr lang="en-US" sz="1500" dirty="0">
                <a:latin typeface="Consolas" pitchFamily="49" charset="0"/>
                <a:cs typeface="Consolas" pitchFamily="49" charset="0"/>
              </a:rPr>
              <a:t>; </a:t>
            </a:r>
            <a:r>
              <a:rPr lang="en-US" sz="1500" dirty="0">
                <a:solidFill>
                  <a:srgbClr val="00B050"/>
                </a:solidFill>
                <a:latin typeface="+mj-lt"/>
                <a:cs typeface="Consolas" pitchFamily="49" charset="0"/>
              </a:rPr>
              <a:t>//read a number in </a:t>
            </a:r>
            <a:r>
              <a:rPr lang="en-US" sz="1500" dirty="0" err="1">
                <a:solidFill>
                  <a:srgbClr val="00B050"/>
                </a:solidFill>
                <a:latin typeface="+mj-lt"/>
                <a:cs typeface="Consolas" pitchFamily="49" charset="0"/>
              </a:rPr>
              <a:t>num</a:t>
            </a:r>
            <a:endParaRPr lang="en-US" sz="1500" dirty="0">
              <a:solidFill>
                <a:srgbClr val="00B050"/>
              </a:solidFill>
              <a:latin typeface="+mj-lt"/>
              <a:cs typeface="Consolas" pitchFamily="49" charset="0"/>
            </a:endParaRPr>
          </a:p>
          <a:p>
            <a:pPr marL="0" indent="0">
              <a:buNone/>
            </a:pPr>
            <a:r>
              <a:rPr lang="en-US" sz="1500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2</a:t>
            </a:r>
            <a:r>
              <a:rPr lang="en-US" sz="15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500" dirty="0" err="1">
                <a:latin typeface="Consolas" pitchFamily="49" charset="0"/>
                <a:cs typeface="Consolas" pitchFamily="49" charset="0"/>
              </a:rPr>
              <a:t>newNode</a:t>
            </a:r>
            <a:r>
              <a:rPr lang="en-US" sz="1500" dirty="0">
                <a:latin typeface="Consolas" pitchFamily="49" charset="0"/>
                <a:cs typeface="Consolas" pitchFamily="49" charset="0"/>
              </a:rPr>
              <a:t>=new </a:t>
            </a:r>
            <a:r>
              <a:rPr lang="en-US" sz="1500" dirty="0" err="1">
                <a:latin typeface="Consolas" pitchFamily="49" charset="0"/>
                <a:cs typeface="Consolas" pitchFamily="49" charset="0"/>
              </a:rPr>
              <a:t>nodeType</a:t>
            </a:r>
            <a:r>
              <a:rPr lang="en-US" sz="1500" dirty="0">
                <a:latin typeface="Consolas" pitchFamily="49" charset="0"/>
                <a:cs typeface="Consolas" pitchFamily="49" charset="0"/>
              </a:rPr>
              <a:t>; </a:t>
            </a:r>
          </a:p>
          <a:p>
            <a:pPr marL="0" indent="0">
              <a:buNone/>
            </a:pPr>
            <a:r>
              <a:rPr lang="en-US" sz="1500" dirty="0">
                <a:solidFill>
                  <a:srgbClr val="00B050"/>
                </a:solidFill>
                <a:latin typeface="+mj-lt"/>
                <a:cs typeface="Consolas" pitchFamily="49" charset="0"/>
              </a:rPr>
              <a:t>/*allocate memory of type </a:t>
            </a:r>
            <a:r>
              <a:rPr lang="en-US" sz="1500" dirty="0" err="1">
                <a:solidFill>
                  <a:srgbClr val="00B050"/>
                </a:solidFill>
                <a:latin typeface="+mj-lt"/>
                <a:cs typeface="Consolas" pitchFamily="49" charset="0"/>
              </a:rPr>
              <a:t>nodeType</a:t>
            </a:r>
            <a:endParaRPr lang="en-US" sz="1500" dirty="0">
              <a:solidFill>
                <a:srgbClr val="00B050"/>
              </a:solidFill>
              <a:latin typeface="+mj-lt"/>
              <a:cs typeface="Consolas" pitchFamily="49" charset="0"/>
            </a:endParaRPr>
          </a:p>
          <a:p>
            <a:pPr marL="0" indent="0">
              <a:buNone/>
            </a:pPr>
            <a:r>
              <a:rPr lang="en-US" sz="1500" dirty="0">
                <a:solidFill>
                  <a:srgbClr val="00B050"/>
                </a:solidFill>
                <a:latin typeface="+mj-lt"/>
                <a:cs typeface="Consolas" pitchFamily="49" charset="0"/>
              </a:rPr>
              <a:t>and store the address of the</a:t>
            </a:r>
          </a:p>
          <a:p>
            <a:pPr marL="0" indent="0">
              <a:buNone/>
            </a:pPr>
            <a:r>
              <a:rPr lang="en-US" sz="1500" dirty="0">
                <a:solidFill>
                  <a:srgbClr val="00B050"/>
                </a:solidFill>
                <a:latin typeface="+mj-lt"/>
                <a:cs typeface="Consolas" pitchFamily="49" charset="0"/>
              </a:rPr>
              <a:t>allocated memory in </a:t>
            </a:r>
            <a:r>
              <a:rPr lang="en-US" sz="1500" dirty="0" err="1">
                <a:solidFill>
                  <a:srgbClr val="00B050"/>
                </a:solidFill>
                <a:latin typeface="+mj-lt"/>
                <a:cs typeface="Consolas" pitchFamily="49" charset="0"/>
              </a:rPr>
              <a:t>newNode</a:t>
            </a:r>
            <a:r>
              <a:rPr lang="en-US" sz="1500" dirty="0">
                <a:solidFill>
                  <a:srgbClr val="00B050"/>
                </a:solidFill>
                <a:latin typeface="+mj-lt"/>
                <a:cs typeface="Consolas" pitchFamily="49" charset="0"/>
              </a:rPr>
              <a:t>*/</a:t>
            </a:r>
          </a:p>
          <a:p>
            <a:pPr marL="0" indent="0">
              <a:buNone/>
            </a:pPr>
            <a:r>
              <a:rPr lang="en-US" sz="1500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3</a:t>
            </a:r>
            <a:r>
              <a:rPr lang="en-US" sz="15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500" dirty="0" err="1">
                <a:latin typeface="Consolas" pitchFamily="49" charset="0"/>
                <a:cs typeface="Consolas" pitchFamily="49" charset="0"/>
              </a:rPr>
              <a:t>newNode</a:t>
            </a:r>
            <a:r>
              <a:rPr lang="en-US" sz="1500" dirty="0">
                <a:latin typeface="Consolas" pitchFamily="49" charset="0"/>
                <a:cs typeface="Consolas" pitchFamily="49" charset="0"/>
              </a:rPr>
              <a:t>-&gt;info = </a:t>
            </a:r>
            <a:r>
              <a:rPr lang="en-US" sz="1500" dirty="0" err="1">
                <a:latin typeface="Consolas" pitchFamily="49" charset="0"/>
                <a:cs typeface="Consolas" pitchFamily="49" charset="0"/>
              </a:rPr>
              <a:t>num</a:t>
            </a:r>
            <a:r>
              <a:rPr lang="en-US" sz="1500" dirty="0">
                <a:latin typeface="Consolas" pitchFamily="49" charset="0"/>
                <a:cs typeface="Consolas" pitchFamily="49" charset="0"/>
              </a:rPr>
              <a:t>; </a:t>
            </a:r>
          </a:p>
          <a:p>
            <a:pPr marL="0" indent="0">
              <a:buNone/>
            </a:pPr>
            <a:r>
              <a:rPr lang="en-US" sz="1500" dirty="0">
                <a:solidFill>
                  <a:srgbClr val="00B050"/>
                </a:solidFill>
                <a:latin typeface="+mj-lt"/>
                <a:cs typeface="Consolas" pitchFamily="49" charset="0"/>
              </a:rPr>
              <a:t>/*copy the value of </a:t>
            </a:r>
            <a:r>
              <a:rPr lang="en-US" sz="1500" dirty="0" err="1">
                <a:solidFill>
                  <a:srgbClr val="00B050"/>
                </a:solidFill>
                <a:latin typeface="+mj-lt"/>
                <a:cs typeface="Consolas" pitchFamily="49" charset="0"/>
              </a:rPr>
              <a:t>num</a:t>
            </a:r>
            <a:r>
              <a:rPr lang="en-US" sz="1500" dirty="0">
                <a:solidFill>
                  <a:srgbClr val="00B050"/>
                </a:solidFill>
                <a:latin typeface="+mj-lt"/>
                <a:cs typeface="Consolas" pitchFamily="49" charset="0"/>
              </a:rPr>
              <a:t> into the</a:t>
            </a:r>
          </a:p>
          <a:p>
            <a:pPr marL="0" indent="0">
              <a:buNone/>
            </a:pPr>
            <a:r>
              <a:rPr lang="en-US" sz="1500" dirty="0">
                <a:solidFill>
                  <a:srgbClr val="00B050"/>
                </a:solidFill>
                <a:latin typeface="+mj-lt"/>
                <a:cs typeface="Consolas" pitchFamily="49" charset="0"/>
              </a:rPr>
              <a:t>info field of </a:t>
            </a:r>
            <a:r>
              <a:rPr lang="en-US" sz="1500" dirty="0" err="1">
                <a:solidFill>
                  <a:srgbClr val="00B050"/>
                </a:solidFill>
                <a:latin typeface="+mj-lt"/>
                <a:cs typeface="Consolas" pitchFamily="49" charset="0"/>
              </a:rPr>
              <a:t>newNode</a:t>
            </a:r>
            <a:r>
              <a:rPr lang="en-US" sz="1500" dirty="0">
                <a:solidFill>
                  <a:srgbClr val="00B050"/>
                </a:solidFill>
                <a:latin typeface="+mj-lt"/>
                <a:cs typeface="Consolas" pitchFamily="49" charset="0"/>
              </a:rPr>
              <a:t>*/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645150" y="1905000"/>
            <a:ext cx="4346449" cy="48768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en-US" dirty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4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newNode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-&gt;link = NULL;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</a:rPr>
              <a:t>/*initialize the link field of </a:t>
            </a:r>
            <a:r>
              <a:rPr lang="en-US" dirty="0" err="1">
                <a:solidFill>
                  <a:srgbClr val="00B050"/>
                </a:solidFill>
              </a:rPr>
              <a:t>newNode</a:t>
            </a:r>
            <a:r>
              <a:rPr lang="en-US" dirty="0">
                <a:solidFill>
                  <a:srgbClr val="00B050"/>
                </a:solidFill>
              </a:rPr>
              <a:t> to NULL*/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5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 if (first == NULL)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</a:rPr>
              <a:t>//if first is NULL, the list is empty;</a:t>
            </a: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</a:rPr>
              <a:t>//make first and last point to </a:t>
            </a:r>
            <a:r>
              <a:rPr lang="en-US" dirty="0" err="1">
                <a:solidFill>
                  <a:srgbClr val="00B050"/>
                </a:solidFill>
              </a:rPr>
              <a:t>newNode</a:t>
            </a:r>
            <a:endParaRPr lang="en-US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dirty="0">
                <a:latin typeface="Consolas" pitchFamily="49" charset="0"/>
                <a:cs typeface="Consolas" pitchFamily="49" charset="0"/>
              </a:rPr>
              <a:t>{</a:t>
            </a:r>
          </a:p>
          <a:p>
            <a:pPr marL="0" indent="0">
              <a:buNone/>
            </a:pPr>
            <a:r>
              <a:rPr lang="en-US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5a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 first = 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newNode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5b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 last = 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newNode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latin typeface="Consolas" pitchFamily="49" charset="0"/>
                <a:cs typeface="Consolas" pitchFamily="49" charset="0"/>
              </a:rPr>
              <a:t>}</a:t>
            </a:r>
          </a:p>
          <a:p>
            <a:pPr marL="0" indent="0">
              <a:buNone/>
            </a:pPr>
            <a:endParaRPr lang="en-US" dirty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6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 else</a:t>
            </a:r>
            <a:r>
              <a:rPr lang="en-US" dirty="0"/>
              <a:t> </a:t>
            </a:r>
            <a:r>
              <a:rPr lang="en-US" dirty="0">
                <a:solidFill>
                  <a:srgbClr val="00B050"/>
                </a:solidFill>
              </a:rPr>
              <a:t>//list is not empty</a:t>
            </a:r>
          </a:p>
          <a:p>
            <a:pPr marL="0" indent="0">
              <a:buNone/>
            </a:pPr>
            <a:r>
              <a:rPr lang="en-US" dirty="0">
                <a:latin typeface="Consolas" pitchFamily="49" charset="0"/>
                <a:cs typeface="Consolas" pitchFamily="49" charset="0"/>
              </a:rPr>
              <a:t>{</a:t>
            </a:r>
          </a:p>
          <a:p>
            <a:pPr marL="0" indent="0">
              <a:buNone/>
            </a:pPr>
            <a:r>
              <a:rPr lang="en-US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6a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 last-&gt;link = 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newNode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;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</a:rPr>
              <a:t>//insert </a:t>
            </a:r>
            <a:r>
              <a:rPr lang="en-US" dirty="0" err="1">
                <a:solidFill>
                  <a:srgbClr val="00B050"/>
                </a:solidFill>
              </a:rPr>
              <a:t>newNode</a:t>
            </a:r>
            <a:r>
              <a:rPr lang="en-US" dirty="0">
                <a:solidFill>
                  <a:srgbClr val="00B050"/>
                </a:solidFill>
              </a:rPr>
              <a:t> at the end of the list</a:t>
            </a:r>
          </a:p>
          <a:p>
            <a:pPr marL="0" indent="0">
              <a:buNone/>
            </a:pPr>
            <a:r>
              <a:rPr lang="en-US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6b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 last = 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newNode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;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>
                <a:solidFill>
                  <a:srgbClr val="00B050"/>
                </a:solidFill>
              </a:rPr>
              <a:t>//set last so that it points to the</a:t>
            </a: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</a:rPr>
              <a:t>	//actual last node in the list</a:t>
            </a:r>
          </a:p>
          <a:p>
            <a:pPr marL="0" indent="0">
              <a:buNone/>
            </a:pPr>
            <a:r>
              <a:rPr lang="en-US" dirty="0"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69" t="27884" r="31845" b="58929"/>
          <a:stretch/>
        </p:blipFill>
        <p:spPr bwMode="auto">
          <a:xfrm>
            <a:off x="2133600" y="3122774"/>
            <a:ext cx="1152494" cy="68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52" t="70879" r="27306" b="19368"/>
          <a:stretch/>
        </p:blipFill>
        <p:spPr bwMode="auto">
          <a:xfrm>
            <a:off x="2124075" y="6248400"/>
            <a:ext cx="2295525" cy="54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4505325" y="1981200"/>
            <a:ext cx="0" cy="4876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69" t="21291" r="27892" b="64698"/>
          <a:stretch/>
        </p:blipFill>
        <p:spPr bwMode="auto">
          <a:xfrm>
            <a:off x="6781800" y="3200400"/>
            <a:ext cx="2209800" cy="780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12" t="33105" r="23134" b="51236"/>
          <a:stretch/>
        </p:blipFill>
        <p:spPr bwMode="auto">
          <a:xfrm>
            <a:off x="6248400" y="6030057"/>
            <a:ext cx="2743200" cy="751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019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2057400"/>
            <a:ext cx="4489704" cy="48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500" dirty="0"/>
              <a:t>	</a:t>
            </a:r>
            <a:endParaRPr lang="en-US" sz="1500" dirty="0">
              <a:latin typeface="Consolas" pitchFamily="49" charset="0"/>
              <a:cs typeface="Consolas" pitchFamily="49" charset="0"/>
            </a:endParaRPr>
          </a:p>
          <a:p>
            <a:r>
              <a:rPr lang="en-US" sz="1500" dirty="0"/>
              <a:t>After statement 1 executes, </a:t>
            </a:r>
            <a:r>
              <a:rPr lang="en-US" sz="1500" dirty="0" err="1"/>
              <a:t>num</a:t>
            </a:r>
            <a:r>
              <a:rPr lang="en-US" sz="1500" dirty="0"/>
              <a:t> is 2. Statement 2 creates a node and stores the address of that node in </a:t>
            </a:r>
            <a:r>
              <a:rPr lang="en-US" sz="1500" dirty="0" err="1"/>
              <a:t>newNode</a:t>
            </a:r>
            <a:r>
              <a:rPr lang="en-US" sz="1500" dirty="0"/>
              <a:t>. Statement 3 stores 2 in the info field of </a:t>
            </a:r>
            <a:r>
              <a:rPr lang="en-US" sz="1500" dirty="0" err="1"/>
              <a:t>newNode</a:t>
            </a:r>
            <a:r>
              <a:rPr lang="en-US" sz="1500" dirty="0"/>
              <a:t>, and statement 4 stores NULL in the link field of </a:t>
            </a:r>
            <a:r>
              <a:rPr lang="en-US" sz="1500" dirty="0" err="1"/>
              <a:t>newNode</a:t>
            </a:r>
            <a:endParaRPr lang="en-US" sz="1500" dirty="0"/>
          </a:p>
          <a:p>
            <a:endParaRPr lang="en-US" sz="1500" dirty="0"/>
          </a:p>
          <a:p>
            <a:endParaRPr lang="en-US" sz="1500" dirty="0"/>
          </a:p>
          <a:p>
            <a:endParaRPr lang="en-US" sz="1500" dirty="0"/>
          </a:p>
          <a:p>
            <a:r>
              <a:rPr lang="en-US" sz="1500" dirty="0"/>
              <a:t>Because first is NULL, we execute statements 5a and 5b.</a:t>
            </a:r>
          </a:p>
          <a:p>
            <a:endParaRPr lang="en-US" sz="1500" dirty="0"/>
          </a:p>
          <a:p>
            <a:endParaRPr lang="en-US" sz="1500" dirty="0"/>
          </a:p>
          <a:p>
            <a:endParaRPr lang="en-US" sz="15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645150" y="2240280"/>
            <a:ext cx="4498850" cy="4617720"/>
          </a:xfrm>
        </p:spPr>
        <p:txBody>
          <a:bodyPr>
            <a:normAutofit/>
          </a:bodyPr>
          <a:lstStyle/>
          <a:p>
            <a:r>
              <a:rPr lang="en-US" sz="1500" dirty="0"/>
              <a:t>We now repeat statements 1 through 6b. After statement 1 executes, </a:t>
            </a:r>
            <a:r>
              <a:rPr lang="en-US" sz="1500" dirty="0" err="1"/>
              <a:t>num</a:t>
            </a:r>
            <a:r>
              <a:rPr lang="en-US" sz="1500" dirty="0"/>
              <a:t> is 15. Statement 2 creates a node and stores the address of this node in </a:t>
            </a:r>
            <a:r>
              <a:rPr lang="en-US" sz="1500" dirty="0" err="1"/>
              <a:t>newNode</a:t>
            </a:r>
            <a:r>
              <a:rPr lang="en-US" sz="1500" dirty="0"/>
              <a:t>. Statement 3 stores 15 in the info field of </a:t>
            </a:r>
            <a:r>
              <a:rPr lang="en-US" sz="1500" dirty="0" err="1"/>
              <a:t>newNode</a:t>
            </a:r>
            <a:r>
              <a:rPr lang="en-US" sz="1500" dirty="0"/>
              <a:t>, and statement 4 stores NULL in the link field of </a:t>
            </a:r>
            <a:r>
              <a:rPr lang="en-US" sz="1500" dirty="0" err="1"/>
              <a:t>newNode</a:t>
            </a:r>
            <a:endParaRPr lang="en-US" sz="1500" dirty="0"/>
          </a:p>
          <a:p>
            <a:endParaRPr lang="en-US" sz="1500" dirty="0"/>
          </a:p>
          <a:p>
            <a:endParaRPr lang="en-US" sz="1500" dirty="0"/>
          </a:p>
          <a:p>
            <a:endParaRPr lang="en-US" sz="1500" dirty="0"/>
          </a:p>
          <a:p>
            <a:endParaRPr lang="en-US" sz="1500" dirty="0"/>
          </a:p>
          <a:p>
            <a:endParaRPr lang="en-US" sz="1500" dirty="0"/>
          </a:p>
          <a:p>
            <a:r>
              <a:rPr lang="en-US" sz="1500" dirty="0"/>
              <a:t>Because first is not NULL, we execute statements 6a and 6b. 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52" t="70879" r="27306" b="19368"/>
          <a:stretch/>
        </p:blipFill>
        <p:spPr bwMode="auto">
          <a:xfrm>
            <a:off x="457200" y="3810000"/>
            <a:ext cx="2828925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69" t="27884" r="31845" b="58929"/>
          <a:stretch/>
        </p:blipFill>
        <p:spPr bwMode="auto">
          <a:xfrm>
            <a:off x="509572" y="990600"/>
            <a:ext cx="1533494" cy="91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69" t="21291" r="27892" b="64698"/>
          <a:stretch/>
        </p:blipFill>
        <p:spPr bwMode="auto">
          <a:xfrm>
            <a:off x="557551" y="5562600"/>
            <a:ext cx="2750345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12" t="33105" r="23134" b="51236"/>
          <a:stretch/>
        </p:blipFill>
        <p:spPr bwMode="auto">
          <a:xfrm>
            <a:off x="5105400" y="3810000"/>
            <a:ext cx="3352800" cy="918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12" t="33105" r="23134" b="51236"/>
          <a:stretch/>
        </p:blipFill>
        <p:spPr bwMode="auto">
          <a:xfrm>
            <a:off x="5200316" y="5824537"/>
            <a:ext cx="3162968" cy="86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Straight Connector 10"/>
          <p:cNvCxnSpPr/>
          <p:nvPr/>
        </p:nvCxnSpPr>
        <p:spPr>
          <a:xfrm>
            <a:off x="4572000" y="2133600"/>
            <a:ext cx="0" cy="472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97111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Operations over LL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228600" y="1932432"/>
            <a:ext cx="3442446" cy="658368"/>
          </a:xfrm>
        </p:spPr>
        <p:txBody>
          <a:bodyPr/>
          <a:lstStyle/>
          <a:p>
            <a:r>
              <a:rPr lang="en-US" dirty="0"/>
              <a:t>Print the LL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152400" y="2514600"/>
            <a:ext cx="4339992" cy="41148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700" dirty="0">
                <a:latin typeface="Consolas" pitchFamily="49" charset="0"/>
                <a:cs typeface="Consolas" pitchFamily="49" charset="0"/>
              </a:rPr>
              <a:t>current = first; </a:t>
            </a:r>
          </a:p>
          <a:p>
            <a:pPr marL="0" indent="0">
              <a:buNone/>
            </a:pPr>
            <a:r>
              <a:rPr lang="en-US" sz="1700" dirty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//set current so that it points to</a:t>
            </a:r>
          </a:p>
          <a:p>
            <a:pPr marL="0" indent="0">
              <a:buNone/>
            </a:pPr>
            <a:r>
              <a:rPr lang="en-US" sz="1700" dirty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//the first node</a:t>
            </a:r>
          </a:p>
          <a:p>
            <a:pPr marL="0" indent="0">
              <a:buNone/>
            </a:pPr>
            <a:r>
              <a:rPr lang="en-US" sz="1700" dirty="0">
                <a:latin typeface="Consolas" pitchFamily="49" charset="0"/>
                <a:cs typeface="Consolas" pitchFamily="49" charset="0"/>
              </a:rPr>
              <a:t>while (current != NULL) </a:t>
            </a:r>
          </a:p>
          <a:p>
            <a:pPr marL="0" indent="0">
              <a:buNone/>
            </a:pPr>
            <a:r>
              <a:rPr lang="en-US" sz="1700" dirty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//while more data to print</a:t>
            </a:r>
          </a:p>
          <a:p>
            <a:pPr marL="0" indent="0">
              <a:buNone/>
            </a:pPr>
            <a:r>
              <a:rPr lang="en-US" sz="1700" dirty="0">
                <a:latin typeface="Consolas" pitchFamily="49" charset="0"/>
                <a:cs typeface="Consolas" pitchFamily="49" charset="0"/>
              </a:rPr>
              <a:t>{</a:t>
            </a:r>
          </a:p>
          <a:p>
            <a:pPr marL="0" indent="0">
              <a:buNone/>
            </a:pPr>
            <a:r>
              <a:rPr lang="en-US" sz="1700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1700" dirty="0" err="1">
                <a:latin typeface="Consolas" pitchFamily="49" charset="0"/>
                <a:cs typeface="Consolas" pitchFamily="49" charset="0"/>
              </a:rPr>
              <a:t>cout</a:t>
            </a:r>
            <a:r>
              <a:rPr lang="en-US" sz="1700" dirty="0">
                <a:latin typeface="Consolas" pitchFamily="49" charset="0"/>
                <a:cs typeface="Consolas" pitchFamily="49" charset="0"/>
              </a:rPr>
              <a:t>&lt;&lt;current-&gt;info&lt;&lt;" ";</a:t>
            </a:r>
          </a:p>
          <a:p>
            <a:pPr marL="0" indent="0">
              <a:buNone/>
            </a:pPr>
            <a:r>
              <a:rPr lang="en-US" sz="1700" dirty="0">
                <a:latin typeface="Consolas" pitchFamily="49" charset="0"/>
                <a:cs typeface="Consolas" pitchFamily="49" charset="0"/>
              </a:rPr>
              <a:t>	current = current-&gt;link;</a:t>
            </a:r>
          </a:p>
          <a:p>
            <a:pPr marL="0" indent="0">
              <a:buNone/>
            </a:pPr>
            <a:r>
              <a:rPr lang="en-US" sz="1700" dirty="0">
                <a:latin typeface="Consolas" pitchFamily="49" charset="0"/>
                <a:cs typeface="Consolas" pitchFamily="49" charset="0"/>
              </a:rPr>
              <a:t>}</a:t>
            </a:r>
          </a:p>
          <a:p>
            <a:pPr marL="0" indent="0">
              <a:buNone/>
            </a:pPr>
            <a:r>
              <a:rPr lang="en-US" sz="1700" dirty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//end print</a:t>
            </a:r>
          </a:p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800600" y="1932432"/>
            <a:ext cx="3447288" cy="658368"/>
          </a:xfrm>
        </p:spPr>
        <p:txBody>
          <a:bodyPr/>
          <a:lstStyle/>
          <a:p>
            <a:r>
              <a:rPr lang="en-US" dirty="0"/>
              <a:t>Destroy the LL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4645026" y="2514600"/>
            <a:ext cx="4346574" cy="41910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>
                <a:latin typeface="Consolas" pitchFamily="49" charset="0"/>
                <a:cs typeface="Consolas" pitchFamily="49" charset="0"/>
              </a:rPr>
              <a:t>while (first != NULL) </a:t>
            </a: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//while there are nodes in the list</a:t>
            </a:r>
          </a:p>
          <a:p>
            <a:pPr marL="0" indent="0">
              <a:buNone/>
            </a:pPr>
            <a:r>
              <a:rPr lang="en-US" dirty="0">
                <a:latin typeface="Consolas" pitchFamily="49" charset="0"/>
                <a:cs typeface="Consolas" pitchFamily="49" charset="0"/>
              </a:rPr>
              <a:t>{</a:t>
            </a:r>
          </a:p>
          <a:p>
            <a:pPr marL="0" indent="0">
              <a:buNone/>
            </a:pPr>
            <a:r>
              <a:rPr lang="en-US" dirty="0">
                <a:latin typeface="Consolas" pitchFamily="49" charset="0"/>
                <a:cs typeface="Consolas" pitchFamily="49" charset="0"/>
              </a:rPr>
              <a:t>	temp = first; </a:t>
            </a: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//set temp to the current node</a:t>
            </a:r>
          </a:p>
          <a:p>
            <a:pPr marL="0" indent="0">
              <a:buNone/>
            </a:pPr>
            <a:r>
              <a:rPr lang="en-US" dirty="0">
                <a:latin typeface="Consolas" pitchFamily="49" charset="0"/>
                <a:cs typeface="Consolas" pitchFamily="49" charset="0"/>
              </a:rPr>
              <a:t>	first = first-&gt;link; </a:t>
            </a: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//advance first to the next node</a:t>
            </a: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	</a:t>
            </a:r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delete temp;</a:t>
            </a:r>
            <a:r>
              <a:rPr lang="en-US" dirty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 </a:t>
            </a: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//deallocate the memory occupied by temp</a:t>
            </a:r>
          </a:p>
          <a:p>
            <a:pPr marL="0" indent="0">
              <a:buNone/>
            </a:pPr>
            <a:r>
              <a:rPr lang="en-US" dirty="0">
                <a:latin typeface="Consolas" pitchFamily="49" charset="0"/>
                <a:cs typeface="Consolas" pitchFamily="49" charset="0"/>
              </a:rPr>
              <a:t>}</a:t>
            </a:r>
          </a:p>
          <a:p>
            <a:pPr marL="0" indent="0">
              <a:buNone/>
            </a:pPr>
            <a:r>
              <a:rPr lang="en-US" dirty="0">
                <a:latin typeface="Consolas" pitchFamily="49" charset="0"/>
                <a:cs typeface="Consolas" pitchFamily="49" charset="0"/>
              </a:rPr>
              <a:t>last = NULL; </a:t>
            </a: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//initialize last to NULL; first has already been set to NULL by the while loo</a:t>
            </a:r>
            <a:r>
              <a:rPr lang="en-US" dirty="0">
                <a:solidFill>
                  <a:srgbClr val="00B050"/>
                </a:solidFill>
              </a:rPr>
              <a:t>p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4572000" y="2133600"/>
            <a:ext cx="0" cy="472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107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the previously given data 2, 15, 8, 24, 34 the linked list is as shown below as </a:t>
            </a:r>
          </a:p>
          <a:p>
            <a:pPr marL="0" indent="0" algn="ctr">
              <a:buNone/>
            </a:pPr>
            <a:r>
              <a:rPr lang="en-US" b="1" dirty="0"/>
              <a:t>Backward LL</a:t>
            </a:r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US" b="1" dirty="0"/>
              <a:t>Forward LL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LL Backward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14" t="48896" r="8291" b="33441"/>
          <a:stretch/>
        </p:blipFill>
        <p:spPr bwMode="auto">
          <a:xfrm>
            <a:off x="1066800" y="3566931"/>
            <a:ext cx="7326774" cy="1157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4" t="33104" r="9004" b="49451"/>
          <a:stretch/>
        </p:blipFill>
        <p:spPr bwMode="auto">
          <a:xfrm>
            <a:off x="942975" y="5334000"/>
            <a:ext cx="7667625" cy="12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08941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1. Initialize first to NULL.</a:t>
            </a:r>
          </a:p>
          <a:p>
            <a:r>
              <a:rPr lang="en-US" dirty="0"/>
              <a:t>2. For each item in the list,</a:t>
            </a:r>
          </a:p>
          <a:p>
            <a:pPr lvl="1"/>
            <a:r>
              <a:rPr lang="en-US" dirty="0"/>
              <a:t> Create the new node, </a:t>
            </a:r>
            <a:r>
              <a:rPr lang="en-US" dirty="0" err="1"/>
              <a:t>newNode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 Store the item in </a:t>
            </a:r>
            <a:r>
              <a:rPr lang="en-US" dirty="0" err="1"/>
              <a:t>newNode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 Insert </a:t>
            </a:r>
            <a:r>
              <a:rPr lang="en-US" dirty="0" err="1"/>
              <a:t>newNode</a:t>
            </a:r>
            <a:r>
              <a:rPr lang="en-US" dirty="0"/>
              <a:t> before first.</a:t>
            </a:r>
          </a:p>
          <a:p>
            <a:pPr lvl="1"/>
            <a:r>
              <a:rPr lang="en-US" dirty="0"/>
              <a:t> Update the value of the pointer first.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Pseudo code of building Backward LL </a:t>
            </a:r>
          </a:p>
        </p:txBody>
      </p:sp>
    </p:spTree>
    <p:extLst>
      <p:ext uri="{BB962C8B-B14F-4D97-AF65-F5344CB8AC3E}">
        <p14:creationId xmlns:p14="http://schemas.microsoft.com/office/powerpoint/2010/main" val="309004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linked list is a collection of components called </a:t>
            </a:r>
            <a:r>
              <a:rPr lang="en-US" b="1" dirty="0">
                <a:solidFill>
                  <a:srgbClr val="FF0000"/>
                </a:solidFill>
              </a:rPr>
              <a:t>nodes</a:t>
            </a:r>
          </a:p>
          <a:p>
            <a:r>
              <a:rPr lang="en-US" dirty="0">
                <a:solidFill>
                  <a:schemeClr val="tx1"/>
                </a:solidFill>
              </a:rPr>
              <a:t>Every node (except the last one) contains the address of the next node</a:t>
            </a:r>
          </a:p>
          <a:p>
            <a:r>
              <a:rPr lang="en-US" dirty="0">
                <a:solidFill>
                  <a:schemeClr val="tx1"/>
                </a:solidFill>
              </a:rPr>
              <a:t>The address of first node is stored in separate location called as </a:t>
            </a:r>
            <a:r>
              <a:rPr lang="en-US" b="1" dirty="0">
                <a:solidFill>
                  <a:srgbClr val="FF0000"/>
                </a:solidFill>
              </a:rPr>
              <a:t>head</a:t>
            </a:r>
            <a:r>
              <a:rPr lang="en-US" dirty="0">
                <a:solidFill>
                  <a:schemeClr val="tx1"/>
                </a:solidFill>
              </a:rPr>
              <a:t> or </a:t>
            </a:r>
            <a:r>
              <a:rPr lang="en-US" b="1" dirty="0">
                <a:solidFill>
                  <a:srgbClr val="FF0000"/>
                </a:solidFill>
              </a:rPr>
              <a:t>first</a:t>
            </a:r>
          </a:p>
          <a:p>
            <a:r>
              <a:rPr lang="en-US" dirty="0">
                <a:solidFill>
                  <a:schemeClr val="tx1"/>
                </a:solidFill>
              </a:rPr>
              <a:t>Every node in linked list has 2 components: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one to store relevant information (data)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and other to store the address called as </a:t>
            </a:r>
            <a:r>
              <a:rPr lang="en-US" b="1" dirty="0">
                <a:solidFill>
                  <a:srgbClr val="FF0000"/>
                </a:solidFill>
              </a:rPr>
              <a:t>link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lvl="1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 of LL</a:t>
            </a:r>
          </a:p>
        </p:txBody>
      </p:sp>
    </p:spTree>
    <p:extLst>
      <p:ext uri="{BB962C8B-B14F-4D97-AF65-F5344CB8AC3E}">
        <p14:creationId xmlns:p14="http://schemas.microsoft.com/office/powerpoint/2010/main" val="4369854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2057401"/>
            <a:ext cx="8839199" cy="46482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1900" dirty="0" err="1">
                <a:latin typeface="Consolas" pitchFamily="49" charset="0"/>
                <a:cs typeface="Consolas" pitchFamily="49" charset="0"/>
              </a:rPr>
              <a:t>nodeType</a:t>
            </a:r>
            <a:r>
              <a:rPr lang="en-US" sz="1900" dirty="0">
                <a:latin typeface="Consolas" pitchFamily="49" charset="0"/>
                <a:cs typeface="Consolas" pitchFamily="49" charset="0"/>
              </a:rPr>
              <a:t>* </a:t>
            </a:r>
            <a:r>
              <a:rPr lang="en-US" sz="1900" dirty="0" err="1">
                <a:latin typeface="Consolas" pitchFamily="49" charset="0"/>
                <a:cs typeface="Consolas" pitchFamily="49" charset="0"/>
              </a:rPr>
              <a:t>buildListBackward</a:t>
            </a:r>
            <a:r>
              <a:rPr lang="en-US" sz="1900" dirty="0">
                <a:latin typeface="Consolas" pitchFamily="49" charset="0"/>
                <a:cs typeface="Consolas" pitchFamily="49" charset="0"/>
              </a:rPr>
              <a:t>()</a:t>
            </a:r>
          </a:p>
          <a:p>
            <a:pPr marL="0" indent="0">
              <a:buNone/>
            </a:pPr>
            <a:r>
              <a:rPr lang="en-US" sz="1900" dirty="0">
                <a:latin typeface="Consolas" pitchFamily="49" charset="0"/>
                <a:cs typeface="Consolas" pitchFamily="49" charset="0"/>
              </a:rPr>
              <a:t>{</a:t>
            </a:r>
          </a:p>
          <a:p>
            <a:pPr marL="0" indent="0">
              <a:buNone/>
            </a:pPr>
            <a:r>
              <a:rPr lang="en-US" sz="1900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1900" dirty="0" err="1">
                <a:solidFill>
                  <a:srgbClr val="00B0F0"/>
                </a:solidFill>
                <a:latin typeface="Consolas" pitchFamily="49" charset="0"/>
                <a:cs typeface="Consolas" pitchFamily="49" charset="0"/>
              </a:rPr>
              <a:t>nodeType</a:t>
            </a:r>
            <a:r>
              <a:rPr lang="en-US" sz="1900" dirty="0">
                <a:latin typeface="Consolas" pitchFamily="49" charset="0"/>
                <a:cs typeface="Consolas" pitchFamily="49" charset="0"/>
              </a:rPr>
              <a:t> *first, *</a:t>
            </a:r>
            <a:r>
              <a:rPr lang="en-US" sz="1900" dirty="0" err="1">
                <a:latin typeface="Consolas" pitchFamily="49" charset="0"/>
                <a:cs typeface="Consolas" pitchFamily="49" charset="0"/>
              </a:rPr>
              <a:t>newNode</a:t>
            </a:r>
            <a:r>
              <a:rPr lang="en-US" sz="1900" dirty="0">
                <a:latin typeface="Consolas" pitchFamily="49" charset="0"/>
                <a:cs typeface="Consolas" pitchFamily="49" charset="0"/>
              </a:rPr>
              <a:t>;</a:t>
            </a:r>
          </a:p>
          <a:p>
            <a:pPr marL="0" indent="0">
              <a:buNone/>
            </a:pPr>
            <a:r>
              <a:rPr lang="en-US" sz="1900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1900" dirty="0" err="1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en-US" sz="19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900" dirty="0" err="1">
                <a:latin typeface="Consolas" pitchFamily="49" charset="0"/>
                <a:cs typeface="Consolas" pitchFamily="49" charset="0"/>
              </a:rPr>
              <a:t>num</a:t>
            </a:r>
            <a:r>
              <a:rPr lang="en-US" sz="1900" dirty="0">
                <a:latin typeface="Consolas" pitchFamily="49" charset="0"/>
                <a:cs typeface="Consolas" pitchFamily="49" charset="0"/>
              </a:rPr>
              <a:t>;</a:t>
            </a:r>
          </a:p>
          <a:p>
            <a:pPr marL="0" indent="0">
              <a:buNone/>
            </a:pPr>
            <a:r>
              <a:rPr lang="en-US" sz="1900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1900" dirty="0" err="1">
                <a:latin typeface="Consolas" pitchFamily="49" charset="0"/>
                <a:cs typeface="Consolas" pitchFamily="49" charset="0"/>
              </a:rPr>
              <a:t>cout</a:t>
            </a:r>
            <a:r>
              <a:rPr lang="en-US" sz="1900" dirty="0">
                <a:latin typeface="Consolas" pitchFamily="49" charset="0"/>
                <a:cs typeface="Consolas" pitchFamily="49" charset="0"/>
              </a:rPr>
              <a:t>&lt;&lt;"Enter a list of integers ending with -1."&lt;&lt;</a:t>
            </a:r>
            <a:r>
              <a:rPr lang="en-US" sz="1900" dirty="0" err="1">
                <a:latin typeface="Consolas" pitchFamily="49" charset="0"/>
                <a:cs typeface="Consolas" pitchFamily="49" charset="0"/>
              </a:rPr>
              <a:t>endl</a:t>
            </a:r>
            <a:r>
              <a:rPr lang="en-US" sz="1900" dirty="0">
                <a:latin typeface="Consolas" pitchFamily="49" charset="0"/>
                <a:cs typeface="Consolas" pitchFamily="49" charset="0"/>
              </a:rPr>
              <a:t>;</a:t>
            </a:r>
          </a:p>
          <a:p>
            <a:pPr marL="0" indent="0">
              <a:buNone/>
            </a:pPr>
            <a:r>
              <a:rPr lang="en-US" sz="1900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1900" dirty="0" err="1">
                <a:latin typeface="Consolas" pitchFamily="49" charset="0"/>
                <a:cs typeface="Consolas" pitchFamily="49" charset="0"/>
              </a:rPr>
              <a:t>cin</a:t>
            </a:r>
            <a:r>
              <a:rPr lang="en-US" sz="1900" dirty="0">
                <a:latin typeface="Consolas" pitchFamily="49" charset="0"/>
                <a:cs typeface="Consolas" pitchFamily="49" charset="0"/>
              </a:rPr>
              <a:t> &gt;&gt; </a:t>
            </a:r>
            <a:r>
              <a:rPr lang="en-US" sz="1900" dirty="0" err="1">
                <a:latin typeface="Consolas" pitchFamily="49" charset="0"/>
                <a:cs typeface="Consolas" pitchFamily="49" charset="0"/>
              </a:rPr>
              <a:t>num</a:t>
            </a:r>
            <a:r>
              <a:rPr lang="en-US" sz="1900" dirty="0">
                <a:latin typeface="Consolas" pitchFamily="49" charset="0"/>
                <a:cs typeface="Consolas" pitchFamily="49" charset="0"/>
              </a:rPr>
              <a:t>;</a:t>
            </a:r>
          </a:p>
          <a:p>
            <a:pPr marL="0" indent="0">
              <a:buNone/>
            </a:pPr>
            <a:r>
              <a:rPr lang="en-US" sz="1900" dirty="0">
                <a:latin typeface="Consolas" pitchFamily="49" charset="0"/>
                <a:cs typeface="Consolas" pitchFamily="49" charset="0"/>
              </a:rPr>
              <a:t>	first = NULL;</a:t>
            </a:r>
          </a:p>
          <a:p>
            <a:pPr marL="0" indent="0">
              <a:buNone/>
            </a:pPr>
            <a:r>
              <a:rPr lang="en-US" sz="1900" dirty="0">
                <a:latin typeface="Consolas" pitchFamily="49" charset="0"/>
                <a:cs typeface="Consolas" pitchFamily="49" charset="0"/>
              </a:rPr>
              <a:t>	while (</a:t>
            </a:r>
            <a:r>
              <a:rPr lang="en-US" sz="1900" dirty="0" err="1">
                <a:latin typeface="Consolas" pitchFamily="49" charset="0"/>
                <a:cs typeface="Consolas" pitchFamily="49" charset="0"/>
              </a:rPr>
              <a:t>num</a:t>
            </a:r>
            <a:r>
              <a:rPr lang="en-US" sz="1900" dirty="0">
                <a:latin typeface="Consolas" pitchFamily="49" charset="0"/>
                <a:cs typeface="Consolas" pitchFamily="49" charset="0"/>
              </a:rPr>
              <a:t> != -1)</a:t>
            </a:r>
          </a:p>
          <a:p>
            <a:pPr marL="0" indent="0">
              <a:buNone/>
            </a:pPr>
            <a:r>
              <a:rPr lang="en-US" sz="1900" dirty="0">
                <a:latin typeface="Consolas" pitchFamily="49" charset="0"/>
                <a:cs typeface="Consolas" pitchFamily="49" charset="0"/>
              </a:rPr>
              <a:t>	{</a:t>
            </a:r>
          </a:p>
          <a:p>
            <a:pPr marL="0" indent="0">
              <a:buNone/>
            </a:pPr>
            <a:r>
              <a:rPr lang="en-US" sz="1900" dirty="0">
                <a:latin typeface="Consolas" pitchFamily="49" charset="0"/>
                <a:cs typeface="Consolas" pitchFamily="49" charset="0"/>
              </a:rPr>
              <a:t>	    </a:t>
            </a:r>
            <a:r>
              <a:rPr lang="en-US" sz="1900" dirty="0" err="1">
                <a:latin typeface="Consolas" pitchFamily="49" charset="0"/>
                <a:cs typeface="Consolas" pitchFamily="49" charset="0"/>
              </a:rPr>
              <a:t>newNode</a:t>
            </a:r>
            <a:r>
              <a:rPr lang="en-US" sz="1900" dirty="0">
                <a:latin typeface="Consolas" pitchFamily="49" charset="0"/>
                <a:cs typeface="Consolas" pitchFamily="49" charset="0"/>
              </a:rPr>
              <a:t> = </a:t>
            </a:r>
            <a:r>
              <a:rPr lang="en-US" sz="1900" dirty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new</a:t>
            </a:r>
            <a:r>
              <a:rPr lang="en-US" sz="19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900" dirty="0" err="1">
                <a:latin typeface="Consolas" pitchFamily="49" charset="0"/>
                <a:cs typeface="Consolas" pitchFamily="49" charset="0"/>
              </a:rPr>
              <a:t>nodeType</a:t>
            </a:r>
            <a:r>
              <a:rPr lang="en-US" sz="1900" dirty="0">
                <a:latin typeface="Consolas" pitchFamily="49" charset="0"/>
                <a:cs typeface="Consolas" pitchFamily="49" charset="0"/>
              </a:rPr>
              <a:t>; </a:t>
            </a:r>
            <a:r>
              <a:rPr lang="en-US" sz="1900" dirty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//create a node</a:t>
            </a:r>
          </a:p>
          <a:p>
            <a:pPr marL="0" indent="0">
              <a:buNone/>
            </a:pPr>
            <a:r>
              <a:rPr lang="en-US" sz="1900" dirty="0">
                <a:latin typeface="Consolas" pitchFamily="49" charset="0"/>
                <a:cs typeface="Consolas" pitchFamily="49" charset="0"/>
              </a:rPr>
              <a:t>	    </a:t>
            </a:r>
            <a:r>
              <a:rPr lang="en-US" sz="1900" dirty="0" err="1">
                <a:latin typeface="Consolas" pitchFamily="49" charset="0"/>
                <a:cs typeface="Consolas" pitchFamily="49" charset="0"/>
              </a:rPr>
              <a:t>newNode</a:t>
            </a:r>
            <a:r>
              <a:rPr lang="en-US" sz="1900" dirty="0">
                <a:latin typeface="Consolas" pitchFamily="49" charset="0"/>
                <a:cs typeface="Consolas" pitchFamily="49" charset="0"/>
              </a:rPr>
              <a:t>-&gt;info = </a:t>
            </a:r>
            <a:r>
              <a:rPr lang="en-US" sz="1900" dirty="0" err="1">
                <a:latin typeface="Consolas" pitchFamily="49" charset="0"/>
                <a:cs typeface="Consolas" pitchFamily="49" charset="0"/>
              </a:rPr>
              <a:t>num</a:t>
            </a:r>
            <a:r>
              <a:rPr lang="en-US" sz="1900" dirty="0">
                <a:latin typeface="Consolas" pitchFamily="49" charset="0"/>
                <a:cs typeface="Consolas" pitchFamily="49" charset="0"/>
              </a:rPr>
              <a:t>; </a:t>
            </a:r>
            <a:r>
              <a:rPr lang="en-US" sz="1900" dirty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//store the data in </a:t>
            </a:r>
            <a:r>
              <a:rPr lang="en-US" sz="1900" dirty="0" err="1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newNode</a:t>
            </a:r>
            <a:endParaRPr lang="en-US" sz="1900" dirty="0">
              <a:solidFill>
                <a:srgbClr val="00B050"/>
              </a:solidFill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en-US" sz="1900" dirty="0">
                <a:latin typeface="Consolas" pitchFamily="49" charset="0"/>
                <a:cs typeface="Consolas" pitchFamily="49" charset="0"/>
              </a:rPr>
              <a:t>	    </a:t>
            </a:r>
            <a:r>
              <a:rPr lang="en-US" sz="1900" dirty="0" err="1">
                <a:latin typeface="Consolas" pitchFamily="49" charset="0"/>
                <a:cs typeface="Consolas" pitchFamily="49" charset="0"/>
              </a:rPr>
              <a:t>newNode</a:t>
            </a:r>
            <a:r>
              <a:rPr lang="en-US" sz="1900" dirty="0">
                <a:latin typeface="Consolas" pitchFamily="49" charset="0"/>
                <a:cs typeface="Consolas" pitchFamily="49" charset="0"/>
              </a:rPr>
              <a:t>-&gt;link = first; </a:t>
            </a:r>
            <a:r>
              <a:rPr lang="en-US" sz="1900" dirty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//put </a:t>
            </a:r>
            <a:r>
              <a:rPr lang="en-US" sz="1900" dirty="0" err="1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newNode</a:t>
            </a:r>
            <a:r>
              <a:rPr lang="en-US" sz="1900" dirty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 at the beginning of the list</a:t>
            </a:r>
          </a:p>
          <a:p>
            <a:pPr marL="0" indent="0">
              <a:buNone/>
            </a:pPr>
            <a:r>
              <a:rPr lang="en-US" sz="1900" dirty="0">
                <a:latin typeface="Consolas" pitchFamily="49" charset="0"/>
                <a:cs typeface="Consolas" pitchFamily="49" charset="0"/>
              </a:rPr>
              <a:t>	    first = </a:t>
            </a:r>
            <a:r>
              <a:rPr lang="en-US" sz="1900" dirty="0" err="1">
                <a:latin typeface="Consolas" pitchFamily="49" charset="0"/>
                <a:cs typeface="Consolas" pitchFamily="49" charset="0"/>
              </a:rPr>
              <a:t>newNode</a:t>
            </a:r>
            <a:r>
              <a:rPr lang="en-US" sz="1900" dirty="0">
                <a:latin typeface="Consolas" pitchFamily="49" charset="0"/>
                <a:cs typeface="Consolas" pitchFamily="49" charset="0"/>
              </a:rPr>
              <a:t>; </a:t>
            </a:r>
            <a:r>
              <a:rPr lang="en-US" sz="1900" dirty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//update the head (first) pointer of the list</a:t>
            </a:r>
          </a:p>
          <a:p>
            <a:pPr marL="0" indent="0">
              <a:buNone/>
            </a:pPr>
            <a:r>
              <a:rPr lang="en-US" sz="1900" dirty="0">
                <a:latin typeface="Consolas" pitchFamily="49" charset="0"/>
                <a:cs typeface="Consolas" pitchFamily="49" charset="0"/>
              </a:rPr>
              <a:t>	    </a:t>
            </a:r>
            <a:r>
              <a:rPr lang="en-US" sz="1900" dirty="0" err="1">
                <a:latin typeface="Consolas" pitchFamily="49" charset="0"/>
                <a:cs typeface="Consolas" pitchFamily="49" charset="0"/>
              </a:rPr>
              <a:t>cin</a:t>
            </a:r>
            <a:r>
              <a:rPr lang="en-US" sz="1900" dirty="0">
                <a:latin typeface="Consolas" pitchFamily="49" charset="0"/>
                <a:cs typeface="Consolas" pitchFamily="49" charset="0"/>
              </a:rPr>
              <a:t> &gt;&gt; </a:t>
            </a:r>
            <a:r>
              <a:rPr lang="en-US" sz="1900" dirty="0" err="1">
                <a:latin typeface="Consolas" pitchFamily="49" charset="0"/>
                <a:cs typeface="Consolas" pitchFamily="49" charset="0"/>
              </a:rPr>
              <a:t>num</a:t>
            </a:r>
            <a:r>
              <a:rPr lang="en-US" sz="1900" dirty="0">
                <a:latin typeface="Consolas" pitchFamily="49" charset="0"/>
                <a:cs typeface="Consolas" pitchFamily="49" charset="0"/>
              </a:rPr>
              <a:t>; </a:t>
            </a:r>
            <a:r>
              <a:rPr lang="en-US" sz="1900" dirty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//read the next number</a:t>
            </a:r>
          </a:p>
          <a:p>
            <a:pPr marL="0" indent="0">
              <a:buNone/>
            </a:pPr>
            <a:r>
              <a:rPr lang="en-US" sz="1900" dirty="0">
                <a:latin typeface="Consolas" pitchFamily="49" charset="0"/>
                <a:cs typeface="Consolas" pitchFamily="49" charset="0"/>
              </a:rPr>
              <a:t>	}</a:t>
            </a:r>
          </a:p>
          <a:p>
            <a:pPr marL="0" indent="0">
              <a:buNone/>
            </a:pPr>
            <a:r>
              <a:rPr lang="en-US" sz="1900" dirty="0">
                <a:latin typeface="Consolas" pitchFamily="49" charset="0"/>
                <a:cs typeface="Consolas" pitchFamily="49" charset="0"/>
              </a:rPr>
              <a:t>	return first;</a:t>
            </a:r>
          </a:p>
          <a:p>
            <a:pPr marL="0" indent="0">
              <a:buNone/>
            </a:pPr>
            <a:r>
              <a:rPr lang="en-US" sz="1900" dirty="0">
                <a:latin typeface="Consolas" pitchFamily="49" charset="0"/>
                <a:cs typeface="Consolas" pitchFamily="49" charset="0"/>
              </a:rPr>
              <a:t>} </a:t>
            </a:r>
            <a:r>
              <a:rPr lang="en-US" sz="1900" dirty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//end </a:t>
            </a:r>
            <a:r>
              <a:rPr lang="en-US" sz="1900" dirty="0" err="1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buildListBackward</a:t>
            </a:r>
            <a:endParaRPr lang="en-US" sz="1900" dirty="0">
              <a:solidFill>
                <a:srgbClr val="00B050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C++ function to build Backward LL</a:t>
            </a:r>
          </a:p>
        </p:txBody>
      </p:sp>
    </p:spTree>
    <p:extLst>
      <p:ext uri="{BB962C8B-B14F-4D97-AF65-F5344CB8AC3E}">
        <p14:creationId xmlns:p14="http://schemas.microsoft.com/office/powerpoint/2010/main" val="37833197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 linked list is a list of items, called nodes, in which the order of the nodes is determined by the address, called a link, stored in each node.</a:t>
            </a:r>
          </a:p>
          <a:p>
            <a:r>
              <a:rPr lang="en-US" dirty="0"/>
              <a:t>The pointer to a linked list—that is, the pointer to the first node in the list—is stored in a separate location called the head or first.</a:t>
            </a:r>
          </a:p>
          <a:p>
            <a:r>
              <a:rPr lang="en-US" dirty="0"/>
              <a:t>A linked list is a dynamic data structure.</a:t>
            </a:r>
          </a:p>
          <a:p>
            <a:r>
              <a:rPr lang="en-US" dirty="0"/>
              <a:t>The length of a linked list is the number of nodes in the list. Item insertion and deletion from a linked list do not require data movement; only the pointers are adjusted.</a:t>
            </a:r>
          </a:p>
          <a:p>
            <a:r>
              <a:rPr lang="en-US"/>
              <a:t>A </a:t>
            </a:r>
            <a:r>
              <a:rPr lang="en-US" dirty="0"/>
              <a:t>(single) linked list is traversed in only one direction.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REVIEW</a:t>
            </a:r>
          </a:p>
        </p:txBody>
      </p:sp>
    </p:spTree>
    <p:extLst>
      <p:ext uri="{BB962C8B-B14F-4D97-AF65-F5344CB8AC3E}">
        <p14:creationId xmlns:p14="http://schemas.microsoft.com/office/powerpoint/2010/main" val="12561691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Because the node of linked list contains 2 components it should be declared as class or </a:t>
            </a:r>
            <a:r>
              <a:rPr lang="en-US" dirty="0" err="1"/>
              <a:t>struct</a:t>
            </a: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	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struct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/>
              </a:rPr>
              <a:t>nodeType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	{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		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int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info;</a:t>
            </a:r>
          </a:p>
          <a:p>
            <a:pPr marL="0" indent="0">
              <a:buNone/>
            </a:pP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/>
              </a:rPr>
              <a:t>		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/>
              </a:rPr>
              <a:t>nodeType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*link;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	};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Declaration of LL</a:t>
            </a:r>
          </a:p>
        </p:txBody>
      </p:sp>
    </p:spTree>
    <p:extLst>
      <p:ext uri="{BB962C8B-B14F-4D97-AF65-F5344CB8AC3E}">
        <p14:creationId xmlns:p14="http://schemas.microsoft.com/office/powerpoint/2010/main" val="25817065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of LL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10" t="61758" r="12855" b="21319"/>
          <a:stretch/>
        </p:blipFill>
        <p:spPr bwMode="auto">
          <a:xfrm>
            <a:off x="1143000" y="2331720"/>
            <a:ext cx="6614160" cy="1173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2834458"/>
              </p:ext>
            </p:extLst>
          </p:nvPr>
        </p:nvGraphicFramePr>
        <p:xfrm>
          <a:off x="304800" y="3886200"/>
          <a:ext cx="8180324" cy="2392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842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28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432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EXPLANATION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head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head -&gt; info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Because head is 2000 and the info of the node at location 2000 is 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head -&gt; link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2800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head -&gt; link -&gt; info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Because head -&gt; link is 2800 and the info of the node at location 2800 is 92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84152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Suppose that current is a pointer which has type as pointer head. Then, the statement : current=head copies the value of head into current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24" t="41099" r="12270" b="38022"/>
          <a:stretch/>
        </p:blipFill>
        <p:spPr bwMode="auto">
          <a:xfrm>
            <a:off x="1267378" y="457200"/>
            <a:ext cx="676656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1173029"/>
              </p:ext>
            </p:extLst>
          </p:nvPr>
        </p:nvGraphicFramePr>
        <p:xfrm>
          <a:off x="2242001" y="3657600"/>
          <a:ext cx="4692199" cy="206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07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614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4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current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current -&gt; info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current -&gt; link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2800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current -&gt; link</a:t>
                      </a:r>
                      <a:r>
                        <a:rPr lang="en-US" baseline="0" dirty="0"/>
                        <a:t> -&gt; info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07097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Consider linked list before insertion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variable declaration</a:t>
            </a:r>
          </a:p>
          <a:p>
            <a:pPr marL="0" indent="0">
              <a:buNone/>
            </a:pP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/>
              </a:rPr>
              <a:t>nodeType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*head, *p, *q, *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newnode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;	</a:t>
            </a:r>
          </a:p>
          <a:p>
            <a:r>
              <a:rPr lang="en-US" dirty="0"/>
              <a:t>Suppose that </a:t>
            </a:r>
            <a:r>
              <a:rPr lang="en-US" b="1" dirty="0"/>
              <a:t>p </a:t>
            </a:r>
            <a:r>
              <a:rPr lang="en-US" dirty="0"/>
              <a:t>points to the node with </a:t>
            </a:r>
            <a:r>
              <a:rPr lang="en-US" b="1" dirty="0"/>
              <a:t>info</a:t>
            </a:r>
            <a:r>
              <a:rPr lang="en-US" dirty="0"/>
              <a:t> </a:t>
            </a:r>
            <a:r>
              <a:rPr lang="en-US" b="1" dirty="0"/>
              <a:t>65</a:t>
            </a:r>
            <a:r>
              <a:rPr lang="en-US" dirty="0"/>
              <a:t>, and a new node with </a:t>
            </a:r>
            <a:r>
              <a:rPr lang="en-US" b="1" dirty="0"/>
              <a:t>info 50 </a:t>
            </a:r>
            <a:r>
              <a:rPr lang="en-US" dirty="0"/>
              <a:t>is to be created and inserted after </a:t>
            </a:r>
            <a:r>
              <a:rPr lang="en-US" b="1" dirty="0"/>
              <a:t>p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Item insertion to LL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82" t="35385" r="12855" b="50000"/>
          <a:stretch/>
        </p:blipFill>
        <p:spPr bwMode="auto">
          <a:xfrm>
            <a:off x="990600" y="2819400"/>
            <a:ext cx="6995160" cy="1013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23836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1" y="2248347"/>
            <a:ext cx="8534400" cy="3877815"/>
          </a:xfrm>
        </p:spPr>
        <p:txBody>
          <a:bodyPr/>
          <a:lstStyle/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228600"/>
            <a:ext cx="8763000" cy="1472006"/>
          </a:xfrm>
        </p:spPr>
        <p:txBody>
          <a:bodyPr/>
          <a:lstStyle/>
          <a:p>
            <a:pPr lvl="0" algn="l">
              <a:spcBef>
                <a:spcPct val="20000"/>
              </a:spcBef>
            </a:pP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+mn-ea"/>
                <a:cs typeface="+mn-cs"/>
              </a:rPr>
              <a:t>newNode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+mn-ea"/>
                <a:cs typeface="+mn-cs"/>
              </a:rPr>
              <a:t> =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  <a:ea typeface="+mn-ea"/>
                <a:cs typeface="+mn-cs"/>
              </a:rPr>
              <a:t>new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+mn-ea"/>
                <a:cs typeface="+mn-cs"/>
              </a:rPr>
              <a:t> 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onsolas"/>
                <a:ea typeface="+mn-ea"/>
                <a:cs typeface="+mn-cs"/>
              </a:rPr>
              <a:t>nodeType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+mn-ea"/>
                <a:cs typeface="+mn-cs"/>
              </a:rPr>
              <a:t>;</a:t>
            </a:r>
            <a:r>
              <a:rPr lang="en-US" sz="2400" dirty="0">
                <a:solidFill>
                  <a:srgbClr val="008000"/>
                </a:solidFill>
                <a:highlight>
                  <a:srgbClr val="FFFFFF"/>
                </a:highlight>
                <a:latin typeface="Consolas"/>
                <a:ea typeface="+mn-ea"/>
                <a:cs typeface="+mn-cs"/>
              </a:rPr>
              <a:t>//create </a:t>
            </a:r>
            <a:r>
              <a:rPr lang="en-US" sz="2400" dirty="0" err="1">
                <a:solidFill>
                  <a:srgbClr val="008000"/>
                </a:solidFill>
                <a:highlight>
                  <a:srgbClr val="FFFFFF"/>
                </a:highlight>
                <a:latin typeface="Consolas"/>
                <a:ea typeface="+mn-ea"/>
                <a:cs typeface="+mn-cs"/>
              </a:rPr>
              <a:t>newNode</a:t>
            </a:r>
            <a:b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+mn-ea"/>
                <a:cs typeface="+mn-cs"/>
              </a:rPr>
            </a:b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+mn-ea"/>
                <a:cs typeface="+mn-cs"/>
              </a:rPr>
              <a:t>newNode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+mn-ea"/>
                <a:cs typeface="+mn-cs"/>
              </a:rPr>
              <a:t> -&gt; info = 50;</a:t>
            </a:r>
            <a:r>
              <a:rPr lang="en-US" sz="2400" dirty="0">
                <a:solidFill>
                  <a:srgbClr val="008000"/>
                </a:solidFill>
                <a:highlight>
                  <a:srgbClr val="FFFFFF"/>
                </a:highlight>
                <a:latin typeface="Consolas"/>
                <a:ea typeface="+mn-ea"/>
                <a:cs typeface="+mn-cs"/>
              </a:rPr>
              <a:t>//store 50 in the new node </a:t>
            </a:r>
            <a:b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+mn-ea"/>
                <a:cs typeface="+mn-cs"/>
              </a:rPr>
            </a:b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+mn-ea"/>
                <a:cs typeface="+mn-cs"/>
              </a:rPr>
              <a:t>newNode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+mn-ea"/>
                <a:cs typeface="+mn-cs"/>
              </a:rPr>
              <a:t> -&gt; link = p -&gt; link;</a:t>
            </a:r>
            <a:b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+mn-ea"/>
                <a:cs typeface="+mn-cs"/>
              </a:rPr>
            </a:b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+mn-ea"/>
                <a:cs typeface="+mn-cs"/>
              </a:rPr>
              <a:t>p -&gt; link = 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+mn-ea"/>
                <a:cs typeface="+mn-cs"/>
              </a:rPr>
              <a:t>newNode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+mn-ea"/>
                <a:cs typeface="+mn-cs"/>
              </a:rPr>
              <a:t>;	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42" t="15384" r="7936" b="9232"/>
          <a:stretch/>
        </p:blipFill>
        <p:spPr bwMode="auto">
          <a:xfrm>
            <a:off x="990600" y="1812997"/>
            <a:ext cx="7231626" cy="4816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77936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																</a:t>
            </a:r>
            <a:endParaRPr lang="en-US" b="1" dirty="0"/>
          </a:p>
          <a:p>
            <a:r>
              <a:rPr lang="en-US" b="1" dirty="0" err="1"/>
              <a:t>newNode</a:t>
            </a:r>
            <a:r>
              <a:rPr lang="en-US" b="1" dirty="0"/>
              <a:t> </a:t>
            </a:r>
            <a:r>
              <a:rPr lang="en-US" dirty="0"/>
              <a:t>points back to itself and the remainder of the list is lost</a:t>
            </a:r>
          </a:p>
          <a:p>
            <a:r>
              <a:rPr lang="en-US" dirty="0"/>
              <a:t>by using to pointers insertion code can be simplified</a:t>
            </a:r>
          </a:p>
          <a:p>
            <a:r>
              <a:rPr lang="en-US" dirty="0"/>
              <a:t>suppose  </a:t>
            </a:r>
            <a:r>
              <a:rPr lang="en-US" b="1" dirty="0"/>
              <a:t>q </a:t>
            </a:r>
            <a:r>
              <a:rPr lang="en-US" dirty="0"/>
              <a:t>points to the node with </a:t>
            </a:r>
            <a:r>
              <a:rPr lang="en-US" b="1" dirty="0"/>
              <a:t>info 34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				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l">
              <a:spcBef>
                <a:spcPct val="20000"/>
              </a:spcBef>
            </a:pP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+mn-ea"/>
                <a:cs typeface="+mn-cs"/>
              </a:rPr>
              <a:t>p -&gt; link = </a:t>
            </a:r>
            <a:r>
              <a:rPr lang="en-US" sz="2200" dirty="0" err="1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+mn-ea"/>
                <a:cs typeface="+mn-cs"/>
              </a:rPr>
              <a:t>newNode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+mn-ea"/>
                <a:cs typeface="+mn-cs"/>
              </a:rPr>
              <a:t>;</a:t>
            </a:r>
            <a:b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+mn-ea"/>
                <a:cs typeface="+mn-cs"/>
              </a:rPr>
            </a:br>
            <a:r>
              <a:rPr lang="en-US" sz="2200" dirty="0" err="1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+mn-ea"/>
                <a:cs typeface="+mn-cs"/>
              </a:rPr>
              <a:t>newNode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+mn-ea"/>
                <a:cs typeface="+mn-cs"/>
              </a:rPr>
              <a:t> -&gt; link = p -&gt; link;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46" t="56044" r="12152" b="25275"/>
          <a:stretch/>
        </p:blipFill>
        <p:spPr bwMode="auto">
          <a:xfrm>
            <a:off x="990600" y="1600200"/>
            <a:ext cx="720852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62" t="68791" r="9927" b="10329"/>
          <a:stretch/>
        </p:blipFill>
        <p:spPr bwMode="auto">
          <a:xfrm>
            <a:off x="990600" y="4770120"/>
            <a:ext cx="748284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4790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newNode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-&gt; link = q;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p -&gt; link =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newNode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;	</a:t>
            </a:r>
          </a:p>
          <a:p>
            <a:pPr marL="0" indent="0">
              <a:buNone/>
            </a:pPr>
            <a:r>
              <a:rPr lang="en-US" dirty="0"/>
              <a:t>Above statements insert  </a:t>
            </a:r>
            <a:r>
              <a:rPr lang="en-US" dirty="0" err="1"/>
              <a:t>newNode</a:t>
            </a:r>
            <a:r>
              <a:rPr lang="en-US" dirty="0"/>
              <a:t> between </a:t>
            </a:r>
            <a:r>
              <a:rPr lang="en-US" b="1" dirty="0"/>
              <a:t>p</a:t>
            </a:r>
            <a:r>
              <a:rPr lang="en-US" dirty="0"/>
              <a:t> and </a:t>
            </a:r>
            <a:r>
              <a:rPr lang="en-US" b="1" dirty="0"/>
              <a:t>q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59" t="36045" r="9341" b="21318"/>
          <a:stretch/>
        </p:blipFill>
        <p:spPr bwMode="auto">
          <a:xfrm>
            <a:off x="914400" y="3733800"/>
            <a:ext cx="7650480" cy="2956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91476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1654</TotalTime>
  <Words>1038</Words>
  <Application>Microsoft Office PowerPoint</Application>
  <PresentationFormat>On-screen Show (4:3)</PresentationFormat>
  <Paragraphs>265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Book Antiqua</vt:lpstr>
      <vt:lpstr>Consolas</vt:lpstr>
      <vt:lpstr>Courier New</vt:lpstr>
      <vt:lpstr>Wingdings</vt:lpstr>
      <vt:lpstr>Hardcover</vt:lpstr>
      <vt:lpstr>Linked lists</vt:lpstr>
      <vt:lpstr>Definition of LL</vt:lpstr>
      <vt:lpstr>Declaration of LL</vt:lpstr>
      <vt:lpstr>Properties of LL</vt:lpstr>
      <vt:lpstr>PowerPoint Presentation</vt:lpstr>
      <vt:lpstr>Item insertion to LL</vt:lpstr>
      <vt:lpstr>newNode = new nodeType;//create newNode newNode -&gt; info = 50;//store 50 in the new node  newNode -&gt; link = p -&gt; link; p -&gt; link = newNode; </vt:lpstr>
      <vt:lpstr>p -&gt; link = newNode; newNode -&gt; link = p -&gt; link;</vt:lpstr>
      <vt:lpstr>PowerPoint Presentation</vt:lpstr>
      <vt:lpstr>Deletion</vt:lpstr>
      <vt:lpstr>Deallocate deleted node</vt:lpstr>
      <vt:lpstr>Operations on LL</vt:lpstr>
      <vt:lpstr>Building LL</vt:lpstr>
      <vt:lpstr>Building LL…</vt:lpstr>
      <vt:lpstr>Building LL…</vt:lpstr>
      <vt:lpstr>PowerPoint Presentation</vt:lpstr>
      <vt:lpstr>Operations over LL</vt:lpstr>
      <vt:lpstr>Building LL Backward</vt:lpstr>
      <vt:lpstr>Pseudo code of building Backward LL </vt:lpstr>
      <vt:lpstr>C++ function to build Backward LL</vt:lpstr>
      <vt:lpstr>QUICK REVIEW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Linked lists</dc:title>
  <dc:creator>Savriddin Halil</dc:creator>
  <cp:lastModifiedBy>Savriddin Halil</cp:lastModifiedBy>
  <cp:revision>30</cp:revision>
  <dcterms:created xsi:type="dcterms:W3CDTF">2013-12-22T08:40:33Z</dcterms:created>
  <dcterms:modified xsi:type="dcterms:W3CDTF">2018-03-12T11:49:16Z</dcterms:modified>
</cp:coreProperties>
</file>