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68" r:id="rId6"/>
    <p:sldId id="270" r:id="rId7"/>
    <p:sldId id="271" r:id="rId8"/>
    <p:sldId id="272" r:id="rId9"/>
    <p:sldId id="273" r:id="rId10"/>
    <p:sldId id="276" r:id="rId11"/>
    <p:sldId id="277" r:id="rId12"/>
    <p:sldId id="275" r:id="rId13"/>
    <p:sldId id="2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16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9595B6C8-4188-41F2-961D-EA452450A30B}" type="datetimeFigureOut">
              <a:rPr lang="en-US" smtClean="0"/>
              <a:t>01-Mar-17</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DA72BB6-4B4E-49E0-A191-E810189BC74F}"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95B6C8-4188-41F2-961D-EA452450A30B}" type="datetimeFigureOut">
              <a:rPr lang="en-US" smtClean="0"/>
              <a:t>01-Mar-17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72BB6-4B4E-49E0-A191-E810189BC74F}"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95B6C8-4188-41F2-961D-EA452450A30B}" type="datetimeFigureOut">
              <a:rPr lang="en-US" smtClean="0"/>
              <a:t>01-Mar-17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72BB6-4B4E-49E0-A191-E810189BC74F}"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95B6C8-4188-41F2-961D-EA452450A30B}" type="datetimeFigureOut">
              <a:rPr lang="en-US" smtClean="0"/>
              <a:t>01-Mar-17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72BB6-4B4E-49E0-A191-E810189BC74F}" type="slidenum">
              <a:rPr lang="en-US" smtClean="0"/>
              <a:t>‹#›</a:t>
            </a:fld>
            <a:endParaRPr lang="en-US"/>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95B6C8-4188-41F2-961D-EA452450A30B}" type="datetimeFigureOut">
              <a:rPr lang="en-US" smtClean="0"/>
              <a:t>01-Mar-17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72BB6-4B4E-49E0-A191-E810189BC74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595B6C8-4188-41F2-961D-EA452450A30B}" type="datetimeFigureOut">
              <a:rPr lang="en-US" smtClean="0"/>
              <a:t>01-Mar-17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72BB6-4B4E-49E0-A191-E810189BC74F}"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95B6C8-4188-41F2-961D-EA452450A30B}" type="datetimeFigureOut">
              <a:rPr lang="en-US" smtClean="0"/>
              <a:t>01-Mar-17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72BB6-4B4E-49E0-A191-E810189BC74F}"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95B6C8-4188-41F2-961D-EA452450A30B}" type="datetimeFigureOut">
              <a:rPr lang="en-US" smtClean="0"/>
              <a:t>01-Mar-17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A72BB6-4B4E-49E0-A191-E810189BC74F}"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5B6C8-4188-41F2-961D-EA452450A30B}" type="datetimeFigureOut">
              <a:rPr lang="en-US" smtClean="0"/>
              <a:t>01-Mar-17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A72BB6-4B4E-49E0-A191-E810189BC7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5B6C8-4188-41F2-961D-EA452450A30B}" type="datetimeFigureOut">
              <a:rPr lang="en-US" smtClean="0"/>
              <a:t>01-Mar-17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72BB6-4B4E-49E0-A191-E810189BC74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5B6C8-4188-41F2-961D-EA452450A30B}" type="datetimeFigureOut">
              <a:rPr lang="en-US" smtClean="0"/>
              <a:t>01-Mar-17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72BB6-4B4E-49E0-A191-E810189BC7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9595B6C8-4188-41F2-961D-EA452450A30B}" type="datetimeFigureOut">
              <a:rPr lang="en-US" smtClean="0"/>
              <a:t>01-Mar-17</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DA72BB6-4B4E-49E0-A191-E810189BC74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Doubly Linked Lists</a:t>
            </a:r>
          </a:p>
        </p:txBody>
      </p:sp>
      <p:sp>
        <p:nvSpPr>
          <p:cNvPr id="3" name="Subtitle 2"/>
          <p:cNvSpPr>
            <a:spLocks noGrp="1"/>
          </p:cNvSpPr>
          <p:nvPr>
            <p:ph type="subTitle" idx="1"/>
          </p:nvPr>
        </p:nvSpPr>
        <p:spPr/>
        <p:txBody>
          <a:bodyPr/>
          <a:lstStyle/>
          <a:p>
            <a:r>
              <a:rPr lang="en-US" dirty="0"/>
              <a:t>Linking in double direction</a:t>
            </a:r>
          </a:p>
        </p:txBody>
      </p:sp>
    </p:spTree>
    <p:extLst>
      <p:ext uri="{BB962C8B-B14F-4D97-AF65-F5344CB8AC3E}">
        <p14:creationId xmlns:p14="http://schemas.microsoft.com/office/powerpoint/2010/main" val="807840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addnode</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	char</a:t>
            </a:r>
            <a:r>
              <a:rPr lang="en-US" sz="1900" dirty="0">
                <a:solidFill>
                  <a:srgbClr val="000000"/>
                </a:solidFill>
                <a:highlight>
                  <a:srgbClr val="FFFFFF"/>
                </a:highlight>
                <a:latin typeface="Consolas"/>
              </a:rPr>
              <a:t> r;</a:t>
            </a:r>
          </a:p>
          <a:p>
            <a:pPr marL="0" indent="0">
              <a:buNone/>
            </a:pPr>
            <a:r>
              <a:rPr lang="en-US" sz="1900" dirty="0">
                <a:solidFill>
                  <a:srgbClr val="000000"/>
                </a:solidFill>
                <a:highlight>
                  <a:srgbClr val="FFFFFF"/>
                </a:highlight>
                <a:latin typeface="Consolas"/>
              </a:rPr>
              <a:t>	temp1 = </a:t>
            </a:r>
            <a:r>
              <a:rPr lang="en-US" sz="1900" dirty="0">
                <a:solidFill>
                  <a:srgbClr val="0000FF"/>
                </a:solidFill>
                <a:highlight>
                  <a:srgbClr val="FFFFFF"/>
                </a:highlight>
                <a:latin typeface="Consolas"/>
              </a:rPr>
              <a:t>new</a:t>
            </a:r>
            <a:r>
              <a:rPr lang="en-US" sz="1900" dirty="0">
                <a:solidFill>
                  <a:srgbClr val="000000"/>
                </a:solidFill>
                <a:highlight>
                  <a:srgbClr val="FFFFFF"/>
                </a:highlight>
                <a:latin typeface="Consolas"/>
              </a:rPr>
              <a:t> node;</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cout</a:t>
            </a:r>
            <a:r>
              <a:rPr lang="en-US" sz="1900" dirty="0">
                <a:solidFill>
                  <a:srgbClr val="000000"/>
                </a:solidFill>
                <a:highlight>
                  <a:srgbClr val="FFFFFF"/>
                </a:highlight>
                <a:latin typeface="Consolas"/>
              </a:rPr>
              <a:t>&lt;&lt;</a:t>
            </a:r>
            <a:r>
              <a:rPr lang="en-US" sz="1900" dirty="0">
                <a:solidFill>
                  <a:srgbClr val="A31515"/>
                </a:solidFill>
                <a:highlight>
                  <a:srgbClr val="FFFFFF"/>
                </a:highlight>
                <a:latin typeface="Consolas"/>
              </a:rPr>
              <a:t>"Enter number to 		LL, please\n"</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cin</a:t>
            </a:r>
            <a:r>
              <a:rPr lang="en-US" sz="1900" dirty="0">
                <a:solidFill>
                  <a:srgbClr val="000000"/>
                </a:solidFill>
                <a:highlight>
                  <a:srgbClr val="FFFFFF"/>
                </a:highlight>
                <a:latin typeface="Consolas"/>
              </a:rPr>
              <a:t>&gt;&gt;temp1-&gt;data;</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cout</a:t>
            </a:r>
            <a:r>
              <a:rPr lang="en-US" sz="1900" dirty="0">
                <a:solidFill>
                  <a:srgbClr val="000000"/>
                </a:solidFill>
                <a:highlight>
                  <a:srgbClr val="FFFFFF"/>
                </a:highlight>
                <a:latin typeface="Consolas"/>
              </a:rPr>
              <a:t>&lt;&lt;</a:t>
            </a:r>
            <a:r>
              <a:rPr lang="en-US" sz="1900" dirty="0">
                <a:solidFill>
                  <a:srgbClr val="A31515"/>
                </a:solidFill>
                <a:highlight>
                  <a:srgbClr val="FFFFFF"/>
                </a:highlight>
                <a:latin typeface="Consolas"/>
              </a:rPr>
              <a:t>"Type 's' to add 		in start, 'e' to 		end\n"</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cin</a:t>
            </a:r>
            <a:r>
              <a:rPr lang="en-US" sz="1900" dirty="0">
                <a:solidFill>
                  <a:srgbClr val="000000"/>
                </a:solidFill>
                <a:highlight>
                  <a:srgbClr val="FFFFFF"/>
                </a:highlight>
                <a:latin typeface="Consolas"/>
              </a:rPr>
              <a:t>&gt;&gt;r;</a:t>
            </a:r>
          </a:p>
          <a:p>
            <a:pPr marL="0" indent="0">
              <a:buNone/>
            </a:pPr>
            <a:r>
              <a:rPr lang="en-US" sz="1900" dirty="0">
                <a:solidFill>
                  <a:srgbClr val="0000FF"/>
                </a:solidFill>
                <a:highlight>
                  <a:srgbClr val="FFFFFF"/>
                </a:highlight>
                <a:latin typeface="Consolas"/>
              </a:rPr>
              <a:t>	switch</a:t>
            </a:r>
            <a:r>
              <a:rPr lang="en-US" sz="1900" dirty="0">
                <a:solidFill>
                  <a:srgbClr val="000000"/>
                </a:solidFill>
                <a:highlight>
                  <a:srgbClr val="FFFFFF"/>
                </a:highlight>
                <a:latin typeface="Consolas"/>
              </a:rPr>
              <a:t> (r)</a:t>
            </a:r>
          </a:p>
          <a:p>
            <a:pPr marL="0" indent="0">
              <a:buNone/>
            </a:pPr>
            <a:r>
              <a:rPr lang="en-US" sz="1900" dirty="0">
                <a:solidFill>
                  <a:srgbClr val="000000"/>
                </a:solidFill>
                <a:highlight>
                  <a:srgbClr val="FFFFFF"/>
                </a:highlight>
                <a:latin typeface="Consolas"/>
              </a:rPr>
              <a:t>	{</a:t>
            </a:r>
          </a:p>
        </p:txBody>
      </p:sp>
      <p:sp>
        <p:nvSpPr>
          <p:cNvPr id="3" name="Content Placeholder 10"/>
          <p:cNvSpPr txBox="1">
            <a:spLocks/>
          </p:cNvSpPr>
          <p:nvPr/>
        </p:nvSpPr>
        <p:spPr>
          <a:xfrm>
            <a:off x="4654296"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's'</a:t>
            </a: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	if</a:t>
            </a:r>
            <a:r>
              <a:rPr lang="en-US" sz="1900" dirty="0">
                <a:solidFill>
                  <a:srgbClr val="000000"/>
                </a:solidFill>
                <a:highlight>
                  <a:srgbClr val="FFFFFF"/>
                </a:highlight>
                <a:latin typeface="Consolas"/>
              </a:rPr>
              <a:t>(start == NULL)</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00"/>
                </a:solidFill>
                <a:highlight>
                  <a:srgbClr val="FFFFFF"/>
                </a:highlight>
                <a:latin typeface="Consolas"/>
              </a:rPr>
              <a:t>		start=temp1;</a:t>
            </a:r>
          </a:p>
          <a:p>
            <a:pPr marL="0" indent="0">
              <a:buNone/>
            </a:pPr>
            <a:r>
              <a:rPr lang="en-US" sz="1900" dirty="0">
                <a:solidFill>
                  <a:srgbClr val="000000"/>
                </a:solidFill>
                <a:highlight>
                  <a:srgbClr val="FFFFFF"/>
                </a:highlight>
                <a:latin typeface="Consolas"/>
              </a:rPr>
              <a:t>		temp1-&gt;next=NULL;</a:t>
            </a:r>
          </a:p>
          <a:p>
            <a:pPr marL="0" indent="0">
              <a:buNone/>
            </a:pPr>
            <a:r>
              <a:rPr lang="en-US" sz="1900" dirty="0">
                <a:solidFill>
                  <a:srgbClr val="000000"/>
                </a:solidFill>
                <a:highlight>
                  <a:srgbClr val="FFFFFF"/>
                </a:highlight>
                <a:latin typeface="Consolas"/>
              </a:rPr>
              <a:t>		temp1-&gt;back=NULL;</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FF"/>
                </a:solidFill>
                <a:highlight>
                  <a:srgbClr val="FFFFFF"/>
                </a:highlight>
                <a:latin typeface="Consolas"/>
              </a:rPr>
              <a:t>	else</a:t>
            </a:r>
            <a:endParaRPr lang="en-US" sz="1900" dirty="0">
              <a:solidFill>
                <a:srgbClr val="000000"/>
              </a:solidFill>
              <a:highlight>
                <a:srgbClr val="FFFFFF"/>
              </a:highlight>
              <a:latin typeface="Consolas"/>
            </a:endParaRPr>
          </a:p>
          <a:p>
            <a:pPr marL="0" indent="0">
              <a:buNone/>
            </a:pPr>
            <a:r>
              <a:rPr lang="en-US" sz="1900" dirty="0">
                <a:solidFill>
                  <a:srgbClr val="000000"/>
                </a:solidFill>
                <a:highlight>
                  <a:srgbClr val="FFFFFF"/>
                </a:highlight>
                <a:latin typeface="Consolas"/>
              </a:rPr>
              <a:t>	{</a:t>
            </a:r>
          </a:p>
          <a:p>
            <a:pPr marL="1463040" lvl="4" indent="0">
              <a:buNone/>
            </a:pPr>
            <a:r>
              <a:rPr lang="en-US" sz="1900" dirty="0">
                <a:solidFill>
                  <a:srgbClr val="000000"/>
                </a:solidFill>
                <a:highlight>
                  <a:srgbClr val="FFFFFF"/>
                </a:highlight>
                <a:latin typeface="Consolas"/>
              </a:rPr>
              <a:t>temp2=start;</a:t>
            </a:r>
          </a:p>
          <a:p>
            <a:pPr marL="1463040" lvl="4" indent="0">
              <a:buNone/>
            </a:pPr>
            <a:r>
              <a:rPr lang="en-US" sz="1900" dirty="0">
                <a:solidFill>
                  <a:srgbClr val="000000"/>
                </a:solidFill>
                <a:highlight>
                  <a:srgbClr val="FFFFFF"/>
                </a:highlight>
                <a:latin typeface="Consolas"/>
              </a:rPr>
              <a:t>temp1-&gt;next=temp2;</a:t>
            </a:r>
          </a:p>
          <a:p>
            <a:pPr marL="1463040" lvl="4" indent="0">
              <a:buNone/>
            </a:pPr>
            <a:r>
              <a:rPr lang="en-US" sz="1900" dirty="0">
                <a:solidFill>
                  <a:srgbClr val="000000"/>
                </a:solidFill>
                <a:highlight>
                  <a:srgbClr val="FFFFFF"/>
                </a:highlight>
                <a:latin typeface="Consolas"/>
              </a:rPr>
              <a:t>temp1-&gt;back=NULL;</a:t>
            </a:r>
          </a:p>
          <a:p>
            <a:pPr marL="1463040" lvl="4" indent="0">
              <a:buNone/>
            </a:pPr>
            <a:r>
              <a:rPr lang="en-US" sz="1900" dirty="0">
                <a:solidFill>
                  <a:srgbClr val="000000"/>
                </a:solidFill>
                <a:highlight>
                  <a:srgbClr val="FFFFFF"/>
                </a:highlight>
                <a:latin typeface="Consolas"/>
              </a:rPr>
              <a:t>start=temp1;</a:t>
            </a:r>
          </a:p>
          <a:p>
            <a:pPr marL="1463040" lvl="4" indent="0">
              <a:buNone/>
            </a:pPr>
            <a:r>
              <a:rPr lang="en-US" sz="1900" dirty="0">
                <a:solidFill>
                  <a:srgbClr val="000000"/>
                </a:solidFill>
                <a:highlight>
                  <a:srgbClr val="FFFFFF"/>
                </a:highlight>
                <a:latin typeface="Consolas"/>
              </a:rPr>
              <a:t>temp2-&gt;back=temp1;</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FF"/>
                </a:solidFill>
                <a:highlight>
                  <a:srgbClr val="FFFFFF"/>
                </a:highlight>
                <a:latin typeface="Consolas"/>
              </a:rPr>
              <a:t>	break</a:t>
            </a:r>
            <a:r>
              <a:rPr lang="en-US" sz="1900" dirty="0">
                <a:solidFill>
                  <a:srgbClr val="000000"/>
                </a:solidFill>
                <a:highlight>
                  <a:srgbClr val="FFFFFF"/>
                </a:highlight>
                <a:latin typeface="Consolas"/>
              </a:rPr>
              <a:t>;</a:t>
            </a:r>
          </a:p>
        </p:txBody>
      </p:sp>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1957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800" dirty="0">
                <a:solidFill>
                  <a:srgbClr val="0000FF"/>
                </a:solidFill>
                <a:highlight>
                  <a:srgbClr val="FFFFFF"/>
                </a:highlight>
                <a:latin typeface="Consolas"/>
              </a:rPr>
              <a:t>case</a:t>
            </a:r>
            <a:r>
              <a:rPr lang="en-US" sz="1800" dirty="0">
                <a:solidFill>
                  <a:srgbClr val="000000"/>
                </a:solidFill>
                <a:highlight>
                  <a:srgbClr val="FFFFFF"/>
                </a:highlight>
                <a:latin typeface="Consolas"/>
              </a:rPr>
              <a:t> </a:t>
            </a:r>
            <a:r>
              <a:rPr lang="en-US" sz="1800" dirty="0">
                <a:solidFill>
                  <a:srgbClr val="A31515"/>
                </a:solidFill>
                <a:highlight>
                  <a:srgbClr val="FFFFFF"/>
                </a:highlight>
                <a:latin typeface="Consolas"/>
              </a:rPr>
              <a:t>'e'</a:t>
            </a:r>
            <a:r>
              <a:rPr lang="en-US" sz="1800" dirty="0">
                <a:solidFill>
                  <a:srgbClr val="000000"/>
                </a:solidFill>
                <a:highlight>
                  <a:srgbClr val="FFFFFF"/>
                </a:highlight>
                <a:latin typeface="Consolas"/>
              </a:rPr>
              <a:t>:</a:t>
            </a:r>
          </a:p>
          <a:p>
            <a:pPr marL="0" indent="0">
              <a:buNone/>
            </a:pPr>
            <a:r>
              <a:rPr lang="en-US" sz="1800" dirty="0">
                <a:solidFill>
                  <a:srgbClr val="0000FF"/>
                </a:solidFill>
                <a:highlight>
                  <a:srgbClr val="FFFFFF"/>
                </a:highlight>
                <a:latin typeface="Consolas"/>
              </a:rPr>
              <a:t>	if</a:t>
            </a:r>
            <a:r>
              <a:rPr lang="en-US" sz="1800" dirty="0">
                <a:solidFill>
                  <a:srgbClr val="000000"/>
                </a:solidFill>
                <a:highlight>
                  <a:srgbClr val="FFFFFF"/>
                </a:highlight>
                <a:latin typeface="Consolas"/>
              </a:rPr>
              <a:t>(start == NULL)</a:t>
            </a:r>
          </a:p>
          <a:p>
            <a:pPr marL="0" indent="0">
              <a:buNone/>
            </a:pPr>
            <a:r>
              <a:rPr lang="en-US" sz="1800" dirty="0">
                <a:solidFill>
                  <a:srgbClr val="000000"/>
                </a:solidFill>
                <a:highlight>
                  <a:srgbClr val="FFFFFF"/>
                </a:highlight>
                <a:latin typeface="Consolas"/>
              </a:rPr>
              <a:t>	{</a:t>
            </a:r>
          </a:p>
          <a:p>
            <a:pPr marL="1143000" lvl="3" indent="0">
              <a:buNone/>
            </a:pPr>
            <a:r>
              <a:rPr lang="en-US" dirty="0">
                <a:solidFill>
                  <a:srgbClr val="000000"/>
                </a:solidFill>
                <a:highlight>
                  <a:srgbClr val="FFFFFF"/>
                </a:highlight>
                <a:latin typeface="Consolas"/>
              </a:rPr>
              <a:t>start=temp1;</a:t>
            </a:r>
          </a:p>
          <a:p>
            <a:pPr marL="1143000" lvl="3" indent="0">
              <a:buNone/>
            </a:pPr>
            <a:r>
              <a:rPr lang="en-US" dirty="0">
                <a:solidFill>
                  <a:srgbClr val="000000"/>
                </a:solidFill>
                <a:highlight>
                  <a:srgbClr val="FFFFFF"/>
                </a:highlight>
                <a:latin typeface="Consolas"/>
              </a:rPr>
              <a:t>temp1-&gt;next=NULL;</a:t>
            </a:r>
          </a:p>
          <a:p>
            <a:pPr marL="1143000" lvl="3" indent="0">
              <a:buNone/>
            </a:pPr>
            <a:r>
              <a:rPr lang="en-US" dirty="0">
                <a:solidFill>
                  <a:srgbClr val="000000"/>
                </a:solidFill>
                <a:highlight>
                  <a:srgbClr val="FFFFFF"/>
                </a:highlight>
                <a:latin typeface="Consolas"/>
              </a:rPr>
              <a:t>temp1-&gt;back=NULL;</a:t>
            </a:r>
          </a:p>
          <a:p>
            <a:pPr marL="0" indent="0">
              <a:buNone/>
            </a:pPr>
            <a:r>
              <a:rPr lang="en-US" sz="1800" dirty="0">
                <a:solidFill>
                  <a:srgbClr val="000000"/>
                </a:solidFill>
                <a:highlight>
                  <a:srgbClr val="FFFFFF"/>
                </a:highlight>
                <a:latin typeface="Consolas"/>
              </a:rPr>
              <a:t>	}</a:t>
            </a:r>
          </a:p>
          <a:p>
            <a:pPr marL="0" indent="0">
              <a:buNone/>
            </a:pPr>
            <a:r>
              <a:rPr lang="en-US" sz="1800" dirty="0">
                <a:solidFill>
                  <a:srgbClr val="0000FF"/>
                </a:solidFill>
                <a:highlight>
                  <a:srgbClr val="FFFFFF"/>
                </a:highlight>
                <a:latin typeface="Consolas"/>
              </a:rPr>
              <a:t>	else</a:t>
            </a:r>
            <a:endParaRPr lang="en-US" sz="1800" dirty="0">
              <a:solidFill>
                <a:srgbClr val="000000"/>
              </a:solidFill>
              <a:highlight>
                <a:srgbClr val="FFFFFF"/>
              </a:highlight>
              <a:latin typeface="Consolas"/>
            </a:endParaRPr>
          </a:p>
          <a:p>
            <a:pPr marL="0" indent="0">
              <a:buNone/>
            </a:pPr>
            <a:r>
              <a:rPr lang="en-US" sz="1800" dirty="0">
                <a:solidFill>
                  <a:srgbClr val="000000"/>
                </a:solidFill>
                <a:highlight>
                  <a:srgbClr val="FFFFFF"/>
                </a:highlight>
                <a:latin typeface="Consolas"/>
              </a:rPr>
              <a:t>	{</a:t>
            </a:r>
          </a:p>
          <a:p>
            <a:pPr marL="1143000" lvl="3" indent="0">
              <a:buNone/>
            </a:pPr>
            <a:r>
              <a:rPr lang="en-US" dirty="0">
                <a:solidFill>
                  <a:srgbClr val="000000"/>
                </a:solidFill>
                <a:highlight>
                  <a:srgbClr val="FFFFFF"/>
                </a:highlight>
                <a:latin typeface="Consolas"/>
              </a:rPr>
              <a:t>temp2=start;</a:t>
            </a:r>
          </a:p>
          <a:p>
            <a:pPr marL="1143000" lvl="3" indent="0">
              <a:buNone/>
            </a:pPr>
            <a:r>
              <a:rPr lang="en-US" dirty="0">
                <a:solidFill>
                  <a:srgbClr val="0000FF"/>
                </a:solidFill>
                <a:highlight>
                  <a:srgbClr val="FFFFFF"/>
                </a:highlight>
                <a:latin typeface="Consolas"/>
              </a:rPr>
              <a:t>while</a:t>
            </a:r>
            <a:r>
              <a:rPr lang="en-US" dirty="0">
                <a:solidFill>
                  <a:srgbClr val="000000"/>
                </a:solidFill>
                <a:highlight>
                  <a:srgbClr val="FFFFFF"/>
                </a:highlight>
                <a:latin typeface="Consolas"/>
              </a:rPr>
              <a:t>(temp2-&gt;next !=NULL)</a:t>
            </a:r>
          </a:p>
          <a:p>
            <a:pPr marL="1143000" lvl="3" indent="0">
              <a:buNone/>
            </a:pPr>
            <a:r>
              <a:rPr lang="en-US" dirty="0">
                <a:solidFill>
                  <a:srgbClr val="000000"/>
                </a:solidFill>
                <a:highlight>
                  <a:srgbClr val="FFFFFF"/>
                </a:highlight>
                <a:latin typeface="Consolas"/>
              </a:rPr>
              <a:t>temp2=temp2-&gt;next;</a:t>
            </a:r>
          </a:p>
          <a:p>
            <a:pPr marL="1143000" lvl="3" indent="0">
              <a:buNone/>
            </a:pPr>
            <a:r>
              <a:rPr lang="en-US" dirty="0">
                <a:solidFill>
                  <a:srgbClr val="000000"/>
                </a:solidFill>
                <a:highlight>
                  <a:srgbClr val="FFFFFF"/>
                </a:highlight>
                <a:latin typeface="Consolas"/>
              </a:rPr>
              <a:t>temp2-&gt;next=temp1;</a:t>
            </a:r>
          </a:p>
          <a:p>
            <a:pPr marL="1143000" lvl="3" indent="0">
              <a:buNone/>
            </a:pPr>
            <a:r>
              <a:rPr lang="en-US" dirty="0">
                <a:solidFill>
                  <a:srgbClr val="000000"/>
                </a:solidFill>
                <a:highlight>
                  <a:srgbClr val="FFFFFF"/>
                </a:highlight>
                <a:latin typeface="Consolas"/>
              </a:rPr>
              <a:t>temp1-&gt;back=temp2;</a:t>
            </a:r>
          </a:p>
          <a:p>
            <a:pPr marL="1143000" lvl="3" indent="0">
              <a:buNone/>
            </a:pPr>
            <a:r>
              <a:rPr lang="en-US" dirty="0">
                <a:solidFill>
                  <a:srgbClr val="000000"/>
                </a:solidFill>
                <a:highlight>
                  <a:srgbClr val="FFFFFF"/>
                </a:highlight>
                <a:latin typeface="Consolas"/>
              </a:rPr>
              <a:t>temp1-&gt;next=NULL;</a:t>
            </a:r>
          </a:p>
          <a:p>
            <a:pPr marL="0" indent="0">
              <a:buNone/>
            </a:pPr>
            <a:r>
              <a:rPr lang="en-US" sz="1800" dirty="0">
                <a:solidFill>
                  <a:srgbClr val="000000"/>
                </a:solidFill>
                <a:highlight>
                  <a:srgbClr val="FFFFFF"/>
                </a:highlight>
                <a:latin typeface="Consolas"/>
              </a:rPr>
              <a:t>	}</a:t>
            </a:r>
          </a:p>
          <a:p>
            <a:pPr marL="0" indent="0">
              <a:buNone/>
            </a:pPr>
            <a:r>
              <a:rPr lang="en-US" sz="1800" dirty="0">
                <a:solidFill>
                  <a:srgbClr val="0000FF"/>
                </a:solidFill>
                <a:highlight>
                  <a:srgbClr val="FFFFFF"/>
                </a:highlight>
                <a:latin typeface="Consolas"/>
              </a:rPr>
              <a:t>	break</a:t>
            </a:r>
            <a:r>
              <a:rPr lang="en-US" sz="1800" dirty="0">
                <a:solidFill>
                  <a:srgbClr val="000000"/>
                </a:solidFill>
                <a:highlight>
                  <a:srgbClr val="FFFFFF"/>
                </a:highlight>
                <a:latin typeface="Consolas"/>
              </a:rPr>
              <a:t>;</a:t>
            </a:r>
          </a:p>
          <a:p>
            <a:pPr marL="0" indent="0">
              <a:buNone/>
            </a:pPr>
            <a:r>
              <a:rPr lang="en-US" sz="1800" dirty="0">
                <a:solidFill>
                  <a:srgbClr val="000000"/>
                </a:solidFill>
                <a:highlight>
                  <a:srgbClr val="FFFFFF"/>
                </a:highlight>
                <a:latin typeface="Consolas"/>
              </a:rPr>
              <a:t>    }</a:t>
            </a:r>
          </a:p>
          <a:p>
            <a:pPr marL="0" indent="0">
              <a:buNone/>
            </a:pPr>
            <a:r>
              <a:rPr lang="en-US" sz="1800" dirty="0">
                <a:solidFill>
                  <a:srgbClr val="000000"/>
                </a:solidFill>
                <a:highlight>
                  <a:srgbClr val="FFFFFF"/>
                </a:highlight>
                <a:latin typeface="Consolas"/>
              </a:rPr>
              <a:t>}</a:t>
            </a:r>
          </a:p>
        </p:txBody>
      </p:sp>
      <p:sp>
        <p:nvSpPr>
          <p:cNvPr id="3" name="Content Placeholder 10"/>
          <p:cNvSpPr txBox="1">
            <a:spLocks/>
          </p:cNvSpPr>
          <p:nvPr/>
        </p:nvSpPr>
        <p:spPr>
          <a:xfrm>
            <a:off x="4654296"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800" dirty="0">
                <a:solidFill>
                  <a:srgbClr val="0000FF"/>
                </a:solidFill>
                <a:highlight>
                  <a:srgbClr val="FFFFFF"/>
                </a:highlight>
                <a:latin typeface="Consolas"/>
              </a:rPr>
              <a:t>void</a:t>
            </a:r>
            <a:r>
              <a:rPr lang="en-US" sz="1800" dirty="0">
                <a:solidFill>
                  <a:srgbClr val="000000"/>
                </a:solidFill>
                <a:highlight>
                  <a:srgbClr val="FFFFFF"/>
                </a:highlight>
                <a:latin typeface="Consolas"/>
              </a:rPr>
              <a:t> display()</a:t>
            </a:r>
          </a:p>
          <a:p>
            <a:pPr marL="0" indent="0">
              <a:buNone/>
            </a:pPr>
            <a:r>
              <a:rPr lang="en-US" sz="1800" dirty="0">
                <a:solidFill>
                  <a:srgbClr val="000000"/>
                </a:solidFill>
                <a:highlight>
                  <a:srgbClr val="FFFFFF"/>
                </a:highlight>
                <a:latin typeface="Consolas"/>
              </a:rPr>
              <a:t>{</a:t>
            </a:r>
          </a:p>
          <a:p>
            <a:pPr marL="0" indent="0">
              <a:buNone/>
            </a:pPr>
            <a:r>
              <a:rPr lang="en-US" sz="1800" dirty="0">
                <a:solidFill>
                  <a:srgbClr val="000000"/>
                </a:solidFill>
                <a:highlight>
                  <a:srgbClr val="FFFFFF"/>
                </a:highlight>
                <a:latin typeface="Consolas"/>
              </a:rPr>
              <a:t>	temp3=start;</a:t>
            </a:r>
          </a:p>
          <a:p>
            <a:pPr marL="0" indent="0">
              <a:buNone/>
            </a:pPr>
            <a:r>
              <a:rPr lang="en-US" sz="1800" dirty="0">
                <a:solidFill>
                  <a:srgbClr val="0000FF"/>
                </a:solidFill>
                <a:highlight>
                  <a:srgbClr val="FFFFFF"/>
                </a:highlight>
                <a:latin typeface="Consolas"/>
              </a:rPr>
              <a:t>	if</a:t>
            </a:r>
            <a:r>
              <a:rPr lang="en-US" sz="1800" dirty="0">
                <a:solidFill>
                  <a:srgbClr val="000000"/>
                </a:solidFill>
                <a:highlight>
                  <a:srgbClr val="FFFFFF"/>
                </a:highlight>
                <a:latin typeface="Consolas"/>
              </a:rPr>
              <a:t>(start == NULL)</a:t>
            </a:r>
          </a:p>
          <a:p>
            <a:pPr marL="0" indent="0">
              <a:buNone/>
            </a:pPr>
            <a:r>
              <a:rPr lang="en-US" sz="1800" dirty="0">
                <a:solidFill>
                  <a:srgbClr val="000000"/>
                </a:solidFill>
                <a:highlight>
                  <a:srgbClr val="FFFFFF"/>
                </a:highlight>
                <a:latin typeface="Consolas"/>
              </a:rPr>
              <a:t>	</a:t>
            </a:r>
            <a:r>
              <a:rPr lang="en-US" sz="1800" dirty="0" err="1">
                <a:solidFill>
                  <a:srgbClr val="000000"/>
                </a:solidFill>
                <a:highlight>
                  <a:srgbClr val="FFFFFF"/>
                </a:highlight>
                <a:latin typeface="Consolas"/>
              </a:rPr>
              <a:t>cout</a:t>
            </a:r>
            <a:r>
              <a:rPr lang="en-US" sz="1800" dirty="0">
                <a:solidFill>
                  <a:srgbClr val="000000"/>
                </a:solidFill>
                <a:highlight>
                  <a:srgbClr val="FFFFFF"/>
                </a:highlight>
                <a:latin typeface="Consolas"/>
              </a:rPr>
              <a:t>&lt;&lt;</a:t>
            </a:r>
            <a:r>
              <a:rPr lang="en-US" sz="1800" dirty="0">
                <a:solidFill>
                  <a:srgbClr val="A31515"/>
                </a:solidFill>
                <a:highlight>
                  <a:srgbClr val="FFFFFF"/>
                </a:highlight>
                <a:latin typeface="Consolas"/>
              </a:rPr>
              <a:t>"LL is empty\n"</a:t>
            </a:r>
            <a:r>
              <a:rPr lang="en-US" sz="1800" dirty="0">
                <a:solidFill>
                  <a:srgbClr val="000000"/>
                </a:solidFill>
                <a:highlight>
                  <a:srgbClr val="FFFFFF"/>
                </a:highlight>
                <a:latin typeface="Consolas"/>
              </a:rPr>
              <a:t>;</a:t>
            </a:r>
          </a:p>
          <a:p>
            <a:pPr marL="0" indent="0">
              <a:buNone/>
            </a:pPr>
            <a:r>
              <a:rPr lang="en-US" sz="1800" dirty="0">
                <a:solidFill>
                  <a:srgbClr val="0000FF"/>
                </a:solidFill>
                <a:highlight>
                  <a:srgbClr val="FFFFFF"/>
                </a:highlight>
                <a:latin typeface="Consolas"/>
              </a:rPr>
              <a:t>	else</a:t>
            </a:r>
            <a:endParaRPr lang="en-US" sz="1800" dirty="0">
              <a:solidFill>
                <a:srgbClr val="000000"/>
              </a:solidFill>
              <a:highlight>
                <a:srgbClr val="FFFFFF"/>
              </a:highlight>
              <a:latin typeface="Consolas"/>
            </a:endParaRPr>
          </a:p>
          <a:p>
            <a:pPr marL="0" indent="0">
              <a:buNone/>
            </a:pPr>
            <a:r>
              <a:rPr lang="en-US" sz="1800" dirty="0">
                <a:solidFill>
                  <a:srgbClr val="0000FF"/>
                </a:solidFill>
                <a:highlight>
                  <a:srgbClr val="FFFFFF"/>
                </a:highlight>
                <a:latin typeface="Consolas"/>
              </a:rPr>
              <a:t>	while</a:t>
            </a:r>
            <a:r>
              <a:rPr lang="en-US" sz="1800" dirty="0">
                <a:solidFill>
                  <a:srgbClr val="000000"/>
                </a:solidFill>
                <a:highlight>
                  <a:srgbClr val="FFFFFF"/>
                </a:highlight>
                <a:latin typeface="Consolas"/>
              </a:rPr>
              <a:t> (temp3-&gt;next != 		NULL)</a:t>
            </a:r>
          </a:p>
          <a:p>
            <a:pPr marL="0" indent="0">
              <a:buNone/>
            </a:pPr>
            <a:r>
              <a:rPr lang="en-US" sz="1800" dirty="0">
                <a:solidFill>
                  <a:srgbClr val="000000"/>
                </a:solidFill>
                <a:highlight>
                  <a:srgbClr val="FFFFFF"/>
                </a:highlight>
                <a:latin typeface="Consolas"/>
              </a:rPr>
              <a:t>	{</a:t>
            </a:r>
          </a:p>
          <a:p>
            <a:pPr marL="0" indent="0">
              <a:buNone/>
            </a:pPr>
            <a:r>
              <a:rPr lang="en-US" sz="1800" dirty="0">
                <a:solidFill>
                  <a:srgbClr val="000000"/>
                </a:solidFill>
                <a:highlight>
                  <a:srgbClr val="FFFFFF"/>
                </a:highlight>
                <a:latin typeface="Consolas"/>
              </a:rPr>
              <a:t>	</a:t>
            </a:r>
            <a:r>
              <a:rPr lang="en-US" sz="1800" dirty="0" err="1">
                <a:solidFill>
                  <a:srgbClr val="000000"/>
                </a:solidFill>
                <a:highlight>
                  <a:srgbClr val="FFFFFF"/>
                </a:highlight>
                <a:latin typeface="Consolas"/>
              </a:rPr>
              <a:t>cout</a:t>
            </a:r>
            <a:r>
              <a:rPr lang="en-US" sz="1800" dirty="0">
                <a:solidFill>
                  <a:srgbClr val="000000"/>
                </a:solidFill>
                <a:highlight>
                  <a:srgbClr val="FFFFFF"/>
                </a:highlight>
                <a:latin typeface="Consolas"/>
              </a:rPr>
              <a:t>&lt;&lt;</a:t>
            </a:r>
            <a:r>
              <a:rPr lang="en-US" sz="1800" dirty="0">
                <a:solidFill>
                  <a:srgbClr val="A31515"/>
                </a:solidFill>
                <a:highlight>
                  <a:srgbClr val="FFFFFF"/>
                </a:highlight>
                <a:latin typeface="Consolas"/>
              </a:rPr>
              <a:t>"Data stored 		"</a:t>
            </a:r>
            <a:r>
              <a:rPr lang="en-US" sz="1800" dirty="0">
                <a:solidFill>
                  <a:srgbClr val="000000"/>
                </a:solidFill>
                <a:highlight>
                  <a:srgbClr val="FFFFFF"/>
                </a:highlight>
                <a:latin typeface="Consolas"/>
              </a:rPr>
              <a:t>&lt;&lt;temp3-&gt;data&lt;&lt;</a:t>
            </a:r>
            <a:r>
              <a:rPr lang="en-US" sz="1800" dirty="0">
                <a:solidFill>
                  <a:srgbClr val="A31515"/>
                </a:solidFill>
                <a:highlight>
                  <a:srgbClr val="FFFFFF"/>
                </a:highlight>
                <a:latin typeface="Consolas"/>
              </a:rPr>
              <a:t>" at 	"</a:t>
            </a:r>
            <a:r>
              <a:rPr lang="en-US" sz="1800" dirty="0">
                <a:solidFill>
                  <a:srgbClr val="000000"/>
                </a:solidFill>
                <a:highlight>
                  <a:srgbClr val="FFFFFF"/>
                </a:highlight>
                <a:latin typeface="Consolas"/>
              </a:rPr>
              <a:t>&lt;&lt;temp3&lt;&lt;</a:t>
            </a:r>
            <a:r>
              <a:rPr lang="en-US" sz="1800" dirty="0" err="1">
                <a:solidFill>
                  <a:srgbClr val="000000"/>
                </a:solidFill>
                <a:highlight>
                  <a:srgbClr val="FFFFFF"/>
                </a:highlight>
                <a:latin typeface="Consolas"/>
              </a:rPr>
              <a:t>endl</a:t>
            </a:r>
            <a:r>
              <a:rPr lang="en-US" sz="1800" dirty="0">
                <a:solidFill>
                  <a:srgbClr val="000000"/>
                </a:solidFill>
                <a:highlight>
                  <a:srgbClr val="FFFFFF"/>
                </a:highlight>
                <a:latin typeface="Consolas"/>
              </a:rPr>
              <a:t>;</a:t>
            </a:r>
          </a:p>
          <a:p>
            <a:pPr marL="0" indent="0">
              <a:buNone/>
            </a:pPr>
            <a:r>
              <a:rPr lang="en-US" sz="1800" dirty="0">
                <a:solidFill>
                  <a:srgbClr val="000000"/>
                </a:solidFill>
                <a:highlight>
                  <a:srgbClr val="FFFFFF"/>
                </a:highlight>
                <a:latin typeface="Consolas"/>
              </a:rPr>
              <a:t>	temp3=temp3-&gt;next;</a:t>
            </a:r>
          </a:p>
          <a:p>
            <a:pPr marL="0" indent="0">
              <a:buNone/>
            </a:pPr>
            <a:r>
              <a:rPr lang="en-US" sz="1800" dirty="0">
                <a:solidFill>
                  <a:srgbClr val="000000"/>
                </a:solidFill>
                <a:highlight>
                  <a:srgbClr val="FFFFFF"/>
                </a:highlight>
                <a:latin typeface="Consolas"/>
              </a:rPr>
              <a:t>	}</a:t>
            </a:r>
          </a:p>
          <a:p>
            <a:pPr marL="0" indent="0">
              <a:buNone/>
            </a:pPr>
            <a:r>
              <a:rPr lang="en-US" sz="1800" dirty="0">
                <a:solidFill>
                  <a:srgbClr val="000000"/>
                </a:solidFill>
                <a:highlight>
                  <a:srgbClr val="FFFFFF"/>
                </a:highlight>
                <a:latin typeface="Consolas"/>
              </a:rPr>
              <a:t>	</a:t>
            </a:r>
            <a:r>
              <a:rPr lang="en-US" sz="1800" dirty="0" err="1">
                <a:solidFill>
                  <a:srgbClr val="000000"/>
                </a:solidFill>
                <a:highlight>
                  <a:srgbClr val="FFFFFF"/>
                </a:highlight>
                <a:latin typeface="Consolas"/>
              </a:rPr>
              <a:t>cout</a:t>
            </a:r>
            <a:r>
              <a:rPr lang="en-US" sz="1800" dirty="0">
                <a:solidFill>
                  <a:srgbClr val="000000"/>
                </a:solidFill>
                <a:highlight>
                  <a:srgbClr val="FFFFFF"/>
                </a:highlight>
                <a:latin typeface="Consolas"/>
              </a:rPr>
              <a:t>&lt;&lt;</a:t>
            </a:r>
            <a:r>
              <a:rPr lang="en-US" sz="1800" dirty="0">
                <a:solidFill>
                  <a:srgbClr val="A31515"/>
                </a:solidFill>
                <a:highlight>
                  <a:srgbClr val="FFFFFF"/>
                </a:highlight>
                <a:latin typeface="Consolas"/>
              </a:rPr>
              <a:t>"Data stored 	"</a:t>
            </a:r>
            <a:r>
              <a:rPr lang="en-US" sz="1800" dirty="0">
                <a:solidFill>
                  <a:srgbClr val="000000"/>
                </a:solidFill>
                <a:highlight>
                  <a:srgbClr val="FFFFFF"/>
                </a:highlight>
                <a:latin typeface="Consolas"/>
              </a:rPr>
              <a:t>&lt;&lt;temp3-&gt;data&lt;&lt;</a:t>
            </a:r>
            <a:r>
              <a:rPr lang="en-US" sz="1800" dirty="0">
                <a:solidFill>
                  <a:srgbClr val="A31515"/>
                </a:solidFill>
                <a:highlight>
                  <a:srgbClr val="FFFFFF"/>
                </a:highlight>
                <a:latin typeface="Consolas"/>
              </a:rPr>
              <a:t>" at 	"</a:t>
            </a:r>
            <a:r>
              <a:rPr lang="en-US" sz="1800" dirty="0">
                <a:solidFill>
                  <a:srgbClr val="000000"/>
                </a:solidFill>
                <a:highlight>
                  <a:srgbClr val="FFFFFF"/>
                </a:highlight>
                <a:latin typeface="Consolas"/>
              </a:rPr>
              <a:t>&lt;&lt;temp3&lt;&lt;</a:t>
            </a:r>
            <a:r>
              <a:rPr lang="en-US" sz="1800" dirty="0" err="1">
                <a:solidFill>
                  <a:srgbClr val="000000"/>
                </a:solidFill>
                <a:highlight>
                  <a:srgbClr val="FFFFFF"/>
                </a:highlight>
                <a:latin typeface="Consolas"/>
              </a:rPr>
              <a:t>endl</a:t>
            </a:r>
            <a:r>
              <a:rPr lang="en-US" sz="1800" dirty="0">
                <a:solidFill>
                  <a:srgbClr val="000000"/>
                </a:solidFill>
                <a:highlight>
                  <a:srgbClr val="FFFFFF"/>
                </a:highlight>
                <a:latin typeface="Consolas"/>
              </a:rPr>
              <a:t>;</a:t>
            </a:r>
          </a:p>
          <a:p>
            <a:pPr marL="0" indent="0">
              <a:buNone/>
            </a:pPr>
            <a:r>
              <a:rPr lang="en-US" sz="1800" dirty="0">
                <a:solidFill>
                  <a:srgbClr val="000000"/>
                </a:solidFill>
                <a:highlight>
                  <a:srgbClr val="FFFFFF"/>
                </a:highlight>
                <a:latin typeface="Consolas"/>
              </a:rPr>
              <a:t>}</a:t>
            </a:r>
          </a:p>
        </p:txBody>
      </p:sp>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195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rmAutofit fontScale="92500" lnSpcReduction="2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2000" dirty="0">
                <a:solidFill>
                  <a:srgbClr val="0000FF"/>
                </a:solidFill>
                <a:highlight>
                  <a:srgbClr val="FFFFFF"/>
                </a:highlight>
                <a:latin typeface="Consolas"/>
              </a:rPr>
              <a:t>void</a:t>
            </a:r>
            <a:r>
              <a:rPr lang="en-US" sz="2000" dirty="0">
                <a:solidFill>
                  <a:srgbClr val="000000"/>
                </a:solidFill>
                <a:highlight>
                  <a:srgbClr val="FFFFFF"/>
                </a:highlight>
                <a:latin typeface="Consolas"/>
              </a:rPr>
              <a:t> backward()</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	temp3=start;</a:t>
            </a:r>
          </a:p>
          <a:p>
            <a:pPr marL="0" indent="0">
              <a:buNone/>
            </a:pPr>
            <a:r>
              <a:rPr lang="en-US" sz="2000" dirty="0">
                <a:solidFill>
                  <a:srgbClr val="0000FF"/>
                </a:solidFill>
                <a:highlight>
                  <a:srgbClr val="FFFFFF"/>
                </a:highlight>
                <a:latin typeface="Consolas"/>
              </a:rPr>
              <a:t>	if</a:t>
            </a:r>
            <a:r>
              <a:rPr lang="en-US" sz="2000" dirty="0">
                <a:solidFill>
                  <a:srgbClr val="000000"/>
                </a:solidFill>
                <a:highlight>
                  <a:srgbClr val="FFFFFF"/>
                </a:highlight>
                <a:latin typeface="Consolas"/>
              </a:rPr>
              <a:t>(start == NULL)</a:t>
            </a:r>
          </a:p>
          <a:p>
            <a:pPr marL="0" indent="0">
              <a:buNone/>
            </a:pPr>
            <a:r>
              <a:rPr lang="en-US" sz="2000" dirty="0">
                <a:solidFill>
                  <a:srgbClr val="000000"/>
                </a:solidFill>
                <a:highlight>
                  <a:srgbClr val="FFFFFF"/>
                </a:highlight>
                <a:latin typeface="Consolas"/>
              </a:rPr>
              <a:t>	</a:t>
            </a:r>
            <a:r>
              <a:rPr lang="en-US" sz="2000" dirty="0" err="1">
                <a:solidFill>
                  <a:srgbClr val="000000"/>
                </a:solidFill>
                <a:highlight>
                  <a:srgbClr val="FFFFFF"/>
                </a:highlight>
                <a:latin typeface="Consolas"/>
              </a:rPr>
              <a:t>cout</a:t>
            </a:r>
            <a:r>
              <a:rPr lang="en-US" sz="2000" dirty="0">
                <a:solidFill>
                  <a:srgbClr val="000000"/>
                </a:solidFill>
                <a:highlight>
                  <a:srgbClr val="FFFFFF"/>
                </a:highlight>
                <a:latin typeface="Consolas"/>
              </a:rPr>
              <a:t>&lt;&lt;</a:t>
            </a:r>
            <a:r>
              <a:rPr lang="en-US" sz="2000" dirty="0">
                <a:solidFill>
                  <a:srgbClr val="A31515"/>
                </a:solidFill>
                <a:highlight>
                  <a:srgbClr val="FFFFFF"/>
                </a:highlight>
                <a:latin typeface="Consolas"/>
              </a:rPr>
              <a:t>"LL is empty\n"</a:t>
            </a: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	else</a:t>
            </a:r>
            <a:endParaRPr lang="en-US" sz="2000" dirty="0">
              <a:solidFill>
                <a:srgbClr val="000000"/>
              </a:solidFill>
              <a:highlight>
                <a:srgbClr val="FFFFFF"/>
              </a:highlight>
              <a:latin typeface="Consolas"/>
            </a:endParaRPr>
          </a:p>
          <a:p>
            <a:pPr marL="0" indent="0">
              <a:buNone/>
            </a:pPr>
            <a:r>
              <a:rPr lang="en-US" sz="2000" dirty="0">
                <a:solidFill>
                  <a:srgbClr val="0000FF"/>
                </a:solidFill>
                <a:highlight>
                  <a:srgbClr val="FFFFFF"/>
                </a:highlight>
                <a:latin typeface="Consolas"/>
              </a:rPr>
              <a:t>	while</a:t>
            </a:r>
            <a:r>
              <a:rPr lang="en-US" sz="2000" dirty="0">
                <a:solidFill>
                  <a:srgbClr val="000000"/>
                </a:solidFill>
                <a:highlight>
                  <a:srgbClr val="FFFFFF"/>
                </a:highlight>
                <a:latin typeface="Consolas"/>
              </a:rPr>
              <a:t> (temp3-&gt;next != 	NULL)</a:t>
            </a:r>
          </a:p>
          <a:p>
            <a:pPr marL="0" indent="0">
              <a:buNone/>
            </a:pPr>
            <a:r>
              <a:rPr lang="en-US" sz="2000" dirty="0">
                <a:solidFill>
                  <a:srgbClr val="000000"/>
                </a:solidFill>
                <a:highlight>
                  <a:srgbClr val="FFFFFF"/>
                </a:highlight>
                <a:latin typeface="Consolas"/>
              </a:rPr>
              <a:t>	{</a:t>
            </a:r>
          </a:p>
          <a:p>
            <a:pPr marL="0" indent="0">
              <a:buNone/>
            </a:pPr>
            <a:r>
              <a:rPr lang="en-US" sz="2000" dirty="0">
                <a:solidFill>
                  <a:srgbClr val="000000"/>
                </a:solidFill>
                <a:highlight>
                  <a:srgbClr val="FFFFFF"/>
                </a:highlight>
                <a:latin typeface="Consolas"/>
              </a:rPr>
              <a:t>	temp3=temp3-&gt;next;</a:t>
            </a:r>
          </a:p>
          <a:p>
            <a:pPr marL="0" indent="0">
              <a:buNone/>
            </a:pPr>
            <a:r>
              <a:rPr lang="en-US" sz="2000" dirty="0">
                <a:solidFill>
                  <a:srgbClr val="000000"/>
                </a:solidFill>
                <a:highlight>
                  <a:srgbClr val="FFFFFF"/>
                </a:highlight>
                <a:latin typeface="Consolas"/>
              </a:rPr>
              <a:t>	}</a:t>
            </a:r>
          </a:p>
          <a:p>
            <a:pPr marL="0" indent="0">
              <a:buNone/>
            </a:pPr>
            <a:r>
              <a:rPr lang="en-US" sz="2000" dirty="0">
                <a:solidFill>
                  <a:srgbClr val="0000FF"/>
                </a:solidFill>
                <a:highlight>
                  <a:srgbClr val="FFFFFF"/>
                </a:highlight>
                <a:latin typeface="Consolas"/>
              </a:rPr>
              <a:t>	while</a:t>
            </a:r>
            <a:r>
              <a:rPr lang="en-US" sz="2000" dirty="0">
                <a:solidFill>
                  <a:srgbClr val="000000"/>
                </a:solidFill>
                <a:highlight>
                  <a:srgbClr val="FFFFFF"/>
                </a:highlight>
                <a:latin typeface="Consolas"/>
              </a:rPr>
              <a:t> (temp3-&gt;back != 	NULL)</a:t>
            </a:r>
          </a:p>
          <a:p>
            <a:pPr marL="0" indent="0">
              <a:buNone/>
            </a:pPr>
            <a:r>
              <a:rPr lang="en-US" sz="2000" dirty="0">
                <a:solidFill>
                  <a:srgbClr val="000000"/>
                </a:solidFill>
                <a:highlight>
                  <a:srgbClr val="FFFFFF"/>
                </a:highlight>
                <a:latin typeface="Consolas"/>
              </a:rPr>
              <a:t>	{</a:t>
            </a:r>
          </a:p>
          <a:p>
            <a:pPr marL="0" indent="0">
              <a:buNone/>
            </a:pPr>
            <a:r>
              <a:rPr lang="en-US" sz="2000" dirty="0">
                <a:solidFill>
                  <a:srgbClr val="000000"/>
                </a:solidFill>
                <a:highlight>
                  <a:srgbClr val="FFFFFF"/>
                </a:highlight>
                <a:latin typeface="Consolas"/>
              </a:rPr>
              <a:t>	</a:t>
            </a:r>
            <a:r>
              <a:rPr lang="en-US" sz="2000" dirty="0" err="1">
                <a:solidFill>
                  <a:srgbClr val="000000"/>
                </a:solidFill>
                <a:highlight>
                  <a:srgbClr val="FFFFFF"/>
                </a:highlight>
                <a:latin typeface="Consolas"/>
              </a:rPr>
              <a:t>cout</a:t>
            </a:r>
            <a:r>
              <a:rPr lang="en-US" sz="2000" dirty="0">
                <a:solidFill>
                  <a:srgbClr val="000000"/>
                </a:solidFill>
                <a:highlight>
                  <a:srgbClr val="FFFFFF"/>
                </a:highlight>
                <a:latin typeface="Consolas"/>
              </a:rPr>
              <a:t>&lt;&lt;</a:t>
            </a:r>
            <a:r>
              <a:rPr lang="en-US" sz="2000" dirty="0">
                <a:solidFill>
                  <a:srgbClr val="A31515"/>
                </a:solidFill>
                <a:highlight>
                  <a:srgbClr val="FFFFFF"/>
                </a:highlight>
                <a:latin typeface="Consolas"/>
              </a:rPr>
              <a:t>"Data stored 	"</a:t>
            </a:r>
            <a:r>
              <a:rPr lang="en-US" sz="2000" dirty="0">
                <a:solidFill>
                  <a:srgbClr val="000000"/>
                </a:solidFill>
                <a:highlight>
                  <a:srgbClr val="FFFFFF"/>
                </a:highlight>
                <a:latin typeface="Consolas"/>
              </a:rPr>
              <a:t>&lt;&lt;temp3-&gt;data&lt;&lt;</a:t>
            </a:r>
            <a:r>
              <a:rPr lang="en-US" sz="2000" dirty="0">
                <a:solidFill>
                  <a:srgbClr val="A31515"/>
                </a:solidFill>
                <a:highlight>
                  <a:srgbClr val="FFFFFF"/>
                </a:highlight>
                <a:latin typeface="Consolas"/>
              </a:rPr>
              <a:t>" at 	"</a:t>
            </a:r>
            <a:r>
              <a:rPr lang="en-US" sz="2000" dirty="0">
                <a:solidFill>
                  <a:srgbClr val="000000"/>
                </a:solidFill>
                <a:highlight>
                  <a:srgbClr val="FFFFFF"/>
                </a:highlight>
                <a:latin typeface="Consolas"/>
              </a:rPr>
              <a:t>&lt;&lt;temp3&lt;&lt;</a:t>
            </a:r>
            <a:r>
              <a:rPr lang="en-US" sz="2000" dirty="0" err="1">
                <a:solidFill>
                  <a:srgbClr val="000000"/>
                </a:solidFill>
                <a:highlight>
                  <a:srgbClr val="FFFFFF"/>
                </a:highlight>
                <a:latin typeface="Consolas"/>
              </a:rPr>
              <a:t>endl</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	temp3=temp3-&gt;back;</a:t>
            </a:r>
          </a:p>
          <a:p>
            <a:pPr marL="0" indent="0">
              <a:buNone/>
            </a:pPr>
            <a:r>
              <a:rPr lang="en-US" sz="2000" dirty="0">
                <a:solidFill>
                  <a:srgbClr val="000000"/>
                </a:solidFill>
                <a:highlight>
                  <a:srgbClr val="FFFFFF"/>
                </a:highlight>
                <a:latin typeface="Consolas"/>
              </a:rPr>
              <a:t>	}</a:t>
            </a:r>
          </a:p>
          <a:p>
            <a:pPr marL="0" indent="0">
              <a:buNone/>
            </a:pPr>
            <a:r>
              <a:rPr lang="en-US" sz="2000" dirty="0" err="1">
                <a:solidFill>
                  <a:srgbClr val="000000"/>
                </a:solidFill>
                <a:highlight>
                  <a:srgbClr val="FFFFFF"/>
                </a:highlight>
                <a:latin typeface="Consolas"/>
              </a:rPr>
              <a:t>cout</a:t>
            </a:r>
            <a:r>
              <a:rPr lang="en-US" sz="2000" dirty="0">
                <a:solidFill>
                  <a:srgbClr val="000000"/>
                </a:solidFill>
                <a:highlight>
                  <a:srgbClr val="FFFFFF"/>
                </a:highlight>
                <a:latin typeface="Consolas"/>
              </a:rPr>
              <a:t>&lt;&lt;</a:t>
            </a:r>
            <a:r>
              <a:rPr lang="en-US" sz="2000" dirty="0">
                <a:solidFill>
                  <a:srgbClr val="A31515"/>
                </a:solidFill>
                <a:highlight>
                  <a:srgbClr val="FFFFFF"/>
                </a:highlight>
                <a:latin typeface="Consolas"/>
              </a:rPr>
              <a:t>"Data stored "</a:t>
            </a:r>
            <a:r>
              <a:rPr lang="en-US" sz="2000" dirty="0">
                <a:solidFill>
                  <a:srgbClr val="000000"/>
                </a:solidFill>
                <a:highlight>
                  <a:srgbClr val="FFFFFF"/>
                </a:highlight>
                <a:latin typeface="Consolas"/>
              </a:rPr>
              <a:t>&lt;&lt;temp3-&gt;data&lt;&lt;</a:t>
            </a:r>
            <a:r>
              <a:rPr lang="en-US" sz="2000" dirty="0">
                <a:solidFill>
                  <a:srgbClr val="A31515"/>
                </a:solidFill>
                <a:highlight>
                  <a:srgbClr val="FFFFFF"/>
                </a:highlight>
                <a:latin typeface="Consolas"/>
              </a:rPr>
              <a:t>" at "</a:t>
            </a:r>
            <a:r>
              <a:rPr lang="en-US" sz="2000" dirty="0">
                <a:solidFill>
                  <a:srgbClr val="000000"/>
                </a:solidFill>
                <a:highlight>
                  <a:srgbClr val="FFFFFF"/>
                </a:highlight>
                <a:latin typeface="Consolas"/>
              </a:rPr>
              <a:t>&lt;&lt;temp3&lt;&lt;</a:t>
            </a:r>
            <a:r>
              <a:rPr lang="en-US" sz="2000" dirty="0" err="1">
                <a:solidFill>
                  <a:srgbClr val="000000"/>
                </a:solidFill>
                <a:highlight>
                  <a:srgbClr val="FFFFFF"/>
                </a:highlight>
                <a:latin typeface="Consolas"/>
              </a:rPr>
              <a:t>endl</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endParaRPr lang="en-US" sz="1900" dirty="0">
              <a:solidFill>
                <a:srgbClr val="000000"/>
              </a:solidFill>
              <a:highlight>
                <a:srgbClr val="FFFFFF"/>
              </a:highlight>
              <a:latin typeface="Consolas"/>
            </a:endParaRPr>
          </a:p>
        </p:txBody>
      </p:sp>
      <p:sp>
        <p:nvSpPr>
          <p:cNvPr id="3" name="Content Placeholder 10"/>
          <p:cNvSpPr txBox="1">
            <a:spLocks/>
          </p:cNvSpPr>
          <p:nvPr/>
        </p:nvSpPr>
        <p:spPr>
          <a:xfrm>
            <a:off x="4654296"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search()</a:t>
            </a:r>
          </a:p>
          <a:p>
            <a:pPr marL="0" indent="0">
              <a:buNone/>
            </a:pP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	</a:t>
            </a:r>
            <a:r>
              <a:rPr lang="en-US" sz="1900" dirty="0" err="1">
                <a:solidFill>
                  <a:srgbClr val="0000FF"/>
                </a:solidFill>
                <a:highlight>
                  <a:srgbClr val="FFFFFF"/>
                </a:highlight>
                <a:latin typeface="Consolas"/>
              </a:rPr>
              <a:t>int</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num</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cout</a:t>
            </a:r>
            <a:r>
              <a:rPr lang="en-US" sz="1900" dirty="0">
                <a:solidFill>
                  <a:srgbClr val="000000"/>
                </a:solidFill>
                <a:highlight>
                  <a:srgbClr val="FFFFFF"/>
                </a:highlight>
                <a:latin typeface="Consolas"/>
              </a:rPr>
              <a:t>&lt;&lt;</a:t>
            </a:r>
            <a:r>
              <a:rPr lang="en-US" sz="1900" dirty="0">
                <a:solidFill>
                  <a:srgbClr val="A31515"/>
                </a:solidFill>
                <a:highlight>
                  <a:srgbClr val="FFFFFF"/>
                </a:highlight>
                <a:latin typeface="Consolas"/>
              </a:rPr>
              <a:t>"Type number to 	search in LL\n"</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cin</a:t>
            </a:r>
            <a:r>
              <a:rPr lang="en-US" sz="1900" dirty="0">
                <a:solidFill>
                  <a:srgbClr val="000000"/>
                </a:solidFill>
                <a:highlight>
                  <a:srgbClr val="FFFFFF"/>
                </a:highlight>
                <a:latin typeface="Consolas"/>
              </a:rPr>
              <a:t>&gt;&gt;</a:t>
            </a:r>
            <a:r>
              <a:rPr lang="en-US" sz="1900" dirty="0" err="1">
                <a:solidFill>
                  <a:srgbClr val="000000"/>
                </a:solidFill>
                <a:highlight>
                  <a:srgbClr val="FFFFFF"/>
                </a:highlight>
                <a:latin typeface="Consolas"/>
              </a:rPr>
              <a:t>num</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temp1=start;</a:t>
            </a:r>
          </a:p>
          <a:p>
            <a:pPr marL="0" indent="0">
              <a:buNone/>
            </a:pPr>
            <a:r>
              <a:rPr lang="en-US" sz="1900" dirty="0">
                <a:solidFill>
                  <a:srgbClr val="0000FF"/>
                </a:solidFill>
                <a:highlight>
                  <a:srgbClr val="FFFFFF"/>
                </a:highlight>
                <a:latin typeface="Consolas"/>
              </a:rPr>
              <a:t>	while</a:t>
            </a:r>
            <a:r>
              <a:rPr lang="en-US" sz="1900" dirty="0">
                <a:solidFill>
                  <a:srgbClr val="000000"/>
                </a:solidFill>
                <a:highlight>
                  <a:srgbClr val="FFFFFF"/>
                </a:highlight>
                <a:latin typeface="Consolas"/>
              </a:rPr>
              <a:t>(temp1 != NULL)</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FF"/>
                </a:solidFill>
                <a:highlight>
                  <a:srgbClr val="FFFFFF"/>
                </a:highlight>
                <a:latin typeface="Consolas"/>
              </a:rPr>
              <a:t>	if</a:t>
            </a:r>
            <a:r>
              <a:rPr lang="en-US" sz="1900" dirty="0">
                <a:solidFill>
                  <a:srgbClr val="000000"/>
                </a:solidFill>
                <a:highlight>
                  <a:srgbClr val="FFFFFF"/>
                </a:highlight>
                <a:latin typeface="Consolas"/>
              </a:rPr>
              <a:t>(temp1-&gt;data == </a:t>
            </a:r>
            <a:r>
              <a:rPr lang="en-US" sz="1900" dirty="0" err="1">
                <a:solidFill>
                  <a:srgbClr val="000000"/>
                </a:solidFill>
                <a:highlight>
                  <a:srgbClr val="FFFFFF"/>
                </a:highlight>
                <a:latin typeface="Consolas"/>
              </a:rPr>
              <a:t>num</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cout</a:t>
            </a:r>
            <a:r>
              <a:rPr lang="en-US" sz="1900" dirty="0">
                <a:solidFill>
                  <a:srgbClr val="000000"/>
                </a:solidFill>
                <a:highlight>
                  <a:srgbClr val="FFFFFF"/>
                </a:highlight>
                <a:latin typeface="Consolas"/>
              </a:rPr>
              <a:t>&lt;&lt;temp1-&gt;data&lt;&lt;</a:t>
            </a:r>
            <a:r>
              <a:rPr lang="en-US" sz="1900" dirty="0">
                <a:solidFill>
                  <a:srgbClr val="A31515"/>
                </a:solidFill>
                <a:highlight>
                  <a:srgbClr val="FFFFFF"/>
                </a:highlight>
                <a:latin typeface="Consolas"/>
              </a:rPr>
              <a:t>" is 	stored in 	"</a:t>
            </a:r>
            <a:r>
              <a:rPr lang="en-US" sz="1900" dirty="0">
                <a:solidFill>
                  <a:srgbClr val="000000"/>
                </a:solidFill>
                <a:highlight>
                  <a:srgbClr val="FFFFFF"/>
                </a:highlight>
                <a:latin typeface="Consolas"/>
              </a:rPr>
              <a:t>&lt;&lt;temp1&lt;&lt;</a:t>
            </a:r>
            <a:r>
              <a:rPr lang="en-US" sz="1900" dirty="0" err="1">
                <a:solidFill>
                  <a:srgbClr val="000000"/>
                </a:solidFill>
                <a:highlight>
                  <a:srgbClr val="FFFFFF"/>
                </a:highlight>
                <a:latin typeface="Consolas"/>
              </a:rPr>
              <a:t>endl</a:t>
            </a:r>
            <a:r>
              <a:rPr lang="en-US"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00"/>
                </a:solidFill>
                <a:highlight>
                  <a:srgbClr val="FFFFFF"/>
                </a:highlight>
                <a:latin typeface="Consolas"/>
              </a:rPr>
              <a:t>	temp1=temp1-&gt;next;</a:t>
            </a: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00"/>
                </a:solidFill>
                <a:highlight>
                  <a:srgbClr val="FFFFFF"/>
                </a:highlight>
                <a:latin typeface="Consolas"/>
              </a:rPr>
              <a:t>}</a:t>
            </a:r>
          </a:p>
        </p:txBody>
      </p:sp>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1957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rmAutofit fontScale="92500" lnSpcReduction="2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2000" dirty="0">
                <a:solidFill>
                  <a:srgbClr val="0000FF"/>
                </a:solidFill>
                <a:highlight>
                  <a:srgbClr val="FFFFFF"/>
                </a:highlight>
                <a:latin typeface="Consolas"/>
              </a:rPr>
              <a:t>void</a:t>
            </a:r>
            <a:r>
              <a:rPr lang="en-US" sz="2000" dirty="0">
                <a:solidFill>
                  <a:srgbClr val="000000"/>
                </a:solidFill>
                <a:highlight>
                  <a:srgbClr val="FFFFFF"/>
                </a:highlight>
                <a:latin typeface="Consolas"/>
              </a:rPr>
              <a:t> </a:t>
            </a:r>
            <a:r>
              <a:rPr lang="en-US" sz="2000" dirty="0" err="1">
                <a:solidFill>
                  <a:srgbClr val="000000"/>
                </a:solidFill>
                <a:highlight>
                  <a:srgbClr val="FFFFFF"/>
                </a:highlight>
                <a:latin typeface="Consolas"/>
              </a:rPr>
              <a:t>delnode</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char</a:t>
            </a:r>
            <a:r>
              <a:rPr lang="en-US" sz="2000" dirty="0">
                <a:solidFill>
                  <a:srgbClr val="000000"/>
                </a:solidFill>
                <a:highlight>
                  <a:srgbClr val="FFFFFF"/>
                </a:highlight>
                <a:latin typeface="Consolas"/>
              </a:rPr>
              <a:t> d;</a:t>
            </a:r>
          </a:p>
          <a:p>
            <a:pPr marL="0" indent="0">
              <a:buNone/>
            </a:pPr>
            <a:r>
              <a:rPr lang="en-US" sz="2000" dirty="0" err="1">
                <a:solidFill>
                  <a:srgbClr val="000000"/>
                </a:solidFill>
                <a:highlight>
                  <a:srgbClr val="FFFFFF"/>
                </a:highlight>
                <a:latin typeface="Consolas"/>
              </a:rPr>
              <a:t>cout</a:t>
            </a:r>
            <a:r>
              <a:rPr lang="en-US" sz="2000" dirty="0">
                <a:solidFill>
                  <a:srgbClr val="000000"/>
                </a:solidFill>
                <a:highlight>
                  <a:srgbClr val="FFFFFF"/>
                </a:highlight>
                <a:latin typeface="Consolas"/>
              </a:rPr>
              <a:t>&lt;&lt;</a:t>
            </a:r>
            <a:r>
              <a:rPr lang="en-US" sz="2000" dirty="0">
                <a:solidFill>
                  <a:srgbClr val="A31515"/>
                </a:solidFill>
                <a:highlight>
                  <a:srgbClr val="FFFFFF"/>
                </a:highlight>
                <a:latin typeface="Consolas"/>
              </a:rPr>
              <a:t>"Type 's' to delete from start, 'e' from end\n"</a:t>
            </a:r>
            <a:r>
              <a:rPr lang="en-US" sz="2000" dirty="0">
                <a:solidFill>
                  <a:srgbClr val="000000"/>
                </a:solidFill>
                <a:highlight>
                  <a:srgbClr val="FFFFFF"/>
                </a:highlight>
                <a:latin typeface="Consolas"/>
              </a:rPr>
              <a:t>;</a:t>
            </a:r>
          </a:p>
          <a:p>
            <a:pPr marL="0" indent="0">
              <a:buNone/>
            </a:pPr>
            <a:r>
              <a:rPr lang="en-US" sz="2000" dirty="0" err="1">
                <a:solidFill>
                  <a:srgbClr val="000000"/>
                </a:solidFill>
                <a:highlight>
                  <a:srgbClr val="FFFFFF"/>
                </a:highlight>
                <a:latin typeface="Consolas"/>
              </a:rPr>
              <a:t>cin</a:t>
            </a:r>
            <a:r>
              <a:rPr lang="en-US" sz="2000" dirty="0">
                <a:solidFill>
                  <a:srgbClr val="000000"/>
                </a:solidFill>
                <a:highlight>
                  <a:srgbClr val="FFFFFF"/>
                </a:highlight>
                <a:latin typeface="Consolas"/>
              </a:rPr>
              <a:t>&gt;&gt;d;</a:t>
            </a:r>
          </a:p>
          <a:p>
            <a:pPr marL="0" indent="0">
              <a:buNone/>
            </a:pPr>
            <a:r>
              <a:rPr lang="en-US" sz="2000" dirty="0">
                <a:solidFill>
                  <a:srgbClr val="0000FF"/>
                </a:solidFill>
                <a:highlight>
                  <a:srgbClr val="FFFFFF"/>
                </a:highlight>
                <a:latin typeface="Consolas"/>
              </a:rPr>
              <a:t>switch</a:t>
            </a:r>
            <a:r>
              <a:rPr lang="en-US" sz="2000" dirty="0">
                <a:solidFill>
                  <a:srgbClr val="000000"/>
                </a:solidFill>
                <a:highlight>
                  <a:srgbClr val="FFFFFF"/>
                </a:highlight>
                <a:latin typeface="Consolas"/>
              </a:rPr>
              <a:t> (d)</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case</a:t>
            </a:r>
            <a:r>
              <a:rPr lang="en-US" sz="2000" dirty="0">
                <a:solidFill>
                  <a:srgbClr val="000000"/>
                </a:solidFill>
                <a:highlight>
                  <a:srgbClr val="FFFFFF"/>
                </a:highlight>
                <a:latin typeface="Consolas"/>
              </a:rPr>
              <a:t> </a:t>
            </a:r>
            <a:r>
              <a:rPr lang="en-US" sz="2000" dirty="0">
                <a:solidFill>
                  <a:srgbClr val="A31515"/>
                </a:solidFill>
                <a:highlight>
                  <a:srgbClr val="FFFFFF"/>
                </a:highlight>
                <a:latin typeface="Consolas"/>
              </a:rPr>
              <a:t>'s'</a:t>
            </a: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if</a:t>
            </a:r>
            <a:r>
              <a:rPr lang="en-US" sz="2000" dirty="0">
                <a:solidFill>
                  <a:srgbClr val="000000"/>
                </a:solidFill>
                <a:highlight>
                  <a:srgbClr val="FFFFFF"/>
                </a:highlight>
                <a:latin typeface="Consolas"/>
              </a:rPr>
              <a:t>(start == NULL)</a:t>
            </a:r>
          </a:p>
          <a:p>
            <a:pPr marL="0" indent="0">
              <a:buNone/>
            </a:pPr>
            <a:r>
              <a:rPr lang="en-US" sz="2000" dirty="0">
                <a:solidFill>
                  <a:srgbClr val="000000"/>
                </a:solidFill>
                <a:highlight>
                  <a:srgbClr val="FFFFFF"/>
                </a:highlight>
                <a:latin typeface="Consolas"/>
              </a:rPr>
              <a:t>{</a:t>
            </a:r>
          </a:p>
          <a:p>
            <a:pPr marL="0" indent="0">
              <a:buNone/>
            </a:pPr>
            <a:r>
              <a:rPr lang="pt-BR" sz="2000" dirty="0">
                <a:solidFill>
                  <a:srgbClr val="000000"/>
                </a:solidFill>
                <a:highlight>
                  <a:srgbClr val="FFFFFF"/>
                </a:highlight>
                <a:latin typeface="Consolas"/>
              </a:rPr>
              <a:t>cout&lt;&lt;</a:t>
            </a:r>
            <a:r>
              <a:rPr lang="pt-BR" sz="2000" dirty="0">
                <a:solidFill>
                  <a:srgbClr val="A31515"/>
                </a:solidFill>
                <a:highlight>
                  <a:srgbClr val="FFFFFF"/>
                </a:highlight>
                <a:latin typeface="Consolas"/>
              </a:rPr>
              <a:t>"No node to delete\n"</a:t>
            </a:r>
            <a:r>
              <a:rPr lang="pt-BR"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else</a:t>
            </a:r>
            <a:endParaRPr lang="en-US" sz="2000" dirty="0">
              <a:solidFill>
                <a:srgbClr val="000000"/>
              </a:solidFill>
              <a:highlight>
                <a:srgbClr val="FFFFFF"/>
              </a:highlight>
              <a:latin typeface="Consolas"/>
            </a:endParaRP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temp1=start;</a:t>
            </a:r>
          </a:p>
          <a:p>
            <a:pPr marL="0" indent="0">
              <a:buNone/>
            </a:pPr>
            <a:r>
              <a:rPr lang="en-US" sz="2000" dirty="0">
                <a:solidFill>
                  <a:srgbClr val="000000"/>
                </a:solidFill>
                <a:highlight>
                  <a:srgbClr val="FFFFFF"/>
                </a:highlight>
                <a:latin typeface="Consolas"/>
              </a:rPr>
              <a:t>start=start-&gt;next;</a:t>
            </a:r>
          </a:p>
          <a:p>
            <a:pPr marL="0" indent="0">
              <a:buNone/>
            </a:pPr>
            <a:r>
              <a:rPr lang="en-US" sz="2000" dirty="0">
                <a:solidFill>
                  <a:srgbClr val="000000"/>
                </a:solidFill>
                <a:highlight>
                  <a:srgbClr val="FFFFFF"/>
                </a:highlight>
                <a:latin typeface="Consolas"/>
              </a:rPr>
              <a:t>start-&gt;back=NULL;</a:t>
            </a:r>
          </a:p>
          <a:p>
            <a:pPr marL="0" indent="0">
              <a:buNone/>
            </a:pPr>
            <a:r>
              <a:rPr lang="en-US" sz="2000" dirty="0">
                <a:solidFill>
                  <a:srgbClr val="0000FF"/>
                </a:solidFill>
                <a:highlight>
                  <a:srgbClr val="FFFFFF"/>
                </a:highlight>
                <a:latin typeface="Consolas"/>
              </a:rPr>
              <a:t>delete</a:t>
            </a:r>
            <a:r>
              <a:rPr lang="en-US" sz="2000" dirty="0">
                <a:solidFill>
                  <a:srgbClr val="000000"/>
                </a:solidFill>
                <a:highlight>
                  <a:srgbClr val="FFFFFF"/>
                </a:highlight>
                <a:latin typeface="Consolas"/>
              </a:rPr>
              <a:t> temp1;</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break</a:t>
            </a:r>
            <a:r>
              <a:rPr lang="en-US" sz="2000" dirty="0">
                <a:solidFill>
                  <a:srgbClr val="000000"/>
                </a:solidFill>
                <a:highlight>
                  <a:srgbClr val="FFFFFF"/>
                </a:highlight>
                <a:latin typeface="Consolas"/>
              </a:rPr>
              <a:t>;</a:t>
            </a:r>
          </a:p>
        </p:txBody>
      </p:sp>
      <p:sp>
        <p:nvSpPr>
          <p:cNvPr id="3" name="Content Placeholder 10"/>
          <p:cNvSpPr txBox="1">
            <a:spLocks/>
          </p:cNvSpPr>
          <p:nvPr/>
        </p:nvSpPr>
        <p:spPr>
          <a:xfrm>
            <a:off x="4654296" y="228600"/>
            <a:ext cx="4337304" cy="6477000"/>
          </a:xfrm>
          <a:prstGeom prst="rect">
            <a:avLst/>
          </a:prstGeom>
        </p:spPr>
        <p:txBody>
          <a:bodyPr>
            <a:normAutofit fontScale="92500" lnSpcReduction="1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2000" dirty="0">
                <a:solidFill>
                  <a:srgbClr val="0000FF"/>
                </a:solidFill>
                <a:highlight>
                  <a:srgbClr val="FFFFFF"/>
                </a:highlight>
                <a:latin typeface="Consolas"/>
              </a:rPr>
              <a:t>case</a:t>
            </a:r>
            <a:r>
              <a:rPr lang="en-US" sz="2000" dirty="0">
                <a:solidFill>
                  <a:srgbClr val="000000"/>
                </a:solidFill>
                <a:highlight>
                  <a:srgbClr val="FFFFFF"/>
                </a:highlight>
                <a:latin typeface="Consolas"/>
              </a:rPr>
              <a:t> </a:t>
            </a:r>
            <a:r>
              <a:rPr lang="en-US" sz="2000" dirty="0">
                <a:solidFill>
                  <a:srgbClr val="A31515"/>
                </a:solidFill>
                <a:highlight>
                  <a:srgbClr val="FFFFFF"/>
                </a:highlight>
                <a:latin typeface="Consolas"/>
              </a:rPr>
              <a:t>'e'</a:t>
            </a: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if</a:t>
            </a:r>
            <a:r>
              <a:rPr lang="en-US" sz="2000" dirty="0">
                <a:solidFill>
                  <a:srgbClr val="000000"/>
                </a:solidFill>
                <a:highlight>
                  <a:srgbClr val="FFFFFF"/>
                </a:highlight>
                <a:latin typeface="Consolas"/>
              </a:rPr>
              <a:t>(start == NULL)</a:t>
            </a:r>
          </a:p>
          <a:p>
            <a:pPr marL="0" indent="0">
              <a:buNone/>
            </a:pPr>
            <a:r>
              <a:rPr lang="en-US" sz="2000" dirty="0">
                <a:solidFill>
                  <a:srgbClr val="000000"/>
                </a:solidFill>
                <a:highlight>
                  <a:srgbClr val="FFFFFF"/>
                </a:highlight>
                <a:latin typeface="Consolas"/>
              </a:rPr>
              <a:t>{</a:t>
            </a:r>
          </a:p>
          <a:p>
            <a:pPr marL="0" indent="0">
              <a:buNone/>
            </a:pPr>
            <a:r>
              <a:rPr lang="pt-BR" sz="2000" dirty="0">
                <a:solidFill>
                  <a:srgbClr val="000000"/>
                </a:solidFill>
                <a:highlight>
                  <a:srgbClr val="FFFFFF"/>
                </a:highlight>
                <a:latin typeface="Consolas"/>
              </a:rPr>
              <a:t>cout&lt;&lt;</a:t>
            </a:r>
            <a:r>
              <a:rPr lang="pt-BR" sz="2000" dirty="0">
                <a:solidFill>
                  <a:srgbClr val="A31515"/>
                </a:solidFill>
                <a:highlight>
                  <a:srgbClr val="FFFFFF"/>
                </a:highlight>
                <a:latin typeface="Consolas"/>
              </a:rPr>
              <a:t>"No node to delete\n"</a:t>
            </a:r>
            <a:r>
              <a:rPr lang="pt-BR"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else</a:t>
            </a:r>
            <a:endParaRPr lang="en-US" sz="2000" dirty="0">
              <a:solidFill>
                <a:srgbClr val="000000"/>
              </a:solidFill>
              <a:highlight>
                <a:srgbClr val="FFFFFF"/>
              </a:highlight>
              <a:latin typeface="Consolas"/>
            </a:endParaRP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temp1=start;</a:t>
            </a:r>
          </a:p>
          <a:p>
            <a:pPr marL="0" indent="0">
              <a:buNone/>
            </a:pPr>
            <a:r>
              <a:rPr lang="en-US" sz="2000" dirty="0">
                <a:solidFill>
                  <a:srgbClr val="0000FF"/>
                </a:solidFill>
                <a:highlight>
                  <a:srgbClr val="FFFFFF"/>
                </a:highlight>
                <a:latin typeface="Consolas"/>
              </a:rPr>
              <a:t>while</a:t>
            </a:r>
            <a:r>
              <a:rPr lang="en-US" sz="2000" dirty="0">
                <a:solidFill>
                  <a:srgbClr val="000000"/>
                </a:solidFill>
                <a:highlight>
                  <a:srgbClr val="FFFFFF"/>
                </a:highlight>
                <a:latin typeface="Consolas"/>
              </a:rPr>
              <a:t>(temp1-&gt;next != NULL )</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temp2=temp1;</a:t>
            </a:r>
          </a:p>
          <a:p>
            <a:pPr marL="0" indent="0">
              <a:buNone/>
            </a:pPr>
            <a:r>
              <a:rPr lang="en-US" sz="2000" dirty="0">
                <a:solidFill>
                  <a:srgbClr val="000000"/>
                </a:solidFill>
                <a:highlight>
                  <a:srgbClr val="FFFFFF"/>
                </a:highlight>
                <a:latin typeface="Consolas"/>
              </a:rPr>
              <a:t>temp1=temp1-&gt;next;</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delete</a:t>
            </a:r>
            <a:r>
              <a:rPr lang="en-US" sz="2000" dirty="0">
                <a:solidFill>
                  <a:srgbClr val="000000"/>
                </a:solidFill>
                <a:highlight>
                  <a:srgbClr val="FFFFFF"/>
                </a:highlight>
                <a:latin typeface="Consolas"/>
              </a:rPr>
              <a:t> temp1;</a:t>
            </a:r>
          </a:p>
          <a:p>
            <a:pPr marL="0" indent="0">
              <a:buNone/>
            </a:pPr>
            <a:r>
              <a:rPr lang="en-US" sz="2000" dirty="0">
                <a:solidFill>
                  <a:srgbClr val="000000"/>
                </a:solidFill>
                <a:highlight>
                  <a:srgbClr val="FFFFFF"/>
                </a:highlight>
                <a:latin typeface="Consolas"/>
              </a:rPr>
              <a:t>temp2-&gt;next=NULL;</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FF"/>
                </a:solidFill>
                <a:highlight>
                  <a:srgbClr val="FFFFFF"/>
                </a:highlight>
                <a:latin typeface="Consolas"/>
              </a:rPr>
              <a:t>break</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p:txBody>
      </p:sp>
    </p:spTree>
    <p:extLst>
      <p:ext uri="{BB962C8B-B14F-4D97-AF65-F5344CB8AC3E}">
        <p14:creationId xmlns:p14="http://schemas.microsoft.com/office/powerpoint/2010/main" val="255528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457253"/>
          </a:xfrm>
        </p:spPr>
        <p:txBody>
          <a:bodyPr>
            <a:normAutofit/>
          </a:bodyPr>
          <a:lstStyle/>
          <a:p>
            <a:r>
              <a:rPr lang="en-US" dirty="0"/>
              <a:t>A doubly linked list is a linked list in which every node has a next pointer and a back pointer. </a:t>
            </a:r>
          </a:p>
          <a:p>
            <a:endParaRPr lang="en-US" dirty="0"/>
          </a:p>
          <a:p>
            <a:endParaRPr lang="en-US" dirty="0"/>
          </a:p>
          <a:p>
            <a:endParaRPr lang="en-US" dirty="0"/>
          </a:p>
          <a:p>
            <a:r>
              <a:rPr lang="en-US" dirty="0"/>
              <a:t>A doubly linked list can be traversed in either direction. That is, we can traverse the list starting at the first node or, if a pointer to the last node is given, we can traverse the list starting at the last node.</a:t>
            </a:r>
          </a:p>
        </p:txBody>
      </p:sp>
      <p:sp>
        <p:nvSpPr>
          <p:cNvPr id="3" name="Title 2"/>
          <p:cNvSpPr>
            <a:spLocks noGrp="1"/>
          </p:cNvSpPr>
          <p:nvPr>
            <p:ph type="title"/>
          </p:nvPr>
        </p:nvSpPr>
        <p:spPr/>
        <p:txBody>
          <a:bodyPr/>
          <a:lstStyle/>
          <a:p>
            <a:r>
              <a:rPr lang="en-US" dirty="0"/>
              <a:t>Doubly Linked Lists</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2680" t="58913" r="10160" b="25435"/>
          <a:stretch/>
        </p:blipFill>
        <p:spPr bwMode="auto">
          <a:xfrm>
            <a:off x="838200" y="3200400"/>
            <a:ext cx="743712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975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The typical operations on a doubly linked list are:</a:t>
            </a:r>
          </a:p>
          <a:p>
            <a:pPr lvl="1"/>
            <a:r>
              <a:rPr lang="en-US" dirty="0"/>
              <a:t>Initialize the list.</a:t>
            </a:r>
          </a:p>
          <a:p>
            <a:pPr lvl="1"/>
            <a:r>
              <a:rPr lang="en-US" dirty="0"/>
              <a:t>Destroy the list.</a:t>
            </a:r>
          </a:p>
          <a:p>
            <a:pPr lvl="1"/>
            <a:r>
              <a:rPr lang="en-US" dirty="0"/>
              <a:t>Determine whether the list is empty.</a:t>
            </a:r>
          </a:p>
          <a:p>
            <a:pPr lvl="1"/>
            <a:r>
              <a:rPr lang="en-US" dirty="0"/>
              <a:t>Search the list for a given item.</a:t>
            </a:r>
          </a:p>
          <a:p>
            <a:pPr lvl="1"/>
            <a:r>
              <a:rPr lang="en-US" dirty="0"/>
              <a:t>Retrieve the first element of the list.</a:t>
            </a:r>
          </a:p>
          <a:p>
            <a:pPr lvl="1"/>
            <a:r>
              <a:rPr lang="en-US" dirty="0"/>
              <a:t>Retrieve the last element of the list.</a:t>
            </a:r>
          </a:p>
          <a:p>
            <a:pPr lvl="1"/>
            <a:r>
              <a:rPr lang="en-US" dirty="0"/>
              <a:t>Insert an item in the list.</a:t>
            </a:r>
          </a:p>
          <a:p>
            <a:pPr lvl="1"/>
            <a:r>
              <a:rPr lang="en-US" dirty="0"/>
              <a:t>Delete an item from the list.</a:t>
            </a:r>
          </a:p>
          <a:p>
            <a:pPr lvl="1"/>
            <a:r>
              <a:rPr lang="en-US" dirty="0"/>
              <a:t>Find the length of the list.</a:t>
            </a:r>
          </a:p>
          <a:p>
            <a:pPr lvl="1"/>
            <a:r>
              <a:rPr lang="en-US" dirty="0"/>
              <a:t>Print the list.</a:t>
            </a:r>
          </a:p>
          <a:p>
            <a:pPr lvl="1"/>
            <a:r>
              <a:rPr lang="en-US" dirty="0"/>
              <a:t>Make a copy of the doubly linked list.</a:t>
            </a:r>
          </a:p>
        </p:txBody>
      </p:sp>
      <p:sp>
        <p:nvSpPr>
          <p:cNvPr id="3" name="Title 2"/>
          <p:cNvSpPr>
            <a:spLocks noGrp="1"/>
          </p:cNvSpPr>
          <p:nvPr>
            <p:ph type="title"/>
          </p:nvPr>
        </p:nvSpPr>
        <p:spPr/>
        <p:txBody>
          <a:bodyPr/>
          <a:lstStyle/>
          <a:p>
            <a:r>
              <a:rPr lang="en-US" dirty="0"/>
              <a:t>Typical operations over Double LL</a:t>
            </a:r>
          </a:p>
        </p:txBody>
      </p:sp>
    </p:spTree>
    <p:extLst>
      <p:ext uri="{BB962C8B-B14F-4D97-AF65-F5344CB8AC3E}">
        <p14:creationId xmlns:p14="http://schemas.microsoft.com/office/powerpoint/2010/main" val="4078614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228600" y="2057401"/>
            <a:ext cx="8762999" cy="3581399"/>
          </a:xfrm>
        </p:spPr>
        <p:txBody>
          <a:bodyPr>
            <a:normAutofit fontScale="85000" lnSpcReduction="20000"/>
          </a:bodyPr>
          <a:lstStyle/>
          <a:p>
            <a:r>
              <a:rPr lang="en-US" dirty="0"/>
              <a:t>Because we are inserting an item in a doubly linked list, the insertion of a node in the list requires the adjustment of two pointers in certain nodes. As before, we find the place where the new item is supposed to be inserted, create the node, store the new item, and adjust the link fields of the new node and other particular nodes in the list. There are four cases:</a:t>
            </a:r>
          </a:p>
          <a:p>
            <a:r>
              <a:rPr lang="en-US" dirty="0"/>
              <a:t>Case 1: Insertion in an empty list</a:t>
            </a:r>
          </a:p>
          <a:p>
            <a:r>
              <a:rPr lang="en-US" dirty="0"/>
              <a:t>Case 2: Insertion at the beginning of a nonempty list</a:t>
            </a:r>
          </a:p>
          <a:p>
            <a:r>
              <a:rPr lang="en-US" dirty="0"/>
              <a:t>Case 3: Insertion at the end of a nonempty list</a:t>
            </a:r>
          </a:p>
          <a:p>
            <a:r>
              <a:rPr lang="en-US" dirty="0"/>
              <a:t>Case 4: Insertion somewhere in a nonempty list</a:t>
            </a:r>
          </a:p>
          <a:p>
            <a:r>
              <a:rPr lang="en-US" dirty="0"/>
              <a:t>Both Cases 1 and 2 require us to change the value of the pointer first. Cases3 and 4 are similar. After inserting an item, count is incremented by 1. Next, we show Case 4.</a:t>
            </a:r>
          </a:p>
        </p:txBody>
      </p:sp>
      <p:sp>
        <p:nvSpPr>
          <p:cNvPr id="5" name="Title 4"/>
          <p:cNvSpPr>
            <a:spLocks noGrp="1"/>
          </p:cNvSpPr>
          <p:nvPr>
            <p:ph type="title"/>
          </p:nvPr>
        </p:nvSpPr>
        <p:spPr/>
        <p:txBody>
          <a:bodyPr/>
          <a:lstStyle/>
          <a:p>
            <a:r>
              <a:rPr lang="en-US" dirty="0"/>
              <a:t>Insert a node</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2797" t="34944" r="9692" b="46595"/>
          <a:stretch/>
        </p:blipFill>
        <p:spPr bwMode="auto">
          <a:xfrm>
            <a:off x="990600" y="5577840"/>
            <a:ext cx="7482840" cy="128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1427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804160"/>
            <a:ext cx="7745505" cy="4053840"/>
          </a:xfrm>
        </p:spPr>
        <p:txBody>
          <a:bodyPr>
            <a:normAutofit/>
          </a:bodyPr>
          <a:lstStyle/>
          <a:p>
            <a:r>
              <a:rPr lang="en-US" sz="2000" dirty="0"/>
              <a:t>Suppose that 20 is to be inserted in the list. After inserting 20, the resulting list is as shown in</a:t>
            </a:r>
          </a:p>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From Figure it follows that the next pointer of node 15, the back pointer of node 24, and both the next and back pointers of node 20 need to be adjusted.</a:t>
            </a:r>
          </a:p>
        </p:txBody>
      </p:sp>
      <p:sp>
        <p:nvSpPr>
          <p:cNvPr id="3" name="Title 2"/>
          <p:cNvSpPr>
            <a:spLocks noGrp="1"/>
          </p:cNvSpPr>
          <p:nvPr>
            <p:ph type="title"/>
          </p:nvPr>
        </p:nvSpPr>
        <p:spPr/>
        <p:txBody>
          <a:bodyPr/>
          <a:lstStyle/>
          <a:p>
            <a:r>
              <a:rPr lang="en-US" dirty="0"/>
              <a:t>Insert a node</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1977" t="23516" r="8756" b="43298"/>
          <a:stretch/>
        </p:blipFill>
        <p:spPr bwMode="auto">
          <a:xfrm>
            <a:off x="762000" y="3429000"/>
            <a:ext cx="7711440" cy="2301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2797" t="34944" r="9692" b="46595"/>
          <a:stretch/>
        </p:blipFill>
        <p:spPr bwMode="auto">
          <a:xfrm>
            <a:off x="899160" y="1524000"/>
            <a:ext cx="7482840" cy="128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3838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0"/>
          <p:cNvSpPr txBox="1">
            <a:spLocks/>
          </p:cNvSpPr>
          <p:nvPr/>
        </p:nvSpPr>
        <p:spPr>
          <a:xfrm>
            <a:off x="152400" y="228600"/>
            <a:ext cx="4337304" cy="6477000"/>
          </a:xfrm>
          <a:prstGeom prst="rect">
            <a:avLst/>
          </a:prstGeom>
        </p:spPr>
        <p:txBody>
          <a:bodyPr>
            <a:normAutofit fontScale="85000" lnSpcReduction="1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Font typeface="Wingdings" pitchFamily="2" charset="2"/>
              <a:buNone/>
            </a:pPr>
            <a:r>
              <a:rPr lang="en-US" dirty="0">
                <a:latin typeface="Consolas" pitchFamily="49" charset="0"/>
                <a:cs typeface="Consolas" pitchFamily="49" charset="0"/>
              </a:rPr>
              <a:t>template &lt;class Type&gt;</a:t>
            </a:r>
          </a:p>
          <a:p>
            <a:pPr marL="0" indent="0">
              <a:buFont typeface="Wingdings" pitchFamily="2" charset="2"/>
              <a:buNone/>
            </a:pPr>
            <a:r>
              <a:rPr lang="en-US" dirty="0">
                <a:latin typeface="Consolas" pitchFamily="49" charset="0"/>
                <a:cs typeface="Consolas" pitchFamily="49" charset="0"/>
              </a:rPr>
              <a:t>void </a:t>
            </a:r>
            <a:r>
              <a:rPr lang="en-US" dirty="0" err="1">
                <a:latin typeface="Consolas" pitchFamily="49" charset="0"/>
                <a:cs typeface="Consolas" pitchFamily="49" charset="0"/>
              </a:rPr>
              <a:t>doublyLinkedList</a:t>
            </a:r>
            <a:r>
              <a:rPr lang="en-US" dirty="0">
                <a:latin typeface="Consolas" pitchFamily="49" charset="0"/>
                <a:cs typeface="Consolas" pitchFamily="49" charset="0"/>
              </a:rPr>
              <a:t>&lt;Type&gt;::insert(</a:t>
            </a:r>
            <a:r>
              <a:rPr lang="en-US" dirty="0" err="1">
                <a:latin typeface="Consolas" pitchFamily="49" charset="0"/>
                <a:cs typeface="Consolas" pitchFamily="49" charset="0"/>
              </a:rPr>
              <a:t>const</a:t>
            </a:r>
            <a:r>
              <a:rPr lang="en-US" dirty="0">
                <a:latin typeface="Consolas" pitchFamily="49" charset="0"/>
                <a:cs typeface="Consolas" pitchFamily="49" charset="0"/>
              </a:rPr>
              <a:t> Type&amp; </a:t>
            </a:r>
            <a:r>
              <a:rPr lang="en-US" dirty="0" err="1">
                <a:latin typeface="Consolas" pitchFamily="49" charset="0"/>
                <a:cs typeface="Consolas" pitchFamily="49" charset="0"/>
              </a:rPr>
              <a:t>insertItem</a:t>
            </a: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a:t>
            </a:r>
          </a:p>
          <a:p>
            <a:pPr marL="0" indent="0">
              <a:buFont typeface="Wingdings" pitchFamily="2" charset="2"/>
              <a:buNone/>
            </a:pPr>
            <a:r>
              <a:rPr lang="en-US" dirty="0" err="1">
                <a:latin typeface="Consolas" pitchFamily="49" charset="0"/>
                <a:cs typeface="Consolas" pitchFamily="49" charset="0"/>
              </a:rPr>
              <a:t>nodeType</a:t>
            </a:r>
            <a:r>
              <a:rPr lang="en-US" dirty="0">
                <a:latin typeface="Consolas" pitchFamily="49" charset="0"/>
                <a:cs typeface="Consolas" pitchFamily="49" charset="0"/>
              </a:rPr>
              <a:t>&lt;Type&gt; *current; </a:t>
            </a:r>
            <a:r>
              <a:rPr lang="en-US" dirty="0">
                <a:solidFill>
                  <a:srgbClr val="00B050"/>
                </a:solidFill>
                <a:latin typeface="Consolas" pitchFamily="49" charset="0"/>
                <a:cs typeface="Consolas" pitchFamily="49" charset="0"/>
              </a:rPr>
              <a:t>//pointer to traverse the list</a:t>
            </a:r>
          </a:p>
          <a:p>
            <a:pPr marL="0" indent="0">
              <a:buFont typeface="Wingdings" pitchFamily="2" charset="2"/>
              <a:buNone/>
            </a:pPr>
            <a:r>
              <a:rPr lang="en-US" dirty="0" err="1">
                <a:latin typeface="Consolas" pitchFamily="49" charset="0"/>
                <a:cs typeface="Consolas" pitchFamily="49" charset="0"/>
              </a:rPr>
              <a:t>nodeType</a:t>
            </a:r>
            <a:r>
              <a:rPr lang="en-US" dirty="0">
                <a:latin typeface="Consolas" pitchFamily="49" charset="0"/>
                <a:cs typeface="Consolas" pitchFamily="49" charset="0"/>
              </a:rPr>
              <a:t>&lt;Type&gt; *</a:t>
            </a:r>
            <a:r>
              <a:rPr lang="en-US" dirty="0" err="1">
                <a:latin typeface="Consolas" pitchFamily="49" charset="0"/>
                <a:cs typeface="Consolas" pitchFamily="49" charset="0"/>
              </a:rPr>
              <a:t>trailCurrent</a:t>
            </a:r>
            <a:r>
              <a:rPr lang="en-US" dirty="0">
                <a:latin typeface="Consolas" pitchFamily="49" charset="0"/>
                <a:cs typeface="Consolas" pitchFamily="49" charset="0"/>
              </a:rPr>
              <a:t>; </a:t>
            </a:r>
            <a:r>
              <a:rPr lang="en-US" dirty="0">
                <a:solidFill>
                  <a:srgbClr val="00B050"/>
                </a:solidFill>
                <a:latin typeface="Consolas" pitchFamily="49" charset="0"/>
                <a:cs typeface="Consolas" pitchFamily="49" charset="0"/>
              </a:rPr>
              <a:t>//pointer just before current</a:t>
            </a:r>
          </a:p>
          <a:p>
            <a:pPr marL="0" indent="0">
              <a:buFont typeface="Wingdings" pitchFamily="2" charset="2"/>
              <a:buNone/>
            </a:pPr>
            <a:r>
              <a:rPr lang="en-US" dirty="0" err="1">
                <a:latin typeface="Consolas" pitchFamily="49" charset="0"/>
                <a:cs typeface="Consolas" pitchFamily="49" charset="0"/>
              </a:rPr>
              <a:t>nodeType</a:t>
            </a:r>
            <a:r>
              <a:rPr lang="en-US" dirty="0">
                <a:latin typeface="Consolas" pitchFamily="49" charset="0"/>
                <a:cs typeface="Consolas" pitchFamily="49" charset="0"/>
              </a:rPr>
              <a:t>&lt;Type&gt; *</a:t>
            </a:r>
            <a:r>
              <a:rPr lang="en-US" dirty="0" err="1">
                <a:latin typeface="Consolas" pitchFamily="49" charset="0"/>
                <a:cs typeface="Consolas" pitchFamily="49" charset="0"/>
              </a:rPr>
              <a:t>newNode</a:t>
            </a:r>
            <a:r>
              <a:rPr lang="en-US" dirty="0">
                <a:latin typeface="Consolas" pitchFamily="49" charset="0"/>
                <a:cs typeface="Consolas" pitchFamily="49" charset="0"/>
              </a:rPr>
              <a:t>; </a:t>
            </a:r>
            <a:r>
              <a:rPr lang="en-US" dirty="0">
                <a:solidFill>
                  <a:srgbClr val="00B050"/>
                </a:solidFill>
                <a:latin typeface="Consolas" pitchFamily="49" charset="0"/>
                <a:cs typeface="Consolas" pitchFamily="49" charset="0"/>
              </a:rPr>
              <a:t>//pointer to create a node</a:t>
            </a:r>
          </a:p>
          <a:p>
            <a:pPr marL="0" indent="0">
              <a:buFont typeface="Wingdings" pitchFamily="2" charset="2"/>
              <a:buNone/>
            </a:pPr>
            <a:r>
              <a:rPr lang="en-US" dirty="0" err="1">
                <a:latin typeface="Consolas" pitchFamily="49" charset="0"/>
                <a:cs typeface="Consolas" pitchFamily="49" charset="0"/>
              </a:rPr>
              <a:t>bool</a:t>
            </a:r>
            <a:r>
              <a:rPr lang="en-US" dirty="0">
                <a:latin typeface="Consolas" pitchFamily="49" charset="0"/>
                <a:cs typeface="Consolas" pitchFamily="49" charset="0"/>
              </a:rPr>
              <a:t> found;</a:t>
            </a:r>
          </a:p>
          <a:p>
            <a:pPr marL="0" indent="0">
              <a:buFont typeface="Wingdings" pitchFamily="2" charset="2"/>
              <a:buNone/>
            </a:pPr>
            <a:r>
              <a:rPr lang="en-US" dirty="0" err="1">
                <a:latin typeface="Consolas" pitchFamily="49" charset="0"/>
                <a:cs typeface="Consolas" pitchFamily="49" charset="0"/>
              </a:rPr>
              <a:t>newNode</a:t>
            </a:r>
            <a:r>
              <a:rPr lang="en-US" dirty="0">
                <a:latin typeface="Consolas" pitchFamily="49" charset="0"/>
                <a:cs typeface="Consolas" pitchFamily="49" charset="0"/>
              </a:rPr>
              <a:t> = new </a:t>
            </a:r>
            <a:r>
              <a:rPr lang="en-US" dirty="0" err="1">
                <a:latin typeface="Consolas" pitchFamily="49" charset="0"/>
                <a:cs typeface="Consolas" pitchFamily="49" charset="0"/>
              </a:rPr>
              <a:t>nodeType</a:t>
            </a:r>
            <a:r>
              <a:rPr lang="en-US" dirty="0">
                <a:latin typeface="Consolas" pitchFamily="49" charset="0"/>
                <a:cs typeface="Consolas" pitchFamily="49" charset="0"/>
              </a:rPr>
              <a:t>&lt;Type&gt;; </a:t>
            </a:r>
            <a:r>
              <a:rPr lang="en-US" dirty="0">
                <a:solidFill>
                  <a:srgbClr val="00B050"/>
                </a:solidFill>
                <a:latin typeface="Consolas" pitchFamily="49" charset="0"/>
                <a:cs typeface="Consolas" pitchFamily="49" charset="0"/>
              </a:rPr>
              <a:t>//create the node</a:t>
            </a:r>
          </a:p>
          <a:p>
            <a:pPr marL="0" indent="0">
              <a:buFont typeface="Wingdings" pitchFamily="2" charset="2"/>
              <a:buNone/>
            </a:pPr>
            <a:r>
              <a:rPr lang="en-US" dirty="0" err="1">
                <a:latin typeface="Consolas" pitchFamily="49" charset="0"/>
                <a:cs typeface="Consolas" pitchFamily="49" charset="0"/>
              </a:rPr>
              <a:t>newNode</a:t>
            </a:r>
            <a:r>
              <a:rPr lang="en-US" dirty="0">
                <a:latin typeface="Consolas" pitchFamily="49" charset="0"/>
                <a:cs typeface="Consolas" pitchFamily="49" charset="0"/>
              </a:rPr>
              <a:t>-&gt;info = </a:t>
            </a:r>
            <a:r>
              <a:rPr lang="en-US" dirty="0" err="1">
                <a:latin typeface="Consolas" pitchFamily="49" charset="0"/>
                <a:cs typeface="Consolas" pitchFamily="49" charset="0"/>
              </a:rPr>
              <a:t>insertItem</a:t>
            </a:r>
            <a:r>
              <a:rPr lang="en-US" dirty="0">
                <a:latin typeface="Consolas" pitchFamily="49" charset="0"/>
                <a:cs typeface="Consolas" pitchFamily="49" charset="0"/>
              </a:rPr>
              <a:t>; </a:t>
            </a:r>
            <a:r>
              <a:rPr lang="en-US" dirty="0">
                <a:solidFill>
                  <a:srgbClr val="00B050"/>
                </a:solidFill>
                <a:latin typeface="Consolas" pitchFamily="49" charset="0"/>
                <a:cs typeface="Consolas" pitchFamily="49" charset="0"/>
              </a:rPr>
              <a:t>//store the new item in the node</a:t>
            </a:r>
          </a:p>
          <a:p>
            <a:pPr marL="0" indent="0">
              <a:buFont typeface="Wingdings" pitchFamily="2" charset="2"/>
              <a:buNone/>
            </a:pPr>
            <a:r>
              <a:rPr lang="en-US" dirty="0" err="1">
                <a:latin typeface="Consolas" pitchFamily="49" charset="0"/>
                <a:cs typeface="Consolas" pitchFamily="49" charset="0"/>
              </a:rPr>
              <a:t>newNode</a:t>
            </a:r>
            <a:r>
              <a:rPr lang="en-US" dirty="0">
                <a:latin typeface="Consolas" pitchFamily="49" charset="0"/>
                <a:cs typeface="Consolas" pitchFamily="49" charset="0"/>
              </a:rPr>
              <a:t>-&gt;next = NULL;</a:t>
            </a:r>
          </a:p>
          <a:p>
            <a:pPr marL="0" indent="0">
              <a:buFont typeface="Wingdings" pitchFamily="2" charset="2"/>
              <a:buNone/>
            </a:pPr>
            <a:r>
              <a:rPr lang="en-US" dirty="0" err="1">
                <a:latin typeface="Consolas" pitchFamily="49" charset="0"/>
                <a:cs typeface="Consolas" pitchFamily="49" charset="0"/>
              </a:rPr>
              <a:t>newNode</a:t>
            </a:r>
            <a:r>
              <a:rPr lang="en-US" dirty="0">
                <a:latin typeface="Consolas" pitchFamily="49" charset="0"/>
                <a:cs typeface="Consolas" pitchFamily="49" charset="0"/>
              </a:rPr>
              <a:t>-&gt;back = NULL;</a:t>
            </a:r>
          </a:p>
        </p:txBody>
      </p:sp>
      <p:sp>
        <p:nvSpPr>
          <p:cNvPr id="6" name="Content Placeholder 11"/>
          <p:cNvSpPr txBox="1">
            <a:spLocks/>
          </p:cNvSpPr>
          <p:nvPr/>
        </p:nvSpPr>
        <p:spPr>
          <a:xfrm>
            <a:off x="4645150" y="228600"/>
            <a:ext cx="4346449" cy="6477000"/>
          </a:xfrm>
          <a:prstGeom prst="rect">
            <a:avLst/>
          </a:prstGeom>
        </p:spPr>
        <p:txBody>
          <a:bodyPr>
            <a:normAutofit fontScale="77500" lnSpcReduction="2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Font typeface="Wingdings" pitchFamily="2" charset="2"/>
              <a:buNone/>
            </a:pPr>
            <a:r>
              <a:rPr lang="en-US" dirty="0">
                <a:latin typeface="Consolas" pitchFamily="49" charset="0"/>
                <a:cs typeface="Consolas" pitchFamily="49" charset="0"/>
              </a:rPr>
              <a:t>if (first == NULL) </a:t>
            </a:r>
            <a:r>
              <a:rPr lang="en-US" dirty="0">
                <a:solidFill>
                  <a:srgbClr val="00B050"/>
                </a:solidFill>
                <a:latin typeface="Consolas" pitchFamily="49" charset="0"/>
                <a:cs typeface="Consolas" pitchFamily="49" charset="0"/>
              </a:rPr>
              <a:t>//if the list is empty, </a:t>
            </a:r>
            <a:r>
              <a:rPr lang="en-US" dirty="0" err="1">
                <a:solidFill>
                  <a:srgbClr val="00B050"/>
                </a:solidFill>
                <a:latin typeface="Consolas" pitchFamily="49" charset="0"/>
                <a:cs typeface="Consolas" pitchFamily="49" charset="0"/>
              </a:rPr>
              <a:t>newNode</a:t>
            </a:r>
            <a:r>
              <a:rPr lang="en-US" dirty="0">
                <a:solidFill>
                  <a:srgbClr val="00B050"/>
                </a:solidFill>
                <a:latin typeface="Consolas" pitchFamily="49" charset="0"/>
                <a:cs typeface="Consolas" pitchFamily="49" charset="0"/>
              </a:rPr>
              <a:t> is</a:t>
            </a:r>
          </a:p>
          <a:p>
            <a:pPr marL="0" indent="0">
              <a:buFont typeface="Wingdings" pitchFamily="2" charset="2"/>
              <a:buNone/>
            </a:pPr>
            <a:r>
              <a:rPr lang="en-US" dirty="0">
                <a:solidFill>
                  <a:srgbClr val="00B050"/>
                </a:solidFill>
                <a:latin typeface="Consolas" pitchFamily="49" charset="0"/>
                <a:cs typeface="Consolas" pitchFamily="49" charset="0"/>
              </a:rPr>
              <a:t>//the only node</a:t>
            </a:r>
          </a:p>
          <a:p>
            <a:pPr marL="0" indent="0">
              <a:buFont typeface="Wingdings" pitchFamily="2" charset="2"/>
              <a:buNone/>
            </a:pP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first = </a:t>
            </a:r>
            <a:r>
              <a:rPr lang="en-US" dirty="0" err="1">
                <a:latin typeface="Consolas" pitchFamily="49" charset="0"/>
                <a:cs typeface="Consolas" pitchFamily="49" charset="0"/>
              </a:rPr>
              <a:t>newNode</a:t>
            </a: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last = </a:t>
            </a:r>
            <a:r>
              <a:rPr lang="en-US" dirty="0" err="1">
                <a:latin typeface="Consolas" pitchFamily="49" charset="0"/>
                <a:cs typeface="Consolas" pitchFamily="49" charset="0"/>
              </a:rPr>
              <a:t>newNode</a:t>
            </a: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count++;</a:t>
            </a:r>
          </a:p>
          <a:p>
            <a:pPr marL="0" indent="0">
              <a:buFont typeface="Wingdings" pitchFamily="2" charset="2"/>
              <a:buNone/>
            </a:pP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else</a:t>
            </a:r>
          </a:p>
          <a:p>
            <a:pPr marL="0" indent="0">
              <a:buFont typeface="Wingdings" pitchFamily="2" charset="2"/>
              <a:buNone/>
            </a:pP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found = false;</a:t>
            </a:r>
          </a:p>
          <a:p>
            <a:pPr marL="0" indent="0">
              <a:buFont typeface="Wingdings" pitchFamily="2" charset="2"/>
              <a:buNone/>
            </a:pPr>
            <a:r>
              <a:rPr lang="en-US" dirty="0">
                <a:latin typeface="Consolas" pitchFamily="49" charset="0"/>
                <a:cs typeface="Consolas" pitchFamily="49" charset="0"/>
              </a:rPr>
              <a:t>current = first;</a:t>
            </a:r>
          </a:p>
          <a:p>
            <a:pPr marL="0" indent="0">
              <a:buFont typeface="Wingdings" pitchFamily="2" charset="2"/>
              <a:buNone/>
            </a:pPr>
            <a:r>
              <a:rPr lang="en-US" dirty="0">
                <a:latin typeface="Consolas" pitchFamily="49" charset="0"/>
                <a:cs typeface="Consolas" pitchFamily="49" charset="0"/>
              </a:rPr>
              <a:t>while (current != NULL &amp;&amp; !found) </a:t>
            </a:r>
            <a:r>
              <a:rPr lang="en-US" dirty="0">
                <a:solidFill>
                  <a:srgbClr val="00B050"/>
                </a:solidFill>
                <a:latin typeface="Consolas" pitchFamily="49" charset="0"/>
                <a:cs typeface="Consolas" pitchFamily="49" charset="0"/>
              </a:rPr>
              <a:t>//search the list</a:t>
            </a:r>
          </a:p>
          <a:p>
            <a:pPr marL="0" indent="0">
              <a:buFont typeface="Wingdings" pitchFamily="2" charset="2"/>
              <a:buNone/>
            </a:pPr>
            <a:r>
              <a:rPr lang="en-US" dirty="0">
                <a:latin typeface="Consolas" pitchFamily="49" charset="0"/>
                <a:cs typeface="Consolas" pitchFamily="49" charset="0"/>
              </a:rPr>
              <a:t>if (current-&gt;info &gt;= </a:t>
            </a:r>
            <a:r>
              <a:rPr lang="en-US" dirty="0" err="1">
                <a:latin typeface="Consolas" pitchFamily="49" charset="0"/>
                <a:cs typeface="Consolas" pitchFamily="49" charset="0"/>
              </a:rPr>
              <a:t>insertItem</a:t>
            </a:r>
            <a:r>
              <a:rPr lang="en-US" dirty="0">
                <a:latin typeface="Consolas" pitchFamily="49" charset="0"/>
                <a:cs typeface="Consolas" pitchFamily="49" charset="0"/>
              </a:rPr>
              <a:t>)</a:t>
            </a:r>
          </a:p>
          <a:p>
            <a:pPr marL="0" indent="0">
              <a:buFont typeface="Wingdings" pitchFamily="2" charset="2"/>
              <a:buNone/>
            </a:pPr>
            <a:r>
              <a:rPr lang="en-US" dirty="0">
                <a:latin typeface="Consolas" pitchFamily="49" charset="0"/>
                <a:cs typeface="Consolas" pitchFamily="49" charset="0"/>
              </a:rPr>
              <a:t>found = true;</a:t>
            </a:r>
          </a:p>
          <a:p>
            <a:pPr marL="0" indent="0">
              <a:buFont typeface="Wingdings" pitchFamily="2" charset="2"/>
              <a:buNone/>
            </a:pPr>
            <a:r>
              <a:rPr lang="en-US" dirty="0">
                <a:latin typeface="Consolas" pitchFamily="49" charset="0"/>
                <a:cs typeface="Consolas" pitchFamily="49" charset="0"/>
              </a:rPr>
              <a:t>else</a:t>
            </a:r>
          </a:p>
          <a:p>
            <a:pPr marL="0" indent="0">
              <a:buFont typeface="Wingdings" pitchFamily="2" charset="2"/>
              <a:buNone/>
            </a:pPr>
            <a:r>
              <a:rPr lang="en-US" dirty="0">
                <a:latin typeface="Consolas" pitchFamily="49" charset="0"/>
                <a:cs typeface="Consolas" pitchFamily="49" charset="0"/>
              </a:rPr>
              <a:t>{</a:t>
            </a:r>
          </a:p>
          <a:p>
            <a:pPr marL="0" indent="0">
              <a:buFont typeface="Wingdings" pitchFamily="2" charset="2"/>
              <a:buNone/>
            </a:pPr>
            <a:r>
              <a:rPr lang="en-US" dirty="0" err="1">
                <a:latin typeface="Consolas" pitchFamily="49" charset="0"/>
                <a:cs typeface="Consolas" pitchFamily="49" charset="0"/>
              </a:rPr>
              <a:t>trailCurrent</a:t>
            </a:r>
            <a:r>
              <a:rPr lang="en-US" dirty="0">
                <a:latin typeface="Consolas" pitchFamily="49" charset="0"/>
                <a:cs typeface="Consolas" pitchFamily="49" charset="0"/>
              </a:rPr>
              <a:t> = current;</a:t>
            </a:r>
          </a:p>
          <a:p>
            <a:pPr marL="0" indent="0">
              <a:buFont typeface="Wingdings" pitchFamily="2" charset="2"/>
              <a:buNone/>
            </a:pPr>
            <a:r>
              <a:rPr lang="en-US" dirty="0">
                <a:latin typeface="Consolas" pitchFamily="49" charset="0"/>
                <a:cs typeface="Consolas" pitchFamily="49" charset="0"/>
              </a:rPr>
              <a:t>current = current-&gt;next;</a:t>
            </a:r>
          </a:p>
          <a:p>
            <a:pPr marL="0" indent="0">
              <a:buFont typeface="Wingdings" pitchFamily="2" charset="2"/>
              <a:buNone/>
            </a:pPr>
            <a:r>
              <a:rPr lang="en-US" dirty="0">
                <a:latin typeface="Consolas" pitchFamily="49" charset="0"/>
                <a:cs typeface="Consolas" pitchFamily="49" charset="0"/>
              </a:rPr>
              <a:t>}</a:t>
            </a:r>
          </a:p>
        </p:txBody>
      </p:sp>
      <p:cxnSp>
        <p:nvCxnSpPr>
          <p:cNvPr id="8" name="Straight Connector 7"/>
          <p:cNvCxnSpPr/>
          <p:nvPr/>
        </p:nvCxnSpPr>
        <p:spPr>
          <a:xfrm>
            <a:off x="4489704" y="228600"/>
            <a:ext cx="0" cy="6400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988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Font typeface="Wingdings" pitchFamily="2" charset="2"/>
              <a:buNone/>
            </a:pPr>
            <a:r>
              <a:rPr lang="en-US" sz="1800" dirty="0"/>
              <a:t>if (current == first) </a:t>
            </a:r>
            <a:r>
              <a:rPr lang="en-US" sz="1800" dirty="0">
                <a:solidFill>
                  <a:srgbClr val="00B050"/>
                </a:solidFill>
              </a:rPr>
              <a:t>//insert </a:t>
            </a:r>
            <a:r>
              <a:rPr lang="en-US" sz="1800" dirty="0" err="1">
                <a:solidFill>
                  <a:srgbClr val="00B050"/>
                </a:solidFill>
              </a:rPr>
              <a:t>newNode</a:t>
            </a:r>
            <a:r>
              <a:rPr lang="en-US" sz="1800" dirty="0">
                <a:solidFill>
                  <a:srgbClr val="00B050"/>
                </a:solidFill>
              </a:rPr>
              <a:t> before first</a:t>
            </a:r>
          </a:p>
          <a:p>
            <a:pPr marL="0" indent="0">
              <a:buFont typeface="Wingdings" pitchFamily="2" charset="2"/>
              <a:buNone/>
            </a:pPr>
            <a:r>
              <a:rPr lang="en-US" sz="1800" dirty="0"/>
              <a:t>{</a:t>
            </a:r>
          </a:p>
          <a:p>
            <a:pPr marL="0" indent="0">
              <a:buFont typeface="Wingdings" pitchFamily="2" charset="2"/>
              <a:buNone/>
            </a:pPr>
            <a:r>
              <a:rPr lang="en-US" sz="1800" dirty="0"/>
              <a:t>first-&gt;back = </a:t>
            </a:r>
            <a:r>
              <a:rPr lang="en-US" sz="1800" dirty="0" err="1"/>
              <a:t>newNode</a:t>
            </a:r>
            <a:r>
              <a:rPr lang="en-US" sz="1800" dirty="0"/>
              <a:t>;</a:t>
            </a:r>
          </a:p>
          <a:p>
            <a:pPr marL="0" indent="0">
              <a:buFont typeface="Wingdings" pitchFamily="2" charset="2"/>
              <a:buNone/>
            </a:pPr>
            <a:r>
              <a:rPr lang="en-US" sz="1800" dirty="0" err="1"/>
              <a:t>newNode</a:t>
            </a:r>
            <a:r>
              <a:rPr lang="en-US" sz="1800" dirty="0"/>
              <a:t>-&gt;next = first;</a:t>
            </a:r>
          </a:p>
          <a:p>
            <a:pPr marL="0" indent="0">
              <a:buFont typeface="Wingdings" pitchFamily="2" charset="2"/>
              <a:buNone/>
            </a:pPr>
            <a:r>
              <a:rPr lang="en-US" sz="1800" dirty="0"/>
              <a:t>first = </a:t>
            </a:r>
            <a:r>
              <a:rPr lang="en-US" sz="1800" dirty="0" err="1"/>
              <a:t>newNode</a:t>
            </a:r>
            <a:r>
              <a:rPr lang="en-US" sz="1800" dirty="0"/>
              <a:t>;</a:t>
            </a:r>
          </a:p>
          <a:p>
            <a:pPr marL="0" indent="0">
              <a:buFont typeface="Wingdings" pitchFamily="2" charset="2"/>
              <a:buNone/>
            </a:pPr>
            <a:r>
              <a:rPr lang="en-US" sz="1800" dirty="0"/>
              <a:t>count++;</a:t>
            </a:r>
          </a:p>
          <a:p>
            <a:pPr marL="0" indent="0">
              <a:buFont typeface="Wingdings" pitchFamily="2" charset="2"/>
              <a:buNone/>
            </a:pPr>
            <a:r>
              <a:rPr lang="en-US" sz="1800" dirty="0"/>
              <a:t>}</a:t>
            </a:r>
          </a:p>
          <a:p>
            <a:pPr marL="0" indent="0">
              <a:buFont typeface="Wingdings" pitchFamily="2" charset="2"/>
              <a:buNone/>
            </a:pPr>
            <a:r>
              <a:rPr lang="en-US" sz="1800" dirty="0"/>
              <a:t>else</a:t>
            </a:r>
          </a:p>
          <a:p>
            <a:pPr marL="0" indent="0">
              <a:buFont typeface="Wingdings" pitchFamily="2" charset="2"/>
              <a:buNone/>
            </a:pPr>
            <a:r>
              <a:rPr lang="en-US" sz="1800" dirty="0"/>
              <a:t>{</a:t>
            </a:r>
          </a:p>
          <a:p>
            <a:pPr marL="0" indent="0">
              <a:buFont typeface="Wingdings" pitchFamily="2" charset="2"/>
              <a:buNone/>
            </a:pPr>
            <a:r>
              <a:rPr lang="en-US" sz="1800" dirty="0">
                <a:solidFill>
                  <a:srgbClr val="00B050"/>
                </a:solidFill>
              </a:rPr>
              <a:t>//insert </a:t>
            </a:r>
            <a:r>
              <a:rPr lang="en-US" sz="1800" dirty="0" err="1">
                <a:solidFill>
                  <a:srgbClr val="00B050"/>
                </a:solidFill>
              </a:rPr>
              <a:t>newNode</a:t>
            </a:r>
            <a:r>
              <a:rPr lang="en-US" sz="1800" dirty="0">
                <a:solidFill>
                  <a:srgbClr val="00B050"/>
                </a:solidFill>
              </a:rPr>
              <a:t> between </a:t>
            </a:r>
            <a:r>
              <a:rPr lang="en-US" sz="1800" dirty="0" err="1">
                <a:solidFill>
                  <a:srgbClr val="00B050"/>
                </a:solidFill>
              </a:rPr>
              <a:t>trailCurrent</a:t>
            </a:r>
            <a:r>
              <a:rPr lang="en-US" sz="1800" dirty="0">
                <a:solidFill>
                  <a:srgbClr val="00B050"/>
                </a:solidFill>
              </a:rPr>
              <a:t> and current</a:t>
            </a:r>
          </a:p>
        </p:txBody>
      </p:sp>
      <p:sp>
        <p:nvSpPr>
          <p:cNvPr id="3" name="Content Placeholder 11"/>
          <p:cNvSpPr txBox="1">
            <a:spLocks/>
          </p:cNvSpPr>
          <p:nvPr/>
        </p:nvSpPr>
        <p:spPr>
          <a:xfrm>
            <a:off x="4645150" y="228600"/>
            <a:ext cx="4346449"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Font typeface="Wingdings" pitchFamily="2" charset="2"/>
              <a:buNone/>
            </a:pPr>
            <a:r>
              <a:rPr lang="en-US" sz="1800" dirty="0"/>
              <a:t>if (current != NULL)</a:t>
            </a:r>
          </a:p>
          <a:p>
            <a:pPr marL="0" indent="0">
              <a:buFont typeface="Wingdings" pitchFamily="2" charset="2"/>
              <a:buNone/>
            </a:pPr>
            <a:r>
              <a:rPr lang="en-US" sz="1800" dirty="0"/>
              <a:t>{</a:t>
            </a:r>
          </a:p>
          <a:p>
            <a:pPr marL="0" indent="0">
              <a:buFont typeface="Wingdings" pitchFamily="2" charset="2"/>
              <a:buNone/>
            </a:pPr>
            <a:r>
              <a:rPr lang="en-US" sz="1800" dirty="0" err="1"/>
              <a:t>trailCurrent</a:t>
            </a:r>
            <a:r>
              <a:rPr lang="en-US" sz="1800" dirty="0"/>
              <a:t>-&gt;next = </a:t>
            </a:r>
            <a:r>
              <a:rPr lang="en-US" sz="1800" dirty="0" err="1"/>
              <a:t>newNode</a:t>
            </a:r>
            <a:r>
              <a:rPr lang="en-US" sz="1800" dirty="0"/>
              <a:t>;</a:t>
            </a:r>
          </a:p>
          <a:p>
            <a:pPr marL="0" indent="0">
              <a:buFont typeface="Wingdings" pitchFamily="2" charset="2"/>
              <a:buNone/>
            </a:pPr>
            <a:r>
              <a:rPr lang="en-US" sz="1800" dirty="0" err="1"/>
              <a:t>newNode</a:t>
            </a:r>
            <a:r>
              <a:rPr lang="en-US" sz="1800" dirty="0"/>
              <a:t>-&gt;back = </a:t>
            </a:r>
            <a:r>
              <a:rPr lang="en-US" sz="1800" dirty="0" err="1"/>
              <a:t>trailCurrent</a:t>
            </a:r>
            <a:r>
              <a:rPr lang="en-US" sz="1800" dirty="0"/>
              <a:t>;</a:t>
            </a:r>
          </a:p>
          <a:p>
            <a:pPr marL="0" indent="0">
              <a:buFont typeface="Wingdings" pitchFamily="2" charset="2"/>
              <a:buNone/>
            </a:pPr>
            <a:r>
              <a:rPr lang="en-US" sz="1800" dirty="0" err="1"/>
              <a:t>newNode</a:t>
            </a:r>
            <a:r>
              <a:rPr lang="en-US" sz="1800" dirty="0"/>
              <a:t>-&gt;next = current;</a:t>
            </a:r>
          </a:p>
          <a:p>
            <a:pPr marL="0" indent="0">
              <a:buFont typeface="Wingdings" pitchFamily="2" charset="2"/>
              <a:buNone/>
            </a:pPr>
            <a:r>
              <a:rPr lang="en-US" sz="1800" dirty="0"/>
              <a:t>current-&gt;back = </a:t>
            </a:r>
            <a:r>
              <a:rPr lang="en-US" sz="1800" dirty="0" err="1"/>
              <a:t>newNode</a:t>
            </a:r>
            <a:r>
              <a:rPr lang="en-US" sz="1800" dirty="0"/>
              <a:t>;</a:t>
            </a:r>
          </a:p>
          <a:p>
            <a:pPr marL="0" indent="0">
              <a:buFont typeface="Wingdings" pitchFamily="2" charset="2"/>
              <a:buNone/>
            </a:pPr>
            <a:r>
              <a:rPr lang="en-US" sz="1800" dirty="0"/>
              <a:t>}</a:t>
            </a:r>
          </a:p>
          <a:p>
            <a:pPr marL="0" indent="0">
              <a:buFont typeface="Wingdings" pitchFamily="2" charset="2"/>
              <a:buNone/>
            </a:pPr>
            <a:r>
              <a:rPr lang="en-US" sz="1800" dirty="0"/>
              <a:t>else</a:t>
            </a:r>
          </a:p>
          <a:p>
            <a:pPr marL="0" indent="0">
              <a:buFont typeface="Wingdings" pitchFamily="2" charset="2"/>
              <a:buNone/>
            </a:pPr>
            <a:r>
              <a:rPr lang="en-US" sz="1800" dirty="0"/>
              <a:t>{</a:t>
            </a:r>
          </a:p>
          <a:p>
            <a:pPr marL="0" indent="0">
              <a:buFont typeface="Wingdings" pitchFamily="2" charset="2"/>
              <a:buNone/>
            </a:pPr>
            <a:r>
              <a:rPr lang="en-US" sz="1800" dirty="0" err="1"/>
              <a:t>trailCurrent</a:t>
            </a:r>
            <a:r>
              <a:rPr lang="en-US" sz="1800" dirty="0"/>
              <a:t>-&gt;next = </a:t>
            </a:r>
            <a:r>
              <a:rPr lang="en-US" sz="1800" dirty="0" err="1"/>
              <a:t>newNode</a:t>
            </a:r>
            <a:r>
              <a:rPr lang="en-US" sz="1800" dirty="0"/>
              <a:t>;</a:t>
            </a:r>
          </a:p>
          <a:p>
            <a:pPr marL="0" indent="0">
              <a:buFont typeface="Wingdings" pitchFamily="2" charset="2"/>
              <a:buNone/>
            </a:pPr>
            <a:r>
              <a:rPr lang="en-US" sz="1800" dirty="0" err="1"/>
              <a:t>newNode</a:t>
            </a:r>
            <a:r>
              <a:rPr lang="en-US" sz="1800" dirty="0"/>
              <a:t>-&gt;back = </a:t>
            </a:r>
            <a:r>
              <a:rPr lang="en-US" sz="1800" dirty="0" err="1"/>
              <a:t>trailCurrent</a:t>
            </a:r>
            <a:r>
              <a:rPr lang="en-US" sz="1800" dirty="0"/>
              <a:t>;</a:t>
            </a:r>
          </a:p>
          <a:p>
            <a:pPr marL="0" indent="0">
              <a:buFont typeface="Wingdings" pitchFamily="2" charset="2"/>
              <a:buNone/>
            </a:pPr>
            <a:r>
              <a:rPr lang="en-US" sz="1800" dirty="0"/>
              <a:t>last = </a:t>
            </a:r>
            <a:r>
              <a:rPr lang="en-US" sz="1800" dirty="0" err="1"/>
              <a:t>newNode</a:t>
            </a:r>
            <a:r>
              <a:rPr lang="en-US" sz="1800" dirty="0"/>
              <a:t>;</a:t>
            </a:r>
          </a:p>
          <a:p>
            <a:pPr marL="0" indent="0">
              <a:buFont typeface="Wingdings" pitchFamily="2" charset="2"/>
              <a:buNone/>
            </a:pPr>
            <a:r>
              <a:rPr lang="en-US" sz="1800" dirty="0"/>
              <a:t>}</a:t>
            </a:r>
          </a:p>
          <a:p>
            <a:pPr marL="0" indent="0">
              <a:buFont typeface="Wingdings" pitchFamily="2" charset="2"/>
              <a:buNone/>
            </a:pPr>
            <a:r>
              <a:rPr lang="en-US" sz="1800" dirty="0"/>
              <a:t>count++;</a:t>
            </a:r>
          </a:p>
          <a:p>
            <a:pPr marL="0" indent="0">
              <a:buFont typeface="Wingdings" pitchFamily="2" charset="2"/>
              <a:buNone/>
            </a:pPr>
            <a:r>
              <a:rPr lang="en-US" sz="1800" dirty="0"/>
              <a:t>} </a:t>
            </a:r>
            <a:r>
              <a:rPr lang="en-US" sz="1800" dirty="0">
                <a:solidFill>
                  <a:srgbClr val="00B050"/>
                </a:solidFill>
              </a:rPr>
              <a:t>//end else</a:t>
            </a:r>
          </a:p>
          <a:p>
            <a:pPr marL="0" indent="0">
              <a:buFont typeface="Wingdings" pitchFamily="2" charset="2"/>
              <a:buNone/>
            </a:pPr>
            <a:r>
              <a:rPr lang="en-US" sz="1800" dirty="0"/>
              <a:t>} </a:t>
            </a:r>
            <a:r>
              <a:rPr lang="en-US" sz="1800" dirty="0">
                <a:solidFill>
                  <a:srgbClr val="00B050"/>
                </a:solidFill>
              </a:rPr>
              <a:t>//end else</a:t>
            </a:r>
          </a:p>
          <a:p>
            <a:pPr marL="0" indent="0">
              <a:buFont typeface="Wingdings" pitchFamily="2" charset="2"/>
              <a:buNone/>
            </a:pPr>
            <a:r>
              <a:rPr lang="en-US" sz="1800" dirty="0"/>
              <a:t>} </a:t>
            </a:r>
            <a:r>
              <a:rPr lang="en-US" sz="1800" dirty="0">
                <a:solidFill>
                  <a:srgbClr val="00B050"/>
                </a:solidFill>
              </a:rPr>
              <a:t>//end insert</a:t>
            </a:r>
          </a:p>
        </p:txBody>
      </p:sp>
      <p:cxnSp>
        <p:nvCxnSpPr>
          <p:cNvPr id="5" name="Straight Connector 4"/>
          <p:cNvCxnSpPr/>
          <p:nvPr/>
        </p:nvCxnSpPr>
        <p:spPr>
          <a:xfrm>
            <a:off x="4572000" y="76200"/>
            <a:ext cx="0" cy="67056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5374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0"/>
          <p:cNvSpPr txBox="1">
            <a:spLocks/>
          </p:cNvSpPr>
          <p:nvPr/>
        </p:nvSpPr>
        <p:spPr>
          <a:xfrm>
            <a:off x="152400"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900" dirty="0">
                <a:solidFill>
                  <a:srgbClr val="0000FF"/>
                </a:solidFill>
                <a:highlight>
                  <a:srgbClr val="FFFFFF"/>
                </a:highlight>
                <a:latin typeface="Consolas"/>
              </a:rPr>
              <a:t>#include</a:t>
            </a:r>
            <a:r>
              <a:rPr lang="en-US" sz="1900" dirty="0">
                <a:solidFill>
                  <a:srgbClr val="A31515"/>
                </a:solidFill>
                <a:highlight>
                  <a:srgbClr val="FFFFFF"/>
                </a:highlight>
                <a:latin typeface="Consolas"/>
              </a:rPr>
              <a:t>&lt;</a:t>
            </a:r>
            <a:r>
              <a:rPr lang="en-US" sz="1900" dirty="0" err="1">
                <a:solidFill>
                  <a:srgbClr val="A31515"/>
                </a:solidFill>
                <a:highlight>
                  <a:srgbClr val="FFFFFF"/>
                </a:highlight>
                <a:latin typeface="Consolas"/>
              </a:rPr>
              <a:t>iostream</a:t>
            </a:r>
            <a:r>
              <a:rPr lang="en-US" sz="1900" dirty="0">
                <a:solidFill>
                  <a:srgbClr val="A31515"/>
                </a:solidFill>
                <a:highlight>
                  <a:srgbClr val="FFFFFF"/>
                </a:highlight>
                <a:latin typeface="Consolas"/>
              </a:rPr>
              <a:t>&gt;</a:t>
            </a:r>
            <a:endParaRPr lang="en-US" sz="1900" dirty="0">
              <a:solidFill>
                <a:srgbClr val="000000"/>
              </a:solidFill>
              <a:highlight>
                <a:srgbClr val="FFFFFF"/>
              </a:highlight>
              <a:latin typeface="Consolas"/>
            </a:endParaRPr>
          </a:p>
          <a:p>
            <a:pPr marL="0" indent="0">
              <a:buNone/>
            </a:pPr>
            <a:r>
              <a:rPr lang="en-US" sz="1900" dirty="0">
                <a:solidFill>
                  <a:srgbClr val="0000FF"/>
                </a:solidFill>
                <a:highlight>
                  <a:srgbClr val="FFFFFF"/>
                </a:highlight>
                <a:latin typeface="Consolas"/>
              </a:rPr>
              <a:t>using</a:t>
            </a:r>
            <a:r>
              <a:rPr lang="en-US" sz="1900" dirty="0">
                <a:solidFill>
                  <a:srgbClr val="000000"/>
                </a:solidFill>
                <a:highlight>
                  <a:srgbClr val="FFFFFF"/>
                </a:highlight>
                <a:latin typeface="Consolas"/>
              </a:rPr>
              <a:t> </a:t>
            </a:r>
            <a:r>
              <a:rPr lang="en-US" sz="1900" dirty="0">
                <a:solidFill>
                  <a:srgbClr val="0000FF"/>
                </a:solidFill>
                <a:highlight>
                  <a:srgbClr val="FFFFFF"/>
                </a:highlight>
                <a:latin typeface="Consolas"/>
              </a:rPr>
              <a:t>namespace</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std</a:t>
            </a:r>
            <a:r>
              <a:rPr lang="en-US" sz="1900" dirty="0">
                <a:solidFill>
                  <a:srgbClr val="000000"/>
                </a:solidFill>
                <a:highlight>
                  <a:srgbClr val="FFFFFF"/>
                </a:highlight>
                <a:latin typeface="Consolas"/>
              </a:rPr>
              <a:t>;</a:t>
            </a:r>
          </a:p>
          <a:p>
            <a:pPr marL="0" indent="0">
              <a:buNone/>
            </a:pPr>
            <a:endParaRPr lang="en-US" sz="1900" dirty="0">
              <a:solidFill>
                <a:srgbClr val="000000"/>
              </a:solidFill>
              <a:highlight>
                <a:srgbClr val="FFFFFF"/>
              </a:highlight>
              <a:latin typeface="Consolas"/>
            </a:endParaRPr>
          </a:p>
          <a:p>
            <a:pPr marL="0" indent="0">
              <a:buNone/>
            </a:pPr>
            <a:r>
              <a:rPr lang="en-US" sz="1900" dirty="0" err="1">
                <a:solidFill>
                  <a:srgbClr val="0000FF"/>
                </a:solidFill>
                <a:highlight>
                  <a:srgbClr val="FFFFFF"/>
                </a:highlight>
                <a:latin typeface="Consolas"/>
              </a:rPr>
              <a:t>struct</a:t>
            </a:r>
            <a:r>
              <a:rPr lang="en-US" sz="1900" dirty="0">
                <a:solidFill>
                  <a:srgbClr val="000000"/>
                </a:solidFill>
                <a:highlight>
                  <a:srgbClr val="FFFFFF"/>
                </a:highlight>
                <a:latin typeface="Consolas"/>
              </a:rPr>
              <a:t> node</a:t>
            </a:r>
          </a:p>
          <a:p>
            <a:pPr marL="0" indent="0">
              <a:buNone/>
            </a:pPr>
            <a:r>
              <a:rPr lang="en-US" sz="1900" dirty="0">
                <a:solidFill>
                  <a:srgbClr val="000000"/>
                </a:solidFill>
                <a:highlight>
                  <a:srgbClr val="FFFFFF"/>
                </a:highlight>
                <a:latin typeface="Consolas"/>
              </a:rPr>
              <a:t>{</a:t>
            </a:r>
          </a:p>
          <a:p>
            <a:pPr marL="0" indent="0">
              <a:buNone/>
            </a:pPr>
            <a:r>
              <a:rPr lang="en-US" sz="1900" dirty="0" err="1">
                <a:solidFill>
                  <a:srgbClr val="0000FF"/>
                </a:solidFill>
                <a:highlight>
                  <a:srgbClr val="FFFFFF"/>
                </a:highlight>
                <a:latin typeface="Consolas"/>
              </a:rPr>
              <a:t>int</a:t>
            </a:r>
            <a:r>
              <a:rPr lang="en-US" sz="1900" dirty="0">
                <a:solidFill>
                  <a:srgbClr val="000000"/>
                </a:solidFill>
                <a:highlight>
                  <a:srgbClr val="FFFFFF"/>
                </a:highlight>
                <a:latin typeface="Consolas"/>
              </a:rPr>
              <a:t> data;</a:t>
            </a:r>
          </a:p>
          <a:p>
            <a:pPr marL="0" indent="0">
              <a:buNone/>
            </a:pPr>
            <a:r>
              <a:rPr lang="en-US" sz="1900" dirty="0">
                <a:solidFill>
                  <a:srgbClr val="000000"/>
                </a:solidFill>
                <a:highlight>
                  <a:srgbClr val="FFFFFF"/>
                </a:highlight>
                <a:latin typeface="Consolas"/>
              </a:rPr>
              <a:t>node *next;</a:t>
            </a:r>
          </a:p>
          <a:p>
            <a:pPr marL="0" indent="0">
              <a:buNone/>
            </a:pPr>
            <a:r>
              <a:rPr lang="en-US" sz="1900" dirty="0">
                <a:solidFill>
                  <a:srgbClr val="000000"/>
                </a:solidFill>
                <a:highlight>
                  <a:srgbClr val="FFFFFF"/>
                </a:highlight>
                <a:latin typeface="Consolas"/>
              </a:rPr>
              <a:t>node *back;</a:t>
            </a:r>
          </a:p>
          <a:p>
            <a:pPr marL="0" indent="0">
              <a:buNone/>
            </a:pPr>
            <a:r>
              <a:rPr lang="en-US" sz="1900" dirty="0">
                <a:solidFill>
                  <a:srgbClr val="000000"/>
                </a:solidFill>
                <a:highlight>
                  <a:srgbClr val="FFFFFF"/>
                </a:highlight>
                <a:latin typeface="Consolas"/>
              </a:rPr>
              <a:t>};</a:t>
            </a:r>
          </a:p>
          <a:p>
            <a:pPr marL="0" indent="0">
              <a:buNone/>
            </a:pPr>
            <a:endParaRPr lang="en-US" sz="1900" dirty="0">
              <a:solidFill>
                <a:srgbClr val="000000"/>
              </a:solidFill>
              <a:highlight>
                <a:srgbClr val="FFFFFF"/>
              </a:highlight>
              <a:latin typeface="Consolas"/>
            </a:endParaRPr>
          </a:p>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addnode</a:t>
            </a: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display();</a:t>
            </a:r>
          </a:p>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backward();</a:t>
            </a:r>
          </a:p>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search();</a:t>
            </a:r>
          </a:p>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delnode</a:t>
            </a:r>
            <a:r>
              <a:rPr lang="en-US" sz="1900" dirty="0">
                <a:solidFill>
                  <a:srgbClr val="000000"/>
                </a:solidFill>
                <a:highlight>
                  <a:srgbClr val="FFFFFF"/>
                </a:highlight>
                <a:latin typeface="Consolas"/>
              </a:rPr>
              <a:t>();</a:t>
            </a:r>
          </a:p>
          <a:p>
            <a:pPr marL="0" indent="0">
              <a:buNone/>
            </a:pPr>
            <a:endParaRPr lang="en-US" sz="1900" dirty="0">
              <a:solidFill>
                <a:srgbClr val="000000"/>
              </a:solidFill>
              <a:highlight>
                <a:srgbClr val="FFFFFF"/>
              </a:highlight>
              <a:latin typeface="Consolas"/>
            </a:endParaRPr>
          </a:p>
          <a:p>
            <a:pPr marL="0" indent="0">
              <a:buNone/>
            </a:pPr>
            <a:r>
              <a:rPr lang="nl-NL" sz="1900" dirty="0">
                <a:solidFill>
                  <a:srgbClr val="000000"/>
                </a:solidFill>
                <a:highlight>
                  <a:srgbClr val="FFFFFF"/>
                </a:highlight>
                <a:latin typeface="Consolas"/>
              </a:rPr>
              <a:t>node *start=NULL, *temp1,       	*temp2, *temp3;</a:t>
            </a:r>
          </a:p>
        </p:txBody>
      </p:sp>
      <p:sp>
        <p:nvSpPr>
          <p:cNvPr id="6" name="Content Placeholder 10"/>
          <p:cNvSpPr txBox="1">
            <a:spLocks/>
          </p:cNvSpPr>
          <p:nvPr/>
        </p:nvSpPr>
        <p:spPr>
          <a:xfrm>
            <a:off x="4654296"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1900" dirty="0">
                <a:solidFill>
                  <a:srgbClr val="0000FF"/>
                </a:solidFill>
                <a:highlight>
                  <a:srgbClr val="FFFFFF"/>
                </a:highlight>
                <a:latin typeface="Consolas"/>
              </a:rPr>
              <a:t>void</a:t>
            </a:r>
            <a:r>
              <a:rPr lang="en-US" sz="1900" dirty="0">
                <a:solidFill>
                  <a:srgbClr val="000000"/>
                </a:solidFill>
                <a:highlight>
                  <a:srgbClr val="FFFFFF"/>
                </a:highlight>
                <a:latin typeface="Consolas"/>
              </a:rPr>
              <a:t> main()</a:t>
            </a:r>
          </a:p>
          <a:p>
            <a:pPr marL="0" indent="0">
              <a:buNone/>
            </a:pP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	char</a:t>
            </a: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ch</a:t>
            </a:r>
            <a:r>
              <a:rPr lang="en-US" sz="1900" dirty="0">
                <a:solidFill>
                  <a:srgbClr val="000000"/>
                </a:solidFill>
                <a:highlight>
                  <a:srgbClr val="FFFFFF"/>
                </a:highlight>
                <a:latin typeface="Consolas"/>
              </a:rPr>
              <a:t>;</a:t>
            </a:r>
          </a:p>
          <a:p>
            <a:pPr marL="0" indent="0">
              <a:buNone/>
            </a:pPr>
            <a:r>
              <a:rPr lang="en-US" sz="1900" dirty="0">
                <a:solidFill>
                  <a:srgbClr val="0000FF"/>
                </a:solidFill>
                <a:highlight>
                  <a:srgbClr val="FFFFFF"/>
                </a:highlight>
                <a:latin typeface="Consolas"/>
              </a:rPr>
              <a:t>	do</a:t>
            </a:r>
            <a:endParaRPr lang="en-US" sz="1900" dirty="0">
              <a:solidFill>
                <a:srgbClr val="000000"/>
              </a:solidFill>
              <a:highlight>
                <a:srgbClr val="FFFFFF"/>
              </a:highlight>
              <a:latin typeface="Consolas"/>
            </a:endParaRPr>
          </a:p>
          <a:p>
            <a:pPr marL="0" indent="0">
              <a:buNone/>
            </a:pPr>
            <a:r>
              <a:rPr lang="en-US" sz="1900" dirty="0">
                <a:solidFill>
                  <a:srgbClr val="000000"/>
                </a:solidFill>
                <a:highlight>
                  <a:srgbClr val="FFFFFF"/>
                </a:highlight>
                <a:latin typeface="Consolas"/>
              </a:rPr>
              <a:t>	{</a:t>
            </a:r>
          </a:p>
          <a:p>
            <a:pPr marL="0" indent="0">
              <a:buNone/>
            </a:pPr>
            <a:r>
              <a:rPr lang="en-US" sz="1900" dirty="0">
                <a:solidFill>
                  <a:srgbClr val="0000FF"/>
                </a:solidFill>
                <a:highlight>
                  <a:srgbClr val="FFFFFF"/>
                </a:highlight>
                <a:latin typeface="Consolas"/>
              </a:rPr>
              <a:t>	char</a:t>
            </a:r>
            <a:r>
              <a:rPr lang="en-US" sz="1900" dirty="0">
                <a:solidFill>
                  <a:srgbClr val="000000"/>
                </a:solidFill>
                <a:highlight>
                  <a:srgbClr val="FFFFFF"/>
                </a:highlight>
                <a:latin typeface="Consolas"/>
              </a:rPr>
              <a:t> input;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cout</a:t>
            </a:r>
            <a:r>
              <a:rPr lang="en-US" sz="1900" dirty="0">
                <a:solidFill>
                  <a:srgbClr val="000000"/>
                </a:solidFill>
                <a:highlight>
                  <a:srgbClr val="FFFFFF"/>
                </a:highlight>
                <a:latin typeface="Consolas"/>
              </a:rPr>
              <a:t>&lt;&lt;</a:t>
            </a:r>
            <a:r>
              <a:rPr lang="en-US" sz="1900" dirty="0">
                <a:solidFill>
                  <a:srgbClr val="A31515"/>
                </a:solidFill>
                <a:highlight>
                  <a:srgbClr val="FFFFFF"/>
                </a:highlight>
                <a:latin typeface="Consolas"/>
              </a:rPr>
              <a:t>"Type 'a' to add 	node\n"</a:t>
            </a:r>
            <a:endParaRPr lang="en-US" sz="1900" dirty="0">
              <a:solidFill>
                <a:srgbClr val="000000"/>
              </a:solidFill>
              <a:highlight>
                <a:srgbClr val="FFFFFF"/>
              </a:highlight>
              <a:latin typeface="Consolas"/>
            </a:endParaRPr>
          </a:p>
          <a:p>
            <a:pPr marL="0" indent="0">
              <a:buNone/>
            </a:pPr>
            <a:r>
              <a:rPr lang="en-US" sz="1900" dirty="0">
                <a:solidFill>
                  <a:srgbClr val="000000"/>
                </a:solidFill>
                <a:highlight>
                  <a:srgbClr val="FFFFFF"/>
                </a:highlight>
                <a:latin typeface="Consolas"/>
              </a:rPr>
              <a:t>	&lt;&lt;</a:t>
            </a:r>
            <a:r>
              <a:rPr lang="en-US" sz="1900" dirty="0">
                <a:solidFill>
                  <a:srgbClr val="A31515"/>
                </a:solidFill>
                <a:highlight>
                  <a:srgbClr val="FFFFFF"/>
                </a:highlight>
                <a:latin typeface="Consolas"/>
              </a:rPr>
              <a:t>"Type 'd' to display 	LL\n"</a:t>
            </a:r>
            <a:endParaRPr lang="en-US" sz="1900" dirty="0">
              <a:solidFill>
                <a:srgbClr val="000000"/>
              </a:solidFill>
              <a:highlight>
                <a:srgbClr val="FFFFFF"/>
              </a:highlight>
              <a:latin typeface="Consolas"/>
            </a:endParaRPr>
          </a:p>
          <a:p>
            <a:pPr marL="0" indent="0">
              <a:buNone/>
            </a:pPr>
            <a:r>
              <a:rPr lang="en-US" sz="1900" dirty="0">
                <a:solidFill>
                  <a:srgbClr val="000000"/>
                </a:solidFill>
                <a:highlight>
                  <a:srgbClr val="FFFFFF"/>
                </a:highlight>
                <a:latin typeface="Consolas"/>
              </a:rPr>
              <a:t>	&lt;&lt;</a:t>
            </a:r>
            <a:r>
              <a:rPr lang="en-US" sz="1900" dirty="0">
                <a:solidFill>
                  <a:srgbClr val="A31515"/>
                </a:solidFill>
                <a:highlight>
                  <a:srgbClr val="FFFFFF"/>
                </a:highlight>
                <a:latin typeface="Consolas"/>
              </a:rPr>
              <a:t>"Type 'b' to display 	LL backward\n"</a:t>
            </a:r>
            <a:endParaRPr lang="en-US" sz="1900" dirty="0">
              <a:solidFill>
                <a:srgbClr val="000000"/>
              </a:solidFill>
              <a:highlight>
                <a:srgbClr val="FFFFFF"/>
              </a:highlight>
              <a:latin typeface="Consolas"/>
            </a:endParaRPr>
          </a:p>
          <a:p>
            <a:pPr marL="0" indent="0">
              <a:buNone/>
            </a:pPr>
            <a:r>
              <a:rPr lang="en-US" sz="1900" dirty="0">
                <a:solidFill>
                  <a:srgbClr val="000000"/>
                </a:solidFill>
                <a:highlight>
                  <a:srgbClr val="FFFFFF"/>
                </a:highlight>
                <a:latin typeface="Consolas"/>
              </a:rPr>
              <a:t>	&lt;&lt;</a:t>
            </a:r>
            <a:r>
              <a:rPr lang="en-US" sz="1900" dirty="0">
                <a:solidFill>
                  <a:srgbClr val="A31515"/>
                </a:solidFill>
                <a:highlight>
                  <a:srgbClr val="FFFFFF"/>
                </a:highlight>
                <a:latin typeface="Consolas"/>
              </a:rPr>
              <a:t>"Type 's' to search 	element\n"</a:t>
            </a:r>
            <a:endParaRPr lang="en-US" sz="1900" dirty="0">
              <a:solidFill>
                <a:srgbClr val="000000"/>
              </a:solidFill>
              <a:highlight>
                <a:srgbClr val="FFFFFF"/>
              </a:highlight>
              <a:latin typeface="Consolas"/>
            </a:endParaRPr>
          </a:p>
          <a:p>
            <a:pPr marL="0" indent="0">
              <a:buNone/>
            </a:pPr>
            <a:r>
              <a:rPr lang="nb-NO" sz="1900" dirty="0">
                <a:solidFill>
                  <a:srgbClr val="000000"/>
                </a:solidFill>
                <a:highlight>
                  <a:srgbClr val="FFFFFF"/>
                </a:highlight>
                <a:latin typeface="Consolas"/>
              </a:rPr>
              <a:t>	&lt;&lt;</a:t>
            </a:r>
            <a:r>
              <a:rPr lang="nb-NO" sz="1900" dirty="0">
                <a:solidFill>
                  <a:srgbClr val="A31515"/>
                </a:solidFill>
                <a:highlight>
                  <a:srgbClr val="FFFFFF"/>
                </a:highlight>
                <a:latin typeface="Consolas"/>
              </a:rPr>
              <a:t>"Type 'x' to delete 	node\n"</a:t>
            </a:r>
            <a:r>
              <a:rPr lang="nb-NO" sz="1900" dirty="0">
                <a:solidFill>
                  <a:srgbClr val="000000"/>
                </a:solidFill>
                <a:highlight>
                  <a:srgbClr val="FFFFFF"/>
                </a:highlight>
                <a:latin typeface="Consolas"/>
              </a:rPr>
              <a:t>;</a:t>
            </a:r>
          </a:p>
          <a:p>
            <a:pPr marL="0"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cin</a:t>
            </a:r>
            <a:r>
              <a:rPr lang="en-US" sz="1900" dirty="0">
                <a:solidFill>
                  <a:srgbClr val="000000"/>
                </a:solidFill>
                <a:highlight>
                  <a:srgbClr val="FFFFFF"/>
                </a:highlight>
                <a:latin typeface="Consolas"/>
              </a:rPr>
              <a:t>&gt;&gt; input;</a:t>
            </a:r>
            <a:endParaRPr lang="en-US" sz="1900" dirty="0">
              <a:solidFill>
                <a:srgbClr val="00B050"/>
              </a:solidFill>
            </a:endParaRPr>
          </a:p>
        </p:txBody>
      </p:sp>
      <p:cxnSp>
        <p:nvCxnSpPr>
          <p:cNvPr id="8" name="Straight Connector 7"/>
          <p:cNvCxnSpPr/>
          <p:nvPr/>
        </p:nvCxnSpPr>
        <p:spPr>
          <a:xfrm>
            <a:off x="4572000" y="76200"/>
            <a:ext cx="0" cy="67056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0416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152400"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2000" dirty="0">
                <a:solidFill>
                  <a:srgbClr val="0000FF"/>
                </a:solidFill>
                <a:highlight>
                  <a:srgbClr val="FFFFFF"/>
                </a:highlight>
                <a:latin typeface="Consolas"/>
              </a:rPr>
              <a:t>switch</a:t>
            </a:r>
            <a:r>
              <a:rPr lang="en-US" sz="2000" dirty="0">
                <a:solidFill>
                  <a:srgbClr val="000000"/>
                </a:solidFill>
                <a:highlight>
                  <a:srgbClr val="FFFFFF"/>
                </a:highlight>
                <a:latin typeface="Consolas"/>
              </a:rPr>
              <a:t> (input)</a:t>
            </a:r>
          </a:p>
          <a:p>
            <a:pPr marL="0" indent="0">
              <a:buNone/>
            </a:pPr>
            <a:r>
              <a:rPr lang="en-US" sz="20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'a'</a:t>
            </a:r>
            <a:r>
              <a:rPr lang="en-US" sz="1900" dirty="0">
                <a:solidFill>
                  <a:srgbClr val="000000"/>
                </a:solidFill>
                <a:highlight>
                  <a:srgbClr val="FFFFFF"/>
                </a:highlight>
                <a:latin typeface="Consolas"/>
              </a:rPr>
              <a:t>:</a:t>
            </a:r>
          </a:p>
          <a:p>
            <a:pPr marL="411480" lvl="1"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addnode</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	break</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'd'</a:t>
            </a:r>
            <a:r>
              <a:rPr lang="en-US" sz="1900" dirty="0">
                <a:solidFill>
                  <a:srgbClr val="000000"/>
                </a:solidFill>
                <a:highlight>
                  <a:srgbClr val="FFFFFF"/>
                </a:highlight>
                <a:latin typeface="Consolas"/>
              </a:rPr>
              <a:t>:</a:t>
            </a:r>
          </a:p>
          <a:p>
            <a:pPr marL="411480" lvl="1" indent="0">
              <a:buNone/>
            </a:pPr>
            <a:r>
              <a:rPr lang="en-US" sz="1900" dirty="0">
                <a:solidFill>
                  <a:srgbClr val="000000"/>
                </a:solidFill>
                <a:highlight>
                  <a:srgbClr val="FFFFFF"/>
                </a:highlight>
                <a:latin typeface="Consolas"/>
              </a:rPr>
              <a:t>	display();</a:t>
            </a:r>
          </a:p>
          <a:p>
            <a:pPr marL="411480" lvl="1" indent="0">
              <a:buNone/>
            </a:pPr>
            <a:r>
              <a:rPr lang="en-US" sz="1900" dirty="0">
                <a:solidFill>
                  <a:srgbClr val="0000FF"/>
                </a:solidFill>
                <a:highlight>
                  <a:srgbClr val="FFFFFF"/>
                </a:highlight>
                <a:latin typeface="Consolas"/>
              </a:rPr>
              <a:t>	break</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'b'</a:t>
            </a:r>
            <a:r>
              <a:rPr lang="en-US" sz="1900" dirty="0">
                <a:solidFill>
                  <a:srgbClr val="000000"/>
                </a:solidFill>
                <a:highlight>
                  <a:srgbClr val="FFFFFF"/>
                </a:highlight>
                <a:latin typeface="Consolas"/>
              </a:rPr>
              <a:t>:</a:t>
            </a:r>
          </a:p>
          <a:p>
            <a:pPr marL="411480" lvl="1" indent="0">
              <a:buNone/>
            </a:pPr>
            <a:r>
              <a:rPr lang="en-US" sz="1900" dirty="0">
                <a:solidFill>
                  <a:srgbClr val="000000"/>
                </a:solidFill>
                <a:highlight>
                  <a:srgbClr val="FFFFFF"/>
                </a:highlight>
                <a:latin typeface="Consolas"/>
              </a:rPr>
              <a:t>	backward();</a:t>
            </a:r>
          </a:p>
          <a:p>
            <a:pPr marL="411480" lvl="1" indent="0">
              <a:buNone/>
            </a:pPr>
            <a:r>
              <a:rPr lang="en-US" sz="1900" dirty="0">
                <a:solidFill>
                  <a:srgbClr val="0000FF"/>
                </a:solidFill>
                <a:highlight>
                  <a:srgbClr val="FFFFFF"/>
                </a:highlight>
                <a:latin typeface="Consolas"/>
              </a:rPr>
              <a:t>	break</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's'</a:t>
            </a:r>
            <a:r>
              <a:rPr lang="en-US" sz="1900" dirty="0">
                <a:solidFill>
                  <a:srgbClr val="000000"/>
                </a:solidFill>
                <a:highlight>
                  <a:srgbClr val="FFFFFF"/>
                </a:highlight>
                <a:latin typeface="Consolas"/>
              </a:rPr>
              <a:t>:</a:t>
            </a:r>
          </a:p>
          <a:p>
            <a:pPr marL="411480" lvl="1" indent="0">
              <a:buNone/>
            </a:pPr>
            <a:r>
              <a:rPr lang="en-US" sz="1900" dirty="0">
                <a:solidFill>
                  <a:srgbClr val="000000"/>
                </a:solidFill>
                <a:highlight>
                  <a:srgbClr val="FFFFFF"/>
                </a:highlight>
                <a:latin typeface="Consolas"/>
              </a:rPr>
              <a:t>	search();</a:t>
            </a:r>
          </a:p>
          <a:p>
            <a:pPr marL="411480" lvl="1" indent="0">
              <a:buNone/>
            </a:pPr>
            <a:r>
              <a:rPr lang="en-US" sz="1900" dirty="0">
                <a:solidFill>
                  <a:srgbClr val="0000FF"/>
                </a:solidFill>
                <a:highlight>
                  <a:srgbClr val="FFFFFF"/>
                </a:highlight>
                <a:latin typeface="Consolas"/>
              </a:rPr>
              <a:t>	break</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case</a:t>
            </a:r>
            <a:r>
              <a:rPr lang="en-US" sz="1900" dirty="0">
                <a:solidFill>
                  <a:srgbClr val="000000"/>
                </a:solidFill>
                <a:highlight>
                  <a:srgbClr val="FFFFFF"/>
                </a:highlight>
                <a:latin typeface="Consolas"/>
              </a:rPr>
              <a:t> </a:t>
            </a:r>
            <a:r>
              <a:rPr lang="en-US" sz="1900" dirty="0">
                <a:solidFill>
                  <a:srgbClr val="A31515"/>
                </a:solidFill>
                <a:highlight>
                  <a:srgbClr val="FFFFFF"/>
                </a:highlight>
                <a:latin typeface="Consolas"/>
              </a:rPr>
              <a:t>'x'</a:t>
            </a:r>
            <a:r>
              <a:rPr lang="en-US" sz="1900" dirty="0">
                <a:solidFill>
                  <a:srgbClr val="000000"/>
                </a:solidFill>
                <a:highlight>
                  <a:srgbClr val="FFFFFF"/>
                </a:highlight>
                <a:latin typeface="Consolas"/>
              </a:rPr>
              <a:t>:</a:t>
            </a:r>
          </a:p>
          <a:p>
            <a:pPr marL="411480" lvl="1" indent="0">
              <a:buNone/>
            </a:pPr>
            <a:r>
              <a:rPr lang="en-US" sz="1900" dirty="0">
                <a:solidFill>
                  <a:srgbClr val="000000"/>
                </a:solidFill>
                <a:highlight>
                  <a:srgbClr val="FFFFFF"/>
                </a:highlight>
                <a:latin typeface="Consolas"/>
              </a:rPr>
              <a:t>	</a:t>
            </a:r>
            <a:r>
              <a:rPr lang="en-US" sz="1900" dirty="0" err="1">
                <a:solidFill>
                  <a:srgbClr val="000000"/>
                </a:solidFill>
                <a:highlight>
                  <a:srgbClr val="FFFFFF"/>
                </a:highlight>
                <a:latin typeface="Consolas"/>
              </a:rPr>
              <a:t>delnode</a:t>
            </a:r>
            <a:r>
              <a:rPr lang="en-US" sz="1900" dirty="0">
                <a:solidFill>
                  <a:srgbClr val="000000"/>
                </a:solidFill>
                <a:highlight>
                  <a:srgbClr val="FFFFFF"/>
                </a:highlight>
                <a:latin typeface="Consolas"/>
              </a:rPr>
              <a:t>();</a:t>
            </a:r>
          </a:p>
          <a:p>
            <a:pPr marL="411480" lvl="1" indent="0">
              <a:buNone/>
            </a:pPr>
            <a:r>
              <a:rPr lang="en-US" sz="1900" dirty="0">
                <a:solidFill>
                  <a:srgbClr val="0000FF"/>
                </a:solidFill>
                <a:highlight>
                  <a:srgbClr val="FFFFFF"/>
                </a:highlight>
                <a:latin typeface="Consolas"/>
              </a:rPr>
              <a:t>	b</a:t>
            </a:r>
            <a:r>
              <a:rPr lang="en-US" sz="1800" dirty="0">
                <a:solidFill>
                  <a:srgbClr val="0000FF"/>
                </a:solidFill>
                <a:highlight>
                  <a:srgbClr val="FFFFFF"/>
                </a:highlight>
                <a:latin typeface="Consolas"/>
              </a:rPr>
              <a:t>reak</a:t>
            </a:r>
            <a:r>
              <a:rPr lang="en-US" sz="18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endParaRPr lang="en-US" sz="1900" dirty="0">
              <a:solidFill>
                <a:srgbClr val="000000"/>
              </a:solidFill>
              <a:highlight>
                <a:srgbClr val="FFFFFF"/>
              </a:highlight>
              <a:latin typeface="Consolas"/>
            </a:endParaRPr>
          </a:p>
        </p:txBody>
      </p:sp>
      <p:sp>
        <p:nvSpPr>
          <p:cNvPr id="3" name="Content Placeholder 10"/>
          <p:cNvSpPr txBox="1">
            <a:spLocks/>
          </p:cNvSpPr>
          <p:nvPr/>
        </p:nvSpPr>
        <p:spPr>
          <a:xfrm>
            <a:off x="4654296" y="228600"/>
            <a:ext cx="4337304" cy="6477000"/>
          </a:xfrm>
          <a:prstGeom prst="rect">
            <a:avLst/>
          </a:prstGeom>
        </p:spPr>
        <p:txBody>
          <a:bodyPr>
            <a:normAutofit/>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buNone/>
            </a:pPr>
            <a:r>
              <a:rPr lang="en-US" sz="2000" dirty="0">
                <a:solidFill>
                  <a:srgbClr val="000000"/>
                </a:solidFill>
                <a:highlight>
                  <a:srgbClr val="FFFFFF"/>
                </a:highlight>
                <a:latin typeface="Consolas"/>
              </a:rPr>
              <a:t>	</a:t>
            </a:r>
            <a:r>
              <a:rPr lang="en-US" sz="2000" dirty="0" err="1">
                <a:solidFill>
                  <a:srgbClr val="000000"/>
                </a:solidFill>
                <a:highlight>
                  <a:srgbClr val="FFFFFF"/>
                </a:highlight>
                <a:latin typeface="Consolas"/>
              </a:rPr>
              <a:t>cout</a:t>
            </a:r>
            <a:r>
              <a:rPr lang="en-US" sz="2000" dirty="0">
                <a:solidFill>
                  <a:srgbClr val="000000"/>
                </a:solidFill>
                <a:highlight>
                  <a:srgbClr val="FFFFFF"/>
                </a:highlight>
                <a:latin typeface="Consolas"/>
              </a:rPr>
              <a:t>&lt;&lt;</a:t>
            </a:r>
            <a:r>
              <a:rPr lang="en-US" sz="2000" dirty="0">
                <a:solidFill>
                  <a:srgbClr val="A31515"/>
                </a:solidFill>
                <a:highlight>
                  <a:srgbClr val="FFFFFF"/>
                </a:highlight>
                <a:latin typeface="Consolas"/>
              </a:rPr>
              <a:t>"Do you want to 	process again 	(y/n)?\n"</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	</a:t>
            </a:r>
            <a:r>
              <a:rPr lang="en-US" sz="2000" dirty="0" err="1">
                <a:solidFill>
                  <a:srgbClr val="000000"/>
                </a:solidFill>
                <a:highlight>
                  <a:srgbClr val="FFFFFF"/>
                </a:highlight>
                <a:latin typeface="Consolas"/>
              </a:rPr>
              <a:t>cin</a:t>
            </a:r>
            <a:r>
              <a:rPr lang="en-US" sz="2000" dirty="0">
                <a:solidFill>
                  <a:srgbClr val="000000"/>
                </a:solidFill>
                <a:highlight>
                  <a:srgbClr val="FFFFFF"/>
                </a:highlight>
                <a:latin typeface="Consolas"/>
              </a:rPr>
              <a:t>&gt;&gt;</a:t>
            </a:r>
            <a:r>
              <a:rPr lang="en-US" sz="2000" dirty="0" err="1">
                <a:solidFill>
                  <a:srgbClr val="000000"/>
                </a:solidFill>
                <a:highlight>
                  <a:srgbClr val="FFFFFF"/>
                </a:highlight>
                <a:latin typeface="Consolas"/>
              </a:rPr>
              <a:t>ch</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	} </a:t>
            </a:r>
            <a:r>
              <a:rPr lang="en-US" sz="2000" dirty="0">
                <a:solidFill>
                  <a:srgbClr val="0000FF"/>
                </a:solidFill>
                <a:highlight>
                  <a:srgbClr val="FFFFFF"/>
                </a:highlight>
                <a:latin typeface="Consolas"/>
              </a:rPr>
              <a:t>while</a:t>
            </a:r>
            <a:r>
              <a:rPr lang="en-US" sz="2000" dirty="0">
                <a:solidFill>
                  <a:srgbClr val="000000"/>
                </a:solidFill>
                <a:highlight>
                  <a:srgbClr val="FFFFFF"/>
                </a:highlight>
                <a:latin typeface="Consolas"/>
              </a:rPr>
              <a:t>(</a:t>
            </a:r>
            <a:r>
              <a:rPr lang="en-US" sz="2000" dirty="0" err="1">
                <a:solidFill>
                  <a:srgbClr val="000000"/>
                </a:solidFill>
                <a:highlight>
                  <a:srgbClr val="FFFFFF"/>
                </a:highlight>
                <a:latin typeface="Consolas"/>
              </a:rPr>
              <a:t>ch</a:t>
            </a:r>
            <a:r>
              <a:rPr lang="en-US" sz="2000" dirty="0">
                <a:solidFill>
                  <a:srgbClr val="000000"/>
                </a:solidFill>
                <a:highlight>
                  <a:srgbClr val="FFFFFF"/>
                </a:highlight>
                <a:latin typeface="Consolas"/>
              </a:rPr>
              <a:t> != </a:t>
            </a:r>
            <a:r>
              <a:rPr lang="en-US" sz="2000" dirty="0">
                <a:solidFill>
                  <a:srgbClr val="A31515"/>
                </a:solidFill>
                <a:highlight>
                  <a:srgbClr val="FFFFFF"/>
                </a:highlight>
                <a:latin typeface="Consolas"/>
              </a:rPr>
              <a:t>'n'</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system(</a:t>
            </a:r>
            <a:r>
              <a:rPr lang="en-US" sz="2000" dirty="0">
                <a:solidFill>
                  <a:srgbClr val="A31515"/>
                </a:solidFill>
                <a:highlight>
                  <a:srgbClr val="FFFFFF"/>
                </a:highlight>
                <a:latin typeface="Consolas"/>
              </a:rPr>
              <a:t>"pause"</a:t>
            </a:r>
            <a:r>
              <a:rPr lang="en-US" sz="2000" dirty="0">
                <a:solidFill>
                  <a:srgbClr val="000000"/>
                </a:solidFill>
                <a:highlight>
                  <a:srgbClr val="FFFFFF"/>
                </a:highlight>
                <a:latin typeface="Consolas"/>
              </a:rPr>
              <a:t>);</a:t>
            </a:r>
          </a:p>
          <a:p>
            <a:pPr marL="0" indent="0">
              <a:buNone/>
            </a:pPr>
            <a:r>
              <a:rPr lang="en-US" sz="2000" dirty="0">
                <a:solidFill>
                  <a:srgbClr val="000000"/>
                </a:solidFill>
                <a:highlight>
                  <a:srgbClr val="FFFFFF"/>
                </a:highlight>
                <a:latin typeface="Consolas"/>
              </a:rPr>
              <a:t>}</a:t>
            </a:r>
          </a:p>
        </p:txBody>
      </p:sp>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97540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125</TotalTime>
  <Words>842</Words>
  <Application>Microsoft Office PowerPoint</Application>
  <PresentationFormat>On-screen Show (4:3)</PresentationFormat>
  <Paragraphs>275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Book Antiqua</vt:lpstr>
      <vt:lpstr>Consolas</vt:lpstr>
      <vt:lpstr>Wingdings</vt:lpstr>
      <vt:lpstr>Hardcover</vt:lpstr>
      <vt:lpstr>Doubly Linked Lists</vt:lpstr>
      <vt:lpstr>Doubly Linked Lists</vt:lpstr>
      <vt:lpstr>Typical operations over Double LL</vt:lpstr>
      <vt:lpstr>Insert a node</vt:lpstr>
      <vt:lpstr>Insert a node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Doubly Linked Lists</dc:title>
  <dc:creator>Savriddin Halil</dc:creator>
  <cp:lastModifiedBy>Savriddin Halil</cp:lastModifiedBy>
  <cp:revision>11</cp:revision>
  <dcterms:created xsi:type="dcterms:W3CDTF">2014-03-02T05:51:16Z</dcterms:created>
  <dcterms:modified xsi:type="dcterms:W3CDTF">2017-03-01T08:35:47Z</dcterms:modified>
</cp:coreProperties>
</file>