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6" r:id="rId3"/>
    <p:sldId id="25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riddin Khalilov" userId="2ea82119-9ccf-4c82-a01f-9b59a25f7208" providerId="ADAL" clId="{9DC0D306-D781-4D5D-A346-8BDB4DE3CA4F}"/>
    <pc:docChg chg="modSld">
      <pc:chgData name="Savriddin Khalilov" userId="2ea82119-9ccf-4c82-a01f-9b59a25f7208" providerId="ADAL" clId="{9DC0D306-D781-4D5D-A346-8BDB4DE3CA4F}" dt="2020-06-18T08:59:51.880" v="62" actId="20577"/>
      <pc:docMkLst>
        <pc:docMk/>
      </pc:docMkLst>
      <pc:sldChg chg="modSp">
        <pc:chgData name="Savriddin Khalilov" userId="2ea82119-9ccf-4c82-a01f-9b59a25f7208" providerId="ADAL" clId="{9DC0D306-D781-4D5D-A346-8BDB4DE3CA4F}" dt="2020-06-18T08:59:51.880" v="62" actId="20577"/>
        <pc:sldMkLst>
          <pc:docMk/>
          <pc:sldMk cId="148086486" sldId="256"/>
        </pc:sldMkLst>
        <pc:spChg chg="mod">
          <ac:chgData name="Savriddin Khalilov" userId="2ea82119-9ccf-4c82-a01f-9b59a25f7208" providerId="ADAL" clId="{9DC0D306-D781-4D5D-A346-8BDB4DE3CA4F}" dt="2020-06-18T08:59:51.880" v="62" actId="20577"/>
          <ac:spMkLst>
            <pc:docMk/>
            <pc:sldMk cId="148086486"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0BA59-3BF3-417E-8932-96DB01619A94}" type="datetimeFigureOut">
              <a:rPr lang="en-US" smtClean="0"/>
              <a:t>18-Jun-20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CD1D8-6C55-4845-8BB4-9A7DA7BDD5C4}" type="slidenum">
              <a:rPr lang="en-US" smtClean="0"/>
              <a:t>‹#›</a:t>
            </a:fld>
            <a:endParaRPr lang="en-US"/>
          </a:p>
        </p:txBody>
      </p:sp>
    </p:spTree>
    <p:extLst>
      <p:ext uri="{BB962C8B-B14F-4D97-AF65-F5344CB8AC3E}">
        <p14:creationId xmlns:p14="http://schemas.microsoft.com/office/powerpoint/2010/main" val="266005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905000" y="4800600"/>
            <a:ext cx="5257800" cy="762000"/>
          </a:xfrm>
        </p:spPr>
        <p:txBody>
          <a:bodyPr/>
          <a:lstStyle>
            <a:lvl1pPr>
              <a:defRPr sz="2800">
                <a:solidFill>
                  <a:schemeClr val="bg1">
                    <a:lumMod val="75000"/>
                  </a:schemeClr>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1905000" y="5486400"/>
            <a:ext cx="4114800" cy="609600"/>
          </a:xfrm>
        </p:spPr>
        <p:txBody>
          <a:bodyPr/>
          <a:lstStyle>
            <a:lvl1pPr marL="0" indent="0">
              <a:buFontTx/>
              <a:buNone/>
              <a:defRPr>
                <a:solidFill>
                  <a:schemeClr val="tx1"/>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38200"/>
            <a:ext cx="1543050" cy="5562600"/>
          </a:xfrm>
        </p:spPr>
        <p:txBody>
          <a:bodyPr vert="eaVert"/>
          <a:lstStyle>
            <a:lvl1pPr>
              <a:defRPr>
                <a:solidFill>
                  <a:schemeClr val="accent4">
                    <a:lumMod val="1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838200"/>
            <a:ext cx="6229350" cy="5562600"/>
          </a:xfrm>
        </p:spPr>
        <p:txBody>
          <a:bodyPr vert="eaVert"/>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18-Jun-20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18-Jun-20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18-Jun-20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18-Jun-20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620000" cy="838200"/>
          </a:xfrm>
        </p:spPr>
        <p:txBody>
          <a:bodyPr/>
          <a:lstStyle>
            <a:lvl1pPr>
              <a:defRPr>
                <a:solidFill>
                  <a:schemeClr val="bg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752600"/>
            <a:ext cx="76200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620000" cy="838200"/>
          </a:xfrm>
        </p:spPr>
        <p:txBody>
          <a:bodyPr/>
          <a:lstStyle>
            <a:lvl1pPr>
              <a:defRPr>
                <a:solidFill>
                  <a:schemeClr val="accent4">
                    <a:lumMod val="1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752600"/>
            <a:ext cx="7620000" cy="4114800"/>
          </a:xfr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347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2000" y="-152400"/>
            <a:ext cx="7772400" cy="1500187"/>
          </a:xfrm>
        </p:spPr>
        <p:txBody>
          <a:bodyPr anchor="b"/>
          <a:lstStyle>
            <a:lvl1pPr marL="0" indent="0">
              <a:buNone/>
              <a:defRPr sz="2000">
                <a:solidFill>
                  <a:schemeClr val="bg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696200" cy="838200"/>
          </a:xfrm>
        </p:spPr>
        <p:txBody>
          <a:bodyPr/>
          <a:lstStyle/>
          <a:p>
            <a:r>
              <a:rPr lang="en-US"/>
              <a:t>Click to edit Master title style</a:t>
            </a:r>
          </a:p>
        </p:txBody>
      </p:sp>
      <p:sp>
        <p:nvSpPr>
          <p:cNvPr id="3" name="Content Placeholder 2"/>
          <p:cNvSpPr>
            <a:spLocks noGrp="1"/>
          </p:cNvSpPr>
          <p:nvPr>
            <p:ph sz="half" idx="1"/>
          </p:nvPr>
        </p:nvSpPr>
        <p:spPr>
          <a:xfrm>
            <a:off x="228600" y="18288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828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657350"/>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29711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2625" y="165735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5" y="2297112"/>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838200"/>
            <a:ext cx="6172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228600" y="1752600"/>
            <a:ext cx="6172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a:p>
            <a:pPr lvl="1"/>
            <a:r>
              <a:rPr lang="en-US" dirty="0"/>
              <a:t>A</a:t>
            </a:r>
          </a:p>
          <a:p>
            <a:pPr lvl="2"/>
            <a:r>
              <a:rPr lang="en-US" dirty="0"/>
              <a:t>B</a:t>
            </a:r>
          </a:p>
          <a:p>
            <a:pPr lvl="3"/>
            <a:r>
              <a:rPr lang="en-US" dirty="0"/>
              <a:t>C</a:t>
            </a:r>
          </a:p>
          <a:p>
            <a:pPr lvl="4"/>
            <a:r>
              <a:rPr lang="en-US" dirty="0"/>
              <a:t>d</a:t>
            </a:r>
          </a:p>
          <a:p>
            <a:pPr lvl="2"/>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a:solidFill>
            <a:srgbClr val="5E1D10"/>
          </a:solidFill>
          <a:latin typeface="+mj-lt"/>
          <a:ea typeface="+mj-ea"/>
          <a:cs typeface="+mj-cs"/>
        </a:defRPr>
      </a:lvl1pPr>
      <a:lvl2pPr algn="l" rtl="0" eaLnBrk="1" fontAlgn="base" hangingPunct="1">
        <a:spcBef>
          <a:spcPct val="0"/>
        </a:spcBef>
        <a:spcAft>
          <a:spcPct val="0"/>
        </a:spcAft>
        <a:defRPr sz="3200">
          <a:solidFill>
            <a:srgbClr val="5E1D10"/>
          </a:solidFill>
          <a:latin typeface="Palatino Linotype" pitchFamily="18" charset="0"/>
        </a:defRPr>
      </a:lvl2pPr>
      <a:lvl3pPr algn="l" rtl="0" eaLnBrk="1" fontAlgn="base" hangingPunct="1">
        <a:spcBef>
          <a:spcPct val="0"/>
        </a:spcBef>
        <a:spcAft>
          <a:spcPct val="0"/>
        </a:spcAft>
        <a:defRPr sz="3200">
          <a:solidFill>
            <a:srgbClr val="5E1D10"/>
          </a:solidFill>
          <a:latin typeface="Palatino Linotype" pitchFamily="18" charset="0"/>
        </a:defRPr>
      </a:lvl3pPr>
      <a:lvl4pPr algn="l" rtl="0" eaLnBrk="1" fontAlgn="base" hangingPunct="1">
        <a:spcBef>
          <a:spcPct val="0"/>
        </a:spcBef>
        <a:spcAft>
          <a:spcPct val="0"/>
        </a:spcAft>
        <a:defRPr sz="3200">
          <a:solidFill>
            <a:srgbClr val="5E1D10"/>
          </a:solidFill>
          <a:latin typeface="Palatino Linotype" pitchFamily="18" charset="0"/>
        </a:defRPr>
      </a:lvl4pPr>
      <a:lvl5pPr algn="l" rtl="0" eaLnBrk="1" fontAlgn="base" hangingPunct="1">
        <a:spcBef>
          <a:spcPct val="0"/>
        </a:spcBef>
        <a:spcAft>
          <a:spcPct val="0"/>
        </a:spcAft>
        <a:defRPr sz="3200">
          <a:solidFill>
            <a:srgbClr val="5E1D10"/>
          </a:solidFill>
          <a:latin typeface="Palatino Linotype" pitchFamily="18" charset="0"/>
        </a:defRPr>
      </a:lvl5pPr>
      <a:lvl6pPr marL="457200" algn="l" rtl="0" eaLnBrk="1" fontAlgn="base" hangingPunct="1">
        <a:spcBef>
          <a:spcPct val="0"/>
        </a:spcBef>
        <a:spcAft>
          <a:spcPct val="0"/>
        </a:spcAft>
        <a:defRPr sz="3200">
          <a:solidFill>
            <a:srgbClr val="5E1D10"/>
          </a:solidFill>
          <a:latin typeface="Palatino Linotype" pitchFamily="18" charset="0"/>
        </a:defRPr>
      </a:lvl6pPr>
      <a:lvl7pPr marL="914400" algn="l" rtl="0" eaLnBrk="1" fontAlgn="base" hangingPunct="1">
        <a:spcBef>
          <a:spcPct val="0"/>
        </a:spcBef>
        <a:spcAft>
          <a:spcPct val="0"/>
        </a:spcAft>
        <a:defRPr sz="3200">
          <a:solidFill>
            <a:srgbClr val="5E1D10"/>
          </a:solidFill>
          <a:latin typeface="Palatino Linotype" pitchFamily="18" charset="0"/>
        </a:defRPr>
      </a:lvl7pPr>
      <a:lvl8pPr marL="1371600" algn="l" rtl="0" eaLnBrk="1" fontAlgn="base" hangingPunct="1">
        <a:spcBef>
          <a:spcPct val="0"/>
        </a:spcBef>
        <a:spcAft>
          <a:spcPct val="0"/>
        </a:spcAft>
        <a:defRPr sz="3200">
          <a:solidFill>
            <a:srgbClr val="5E1D10"/>
          </a:solidFill>
          <a:latin typeface="Palatino Linotype" pitchFamily="18" charset="0"/>
        </a:defRPr>
      </a:lvl8pPr>
      <a:lvl9pPr marL="1828800" algn="l" rtl="0" eaLnBrk="1" fontAlgn="base" hangingPunct="1">
        <a:spcBef>
          <a:spcPct val="0"/>
        </a:spcBef>
        <a:spcAft>
          <a:spcPct val="0"/>
        </a:spcAft>
        <a:defRPr sz="3200">
          <a:solidFill>
            <a:srgbClr val="5E1D10"/>
          </a:solidFill>
          <a:latin typeface="Palatino Linotype" pitchFamily="18" charset="0"/>
        </a:defRPr>
      </a:lvl9pPr>
    </p:titleStyle>
    <p:bodyStyle>
      <a:lvl1pPr marL="342900" indent="-342900" algn="l" rtl="0" eaLnBrk="1" fontAlgn="base" hangingPunct="1">
        <a:spcBef>
          <a:spcPct val="20000"/>
        </a:spcBef>
        <a:spcAft>
          <a:spcPct val="0"/>
        </a:spcAft>
        <a:buChar char="•"/>
        <a:defRPr sz="20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18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sz="1600">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18-Jun-20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Stacks</a:t>
            </a:r>
          </a:p>
        </p:txBody>
      </p:sp>
      <p:sp>
        <p:nvSpPr>
          <p:cNvPr id="3" name="Subtitle 2"/>
          <p:cNvSpPr>
            <a:spLocks noGrp="1"/>
          </p:cNvSpPr>
          <p:nvPr>
            <p:ph type="subTitle" idx="1"/>
          </p:nvPr>
        </p:nvSpPr>
        <p:spPr/>
        <p:txBody>
          <a:bodyPr/>
          <a:lstStyle/>
          <a:p>
            <a:r>
              <a:rPr lang="en-US" dirty="0"/>
              <a:t>TIU</a:t>
            </a:r>
            <a:br>
              <a:rPr lang="en-US" dirty="0"/>
            </a:br>
            <a:r>
              <a:rPr lang="en-US" dirty="0"/>
              <a:t>Faculty of Science</a:t>
            </a:r>
            <a:br>
              <a:rPr lang="en-US" dirty="0"/>
            </a:br>
            <a:r>
              <a:rPr lang="en-US" dirty="0"/>
              <a:t>IT Department</a:t>
            </a:r>
          </a:p>
          <a:p>
            <a:r>
              <a:rPr lang="en-US"/>
              <a:t>Savriddin Khalilov</a:t>
            </a:r>
          </a:p>
        </p:txBody>
      </p:sp>
    </p:spTree>
    <p:extLst>
      <p:ext uri="{BB962C8B-B14F-4D97-AF65-F5344CB8AC3E}">
        <p14:creationId xmlns:p14="http://schemas.microsoft.com/office/powerpoint/2010/main" val="14808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b="1" dirty="0"/>
              <a:t>Top</a:t>
            </a:r>
          </a:p>
          <a:p>
            <a:pPr marL="0" indent="0" algn="ctr">
              <a:buNone/>
            </a:pPr>
            <a:r>
              <a:rPr lang="en-US" dirty="0"/>
              <a:t>A pointer that points the top element in the stack.</a:t>
            </a:r>
          </a:p>
          <a:p>
            <a:pPr marL="0" indent="0">
              <a:buNone/>
            </a:pPr>
            <a:r>
              <a:rPr lang="en-US" b="1" dirty="0"/>
              <a:t> Stack Underflow</a:t>
            </a:r>
          </a:p>
          <a:p>
            <a:pPr marL="0" indent="0" algn="ctr">
              <a:buNone/>
            </a:pPr>
            <a:r>
              <a:rPr lang="en-US" dirty="0"/>
              <a:t>	When there is no element in the stack or stack holds  	elements less than its capacity, the status of stack is known as  stack underflow.</a:t>
            </a:r>
          </a:p>
          <a:p>
            <a:pPr>
              <a:buNone/>
            </a:pPr>
            <a:r>
              <a:rPr lang="en-US" dirty="0"/>
              <a:t>                                        TOP=NULL</a:t>
            </a:r>
          </a:p>
          <a:p>
            <a:pPr marL="0" indent="0">
              <a:buNone/>
            </a:pPr>
            <a:r>
              <a:rPr lang="en-US" b="1" dirty="0"/>
              <a:t>Stack Overflow</a:t>
            </a:r>
          </a:p>
          <a:p>
            <a:pPr marL="0" indent="0" algn="ctr">
              <a:buNone/>
            </a:pPr>
            <a:r>
              <a:rPr lang="en-US" dirty="0"/>
              <a:t>	When the stack contains equal number of elements as 	per its capacity and no more elements can be added, the status of stack is known as stack overflow.</a:t>
            </a:r>
          </a:p>
          <a:p>
            <a:pPr algn="ctr">
              <a:buNone/>
            </a:pPr>
            <a:r>
              <a:rPr lang="en-US" dirty="0"/>
              <a:t>TOP=MAXSTK</a:t>
            </a:r>
          </a:p>
          <a:p>
            <a:endParaRPr lang="en-US" dirty="0"/>
          </a:p>
        </p:txBody>
      </p:sp>
      <p:sp>
        <p:nvSpPr>
          <p:cNvPr id="3" name="Title 2"/>
          <p:cNvSpPr>
            <a:spLocks noGrp="1"/>
          </p:cNvSpPr>
          <p:nvPr>
            <p:ph type="title"/>
          </p:nvPr>
        </p:nvSpPr>
        <p:spPr/>
        <p:txBody>
          <a:bodyPr/>
          <a:lstStyle/>
          <a:p>
            <a:r>
              <a:rPr lang="en-US" dirty="0"/>
              <a:t>Stack-Related Terms</a:t>
            </a:r>
          </a:p>
        </p:txBody>
      </p:sp>
    </p:spTree>
    <p:extLst>
      <p:ext uri="{BB962C8B-B14F-4D97-AF65-F5344CB8AC3E}">
        <p14:creationId xmlns:p14="http://schemas.microsoft.com/office/powerpoint/2010/main" val="189471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7" y="2248347"/>
            <a:ext cx="7401145" cy="3877815"/>
          </a:xfrm>
        </p:spPr>
        <p:txBody>
          <a:bodyPr>
            <a:normAutofit fontScale="85000" lnSpcReduction="20000"/>
          </a:bodyPr>
          <a:lstStyle/>
          <a:p>
            <a:pPr marL="0" indent="0">
              <a:buNone/>
            </a:pPr>
            <a:r>
              <a:rPr lang="en-US" altLang="zh-TW" b="1" dirty="0">
                <a:ea typeface="新細明體" pitchFamily="18" charset="-120"/>
              </a:rPr>
              <a:t>objects:</a:t>
            </a:r>
            <a:r>
              <a:rPr lang="en-US" altLang="zh-TW" dirty="0">
                <a:ea typeface="新細明體" pitchFamily="18" charset="-120"/>
              </a:rPr>
              <a:t> a finite ordered list with zero or more elements.</a:t>
            </a:r>
            <a:br>
              <a:rPr lang="en-US" altLang="zh-TW" dirty="0">
                <a:ea typeface="新細明體" pitchFamily="18" charset="-120"/>
              </a:rPr>
            </a:br>
            <a:r>
              <a:rPr lang="en-US" altLang="zh-TW" b="1" dirty="0">
                <a:ea typeface="新細明體" pitchFamily="18" charset="-120"/>
              </a:rPr>
              <a:t>methods:</a:t>
            </a:r>
            <a:br>
              <a:rPr lang="en-US" altLang="zh-TW" dirty="0">
                <a:ea typeface="新細明體" pitchFamily="18" charset="-120"/>
              </a:rPr>
            </a:br>
            <a:r>
              <a:rPr lang="en-US" altLang="zh-TW" dirty="0">
                <a:ea typeface="新細明體" pitchFamily="18" charset="-120"/>
              </a:rPr>
              <a:t>    </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Stack </a:t>
            </a:r>
            <a:r>
              <a:rPr lang="en-US" altLang="zh-TW" dirty="0" err="1">
                <a:ea typeface="新細明體" pitchFamily="18" charset="-120"/>
                <a:sym typeface="Symbol" pitchFamily="18" charset="2"/>
              </a:rPr>
              <a:t>createS</a:t>
            </a:r>
            <a:r>
              <a:rPr lang="en-US" altLang="zh-TW" dirty="0">
                <a:ea typeface="新細明體" pitchFamily="18" charset="-120"/>
                <a:sym typeface="Symbol" pitchFamily="18" charset="2"/>
              </a:rPr>
              <a:t> (</a:t>
            </a:r>
            <a:r>
              <a:rPr lang="en-US" altLang="zh-TW" dirty="0" err="1">
                <a:ea typeface="新細明體" pitchFamily="18" charset="-120"/>
                <a:sym typeface="Symbol" pitchFamily="18" charset="2"/>
              </a:rPr>
              <a:t>max_stack_size</a:t>
            </a:r>
            <a:r>
              <a:rPr lang="en-US" altLang="zh-TW" dirty="0">
                <a:ea typeface="新細明體" pitchFamily="18" charset="-120"/>
                <a:sym typeface="Symbol" pitchFamily="18" charset="2"/>
              </a:rPr>
              <a:t>) ::=</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create an empty stack whose maximum size is </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r>
              <a:rPr lang="en-US" altLang="zh-TW" dirty="0" err="1">
                <a:ea typeface="新細明體" pitchFamily="18" charset="-120"/>
                <a:sym typeface="Symbol" pitchFamily="18" charset="2"/>
              </a:rPr>
              <a:t>max_stack_size</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p>
          <a:p>
            <a:pPr marL="0" indent="0">
              <a:buNone/>
            </a:pPr>
            <a:r>
              <a:rPr lang="en-US" altLang="zh-TW" dirty="0">
                <a:ea typeface="新細明體" pitchFamily="18" charset="-120"/>
                <a:sym typeface="Symbol" pitchFamily="18" charset="2"/>
              </a:rPr>
              <a:t>Boolean </a:t>
            </a:r>
            <a:r>
              <a:rPr lang="en-US" altLang="zh-TW" dirty="0" err="1">
                <a:ea typeface="新細明體" pitchFamily="18" charset="-120"/>
                <a:sym typeface="Symbol" pitchFamily="18" charset="2"/>
              </a:rPr>
              <a:t>isFull</a:t>
            </a:r>
            <a:r>
              <a:rPr lang="en-US" altLang="zh-TW" dirty="0">
                <a:ea typeface="新細明體" pitchFamily="18" charset="-120"/>
                <a:sym typeface="Symbol" pitchFamily="18" charset="2"/>
              </a:rPr>
              <a:t>(stack, </a:t>
            </a:r>
            <a:r>
              <a:rPr lang="en-US" altLang="zh-TW" dirty="0" err="1">
                <a:ea typeface="新細明體" pitchFamily="18" charset="-120"/>
                <a:sym typeface="Symbol" pitchFamily="18" charset="2"/>
              </a:rPr>
              <a:t>max_stack_size</a:t>
            </a:r>
            <a:r>
              <a:rPr lang="en-US" altLang="zh-TW" dirty="0">
                <a:ea typeface="新細明體" pitchFamily="18" charset="-120"/>
                <a:sym typeface="Symbol" pitchFamily="18" charset="2"/>
              </a:rPr>
              <a:t>) ::=</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r>
              <a:rPr lang="en-US" altLang="zh-TW" b="1" dirty="0">
                <a:ea typeface="新細明體" pitchFamily="18" charset="-120"/>
                <a:sym typeface="Symbol" pitchFamily="18" charset="2"/>
              </a:rPr>
              <a:t> if</a:t>
            </a:r>
            <a:r>
              <a:rPr lang="en-US" altLang="zh-TW" dirty="0">
                <a:ea typeface="新細明體" pitchFamily="18" charset="-120"/>
                <a:sym typeface="Symbol" pitchFamily="18" charset="2"/>
              </a:rPr>
              <a:t> (number of elements in stack == </a:t>
            </a:r>
            <a:r>
              <a:rPr lang="en-US" altLang="zh-TW" dirty="0" err="1">
                <a:ea typeface="新細明體" pitchFamily="18" charset="-120"/>
                <a:sym typeface="Symbol" pitchFamily="18" charset="2"/>
              </a:rPr>
              <a:t>max_stack_size</a:t>
            </a:r>
            <a:r>
              <a:rPr lang="en-US" altLang="zh-TW" dirty="0">
                <a:ea typeface="新細明體" pitchFamily="18" charset="-120"/>
                <a:sym typeface="Symbol" pitchFamily="18" charset="2"/>
              </a:rPr>
              <a:t>)</a:t>
            </a:r>
            <a:br>
              <a:rPr lang="en-US" altLang="zh-TW" b="1" dirty="0">
                <a:ea typeface="新細明體" pitchFamily="18" charset="-120"/>
                <a:sym typeface="Symbol" pitchFamily="18" charset="2"/>
              </a:rPr>
            </a:br>
            <a:r>
              <a:rPr lang="en-US" altLang="zh-TW" b="1" dirty="0">
                <a:ea typeface="新細明體" pitchFamily="18" charset="-120"/>
                <a:sym typeface="Symbol" pitchFamily="18" charset="2"/>
              </a:rPr>
              <a:t>               return</a:t>
            </a:r>
            <a:r>
              <a:rPr lang="en-US" altLang="zh-TW" dirty="0">
                <a:ea typeface="新細明體" pitchFamily="18" charset="-120"/>
                <a:sym typeface="Symbol" pitchFamily="18" charset="2"/>
              </a:rPr>
              <a:t> TRUE</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r>
              <a:rPr lang="en-US" altLang="zh-TW" b="1" dirty="0">
                <a:ea typeface="新細明體" pitchFamily="18" charset="-120"/>
                <a:sym typeface="Symbol" pitchFamily="18" charset="2"/>
              </a:rPr>
              <a:t>else return</a:t>
            </a:r>
            <a:r>
              <a:rPr lang="en-US" altLang="zh-TW" dirty="0">
                <a:ea typeface="新細明體" pitchFamily="18" charset="-120"/>
                <a:sym typeface="Symbol" pitchFamily="18" charset="2"/>
              </a:rPr>
              <a:t> FALSE</a:t>
            </a:r>
            <a:br>
              <a:rPr lang="en-US" altLang="zh-TW" dirty="0">
                <a:ea typeface="新細明體" pitchFamily="18" charset="-120"/>
                <a:sym typeface="Symbol" pitchFamily="18" charset="2"/>
              </a:rPr>
            </a:br>
            <a:endParaRPr lang="en-US" altLang="zh-TW" dirty="0">
              <a:ea typeface="新細明體" pitchFamily="18" charset="-120"/>
              <a:sym typeface="Symbol" pitchFamily="18" charset="2"/>
            </a:endParaRPr>
          </a:p>
          <a:p>
            <a:pPr marL="0" indent="0">
              <a:buNone/>
            </a:pPr>
            <a:r>
              <a:rPr lang="en-US" altLang="zh-TW" dirty="0">
                <a:ea typeface="新細明體" pitchFamily="18" charset="-120"/>
                <a:sym typeface="Symbol" pitchFamily="18" charset="2"/>
              </a:rPr>
              <a:t>Stack push(stack, item) ::=</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r>
              <a:rPr lang="en-US" altLang="zh-TW" b="1" dirty="0">
                <a:ea typeface="新細明體" pitchFamily="18" charset="-120"/>
                <a:sym typeface="Symbol" pitchFamily="18" charset="2"/>
              </a:rPr>
              <a:t>if</a:t>
            </a:r>
            <a:r>
              <a:rPr lang="en-US" altLang="zh-TW" dirty="0">
                <a:ea typeface="新細明體" pitchFamily="18" charset="-120"/>
                <a:sym typeface="Symbol" pitchFamily="18" charset="2"/>
              </a:rPr>
              <a:t> (</a:t>
            </a:r>
            <a:r>
              <a:rPr lang="en-US" altLang="zh-TW" dirty="0" err="1">
                <a:ea typeface="新細明體" pitchFamily="18" charset="-120"/>
                <a:sym typeface="Symbol" pitchFamily="18" charset="2"/>
              </a:rPr>
              <a:t>IsFull</a:t>
            </a:r>
            <a:r>
              <a:rPr lang="en-US" altLang="zh-TW" dirty="0">
                <a:ea typeface="新細明體" pitchFamily="18" charset="-120"/>
                <a:sym typeface="Symbol" pitchFamily="18" charset="2"/>
              </a:rPr>
              <a:t>(stack)) </a:t>
            </a:r>
            <a:r>
              <a:rPr lang="en-US" altLang="zh-TW" dirty="0" err="1">
                <a:ea typeface="新細明體" pitchFamily="18" charset="-120"/>
                <a:sym typeface="Symbol" pitchFamily="18" charset="2"/>
              </a:rPr>
              <a:t>stack_full</a:t>
            </a:r>
            <a:br>
              <a:rPr lang="en-US" altLang="zh-TW" dirty="0">
                <a:ea typeface="新細明體" pitchFamily="18" charset="-120"/>
                <a:sym typeface="Symbol" pitchFamily="18" charset="2"/>
              </a:rPr>
            </a:br>
            <a:r>
              <a:rPr lang="en-US" altLang="zh-TW" dirty="0">
                <a:ea typeface="新細明體" pitchFamily="18" charset="-120"/>
                <a:sym typeface="Symbol" pitchFamily="18" charset="2"/>
              </a:rPr>
              <a:t>               </a:t>
            </a:r>
            <a:r>
              <a:rPr lang="en-US" altLang="zh-TW" b="1" dirty="0">
                <a:ea typeface="新細明體" pitchFamily="18" charset="-120"/>
                <a:sym typeface="Symbol" pitchFamily="18" charset="2"/>
              </a:rPr>
              <a:t>else</a:t>
            </a:r>
            <a:r>
              <a:rPr lang="en-US" altLang="zh-TW" dirty="0">
                <a:ea typeface="新細明體" pitchFamily="18" charset="-120"/>
                <a:sym typeface="Symbol" pitchFamily="18" charset="2"/>
              </a:rPr>
              <a:t> insert item into top of stack and </a:t>
            </a:r>
            <a:r>
              <a:rPr lang="en-US" altLang="zh-TW" b="1" dirty="0">
                <a:ea typeface="新細明體" pitchFamily="18" charset="-120"/>
                <a:sym typeface="Symbol" pitchFamily="18" charset="2"/>
              </a:rPr>
              <a:t>return</a:t>
            </a:r>
            <a:r>
              <a:rPr lang="en-US" altLang="zh-TW" dirty="0">
                <a:ea typeface="新細明體" pitchFamily="18" charset="-120"/>
                <a:sym typeface="Symbol" pitchFamily="18" charset="2"/>
              </a:rPr>
              <a:t> </a:t>
            </a:r>
            <a:endParaRPr lang="en-US" dirty="0"/>
          </a:p>
        </p:txBody>
      </p:sp>
      <p:sp>
        <p:nvSpPr>
          <p:cNvPr id="3" name="Title 2"/>
          <p:cNvSpPr>
            <a:spLocks noGrp="1"/>
          </p:cNvSpPr>
          <p:nvPr>
            <p:ph type="title"/>
          </p:nvPr>
        </p:nvSpPr>
        <p:spPr>
          <a:xfrm>
            <a:off x="251520" y="570156"/>
            <a:ext cx="8712968" cy="1054250"/>
          </a:xfrm>
        </p:spPr>
        <p:txBody>
          <a:bodyPr/>
          <a:lstStyle/>
          <a:p>
            <a:r>
              <a:rPr lang="en-US" dirty="0"/>
              <a:t>Stack sample pseudo-code</a:t>
            </a:r>
          </a:p>
        </p:txBody>
      </p:sp>
    </p:spTree>
    <p:extLst>
      <p:ext uri="{BB962C8B-B14F-4D97-AF65-F5344CB8AC3E}">
        <p14:creationId xmlns:p14="http://schemas.microsoft.com/office/powerpoint/2010/main" val="25746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dirty="0">
                <a:ea typeface="新細明體" pitchFamily="18" charset="-120"/>
              </a:rPr>
              <a:t>Boolean </a:t>
            </a:r>
            <a:r>
              <a:rPr lang="en-US" altLang="zh-TW" dirty="0" err="1">
                <a:ea typeface="新細明體" pitchFamily="18" charset="-120"/>
              </a:rPr>
              <a:t>isEmpty</a:t>
            </a:r>
            <a:r>
              <a:rPr lang="en-US" altLang="zh-TW" dirty="0">
                <a:ea typeface="新細明體" pitchFamily="18" charset="-120"/>
              </a:rPr>
              <a:t>(stack) ::=</a:t>
            </a:r>
            <a:br>
              <a:rPr lang="en-US" altLang="zh-TW" b="1" dirty="0">
                <a:ea typeface="新細明體" pitchFamily="18" charset="-120"/>
              </a:rPr>
            </a:br>
            <a:r>
              <a:rPr lang="en-US" altLang="zh-TW" b="1" dirty="0">
                <a:ea typeface="新細明體" pitchFamily="18" charset="-120"/>
              </a:rPr>
              <a:t>                            if</a:t>
            </a:r>
            <a:r>
              <a:rPr lang="en-US" altLang="zh-TW" dirty="0">
                <a:ea typeface="新細明體" pitchFamily="18" charset="-120"/>
              </a:rPr>
              <a:t>(stack == </a:t>
            </a:r>
            <a:r>
              <a:rPr lang="en-US" altLang="zh-TW" dirty="0" err="1">
                <a:ea typeface="新細明體" pitchFamily="18" charset="-120"/>
              </a:rPr>
              <a:t>CreateS</a:t>
            </a:r>
            <a:r>
              <a:rPr lang="en-US" altLang="zh-TW" dirty="0">
                <a:ea typeface="新細明體" pitchFamily="18" charset="-120"/>
              </a:rPr>
              <a:t>(</a:t>
            </a:r>
            <a:r>
              <a:rPr lang="en-US" altLang="zh-TW" dirty="0" err="1">
                <a:ea typeface="新細明體" pitchFamily="18" charset="-120"/>
              </a:rPr>
              <a:t>max_stack_size</a:t>
            </a:r>
            <a:r>
              <a:rPr lang="en-US" altLang="zh-TW" dirty="0">
                <a:ea typeface="新細明體" pitchFamily="18" charset="-120"/>
              </a:rPr>
              <a:t>))</a:t>
            </a:r>
            <a:br>
              <a:rPr lang="en-US" altLang="zh-TW" dirty="0">
                <a:ea typeface="新細明體" pitchFamily="18" charset="-120"/>
              </a:rPr>
            </a:br>
            <a:r>
              <a:rPr lang="en-US" altLang="zh-TW" dirty="0">
                <a:ea typeface="新細明體" pitchFamily="18" charset="-120"/>
              </a:rPr>
              <a:t>                           </a:t>
            </a:r>
            <a:r>
              <a:rPr lang="en-US" altLang="zh-TW" b="1" dirty="0">
                <a:ea typeface="新細明體" pitchFamily="18" charset="-120"/>
              </a:rPr>
              <a:t> return </a:t>
            </a:r>
            <a:r>
              <a:rPr lang="en-US" altLang="zh-TW" dirty="0">
                <a:ea typeface="新細明體" pitchFamily="18" charset="-120"/>
              </a:rPr>
              <a:t>TRUE</a:t>
            </a:r>
            <a:br>
              <a:rPr lang="en-US" altLang="zh-TW" dirty="0">
                <a:ea typeface="新細明體" pitchFamily="18" charset="-120"/>
              </a:rPr>
            </a:br>
            <a:r>
              <a:rPr lang="en-US" altLang="zh-TW" dirty="0">
                <a:ea typeface="新細明體" pitchFamily="18" charset="-120"/>
              </a:rPr>
              <a:t>                            </a:t>
            </a:r>
            <a:r>
              <a:rPr lang="en-US" altLang="zh-TW" b="1" dirty="0">
                <a:ea typeface="新細明體" pitchFamily="18" charset="-120"/>
              </a:rPr>
              <a:t>else return</a:t>
            </a:r>
            <a:r>
              <a:rPr lang="en-US" altLang="zh-TW" dirty="0">
                <a:ea typeface="新細明體" pitchFamily="18" charset="-120"/>
              </a:rPr>
              <a:t> FALSE</a:t>
            </a:r>
            <a:br>
              <a:rPr lang="en-US" altLang="zh-TW" dirty="0">
                <a:ea typeface="新細明體" pitchFamily="18" charset="-120"/>
              </a:rPr>
            </a:br>
            <a:r>
              <a:rPr lang="en-US" altLang="zh-TW" dirty="0">
                <a:ea typeface="新細明體" pitchFamily="18" charset="-120"/>
              </a:rPr>
              <a:t>Element pop(stack) ::=</a:t>
            </a:r>
            <a:br>
              <a:rPr lang="en-US" altLang="zh-TW" b="1" dirty="0">
                <a:ea typeface="新細明體" pitchFamily="18" charset="-120"/>
              </a:rPr>
            </a:br>
            <a:r>
              <a:rPr lang="en-US" altLang="zh-TW" b="1" dirty="0">
                <a:ea typeface="新細明體" pitchFamily="18" charset="-120"/>
              </a:rPr>
              <a:t>                            if</a:t>
            </a:r>
            <a:r>
              <a:rPr lang="en-US" altLang="zh-TW" dirty="0">
                <a:ea typeface="新細明體" pitchFamily="18" charset="-120"/>
              </a:rPr>
              <a:t>(</a:t>
            </a:r>
            <a:r>
              <a:rPr lang="en-US" altLang="zh-TW" dirty="0" err="1">
                <a:ea typeface="新細明體" pitchFamily="18" charset="-120"/>
              </a:rPr>
              <a:t>IsEmpty</a:t>
            </a:r>
            <a:r>
              <a:rPr lang="en-US" altLang="zh-TW" dirty="0">
                <a:ea typeface="新細明體" pitchFamily="18" charset="-120"/>
              </a:rPr>
              <a:t>(stack)) </a:t>
            </a:r>
            <a:r>
              <a:rPr lang="en-US" altLang="zh-TW" b="1" dirty="0">
                <a:ea typeface="新細明體" pitchFamily="18" charset="-120"/>
              </a:rPr>
              <a:t>return</a:t>
            </a:r>
            <a:br>
              <a:rPr lang="en-US" altLang="zh-TW" dirty="0">
                <a:ea typeface="新細明體" pitchFamily="18" charset="-120"/>
              </a:rPr>
            </a:br>
            <a:r>
              <a:rPr lang="en-US" altLang="zh-TW" dirty="0">
                <a:ea typeface="新細明體" pitchFamily="18" charset="-120"/>
              </a:rPr>
              <a:t>                            </a:t>
            </a:r>
            <a:r>
              <a:rPr lang="en-US" altLang="zh-TW" b="1" dirty="0">
                <a:ea typeface="新細明體" pitchFamily="18" charset="-120"/>
              </a:rPr>
              <a:t>else</a:t>
            </a:r>
            <a:r>
              <a:rPr lang="en-US" altLang="zh-TW" dirty="0">
                <a:ea typeface="新細明體" pitchFamily="18" charset="-120"/>
              </a:rPr>
              <a:t> remove and return the item on 			the top of the stack. </a:t>
            </a:r>
            <a:endParaRPr lang="en-US" dirty="0"/>
          </a:p>
        </p:txBody>
      </p:sp>
      <p:sp>
        <p:nvSpPr>
          <p:cNvPr id="3" name="Title 2"/>
          <p:cNvSpPr>
            <a:spLocks noGrp="1"/>
          </p:cNvSpPr>
          <p:nvPr>
            <p:ph type="title"/>
          </p:nvPr>
        </p:nvSpPr>
        <p:spPr>
          <a:xfrm>
            <a:off x="323528" y="570156"/>
            <a:ext cx="8568952" cy="1054250"/>
          </a:xfrm>
        </p:spPr>
        <p:txBody>
          <a:bodyPr/>
          <a:lstStyle/>
          <a:p>
            <a:r>
              <a:rPr lang="en-US" dirty="0"/>
              <a:t>Stack sample pseudo-code</a:t>
            </a:r>
          </a:p>
        </p:txBody>
      </p:sp>
    </p:spTree>
    <p:extLst>
      <p:ext uri="{BB962C8B-B14F-4D97-AF65-F5344CB8AC3E}">
        <p14:creationId xmlns:p14="http://schemas.microsoft.com/office/powerpoint/2010/main" val="354351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Allocate an array of some size (pre-defined)</a:t>
            </a:r>
          </a:p>
          <a:p>
            <a:pPr lvl="1"/>
            <a:r>
              <a:rPr lang="en-US" dirty="0"/>
              <a:t>Maximum N elements in stack</a:t>
            </a:r>
          </a:p>
          <a:p>
            <a:r>
              <a:rPr lang="en-US" dirty="0"/>
              <a:t>Bottom stack element stored at element 0</a:t>
            </a:r>
          </a:p>
          <a:p>
            <a:r>
              <a:rPr lang="en-US" dirty="0"/>
              <a:t>last index in the array is the </a:t>
            </a:r>
            <a:r>
              <a:rPr lang="en-US" i="1" dirty="0"/>
              <a:t>top</a:t>
            </a:r>
          </a:p>
          <a:p>
            <a:r>
              <a:rPr lang="en-US" dirty="0"/>
              <a:t>Increment </a:t>
            </a:r>
            <a:r>
              <a:rPr lang="en-US" i="1" dirty="0"/>
              <a:t>top </a:t>
            </a:r>
            <a:r>
              <a:rPr lang="en-US" dirty="0"/>
              <a:t>when one element is pushed, decrement after pop</a:t>
            </a:r>
            <a:endParaRPr lang="en-US" i="1" dirty="0"/>
          </a:p>
          <a:p>
            <a:pPr marL="0" indent="0">
              <a:buNone/>
            </a:pPr>
            <a:endParaRPr lang="en-US" dirty="0"/>
          </a:p>
        </p:txBody>
      </p:sp>
      <p:sp>
        <p:nvSpPr>
          <p:cNvPr id="3" name="Title 2"/>
          <p:cNvSpPr>
            <a:spLocks noGrp="1"/>
          </p:cNvSpPr>
          <p:nvPr>
            <p:ph type="title"/>
          </p:nvPr>
        </p:nvSpPr>
        <p:spPr/>
        <p:txBody>
          <a:bodyPr/>
          <a:lstStyle/>
          <a:p>
            <a:r>
              <a:rPr lang="en-US" dirty="0"/>
              <a:t>Array-based Stack Implementation</a:t>
            </a:r>
          </a:p>
        </p:txBody>
      </p:sp>
    </p:spTree>
    <p:extLst>
      <p:ext uri="{BB962C8B-B14F-4D97-AF65-F5344CB8AC3E}">
        <p14:creationId xmlns:p14="http://schemas.microsoft.com/office/powerpoint/2010/main" val="99424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Array-based Stack Implementation</a:t>
            </a:r>
          </a:p>
        </p:txBody>
      </p:sp>
      <p:sp>
        <p:nvSpPr>
          <p:cNvPr id="2" name="Content Placeholder 1"/>
          <p:cNvSpPr>
            <a:spLocks noGrp="1"/>
          </p:cNvSpPr>
          <p:nvPr>
            <p:ph sz="quarter" idx="13"/>
          </p:nvPr>
        </p:nvSpPr>
        <p:spPr>
          <a:xfrm>
            <a:off x="107504" y="2240280"/>
            <a:ext cx="4382200" cy="4501088"/>
          </a:xfrm>
        </p:spPr>
        <p:txBody>
          <a:bodyPr>
            <a:normAutofit/>
          </a:bodyPr>
          <a:lstStyle/>
          <a:p>
            <a:pPr marL="0" indent="0">
              <a:buNone/>
            </a:pPr>
            <a:r>
              <a:rPr lang="en-US" sz="1300" dirty="0" err="1">
                <a:solidFill>
                  <a:srgbClr val="0000FF"/>
                </a:solidFill>
                <a:highlight>
                  <a:srgbClr val="FFFFFF"/>
                </a:highlight>
                <a:latin typeface="Consolas"/>
              </a:rPr>
              <a:t>int</a:t>
            </a:r>
            <a:r>
              <a:rPr lang="en-US" sz="1300" dirty="0">
                <a:solidFill>
                  <a:srgbClr val="000000"/>
                </a:solidFill>
                <a:highlight>
                  <a:srgbClr val="FFFFFF"/>
                </a:highlight>
                <a:latin typeface="Consolas"/>
              </a:rPr>
              <a:t> stack[MAXSIZE];</a:t>
            </a:r>
          </a:p>
          <a:p>
            <a:pPr marL="0" indent="0">
              <a:buNone/>
            </a:pPr>
            <a:r>
              <a:rPr lang="en-US" sz="1300" dirty="0" err="1">
                <a:solidFill>
                  <a:srgbClr val="0000FF"/>
                </a:solidFill>
                <a:highlight>
                  <a:srgbClr val="FFFFFF"/>
                </a:highlight>
                <a:latin typeface="Consolas"/>
              </a:rPr>
              <a:t>int</a:t>
            </a:r>
            <a:r>
              <a:rPr lang="en-US" sz="1300" dirty="0">
                <a:solidFill>
                  <a:srgbClr val="000000"/>
                </a:solidFill>
                <a:highlight>
                  <a:srgbClr val="FFFFFF"/>
                </a:highlight>
                <a:latin typeface="Consolas"/>
              </a:rPr>
              <a:t> top;</a:t>
            </a:r>
            <a:r>
              <a:rPr lang="en-US" sz="1300" dirty="0">
                <a:solidFill>
                  <a:srgbClr val="008000"/>
                </a:solidFill>
                <a:highlight>
                  <a:srgbClr val="FFFFFF"/>
                </a:highlight>
                <a:latin typeface="Consolas"/>
              </a:rPr>
              <a:t>//index pointing to the top of stack</a:t>
            </a:r>
            <a:endParaRPr lang="en-US" sz="1300" dirty="0">
              <a:solidFill>
                <a:srgbClr val="000000"/>
              </a:solidFill>
              <a:highlight>
                <a:srgbClr val="FFFFFF"/>
              </a:highlight>
              <a:latin typeface="Consolas"/>
            </a:endParaRPr>
          </a:p>
          <a:p>
            <a:endParaRPr lang="en-US" sz="1300" dirty="0">
              <a:solidFill>
                <a:srgbClr val="000000"/>
              </a:solidFill>
              <a:highlight>
                <a:srgbClr val="FFFFFF"/>
              </a:highlight>
              <a:latin typeface="Consolas"/>
            </a:endParaRPr>
          </a:p>
          <a:p>
            <a:pPr marL="0" indent="0">
              <a:buNone/>
            </a:pPr>
            <a:r>
              <a:rPr lang="en-US" sz="1300" dirty="0">
                <a:solidFill>
                  <a:srgbClr val="0000FF"/>
                </a:solidFill>
                <a:highlight>
                  <a:srgbClr val="FFFFFF"/>
                </a:highlight>
                <a:latin typeface="Consolas"/>
              </a:rPr>
              <a:t>void</a:t>
            </a:r>
            <a:r>
              <a:rPr lang="en-US" sz="1300" dirty="0">
                <a:solidFill>
                  <a:srgbClr val="000000"/>
                </a:solidFill>
                <a:highlight>
                  <a:srgbClr val="FFFFFF"/>
                </a:highlight>
                <a:latin typeface="Consolas"/>
              </a:rPr>
              <a:t> main()</a:t>
            </a:r>
          </a:p>
          <a:p>
            <a:pPr marL="0" indent="0">
              <a:buNone/>
            </a:pPr>
            <a:r>
              <a:rPr lang="en-US" sz="1300" dirty="0">
                <a:solidFill>
                  <a:srgbClr val="000000"/>
                </a:solidFill>
                <a:highlight>
                  <a:srgbClr val="FFFFFF"/>
                </a:highlight>
                <a:latin typeface="Consolas"/>
              </a:rPr>
              <a:t>{</a:t>
            </a:r>
          </a:p>
          <a:p>
            <a:pPr marL="0" indent="0">
              <a:buNone/>
            </a:pPr>
            <a:r>
              <a:rPr lang="en-US" sz="1300" dirty="0">
                <a:solidFill>
                  <a:srgbClr val="0000FF"/>
                </a:solidFill>
                <a:highlight>
                  <a:srgbClr val="FFFFFF"/>
                </a:highlight>
                <a:latin typeface="Consolas"/>
              </a:rPr>
              <a:t>  void</a:t>
            </a:r>
            <a:r>
              <a:rPr lang="en-US" sz="1300" dirty="0">
                <a:solidFill>
                  <a:srgbClr val="000000"/>
                </a:solidFill>
                <a:highlight>
                  <a:srgbClr val="FFFFFF"/>
                </a:highlight>
                <a:latin typeface="Consolas"/>
              </a:rPr>
              <a:t> push(</a:t>
            </a:r>
            <a:r>
              <a:rPr lang="en-US" sz="1300" dirty="0" err="1">
                <a:solidFill>
                  <a:srgbClr val="0000FF"/>
                </a:solidFill>
                <a:highlight>
                  <a:srgbClr val="FFFFFF"/>
                </a:highlight>
                <a:latin typeface="Consolas"/>
              </a:rPr>
              <a:t>int</a:t>
            </a:r>
            <a:r>
              <a:rPr lang="en-US" sz="1300" dirty="0">
                <a:solidFill>
                  <a:srgbClr val="000000"/>
                </a:solidFill>
                <a:highlight>
                  <a:srgbClr val="FFFFFF"/>
                </a:highlight>
                <a:latin typeface="Consolas"/>
              </a:rPr>
              <a:t>);</a:t>
            </a:r>
          </a:p>
          <a:p>
            <a:pPr marL="0" indent="0">
              <a:buNone/>
            </a:pPr>
            <a:r>
              <a:rPr lang="en-US" sz="1300" dirty="0">
                <a:solidFill>
                  <a:srgbClr val="0000FF"/>
                </a:solidFill>
                <a:highlight>
                  <a:srgbClr val="FFFFFF"/>
                </a:highlight>
                <a:latin typeface="Consolas"/>
              </a:rPr>
              <a:t>  </a:t>
            </a:r>
            <a:r>
              <a:rPr lang="en-US" sz="1300" dirty="0" err="1">
                <a:solidFill>
                  <a:srgbClr val="0000FF"/>
                </a:solidFill>
                <a:highlight>
                  <a:srgbClr val="FFFFFF"/>
                </a:highlight>
                <a:latin typeface="Consolas"/>
              </a:rPr>
              <a:t>int</a:t>
            </a:r>
            <a:r>
              <a:rPr lang="en-US" sz="1300" dirty="0">
                <a:solidFill>
                  <a:srgbClr val="000000"/>
                </a:solidFill>
                <a:highlight>
                  <a:srgbClr val="FFFFFF"/>
                </a:highlight>
                <a:latin typeface="Consolas"/>
              </a:rPr>
              <a:t> pop();</a:t>
            </a:r>
          </a:p>
          <a:p>
            <a:pPr marL="0" indent="0">
              <a:buNone/>
            </a:pPr>
            <a:r>
              <a:rPr lang="en-US" sz="1300" dirty="0">
                <a:solidFill>
                  <a:srgbClr val="0000FF"/>
                </a:solidFill>
                <a:highlight>
                  <a:srgbClr val="FFFFFF"/>
                </a:highlight>
                <a:latin typeface="Consolas"/>
              </a:rPr>
              <a:t>  </a:t>
            </a:r>
            <a:r>
              <a:rPr lang="en-US" sz="1300" dirty="0" err="1">
                <a:solidFill>
                  <a:srgbClr val="0000FF"/>
                </a:solidFill>
                <a:highlight>
                  <a:srgbClr val="FFFFFF"/>
                </a:highlight>
                <a:latin typeface="Consolas"/>
              </a:rPr>
              <a:t>int</a:t>
            </a:r>
            <a:r>
              <a:rPr lang="en-US" sz="1300" dirty="0">
                <a:solidFill>
                  <a:srgbClr val="000000"/>
                </a:solidFill>
                <a:highlight>
                  <a:srgbClr val="FFFFFF"/>
                </a:highlight>
                <a:latin typeface="Consolas"/>
              </a:rPr>
              <a:t> will=1, </a:t>
            </a:r>
            <a:r>
              <a:rPr lang="en-US" sz="1300" dirty="0" err="1">
                <a:solidFill>
                  <a:srgbClr val="000000"/>
                </a:solidFill>
                <a:highlight>
                  <a:srgbClr val="FFFFFF"/>
                </a:highlight>
                <a:latin typeface="Consolas"/>
              </a:rPr>
              <a:t>popValue</a:t>
            </a:r>
            <a:r>
              <a:rPr lang="en-US" sz="1300" dirty="0">
                <a:solidFill>
                  <a:srgbClr val="000000"/>
                </a:solidFill>
                <a:highlight>
                  <a:srgbClr val="FFFFFF"/>
                </a:highlight>
                <a:latin typeface="Consolas"/>
              </a:rPr>
              <a:t>, </a:t>
            </a:r>
            <a:r>
              <a:rPr lang="en-US" sz="1300" dirty="0" err="1">
                <a:solidFill>
                  <a:srgbClr val="000000"/>
                </a:solidFill>
                <a:highlight>
                  <a:srgbClr val="FFFFFF"/>
                </a:highlight>
                <a:latin typeface="Consolas"/>
              </a:rPr>
              <a:t>num</a:t>
            </a:r>
            <a:r>
              <a:rPr lang="en-US" sz="1300" dirty="0">
                <a:solidFill>
                  <a:srgbClr val="000000"/>
                </a:solidFill>
                <a:highlight>
                  <a:srgbClr val="FFFFFF"/>
                </a:highlight>
                <a:latin typeface="Consolas"/>
              </a:rPr>
              <a:t>;</a:t>
            </a:r>
          </a:p>
          <a:p>
            <a:pPr marL="0" indent="0">
              <a:buNone/>
            </a:pPr>
            <a:r>
              <a:rPr lang="en-US" sz="1300" dirty="0">
                <a:solidFill>
                  <a:srgbClr val="0000FF"/>
                </a:solidFill>
                <a:highlight>
                  <a:srgbClr val="FFFFFF"/>
                </a:highlight>
                <a:latin typeface="Consolas"/>
              </a:rPr>
              <a:t>  while</a:t>
            </a:r>
            <a:r>
              <a:rPr lang="en-US" sz="1300" dirty="0">
                <a:solidFill>
                  <a:srgbClr val="000000"/>
                </a:solidFill>
                <a:highlight>
                  <a:srgbClr val="FFFFFF"/>
                </a:highlight>
                <a:latin typeface="Consolas"/>
              </a:rPr>
              <a:t>(will ==1)</a:t>
            </a:r>
          </a:p>
          <a:p>
            <a:pPr marL="0" indent="0">
              <a:buNone/>
            </a:pPr>
            <a:r>
              <a:rPr lang="en-US" sz="1300" dirty="0">
                <a:solidFill>
                  <a:srgbClr val="000000"/>
                </a:solidFill>
                <a:highlight>
                  <a:srgbClr val="FFFFFF"/>
                </a:highlight>
                <a:latin typeface="Consolas"/>
              </a:rPr>
              <a:t>{</a:t>
            </a:r>
          </a:p>
          <a:p>
            <a:pPr marL="0" indent="0">
              <a:buNone/>
            </a:pPr>
            <a:r>
              <a:rPr lang="en-US" sz="1300" dirty="0">
                <a:solidFill>
                  <a:srgbClr val="000000"/>
                </a:solidFill>
                <a:highlight>
                  <a:srgbClr val="FFFFFF"/>
                </a:highlight>
                <a:latin typeface="Consolas"/>
              </a:rPr>
              <a:t>  </a:t>
            </a:r>
            <a:r>
              <a:rPr lang="en-US" sz="1300" dirty="0" err="1">
                <a:solidFill>
                  <a:srgbClr val="000000"/>
                </a:solidFill>
                <a:highlight>
                  <a:srgbClr val="FFFFFF"/>
                </a:highlight>
                <a:latin typeface="Consolas"/>
              </a:rPr>
              <a:t>cout</a:t>
            </a:r>
            <a:r>
              <a:rPr lang="en-US" sz="1300" dirty="0">
                <a:solidFill>
                  <a:srgbClr val="000000"/>
                </a:solidFill>
                <a:highlight>
                  <a:srgbClr val="FFFFFF"/>
                </a:highlight>
                <a:latin typeface="Consolas"/>
              </a:rPr>
              <a:t>&lt;&lt;</a:t>
            </a:r>
            <a:r>
              <a:rPr lang="en-US" sz="1300" dirty="0">
                <a:solidFill>
                  <a:srgbClr val="A31515"/>
                </a:solidFill>
                <a:highlight>
                  <a:srgbClr val="FFFFFF"/>
                </a:highlight>
                <a:latin typeface="Consolas"/>
              </a:rPr>
              <a:t>" MAIN MENU:\n"</a:t>
            </a:r>
            <a:endParaRPr lang="en-US" sz="1300" dirty="0">
              <a:solidFill>
                <a:srgbClr val="000000"/>
              </a:solidFill>
              <a:highlight>
                <a:srgbClr val="FFFFFF"/>
              </a:highlight>
              <a:latin typeface="Consolas"/>
            </a:endParaRPr>
          </a:p>
          <a:p>
            <a:pPr marL="0" indent="0">
              <a:buNone/>
            </a:pPr>
            <a:r>
              <a:rPr lang="en-US" sz="1300" dirty="0">
                <a:solidFill>
                  <a:srgbClr val="000000"/>
                </a:solidFill>
                <a:highlight>
                  <a:srgbClr val="FFFFFF"/>
                </a:highlight>
                <a:latin typeface="Consolas"/>
              </a:rPr>
              <a:t>      &lt;&lt;</a:t>
            </a:r>
            <a:r>
              <a:rPr lang="en-US" sz="1300" dirty="0">
                <a:solidFill>
                  <a:srgbClr val="A31515"/>
                </a:solidFill>
                <a:highlight>
                  <a:srgbClr val="FFFFFF"/>
                </a:highlight>
                <a:latin typeface="Consolas"/>
              </a:rPr>
              <a:t>"1.Add element to stack\n"</a:t>
            </a:r>
            <a:endParaRPr lang="en-US" sz="1300" dirty="0">
              <a:solidFill>
                <a:srgbClr val="000000"/>
              </a:solidFill>
              <a:highlight>
                <a:srgbClr val="FFFFFF"/>
              </a:highlight>
              <a:latin typeface="Consolas"/>
            </a:endParaRPr>
          </a:p>
          <a:p>
            <a:pPr marL="0" indent="0">
              <a:buNone/>
            </a:pPr>
            <a:r>
              <a:rPr lang="en-US" sz="1300" dirty="0">
                <a:solidFill>
                  <a:srgbClr val="000000"/>
                </a:solidFill>
                <a:highlight>
                  <a:srgbClr val="FFFFFF"/>
                </a:highlight>
                <a:latin typeface="Consolas"/>
              </a:rPr>
              <a:t>      &lt;&lt;</a:t>
            </a:r>
            <a:r>
              <a:rPr lang="en-US" sz="1300" dirty="0">
                <a:solidFill>
                  <a:srgbClr val="A31515"/>
                </a:solidFill>
                <a:highlight>
                  <a:srgbClr val="FFFFFF"/>
                </a:highlight>
                <a:latin typeface="Consolas"/>
              </a:rPr>
              <a:t>"2.Delete element from stack\n"</a:t>
            </a:r>
            <a:r>
              <a:rPr lang="en-US" sz="1300" dirty="0">
                <a:solidFill>
                  <a:srgbClr val="000000"/>
                </a:solidFill>
                <a:highlight>
                  <a:srgbClr val="FFFFFF"/>
                </a:highlight>
                <a:latin typeface="Consolas"/>
              </a:rPr>
              <a:t>;</a:t>
            </a:r>
          </a:p>
          <a:p>
            <a:pPr marL="0" indent="0">
              <a:buNone/>
            </a:pPr>
            <a:r>
              <a:rPr lang="en-US" sz="1300" dirty="0">
                <a:solidFill>
                  <a:srgbClr val="000000"/>
                </a:solidFill>
                <a:highlight>
                  <a:srgbClr val="FFFFFF"/>
                </a:highlight>
                <a:latin typeface="Consolas"/>
              </a:rPr>
              <a:t>  </a:t>
            </a:r>
            <a:r>
              <a:rPr lang="en-US" sz="1300" dirty="0" err="1">
                <a:solidFill>
                  <a:srgbClr val="000000"/>
                </a:solidFill>
                <a:highlight>
                  <a:srgbClr val="FFFFFF"/>
                </a:highlight>
                <a:latin typeface="Consolas"/>
              </a:rPr>
              <a:t>cin</a:t>
            </a:r>
            <a:r>
              <a:rPr lang="en-US" sz="1300" dirty="0">
                <a:solidFill>
                  <a:srgbClr val="000000"/>
                </a:solidFill>
                <a:highlight>
                  <a:srgbClr val="FFFFFF"/>
                </a:highlight>
                <a:latin typeface="Consolas"/>
              </a:rPr>
              <a:t>&gt;&gt;will;</a:t>
            </a:r>
          </a:p>
          <a:p>
            <a:pPr marL="0" indent="0">
              <a:buNone/>
            </a:pPr>
            <a:endParaRPr lang="en-US" dirty="0"/>
          </a:p>
        </p:txBody>
      </p:sp>
      <p:sp>
        <p:nvSpPr>
          <p:cNvPr id="9" name="Content Placeholder 8"/>
          <p:cNvSpPr>
            <a:spLocks noGrp="1"/>
          </p:cNvSpPr>
          <p:nvPr>
            <p:ph sz="quarter" idx="14"/>
          </p:nvPr>
        </p:nvSpPr>
        <p:spPr>
          <a:xfrm>
            <a:off x="4645150" y="2240280"/>
            <a:ext cx="4319337" cy="4501088"/>
          </a:xfrm>
        </p:spPr>
        <p:txBody>
          <a:bodyPr>
            <a:normAutofit fontScale="55000" lnSpcReduction="20000"/>
          </a:bodyPr>
          <a:lstStyle/>
          <a:p>
            <a:pPr marL="0" indent="0">
              <a:buNone/>
            </a:pPr>
            <a:r>
              <a:rPr lang="en-US" dirty="0">
                <a:solidFill>
                  <a:srgbClr val="0000FF"/>
                </a:solidFill>
                <a:highlight>
                  <a:srgbClr val="FFFFFF"/>
                </a:highlight>
                <a:latin typeface="Consolas"/>
              </a:rPr>
              <a:t>switch</a:t>
            </a:r>
            <a:r>
              <a:rPr lang="en-US" dirty="0">
                <a:solidFill>
                  <a:srgbClr val="000000"/>
                </a:solidFill>
                <a:highlight>
                  <a:srgbClr val="FFFFFF"/>
                </a:highlight>
                <a:latin typeface="Consolas"/>
              </a:rPr>
              <a:t>(will)</a:t>
            </a:r>
          </a:p>
          <a:p>
            <a:pPr marL="0" indent="0">
              <a:buNone/>
            </a:pPr>
            <a:r>
              <a:rPr lang="en-US" dirty="0">
                <a:solidFill>
                  <a:srgbClr val="000000"/>
                </a:solidFill>
                <a:highlight>
                  <a:srgbClr val="FFFFFF"/>
                </a:highlight>
                <a:latin typeface="Consolas"/>
              </a:rPr>
              <a:t>{</a:t>
            </a:r>
          </a:p>
          <a:p>
            <a:pPr marL="0" indent="0">
              <a:buNone/>
            </a:pPr>
            <a:r>
              <a:rPr lang="en-US" dirty="0">
                <a:solidFill>
                  <a:srgbClr val="0000FF"/>
                </a:solidFill>
                <a:highlight>
                  <a:srgbClr val="FFFFFF"/>
                </a:highlight>
                <a:latin typeface="Consolas"/>
              </a:rPr>
              <a:t>  case</a:t>
            </a:r>
            <a:r>
              <a:rPr lang="en-US" dirty="0">
                <a:solidFill>
                  <a:srgbClr val="000000"/>
                </a:solidFill>
                <a:highlight>
                  <a:srgbClr val="FFFFFF"/>
                </a:highlight>
                <a:latin typeface="Consolas"/>
              </a:rPr>
              <a:t> 1:</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cout</a:t>
            </a:r>
            <a:r>
              <a:rPr lang="en-US" dirty="0">
                <a:solidFill>
                  <a:srgbClr val="000000"/>
                </a:solidFill>
                <a:highlight>
                  <a:srgbClr val="FFFFFF"/>
                </a:highlight>
                <a:latin typeface="Consolas"/>
              </a:rPr>
              <a:t>&lt;&lt;</a:t>
            </a:r>
            <a:r>
              <a:rPr lang="en-US" dirty="0">
                <a:solidFill>
                  <a:srgbClr val="A31515"/>
                </a:solidFill>
                <a:highlight>
                  <a:srgbClr val="FFFFFF"/>
                </a:highlight>
                <a:latin typeface="Consolas"/>
              </a:rPr>
              <a:t>"Enter the data... "</a:t>
            </a:r>
            <a:r>
              <a:rPr lang="en-US" dirty="0">
                <a:solidFill>
                  <a:srgbClr val="000000"/>
                </a:solidFill>
                <a:highlight>
                  <a:srgbClr val="FFFFFF"/>
                </a:highlight>
                <a:latin typeface="Consolas"/>
              </a:rPr>
              <a:t>;</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cin</a:t>
            </a:r>
            <a:r>
              <a:rPr lang="en-US" dirty="0">
                <a:solidFill>
                  <a:srgbClr val="000000"/>
                </a:solidFill>
                <a:highlight>
                  <a:srgbClr val="FFFFFF"/>
                </a:highlight>
                <a:latin typeface="Consolas"/>
              </a:rPr>
              <a:t>&gt;&gt;</a:t>
            </a:r>
            <a:r>
              <a:rPr lang="en-US" dirty="0" err="1">
                <a:solidFill>
                  <a:srgbClr val="000000"/>
                </a:solidFill>
                <a:highlight>
                  <a:srgbClr val="FFFFFF"/>
                </a:highlight>
                <a:latin typeface="Consolas"/>
              </a:rPr>
              <a:t>num</a:t>
            </a:r>
            <a:r>
              <a:rPr lang="en-US" dirty="0">
                <a:solidFill>
                  <a:srgbClr val="000000"/>
                </a:solidFill>
                <a:highlight>
                  <a:srgbClr val="FFFFFF"/>
                </a:highlight>
                <a:latin typeface="Consolas"/>
              </a:rPr>
              <a:t>;</a:t>
            </a:r>
          </a:p>
          <a:p>
            <a:pPr marL="0" indent="0">
              <a:buNone/>
            </a:pPr>
            <a:r>
              <a:rPr lang="en-US" dirty="0">
                <a:solidFill>
                  <a:srgbClr val="000000"/>
                </a:solidFill>
                <a:highlight>
                  <a:srgbClr val="FFFFFF"/>
                </a:highlight>
                <a:latin typeface="Consolas"/>
              </a:rPr>
              <a:t>  push(</a:t>
            </a:r>
            <a:r>
              <a:rPr lang="en-US" dirty="0" err="1">
                <a:solidFill>
                  <a:srgbClr val="000000"/>
                </a:solidFill>
                <a:highlight>
                  <a:srgbClr val="FFFFFF"/>
                </a:highlight>
                <a:latin typeface="Consolas"/>
              </a:rPr>
              <a:t>num</a:t>
            </a:r>
            <a:r>
              <a:rPr lang="en-US" dirty="0">
                <a:solidFill>
                  <a:srgbClr val="000000"/>
                </a:solidFill>
                <a:highlight>
                  <a:srgbClr val="FFFFFF"/>
                </a:highlight>
                <a:latin typeface="Consolas"/>
              </a:rPr>
              <a:t>);</a:t>
            </a:r>
          </a:p>
          <a:p>
            <a:pPr marL="0" indent="0">
              <a:buNone/>
            </a:pPr>
            <a:r>
              <a:rPr lang="en-US" dirty="0">
                <a:solidFill>
                  <a:srgbClr val="0000FF"/>
                </a:solidFill>
                <a:highlight>
                  <a:srgbClr val="FFFFFF"/>
                </a:highlight>
                <a:latin typeface="Consolas"/>
              </a:rPr>
              <a:t>  break</a:t>
            </a:r>
            <a:r>
              <a:rPr lang="en-US" dirty="0">
                <a:solidFill>
                  <a:srgbClr val="000000"/>
                </a:solidFill>
                <a:highlight>
                  <a:srgbClr val="FFFFFF"/>
                </a:highlight>
                <a:latin typeface="Consolas"/>
              </a:rPr>
              <a:t>;</a:t>
            </a:r>
          </a:p>
          <a:p>
            <a:pPr marL="0" indent="0">
              <a:buNone/>
            </a:pPr>
            <a:r>
              <a:rPr lang="en-US" dirty="0">
                <a:solidFill>
                  <a:srgbClr val="0000FF"/>
                </a:solidFill>
                <a:highlight>
                  <a:srgbClr val="FFFFFF"/>
                </a:highlight>
                <a:latin typeface="Consolas"/>
              </a:rPr>
              <a:t>  case</a:t>
            </a:r>
            <a:r>
              <a:rPr lang="en-US" dirty="0">
                <a:solidFill>
                  <a:srgbClr val="000000"/>
                </a:solidFill>
                <a:highlight>
                  <a:srgbClr val="FFFFFF"/>
                </a:highlight>
                <a:latin typeface="Consolas"/>
              </a:rPr>
              <a:t> 2:</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popValue</a:t>
            </a:r>
            <a:r>
              <a:rPr lang="en-US" dirty="0">
                <a:solidFill>
                  <a:srgbClr val="000000"/>
                </a:solidFill>
                <a:highlight>
                  <a:srgbClr val="FFFFFF"/>
                </a:highlight>
                <a:latin typeface="Consolas"/>
              </a:rPr>
              <a:t>=pop();</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cout</a:t>
            </a:r>
            <a:r>
              <a:rPr lang="en-US" dirty="0">
                <a:solidFill>
                  <a:srgbClr val="000000"/>
                </a:solidFill>
                <a:highlight>
                  <a:srgbClr val="FFFFFF"/>
                </a:highlight>
                <a:latin typeface="Consolas"/>
              </a:rPr>
              <a:t>&lt;&lt;</a:t>
            </a:r>
            <a:r>
              <a:rPr lang="en-US" dirty="0">
                <a:solidFill>
                  <a:srgbClr val="A31515"/>
                </a:solidFill>
                <a:highlight>
                  <a:srgbClr val="FFFFFF"/>
                </a:highlight>
                <a:latin typeface="Consolas"/>
              </a:rPr>
              <a:t>"Value returned from pop  function is:\t"</a:t>
            </a:r>
            <a:endParaRPr lang="en-US" dirty="0">
              <a:solidFill>
                <a:srgbClr val="000000"/>
              </a:solidFill>
              <a:highlight>
                <a:srgbClr val="FFFFFF"/>
              </a:highlight>
              <a:latin typeface="Consolas"/>
            </a:endParaRPr>
          </a:p>
          <a:p>
            <a:pPr marL="0" indent="0">
              <a:buNone/>
            </a:pPr>
            <a:r>
              <a:rPr lang="en-US" dirty="0">
                <a:solidFill>
                  <a:srgbClr val="000000"/>
                </a:solidFill>
                <a:highlight>
                  <a:srgbClr val="FFFFFF"/>
                </a:highlight>
                <a:latin typeface="Consolas"/>
              </a:rPr>
              <a:t>      &lt;&lt; </a:t>
            </a:r>
            <a:r>
              <a:rPr lang="en-US" dirty="0" err="1">
                <a:solidFill>
                  <a:srgbClr val="000000"/>
                </a:solidFill>
                <a:highlight>
                  <a:srgbClr val="FFFFFF"/>
                </a:highlight>
                <a:latin typeface="Consolas"/>
              </a:rPr>
              <a:t>popValue</a:t>
            </a:r>
            <a:r>
              <a:rPr lang="en-US" dirty="0">
                <a:solidFill>
                  <a:srgbClr val="000000"/>
                </a:solidFill>
                <a:highlight>
                  <a:srgbClr val="FFFFFF"/>
                </a:highlight>
                <a:latin typeface="Consolas"/>
              </a:rPr>
              <a:t> &lt;&lt;</a:t>
            </a:r>
            <a:r>
              <a:rPr lang="en-US" dirty="0" err="1">
                <a:solidFill>
                  <a:srgbClr val="000000"/>
                </a:solidFill>
                <a:highlight>
                  <a:srgbClr val="FFFFFF"/>
                </a:highlight>
                <a:latin typeface="Consolas"/>
              </a:rPr>
              <a:t>endl</a:t>
            </a:r>
            <a:r>
              <a:rPr lang="en-US" dirty="0">
                <a:solidFill>
                  <a:srgbClr val="000000"/>
                </a:solidFill>
                <a:highlight>
                  <a:srgbClr val="FFFFFF"/>
                </a:highlight>
                <a:latin typeface="Consolas"/>
              </a:rPr>
              <a:t>;</a:t>
            </a:r>
          </a:p>
          <a:p>
            <a:pPr marL="0" indent="0">
              <a:buNone/>
            </a:pPr>
            <a:r>
              <a:rPr lang="en-US" dirty="0">
                <a:solidFill>
                  <a:srgbClr val="0000FF"/>
                </a:solidFill>
                <a:highlight>
                  <a:srgbClr val="FFFFFF"/>
                </a:highlight>
                <a:latin typeface="Consolas"/>
              </a:rPr>
              <a:t>  break</a:t>
            </a:r>
            <a:r>
              <a:rPr lang="en-US" dirty="0">
                <a:solidFill>
                  <a:srgbClr val="000000"/>
                </a:solidFill>
                <a:highlight>
                  <a:srgbClr val="FFFFFF"/>
                </a:highlight>
                <a:latin typeface="Consolas"/>
              </a:rPr>
              <a:t>;</a:t>
            </a:r>
          </a:p>
          <a:p>
            <a:pPr marL="0" indent="0">
              <a:buNone/>
            </a:pPr>
            <a:r>
              <a:rPr lang="en-US" dirty="0">
                <a:solidFill>
                  <a:srgbClr val="0000FF"/>
                </a:solidFill>
                <a:highlight>
                  <a:srgbClr val="FFFFFF"/>
                </a:highlight>
                <a:latin typeface="Consolas"/>
              </a:rPr>
              <a:t>  default</a:t>
            </a:r>
            <a:r>
              <a:rPr lang="en-US" dirty="0">
                <a:solidFill>
                  <a:srgbClr val="000000"/>
                </a:solidFill>
                <a:highlight>
                  <a:srgbClr val="FFFFFF"/>
                </a:highlight>
                <a:latin typeface="Consolas"/>
              </a:rPr>
              <a:t>: </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cout</a:t>
            </a:r>
            <a:r>
              <a:rPr lang="en-US" dirty="0">
                <a:solidFill>
                  <a:srgbClr val="000000"/>
                </a:solidFill>
                <a:highlight>
                  <a:srgbClr val="FFFFFF"/>
                </a:highlight>
                <a:latin typeface="Consolas"/>
              </a:rPr>
              <a:t>&lt;&lt;</a:t>
            </a:r>
            <a:r>
              <a:rPr lang="en-US" dirty="0">
                <a:solidFill>
                  <a:srgbClr val="A31515"/>
                </a:solidFill>
                <a:highlight>
                  <a:srgbClr val="FFFFFF"/>
                </a:highlight>
                <a:latin typeface="Consolas"/>
              </a:rPr>
              <a:t>"Invalid Choice "</a:t>
            </a:r>
            <a:r>
              <a:rPr lang="en-US" dirty="0">
                <a:solidFill>
                  <a:srgbClr val="000000"/>
                </a:solidFill>
                <a:highlight>
                  <a:srgbClr val="FFFFFF"/>
                </a:highlight>
                <a:latin typeface="Consolas"/>
              </a:rPr>
              <a:t>;</a:t>
            </a:r>
          </a:p>
          <a:p>
            <a:pPr marL="0" indent="0">
              <a:buNone/>
            </a:pPr>
            <a:r>
              <a:rPr lang="en-US" dirty="0">
                <a:solidFill>
                  <a:srgbClr val="000000"/>
                </a:solidFill>
                <a:highlight>
                  <a:srgbClr val="FFFFFF"/>
                </a:highlight>
                <a:latin typeface="Consolas"/>
              </a:rPr>
              <a:t>}</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cout</a:t>
            </a:r>
            <a:r>
              <a:rPr lang="en-US" dirty="0">
                <a:solidFill>
                  <a:srgbClr val="000000"/>
                </a:solidFill>
                <a:highlight>
                  <a:srgbClr val="FFFFFF"/>
                </a:highlight>
                <a:latin typeface="Consolas"/>
              </a:rPr>
              <a:t>&lt;&lt;</a:t>
            </a:r>
            <a:r>
              <a:rPr lang="en-US" dirty="0">
                <a:solidFill>
                  <a:srgbClr val="A31515"/>
                </a:solidFill>
                <a:highlight>
                  <a:srgbClr val="FFFFFF"/>
                </a:highlight>
                <a:latin typeface="Consolas"/>
              </a:rPr>
              <a:t>"Do you want to do more operations on  Stack\n"</a:t>
            </a:r>
            <a:endParaRPr lang="en-US" dirty="0">
              <a:solidFill>
                <a:srgbClr val="000000"/>
              </a:solidFill>
              <a:highlight>
                <a:srgbClr val="FFFFFF"/>
              </a:highlight>
              <a:latin typeface="Consolas"/>
            </a:endParaRPr>
          </a:p>
          <a:p>
            <a:pPr marL="0" indent="0">
              <a:buNone/>
            </a:pPr>
            <a:r>
              <a:rPr lang="en-US" dirty="0">
                <a:solidFill>
                  <a:srgbClr val="000000"/>
                </a:solidFill>
                <a:highlight>
                  <a:srgbClr val="FFFFFF"/>
                </a:highlight>
                <a:latin typeface="Consolas"/>
              </a:rPr>
              <a:t>      &lt;&lt;</a:t>
            </a:r>
            <a:r>
              <a:rPr lang="en-US" dirty="0">
                <a:solidFill>
                  <a:srgbClr val="A31515"/>
                </a:solidFill>
                <a:highlight>
                  <a:srgbClr val="FFFFFF"/>
                </a:highlight>
                <a:latin typeface="Consolas"/>
              </a:rPr>
              <a:t>"(1 for yes, any other key to exit)"</a:t>
            </a:r>
            <a:r>
              <a:rPr lang="en-US" dirty="0">
                <a:solidFill>
                  <a:srgbClr val="000000"/>
                </a:solidFill>
                <a:highlight>
                  <a:srgbClr val="FFFFFF"/>
                </a:highlight>
                <a:latin typeface="Consolas"/>
              </a:rPr>
              <a:t>;</a:t>
            </a:r>
          </a:p>
          <a:p>
            <a:pPr marL="0" indent="0">
              <a:buNone/>
            </a:pP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cin</a:t>
            </a:r>
            <a:r>
              <a:rPr lang="en-US" dirty="0">
                <a:solidFill>
                  <a:srgbClr val="000000"/>
                </a:solidFill>
                <a:highlight>
                  <a:srgbClr val="FFFFFF"/>
                </a:highlight>
                <a:latin typeface="Consolas"/>
              </a:rPr>
              <a:t>&gt;&gt;will;</a:t>
            </a:r>
          </a:p>
          <a:p>
            <a:pPr marL="0" indent="0">
              <a:buNone/>
            </a:pP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//end of  outer while</a:t>
            </a:r>
            <a:endParaRPr lang="en-US" dirty="0">
              <a:solidFill>
                <a:srgbClr val="000000"/>
              </a:solidFill>
              <a:highlight>
                <a:srgbClr val="FFFFFF"/>
              </a:highlight>
              <a:latin typeface="Consolas"/>
            </a:endParaRPr>
          </a:p>
          <a:p>
            <a:pPr marL="0" indent="0">
              <a:buNone/>
            </a:pP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//end of main</a:t>
            </a:r>
            <a:endParaRPr lang="en-US" dirty="0"/>
          </a:p>
        </p:txBody>
      </p:sp>
    </p:spTree>
    <p:extLst>
      <p:ext uri="{BB962C8B-B14F-4D97-AF65-F5344CB8AC3E}">
        <p14:creationId xmlns:p14="http://schemas.microsoft.com/office/powerpoint/2010/main" val="68238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Array-based Stack Implementation</a:t>
            </a:r>
          </a:p>
        </p:txBody>
      </p:sp>
      <p:sp>
        <p:nvSpPr>
          <p:cNvPr id="2" name="Content Placeholder 1"/>
          <p:cNvSpPr>
            <a:spLocks noGrp="1"/>
          </p:cNvSpPr>
          <p:nvPr>
            <p:ph sz="quarter" idx="13"/>
          </p:nvPr>
        </p:nvSpPr>
        <p:spPr>
          <a:xfrm>
            <a:off x="107504" y="2240280"/>
            <a:ext cx="4382200" cy="4501088"/>
          </a:xfrm>
        </p:spPr>
        <p:txBody>
          <a:bodyPr>
            <a:normAutofit/>
          </a:bodyPr>
          <a:lstStyle/>
          <a:p>
            <a:pPr marL="0" indent="0">
              <a:buNone/>
            </a:pPr>
            <a:r>
              <a:rPr lang="en-US" sz="1800" dirty="0">
                <a:solidFill>
                  <a:srgbClr val="0000FF"/>
                </a:solidFill>
                <a:highlight>
                  <a:srgbClr val="FFFFFF"/>
                </a:highlight>
                <a:latin typeface="Consolas"/>
              </a:rPr>
              <a:t>void</a:t>
            </a:r>
            <a:r>
              <a:rPr lang="en-US" sz="1800" dirty="0">
                <a:solidFill>
                  <a:srgbClr val="000000"/>
                </a:solidFill>
                <a:highlight>
                  <a:srgbClr val="FFFFFF"/>
                </a:highlight>
                <a:latin typeface="Consolas"/>
              </a:rPr>
              <a:t> push(</a:t>
            </a:r>
            <a:r>
              <a:rPr lang="en-US" sz="1800" dirty="0" err="1">
                <a:solidFill>
                  <a:srgbClr val="0000FF"/>
                </a:solidFill>
                <a:highlight>
                  <a:srgbClr val="FFFFFF"/>
                </a:highlight>
                <a:latin typeface="Consolas"/>
              </a:rPr>
              <a:t>int</a:t>
            </a:r>
            <a:r>
              <a:rPr lang="en-US" sz="1800" dirty="0">
                <a:solidFill>
                  <a:srgbClr val="000000"/>
                </a:solidFill>
                <a:highlight>
                  <a:srgbClr val="FFFFFF"/>
                </a:highlight>
                <a:latin typeface="Consolas"/>
              </a:rPr>
              <a:t> y)</a:t>
            </a:r>
          </a:p>
          <a:p>
            <a:pPr marL="0" indent="0">
              <a:buNone/>
            </a:pPr>
            <a:r>
              <a:rPr lang="en-US" sz="1800" dirty="0">
                <a:solidFill>
                  <a:srgbClr val="000000"/>
                </a:solidFill>
                <a:highlight>
                  <a:srgbClr val="FFFFFF"/>
                </a:highlight>
                <a:latin typeface="Consolas"/>
              </a:rPr>
              <a:t>{</a:t>
            </a:r>
          </a:p>
          <a:p>
            <a:pPr marL="0" indent="0">
              <a:buNone/>
            </a:pPr>
            <a:r>
              <a:rPr lang="en-US" sz="1800" dirty="0">
                <a:solidFill>
                  <a:srgbClr val="0000FF"/>
                </a:solidFill>
                <a:highlight>
                  <a:srgbClr val="FFFFFF"/>
                </a:highlight>
                <a:latin typeface="Consolas"/>
              </a:rPr>
              <a:t>  if</a:t>
            </a:r>
            <a:r>
              <a:rPr lang="en-US" sz="1800" dirty="0">
                <a:solidFill>
                  <a:srgbClr val="000000"/>
                </a:solidFill>
                <a:highlight>
                  <a:srgbClr val="FFFFFF"/>
                </a:highlight>
                <a:latin typeface="Consolas"/>
              </a:rPr>
              <a:t>(top&gt;=MAXSIZE)</a:t>
            </a:r>
          </a:p>
          <a:p>
            <a:pPr marL="0" indent="0">
              <a:buNone/>
            </a:pPr>
            <a:r>
              <a:rPr lang="en-US" sz="1800" dirty="0">
                <a:solidFill>
                  <a:srgbClr val="000000"/>
                </a:solidFill>
                <a:highlight>
                  <a:srgbClr val="FFFFFF"/>
                </a:highlight>
                <a:latin typeface="Consolas"/>
              </a:rPr>
              <a:t>  {</a:t>
            </a:r>
          </a:p>
          <a:p>
            <a:pPr marL="0" indent="0">
              <a:buNone/>
            </a:pP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cout</a:t>
            </a:r>
            <a:r>
              <a:rPr lang="en-US" sz="1800" dirty="0">
                <a:solidFill>
                  <a:srgbClr val="000000"/>
                </a:solidFill>
                <a:highlight>
                  <a:srgbClr val="FFFFFF"/>
                </a:highlight>
                <a:latin typeface="Consolas"/>
              </a:rPr>
              <a:t>&lt;&lt;</a:t>
            </a:r>
            <a:r>
              <a:rPr lang="en-US" sz="1800" dirty="0">
                <a:solidFill>
                  <a:srgbClr val="A31515"/>
                </a:solidFill>
                <a:highlight>
                  <a:srgbClr val="FFFFFF"/>
                </a:highlight>
                <a:latin typeface="Consolas"/>
              </a:rPr>
              <a:t>"STACK FULL !!!\n"</a:t>
            </a:r>
            <a:r>
              <a:rPr lang="en-US" sz="1800" dirty="0">
                <a:solidFill>
                  <a:srgbClr val="000000"/>
                </a:solidFill>
                <a:highlight>
                  <a:srgbClr val="FFFFFF"/>
                </a:highlight>
                <a:latin typeface="Consolas"/>
              </a:rPr>
              <a:t>;</a:t>
            </a:r>
          </a:p>
          <a:p>
            <a:pPr marL="0" indent="0">
              <a:buNone/>
            </a:pPr>
            <a:r>
              <a:rPr lang="en-US" sz="1800" dirty="0">
                <a:solidFill>
                  <a:srgbClr val="0000FF"/>
                </a:solidFill>
                <a:highlight>
                  <a:srgbClr val="FFFFFF"/>
                </a:highlight>
                <a:latin typeface="Consolas"/>
              </a:rPr>
              <a:t>  return</a:t>
            </a:r>
            <a:r>
              <a:rPr lang="en-US" sz="1800" dirty="0">
                <a:solidFill>
                  <a:srgbClr val="000000"/>
                </a:solidFill>
                <a:highlight>
                  <a:srgbClr val="FFFFFF"/>
                </a:highlight>
                <a:latin typeface="Consolas"/>
              </a:rPr>
              <a:t>;</a:t>
            </a:r>
          </a:p>
          <a:p>
            <a:pPr marL="0" indent="0">
              <a:buNone/>
            </a:pPr>
            <a:r>
              <a:rPr lang="en-US" sz="1800" dirty="0">
                <a:solidFill>
                  <a:srgbClr val="000000"/>
                </a:solidFill>
                <a:highlight>
                  <a:srgbClr val="FFFFFF"/>
                </a:highlight>
                <a:latin typeface="Consolas"/>
              </a:rPr>
              <a:t>  }</a:t>
            </a:r>
          </a:p>
          <a:p>
            <a:pPr marL="0" indent="0">
              <a:buNone/>
            </a:pPr>
            <a:r>
              <a:rPr lang="en-US" sz="1800" dirty="0">
                <a:solidFill>
                  <a:srgbClr val="0000FF"/>
                </a:solidFill>
                <a:highlight>
                  <a:srgbClr val="FFFFFF"/>
                </a:highlight>
                <a:latin typeface="Consolas"/>
              </a:rPr>
              <a:t>  else</a:t>
            </a:r>
            <a:endParaRPr lang="en-US" sz="1800" dirty="0">
              <a:solidFill>
                <a:srgbClr val="000000"/>
              </a:solidFill>
              <a:highlight>
                <a:srgbClr val="FFFFFF"/>
              </a:highlight>
              <a:latin typeface="Consolas"/>
            </a:endParaRPr>
          </a:p>
          <a:p>
            <a:pPr marL="0" indent="0">
              <a:buNone/>
            </a:pPr>
            <a:r>
              <a:rPr lang="en-US" sz="1800" dirty="0">
                <a:solidFill>
                  <a:srgbClr val="000000"/>
                </a:solidFill>
                <a:highlight>
                  <a:srgbClr val="FFFFFF"/>
                </a:highlight>
                <a:latin typeface="Consolas"/>
              </a:rPr>
              <a:t>  {</a:t>
            </a:r>
          </a:p>
          <a:p>
            <a:pPr marL="0" indent="0">
              <a:buNone/>
            </a:pPr>
            <a:r>
              <a:rPr lang="en-US" sz="1800" dirty="0">
                <a:solidFill>
                  <a:srgbClr val="000000"/>
                </a:solidFill>
                <a:highlight>
                  <a:srgbClr val="FFFFFF"/>
                </a:highlight>
                <a:latin typeface="Consolas"/>
              </a:rPr>
              <a:t>  stack[top]=y;</a:t>
            </a:r>
          </a:p>
          <a:p>
            <a:pPr marL="0" indent="0">
              <a:buNone/>
            </a:pPr>
            <a:r>
              <a:rPr lang="en-US" sz="1800" dirty="0">
                <a:solidFill>
                  <a:srgbClr val="000000"/>
                </a:solidFill>
                <a:highlight>
                  <a:srgbClr val="FFFFFF"/>
                </a:highlight>
                <a:latin typeface="Consolas"/>
              </a:rPr>
              <a:t>  top++;</a:t>
            </a:r>
          </a:p>
          <a:p>
            <a:pPr marL="0" indent="0">
              <a:buNone/>
            </a:pPr>
            <a:r>
              <a:rPr lang="en-US" sz="1800" dirty="0">
                <a:solidFill>
                  <a:srgbClr val="000000"/>
                </a:solidFill>
                <a:highlight>
                  <a:srgbClr val="FFFFFF"/>
                </a:highlight>
                <a:latin typeface="Consolas"/>
              </a:rPr>
              <a:t>  }</a:t>
            </a:r>
          </a:p>
          <a:p>
            <a:pPr marL="0" indent="0">
              <a:buNone/>
            </a:pPr>
            <a:r>
              <a:rPr lang="en-US" sz="1800" dirty="0">
                <a:solidFill>
                  <a:srgbClr val="000000"/>
                </a:solidFill>
                <a:highlight>
                  <a:srgbClr val="FFFFFF"/>
                </a:highlight>
                <a:latin typeface="Consolas"/>
              </a:rPr>
              <a:t>}</a:t>
            </a:r>
          </a:p>
          <a:p>
            <a:endParaRPr lang="en-US" dirty="0"/>
          </a:p>
        </p:txBody>
      </p:sp>
      <p:sp>
        <p:nvSpPr>
          <p:cNvPr id="5" name="Content Placeholder 4"/>
          <p:cNvSpPr>
            <a:spLocks noGrp="1"/>
          </p:cNvSpPr>
          <p:nvPr>
            <p:ph sz="quarter" idx="14"/>
          </p:nvPr>
        </p:nvSpPr>
        <p:spPr>
          <a:xfrm>
            <a:off x="4645150" y="2240280"/>
            <a:ext cx="4391345" cy="4501088"/>
          </a:xfrm>
        </p:spPr>
        <p:txBody>
          <a:bodyPr>
            <a:normAutofit fontScale="77500" lnSpcReduction="20000"/>
          </a:bodyPr>
          <a:lstStyle/>
          <a:p>
            <a:pPr marL="0" indent="0">
              <a:buNone/>
            </a:pPr>
            <a:r>
              <a:rPr lang="en-US" sz="2300" dirty="0" err="1">
                <a:solidFill>
                  <a:srgbClr val="0000FF"/>
                </a:solidFill>
                <a:highlight>
                  <a:srgbClr val="FFFFFF"/>
                </a:highlight>
                <a:latin typeface="Consolas"/>
              </a:rPr>
              <a:t>int</a:t>
            </a:r>
            <a:r>
              <a:rPr lang="en-US" sz="2300" dirty="0">
                <a:solidFill>
                  <a:srgbClr val="000000"/>
                </a:solidFill>
                <a:highlight>
                  <a:srgbClr val="FFFFFF"/>
                </a:highlight>
                <a:latin typeface="Consolas"/>
              </a:rPr>
              <a:t> pop()</a:t>
            </a:r>
          </a:p>
          <a:p>
            <a:pPr marL="0" indent="0">
              <a:buNone/>
            </a:pPr>
            <a:r>
              <a:rPr lang="en-US" sz="2300" dirty="0">
                <a:solidFill>
                  <a:srgbClr val="000000"/>
                </a:solidFill>
                <a:highlight>
                  <a:srgbClr val="FFFFFF"/>
                </a:highlight>
                <a:latin typeface="Consolas"/>
              </a:rPr>
              <a:t>{</a:t>
            </a:r>
          </a:p>
          <a:p>
            <a:pPr marL="0" indent="0">
              <a:buNone/>
            </a:pPr>
            <a:r>
              <a:rPr lang="en-US" sz="2300" dirty="0">
                <a:solidFill>
                  <a:srgbClr val="0000FF"/>
                </a:solidFill>
                <a:highlight>
                  <a:srgbClr val="FFFFFF"/>
                </a:highlight>
                <a:latin typeface="Consolas"/>
              </a:rPr>
              <a:t>  </a:t>
            </a:r>
            <a:r>
              <a:rPr lang="en-US" sz="2300" dirty="0" err="1">
                <a:solidFill>
                  <a:srgbClr val="0000FF"/>
                </a:solidFill>
                <a:highlight>
                  <a:srgbClr val="FFFFFF"/>
                </a:highlight>
                <a:latin typeface="Consolas"/>
              </a:rPr>
              <a:t>int</a:t>
            </a:r>
            <a:r>
              <a:rPr lang="en-US" sz="2300" dirty="0">
                <a:solidFill>
                  <a:srgbClr val="000000"/>
                </a:solidFill>
                <a:highlight>
                  <a:srgbClr val="FFFFFF"/>
                </a:highlight>
                <a:latin typeface="Consolas"/>
              </a:rPr>
              <a:t> a;</a:t>
            </a:r>
          </a:p>
          <a:p>
            <a:pPr marL="0" indent="0">
              <a:buNone/>
            </a:pPr>
            <a:r>
              <a:rPr lang="en-US" sz="2300" dirty="0">
                <a:solidFill>
                  <a:srgbClr val="0000FF"/>
                </a:solidFill>
                <a:highlight>
                  <a:srgbClr val="FFFFFF"/>
                </a:highlight>
                <a:latin typeface="Consolas"/>
              </a:rPr>
              <a:t>  if</a:t>
            </a:r>
            <a:r>
              <a:rPr lang="en-US" sz="2300" dirty="0">
                <a:solidFill>
                  <a:srgbClr val="000000"/>
                </a:solidFill>
                <a:highlight>
                  <a:srgbClr val="FFFFFF"/>
                </a:highlight>
                <a:latin typeface="Consolas"/>
              </a:rPr>
              <a:t>(top&lt;=0)</a:t>
            </a:r>
          </a:p>
          <a:p>
            <a:pPr marL="0" indent="0">
              <a:buNone/>
            </a:pPr>
            <a:r>
              <a:rPr lang="en-US" sz="2300" dirty="0">
                <a:solidFill>
                  <a:srgbClr val="000000"/>
                </a:solidFill>
                <a:highlight>
                  <a:srgbClr val="FFFFFF"/>
                </a:highlight>
                <a:latin typeface="Consolas"/>
              </a:rPr>
              <a:t>  {</a:t>
            </a:r>
          </a:p>
          <a:p>
            <a:pPr marL="0" indent="0">
              <a:buNone/>
            </a:pPr>
            <a:r>
              <a:rPr lang="en-US" sz="2300" dirty="0">
                <a:solidFill>
                  <a:srgbClr val="000000"/>
                </a:solidFill>
                <a:highlight>
                  <a:srgbClr val="FFFFFF"/>
                </a:highlight>
                <a:latin typeface="Consolas"/>
              </a:rPr>
              <a:t>  </a:t>
            </a:r>
            <a:r>
              <a:rPr lang="en-US" sz="2300" dirty="0" err="1">
                <a:solidFill>
                  <a:srgbClr val="000000"/>
                </a:solidFill>
                <a:highlight>
                  <a:srgbClr val="FFFFFF"/>
                </a:highlight>
                <a:latin typeface="Consolas"/>
              </a:rPr>
              <a:t>cout</a:t>
            </a:r>
            <a:r>
              <a:rPr lang="en-US" sz="2300" dirty="0">
                <a:solidFill>
                  <a:srgbClr val="000000"/>
                </a:solidFill>
                <a:highlight>
                  <a:srgbClr val="FFFFFF"/>
                </a:highlight>
                <a:latin typeface="Consolas"/>
              </a:rPr>
              <a:t>&lt;&lt;</a:t>
            </a:r>
            <a:r>
              <a:rPr lang="en-US" sz="2300" dirty="0">
                <a:solidFill>
                  <a:srgbClr val="A31515"/>
                </a:solidFill>
                <a:highlight>
                  <a:srgbClr val="FFFFFF"/>
                </a:highlight>
                <a:latin typeface="Consolas"/>
              </a:rPr>
              <a:t>"STACK EMPTY !!!\n"</a:t>
            </a:r>
            <a:r>
              <a:rPr lang="en-US" sz="2300" dirty="0">
                <a:solidFill>
                  <a:srgbClr val="000000"/>
                </a:solidFill>
                <a:highlight>
                  <a:srgbClr val="FFFFFF"/>
                </a:highlight>
                <a:latin typeface="Consolas"/>
              </a:rPr>
              <a:t>;</a:t>
            </a:r>
          </a:p>
          <a:p>
            <a:pPr marL="0" indent="0">
              <a:buNone/>
            </a:pPr>
            <a:r>
              <a:rPr lang="en-US" sz="2300" dirty="0">
                <a:solidFill>
                  <a:srgbClr val="0000FF"/>
                </a:solidFill>
                <a:highlight>
                  <a:srgbClr val="FFFFFF"/>
                </a:highlight>
                <a:latin typeface="Consolas"/>
              </a:rPr>
              <a:t>  return</a:t>
            </a:r>
            <a:r>
              <a:rPr lang="en-US" sz="2300" dirty="0">
                <a:solidFill>
                  <a:srgbClr val="000000"/>
                </a:solidFill>
                <a:highlight>
                  <a:srgbClr val="FFFFFF"/>
                </a:highlight>
                <a:latin typeface="Consolas"/>
              </a:rPr>
              <a:t> 0;</a:t>
            </a:r>
          </a:p>
          <a:p>
            <a:pPr marL="0" indent="0">
              <a:buNone/>
            </a:pPr>
            <a:r>
              <a:rPr lang="en-US" sz="2300" dirty="0">
                <a:solidFill>
                  <a:srgbClr val="000000"/>
                </a:solidFill>
                <a:highlight>
                  <a:srgbClr val="FFFFFF"/>
                </a:highlight>
                <a:latin typeface="Consolas"/>
              </a:rPr>
              <a:t>  }</a:t>
            </a:r>
          </a:p>
          <a:p>
            <a:pPr marL="0" indent="0">
              <a:buNone/>
            </a:pPr>
            <a:r>
              <a:rPr lang="en-US" sz="2300" dirty="0">
                <a:solidFill>
                  <a:srgbClr val="0000FF"/>
                </a:solidFill>
                <a:highlight>
                  <a:srgbClr val="FFFFFF"/>
                </a:highlight>
                <a:latin typeface="Consolas"/>
              </a:rPr>
              <a:t>  else</a:t>
            </a:r>
            <a:endParaRPr lang="en-US" sz="2300" dirty="0">
              <a:solidFill>
                <a:srgbClr val="000000"/>
              </a:solidFill>
              <a:highlight>
                <a:srgbClr val="FFFFFF"/>
              </a:highlight>
              <a:latin typeface="Consolas"/>
            </a:endParaRPr>
          </a:p>
          <a:p>
            <a:pPr marL="0" indent="0">
              <a:buNone/>
            </a:pPr>
            <a:r>
              <a:rPr lang="en-US" sz="2300" dirty="0">
                <a:solidFill>
                  <a:srgbClr val="000000"/>
                </a:solidFill>
                <a:highlight>
                  <a:srgbClr val="FFFFFF"/>
                </a:highlight>
                <a:latin typeface="Consolas"/>
              </a:rPr>
              <a:t>  {</a:t>
            </a:r>
          </a:p>
          <a:p>
            <a:pPr marL="0" indent="0">
              <a:buNone/>
            </a:pPr>
            <a:r>
              <a:rPr lang="en-US" sz="2300" dirty="0">
                <a:solidFill>
                  <a:srgbClr val="000000"/>
                </a:solidFill>
                <a:highlight>
                  <a:srgbClr val="FFFFFF"/>
                </a:highlight>
                <a:latin typeface="Consolas"/>
              </a:rPr>
              <a:t>  top--;</a:t>
            </a:r>
          </a:p>
          <a:p>
            <a:pPr marL="0" indent="0">
              <a:buNone/>
            </a:pPr>
            <a:r>
              <a:rPr lang="en-US" sz="2300" dirty="0">
                <a:solidFill>
                  <a:srgbClr val="000000"/>
                </a:solidFill>
                <a:highlight>
                  <a:srgbClr val="FFFFFF"/>
                </a:highlight>
                <a:latin typeface="Consolas"/>
              </a:rPr>
              <a:t>  a=stack[top];</a:t>
            </a:r>
          </a:p>
          <a:p>
            <a:pPr marL="0" indent="0">
              <a:buNone/>
            </a:pPr>
            <a:r>
              <a:rPr lang="en-US" sz="2300" dirty="0">
                <a:solidFill>
                  <a:srgbClr val="000000"/>
                </a:solidFill>
                <a:highlight>
                  <a:srgbClr val="FFFFFF"/>
                </a:highlight>
                <a:latin typeface="Consolas"/>
              </a:rPr>
              <a:t>  }</a:t>
            </a:r>
          </a:p>
          <a:p>
            <a:pPr marL="0" indent="0">
              <a:buNone/>
            </a:pPr>
            <a:r>
              <a:rPr lang="en-US" sz="2300" dirty="0">
                <a:solidFill>
                  <a:srgbClr val="0000FF"/>
                </a:solidFill>
                <a:highlight>
                  <a:srgbClr val="FFFFFF"/>
                </a:highlight>
                <a:latin typeface="Consolas"/>
              </a:rPr>
              <a:t>  return</a:t>
            </a:r>
            <a:r>
              <a:rPr lang="en-US" sz="2300" dirty="0">
                <a:solidFill>
                  <a:srgbClr val="000000"/>
                </a:solidFill>
                <a:highlight>
                  <a:srgbClr val="FFFFFF"/>
                </a:highlight>
                <a:latin typeface="Consolas"/>
              </a:rPr>
              <a:t>(a);</a:t>
            </a:r>
          </a:p>
          <a:p>
            <a:pPr marL="0" indent="0">
              <a:buNone/>
            </a:pPr>
            <a:r>
              <a:rPr lang="en-US" sz="2300" dirty="0">
                <a:solidFill>
                  <a:srgbClr val="000000"/>
                </a:solidFill>
                <a:highlight>
                  <a:srgbClr val="FFFFFF"/>
                </a:highlight>
                <a:latin typeface="Consolas"/>
              </a:rPr>
              <a:t>}</a:t>
            </a:r>
          </a:p>
          <a:p>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12949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List based Stack</a:t>
            </a:r>
          </a:p>
        </p:txBody>
      </p:sp>
      <p:sp>
        <p:nvSpPr>
          <p:cNvPr id="3" name="Content Placeholder 2"/>
          <p:cNvSpPr>
            <a:spLocks noGrp="1"/>
          </p:cNvSpPr>
          <p:nvPr>
            <p:ph sz="quarter" idx="13"/>
          </p:nvPr>
        </p:nvSpPr>
        <p:spPr>
          <a:xfrm>
            <a:off x="0" y="2240280"/>
            <a:ext cx="4489704" cy="4617720"/>
          </a:xfrm>
        </p:spPr>
        <p:txBody>
          <a:bodyPr>
            <a:normAutofit fontScale="62500" lnSpcReduction="20000"/>
          </a:bodyPr>
          <a:lstStyle/>
          <a:p>
            <a:pPr marL="0" indent="0">
              <a:buNone/>
            </a:pPr>
            <a:r>
              <a:rPr lang="en-US" dirty="0">
                <a:solidFill>
                  <a:srgbClr val="0000FF"/>
                </a:solidFill>
                <a:highlight>
                  <a:srgbClr val="FFFFFF"/>
                </a:highlight>
                <a:latin typeface="Consolas" panose="020B0609020204030204" pitchFamily="49" charset="0"/>
              </a:rPr>
              <a:t>#include</a:t>
            </a:r>
            <a:r>
              <a:rPr lang="en-US" dirty="0">
                <a:solidFill>
                  <a:srgbClr val="A31515"/>
                </a:solidFill>
                <a:highlight>
                  <a:srgbClr val="FFFFFF"/>
                </a:highlight>
                <a:latin typeface="Consolas" panose="020B0609020204030204" pitchFamily="49" charset="0"/>
              </a:rPr>
              <a:t>&lt;</a:t>
            </a:r>
            <a:r>
              <a:rPr lang="en-US" dirty="0" err="1">
                <a:solidFill>
                  <a:srgbClr val="A31515"/>
                </a:solidFill>
                <a:highlight>
                  <a:srgbClr val="FFFFFF"/>
                </a:highlight>
                <a:latin typeface="Consolas" panose="020B0609020204030204" pitchFamily="49" charset="0"/>
              </a:rPr>
              <a:t>iostream</a:t>
            </a:r>
            <a:r>
              <a:rPr lang="en-US" dirty="0">
                <a:solidFill>
                  <a:srgbClr val="A31515"/>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using</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namespace</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p>
          <a:p>
            <a:pPr marL="0" indent="0">
              <a:buNone/>
            </a:pP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node</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info;</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node</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ptr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}*top,*top1,*temp;</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topelement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push(</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data);</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pop();</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empty();</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display();</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destroy();</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stack_count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create();</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count = 0;</a:t>
            </a:r>
            <a:endParaRPr lang="en-US" dirty="0"/>
          </a:p>
        </p:txBody>
      </p:sp>
      <p:sp>
        <p:nvSpPr>
          <p:cNvPr id="4" name="Content Placeholder 3"/>
          <p:cNvSpPr>
            <a:spLocks noGrp="1"/>
          </p:cNvSpPr>
          <p:nvPr>
            <p:ph sz="quarter" idx="14"/>
          </p:nvPr>
        </p:nvSpPr>
        <p:spPr>
          <a:xfrm>
            <a:off x="4645150" y="2240280"/>
            <a:ext cx="4498849" cy="4617720"/>
          </a:xfrm>
        </p:spPr>
        <p:txBody>
          <a:bodyPr>
            <a:normAutofit fontScale="77500" lnSpcReduction="20000"/>
          </a:bodyPr>
          <a:lstStyle/>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main()</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no, </a:t>
            </a:r>
            <a:r>
              <a:rPr lang="en-US" dirty="0" err="1">
                <a:solidFill>
                  <a:srgbClr val="000000"/>
                </a:solidFill>
                <a:highlight>
                  <a:srgbClr val="FFFFFF"/>
                </a:highlight>
                <a:latin typeface="Consolas" panose="020B0609020204030204" pitchFamily="49" charset="0"/>
              </a:rPr>
              <a:t>ch</a:t>
            </a:r>
            <a:r>
              <a:rPr lang="en-US" dirty="0">
                <a:solidFill>
                  <a:srgbClr val="000000"/>
                </a:solidFill>
                <a:highlight>
                  <a:srgbClr val="FFFFFF"/>
                </a:highlight>
                <a:latin typeface="Consolas" panose="020B0609020204030204" pitchFamily="49" charset="0"/>
              </a:rPr>
              <a:t>, e;</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1 - Push"</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2 - Pop"</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3 - Top"</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4 - Empty"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5 - Exit"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6 - </a:t>
            </a:r>
            <a:r>
              <a:rPr lang="en-US" dirty="0" err="1">
                <a:solidFill>
                  <a:srgbClr val="A31515"/>
                </a:solidFill>
                <a:highlight>
                  <a:srgbClr val="FFFFFF"/>
                </a:highlight>
                <a:latin typeface="Consolas" panose="020B0609020204030204" pitchFamily="49" charset="0"/>
              </a:rPr>
              <a:t>Dipslay</a:t>
            </a:r>
            <a:r>
              <a:rPr lang="en-US" dirty="0">
                <a:solidFill>
                  <a:srgbClr val="A31515"/>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7 - Stack Count"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8 - Destroy stack"</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create();</a:t>
            </a:r>
            <a:endParaRPr lang="en-US" dirty="0"/>
          </a:p>
        </p:txBody>
      </p:sp>
    </p:spTree>
    <p:extLst>
      <p:ext uri="{BB962C8B-B14F-4D97-AF65-F5344CB8AC3E}">
        <p14:creationId xmlns:p14="http://schemas.microsoft.com/office/powerpoint/2010/main" val="14027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1916832"/>
            <a:ext cx="4489704" cy="5040560"/>
          </a:xfrm>
        </p:spPr>
        <p:txBody>
          <a:bodyPr>
            <a:normAutofit fontScale="32500" lnSpcReduction="20000"/>
          </a:bodyPr>
          <a:lstStyle/>
          <a:p>
            <a:pPr marL="0" indent="0">
              <a:buNone/>
            </a:pPr>
            <a:r>
              <a:rPr lang="en-US" sz="27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while</a:t>
            </a:r>
            <a:r>
              <a:rPr lang="en-US" sz="3800" dirty="0">
                <a:solidFill>
                  <a:srgbClr val="000000"/>
                </a:solidFill>
                <a:highlight>
                  <a:srgbClr val="FFFFFF"/>
                </a:highlight>
                <a:latin typeface="Consolas" panose="020B0609020204030204" pitchFamily="49" charset="0"/>
              </a:rPr>
              <a:t> (1)</a:t>
            </a:r>
          </a:p>
          <a:p>
            <a:pPr marL="0" indent="0">
              <a:buNone/>
            </a:pPr>
            <a:r>
              <a:rPr lang="en-US" sz="3800" dirty="0">
                <a:solidFill>
                  <a:srgbClr val="000000"/>
                </a:solidFill>
                <a:highlight>
                  <a:srgbClr val="FFFFFF"/>
                </a:highlight>
                <a:latin typeface="Consolas" panose="020B0609020204030204" pitchFamily="49" charset="0"/>
              </a:rPr>
              <a:t>    {</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cout</a:t>
            </a:r>
            <a:r>
              <a:rPr lang="en-US" sz="3800" dirty="0">
                <a:solidFill>
                  <a:srgbClr val="000000"/>
                </a:solidFill>
                <a:highlight>
                  <a:srgbClr val="FFFFFF"/>
                </a:highlight>
                <a:latin typeface="Consolas" panose="020B0609020204030204" pitchFamily="49" charset="0"/>
              </a:rPr>
              <a:t>&lt;&lt;</a:t>
            </a:r>
            <a:r>
              <a:rPr lang="en-US" sz="3800" dirty="0">
                <a:solidFill>
                  <a:srgbClr val="A31515"/>
                </a:solidFill>
                <a:highlight>
                  <a:srgbClr val="FFFFFF"/>
                </a:highlight>
                <a:latin typeface="Consolas" panose="020B0609020204030204" pitchFamily="49" charset="0"/>
              </a:rPr>
              <a:t>"\n Enter choice : "</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cin</a:t>
            </a:r>
            <a:r>
              <a:rPr lang="en-US" sz="3800" dirty="0">
                <a:solidFill>
                  <a:srgbClr val="000000"/>
                </a:solidFill>
                <a:highlight>
                  <a:srgbClr val="FFFFFF"/>
                </a:highlight>
                <a:latin typeface="Consolas" panose="020B0609020204030204" pitchFamily="49" charset="0"/>
              </a:rPr>
              <a:t>&gt;&gt;</a:t>
            </a:r>
            <a:r>
              <a:rPr lang="en-US" sz="3800" dirty="0" err="1">
                <a:solidFill>
                  <a:srgbClr val="000000"/>
                </a:solidFill>
                <a:highlight>
                  <a:srgbClr val="FFFFFF"/>
                </a:highlight>
                <a:latin typeface="Consolas" panose="020B0609020204030204" pitchFamily="49" charset="0"/>
              </a:rPr>
              <a:t>ch</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switch</a:t>
            </a: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ch</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case</a:t>
            </a:r>
            <a:r>
              <a:rPr lang="en-US" sz="3800" dirty="0">
                <a:solidFill>
                  <a:srgbClr val="000000"/>
                </a:solidFill>
                <a:highlight>
                  <a:srgbClr val="FFFFFF"/>
                </a:highlight>
                <a:latin typeface="Consolas" panose="020B0609020204030204" pitchFamily="49" charset="0"/>
              </a:rPr>
              <a:t> 1:</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cout</a:t>
            </a:r>
            <a:r>
              <a:rPr lang="en-US" sz="3800" dirty="0">
                <a:solidFill>
                  <a:srgbClr val="000000"/>
                </a:solidFill>
                <a:highlight>
                  <a:srgbClr val="FFFFFF"/>
                </a:highlight>
                <a:latin typeface="Consolas" panose="020B0609020204030204" pitchFamily="49" charset="0"/>
              </a:rPr>
              <a:t>&lt;&lt;(</a:t>
            </a:r>
            <a:r>
              <a:rPr lang="en-US" sz="3800" dirty="0">
                <a:solidFill>
                  <a:srgbClr val="A31515"/>
                </a:solidFill>
                <a:highlight>
                  <a:srgbClr val="FFFFFF"/>
                </a:highlight>
                <a:latin typeface="Consolas" panose="020B0609020204030204" pitchFamily="49" charset="0"/>
              </a:rPr>
              <a:t>"Enter data : "</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cin</a:t>
            </a:r>
            <a:r>
              <a:rPr lang="en-US" sz="3800" dirty="0">
                <a:solidFill>
                  <a:srgbClr val="000000"/>
                </a:solidFill>
                <a:highlight>
                  <a:srgbClr val="FFFFFF"/>
                </a:highlight>
                <a:latin typeface="Consolas" panose="020B0609020204030204" pitchFamily="49" charset="0"/>
              </a:rPr>
              <a:t>&gt;&gt;no;</a:t>
            </a:r>
          </a:p>
          <a:p>
            <a:pPr marL="0" indent="0">
              <a:buNone/>
            </a:pPr>
            <a:r>
              <a:rPr lang="en-US" sz="3800" dirty="0">
                <a:solidFill>
                  <a:srgbClr val="000000"/>
                </a:solidFill>
                <a:highlight>
                  <a:srgbClr val="FFFFFF"/>
                </a:highlight>
                <a:latin typeface="Consolas" panose="020B0609020204030204" pitchFamily="49" charset="0"/>
              </a:rPr>
              <a:t>            push(no);</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break</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case</a:t>
            </a:r>
            <a:r>
              <a:rPr lang="en-US" sz="3800" dirty="0">
                <a:solidFill>
                  <a:srgbClr val="000000"/>
                </a:solidFill>
                <a:highlight>
                  <a:srgbClr val="FFFFFF"/>
                </a:highlight>
                <a:latin typeface="Consolas" panose="020B0609020204030204" pitchFamily="49" charset="0"/>
              </a:rPr>
              <a:t> 2:</a:t>
            </a:r>
          </a:p>
          <a:p>
            <a:pPr marL="0" indent="0">
              <a:buNone/>
            </a:pPr>
            <a:r>
              <a:rPr lang="en-US" sz="3800" dirty="0">
                <a:solidFill>
                  <a:srgbClr val="000000"/>
                </a:solidFill>
                <a:highlight>
                  <a:srgbClr val="FFFFFF"/>
                </a:highlight>
                <a:latin typeface="Consolas" panose="020B0609020204030204" pitchFamily="49" charset="0"/>
              </a:rPr>
              <a:t>            pop();</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break</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case</a:t>
            </a:r>
            <a:r>
              <a:rPr lang="en-US" sz="3800" dirty="0">
                <a:solidFill>
                  <a:srgbClr val="000000"/>
                </a:solidFill>
                <a:highlight>
                  <a:srgbClr val="FFFFFF"/>
                </a:highlight>
                <a:latin typeface="Consolas" panose="020B0609020204030204" pitchFamily="49" charset="0"/>
              </a:rPr>
              <a:t> 3:</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if</a:t>
            </a:r>
            <a:r>
              <a:rPr lang="en-US" sz="3800" dirty="0">
                <a:solidFill>
                  <a:srgbClr val="000000"/>
                </a:solidFill>
                <a:highlight>
                  <a:srgbClr val="FFFFFF"/>
                </a:highlight>
                <a:latin typeface="Consolas" panose="020B0609020204030204" pitchFamily="49" charset="0"/>
              </a:rPr>
              <a:t> (top == </a:t>
            </a:r>
            <a:r>
              <a:rPr lang="en-US" sz="3800" dirty="0">
                <a:solidFill>
                  <a:srgbClr val="6F008A"/>
                </a:solidFill>
                <a:highlight>
                  <a:srgbClr val="FFFFFF"/>
                </a:highlight>
                <a:latin typeface="Consolas" panose="020B0609020204030204" pitchFamily="49" charset="0"/>
              </a:rPr>
              <a:t>NULL</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cout</a:t>
            </a:r>
            <a:r>
              <a:rPr lang="en-US" sz="3800" dirty="0">
                <a:solidFill>
                  <a:srgbClr val="000000"/>
                </a:solidFill>
                <a:highlight>
                  <a:srgbClr val="FFFFFF"/>
                </a:highlight>
                <a:latin typeface="Consolas" panose="020B0609020204030204" pitchFamily="49" charset="0"/>
              </a:rPr>
              <a:t>&lt;&lt;</a:t>
            </a:r>
            <a:r>
              <a:rPr lang="en-US" sz="3800" dirty="0">
                <a:solidFill>
                  <a:srgbClr val="A31515"/>
                </a:solidFill>
                <a:highlight>
                  <a:srgbClr val="FFFFFF"/>
                </a:highlight>
                <a:latin typeface="Consolas" panose="020B0609020204030204" pitchFamily="49" charset="0"/>
              </a:rPr>
              <a:t>"No elements in stack"</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else</a:t>
            </a:r>
            <a:endParaRPr lang="en-US" sz="3800" dirty="0">
              <a:solidFill>
                <a:srgbClr val="000000"/>
              </a:solidFill>
              <a:highlight>
                <a:srgbClr val="FFFFFF"/>
              </a:highlight>
              <a:latin typeface="Consolas" panose="020B0609020204030204" pitchFamily="49" charset="0"/>
            </a:endParaRPr>
          </a:p>
          <a:p>
            <a:pPr marL="0" indent="0">
              <a:buNone/>
            </a:pPr>
            <a:r>
              <a:rPr lang="en-US" sz="3800" dirty="0">
                <a:solidFill>
                  <a:srgbClr val="000000"/>
                </a:solidFill>
                <a:highlight>
                  <a:srgbClr val="FFFFFF"/>
                </a:highlight>
                <a:latin typeface="Consolas" panose="020B0609020204030204" pitchFamily="49" charset="0"/>
              </a:rPr>
              <a:t>            {</a:t>
            </a:r>
          </a:p>
          <a:p>
            <a:pPr marL="0" indent="0">
              <a:buNone/>
            </a:pPr>
            <a:r>
              <a:rPr lang="en-US" sz="3800" dirty="0">
                <a:solidFill>
                  <a:srgbClr val="000000"/>
                </a:solidFill>
                <a:highlight>
                  <a:srgbClr val="FFFFFF"/>
                </a:highlight>
                <a:latin typeface="Consolas" panose="020B0609020204030204" pitchFamily="49" charset="0"/>
              </a:rPr>
              <a:t>                e = </a:t>
            </a:r>
            <a:r>
              <a:rPr lang="en-US" sz="3800" dirty="0" err="1">
                <a:solidFill>
                  <a:srgbClr val="000000"/>
                </a:solidFill>
                <a:highlight>
                  <a:srgbClr val="FFFFFF"/>
                </a:highlight>
                <a:latin typeface="Consolas" panose="020B0609020204030204" pitchFamily="49" charset="0"/>
              </a:rPr>
              <a:t>topelement</a:t>
            </a:r>
            <a:r>
              <a:rPr lang="en-US" sz="3800" dirty="0">
                <a:solidFill>
                  <a:srgbClr val="000000"/>
                </a:solidFill>
                <a:highlight>
                  <a:srgbClr val="FFFFFF"/>
                </a:highlight>
                <a:latin typeface="Consolas" panose="020B0609020204030204" pitchFamily="49" charset="0"/>
              </a:rPr>
              <a:t>();</a:t>
            </a:r>
          </a:p>
          <a:p>
            <a:pPr marL="0" indent="0">
              <a:buNone/>
            </a:pPr>
            <a:r>
              <a:rPr lang="en-US" sz="3800" dirty="0">
                <a:solidFill>
                  <a:srgbClr val="000000"/>
                </a:solidFill>
                <a:highlight>
                  <a:srgbClr val="FFFFFF"/>
                </a:highlight>
                <a:latin typeface="Consolas" panose="020B0609020204030204" pitchFamily="49" charset="0"/>
              </a:rPr>
              <a:t>               </a:t>
            </a:r>
            <a:r>
              <a:rPr lang="en-US" sz="3800" dirty="0" err="1">
                <a:solidFill>
                  <a:srgbClr val="000000"/>
                </a:solidFill>
                <a:highlight>
                  <a:srgbClr val="FFFFFF"/>
                </a:highlight>
                <a:latin typeface="Consolas" panose="020B0609020204030204" pitchFamily="49" charset="0"/>
              </a:rPr>
              <a:t>cout</a:t>
            </a:r>
            <a:r>
              <a:rPr lang="en-US" sz="3800" dirty="0">
                <a:solidFill>
                  <a:srgbClr val="000000"/>
                </a:solidFill>
                <a:highlight>
                  <a:srgbClr val="FFFFFF"/>
                </a:highlight>
                <a:latin typeface="Consolas" panose="020B0609020204030204" pitchFamily="49" charset="0"/>
              </a:rPr>
              <a:t>&lt;&lt;</a:t>
            </a:r>
            <a:r>
              <a:rPr lang="en-US" sz="3800" dirty="0">
                <a:solidFill>
                  <a:srgbClr val="A31515"/>
                </a:solidFill>
                <a:highlight>
                  <a:srgbClr val="FFFFFF"/>
                </a:highlight>
                <a:latin typeface="Consolas" panose="020B0609020204030204" pitchFamily="49" charset="0"/>
              </a:rPr>
              <a:t>"\n Top element : "</a:t>
            </a:r>
            <a:r>
              <a:rPr lang="en-US" sz="3800" dirty="0">
                <a:solidFill>
                  <a:srgbClr val="000000"/>
                </a:solidFill>
                <a:highlight>
                  <a:srgbClr val="FFFFFF"/>
                </a:highlight>
                <a:latin typeface="Consolas" panose="020B0609020204030204" pitchFamily="49" charset="0"/>
              </a:rPr>
              <a:t>, e;</a:t>
            </a:r>
          </a:p>
          <a:p>
            <a:pPr marL="0" indent="0">
              <a:buNone/>
            </a:pPr>
            <a:r>
              <a:rPr lang="en-US" sz="3800" dirty="0">
                <a:solidFill>
                  <a:srgbClr val="000000"/>
                </a:solidFill>
                <a:highlight>
                  <a:srgbClr val="FFFFFF"/>
                </a:highlight>
                <a:latin typeface="Consolas" panose="020B0609020204030204" pitchFamily="49" charset="0"/>
              </a:rPr>
              <a:t>            }</a:t>
            </a:r>
          </a:p>
          <a:p>
            <a:pPr marL="0" indent="0">
              <a:buNone/>
            </a:pPr>
            <a:r>
              <a:rPr lang="en-US" sz="3800" dirty="0">
                <a:solidFill>
                  <a:srgbClr val="000000"/>
                </a:solidFill>
                <a:highlight>
                  <a:srgbClr val="FFFFFF"/>
                </a:highlight>
                <a:latin typeface="Consolas" panose="020B0609020204030204" pitchFamily="49" charset="0"/>
              </a:rPr>
              <a:t>            </a:t>
            </a:r>
            <a:r>
              <a:rPr lang="en-US" sz="3800" dirty="0">
                <a:solidFill>
                  <a:srgbClr val="0000FF"/>
                </a:solidFill>
                <a:highlight>
                  <a:srgbClr val="FFFFFF"/>
                </a:highlight>
                <a:latin typeface="Consolas" panose="020B0609020204030204" pitchFamily="49" charset="0"/>
              </a:rPr>
              <a:t>break</a:t>
            </a:r>
            <a:r>
              <a:rPr lang="en-US" sz="3800" dirty="0">
                <a:solidFill>
                  <a:srgbClr val="000000"/>
                </a:solidFill>
                <a:highlight>
                  <a:srgbClr val="FFFFFF"/>
                </a:highlight>
                <a:latin typeface="Consolas" panose="020B0609020204030204" pitchFamily="49" charset="0"/>
              </a:rPr>
              <a:t>;</a:t>
            </a:r>
          </a:p>
          <a:p>
            <a:endParaRPr lang="en-US" dirty="0"/>
          </a:p>
        </p:txBody>
      </p:sp>
      <p:sp>
        <p:nvSpPr>
          <p:cNvPr id="4" name="Content Placeholder 3"/>
          <p:cNvSpPr>
            <a:spLocks noGrp="1"/>
          </p:cNvSpPr>
          <p:nvPr>
            <p:ph sz="quarter" idx="14"/>
          </p:nvPr>
        </p:nvSpPr>
        <p:spPr>
          <a:xfrm>
            <a:off x="4645150" y="1916832"/>
            <a:ext cx="4498849" cy="4824536"/>
          </a:xfrm>
        </p:spPr>
        <p:txBody>
          <a:bodyPr>
            <a:normAutofit fontScale="92500" lnSpcReduction="20000"/>
          </a:bodyPr>
          <a:lstStyle/>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case</a:t>
            </a:r>
            <a:r>
              <a:rPr lang="en-US" sz="1500" dirty="0">
                <a:solidFill>
                  <a:srgbClr val="000000"/>
                </a:solidFill>
                <a:highlight>
                  <a:srgbClr val="FFFFFF"/>
                </a:highlight>
                <a:latin typeface="Consolas" panose="020B0609020204030204" pitchFamily="49" charset="0"/>
              </a:rPr>
              <a:t> 4:</a:t>
            </a:r>
          </a:p>
          <a:p>
            <a:pPr marL="0" lvl="0" indent="0">
              <a:buClr>
                <a:srgbClr val="873624"/>
              </a:buClr>
              <a:buNone/>
            </a:pPr>
            <a:r>
              <a:rPr lang="en-US" sz="1500" dirty="0">
                <a:solidFill>
                  <a:srgbClr val="000000"/>
                </a:solidFill>
                <a:highlight>
                  <a:srgbClr val="FFFFFF"/>
                </a:highlight>
                <a:latin typeface="Consolas" panose="020B0609020204030204" pitchFamily="49" charset="0"/>
              </a:rPr>
              <a:t>            empty();</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break</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case</a:t>
            </a:r>
            <a:r>
              <a:rPr lang="en-US" sz="1500" dirty="0">
                <a:solidFill>
                  <a:srgbClr val="000000"/>
                </a:solidFill>
                <a:highlight>
                  <a:srgbClr val="FFFFFF"/>
                </a:highlight>
                <a:latin typeface="Consolas" panose="020B0609020204030204" pitchFamily="49" charset="0"/>
              </a:rPr>
              <a:t> 5:</a:t>
            </a:r>
          </a:p>
          <a:p>
            <a:pPr marL="0" lvl="0" indent="0">
              <a:buClr>
                <a:srgbClr val="873624"/>
              </a:buClr>
              <a:buNone/>
            </a:pPr>
            <a:r>
              <a:rPr lang="en-US" sz="1500" dirty="0">
                <a:solidFill>
                  <a:srgbClr val="000000"/>
                </a:solidFill>
                <a:highlight>
                  <a:srgbClr val="FFFFFF"/>
                </a:highlight>
                <a:latin typeface="Consolas" panose="020B0609020204030204" pitchFamily="49" charset="0"/>
              </a:rPr>
              <a:t>            exit(0);</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case</a:t>
            </a:r>
            <a:r>
              <a:rPr lang="en-US" sz="1500" dirty="0">
                <a:solidFill>
                  <a:srgbClr val="000000"/>
                </a:solidFill>
                <a:highlight>
                  <a:srgbClr val="FFFFFF"/>
                </a:highlight>
                <a:latin typeface="Consolas" panose="020B0609020204030204" pitchFamily="49" charset="0"/>
              </a:rPr>
              <a:t> 6:</a:t>
            </a:r>
          </a:p>
          <a:p>
            <a:pPr marL="0" lvl="0" indent="0">
              <a:buClr>
                <a:srgbClr val="873624"/>
              </a:buClr>
              <a:buNone/>
            </a:pPr>
            <a:r>
              <a:rPr lang="en-US" sz="1500" dirty="0">
                <a:solidFill>
                  <a:srgbClr val="000000"/>
                </a:solidFill>
                <a:highlight>
                  <a:srgbClr val="FFFFFF"/>
                </a:highlight>
                <a:latin typeface="Consolas" panose="020B0609020204030204" pitchFamily="49" charset="0"/>
              </a:rPr>
              <a:t>            display();</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break</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case</a:t>
            </a:r>
            <a:r>
              <a:rPr lang="en-US" sz="1500" dirty="0">
                <a:solidFill>
                  <a:srgbClr val="000000"/>
                </a:solidFill>
                <a:highlight>
                  <a:srgbClr val="FFFFFF"/>
                </a:highlight>
                <a:latin typeface="Consolas" panose="020B0609020204030204" pitchFamily="49" charset="0"/>
              </a:rPr>
              <a:t> 7:</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err="1">
                <a:solidFill>
                  <a:srgbClr val="000000"/>
                </a:solidFill>
                <a:highlight>
                  <a:srgbClr val="FFFFFF"/>
                </a:highlight>
                <a:latin typeface="Consolas" panose="020B0609020204030204" pitchFamily="49" charset="0"/>
              </a:rPr>
              <a:t>stack_count</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break</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case</a:t>
            </a:r>
            <a:r>
              <a:rPr lang="en-US" sz="1500" dirty="0">
                <a:solidFill>
                  <a:srgbClr val="000000"/>
                </a:solidFill>
                <a:highlight>
                  <a:srgbClr val="FFFFFF"/>
                </a:highlight>
                <a:latin typeface="Consolas" panose="020B0609020204030204" pitchFamily="49" charset="0"/>
              </a:rPr>
              <a:t> 8:</a:t>
            </a:r>
          </a:p>
          <a:p>
            <a:pPr marL="0" lvl="0" indent="0">
              <a:buClr>
                <a:srgbClr val="873624"/>
              </a:buClr>
              <a:buNone/>
            </a:pPr>
            <a:r>
              <a:rPr lang="en-US" sz="1500" dirty="0">
                <a:solidFill>
                  <a:srgbClr val="000000"/>
                </a:solidFill>
                <a:highlight>
                  <a:srgbClr val="FFFFFF"/>
                </a:highlight>
                <a:latin typeface="Consolas" panose="020B0609020204030204" pitchFamily="49" charset="0"/>
              </a:rPr>
              <a:t>            destroy();</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break</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default</a:t>
            </a:r>
            <a:r>
              <a:rPr lang="en-US" sz="1500" dirty="0">
                <a:solidFill>
                  <a:srgbClr val="000000"/>
                </a:solidFill>
                <a:highlight>
                  <a:srgbClr val="FFFFFF"/>
                </a:highlight>
                <a:latin typeface="Consolas" panose="020B0609020204030204" pitchFamily="49" charset="0"/>
              </a:rPr>
              <a:t> :</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err="1">
                <a:solidFill>
                  <a:srgbClr val="000000"/>
                </a:solidFill>
                <a:highlight>
                  <a:srgbClr val="FFFFFF"/>
                </a:highlight>
                <a:latin typeface="Consolas" panose="020B0609020204030204" pitchFamily="49" charset="0"/>
              </a:rPr>
              <a:t>cout</a:t>
            </a:r>
            <a:r>
              <a:rPr lang="en-US" sz="1500" dirty="0">
                <a:solidFill>
                  <a:srgbClr val="000000"/>
                </a:solidFill>
                <a:highlight>
                  <a:srgbClr val="FFFFFF"/>
                </a:highlight>
                <a:latin typeface="Consolas" panose="020B0609020204030204" pitchFamily="49" charset="0"/>
              </a:rPr>
              <a:t>&lt;&lt;</a:t>
            </a:r>
            <a:r>
              <a:rPr lang="en-US" sz="1500" dirty="0">
                <a:solidFill>
                  <a:srgbClr val="A31515"/>
                </a:solidFill>
                <a:highlight>
                  <a:srgbClr val="FFFFFF"/>
                </a:highlight>
                <a:latin typeface="Consolas" panose="020B0609020204030204" pitchFamily="49" charset="0"/>
              </a:rPr>
              <a:t>" Wrong choice, Please enter correct choice  "</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r>
              <a:rPr lang="en-US" sz="1500" dirty="0">
                <a:solidFill>
                  <a:srgbClr val="0000FF"/>
                </a:solidFill>
                <a:highlight>
                  <a:srgbClr val="FFFFFF"/>
                </a:highlight>
                <a:latin typeface="Consolas" panose="020B0609020204030204" pitchFamily="49" charset="0"/>
              </a:rPr>
              <a:t>break</a:t>
            </a:r>
            <a:r>
              <a:rPr lang="en-US" sz="1500" dirty="0">
                <a:solidFill>
                  <a:srgbClr val="000000"/>
                </a:solidFill>
                <a:highlight>
                  <a:srgbClr val="FFFFFF"/>
                </a:highlight>
                <a:latin typeface="Consolas" panose="020B0609020204030204" pitchFamily="49" charset="0"/>
              </a:rPr>
              <a:t>;</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p>
          <a:p>
            <a:pPr marL="0" lvl="0" indent="0">
              <a:buClr>
                <a:srgbClr val="873624"/>
              </a:buClr>
              <a:buNone/>
            </a:pPr>
            <a:r>
              <a:rPr lang="en-US" sz="1500" dirty="0">
                <a:solidFill>
                  <a:srgbClr val="000000"/>
                </a:solidFill>
                <a:highlight>
                  <a:srgbClr val="FFFFFF"/>
                </a:highlight>
                <a:latin typeface="Consolas" panose="020B0609020204030204" pitchFamily="49" charset="0"/>
              </a:rPr>
              <a:t>    }</a:t>
            </a:r>
          </a:p>
          <a:p>
            <a:pPr marL="0" lvl="0" indent="0">
              <a:buClr>
                <a:srgbClr val="873624"/>
              </a:buClr>
              <a:buNone/>
            </a:pPr>
            <a:r>
              <a:rPr lang="en-US" sz="1500" dirty="0">
                <a:solidFill>
                  <a:srgbClr val="000000"/>
                </a:solidFill>
                <a:highlight>
                  <a:srgbClr val="FFFFFF"/>
                </a:highlight>
                <a:latin typeface="Consolas" panose="020B0609020204030204" pitchFamily="49" charset="0"/>
              </a:rPr>
              <a:t>}</a:t>
            </a:r>
            <a:endParaRPr lang="en-US" sz="1500" dirty="0"/>
          </a:p>
        </p:txBody>
      </p:sp>
    </p:spTree>
    <p:extLst>
      <p:ext uri="{BB962C8B-B14F-4D97-AF65-F5344CB8AC3E}">
        <p14:creationId xmlns:p14="http://schemas.microsoft.com/office/powerpoint/2010/main" val="241000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US" sz="1500" dirty="0">
                <a:solidFill>
                  <a:srgbClr val="0000FF"/>
                </a:solidFill>
                <a:highlight>
                  <a:srgbClr val="FFFFFF"/>
                </a:highlight>
                <a:latin typeface="Consolas" panose="020B0609020204030204" pitchFamily="49" charset="0"/>
              </a:rPr>
              <a:t>void</a:t>
            </a:r>
            <a:r>
              <a:rPr lang="en-US" sz="1500" dirty="0">
                <a:solidFill>
                  <a:srgbClr val="000000"/>
                </a:solidFill>
                <a:highlight>
                  <a:srgbClr val="FFFFFF"/>
                </a:highlight>
                <a:latin typeface="Consolas" panose="020B0609020204030204" pitchFamily="49" charset="0"/>
              </a:rPr>
              <a:t> create()</a:t>
            </a:r>
          </a:p>
          <a:p>
            <a:pPr marL="0" indent="0">
              <a:buNone/>
            </a:pPr>
            <a:r>
              <a:rPr lang="en-US" sz="1500" dirty="0">
                <a:solidFill>
                  <a:srgbClr val="000000"/>
                </a:solidFill>
                <a:highlight>
                  <a:srgbClr val="FFFFFF"/>
                </a:highlight>
                <a:latin typeface="Consolas" panose="020B0609020204030204" pitchFamily="49" charset="0"/>
              </a:rPr>
              <a:t>{</a:t>
            </a:r>
          </a:p>
          <a:p>
            <a:pPr marL="0" indent="0">
              <a:buNone/>
            </a:pPr>
            <a:r>
              <a:rPr lang="en-US" sz="1500" dirty="0">
                <a:solidFill>
                  <a:srgbClr val="000000"/>
                </a:solidFill>
                <a:highlight>
                  <a:srgbClr val="FFFFFF"/>
                </a:highlight>
                <a:latin typeface="Consolas" panose="020B0609020204030204" pitchFamily="49" charset="0"/>
              </a:rPr>
              <a:t>    top = </a:t>
            </a:r>
            <a:r>
              <a:rPr lang="en-US" sz="1500" dirty="0">
                <a:solidFill>
                  <a:srgbClr val="6F008A"/>
                </a:solidFill>
                <a:highlight>
                  <a:srgbClr val="FFFFFF"/>
                </a:highlight>
                <a:latin typeface="Consolas" panose="020B0609020204030204" pitchFamily="49" charset="0"/>
              </a:rPr>
              <a:t>NULL</a:t>
            </a:r>
            <a:r>
              <a:rPr lang="en-US" sz="1500" dirty="0">
                <a:solidFill>
                  <a:srgbClr val="000000"/>
                </a:solidFill>
                <a:highlight>
                  <a:srgbClr val="FFFFFF"/>
                </a:highlight>
                <a:latin typeface="Consolas" panose="020B0609020204030204" pitchFamily="49" charset="0"/>
              </a:rPr>
              <a:t>;</a:t>
            </a:r>
          </a:p>
          <a:p>
            <a:pPr marL="0" indent="0">
              <a:buNone/>
            </a:pPr>
            <a:r>
              <a:rPr lang="en-US" sz="1500" dirty="0">
                <a:solidFill>
                  <a:srgbClr val="000000"/>
                </a:solidFill>
                <a:highlight>
                  <a:srgbClr val="FFFFFF"/>
                </a:highlight>
                <a:latin typeface="Consolas" panose="020B0609020204030204" pitchFamily="49" charset="0"/>
              </a:rPr>
              <a:t>}</a:t>
            </a:r>
          </a:p>
          <a:p>
            <a:pPr marL="0" indent="0">
              <a:buNone/>
            </a:pPr>
            <a:r>
              <a:rPr lang="en-US" sz="1500" dirty="0">
                <a:solidFill>
                  <a:srgbClr val="000000"/>
                </a:solidFill>
                <a:highlight>
                  <a:srgbClr val="FFFFFF"/>
                </a:highlight>
                <a:latin typeface="Consolas" panose="020B0609020204030204" pitchFamily="49" charset="0"/>
              </a:rPr>
              <a:t> </a:t>
            </a:r>
          </a:p>
          <a:p>
            <a:pPr marL="0" indent="0">
              <a:buNone/>
            </a:pPr>
            <a:r>
              <a:rPr lang="en-US" sz="1500" dirty="0">
                <a:solidFill>
                  <a:srgbClr val="008000"/>
                </a:solidFill>
                <a:highlight>
                  <a:srgbClr val="FFFFFF"/>
                </a:highlight>
                <a:latin typeface="Consolas" panose="020B0609020204030204" pitchFamily="49" charset="0"/>
              </a:rPr>
              <a:t>/* Count stack elements */</a:t>
            </a:r>
            <a:endParaRPr lang="en-US" sz="1500" dirty="0">
              <a:solidFill>
                <a:srgbClr val="000000"/>
              </a:solidFill>
              <a:highlight>
                <a:srgbClr val="FFFFFF"/>
              </a:highlight>
              <a:latin typeface="Consolas" panose="020B0609020204030204" pitchFamily="49" charset="0"/>
            </a:endParaRPr>
          </a:p>
          <a:p>
            <a:pPr marL="0" indent="0">
              <a:buNone/>
            </a:pPr>
            <a:r>
              <a:rPr lang="en-US" sz="1500" dirty="0">
                <a:solidFill>
                  <a:srgbClr val="0000FF"/>
                </a:solidFill>
                <a:highlight>
                  <a:srgbClr val="FFFFFF"/>
                </a:highlight>
                <a:latin typeface="Consolas" panose="020B0609020204030204" pitchFamily="49" charset="0"/>
              </a:rPr>
              <a:t>void</a:t>
            </a:r>
            <a:r>
              <a:rPr lang="en-US" sz="1500" dirty="0">
                <a:solidFill>
                  <a:srgbClr val="000000"/>
                </a:solidFill>
                <a:highlight>
                  <a:srgbClr val="FFFFFF"/>
                </a:highlight>
                <a:latin typeface="Consolas" panose="020B0609020204030204" pitchFamily="49" charset="0"/>
              </a:rPr>
              <a:t> </a:t>
            </a:r>
            <a:r>
              <a:rPr lang="en-US" sz="1500" dirty="0" err="1">
                <a:solidFill>
                  <a:srgbClr val="000000"/>
                </a:solidFill>
                <a:highlight>
                  <a:srgbClr val="FFFFFF"/>
                </a:highlight>
                <a:latin typeface="Consolas" panose="020B0609020204030204" pitchFamily="49" charset="0"/>
              </a:rPr>
              <a:t>stack_count</a:t>
            </a:r>
            <a:r>
              <a:rPr lang="en-US" sz="1500" dirty="0">
                <a:solidFill>
                  <a:srgbClr val="000000"/>
                </a:solidFill>
                <a:highlight>
                  <a:srgbClr val="FFFFFF"/>
                </a:highlight>
                <a:latin typeface="Consolas" panose="020B0609020204030204" pitchFamily="49" charset="0"/>
              </a:rPr>
              <a:t>()</a:t>
            </a:r>
          </a:p>
          <a:p>
            <a:pPr marL="0" indent="0">
              <a:buNone/>
            </a:pPr>
            <a:r>
              <a:rPr lang="en-US" sz="1500" dirty="0">
                <a:solidFill>
                  <a:srgbClr val="000000"/>
                </a:solidFill>
                <a:highlight>
                  <a:srgbClr val="FFFFFF"/>
                </a:highlight>
                <a:latin typeface="Consolas" panose="020B0609020204030204" pitchFamily="49" charset="0"/>
              </a:rPr>
              <a:t>{</a:t>
            </a:r>
          </a:p>
          <a:p>
            <a:pPr marL="0" indent="0">
              <a:buNone/>
            </a:pPr>
            <a:r>
              <a:rPr lang="en-US" sz="1500" dirty="0">
                <a:solidFill>
                  <a:srgbClr val="000000"/>
                </a:solidFill>
                <a:highlight>
                  <a:srgbClr val="FFFFFF"/>
                </a:highlight>
                <a:latin typeface="Consolas" panose="020B0609020204030204" pitchFamily="49" charset="0"/>
              </a:rPr>
              <a:t>   </a:t>
            </a:r>
            <a:r>
              <a:rPr lang="en-US" sz="1500" dirty="0" err="1">
                <a:solidFill>
                  <a:srgbClr val="000000"/>
                </a:solidFill>
                <a:highlight>
                  <a:srgbClr val="FFFFFF"/>
                </a:highlight>
                <a:latin typeface="Consolas" panose="020B0609020204030204" pitchFamily="49" charset="0"/>
              </a:rPr>
              <a:t>cout</a:t>
            </a:r>
            <a:r>
              <a:rPr lang="en-US" sz="1500" dirty="0">
                <a:solidFill>
                  <a:srgbClr val="000000"/>
                </a:solidFill>
                <a:highlight>
                  <a:srgbClr val="FFFFFF"/>
                </a:highlight>
                <a:latin typeface="Consolas" panose="020B0609020204030204" pitchFamily="49" charset="0"/>
              </a:rPr>
              <a:t>&lt;&lt;</a:t>
            </a:r>
            <a:r>
              <a:rPr lang="en-US" sz="1500" dirty="0">
                <a:solidFill>
                  <a:srgbClr val="A31515"/>
                </a:solidFill>
                <a:highlight>
                  <a:srgbClr val="FFFFFF"/>
                </a:highlight>
                <a:latin typeface="Consolas" panose="020B0609020204030204" pitchFamily="49" charset="0"/>
              </a:rPr>
              <a:t>"\n No. of elements in stack : "</a:t>
            </a:r>
            <a:r>
              <a:rPr lang="en-US" sz="1500" dirty="0">
                <a:solidFill>
                  <a:srgbClr val="000000"/>
                </a:solidFill>
                <a:highlight>
                  <a:srgbClr val="FFFFFF"/>
                </a:highlight>
                <a:latin typeface="Consolas" panose="020B0609020204030204" pitchFamily="49" charset="0"/>
              </a:rPr>
              <a:t>&lt;&lt;count;</a:t>
            </a:r>
          </a:p>
          <a:p>
            <a:pPr marL="0" indent="0">
              <a:buNone/>
            </a:pPr>
            <a:r>
              <a:rPr lang="en-US" sz="1500" dirty="0">
                <a:solidFill>
                  <a:srgbClr val="000000"/>
                </a:solidFill>
                <a:highlight>
                  <a:srgbClr val="FFFFFF"/>
                </a:highlight>
                <a:latin typeface="Consolas" panose="020B0609020204030204" pitchFamily="49" charset="0"/>
              </a:rPr>
              <a:t>}</a:t>
            </a:r>
            <a:endParaRPr lang="en-US" sz="1500" dirty="0"/>
          </a:p>
        </p:txBody>
      </p:sp>
      <p:sp>
        <p:nvSpPr>
          <p:cNvPr id="4" name="Content Placeholder 3"/>
          <p:cNvSpPr>
            <a:spLocks noGrp="1"/>
          </p:cNvSpPr>
          <p:nvPr>
            <p:ph sz="quarter" idx="14"/>
          </p:nvPr>
        </p:nvSpPr>
        <p:spPr>
          <a:xfrm>
            <a:off x="4645150" y="2240280"/>
            <a:ext cx="4498849" cy="4617720"/>
          </a:xfrm>
        </p:spPr>
        <p:txBody>
          <a:bodyPr>
            <a:normAutofit fontScale="47500" lnSpcReduction="20000"/>
          </a:bodyPr>
          <a:lstStyle/>
          <a:p>
            <a:pPr marL="0" indent="0">
              <a:buNone/>
            </a:pPr>
            <a:r>
              <a:rPr lang="en-US" sz="3200" dirty="0">
                <a:solidFill>
                  <a:srgbClr val="008000"/>
                </a:solidFill>
                <a:highlight>
                  <a:srgbClr val="FFFFFF"/>
                </a:highlight>
                <a:latin typeface="Consolas" panose="020B0609020204030204" pitchFamily="49" charset="0"/>
              </a:rPr>
              <a:t>/* Push data into stack */</a:t>
            </a:r>
            <a:endParaRPr lang="en-US" sz="3200" dirty="0">
              <a:solidFill>
                <a:srgbClr val="000000"/>
              </a:solidFill>
              <a:highlight>
                <a:srgbClr val="FFFFFF"/>
              </a:highlight>
              <a:latin typeface="Consolas" panose="020B0609020204030204" pitchFamily="49" charset="0"/>
            </a:endParaRPr>
          </a:p>
          <a:p>
            <a:pPr marL="0" indent="0">
              <a:buNone/>
            </a:pPr>
            <a:r>
              <a:rPr lang="en-US" sz="3200" dirty="0">
                <a:solidFill>
                  <a:srgbClr val="0000FF"/>
                </a:solidFill>
                <a:highlight>
                  <a:srgbClr val="FFFFFF"/>
                </a:highlight>
                <a:latin typeface="Consolas" panose="020B0609020204030204" pitchFamily="49" charset="0"/>
              </a:rPr>
              <a:t>void</a:t>
            </a:r>
            <a:r>
              <a:rPr lang="en-US" sz="3200" dirty="0">
                <a:solidFill>
                  <a:srgbClr val="000000"/>
                </a:solidFill>
                <a:highlight>
                  <a:srgbClr val="FFFFFF"/>
                </a:highlight>
                <a:latin typeface="Consolas" panose="020B0609020204030204" pitchFamily="49" charset="0"/>
              </a:rPr>
              <a:t> push(</a:t>
            </a:r>
            <a:r>
              <a:rPr lang="en-US" sz="3200" dirty="0" err="1">
                <a:solidFill>
                  <a:srgbClr val="0000FF"/>
                </a:solidFill>
                <a:highlight>
                  <a:srgbClr val="FFFFFF"/>
                </a:highlight>
                <a:latin typeface="Consolas" panose="020B0609020204030204" pitchFamily="49" charset="0"/>
              </a:rPr>
              <a:t>int</a:t>
            </a:r>
            <a:r>
              <a:rPr lang="en-US" sz="3200" dirty="0">
                <a:solidFill>
                  <a:srgbClr val="000000"/>
                </a:solidFill>
                <a:highlight>
                  <a:srgbClr val="FFFFFF"/>
                </a:highlight>
                <a:latin typeface="Consolas" panose="020B0609020204030204" pitchFamily="49" charset="0"/>
              </a:rPr>
              <a:t> </a:t>
            </a:r>
            <a:r>
              <a:rPr lang="en-US" sz="3200" dirty="0">
                <a:solidFill>
                  <a:srgbClr val="808080"/>
                </a:solidFill>
                <a:highlight>
                  <a:srgbClr val="FFFFFF"/>
                </a:highlight>
                <a:latin typeface="Consolas" panose="020B0609020204030204" pitchFamily="49" charset="0"/>
              </a:rPr>
              <a:t>data</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a:t>
            </a:r>
            <a:r>
              <a:rPr lang="en-US" sz="3200" dirty="0">
                <a:solidFill>
                  <a:srgbClr val="0000FF"/>
                </a:solidFill>
                <a:highlight>
                  <a:srgbClr val="FFFFFF"/>
                </a:highlight>
                <a:latin typeface="Consolas" panose="020B0609020204030204" pitchFamily="49" charset="0"/>
              </a:rPr>
              <a:t>if</a:t>
            </a:r>
            <a:r>
              <a:rPr lang="en-US" sz="3200" dirty="0">
                <a:solidFill>
                  <a:srgbClr val="000000"/>
                </a:solidFill>
                <a:highlight>
                  <a:srgbClr val="FFFFFF"/>
                </a:highlight>
                <a:latin typeface="Consolas" panose="020B0609020204030204" pitchFamily="49" charset="0"/>
              </a:rPr>
              <a:t> (top == </a:t>
            </a:r>
            <a:r>
              <a:rPr lang="en-US" sz="3200" dirty="0">
                <a:solidFill>
                  <a:srgbClr val="6F008A"/>
                </a:solidFill>
                <a:highlight>
                  <a:srgbClr val="FFFFFF"/>
                </a:highlight>
                <a:latin typeface="Consolas" panose="020B0609020204030204" pitchFamily="49" charset="0"/>
              </a:rPr>
              <a:t>NULL</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a:t>
            </a:r>
          </a:p>
          <a:p>
            <a:pPr marL="0" indent="0">
              <a:buNone/>
            </a:pPr>
            <a:r>
              <a:rPr lang="en-US" sz="3200" dirty="0">
                <a:solidFill>
                  <a:srgbClr val="000000"/>
                </a:solidFill>
                <a:highlight>
                  <a:srgbClr val="FFFFFF"/>
                </a:highlight>
                <a:latin typeface="Consolas" panose="020B0609020204030204" pitchFamily="49" charset="0"/>
              </a:rPr>
              <a:t>        top =(</a:t>
            </a:r>
            <a:r>
              <a:rPr lang="en-US" sz="3200" dirty="0" err="1">
                <a:solidFill>
                  <a:srgbClr val="0000FF"/>
                </a:solidFill>
                <a:highlight>
                  <a:srgbClr val="FFFFFF"/>
                </a:highlight>
                <a:latin typeface="Consolas" panose="020B0609020204030204" pitchFamily="49" charset="0"/>
              </a:rPr>
              <a:t>struct</a:t>
            </a:r>
            <a:r>
              <a:rPr lang="en-US" sz="3200" dirty="0">
                <a:solidFill>
                  <a:srgbClr val="000000"/>
                </a:solidFill>
                <a:highlight>
                  <a:srgbClr val="FFFFFF"/>
                </a:highlight>
                <a:latin typeface="Consolas" panose="020B0609020204030204" pitchFamily="49" charset="0"/>
              </a:rPr>
              <a:t> </a:t>
            </a:r>
            <a:r>
              <a:rPr lang="en-US" sz="3200" dirty="0">
                <a:solidFill>
                  <a:srgbClr val="2B91AF"/>
                </a:solidFill>
                <a:highlight>
                  <a:srgbClr val="FFFFFF"/>
                </a:highlight>
                <a:latin typeface="Consolas" panose="020B0609020204030204" pitchFamily="49" charset="0"/>
              </a:rPr>
              <a:t>node</a:t>
            </a:r>
            <a:r>
              <a:rPr lang="en-US" sz="3200" dirty="0">
                <a:solidFill>
                  <a:srgbClr val="000000"/>
                </a:solidFill>
                <a:highlight>
                  <a:srgbClr val="FFFFFF"/>
                </a:highlight>
                <a:latin typeface="Consolas" panose="020B0609020204030204" pitchFamily="49" charset="0"/>
              </a:rPr>
              <a:t> *)</a:t>
            </a:r>
            <a:r>
              <a:rPr lang="en-US" sz="3200" dirty="0" err="1">
                <a:solidFill>
                  <a:srgbClr val="000000"/>
                </a:solidFill>
                <a:highlight>
                  <a:srgbClr val="FFFFFF"/>
                </a:highlight>
                <a:latin typeface="Consolas" panose="020B0609020204030204" pitchFamily="49" charset="0"/>
              </a:rPr>
              <a:t>malloc</a:t>
            </a:r>
            <a:r>
              <a:rPr lang="en-US" sz="3200" dirty="0">
                <a:solidFill>
                  <a:srgbClr val="000000"/>
                </a:solidFill>
                <a:highlight>
                  <a:srgbClr val="FFFFFF"/>
                </a:highlight>
                <a:latin typeface="Consolas" panose="020B0609020204030204" pitchFamily="49" charset="0"/>
              </a:rPr>
              <a:t>(1*</a:t>
            </a:r>
            <a:r>
              <a:rPr lang="en-US" sz="3200" dirty="0" err="1">
                <a:solidFill>
                  <a:srgbClr val="0000FF"/>
                </a:solidFill>
                <a:highlight>
                  <a:srgbClr val="FFFFFF"/>
                </a:highlight>
                <a:latin typeface="Consolas" panose="020B0609020204030204" pitchFamily="49" charset="0"/>
              </a:rPr>
              <a:t>sizeof</a:t>
            </a:r>
            <a:r>
              <a:rPr lang="en-US" sz="3200" dirty="0">
                <a:solidFill>
                  <a:srgbClr val="000000"/>
                </a:solidFill>
                <a:highlight>
                  <a:srgbClr val="FFFFFF"/>
                </a:highlight>
                <a:latin typeface="Consolas" panose="020B0609020204030204" pitchFamily="49" charset="0"/>
              </a:rPr>
              <a:t>(</a:t>
            </a:r>
            <a:r>
              <a:rPr lang="en-US" sz="3200" dirty="0" err="1">
                <a:solidFill>
                  <a:srgbClr val="0000FF"/>
                </a:solidFill>
                <a:highlight>
                  <a:srgbClr val="FFFFFF"/>
                </a:highlight>
                <a:latin typeface="Consolas" panose="020B0609020204030204" pitchFamily="49" charset="0"/>
              </a:rPr>
              <a:t>struct</a:t>
            </a:r>
            <a:r>
              <a:rPr lang="en-US" sz="3200" dirty="0">
                <a:solidFill>
                  <a:srgbClr val="000000"/>
                </a:solidFill>
                <a:highlight>
                  <a:srgbClr val="FFFFFF"/>
                </a:highlight>
                <a:latin typeface="Consolas" panose="020B0609020204030204" pitchFamily="49" charset="0"/>
              </a:rPr>
              <a:t> </a:t>
            </a:r>
            <a:r>
              <a:rPr lang="en-US" sz="3200" dirty="0">
                <a:solidFill>
                  <a:srgbClr val="2B91AF"/>
                </a:solidFill>
                <a:highlight>
                  <a:srgbClr val="FFFFFF"/>
                </a:highlight>
                <a:latin typeface="Consolas" panose="020B0609020204030204" pitchFamily="49" charset="0"/>
              </a:rPr>
              <a:t>node</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top-&gt;</a:t>
            </a:r>
            <a:r>
              <a:rPr lang="en-US" sz="3200" dirty="0" err="1">
                <a:solidFill>
                  <a:srgbClr val="000000"/>
                </a:solidFill>
                <a:highlight>
                  <a:srgbClr val="FFFFFF"/>
                </a:highlight>
                <a:latin typeface="Consolas" panose="020B0609020204030204" pitchFamily="49" charset="0"/>
              </a:rPr>
              <a:t>ptr</a:t>
            </a:r>
            <a:r>
              <a:rPr lang="en-US" sz="3200" dirty="0">
                <a:solidFill>
                  <a:srgbClr val="000000"/>
                </a:solidFill>
                <a:highlight>
                  <a:srgbClr val="FFFFFF"/>
                </a:highlight>
                <a:latin typeface="Consolas" panose="020B0609020204030204" pitchFamily="49" charset="0"/>
              </a:rPr>
              <a:t> = </a:t>
            </a:r>
            <a:r>
              <a:rPr lang="en-US" sz="3200" dirty="0">
                <a:solidFill>
                  <a:srgbClr val="6F008A"/>
                </a:solidFill>
                <a:highlight>
                  <a:srgbClr val="FFFFFF"/>
                </a:highlight>
                <a:latin typeface="Consolas" panose="020B0609020204030204" pitchFamily="49" charset="0"/>
              </a:rPr>
              <a:t>NULL</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top-&gt;info = </a:t>
            </a:r>
            <a:r>
              <a:rPr lang="en-US" sz="3200" dirty="0">
                <a:solidFill>
                  <a:srgbClr val="808080"/>
                </a:solidFill>
                <a:highlight>
                  <a:srgbClr val="FFFFFF"/>
                </a:highlight>
                <a:latin typeface="Consolas" panose="020B0609020204030204" pitchFamily="49" charset="0"/>
              </a:rPr>
              <a:t>data</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a:t>
            </a:r>
          </a:p>
          <a:p>
            <a:pPr marL="0" indent="0">
              <a:buNone/>
            </a:pPr>
            <a:r>
              <a:rPr lang="en-US" sz="3200" dirty="0">
                <a:solidFill>
                  <a:srgbClr val="000000"/>
                </a:solidFill>
                <a:highlight>
                  <a:srgbClr val="FFFFFF"/>
                </a:highlight>
                <a:latin typeface="Consolas" panose="020B0609020204030204" pitchFamily="49" charset="0"/>
              </a:rPr>
              <a:t>    </a:t>
            </a:r>
            <a:r>
              <a:rPr lang="en-US" sz="3200" dirty="0">
                <a:solidFill>
                  <a:srgbClr val="0000FF"/>
                </a:solidFill>
                <a:highlight>
                  <a:srgbClr val="FFFFFF"/>
                </a:highlight>
                <a:latin typeface="Consolas" panose="020B0609020204030204" pitchFamily="49" charset="0"/>
              </a:rPr>
              <a:t>else</a:t>
            </a:r>
            <a:endParaRPr lang="en-US" sz="3200" dirty="0">
              <a:solidFill>
                <a:srgbClr val="000000"/>
              </a:solidFill>
              <a:highlight>
                <a:srgbClr val="FFFFFF"/>
              </a:highlight>
              <a:latin typeface="Consolas" panose="020B0609020204030204" pitchFamily="49" charset="0"/>
            </a:endParaRPr>
          </a:p>
          <a:p>
            <a:pPr marL="0" indent="0">
              <a:buNone/>
            </a:pPr>
            <a:r>
              <a:rPr lang="en-US" sz="3200" dirty="0">
                <a:solidFill>
                  <a:srgbClr val="000000"/>
                </a:solidFill>
                <a:highlight>
                  <a:srgbClr val="FFFFFF"/>
                </a:highlight>
                <a:latin typeface="Consolas" panose="020B0609020204030204" pitchFamily="49" charset="0"/>
              </a:rPr>
              <a:t>    {</a:t>
            </a:r>
          </a:p>
          <a:p>
            <a:pPr marL="0" indent="0">
              <a:buNone/>
            </a:pPr>
            <a:r>
              <a:rPr lang="en-US" sz="3200" dirty="0">
                <a:solidFill>
                  <a:srgbClr val="000000"/>
                </a:solidFill>
                <a:highlight>
                  <a:srgbClr val="FFFFFF"/>
                </a:highlight>
                <a:latin typeface="Consolas" panose="020B0609020204030204" pitchFamily="49" charset="0"/>
              </a:rPr>
              <a:t>        temp =(</a:t>
            </a:r>
            <a:r>
              <a:rPr lang="en-US" sz="3200" dirty="0" err="1">
                <a:solidFill>
                  <a:srgbClr val="0000FF"/>
                </a:solidFill>
                <a:highlight>
                  <a:srgbClr val="FFFFFF"/>
                </a:highlight>
                <a:latin typeface="Consolas" panose="020B0609020204030204" pitchFamily="49" charset="0"/>
              </a:rPr>
              <a:t>struct</a:t>
            </a:r>
            <a:r>
              <a:rPr lang="en-US" sz="3200" dirty="0">
                <a:solidFill>
                  <a:srgbClr val="000000"/>
                </a:solidFill>
                <a:highlight>
                  <a:srgbClr val="FFFFFF"/>
                </a:highlight>
                <a:latin typeface="Consolas" panose="020B0609020204030204" pitchFamily="49" charset="0"/>
              </a:rPr>
              <a:t> </a:t>
            </a:r>
            <a:r>
              <a:rPr lang="en-US" sz="3200" dirty="0">
                <a:solidFill>
                  <a:srgbClr val="2B91AF"/>
                </a:solidFill>
                <a:highlight>
                  <a:srgbClr val="FFFFFF"/>
                </a:highlight>
                <a:latin typeface="Consolas" panose="020B0609020204030204" pitchFamily="49" charset="0"/>
              </a:rPr>
              <a:t>node</a:t>
            </a:r>
            <a:r>
              <a:rPr lang="en-US" sz="3200" dirty="0">
                <a:solidFill>
                  <a:srgbClr val="000000"/>
                </a:solidFill>
                <a:highlight>
                  <a:srgbClr val="FFFFFF"/>
                </a:highlight>
                <a:latin typeface="Consolas" panose="020B0609020204030204" pitchFamily="49" charset="0"/>
              </a:rPr>
              <a:t> *)</a:t>
            </a:r>
            <a:r>
              <a:rPr lang="en-US" sz="3200" dirty="0" err="1">
                <a:solidFill>
                  <a:srgbClr val="000000"/>
                </a:solidFill>
                <a:highlight>
                  <a:srgbClr val="FFFFFF"/>
                </a:highlight>
                <a:latin typeface="Consolas" panose="020B0609020204030204" pitchFamily="49" charset="0"/>
              </a:rPr>
              <a:t>malloc</a:t>
            </a:r>
            <a:r>
              <a:rPr lang="en-US" sz="3200" dirty="0">
                <a:solidFill>
                  <a:srgbClr val="000000"/>
                </a:solidFill>
                <a:highlight>
                  <a:srgbClr val="FFFFFF"/>
                </a:highlight>
                <a:latin typeface="Consolas" panose="020B0609020204030204" pitchFamily="49" charset="0"/>
              </a:rPr>
              <a:t>(1*</a:t>
            </a:r>
            <a:r>
              <a:rPr lang="en-US" sz="3200" dirty="0" err="1">
                <a:solidFill>
                  <a:srgbClr val="0000FF"/>
                </a:solidFill>
                <a:highlight>
                  <a:srgbClr val="FFFFFF"/>
                </a:highlight>
                <a:latin typeface="Consolas" panose="020B0609020204030204" pitchFamily="49" charset="0"/>
              </a:rPr>
              <a:t>sizeof</a:t>
            </a:r>
            <a:r>
              <a:rPr lang="en-US" sz="3200" dirty="0">
                <a:solidFill>
                  <a:srgbClr val="000000"/>
                </a:solidFill>
                <a:highlight>
                  <a:srgbClr val="FFFFFF"/>
                </a:highlight>
                <a:latin typeface="Consolas" panose="020B0609020204030204" pitchFamily="49" charset="0"/>
              </a:rPr>
              <a:t>(</a:t>
            </a:r>
            <a:r>
              <a:rPr lang="en-US" sz="3200" dirty="0" err="1">
                <a:solidFill>
                  <a:srgbClr val="0000FF"/>
                </a:solidFill>
                <a:highlight>
                  <a:srgbClr val="FFFFFF"/>
                </a:highlight>
                <a:latin typeface="Consolas" panose="020B0609020204030204" pitchFamily="49" charset="0"/>
              </a:rPr>
              <a:t>struct</a:t>
            </a:r>
            <a:r>
              <a:rPr lang="en-US" sz="3200" dirty="0">
                <a:solidFill>
                  <a:srgbClr val="000000"/>
                </a:solidFill>
                <a:highlight>
                  <a:srgbClr val="FFFFFF"/>
                </a:highlight>
                <a:latin typeface="Consolas" panose="020B0609020204030204" pitchFamily="49" charset="0"/>
              </a:rPr>
              <a:t> </a:t>
            </a:r>
            <a:r>
              <a:rPr lang="en-US" sz="3200" dirty="0">
                <a:solidFill>
                  <a:srgbClr val="2B91AF"/>
                </a:solidFill>
                <a:highlight>
                  <a:srgbClr val="FFFFFF"/>
                </a:highlight>
                <a:latin typeface="Consolas" panose="020B0609020204030204" pitchFamily="49" charset="0"/>
              </a:rPr>
              <a:t>node</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temp-&gt;</a:t>
            </a:r>
            <a:r>
              <a:rPr lang="en-US" sz="3200" dirty="0" err="1">
                <a:solidFill>
                  <a:srgbClr val="000000"/>
                </a:solidFill>
                <a:highlight>
                  <a:srgbClr val="FFFFFF"/>
                </a:highlight>
                <a:latin typeface="Consolas" panose="020B0609020204030204" pitchFamily="49" charset="0"/>
              </a:rPr>
              <a:t>ptr</a:t>
            </a:r>
            <a:r>
              <a:rPr lang="en-US" sz="3200" dirty="0">
                <a:solidFill>
                  <a:srgbClr val="000000"/>
                </a:solidFill>
                <a:highlight>
                  <a:srgbClr val="FFFFFF"/>
                </a:highlight>
                <a:latin typeface="Consolas" panose="020B0609020204030204" pitchFamily="49" charset="0"/>
              </a:rPr>
              <a:t> = top;</a:t>
            </a:r>
          </a:p>
          <a:p>
            <a:pPr marL="0" indent="0">
              <a:buNone/>
            </a:pPr>
            <a:r>
              <a:rPr lang="en-US" sz="3200" dirty="0">
                <a:solidFill>
                  <a:srgbClr val="000000"/>
                </a:solidFill>
                <a:highlight>
                  <a:srgbClr val="FFFFFF"/>
                </a:highlight>
                <a:latin typeface="Consolas" panose="020B0609020204030204" pitchFamily="49" charset="0"/>
              </a:rPr>
              <a:t>        temp-&gt;info = </a:t>
            </a:r>
            <a:r>
              <a:rPr lang="en-US" sz="3200" dirty="0">
                <a:solidFill>
                  <a:srgbClr val="808080"/>
                </a:solidFill>
                <a:highlight>
                  <a:srgbClr val="FFFFFF"/>
                </a:highlight>
                <a:latin typeface="Consolas" panose="020B0609020204030204" pitchFamily="49" charset="0"/>
              </a:rPr>
              <a:t>data</a:t>
            </a:r>
            <a:r>
              <a:rPr lang="en-US" sz="3200" dirty="0">
                <a:solidFill>
                  <a:srgbClr val="000000"/>
                </a:solidFill>
                <a:highlight>
                  <a:srgbClr val="FFFFFF"/>
                </a:highlight>
                <a:latin typeface="Consolas" panose="020B0609020204030204" pitchFamily="49" charset="0"/>
              </a:rPr>
              <a:t>;</a:t>
            </a:r>
          </a:p>
          <a:p>
            <a:pPr marL="0" indent="0">
              <a:buNone/>
            </a:pPr>
            <a:r>
              <a:rPr lang="en-US" sz="3200" dirty="0">
                <a:solidFill>
                  <a:srgbClr val="000000"/>
                </a:solidFill>
                <a:highlight>
                  <a:srgbClr val="FFFFFF"/>
                </a:highlight>
                <a:latin typeface="Consolas" panose="020B0609020204030204" pitchFamily="49" charset="0"/>
              </a:rPr>
              <a:t>        top = temp;</a:t>
            </a:r>
          </a:p>
          <a:p>
            <a:pPr marL="0" indent="0">
              <a:buNone/>
            </a:pPr>
            <a:r>
              <a:rPr lang="en-US" sz="3200" dirty="0">
                <a:solidFill>
                  <a:srgbClr val="000000"/>
                </a:solidFill>
                <a:highlight>
                  <a:srgbClr val="FFFFFF"/>
                </a:highlight>
                <a:latin typeface="Consolas" panose="020B0609020204030204" pitchFamily="49" charset="0"/>
              </a:rPr>
              <a:t>    }</a:t>
            </a:r>
          </a:p>
          <a:p>
            <a:pPr marL="0" indent="0">
              <a:buNone/>
            </a:pPr>
            <a:r>
              <a:rPr lang="en-US" sz="3200" dirty="0">
                <a:solidFill>
                  <a:srgbClr val="000000"/>
                </a:solidFill>
                <a:highlight>
                  <a:srgbClr val="FFFFFF"/>
                </a:highlight>
                <a:latin typeface="Consolas" panose="020B0609020204030204" pitchFamily="49" charset="0"/>
              </a:rPr>
              <a:t>    count++;</a:t>
            </a:r>
          </a:p>
          <a:p>
            <a:pPr marL="0" indent="0">
              <a:buNone/>
            </a:pPr>
            <a:r>
              <a:rPr lang="en-US" sz="3200" dirty="0">
                <a:solidFill>
                  <a:srgbClr val="000000"/>
                </a:solidFill>
                <a:highlight>
                  <a:srgbClr val="FFFFFF"/>
                </a:highlight>
                <a:latin typeface="Consolas" panose="020B0609020204030204" pitchFamily="49" charset="0"/>
              </a:rPr>
              <a:t>}</a:t>
            </a:r>
          </a:p>
          <a:p>
            <a:endParaRPr lang="en-US" dirty="0"/>
          </a:p>
        </p:txBody>
      </p:sp>
    </p:spTree>
    <p:extLst>
      <p:ext uri="{BB962C8B-B14F-4D97-AF65-F5344CB8AC3E}">
        <p14:creationId xmlns:p14="http://schemas.microsoft.com/office/powerpoint/2010/main" val="88278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2240280"/>
            <a:ext cx="4489704" cy="4617720"/>
          </a:xfrm>
        </p:spPr>
        <p:txBody>
          <a:bodyPr>
            <a:normAutofit fontScale="70000" lnSpcReduction="20000"/>
          </a:bodyPr>
          <a:lstStyle/>
          <a:p>
            <a:pPr marL="0" indent="0">
              <a:buNone/>
            </a:pPr>
            <a:r>
              <a:rPr lang="en-US" dirty="0">
                <a:solidFill>
                  <a:srgbClr val="008000"/>
                </a:solidFill>
                <a:highlight>
                  <a:srgbClr val="FFFFFF"/>
                </a:highlight>
                <a:latin typeface="Consolas" panose="020B0609020204030204" pitchFamily="49" charset="0"/>
              </a:rPr>
              <a:t>/* Display stack elements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display()</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top1 = top;</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(top1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"Stack is empty"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while</a:t>
            </a:r>
            <a:r>
              <a:rPr lang="en-US" dirty="0">
                <a:solidFill>
                  <a:srgbClr val="000000"/>
                </a:solidFill>
                <a:highlight>
                  <a:srgbClr val="FFFFFF"/>
                </a:highlight>
                <a:latin typeface="Consolas" panose="020B0609020204030204" pitchFamily="49" charset="0"/>
              </a:rPr>
              <a:t> (top1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&lt;&lt;top1-&gt;info;</a:t>
            </a:r>
          </a:p>
          <a:p>
            <a:pPr marL="0" indent="0">
              <a:buNone/>
            </a:pPr>
            <a:r>
              <a:rPr lang="en-US" dirty="0">
                <a:solidFill>
                  <a:srgbClr val="000000"/>
                </a:solidFill>
                <a:highlight>
                  <a:srgbClr val="FFFFFF"/>
                </a:highlight>
                <a:latin typeface="Consolas" panose="020B0609020204030204" pitchFamily="49" charset="0"/>
              </a:rPr>
              <a:t>        top1 = top1-&gt;</a:t>
            </a:r>
            <a:r>
              <a:rPr lang="en-US" dirty="0" err="1">
                <a:solidFill>
                  <a:srgbClr val="000000"/>
                </a:solidFill>
                <a:highlight>
                  <a:srgbClr val="FFFFFF"/>
                </a:highlight>
                <a:latin typeface="Consolas" panose="020B0609020204030204" pitchFamily="49" charset="0"/>
              </a:rPr>
              <a:t>ptr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endParaRPr lang="en-US" dirty="0"/>
          </a:p>
        </p:txBody>
      </p:sp>
      <p:sp>
        <p:nvSpPr>
          <p:cNvPr id="4" name="Content Placeholder 3"/>
          <p:cNvSpPr>
            <a:spLocks noGrp="1"/>
          </p:cNvSpPr>
          <p:nvPr>
            <p:ph sz="quarter" idx="14"/>
          </p:nvPr>
        </p:nvSpPr>
        <p:spPr>
          <a:xfrm>
            <a:off x="4645150" y="2240280"/>
            <a:ext cx="4498849" cy="4617720"/>
          </a:xfrm>
        </p:spPr>
        <p:txBody>
          <a:bodyPr>
            <a:normAutofit fontScale="62500" lnSpcReduction="20000"/>
          </a:bodyPr>
          <a:lstStyle/>
          <a:p>
            <a:pPr marL="0" indent="0">
              <a:buNone/>
            </a:pPr>
            <a:r>
              <a:rPr lang="en-US" dirty="0">
                <a:solidFill>
                  <a:srgbClr val="008000"/>
                </a:solidFill>
                <a:highlight>
                  <a:srgbClr val="FFFFFF"/>
                </a:highlight>
                <a:latin typeface="Consolas" panose="020B0609020204030204" pitchFamily="49" charset="0"/>
              </a:rPr>
              <a:t>/* Pop Operation on stack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pop()</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top1 = top;</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(top1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Error : Trying to pop from empty stack"</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else</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00"/>
                </a:solidFill>
                <a:highlight>
                  <a:srgbClr val="FFFFFF"/>
                </a:highlight>
                <a:latin typeface="Consolas" panose="020B0609020204030204" pitchFamily="49" charset="0"/>
              </a:rPr>
              <a:t>        top1 = top1-&gt;</a:t>
            </a:r>
            <a:r>
              <a:rPr lang="en-US" dirty="0" err="1">
                <a:solidFill>
                  <a:srgbClr val="000000"/>
                </a:solidFill>
                <a:highlight>
                  <a:srgbClr val="FFFFFF"/>
                </a:highlight>
                <a:latin typeface="Consolas" panose="020B0609020204030204" pitchFamily="49" charset="0"/>
              </a:rPr>
              <a:t>ptr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Popped value :"</a:t>
            </a:r>
            <a:r>
              <a:rPr lang="en-US" dirty="0">
                <a:solidFill>
                  <a:srgbClr val="000000"/>
                </a:solidFill>
                <a:highlight>
                  <a:srgbClr val="FFFFFF"/>
                </a:highlight>
                <a:latin typeface="Consolas" panose="020B0609020204030204" pitchFamily="49" charset="0"/>
              </a:rPr>
              <a:t>&lt;&lt; top-&gt;info;</a:t>
            </a:r>
          </a:p>
          <a:p>
            <a:pPr marL="0" indent="0">
              <a:buNone/>
            </a:pPr>
            <a:r>
              <a:rPr lang="en-US" dirty="0">
                <a:solidFill>
                  <a:srgbClr val="000000"/>
                </a:solidFill>
                <a:highlight>
                  <a:srgbClr val="FFFFFF"/>
                </a:highlight>
                <a:latin typeface="Consolas" panose="020B0609020204030204" pitchFamily="49" charset="0"/>
              </a:rPr>
              <a:t>    free(top);</a:t>
            </a:r>
          </a:p>
          <a:p>
            <a:pPr marL="0" indent="0">
              <a:buNone/>
            </a:pPr>
            <a:r>
              <a:rPr lang="en-US" dirty="0">
                <a:solidFill>
                  <a:srgbClr val="000000"/>
                </a:solidFill>
                <a:highlight>
                  <a:srgbClr val="FFFFFF"/>
                </a:highlight>
                <a:latin typeface="Consolas" panose="020B0609020204030204" pitchFamily="49" charset="0"/>
              </a:rPr>
              <a:t>    top = top1;</a:t>
            </a:r>
          </a:p>
          <a:p>
            <a:pPr marL="0" indent="0">
              <a:buNone/>
            </a:pPr>
            <a:r>
              <a:rPr lang="en-US" dirty="0">
                <a:solidFill>
                  <a:srgbClr val="000000"/>
                </a:solidFill>
                <a:highlight>
                  <a:srgbClr val="FFFFFF"/>
                </a:highlight>
                <a:latin typeface="Consolas" panose="020B0609020204030204" pitchFamily="49" charset="0"/>
              </a:rPr>
              <a:t>    count--;</a:t>
            </a:r>
          </a:p>
          <a:p>
            <a:pPr marL="0" indent="0">
              <a:buNone/>
            </a:pPr>
            <a:r>
              <a:rPr lang="en-US" dirty="0">
                <a:solidFill>
                  <a:srgbClr val="000000"/>
                </a:solidFill>
                <a:highlight>
                  <a:srgbClr val="FFFFFF"/>
                </a:highlight>
                <a:latin typeface="Consolas" panose="020B0609020204030204" pitchFamily="49" charset="0"/>
              </a:rPr>
              <a:t>}</a:t>
            </a:r>
            <a:endParaRPr lang="en-US" dirty="0"/>
          </a:p>
        </p:txBody>
      </p:sp>
    </p:spTree>
    <p:extLst>
      <p:ext uri="{BB962C8B-B14F-4D97-AF65-F5344CB8AC3E}">
        <p14:creationId xmlns:p14="http://schemas.microsoft.com/office/powerpoint/2010/main" val="32978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Characteristics of Data Structures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1288255"/>
              </p:ext>
            </p:extLst>
          </p:nvPr>
        </p:nvGraphicFramePr>
        <p:xfrm>
          <a:off x="168140" y="2060848"/>
          <a:ext cx="8868356" cy="4607560"/>
        </p:xfrm>
        <a:graphic>
          <a:graphicData uri="http://schemas.openxmlformats.org/drawingml/2006/table">
            <a:tbl>
              <a:tblPr firstRow="1" bandRow="1">
                <a:tableStyleId>{5C22544A-7EE6-4342-B048-85BDC9FD1C3A}</a:tableStyleId>
              </a:tblPr>
              <a:tblGrid>
                <a:gridCol w="2675668">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70840">
                <a:tc>
                  <a:txBody>
                    <a:bodyPr/>
                    <a:lstStyle/>
                    <a:p>
                      <a:pPr algn="ctr" rtl="1">
                        <a:lnSpc>
                          <a:spcPct val="200000"/>
                        </a:lnSpc>
                      </a:pPr>
                      <a:r>
                        <a:rPr lang="en-US" sz="1600" b="1" i="0" kern="1200" baseline="0" dirty="0">
                          <a:solidFill>
                            <a:srgbClr val="00B0F0"/>
                          </a:solidFill>
                          <a:latin typeface="+mn-lt"/>
                          <a:ea typeface="+mn-ea"/>
                          <a:cs typeface="+mn-cs"/>
                        </a:rPr>
                        <a:t>Disadvantages </a:t>
                      </a:r>
                      <a:endParaRPr lang="ar-EG" sz="1600" i="0" dirty="0">
                        <a:solidFill>
                          <a:srgbClr val="00B0F0"/>
                        </a:solidFill>
                      </a:endParaRPr>
                    </a:p>
                  </a:txBody>
                  <a:tcPr/>
                </a:tc>
                <a:tc>
                  <a:txBody>
                    <a:bodyPr/>
                    <a:lstStyle/>
                    <a:p>
                      <a:pPr algn="ctr" rtl="1">
                        <a:lnSpc>
                          <a:spcPct val="200000"/>
                        </a:lnSpc>
                      </a:pPr>
                      <a:r>
                        <a:rPr lang="en-US" sz="1600" b="1" i="0" kern="1200" baseline="0" dirty="0">
                          <a:solidFill>
                            <a:schemeClr val="accent3">
                              <a:lumMod val="20000"/>
                              <a:lumOff val="80000"/>
                            </a:schemeClr>
                          </a:solidFill>
                          <a:latin typeface="+mn-lt"/>
                          <a:ea typeface="+mn-ea"/>
                          <a:cs typeface="+mn-cs"/>
                        </a:rPr>
                        <a:t>Advantages</a:t>
                      </a:r>
                      <a:r>
                        <a:rPr lang="ar-EG" sz="1600" b="1" i="0" kern="1200" baseline="0" dirty="0">
                          <a:solidFill>
                            <a:schemeClr val="tx1"/>
                          </a:solidFill>
                          <a:latin typeface="+mn-lt"/>
                          <a:ea typeface="+mn-ea"/>
                          <a:cs typeface="+mn-cs"/>
                        </a:rPr>
                        <a:t> </a:t>
                      </a:r>
                      <a:endParaRPr lang="ar-EG" sz="1600" i="0" dirty="0"/>
                    </a:p>
                  </a:txBody>
                  <a:tcPr/>
                </a:tc>
                <a:tc>
                  <a:txBody>
                    <a:bodyPr/>
                    <a:lstStyle/>
                    <a:p>
                      <a:pPr algn="ctr" rtl="1">
                        <a:lnSpc>
                          <a:spcPct val="200000"/>
                        </a:lnSpc>
                      </a:pPr>
                      <a:r>
                        <a:rPr lang="en-US" sz="1600" b="1" i="0" kern="1200" baseline="0" dirty="0">
                          <a:solidFill>
                            <a:srgbClr val="FFFF00"/>
                          </a:solidFill>
                          <a:latin typeface="+mn-lt"/>
                          <a:ea typeface="+mn-ea"/>
                          <a:cs typeface="+mn-cs"/>
                        </a:rPr>
                        <a:t>Data Structure </a:t>
                      </a:r>
                      <a:endParaRPr lang="en-US" sz="1600" b="1" i="0" dirty="0">
                        <a:solidFill>
                          <a:srgbClr val="FFFF00"/>
                        </a:solidFill>
                      </a:endParaRPr>
                    </a:p>
                  </a:txBody>
                  <a:tcPr/>
                </a:tc>
                <a:extLst>
                  <a:ext uri="{0D108BD9-81ED-4DB2-BD59-A6C34878D82A}">
                    <a16:rowId xmlns:a16="http://schemas.microsoft.com/office/drawing/2014/main" val="10000"/>
                  </a:ext>
                </a:extLst>
              </a:tr>
              <a:tr h="370840">
                <a:tc>
                  <a:txBody>
                    <a:bodyPr/>
                    <a:lstStyle/>
                    <a:p>
                      <a:r>
                        <a:rPr lang="en-US" sz="1700" b="0" kern="1200" baseline="0" dirty="0">
                          <a:solidFill>
                            <a:schemeClr val="tx1"/>
                          </a:solidFill>
                          <a:latin typeface="+mn-lt"/>
                          <a:ea typeface="+mn-ea"/>
                          <a:cs typeface="+mn-cs"/>
                        </a:rPr>
                        <a:t>Slow search,</a:t>
                      </a:r>
                    </a:p>
                    <a:p>
                      <a:r>
                        <a:rPr lang="en-US" sz="1700" b="0" kern="1200" baseline="0" dirty="0">
                          <a:solidFill>
                            <a:schemeClr val="tx1"/>
                          </a:solidFill>
                          <a:latin typeface="+mn-lt"/>
                          <a:ea typeface="+mn-ea"/>
                          <a:cs typeface="+mn-cs"/>
                        </a:rPr>
                        <a:t>slow deletion, fixed size.</a:t>
                      </a:r>
                      <a:endParaRPr lang="ar-EG" sz="1700" b="0" dirty="0"/>
                    </a:p>
                  </a:txBody>
                  <a:tcPr/>
                </a:tc>
                <a:tc>
                  <a:txBody>
                    <a:bodyPr/>
                    <a:lstStyle/>
                    <a:p>
                      <a:r>
                        <a:rPr lang="en-US" sz="1700" b="0" kern="1200" baseline="0" dirty="0">
                          <a:solidFill>
                            <a:schemeClr val="tx1"/>
                          </a:solidFill>
                          <a:latin typeface="+mn-lt"/>
                          <a:ea typeface="+mn-ea"/>
                          <a:cs typeface="+mn-cs"/>
                        </a:rPr>
                        <a:t>Quick insertion, very search,</a:t>
                      </a:r>
                    </a:p>
                    <a:p>
                      <a:r>
                        <a:rPr lang="en-US" sz="1700" b="0" kern="1200" baseline="0" dirty="0">
                          <a:solidFill>
                            <a:schemeClr val="tx1"/>
                          </a:solidFill>
                          <a:latin typeface="+mn-lt"/>
                          <a:ea typeface="+mn-ea"/>
                          <a:cs typeface="+mn-cs"/>
                        </a:rPr>
                        <a:t>Fast  access  if  index known.</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Array</a:t>
                      </a:r>
                      <a:endParaRPr lang="ar-EG" sz="17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rtl="1"/>
                      <a:r>
                        <a:rPr lang="en-US" sz="1700" b="0" kern="1200" baseline="0" dirty="0">
                          <a:solidFill>
                            <a:schemeClr val="tx1"/>
                          </a:solidFill>
                          <a:latin typeface="+mn-lt"/>
                          <a:ea typeface="+mn-ea"/>
                          <a:cs typeface="+mn-cs"/>
                        </a:rPr>
                        <a:t>Slow insertion and deletion, fixed size. </a:t>
                      </a:r>
                      <a:endParaRPr lang="ar-EG" sz="1700" b="0" dirty="0"/>
                    </a:p>
                  </a:txBody>
                  <a:tcPr/>
                </a:tc>
                <a:tc>
                  <a:txBody>
                    <a:bodyPr/>
                    <a:lstStyle/>
                    <a:p>
                      <a:pPr rtl="1"/>
                      <a:r>
                        <a:rPr lang="en-US" sz="1700" b="0" kern="1200" baseline="0" dirty="0">
                          <a:solidFill>
                            <a:schemeClr val="tx1"/>
                          </a:solidFill>
                          <a:latin typeface="+mn-lt"/>
                          <a:ea typeface="+mn-ea"/>
                          <a:cs typeface="+mn-cs"/>
                        </a:rPr>
                        <a:t>Quicker search than unsorted array. </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Ordered array </a:t>
                      </a:r>
                      <a:endParaRPr lang="ar-EG" sz="17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1700" b="0" kern="1200" baseline="0" dirty="0">
                          <a:solidFill>
                            <a:schemeClr val="tx1"/>
                          </a:solidFill>
                          <a:latin typeface="+mn-lt"/>
                          <a:ea typeface="+mn-ea"/>
                          <a:cs typeface="+mn-cs"/>
                        </a:rPr>
                        <a:t>Slow access to other items.</a:t>
                      </a:r>
                      <a:endParaRPr lang="ar-EG" sz="1700" b="0" dirty="0"/>
                    </a:p>
                  </a:txBody>
                  <a:tcPr/>
                </a:tc>
                <a:tc>
                  <a:txBody>
                    <a:bodyPr/>
                    <a:lstStyle/>
                    <a:p>
                      <a:r>
                        <a:rPr lang="en-US" sz="1700" b="0" kern="1200" baseline="0" dirty="0">
                          <a:solidFill>
                            <a:schemeClr val="tx1"/>
                          </a:solidFill>
                          <a:latin typeface="+mn-lt"/>
                          <a:ea typeface="+mn-ea"/>
                          <a:cs typeface="+mn-cs"/>
                        </a:rPr>
                        <a:t>Provides last-in, first-out access.</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Stack</a:t>
                      </a:r>
                      <a:r>
                        <a:rPr lang="en-US" sz="1700" b="1" kern="1200" baseline="0" dirty="0">
                          <a:solidFill>
                            <a:schemeClr val="tx1"/>
                          </a:solidFill>
                          <a:latin typeface="+mn-lt"/>
                          <a:ea typeface="+mn-ea"/>
                          <a:cs typeface="+mn-cs"/>
                        </a:rPr>
                        <a:t> </a:t>
                      </a:r>
                      <a:endParaRPr lang="ar-EG" sz="1700" b="1" dirty="0"/>
                    </a:p>
                  </a:txBody>
                  <a:tcPr/>
                </a:tc>
                <a:extLst>
                  <a:ext uri="{0D108BD9-81ED-4DB2-BD59-A6C34878D82A}">
                    <a16:rowId xmlns:a16="http://schemas.microsoft.com/office/drawing/2014/main" val="10003"/>
                  </a:ext>
                </a:extLst>
              </a:tr>
              <a:tr h="41982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700" b="0" kern="1200" baseline="0" dirty="0">
                          <a:solidFill>
                            <a:schemeClr val="tx1"/>
                          </a:solidFill>
                          <a:latin typeface="+mn-lt"/>
                          <a:ea typeface="+mn-ea"/>
                          <a:cs typeface="+mn-cs"/>
                        </a:rPr>
                        <a:t>Slow access to other items.</a:t>
                      </a:r>
                      <a:r>
                        <a:rPr lang="ar-EG" sz="1700" b="0" dirty="0"/>
                        <a:t> </a:t>
                      </a:r>
                    </a:p>
                  </a:txBody>
                  <a:tcPr/>
                </a:tc>
                <a:tc>
                  <a:txBody>
                    <a:bodyPr/>
                    <a:lstStyle/>
                    <a:p>
                      <a:r>
                        <a:rPr lang="en-US" sz="1700" b="0" kern="1200" baseline="0" dirty="0">
                          <a:solidFill>
                            <a:schemeClr val="tx1"/>
                          </a:solidFill>
                          <a:latin typeface="+mn-lt"/>
                          <a:ea typeface="+mn-ea"/>
                          <a:cs typeface="+mn-cs"/>
                        </a:rPr>
                        <a:t>Provides first-in, first-out access.</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Queue</a:t>
                      </a:r>
                      <a:r>
                        <a:rPr lang="ar-EG" sz="1700" b="1" kern="1200" baseline="0" dirty="0">
                          <a:solidFill>
                            <a:schemeClr val="tx1"/>
                          </a:solidFill>
                          <a:latin typeface="+mn-lt"/>
                          <a:ea typeface="+mn-ea"/>
                          <a:cs typeface="+mn-cs"/>
                        </a:rPr>
                        <a:t> </a:t>
                      </a:r>
                      <a:endParaRPr lang="ar-EG" sz="1700" b="1" dirty="0"/>
                    </a:p>
                  </a:txBody>
                  <a:tcPr/>
                </a:tc>
                <a:extLst>
                  <a:ext uri="{0D108BD9-81ED-4DB2-BD59-A6C34878D82A}">
                    <a16:rowId xmlns:a16="http://schemas.microsoft.com/office/drawing/2014/main" val="10004"/>
                  </a:ext>
                </a:extLst>
              </a:tr>
              <a:tr h="370840">
                <a:tc>
                  <a:txBody>
                    <a:bodyPr/>
                    <a:lstStyle/>
                    <a:p>
                      <a:pPr rtl="1"/>
                      <a:r>
                        <a:rPr lang="en-US" sz="1700" b="0" kern="1200" baseline="0" dirty="0">
                          <a:solidFill>
                            <a:schemeClr val="tx1"/>
                          </a:solidFill>
                          <a:latin typeface="+mn-lt"/>
                          <a:ea typeface="+mn-ea"/>
                          <a:cs typeface="+mn-cs"/>
                        </a:rPr>
                        <a:t>Slow search.</a:t>
                      </a:r>
                      <a:r>
                        <a:rPr lang="ar-EG" sz="1700" b="0" kern="1200" baseline="0" dirty="0">
                          <a:solidFill>
                            <a:schemeClr val="tx1"/>
                          </a:solidFill>
                          <a:latin typeface="+mn-lt"/>
                          <a:ea typeface="+mn-ea"/>
                          <a:cs typeface="+mn-cs"/>
                        </a:rPr>
                        <a:t> </a:t>
                      </a:r>
                      <a:endParaRPr lang="ar-EG" sz="1700" b="0" dirty="0"/>
                    </a:p>
                  </a:txBody>
                  <a:tcPr/>
                </a:tc>
                <a:tc>
                  <a:txBody>
                    <a:bodyPr/>
                    <a:lstStyle/>
                    <a:p>
                      <a:pPr rtl="1"/>
                      <a:r>
                        <a:rPr lang="en-US" sz="1700" b="0" kern="1200" baseline="0" dirty="0">
                          <a:solidFill>
                            <a:schemeClr val="tx1"/>
                          </a:solidFill>
                          <a:latin typeface="+mn-lt"/>
                          <a:ea typeface="+mn-ea"/>
                          <a:cs typeface="+mn-cs"/>
                        </a:rPr>
                        <a:t>Quick insertion, quick deletion.</a:t>
                      </a:r>
                      <a:r>
                        <a:rPr lang="ar-EG" sz="1700" b="0" kern="1200" baseline="0" dirty="0">
                          <a:solidFill>
                            <a:schemeClr val="tx1"/>
                          </a:solidFill>
                          <a:latin typeface="+mn-lt"/>
                          <a:ea typeface="+mn-ea"/>
                          <a:cs typeface="+mn-cs"/>
                        </a:rPr>
                        <a:t>                </a:t>
                      </a:r>
                      <a:endParaRPr lang="ar-EG" sz="1700" b="0" dirty="0"/>
                    </a:p>
                  </a:txBody>
                  <a:tcPr/>
                </a:tc>
                <a:tc>
                  <a:txBody>
                    <a:bodyPr/>
                    <a:lstStyle/>
                    <a:p>
                      <a:pPr algn="ctr" rtl="1"/>
                      <a:r>
                        <a:rPr lang="ar-EG" sz="1700" b="1" kern="1200" baseline="0" dirty="0">
                          <a:solidFill>
                            <a:schemeClr val="tx1"/>
                          </a:solidFill>
                          <a:latin typeface="+mn-lt"/>
                          <a:ea typeface="+mn-ea"/>
                          <a:cs typeface="+mn-cs"/>
                        </a:rPr>
                        <a:t>  </a:t>
                      </a:r>
                      <a:r>
                        <a:rPr lang="en-US" sz="1700" b="1" kern="1200" baseline="0" dirty="0">
                          <a:solidFill>
                            <a:schemeClr val="tx1"/>
                          </a:solidFill>
                          <a:latin typeface="Times New Roman" pitchFamily="18" charset="0"/>
                          <a:ea typeface="+mn-ea"/>
                          <a:cs typeface="Times New Roman" pitchFamily="18" charset="0"/>
                        </a:rPr>
                        <a:t>Linked list</a:t>
                      </a:r>
                      <a:endParaRPr lang="ar-EG" sz="17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r>
                        <a:rPr lang="en-US" sz="1700" b="0" kern="1200" baseline="0" dirty="0">
                          <a:solidFill>
                            <a:schemeClr val="tx1"/>
                          </a:solidFill>
                          <a:latin typeface="+mn-lt"/>
                          <a:ea typeface="+mn-ea"/>
                          <a:cs typeface="+mn-cs"/>
                        </a:rPr>
                        <a:t>Deletion algorithm is complex. </a:t>
                      </a:r>
                      <a:endParaRPr lang="ar-EG" sz="1700" b="0" dirty="0"/>
                    </a:p>
                  </a:txBody>
                  <a:tcPr/>
                </a:tc>
                <a:tc>
                  <a:txBody>
                    <a:bodyPr/>
                    <a:lstStyle/>
                    <a:p>
                      <a:r>
                        <a:rPr lang="en-US" sz="1700" b="0" kern="1200" baseline="0" dirty="0">
                          <a:solidFill>
                            <a:schemeClr val="tx1"/>
                          </a:solidFill>
                          <a:latin typeface="+mn-lt"/>
                          <a:ea typeface="+mn-ea"/>
                          <a:cs typeface="+mn-cs"/>
                        </a:rPr>
                        <a:t>Quick search, insertion, deletion (if tree is complex. Remains balanced).</a:t>
                      </a:r>
                      <a:endParaRPr lang="ar-EG" sz="1700" b="0" dirty="0">
                        <a:solidFill>
                          <a:schemeClr val="tx1"/>
                        </a:solidFill>
                      </a:endParaRPr>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Binary tree</a:t>
                      </a:r>
                      <a:r>
                        <a:rPr lang="ar-EG" sz="1700" b="1" kern="1200" baseline="0" dirty="0">
                          <a:solidFill>
                            <a:schemeClr val="tx1"/>
                          </a:solidFill>
                          <a:latin typeface="Times New Roman" pitchFamily="18" charset="0"/>
                          <a:ea typeface="+mn-ea"/>
                          <a:cs typeface="Times New Roman" pitchFamily="18" charset="0"/>
                        </a:rPr>
                        <a:t> </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pPr rtl="1"/>
                      <a:r>
                        <a:rPr lang="en-US" sz="1700" b="0" kern="1200" baseline="0" dirty="0">
                          <a:solidFill>
                            <a:schemeClr val="tx1"/>
                          </a:solidFill>
                          <a:latin typeface="+mn-lt"/>
                          <a:ea typeface="+mn-ea"/>
                          <a:cs typeface="+mn-cs"/>
                        </a:rPr>
                        <a:t>Complex.</a:t>
                      </a:r>
                      <a:r>
                        <a:rPr lang="ar-EG" sz="1700" b="0" kern="1200" baseline="0" dirty="0">
                          <a:solidFill>
                            <a:schemeClr val="tx1"/>
                          </a:solidFill>
                          <a:latin typeface="+mn-lt"/>
                          <a:ea typeface="+mn-ea"/>
                          <a:cs typeface="+mn-cs"/>
                        </a:rPr>
                        <a:t> </a:t>
                      </a:r>
                      <a:endParaRPr lang="ar-EG" sz="1700" b="0" dirty="0"/>
                    </a:p>
                  </a:txBody>
                  <a:tcPr/>
                </a:tc>
                <a:tc>
                  <a:txBody>
                    <a:bodyPr/>
                    <a:lstStyle/>
                    <a:p>
                      <a:r>
                        <a:rPr lang="en-US" sz="1700" b="0" kern="1200" baseline="0" dirty="0">
                          <a:solidFill>
                            <a:schemeClr val="tx1"/>
                          </a:solidFill>
                          <a:latin typeface="+mn-lt"/>
                          <a:ea typeface="+mn-ea"/>
                          <a:cs typeface="+mn-cs"/>
                        </a:rPr>
                        <a:t>Quick search, insertion, deletion. Tree always balanced.</a:t>
                      </a:r>
                      <a:r>
                        <a:rPr lang="ar-EG" sz="1700" b="0" kern="1200" baseline="0" dirty="0">
                          <a:solidFill>
                            <a:schemeClr val="tx1"/>
                          </a:solidFill>
                          <a:latin typeface="+mn-lt"/>
                          <a:ea typeface="+mn-ea"/>
                          <a:cs typeface="+mn-cs"/>
                        </a:rPr>
                        <a:t> </a:t>
                      </a:r>
                      <a:endParaRPr lang="ar-EG" sz="1700" b="0" dirty="0"/>
                    </a:p>
                  </a:txBody>
                  <a:tcPr/>
                </a:tc>
                <a:tc>
                  <a:txBody>
                    <a:bodyPr/>
                    <a:lstStyle/>
                    <a:p>
                      <a:pPr algn="ctr" rtl="1">
                        <a:lnSpc>
                          <a:spcPct val="200000"/>
                        </a:lnSpc>
                      </a:pPr>
                      <a:r>
                        <a:rPr lang="ar-EG" sz="1700" b="1" kern="1200" baseline="0" dirty="0">
                          <a:solidFill>
                            <a:schemeClr val="tx1"/>
                          </a:solidFill>
                          <a:latin typeface="Times New Roman" pitchFamily="18" charset="0"/>
                          <a:ea typeface="+mn-ea"/>
                          <a:cs typeface="Times New Roman" pitchFamily="18" charset="0"/>
                        </a:rPr>
                        <a:t> </a:t>
                      </a:r>
                      <a:r>
                        <a:rPr lang="en-US" sz="1700" b="1" kern="1200" baseline="0" dirty="0">
                          <a:solidFill>
                            <a:schemeClr val="tx1"/>
                          </a:solidFill>
                          <a:latin typeface="Times New Roman" pitchFamily="18" charset="0"/>
                          <a:ea typeface="+mn-ea"/>
                          <a:cs typeface="Times New Roman" pitchFamily="18" charset="0"/>
                        </a:rPr>
                        <a:t>Red-black tree</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440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2240280"/>
            <a:ext cx="4489704" cy="4617720"/>
          </a:xfrm>
        </p:spPr>
        <p:txBody>
          <a:bodyPr>
            <a:normAutofit fontScale="70000" lnSpcReduction="20000"/>
          </a:bodyPr>
          <a:lstStyle/>
          <a:p>
            <a:pPr marL="0" indent="0">
              <a:buNone/>
            </a:pPr>
            <a:r>
              <a:rPr lang="en-US" dirty="0">
                <a:solidFill>
                  <a:srgbClr val="008000"/>
                </a:solidFill>
                <a:highlight>
                  <a:srgbClr val="FFFFFF"/>
                </a:highlight>
                <a:latin typeface="Consolas" panose="020B0609020204030204" pitchFamily="49" charset="0"/>
              </a:rPr>
              <a:t>/* Return top element */</a:t>
            </a:r>
            <a:endParaRPr lang="en-US" dirty="0">
              <a:solidFill>
                <a:srgbClr val="000000"/>
              </a:solidFill>
              <a:highlight>
                <a:srgbClr val="FFFFFF"/>
              </a:highlight>
              <a:latin typeface="Consolas" panose="020B0609020204030204" pitchFamily="49" charset="0"/>
            </a:endParaRPr>
          </a:p>
          <a:p>
            <a:pPr marL="0"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topelement</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(top-&gt;info);</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8000"/>
                </a:solidFill>
                <a:highlight>
                  <a:srgbClr val="FFFFFF"/>
                </a:highlight>
                <a:latin typeface="Consolas" panose="020B0609020204030204" pitchFamily="49" charset="0"/>
              </a:rPr>
              <a:t>/* Check if stack is empty or not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empty()</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(top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Stack is empty"</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else</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Stack is not empty with %d elements"</a:t>
            </a:r>
            <a:r>
              <a:rPr lang="en-US" dirty="0">
                <a:solidFill>
                  <a:srgbClr val="000000"/>
                </a:solidFill>
                <a:highlight>
                  <a:srgbClr val="FFFFFF"/>
                </a:highlight>
                <a:latin typeface="Consolas" panose="020B0609020204030204" pitchFamily="49" charset="0"/>
              </a:rPr>
              <a:t>&lt;&lt;count;</a:t>
            </a:r>
          </a:p>
          <a:p>
            <a:pPr marL="0" indent="0">
              <a:buNone/>
            </a:pPr>
            <a:r>
              <a:rPr lang="en-US" dirty="0">
                <a:solidFill>
                  <a:srgbClr val="000000"/>
                </a:solidFill>
                <a:highlight>
                  <a:srgbClr val="FFFFFF"/>
                </a:highlight>
                <a:latin typeface="Consolas" panose="020B0609020204030204" pitchFamily="49" charset="0"/>
              </a:rPr>
              <a:t>}</a:t>
            </a:r>
            <a:endParaRPr lang="en-US" dirty="0"/>
          </a:p>
        </p:txBody>
      </p:sp>
      <p:sp>
        <p:nvSpPr>
          <p:cNvPr id="4" name="Content Placeholder 3"/>
          <p:cNvSpPr>
            <a:spLocks noGrp="1"/>
          </p:cNvSpPr>
          <p:nvPr>
            <p:ph sz="quarter" idx="14"/>
          </p:nvPr>
        </p:nvSpPr>
        <p:spPr>
          <a:xfrm>
            <a:off x="4645150" y="2240280"/>
            <a:ext cx="4391345" cy="4617720"/>
          </a:xfrm>
        </p:spPr>
        <p:txBody>
          <a:bodyPr>
            <a:normAutofit fontScale="62500" lnSpcReduction="20000"/>
          </a:bodyPr>
          <a:lstStyle/>
          <a:p>
            <a:pPr marL="0" indent="0">
              <a:buNone/>
            </a:pPr>
            <a:r>
              <a:rPr lang="en-US" dirty="0">
                <a:solidFill>
                  <a:srgbClr val="008000"/>
                </a:solidFill>
                <a:highlight>
                  <a:srgbClr val="FFFFFF"/>
                </a:highlight>
                <a:latin typeface="Consolas" panose="020B0609020204030204" pitchFamily="49" charset="0"/>
              </a:rPr>
              <a:t>/* Destroy entire stack */</a:t>
            </a:r>
            <a:endParaRPr lang="en-US" dirty="0">
              <a:solidFill>
                <a:srgbClr val="000000"/>
              </a:solidFill>
              <a:highlight>
                <a:srgbClr val="FFFFFF"/>
              </a:highlight>
              <a:latin typeface="Consolas" panose="020B0609020204030204" pitchFamily="49" charset="0"/>
            </a:endParaRPr>
          </a:p>
          <a:p>
            <a:pPr marL="0"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destroy()</a:t>
            </a:r>
          </a:p>
          <a:p>
            <a:pPr marL="0" indent="0">
              <a:buNone/>
            </a:pP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top1 = top;</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while</a:t>
            </a:r>
            <a:r>
              <a:rPr lang="en-US" dirty="0">
                <a:solidFill>
                  <a:srgbClr val="000000"/>
                </a:solidFill>
                <a:highlight>
                  <a:srgbClr val="FFFFFF"/>
                </a:highlight>
                <a:latin typeface="Consolas" panose="020B0609020204030204" pitchFamily="49" charset="0"/>
              </a:rPr>
              <a:t> (top1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top1 = top-&gt;</a:t>
            </a:r>
            <a:r>
              <a:rPr lang="en-US" dirty="0" err="1">
                <a:solidFill>
                  <a:srgbClr val="000000"/>
                </a:solidFill>
                <a:highlight>
                  <a:srgbClr val="FFFFFF"/>
                </a:highlight>
                <a:latin typeface="Consolas" panose="020B0609020204030204" pitchFamily="49" charset="0"/>
              </a:rPr>
              <a:t>ptr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free(top);</a:t>
            </a:r>
          </a:p>
          <a:p>
            <a:pPr marL="0" indent="0">
              <a:buNone/>
            </a:pPr>
            <a:r>
              <a:rPr lang="en-US" dirty="0">
                <a:solidFill>
                  <a:srgbClr val="000000"/>
                </a:solidFill>
                <a:highlight>
                  <a:srgbClr val="FFFFFF"/>
                </a:highlight>
                <a:latin typeface="Consolas" panose="020B0609020204030204" pitchFamily="49" charset="0"/>
              </a:rPr>
              <a:t>        top = top1;</a:t>
            </a:r>
          </a:p>
          <a:p>
            <a:pPr marL="0" indent="0">
              <a:buNone/>
            </a:pPr>
            <a:r>
              <a:rPr lang="en-US" dirty="0">
                <a:solidFill>
                  <a:srgbClr val="000000"/>
                </a:solidFill>
                <a:highlight>
                  <a:srgbClr val="FFFFFF"/>
                </a:highlight>
                <a:latin typeface="Consolas" panose="020B0609020204030204" pitchFamily="49" charset="0"/>
              </a:rPr>
              <a:t>        top1 = top1-&gt;</a:t>
            </a:r>
            <a:r>
              <a:rPr lang="en-US" dirty="0" err="1">
                <a:solidFill>
                  <a:srgbClr val="000000"/>
                </a:solidFill>
                <a:highlight>
                  <a:srgbClr val="FFFFFF"/>
                </a:highlight>
                <a:latin typeface="Consolas" panose="020B0609020204030204" pitchFamily="49" charset="0"/>
              </a:rPr>
              <a:t>ptr</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free(top1);</a:t>
            </a:r>
          </a:p>
          <a:p>
            <a:pPr marL="0" indent="0">
              <a:buNone/>
            </a:pPr>
            <a:r>
              <a:rPr lang="en-US" dirty="0">
                <a:solidFill>
                  <a:srgbClr val="000000"/>
                </a:solidFill>
                <a:highlight>
                  <a:srgbClr val="FFFFFF"/>
                </a:highlight>
                <a:latin typeface="Consolas" panose="020B0609020204030204" pitchFamily="49" charset="0"/>
              </a:rPr>
              <a:t>    top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a:t>
            </a:r>
          </a:p>
          <a:p>
            <a:pPr marL="0"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&lt;&lt;</a:t>
            </a:r>
            <a:r>
              <a:rPr lang="en-US" dirty="0">
                <a:solidFill>
                  <a:srgbClr val="A31515"/>
                </a:solidFill>
                <a:highlight>
                  <a:srgbClr val="FFFFFF"/>
                </a:highlight>
                <a:latin typeface="Consolas" panose="020B0609020204030204" pitchFamily="49" charset="0"/>
              </a:rPr>
              <a:t>"\n All stack elements destroyed"</a:t>
            </a:r>
            <a:r>
              <a:rPr lang="en-US" dirty="0">
                <a:solidFill>
                  <a:srgbClr val="000000"/>
                </a:solidFill>
                <a:highlight>
                  <a:srgbClr val="FFFFFF"/>
                </a:highlight>
                <a:latin typeface="Consolas" panose="020B0609020204030204" pitchFamily="49" charset="0"/>
              </a:rPr>
              <a:t>;</a:t>
            </a:r>
          </a:p>
          <a:p>
            <a:pPr marL="0" indent="0">
              <a:buNone/>
            </a:pPr>
            <a:r>
              <a:rPr lang="en-US" dirty="0">
                <a:solidFill>
                  <a:srgbClr val="000000"/>
                </a:solidFill>
                <a:highlight>
                  <a:srgbClr val="FFFFFF"/>
                </a:highlight>
                <a:latin typeface="Consolas" panose="020B0609020204030204" pitchFamily="49" charset="0"/>
              </a:rPr>
              <a:t>    count = 0;</a:t>
            </a:r>
          </a:p>
          <a:p>
            <a:pPr marL="0" indent="0">
              <a:buNone/>
            </a:pPr>
            <a:r>
              <a:rPr lang="en-US" dirty="0">
                <a:solidFill>
                  <a:srgbClr val="000000"/>
                </a:solidFill>
                <a:highlight>
                  <a:srgbClr val="FFFFFF"/>
                </a:highlight>
                <a:latin typeface="Consolas" panose="020B0609020204030204" pitchFamily="49" charset="0"/>
              </a:rPr>
              <a:t>}</a:t>
            </a:r>
            <a:endParaRPr lang="en-US" dirty="0"/>
          </a:p>
        </p:txBody>
      </p:sp>
    </p:spTree>
    <p:extLst>
      <p:ext uri="{BB962C8B-B14F-4D97-AF65-F5344CB8AC3E}">
        <p14:creationId xmlns:p14="http://schemas.microsoft.com/office/powerpoint/2010/main" val="368952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2255708"/>
              </p:ext>
            </p:extLst>
          </p:nvPr>
        </p:nvGraphicFramePr>
        <p:xfrm>
          <a:off x="107504" y="2247900"/>
          <a:ext cx="8928992" cy="327660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370840">
                <a:tc>
                  <a:txBody>
                    <a:bodyPr/>
                    <a:lstStyle/>
                    <a:p>
                      <a:pPr algn="ctr" rtl="1">
                        <a:lnSpc>
                          <a:spcPct val="200000"/>
                        </a:lnSpc>
                      </a:pPr>
                      <a:r>
                        <a:rPr lang="en-US" sz="1600" b="1" i="0" kern="1200" baseline="0" dirty="0">
                          <a:solidFill>
                            <a:srgbClr val="00B0F0"/>
                          </a:solidFill>
                          <a:latin typeface="+mn-lt"/>
                          <a:ea typeface="+mn-ea"/>
                          <a:cs typeface="+mn-cs"/>
                        </a:rPr>
                        <a:t>Disadvantages </a:t>
                      </a:r>
                      <a:endParaRPr lang="ar-EG" sz="1600" i="0" dirty="0">
                        <a:solidFill>
                          <a:srgbClr val="00B0F0"/>
                        </a:solidFill>
                      </a:endParaRPr>
                    </a:p>
                  </a:txBody>
                  <a:tcPr/>
                </a:tc>
                <a:tc>
                  <a:txBody>
                    <a:bodyPr/>
                    <a:lstStyle/>
                    <a:p>
                      <a:pPr algn="ctr" rtl="1">
                        <a:lnSpc>
                          <a:spcPct val="200000"/>
                        </a:lnSpc>
                      </a:pPr>
                      <a:r>
                        <a:rPr lang="en-US" sz="1600" b="1" i="0" kern="1200" baseline="0" dirty="0">
                          <a:solidFill>
                            <a:schemeClr val="accent3">
                              <a:lumMod val="20000"/>
                              <a:lumOff val="80000"/>
                            </a:schemeClr>
                          </a:solidFill>
                          <a:latin typeface="+mn-lt"/>
                          <a:ea typeface="+mn-ea"/>
                          <a:cs typeface="+mn-cs"/>
                        </a:rPr>
                        <a:t>Advantages</a:t>
                      </a:r>
                      <a:r>
                        <a:rPr lang="ar-EG" sz="1600" b="1" i="0" kern="1200" baseline="0" dirty="0">
                          <a:solidFill>
                            <a:schemeClr val="tx1"/>
                          </a:solidFill>
                          <a:latin typeface="+mn-lt"/>
                          <a:ea typeface="+mn-ea"/>
                          <a:cs typeface="+mn-cs"/>
                        </a:rPr>
                        <a:t> </a:t>
                      </a:r>
                      <a:endParaRPr lang="ar-EG" sz="1600" i="0" dirty="0"/>
                    </a:p>
                  </a:txBody>
                  <a:tcPr/>
                </a:tc>
                <a:tc>
                  <a:txBody>
                    <a:bodyPr/>
                    <a:lstStyle/>
                    <a:p>
                      <a:pPr algn="ctr" rtl="1">
                        <a:lnSpc>
                          <a:spcPct val="200000"/>
                        </a:lnSpc>
                      </a:pPr>
                      <a:r>
                        <a:rPr lang="en-US" sz="1600" b="1" i="0" kern="1200" baseline="0" dirty="0">
                          <a:solidFill>
                            <a:srgbClr val="FFFF00"/>
                          </a:solidFill>
                          <a:latin typeface="+mn-lt"/>
                          <a:ea typeface="+mn-ea"/>
                          <a:cs typeface="+mn-cs"/>
                        </a:rPr>
                        <a:t>Data Structure </a:t>
                      </a:r>
                      <a:endParaRPr lang="en-US" sz="1600" b="1" i="0" dirty="0">
                        <a:solidFill>
                          <a:srgbClr val="FFFF00"/>
                        </a:solidFill>
                      </a:endParaRPr>
                    </a:p>
                  </a:txBody>
                  <a:tcPr/>
                </a:tc>
                <a:extLst>
                  <a:ext uri="{0D108BD9-81ED-4DB2-BD59-A6C34878D82A}">
                    <a16:rowId xmlns:a16="http://schemas.microsoft.com/office/drawing/2014/main" val="10000"/>
                  </a:ext>
                </a:extLst>
              </a:tr>
              <a:tr h="370840">
                <a:tc>
                  <a:txBody>
                    <a:bodyPr/>
                    <a:lstStyle/>
                    <a:p>
                      <a:r>
                        <a:rPr lang="en-US" sz="1700" b="0" kern="1200" baseline="0" dirty="0">
                          <a:solidFill>
                            <a:schemeClr val="tx1"/>
                          </a:solidFill>
                          <a:latin typeface="+mn-lt"/>
                          <a:ea typeface="+mn-ea"/>
                          <a:cs typeface="+mn-cs"/>
                        </a:rPr>
                        <a:t>Complex. </a:t>
                      </a:r>
                      <a:endParaRPr lang="ar-EG" sz="1700" b="0" dirty="0"/>
                    </a:p>
                  </a:txBody>
                  <a:tcPr/>
                </a:tc>
                <a:tc>
                  <a:txBody>
                    <a:bodyPr/>
                    <a:lstStyle/>
                    <a:p>
                      <a:r>
                        <a:rPr lang="en-US" sz="1700" b="0" kern="1200" baseline="0" dirty="0">
                          <a:solidFill>
                            <a:schemeClr val="tx1"/>
                          </a:solidFill>
                          <a:latin typeface="+mn-lt"/>
                          <a:ea typeface="+mn-ea"/>
                          <a:cs typeface="+mn-cs"/>
                        </a:rPr>
                        <a:t>Quick search, insertion, deletion. Tree always balanced. Similar trees good for disk storage.</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2-3-4 tree </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1700" b="0" kern="1200" baseline="0" dirty="0">
                          <a:solidFill>
                            <a:schemeClr val="tx1"/>
                          </a:solidFill>
                          <a:latin typeface="+mn-lt"/>
                          <a:ea typeface="+mn-ea"/>
                          <a:cs typeface="+mn-cs"/>
                        </a:rPr>
                        <a:t>Slow deletion, non-efficient memory usage.</a:t>
                      </a:r>
                    </a:p>
                  </a:txBody>
                  <a:tcPr/>
                </a:tc>
                <a:tc>
                  <a:txBody>
                    <a:bodyPr/>
                    <a:lstStyle/>
                    <a:p>
                      <a:pPr rtl="1"/>
                      <a:r>
                        <a:rPr lang="en-US" sz="1700" b="0" kern="1200" baseline="0" dirty="0">
                          <a:solidFill>
                            <a:schemeClr val="tx1"/>
                          </a:solidFill>
                          <a:latin typeface="+mn-lt"/>
                          <a:ea typeface="+mn-ea"/>
                          <a:cs typeface="+mn-cs"/>
                        </a:rPr>
                        <a:t>Quick insertion, quick deletion.</a:t>
                      </a:r>
                      <a:r>
                        <a:rPr lang="ar-EG" sz="1700" b="0" kern="1200" baseline="0" dirty="0">
                          <a:solidFill>
                            <a:schemeClr val="tx1"/>
                          </a:solidFill>
                          <a:latin typeface="+mn-lt"/>
                          <a:ea typeface="+mn-ea"/>
                          <a:cs typeface="+mn-cs"/>
                        </a:rPr>
                        <a:t>                </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Hash table</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1700" b="0" kern="1200" baseline="0" dirty="0">
                          <a:solidFill>
                            <a:schemeClr val="tx1"/>
                          </a:solidFill>
                          <a:latin typeface="+mn-lt"/>
                          <a:ea typeface="+mn-ea"/>
                          <a:cs typeface="+mn-cs"/>
                        </a:rPr>
                        <a:t>Slow access to other items.</a:t>
                      </a:r>
                      <a:endParaRPr lang="ar-EG" sz="1700" b="0" dirty="0"/>
                    </a:p>
                  </a:txBody>
                  <a:tcPr/>
                </a:tc>
                <a:tc>
                  <a:txBody>
                    <a:bodyPr/>
                    <a:lstStyle/>
                    <a:p>
                      <a:r>
                        <a:rPr lang="en-US" sz="1700" b="0" kern="1200" baseline="0" dirty="0">
                          <a:solidFill>
                            <a:schemeClr val="tx1"/>
                          </a:solidFill>
                          <a:latin typeface="+mn-lt"/>
                          <a:ea typeface="+mn-ea"/>
                          <a:cs typeface="+mn-cs"/>
                        </a:rPr>
                        <a:t>Fast insertion, deletion, slow access to largest item.</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Heap </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rtl="1"/>
                      <a:r>
                        <a:rPr lang="en-US" sz="1700" b="0" kern="1200" baseline="0" dirty="0">
                          <a:solidFill>
                            <a:schemeClr val="tx1"/>
                          </a:solidFill>
                          <a:latin typeface="+mn-lt"/>
                          <a:ea typeface="+mn-ea"/>
                          <a:cs typeface="+mn-cs"/>
                        </a:rPr>
                        <a:t>Some algorithms are slow and complex. </a:t>
                      </a:r>
                      <a:endParaRPr lang="ar-EG" sz="1700" b="0" dirty="0"/>
                    </a:p>
                  </a:txBody>
                  <a:tcPr/>
                </a:tc>
                <a:tc>
                  <a:txBody>
                    <a:bodyPr/>
                    <a:lstStyle/>
                    <a:p>
                      <a:r>
                        <a:rPr lang="en-US" sz="1700" b="0" kern="1200" baseline="0" dirty="0">
                          <a:solidFill>
                            <a:schemeClr val="tx1"/>
                          </a:solidFill>
                          <a:latin typeface="+mn-lt"/>
                          <a:ea typeface="+mn-ea"/>
                          <a:cs typeface="+mn-cs"/>
                        </a:rPr>
                        <a:t>Models real-world situations.</a:t>
                      </a:r>
                      <a:endParaRPr lang="ar-EG" sz="1700" b="0" dirty="0"/>
                    </a:p>
                  </a:txBody>
                  <a:tcPr/>
                </a:tc>
                <a:tc>
                  <a:txBody>
                    <a:bodyPr/>
                    <a:lstStyle/>
                    <a:p>
                      <a:pPr algn="ctr" rtl="1">
                        <a:lnSpc>
                          <a:spcPct val="200000"/>
                        </a:lnSpc>
                      </a:pPr>
                      <a:r>
                        <a:rPr lang="en-US" sz="1700" b="1" kern="1200" baseline="0" dirty="0">
                          <a:solidFill>
                            <a:schemeClr val="tx1"/>
                          </a:solidFill>
                          <a:latin typeface="Times New Roman" pitchFamily="18" charset="0"/>
                          <a:ea typeface="+mn-ea"/>
                          <a:cs typeface="Times New Roman" pitchFamily="18" charset="0"/>
                        </a:rPr>
                        <a:t>Graph</a:t>
                      </a:r>
                      <a:endParaRPr lang="ar-EG" sz="17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Characteristics of Data Structures</a:t>
            </a:r>
            <a:endParaRPr lang="en-US" dirty="0"/>
          </a:p>
        </p:txBody>
      </p:sp>
    </p:spTree>
    <p:extLst>
      <p:ext uri="{BB962C8B-B14F-4D97-AF65-F5344CB8AC3E}">
        <p14:creationId xmlns:p14="http://schemas.microsoft.com/office/powerpoint/2010/main" val="116465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tx1"/>
                </a:solidFill>
                <a:latin typeface="Georgia" pitchFamily="18" charset="0"/>
              </a:rPr>
              <a:t>The data structures shown above table, except the arrays, can be thought of as Abstract Data Types (ADT)</a:t>
            </a:r>
            <a:endParaRPr lang="ar-EG" b="1" dirty="0">
              <a:solidFill>
                <a:schemeClr val="tx1"/>
              </a:solidFill>
              <a:effectLst>
                <a:outerShdw blurRad="38100" dist="38100" dir="2700000" algn="tl">
                  <a:srgbClr val="000000">
                    <a:alpha val="43137"/>
                  </a:srgbClr>
                </a:outerShdw>
              </a:effectLst>
              <a:latin typeface="Georgia" pitchFamily="18" charset="0"/>
              <a:cs typeface="Times New Roman" pitchFamily="18" charset="0"/>
            </a:endParaRPr>
          </a:p>
          <a:p>
            <a:r>
              <a:rPr lang="en-US" dirty="0"/>
              <a:t>ADT is a mathematically specified entity that defines a set of its instances, with:</a:t>
            </a:r>
          </a:p>
          <a:p>
            <a:pPr lvl="1"/>
            <a:r>
              <a:rPr lang="en-US" dirty="0"/>
              <a:t>a specific interface – a collection of signatures of operations that can be invoked on an instance,</a:t>
            </a:r>
          </a:p>
          <a:p>
            <a:pPr lvl="1"/>
            <a:r>
              <a:rPr lang="en-US" dirty="0"/>
              <a:t>a set of axioms (preconditions and post conditions) that define the semantics of the operations (i.e., what the operations do to instances of the ADT, but not how)</a:t>
            </a:r>
          </a:p>
          <a:p>
            <a:pPr lvl="1"/>
            <a:endParaRPr lang="en-US" dirty="0"/>
          </a:p>
        </p:txBody>
      </p:sp>
      <p:sp>
        <p:nvSpPr>
          <p:cNvPr id="3" name="Title 2"/>
          <p:cNvSpPr>
            <a:spLocks noGrp="1"/>
          </p:cNvSpPr>
          <p:nvPr>
            <p:ph type="title"/>
          </p:nvPr>
        </p:nvSpPr>
        <p:spPr/>
        <p:txBody>
          <a:bodyPr/>
          <a:lstStyle/>
          <a:p>
            <a:r>
              <a:rPr lang="en-US" dirty="0"/>
              <a:t>Abstract Data Types </a:t>
            </a:r>
          </a:p>
        </p:txBody>
      </p:sp>
    </p:spTree>
    <p:extLst>
      <p:ext uri="{BB962C8B-B14F-4D97-AF65-F5344CB8AC3E}">
        <p14:creationId xmlns:p14="http://schemas.microsoft.com/office/powerpoint/2010/main" val="23307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tx1">
                    <a:lumMod val="85000"/>
                  </a:schemeClr>
                </a:solidFill>
              </a:rPr>
              <a:t>A stack is a list like a structure in which all insertions and deletions are made at one end, called the top. The last element to be inserted into the stack will be the first to be removed. Thus stacks are sometimes referred to as </a:t>
            </a:r>
            <a:r>
              <a:rPr lang="en-US" dirty="0">
                <a:solidFill>
                  <a:schemeClr val="accent1">
                    <a:lumMod val="60000"/>
                    <a:lumOff val="40000"/>
                  </a:schemeClr>
                </a:solidFill>
              </a:rPr>
              <a:t>Last In First Out (LIFO) lists.</a:t>
            </a:r>
          </a:p>
          <a:p>
            <a:pPr>
              <a:lnSpc>
                <a:spcPct val="110000"/>
              </a:lnSpc>
            </a:pPr>
            <a:r>
              <a:rPr lang="en-US" dirty="0">
                <a:solidFill>
                  <a:schemeClr val="tx2">
                    <a:lumMod val="75000"/>
                  </a:schemeClr>
                </a:solidFill>
              </a:rPr>
              <a:t>Basic operations</a:t>
            </a:r>
            <a:r>
              <a:rPr lang="en-US" sz="3200" dirty="0">
                <a:solidFill>
                  <a:schemeClr val="tx2">
                    <a:lumMod val="75000"/>
                  </a:schemeClr>
                </a:solidFill>
              </a:rPr>
              <a:t> </a:t>
            </a:r>
            <a:r>
              <a:rPr lang="en-US" dirty="0">
                <a:solidFill>
                  <a:schemeClr val="tx1">
                    <a:lumMod val="85000"/>
                  </a:schemeClr>
                </a:solidFill>
              </a:rPr>
              <a:t>are push and pop. </a:t>
            </a:r>
          </a:p>
          <a:p>
            <a:pPr lvl="1"/>
            <a:r>
              <a:rPr lang="en-US" dirty="0">
                <a:solidFill>
                  <a:schemeClr val="tx1">
                    <a:lumMod val="85000"/>
                  </a:schemeClr>
                </a:solidFill>
              </a:rPr>
              <a:t>Often top and </a:t>
            </a:r>
            <a:r>
              <a:rPr lang="en-US" dirty="0" err="1">
                <a:solidFill>
                  <a:schemeClr val="tx1">
                    <a:lumMod val="85000"/>
                  </a:schemeClr>
                </a:solidFill>
              </a:rPr>
              <a:t>isEmpty</a:t>
            </a:r>
            <a:r>
              <a:rPr lang="en-US" dirty="0">
                <a:solidFill>
                  <a:schemeClr val="tx1">
                    <a:lumMod val="85000"/>
                  </a:schemeClr>
                </a:solidFill>
              </a:rPr>
              <a:t> are available, too.</a:t>
            </a:r>
          </a:p>
          <a:p>
            <a:pPr lvl="1"/>
            <a:r>
              <a:rPr lang="en-US" dirty="0">
                <a:solidFill>
                  <a:schemeClr val="tx1">
                    <a:lumMod val="85000"/>
                  </a:schemeClr>
                </a:solidFill>
              </a:rPr>
              <a:t> Also known as "</a:t>
            </a:r>
            <a:r>
              <a:rPr lang="en-US" dirty="0">
                <a:solidFill>
                  <a:schemeClr val="accent1">
                    <a:lumMod val="60000"/>
                    <a:lumOff val="40000"/>
                  </a:schemeClr>
                </a:solidFill>
              </a:rPr>
              <a:t>last-in, first-out</a:t>
            </a:r>
            <a:r>
              <a:rPr lang="en-US" dirty="0">
                <a:solidFill>
                  <a:schemeClr val="tx1">
                    <a:lumMod val="85000"/>
                  </a:schemeClr>
                </a:solidFill>
              </a:rPr>
              <a:t>" or </a:t>
            </a:r>
            <a:r>
              <a:rPr lang="en-US" dirty="0">
                <a:solidFill>
                  <a:schemeClr val="accent1">
                    <a:lumMod val="60000"/>
                    <a:lumOff val="40000"/>
                  </a:schemeClr>
                </a:solidFill>
              </a:rPr>
              <a:t>LIFO</a:t>
            </a:r>
          </a:p>
          <a:p>
            <a:endParaRPr lang="en-US" dirty="0"/>
          </a:p>
        </p:txBody>
      </p:sp>
      <p:sp>
        <p:nvSpPr>
          <p:cNvPr id="3" name="Title 2"/>
          <p:cNvSpPr>
            <a:spLocks noGrp="1"/>
          </p:cNvSpPr>
          <p:nvPr>
            <p:ph type="title"/>
          </p:nvPr>
        </p:nvSpPr>
        <p:spPr/>
        <p:txBody>
          <a:bodyPr/>
          <a:lstStyle/>
          <a:p>
            <a:r>
              <a:rPr lang="en-US" dirty="0"/>
              <a:t>Stack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543" y="4581128"/>
            <a:ext cx="19129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55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More applications related to computer science</a:t>
            </a:r>
          </a:p>
          <a:p>
            <a:pPr lvl="1"/>
            <a:r>
              <a:rPr lang="en-US" dirty="0"/>
              <a:t>stack Program execution</a:t>
            </a:r>
          </a:p>
          <a:p>
            <a:pPr lvl="1"/>
            <a:r>
              <a:rPr lang="en-US" dirty="0"/>
              <a:t>Evaluating expressions</a:t>
            </a:r>
          </a:p>
          <a:p>
            <a:pPr lvl="1"/>
            <a:r>
              <a:rPr lang="en-US" dirty="0"/>
              <a:t>Palindrome finder</a:t>
            </a:r>
          </a:p>
          <a:p>
            <a:pPr lvl="1"/>
            <a:r>
              <a:rPr lang="en-US" dirty="0"/>
              <a:t>Parentheses matcher</a:t>
            </a:r>
          </a:p>
          <a:p>
            <a:r>
              <a:rPr lang="en-US" dirty="0"/>
              <a:t>A Palindrome is a string that reads the same in either direction</a:t>
            </a:r>
          </a:p>
          <a:p>
            <a:pPr lvl="1"/>
            <a:r>
              <a:rPr lang="en-US" dirty="0"/>
              <a:t>Examples: “Able was I ere I saw Elba”</a:t>
            </a:r>
          </a:p>
          <a:p>
            <a:r>
              <a:rPr lang="en-US" dirty="0">
                <a:solidFill>
                  <a:schemeClr val="tx1"/>
                </a:solidFill>
                <a:latin typeface="Georgia" pitchFamily="18" charset="0"/>
              </a:rPr>
              <a:t>Real life</a:t>
            </a:r>
          </a:p>
          <a:p>
            <a:pPr lvl="1"/>
            <a:r>
              <a:rPr lang="en-US" sz="2400" dirty="0">
                <a:latin typeface="Times New Roman" pitchFamily="18" charset="0"/>
                <a:cs typeface="Times New Roman" pitchFamily="18" charset="0"/>
              </a:rPr>
              <a:t>Pile of books</a:t>
            </a:r>
          </a:p>
          <a:p>
            <a:pPr lvl="1"/>
            <a:r>
              <a:rPr lang="en-US" sz="2400" dirty="0">
                <a:latin typeface="Times New Roman" pitchFamily="18" charset="0"/>
                <a:cs typeface="Times New Roman" pitchFamily="18" charset="0"/>
              </a:rPr>
              <a:t>Plate trays</a:t>
            </a:r>
          </a:p>
          <a:p>
            <a:pPr lvl="1"/>
            <a:r>
              <a:rPr lang="en-US" sz="2400" dirty="0">
                <a:latin typeface="Times New Roman" pitchFamily="18" charset="0"/>
                <a:cs typeface="Times New Roman" pitchFamily="18" charset="0"/>
              </a:rPr>
              <a:t>CD stack </a:t>
            </a:r>
            <a:br>
              <a:rPr lang="en-US" sz="2400" dirty="0">
                <a:latin typeface="Times New Roman" pitchFamily="18" charset="0"/>
                <a:cs typeface="Times New Roman" pitchFamily="18" charset="0"/>
              </a:rPr>
            </a:br>
            <a:endParaRPr lang="en-US" sz="2400" dirty="0">
              <a:solidFill>
                <a:schemeClr val="accent5">
                  <a:lumMod val="75000"/>
                </a:schemeClr>
              </a:solidFill>
            </a:endParaRPr>
          </a:p>
        </p:txBody>
      </p:sp>
      <p:sp>
        <p:nvSpPr>
          <p:cNvPr id="3" name="Title 2"/>
          <p:cNvSpPr>
            <a:spLocks noGrp="1"/>
          </p:cNvSpPr>
          <p:nvPr>
            <p:ph type="title"/>
          </p:nvPr>
        </p:nvSpPr>
        <p:spPr/>
        <p:txBody>
          <a:bodyPr/>
          <a:lstStyle/>
          <a:p>
            <a:r>
              <a:rPr lang="en-US" dirty="0"/>
              <a:t>Stack</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543" y="4581128"/>
            <a:ext cx="19129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66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a:t>Push</a:t>
            </a:r>
            <a:r>
              <a:rPr lang="en-US" dirty="0"/>
              <a:t> (inserting An element In Stack)</a:t>
            </a:r>
          </a:p>
          <a:p>
            <a:pPr marL="0" indent="0">
              <a:buNone/>
            </a:pPr>
            <a:r>
              <a:rPr lang="en-US" b="1" dirty="0"/>
              <a:t>Pop </a:t>
            </a:r>
            <a:r>
              <a:rPr lang="en-US" dirty="0"/>
              <a:t>(Deleting an element in stack)</a:t>
            </a:r>
          </a:p>
          <a:p>
            <a:pPr marL="0" indent="0">
              <a:buNone/>
            </a:pPr>
            <a:r>
              <a:rPr lang="en-US" b="1" dirty="0"/>
              <a:t>Top</a:t>
            </a:r>
            <a:r>
              <a:rPr lang="en-US" dirty="0"/>
              <a:t> ( The last entered value)</a:t>
            </a:r>
          </a:p>
          <a:p>
            <a:pPr marL="0" indent="0">
              <a:buNone/>
            </a:pPr>
            <a:r>
              <a:rPr lang="en-US" b="1" dirty="0"/>
              <a:t>Max Stack </a:t>
            </a:r>
            <a:r>
              <a:rPr lang="en-US" dirty="0"/>
              <a:t>( maximum value, a stack can hold)</a:t>
            </a:r>
          </a:p>
          <a:p>
            <a:pPr marL="0" indent="0">
              <a:buNone/>
            </a:pPr>
            <a:r>
              <a:rPr lang="en-US" b="1" dirty="0" err="1"/>
              <a:t>isEmpty</a:t>
            </a:r>
            <a:r>
              <a:rPr lang="en-US" b="1" dirty="0"/>
              <a:t> </a:t>
            </a:r>
            <a:r>
              <a:rPr lang="en-US" dirty="0"/>
              <a:t>( either stack has any value or not)</a:t>
            </a:r>
          </a:p>
          <a:p>
            <a:pPr algn="ctr"/>
            <a:r>
              <a:rPr lang="en-US" dirty="0" err="1"/>
              <a:t>isEmpty</a:t>
            </a:r>
            <a:r>
              <a:rPr lang="en-US" dirty="0"/>
              <a:t>()=True-&gt; empty</a:t>
            </a:r>
          </a:p>
          <a:p>
            <a:pPr algn="ctr"/>
            <a:r>
              <a:rPr lang="en-US" dirty="0" err="1"/>
              <a:t>isEmpty</a:t>
            </a:r>
            <a:r>
              <a:rPr lang="en-US" dirty="0"/>
              <a:t>()=False-&gt; contain elements</a:t>
            </a:r>
          </a:p>
          <a:p>
            <a:pPr marL="0" indent="0">
              <a:buNone/>
            </a:pPr>
            <a:r>
              <a:rPr lang="en-US" b="1" dirty="0"/>
              <a:t>Overflow</a:t>
            </a:r>
            <a:r>
              <a:rPr lang="en-US" dirty="0"/>
              <a:t> (stack is full, elements can’t be pushed due to absence of space)</a:t>
            </a:r>
          </a:p>
          <a:p>
            <a:endParaRPr lang="en-US" dirty="0"/>
          </a:p>
        </p:txBody>
      </p:sp>
      <p:sp>
        <p:nvSpPr>
          <p:cNvPr id="3" name="Title 2"/>
          <p:cNvSpPr>
            <a:spLocks noGrp="1"/>
          </p:cNvSpPr>
          <p:nvPr>
            <p:ph type="title"/>
          </p:nvPr>
        </p:nvSpPr>
        <p:spPr/>
        <p:txBody>
          <a:bodyPr/>
          <a:lstStyle/>
          <a:p>
            <a:r>
              <a:rPr lang="en-US" dirty="0"/>
              <a:t>Stack Terminologies</a:t>
            </a:r>
          </a:p>
        </p:txBody>
      </p:sp>
    </p:spTree>
    <p:extLst>
      <p:ext uri="{BB962C8B-B14F-4D97-AF65-F5344CB8AC3E}">
        <p14:creationId xmlns:p14="http://schemas.microsoft.com/office/powerpoint/2010/main" val="255851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Primary operations: Push and Pop</a:t>
            </a:r>
          </a:p>
          <a:p>
            <a:pPr lvl="1"/>
            <a:r>
              <a:rPr lang="en-US" dirty="0">
                <a:solidFill>
                  <a:schemeClr val="accent5">
                    <a:lumMod val="75000"/>
                  </a:schemeClr>
                </a:solidFill>
              </a:rPr>
              <a:t>Push</a:t>
            </a:r>
          </a:p>
          <a:p>
            <a:pPr lvl="2"/>
            <a:r>
              <a:rPr lang="en-US" dirty="0"/>
              <a:t>Add an element to the top of the stack.</a:t>
            </a:r>
          </a:p>
          <a:p>
            <a:pPr lvl="1"/>
            <a:r>
              <a:rPr lang="en-US" dirty="0">
                <a:solidFill>
                  <a:schemeClr val="accent5">
                    <a:lumMod val="75000"/>
                  </a:schemeClr>
                </a:solidFill>
              </a:rPr>
              <a:t>Pop</a:t>
            </a:r>
          </a:p>
          <a:p>
            <a:pPr lvl="2"/>
            <a:r>
              <a:rPr lang="en-US" dirty="0"/>
              <a:t>Remove the element at the top of the stack.</a:t>
            </a:r>
          </a:p>
          <a:p>
            <a:endParaRPr lang="en-US" dirty="0"/>
          </a:p>
        </p:txBody>
      </p:sp>
      <p:sp>
        <p:nvSpPr>
          <p:cNvPr id="3" name="Title 2"/>
          <p:cNvSpPr>
            <a:spLocks noGrp="1"/>
          </p:cNvSpPr>
          <p:nvPr>
            <p:ph type="title"/>
          </p:nvPr>
        </p:nvSpPr>
        <p:spPr/>
        <p:txBody>
          <a:bodyPr/>
          <a:lstStyle/>
          <a:p>
            <a:r>
              <a:rPr lang="en-US" dirty="0"/>
              <a:t>Operations perform on stack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96407"/>
            <a:ext cx="76200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1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Operations perform on stack</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5810" y="2247900"/>
            <a:ext cx="537238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3765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Incomplete network">
  <a:themeElements>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Custom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Incomplete network</Template>
  <TotalTime>1285</TotalTime>
  <Words>1665</Words>
  <Application>Microsoft Office PowerPoint</Application>
  <PresentationFormat>On-screen Show (4:3)</PresentationFormat>
  <Paragraphs>341</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Book Antiqua</vt:lpstr>
      <vt:lpstr>Calibri</vt:lpstr>
      <vt:lpstr>Consolas</vt:lpstr>
      <vt:lpstr>Courier New</vt:lpstr>
      <vt:lpstr>Georgia</vt:lpstr>
      <vt:lpstr>Palatino Linotype</vt:lpstr>
      <vt:lpstr>Times New Roman</vt:lpstr>
      <vt:lpstr>Wingdings</vt:lpstr>
      <vt:lpstr>Incomplete network</vt:lpstr>
      <vt:lpstr>Hardcover</vt:lpstr>
      <vt:lpstr>Stacks</vt:lpstr>
      <vt:lpstr>Characteristics of Data Structures</vt:lpstr>
      <vt:lpstr>Characteristics of Data Structures</vt:lpstr>
      <vt:lpstr>Abstract Data Types </vt:lpstr>
      <vt:lpstr>Stack</vt:lpstr>
      <vt:lpstr>Stack</vt:lpstr>
      <vt:lpstr>Stack Terminologies</vt:lpstr>
      <vt:lpstr>Operations perform on stack</vt:lpstr>
      <vt:lpstr>Operations perform on stack</vt:lpstr>
      <vt:lpstr>Stack-Related Terms</vt:lpstr>
      <vt:lpstr>Stack sample pseudo-code</vt:lpstr>
      <vt:lpstr>Stack sample pseudo-code</vt:lpstr>
      <vt:lpstr>Array-based Stack Implementation</vt:lpstr>
      <vt:lpstr>Array-based Stack Implementation</vt:lpstr>
      <vt:lpstr>Array-based Stack Implementation</vt:lpstr>
      <vt:lpstr>Linked List based Stack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dc:title>
  <dc:creator>IT-instructor</dc:creator>
  <cp:lastModifiedBy>Savriddin Khalilov</cp:lastModifiedBy>
  <cp:revision>20</cp:revision>
  <dcterms:created xsi:type="dcterms:W3CDTF">2013-11-17T02:04:16Z</dcterms:created>
  <dcterms:modified xsi:type="dcterms:W3CDTF">2020-06-18T08:59:52Z</dcterms:modified>
</cp:coreProperties>
</file>