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1"/>
  </p:notesMasterIdLst>
  <p:sldIdLst>
    <p:sldId id="256" r:id="rId2"/>
    <p:sldId id="290" r:id="rId3"/>
    <p:sldId id="257" r:id="rId4"/>
    <p:sldId id="291" r:id="rId5"/>
    <p:sldId id="292" r:id="rId6"/>
    <p:sldId id="293" r:id="rId7"/>
    <p:sldId id="294" r:id="rId8"/>
    <p:sldId id="259" r:id="rId9"/>
    <p:sldId id="300" r:id="rId10"/>
    <p:sldId id="260" r:id="rId11"/>
    <p:sldId id="301" r:id="rId12"/>
    <p:sldId id="302" r:id="rId13"/>
    <p:sldId id="263" r:id="rId14"/>
    <p:sldId id="272" r:id="rId15"/>
    <p:sldId id="264" r:id="rId16"/>
    <p:sldId id="268" r:id="rId17"/>
    <p:sldId id="269" r:id="rId18"/>
    <p:sldId id="303" r:id="rId19"/>
    <p:sldId id="295" r:id="rId20"/>
    <p:sldId id="270" r:id="rId21"/>
    <p:sldId id="296" r:id="rId22"/>
    <p:sldId id="273" r:id="rId23"/>
    <p:sldId id="274" r:id="rId24"/>
    <p:sldId id="276" r:id="rId25"/>
    <p:sldId id="297" r:id="rId26"/>
    <p:sldId id="298" r:id="rId27"/>
    <p:sldId id="277" r:id="rId28"/>
    <p:sldId id="280" r:id="rId29"/>
    <p:sldId id="278" r:id="rId30"/>
    <p:sldId id="279" r:id="rId31"/>
    <p:sldId id="299" r:id="rId32"/>
    <p:sldId id="283" r:id="rId33"/>
    <p:sldId id="285" r:id="rId34"/>
    <p:sldId id="286" r:id="rId35"/>
    <p:sldId id="287" r:id="rId36"/>
    <p:sldId id="288" r:id="rId37"/>
    <p:sldId id="289" r:id="rId38"/>
    <p:sldId id="282" r:id="rId39"/>
    <p:sldId id="28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747"/>
  </p:normalViewPr>
  <p:slideViewPr>
    <p:cSldViewPr snapToGrid="0" snapToObjects="1">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9593B-EA84-470A-957D-357446D8A9AF}"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5B518EAF-3E8E-47F5-80E1-DAB1223C3FA3}">
      <dgm:prSet/>
      <dgm:spPr/>
      <dgm:t>
        <a:bodyPr/>
        <a:lstStyle/>
        <a:p>
          <a:r>
            <a:rPr lang="en-US" dirty="0"/>
            <a:t>All the parts of your body are composed of individual units called </a:t>
          </a:r>
          <a:r>
            <a:rPr lang="en-US" b="1" dirty="0">
              <a:solidFill>
                <a:srgbClr val="C00000"/>
              </a:solidFill>
            </a:rPr>
            <a:t>cells</a:t>
          </a:r>
          <a:r>
            <a:rPr lang="en-US" b="1" dirty="0"/>
            <a:t>. </a:t>
          </a:r>
          <a:endParaRPr lang="en-US" dirty="0"/>
        </a:p>
      </dgm:t>
    </dgm:pt>
    <dgm:pt modelId="{64C355AD-28FF-4664-B9F0-594686F497E5}" type="parTrans" cxnId="{831B5AD2-6490-4451-96A8-FB824672B944}">
      <dgm:prSet/>
      <dgm:spPr/>
      <dgm:t>
        <a:bodyPr/>
        <a:lstStyle/>
        <a:p>
          <a:endParaRPr lang="en-US"/>
        </a:p>
      </dgm:t>
    </dgm:pt>
    <dgm:pt modelId="{8E40DD21-0E0C-432B-8D29-198876321963}" type="sibTrans" cxnId="{831B5AD2-6490-4451-96A8-FB824672B944}">
      <dgm:prSet/>
      <dgm:spPr/>
      <dgm:t>
        <a:bodyPr/>
        <a:lstStyle/>
        <a:p>
          <a:endParaRPr lang="en-US"/>
        </a:p>
      </dgm:t>
    </dgm:pt>
    <dgm:pt modelId="{6B3D727F-71CC-4E2C-B199-8FA5F095BC6E}">
      <dgm:prSet/>
      <dgm:spPr/>
      <dgm:t>
        <a:bodyPr/>
        <a:lstStyle/>
        <a:p>
          <a:r>
            <a:rPr lang="en-US" dirty="0"/>
            <a:t>Examples </a:t>
          </a:r>
          <a:r>
            <a:rPr lang="en-US" dirty="0">
              <a:solidFill>
                <a:srgbClr val="C00000"/>
              </a:solidFill>
              <a:sym typeface="Wingdings" panose="05000000000000000000" pitchFamily="2" charset="2"/>
            </a:rPr>
            <a:t></a:t>
          </a:r>
          <a:r>
            <a:rPr lang="en-US" dirty="0"/>
            <a:t> muscle, nerve, skin, and bone cells. </a:t>
          </a:r>
        </a:p>
      </dgm:t>
    </dgm:pt>
    <dgm:pt modelId="{72E5FC14-F0C6-415F-B21B-4B2B58D1BA41}" type="parTrans" cxnId="{21BEF1C9-4C9E-415C-9C00-31E813A2D6AF}">
      <dgm:prSet/>
      <dgm:spPr/>
      <dgm:t>
        <a:bodyPr/>
        <a:lstStyle/>
        <a:p>
          <a:endParaRPr lang="en-US"/>
        </a:p>
      </dgm:t>
    </dgm:pt>
    <dgm:pt modelId="{CD3FF90A-B439-41B0-866C-46A1C2FB0C53}" type="sibTrans" cxnId="{21BEF1C9-4C9E-415C-9C00-31E813A2D6AF}">
      <dgm:prSet/>
      <dgm:spPr/>
      <dgm:t>
        <a:bodyPr/>
        <a:lstStyle/>
        <a:p>
          <a:endParaRPr lang="en-US"/>
        </a:p>
      </dgm:t>
    </dgm:pt>
    <dgm:pt modelId="{6E6D698E-D272-E64C-AB79-27F63FC97B24}">
      <dgm:prSet/>
      <dgm:spPr/>
      <dgm:t>
        <a:bodyPr/>
        <a:lstStyle/>
        <a:p>
          <a:r>
            <a:rPr lang="en-US" b="0" i="0" u="none" strike="noStrike" dirty="0">
              <a:solidFill>
                <a:schemeClr val="bg1"/>
              </a:solidFill>
              <a:effectLst/>
              <a:latin typeface="+mn-lt"/>
            </a:rPr>
            <a:t>Cells are the </a:t>
          </a:r>
          <a:r>
            <a:rPr lang="en-US" b="0" i="0" u="sng" strike="noStrike" dirty="0">
              <a:solidFill>
                <a:schemeClr val="bg1"/>
              </a:solidFill>
              <a:effectLst/>
              <a:latin typeface="+mn-lt"/>
            </a:rPr>
            <a:t>basic building blocks of all living things</a:t>
          </a:r>
          <a:r>
            <a:rPr lang="en-US" b="0" i="0" u="none" strike="noStrike" dirty="0">
              <a:solidFill>
                <a:schemeClr val="bg1"/>
              </a:solidFill>
              <a:effectLst/>
              <a:latin typeface="+mn-lt"/>
            </a:rPr>
            <a:t>. The human body is composed of trillions of cells. </a:t>
          </a:r>
          <a:endParaRPr lang="en-US" b="0" dirty="0">
            <a:latin typeface="+mn-lt"/>
          </a:endParaRPr>
        </a:p>
      </dgm:t>
    </dgm:pt>
    <dgm:pt modelId="{6097AD39-E04C-C84D-9BA1-3799129596AE}" type="parTrans" cxnId="{21719D52-31C8-624B-BB71-CB06E603DDEC}">
      <dgm:prSet/>
      <dgm:spPr/>
      <dgm:t>
        <a:bodyPr/>
        <a:lstStyle/>
        <a:p>
          <a:endParaRPr lang="en-US"/>
        </a:p>
      </dgm:t>
    </dgm:pt>
    <dgm:pt modelId="{023BE546-D60A-FA49-A2A4-E9C20A821413}" type="sibTrans" cxnId="{21719D52-31C8-624B-BB71-CB06E603DDEC}">
      <dgm:prSet/>
      <dgm:spPr/>
      <dgm:t>
        <a:bodyPr/>
        <a:lstStyle/>
        <a:p>
          <a:endParaRPr lang="en-US"/>
        </a:p>
      </dgm:t>
    </dgm:pt>
    <dgm:pt modelId="{8F77D43B-892D-D745-87CB-69CDD72F02FE}" type="pres">
      <dgm:prSet presAssocID="{5F29593B-EA84-470A-957D-357446D8A9AF}" presName="linear" presStyleCnt="0">
        <dgm:presLayoutVars>
          <dgm:animLvl val="lvl"/>
          <dgm:resizeHandles val="exact"/>
        </dgm:presLayoutVars>
      </dgm:prSet>
      <dgm:spPr/>
    </dgm:pt>
    <dgm:pt modelId="{2DB603D9-8B08-1D41-B4DE-19B4D1820048}" type="pres">
      <dgm:prSet presAssocID="{5B518EAF-3E8E-47F5-80E1-DAB1223C3FA3}" presName="parentText" presStyleLbl="node1" presStyleIdx="0" presStyleCnt="3">
        <dgm:presLayoutVars>
          <dgm:chMax val="0"/>
          <dgm:bulletEnabled val="1"/>
        </dgm:presLayoutVars>
      </dgm:prSet>
      <dgm:spPr/>
    </dgm:pt>
    <dgm:pt modelId="{924B1F20-0BB9-F94B-AA3B-99589CBA6A6A}" type="pres">
      <dgm:prSet presAssocID="{8E40DD21-0E0C-432B-8D29-198876321963}" presName="spacer" presStyleCnt="0"/>
      <dgm:spPr/>
    </dgm:pt>
    <dgm:pt modelId="{906AD97A-EA11-654E-A9C9-9C530705F212}" type="pres">
      <dgm:prSet presAssocID="{6E6D698E-D272-E64C-AB79-27F63FC97B24}" presName="parentText" presStyleLbl="node1" presStyleIdx="1" presStyleCnt="3">
        <dgm:presLayoutVars>
          <dgm:chMax val="0"/>
          <dgm:bulletEnabled val="1"/>
        </dgm:presLayoutVars>
      </dgm:prSet>
      <dgm:spPr/>
    </dgm:pt>
    <dgm:pt modelId="{F55B2610-7B7A-A44C-B5E8-DA0475CF3944}" type="pres">
      <dgm:prSet presAssocID="{023BE546-D60A-FA49-A2A4-E9C20A821413}" presName="spacer" presStyleCnt="0"/>
      <dgm:spPr/>
    </dgm:pt>
    <dgm:pt modelId="{C16CFC25-4FCE-2541-9366-5228B9419AF1}" type="pres">
      <dgm:prSet presAssocID="{6B3D727F-71CC-4E2C-B199-8FA5F095BC6E}" presName="parentText" presStyleLbl="node1" presStyleIdx="2" presStyleCnt="3">
        <dgm:presLayoutVars>
          <dgm:chMax val="0"/>
          <dgm:bulletEnabled val="1"/>
        </dgm:presLayoutVars>
      </dgm:prSet>
      <dgm:spPr/>
    </dgm:pt>
  </dgm:ptLst>
  <dgm:cxnLst>
    <dgm:cxn modelId="{030E3633-5BFE-BC4F-B753-93ADC62BB55D}" type="presOf" srcId="{5F29593B-EA84-470A-957D-357446D8A9AF}" destId="{8F77D43B-892D-D745-87CB-69CDD72F02FE}" srcOrd="0" destOrd="0" presId="urn:microsoft.com/office/officeart/2005/8/layout/vList2"/>
    <dgm:cxn modelId="{21719D52-31C8-624B-BB71-CB06E603DDEC}" srcId="{5F29593B-EA84-470A-957D-357446D8A9AF}" destId="{6E6D698E-D272-E64C-AB79-27F63FC97B24}" srcOrd="1" destOrd="0" parTransId="{6097AD39-E04C-C84D-9BA1-3799129596AE}" sibTransId="{023BE546-D60A-FA49-A2A4-E9C20A821413}"/>
    <dgm:cxn modelId="{857A876A-5DE5-F94F-A24B-555817570AA2}" type="presOf" srcId="{5B518EAF-3E8E-47F5-80E1-DAB1223C3FA3}" destId="{2DB603D9-8B08-1D41-B4DE-19B4D1820048}" srcOrd="0" destOrd="0" presId="urn:microsoft.com/office/officeart/2005/8/layout/vList2"/>
    <dgm:cxn modelId="{21BEF1C9-4C9E-415C-9C00-31E813A2D6AF}" srcId="{5F29593B-EA84-470A-957D-357446D8A9AF}" destId="{6B3D727F-71CC-4E2C-B199-8FA5F095BC6E}" srcOrd="2" destOrd="0" parTransId="{72E5FC14-F0C6-415F-B21B-4B2B58D1BA41}" sibTransId="{CD3FF90A-B439-41B0-866C-46A1C2FB0C53}"/>
    <dgm:cxn modelId="{831B5AD2-6490-4451-96A8-FB824672B944}" srcId="{5F29593B-EA84-470A-957D-357446D8A9AF}" destId="{5B518EAF-3E8E-47F5-80E1-DAB1223C3FA3}" srcOrd="0" destOrd="0" parTransId="{64C355AD-28FF-4664-B9F0-594686F497E5}" sibTransId="{8E40DD21-0E0C-432B-8D29-198876321963}"/>
    <dgm:cxn modelId="{261440D3-299B-7B45-9BBA-3E3A94BCA9F7}" type="presOf" srcId="{6B3D727F-71CC-4E2C-B199-8FA5F095BC6E}" destId="{C16CFC25-4FCE-2541-9366-5228B9419AF1}" srcOrd="0" destOrd="0" presId="urn:microsoft.com/office/officeart/2005/8/layout/vList2"/>
    <dgm:cxn modelId="{2F28EFF8-1F4F-8B4F-9970-830C8E372DE5}" type="presOf" srcId="{6E6D698E-D272-E64C-AB79-27F63FC97B24}" destId="{906AD97A-EA11-654E-A9C9-9C530705F212}" srcOrd="0" destOrd="0" presId="urn:microsoft.com/office/officeart/2005/8/layout/vList2"/>
    <dgm:cxn modelId="{A90DB5D2-4C11-EA42-AFEF-60C1BB2F30D8}" type="presParOf" srcId="{8F77D43B-892D-D745-87CB-69CDD72F02FE}" destId="{2DB603D9-8B08-1D41-B4DE-19B4D1820048}" srcOrd="0" destOrd="0" presId="urn:microsoft.com/office/officeart/2005/8/layout/vList2"/>
    <dgm:cxn modelId="{CD2EA245-8170-3042-A64A-F5057E0DD9C5}" type="presParOf" srcId="{8F77D43B-892D-D745-87CB-69CDD72F02FE}" destId="{924B1F20-0BB9-F94B-AA3B-99589CBA6A6A}" srcOrd="1" destOrd="0" presId="urn:microsoft.com/office/officeart/2005/8/layout/vList2"/>
    <dgm:cxn modelId="{E6D2A4DA-2E64-044B-9205-DD3166FCAB97}" type="presParOf" srcId="{8F77D43B-892D-D745-87CB-69CDD72F02FE}" destId="{906AD97A-EA11-654E-A9C9-9C530705F212}" srcOrd="2" destOrd="0" presId="urn:microsoft.com/office/officeart/2005/8/layout/vList2"/>
    <dgm:cxn modelId="{980F0B87-393A-424A-89FC-EBD29D2A46D9}" type="presParOf" srcId="{8F77D43B-892D-D745-87CB-69CDD72F02FE}" destId="{F55B2610-7B7A-A44C-B5E8-DA0475CF3944}" srcOrd="3" destOrd="0" presId="urn:microsoft.com/office/officeart/2005/8/layout/vList2"/>
    <dgm:cxn modelId="{973ABC9B-223E-384F-A92D-AA2C0B554B36}" type="presParOf" srcId="{8F77D43B-892D-D745-87CB-69CDD72F02FE}" destId="{C16CFC25-4FCE-2541-9366-5228B9419AF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D5C3B-225D-41AA-A3A4-C9B737D999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6924D3-8294-44A7-BFDF-A654A51A82FC}">
      <dgm:prSet/>
      <dgm:spPr/>
      <dgm:t>
        <a:bodyPr/>
        <a:lstStyle/>
        <a:p>
          <a:r>
            <a:rPr lang="en-US"/>
            <a:t>Similar cells grouped together are </a:t>
          </a:r>
          <a:r>
            <a:rPr lang="en-US" b="1"/>
            <a:t>tissues. </a:t>
          </a:r>
          <a:endParaRPr lang="en-US"/>
        </a:p>
      </dgm:t>
    </dgm:pt>
    <dgm:pt modelId="{E2A90BFC-67AF-4206-A6A3-EE2E8AF9620A}" type="parTrans" cxnId="{A51EC71E-E773-4641-A600-5F7E1653239A}">
      <dgm:prSet/>
      <dgm:spPr/>
      <dgm:t>
        <a:bodyPr/>
        <a:lstStyle/>
        <a:p>
          <a:endParaRPr lang="en-US"/>
        </a:p>
      </dgm:t>
    </dgm:pt>
    <dgm:pt modelId="{30DBBA22-E19F-4B4A-AC34-17279ACB64EA}" type="sibTrans" cxnId="{A51EC71E-E773-4641-A600-5F7E1653239A}">
      <dgm:prSet/>
      <dgm:spPr/>
      <dgm:t>
        <a:bodyPr/>
        <a:lstStyle/>
        <a:p>
          <a:endParaRPr lang="en-US"/>
        </a:p>
      </dgm:t>
    </dgm:pt>
    <dgm:pt modelId="{1D05229E-C951-4884-BF6D-CE2497CC3E6F}">
      <dgm:prSet/>
      <dgm:spPr/>
      <dgm:t>
        <a:bodyPr/>
        <a:lstStyle/>
        <a:p>
          <a:r>
            <a:rPr lang="en-US" b="0" dirty="0"/>
            <a:t>Example </a:t>
          </a:r>
          <a:r>
            <a:rPr lang="en-US" b="0" dirty="0">
              <a:sym typeface="Wingdings" panose="05000000000000000000" pitchFamily="2" charset="2"/>
            </a:rPr>
            <a:t> Connective Tissue </a:t>
          </a:r>
        </a:p>
        <a:p>
          <a:r>
            <a:rPr lang="en-US" b="0" dirty="0">
              <a:sym typeface="Wingdings" panose="05000000000000000000" pitchFamily="2" charset="2"/>
            </a:rPr>
            <a:t>Nervous Tissue </a:t>
          </a:r>
        </a:p>
        <a:p>
          <a:r>
            <a:rPr lang="en-US" b="0" dirty="0">
              <a:sym typeface="Wingdings" panose="05000000000000000000" pitchFamily="2" charset="2"/>
            </a:rPr>
            <a:t>Muscle Tissue </a:t>
          </a:r>
        </a:p>
        <a:p>
          <a:r>
            <a:rPr lang="en-US" b="0" dirty="0">
              <a:sym typeface="Wingdings" panose="05000000000000000000" pitchFamily="2" charset="2"/>
            </a:rPr>
            <a:t>Epithelial Tissue </a:t>
          </a:r>
          <a:endParaRPr lang="en-US" b="0" dirty="0"/>
        </a:p>
      </dgm:t>
    </dgm:pt>
    <dgm:pt modelId="{0C100DD3-057F-405B-9A13-67F2BB29B17E}" type="parTrans" cxnId="{D19866B6-974D-409E-B710-B63CD9EB23D1}">
      <dgm:prSet/>
      <dgm:spPr/>
      <dgm:t>
        <a:bodyPr/>
        <a:lstStyle/>
        <a:p>
          <a:endParaRPr lang="en-US"/>
        </a:p>
      </dgm:t>
    </dgm:pt>
    <dgm:pt modelId="{38D2B1E2-03B1-4E3E-ABC1-8650B641043B}" type="sibTrans" cxnId="{D19866B6-974D-409E-B710-B63CD9EB23D1}">
      <dgm:prSet/>
      <dgm:spPr/>
      <dgm:t>
        <a:bodyPr/>
        <a:lstStyle/>
        <a:p>
          <a:endParaRPr lang="en-US"/>
        </a:p>
      </dgm:t>
    </dgm:pt>
    <dgm:pt modelId="{6A110FAF-962F-BA4E-BC30-49E43E38FDA0}" type="pres">
      <dgm:prSet presAssocID="{1D4D5C3B-225D-41AA-A3A4-C9B737D99941}" presName="linear" presStyleCnt="0">
        <dgm:presLayoutVars>
          <dgm:animLvl val="lvl"/>
          <dgm:resizeHandles val="exact"/>
        </dgm:presLayoutVars>
      </dgm:prSet>
      <dgm:spPr/>
    </dgm:pt>
    <dgm:pt modelId="{451A5105-8139-E042-AE52-490D0E0C4E2C}" type="pres">
      <dgm:prSet presAssocID="{286924D3-8294-44A7-BFDF-A654A51A82FC}" presName="parentText" presStyleLbl="node1" presStyleIdx="0" presStyleCnt="2">
        <dgm:presLayoutVars>
          <dgm:chMax val="0"/>
          <dgm:bulletEnabled val="1"/>
        </dgm:presLayoutVars>
      </dgm:prSet>
      <dgm:spPr/>
    </dgm:pt>
    <dgm:pt modelId="{DB42947D-70C9-874E-B4EF-ADCB86865E42}" type="pres">
      <dgm:prSet presAssocID="{30DBBA22-E19F-4B4A-AC34-17279ACB64EA}" presName="spacer" presStyleCnt="0"/>
      <dgm:spPr/>
    </dgm:pt>
    <dgm:pt modelId="{9174FA95-BF99-AF4B-856C-165CB9EA1922}" type="pres">
      <dgm:prSet presAssocID="{1D05229E-C951-4884-BF6D-CE2497CC3E6F}" presName="parentText" presStyleLbl="node1" presStyleIdx="1" presStyleCnt="2">
        <dgm:presLayoutVars>
          <dgm:chMax val="0"/>
          <dgm:bulletEnabled val="1"/>
        </dgm:presLayoutVars>
      </dgm:prSet>
      <dgm:spPr/>
    </dgm:pt>
  </dgm:ptLst>
  <dgm:cxnLst>
    <dgm:cxn modelId="{A51EC71E-E773-4641-A600-5F7E1653239A}" srcId="{1D4D5C3B-225D-41AA-A3A4-C9B737D99941}" destId="{286924D3-8294-44A7-BFDF-A654A51A82FC}" srcOrd="0" destOrd="0" parTransId="{E2A90BFC-67AF-4206-A6A3-EE2E8AF9620A}" sibTransId="{30DBBA22-E19F-4B4A-AC34-17279ACB64EA}"/>
    <dgm:cxn modelId="{7968E039-254B-5F4A-9C22-74DE57D587E9}" type="presOf" srcId="{286924D3-8294-44A7-BFDF-A654A51A82FC}" destId="{451A5105-8139-E042-AE52-490D0E0C4E2C}" srcOrd="0" destOrd="0" presId="urn:microsoft.com/office/officeart/2005/8/layout/vList2"/>
    <dgm:cxn modelId="{D19866B6-974D-409E-B710-B63CD9EB23D1}" srcId="{1D4D5C3B-225D-41AA-A3A4-C9B737D99941}" destId="{1D05229E-C951-4884-BF6D-CE2497CC3E6F}" srcOrd="1" destOrd="0" parTransId="{0C100DD3-057F-405B-9A13-67F2BB29B17E}" sibTransId="{38D2B1E2-03B1-4E3E-ABC1-8650B641043B}"/>
    <dgm:cxn modelId="{9CA7CBEE-B585-2945-99D8-D3BD633C55AB}" type="presOf" srcId="{1D4D5C3B-225D-41AA-A3A4-C9B737D99941}" destId="{6A110FAF-962F-BA4E-BC30-49E43E38FDA0}" srcOrd="0" destOrd="0" presId="urn:microsoft.com/office/officeart/2005/8/layout/vList2"/>
    <dgm:cxn modelId="{4397E7F1-5776-3749-B380-1746345A0B20}" type="presOf" srcId="{1D05229E-C951-4884-BF6D-CE2497CC3E6F}" destId="{9174FA95-BF99-AF4B-856C-165CB9EA1922}" srcOrd="0" destOrd="0" presId="urn:microsoft.com/office/officeart/2005/8/layout/vList2"/>
    <dgm:cxn modelId="{25B0FDEB-002B-3241-9B11-7E40C5C413AC}" type="presParOf" srcId="{6A110FAF-962F-BA4E-BC30-49E43E38FDA0}" destId="{451A5105-8139-E042-AE52-490D0E0C4E2C}" srcOrd="0" destOrd="0" presId="urn:microsoft.com/office/officeart/2005/8/layout/vList2"/>
    <dgm:cxn modelId="{0EDFDDE0-5CC6-CD40-91A0-0F637901B5ED}" type="presParOf" srcId="{6A110FAF-962F-BA4E-BC30-49E43E38FDA0}" destId="{DB42947D-70C9-874E-B4EF-ADCB86865E42}" srcOrd="1" destOrd="0" presId="urn:microsoft.com/office/officeart/2005/8/layout/vList2"/>
    <dgm:cxn modelId="{43263FFE-12D6-CB43-B1E2-B0419FF9116F}" type="presParOf" srcId="{6A110FAF-962F-BA4E-BC30-49E43E38FDA0}" destId="{9174FA95-BF99-AF4B-856C-165CB9EA192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24FEF-F153-4D06-BF69-61C5FCF9268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A7BE474-835A-4521-B8CB-CEF01D599037}">
      <dgm:prSet/>
      <dgm:spPr/>
      <dgm:t>
        <a:bodyPr/>
        <a:lstStyle/>
        <a:p>
          <a:r>
            <a:rPr lang="en-US" dirty="0"/>
            <a:t>Collections of different tissues working together are </a:t>
          </a:r>
          <a:r>
            <a:rPr lang="en-US" b="1" dirty="0"/>
            <a:t>organs. </a:t>
          </a:r>
          <a:endParaRPr lang="en-US" dirty="0"/>
        </a:p>
      </dgm:t>
    </dgm:pt>
    <dgm:pt modelId="{92891E97-AB7A-447A-8D59-4916F63D61E4}" type="parTrans" cxnId="{3CD2AA31-B073-4689-B789-B62A7A4F561C}">
      <dgm:prSet/>
      <dgm:spPr/>
      <dgm:t>
        <a:bodyPr/>
        <a:lstStyle/>
        <a:p>
          <a:endParaRPr lang="en-US"/>
        </a:p>
      </dgm:t>
    </dgm:pt>
    <dgm:pt modelId="{AD32E777-FCC2-4DA1-9BBB-7ABFC9DB842D}" type="sibTrans" cxnId="{3CD2AA31-B073-4689-B789-B62A7A4F561C}">
      <dgm:prSet/>
      <dgm:spPr/>
      <dgm:t>
        <a:bodyPr/>
        <a:lstStyle/>
        <a:p>
          <a:endParaRPr lang="en-US"/>
        </a:p>
      </dgm:t>
    </dgm:pt>
    <dgm:pt modelId="{32972A6B-EFA1-4734-B4A0-23BDE63BA17C}">
      <dgm:prSet/>
      <dgm:spPr/>
      <dgm:t>
        <a:bodyPr/>
        <a:lstStyle/>
        <a:p>
          <a:r>
            <a:rPr lang="en-US" dirty="0"/>
            <a:t>Example </a:t>
          </a:r>
          <a:r>
            <a:rPr lang="en-US" dirty="0">
              <a:sym typeface="Wingdings" panose="05000000000000000000" pitchFamily="2" charset="2"/>
            </a:rPr>
            <a:t></a:t>
          </a:r>
          <a:r>
            <a:rPr lang="en-US" dirty="0"/>
            <a:t> Stomach, that has specialized tissues, such as muscle, epithelial and nerve, that help the organ function. </a:t>
          </a:r>
        </a:p>
      </dgm:t>
    </dgm:pt>
    <dgm:pt modelId="{8D60F379-6C9E-4946-9DFB-9A0A1B63B8C9}" type="parTrans" cxnId="{D968CC01-4CE3-4F61-86AB-8B78FAEF7063}">
      <dgm:prSet/>
      <dgm:spPr/>
      <dgm:t>
        <a:bodyPr/>
        <a:lstStyle/>
        <a:p>
          <a:endParaRPr lang="en-US"/>
        </a:p>
      </dgm:t>
    </dgm:pt>
    <dgm:pt modelId="{840CDBED-CB05-46B9-ADD1-298ECBDDE5F2}" type="sibTrans" cxnId="{D968CC01-4CE3-4F61-86AB-8B78FAEF7063}">
      <dgm:prSet/>
      <dgm:spPr/>
      <dgm:t>
        <a:bodyPr/>
        <a:lstStyle/>
        <a:p>
          <a:endParaRPr lang="en-US"/>
        </a:p>
      </dgm:t>
    </dgm:pt>
    <dgm:pt modelId="{50D8AA9B-17E9-C643-9B33-16C1B94C0E0B}" type="pres">
      <dgm:prSet presAssocID="{E3E24FEF-F153-4D06-BF69-61C5FCF92684}" presName="linear" presStyleCnt="0">
        <dgm:presLayoutVars>
          <dgm:animLvl val="lvl"/>
          <dgm:resizeHandles val="exact"/>
        </dgm:presLayoutVars>
      </dgm:prSet>
      <dgm:spPr/>
    </dgm:pt>
    <dgm:pt modelId="{483BBD42-F5F1-2244-B662-9F9C5D944423}" type="pres">
      <dgm:prSet presAssocID="{BA7BE474-835A-4521-B8CB-CEF01D599037}" presName="parentText" presStyleLbl="node1" presStyleIdx="0" presStyleCnt="2">
        <dgm:presLayoutVars>
          <dgm:chMax val="0"/>
          <dgm:bulletEnabled val="1"/>
        </dgm:presLayoutVars>
      </dgm:prSet>
      <dgm:spPr/>
    </dgm:pt>
    <dgm:pt modelId="{02574348-D658-3C47-B72B-E9821063A895}" type="pres">
      <dgm:prSet presAssocID="{AD32E777-FCC2-4DA1-9BBB-7ABFC9DB842D}" presName="spacer" presStyleCnt="0"/>
      <dgm:spPr/>
    </dgm:pt>
    <dgm:pt modelId="{3EE42224-74AC-3B47-9A03-9E309C081C27}" type="pres">
      <dgm:prSet presAssocID="{32972A6B-EFA1-4734-B4A0-23BDE63BA17C}" presName="parentText" presStyleLbl="node1" presStyleIdx="1" presStyleCnt="2">
        <dgm:presLayoutVars>
          <dgm:chMax val="0"/>
          <dgm:bulletEnabled val="1"/>
        </dgm:presLayoutVars>
      </dgm:prSet>
      <dgm:spPr/>
    </dgm:pt>
  </dgm:ptLst>
  <dgm:cxnLst>
    <dgm:cxn modelId="{D968CC01-4CE3-4F61-86AB-8B78FAEF7063}" srcId="{E3E24FEF-F153-4D06-BF69-61C5FCF92684}" destId="{32972A6B-EFA1-4734-B4A0-23BDE63BA17C}" srcOrd="1" destOrd="0" parTransId="{8D60F379-6C9E-4946-9DFB-9A0A1B63B8C9}" sibTransId="{840CDBED-CB05-46B9-ADD1-298ECBDDE5F2}"/>
    <dgm:cxn modelId="{3CD2AA31-B073-4689-B789-B62A7A4F561C}" srcId="{E3E24FEF-F153-4D06-BF69-61C5FCF92684}" destId="{BA7BE474-835A-4521-B8CB-CEF01D599037}" srcOrd="0" destOrd="0" parTransId="{92891E97-AB7A-447A-8D59-4916F63D61E4}" sibTransId="{AD32E777-FCC2-4DA1-9BBB-7ABFC9DB842D}"/>
    <dgm:cxn modelId="{A7DD3643-FD5F-E445-931E-26DD06B77407}" type="presOf" srcId="{E3E24FEF-F153-4D06-BF69-61C5FCF92684}" destId="{50D8AA9B-17E9-C643-9B33-16C1B94C0E0B}" srcOrd="0" destOrd="0" presId="urn:microsoft.com/office/officeart/2005/8/layout/vList2"/>
    <dgm:cxn modelId="{1DE5AF66-B2BE-2544-B0A6-E706BE6B13DA}" type="presOf" srcId="{BA7BE474-835A-4521-B8CB-CEF01D599037}" destId="{483BBD42-F5F1-2244-B662-9F9C5D944423}" srcOrd="0" destOrd="0" presId="urn:microsoft.com/office/officeart/2005/8/layout/vList2"/>
    <dgm:cxn modelId="{1B6F8180-9866-2748-BB42-09DEC184FCB9}" type="presOf" srcId="{32972A6B-EFA1-4734-B4A0-23BDE63BA17C}" destId="{3EE42224-74AC-3B47-9A03-9E309C081C27}" srcOrd="0" destOrd="0" presId="urn:microsoft.com/office/officeart/2005/8/layout/vList2"/>
    <dgm:cxn modelId="{282664FE-A104-FB42-8603-836A98118335}" type="presParOf" srcId="{50D8AA9B-17E9-C643-9B33-16C1B94C0E0B}" destId="{483BBD42-F5F1-2244-B662-9F9C5D944423}" srcOrd="0" destOrd="0" presId="urn:microsoft.com/office/officeart/2005/8/layout/vList2"/>
    <dgm:cxn modelId="{7D861DC5-7678-6545-9A7E-2FEFBE86C44A}" type="presParOf" srcId="{50D8AA9B-17E9-C643-9B33-16C1B94C0E0B}" destId="{02574348-D658-3C47-B72B-E9821063A895}" srcOrd="1" destOrd="0" presId="urn:microsoft.com/office/officeart/2005/8/layout/vList2"/>
    <dgm:cxn modelId="{F2CB87E8-4E9C-5441-832D-13FD106C2B48}" type="presParOf" srcId="{50D8AA9B-17E9-C643-9B33-16C1B94C0E0B}" destId="{3EE42224-74AC-3B47-9A03-9E309C081C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973F63-ADC7-4BE6-B559-0CEED1C0CE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A73B5A-F538-4CA6-A3C2-4CFD0F934B9E}">
      <dgm:prSet/>
      <dgm:spPr/>
      <dgm:t>
        <a:bodyPr/>
        <a:lstStyle/>
        <a:p>
          <a:r>
            <a:rPr lang="en-US" dirty="0"/>
            <a:t>Groups of organs working together are the </a:t>
          </a:r>
          <a:r>
            <a:rPr lang="en-US" b="1" dirty="0"/>
            <a:t>systems </a:t>
          </a:r>
          <a:r>
            <a:rPr lang="en-US" dirty="0"/>
            <a:t>of the body. </a:t>
          </a:r>
        </a:p>
      </dgm:t>
    </dgm:pt>
    <dgm:pt modelId="{843AC065-600D-413C-914D-E6A29AA61E39}" type="parTrans" cxnId="{D2D19541-4BE2-47FC-AF47-D5B9AE8BC6C1}">
      <dgm:prSet/>
      <dgm:spPr/>
      <dgm:t>
        <a:bodyPr/>
        <a:lstStyle/>
        <a:p>
          <a:endParaRPr lang="en-US"/>
        </a:p>
      </dgm:t>
    </dgm:pt>
    <dgm:pt modelId="{21BC9757-2D8B-4A6F-AF2A-74B6F5CF3548}" type="sibTrans" cxnId="{D2D19541-4BE2-47FC-AF47-D5B9AE8BC6C1}">
      <dgm:prSet/>
      <dgm:spPr/>
      <dgm:t>
        <a:bodyPr/>
        <a:lstStyle/>
        <a:p>
          <a:endParaRPr lang="en-US"/>
        </a:p>
      </dgm:t>
    </dgm:pt>
    <dgm:pt modelId="{F4A9E75E-4048-49E0-940B-6C3A18B82F57}">
      <dgm:prSet/>
      <dgm:spPr/>
      <dgm:t>
        <a:bodyPr/>
        <a:lstStyle/>
        <a:p>
          <a:r>
            <a:rPr lang="en-US" dirty="0"/>
            <a:t>The digestive system, for example, includes the mouth, throat (pharynx), esophagus, stomach, and intestines, </a:t>
          </a:r>
        </a:p>
      </dgm:t>
    </dgm:pt>
    <dgm:pt modelId="{974DE131-1420-4E41-92A2-5170920F1FF4}" type="parTrans" cxnId="{7D323FE2-BF70-4596-A5EE-263CF2D7C7E2}">
      <dgm:prSet/>
      <dgm:spPr/>
      <dgm:t>
        <a:bodyPr/>
        <a:lstStyle/>
        <a:p>
          <a:endParaRPr lang="en-US"/>
        </a:p>
      </dgm:t>
    </dgm:pt>
    <dgm:pt modelId="{C3467C84-438D-444B-A0A3-A7C463E7AC5B}" type="sibTrans" cxnId="{7D323FE2-BF70-4596-A5EE-263CF2D7C7E2}">
      <dgm:prSet/>
      <dgm:spPr/>
      <dgm:t>
        <a:bodyPr/>
        <a:lstStyle/>
        <a:p>
          <a:endParaRPr lang="en-US"/>
        </a:p>
      </dgm:t>
    </dgm:pt>
    <dgm:pt modelId="{0CD28144-8705-9A44-8868-57786516A470}" type="pres">
      <dgm:prSet presAssocID="{46973F63-ADC7-4BE6-B559-0CEED1C0CE23}" presName="linear" presStyleCnt="0">
        <dgm:presLayoutVars>
          <dgm:animLvl val="lvl"/>
          <dgm:resizeHandles val="exact"/>
        </dgm:presLayoutVars>
      </dgm:prSet>
      <dgm:spPr/>
    </dgm:pt>
    <dgm:pt modelId="{8C4C31E9-9D61-004D-BD2B-054FDA5D97B7}" type="pres">
      <dgm:prSet presAssocID="{02A73B5A-F538-4CA6-A3C2-4CFD0F934B9E}" presName="parentText" presStyleLbl="node1" presStyleIdx="0" presStyleCnt="2">
        <dgm:presLayoutVars>
          <dgm:chMax val="0"/>
          <dgm:bulletEnabled val="1"/>
        </dgm:presLayoutVars>
      </dgm:prSet>
      <dgm:spPr/>
    </dgm:pt>
    <dgm:pt modelId="{EE8A84BF-4D05-D941-80AB-A4DB67C6802B}" type="pres">
      <dgm:prSet presAssocID="{21BC9757-2D8B-4A6F-AF2A-74B6F5CF3548}" presName="spacer" presStyleCnt="0"/>
      <dgm:spPr/>
    </dgm:pt>
    <dgm:pt modelId="{B17F4DAA-CCA6-7F4C-804E-E4D07E8E8B43}" type="pres">
      <dgm:prSet presAssocID="{F4A9E75E-4048-49E0-940B-6C3A18B82F57}" presName="parentText" presStyleLbl="node1" presStyleIdx="1" presStyleCnt="2">
        <dgm:presLayoutVars>
          <dgm:chMax val="0"/>
          <dgm:bulletEnabled val="1"/>
        </dgm:presLayoutVars>
      </dgm:prSet>
      <dgm:spPr/>
    </dgm:pt>
  </dgm:ptLst>
  <dgm:cxnLst>
    <dgm:cxn modelId="{D2D19541-4BE2-47FC-AF47-D5B9AE8BC6C1}" srcId="{46973F63-ADC7-4BE6-B559-0CEED1C0CE23}" destId="{02A73B5A-F538-4CA6-A3C2-4CFD0F934B9E}" srcOrd="0" destOrd="0" parTransId="{843AC065-600D-413C-914D-E6A29AA61E39}" sibTransId="{21BC9757-2D8B-4A6F-AF2A-74B6F5CF3548}"/>
    <dgm:cxn modelId="{36837882-3AC2-1944-B6E5-91D71A404910}" type="presOf" srcId="{02A73B5A-F538-4CA6-A3C2-4CFD0F934B9E}" destId="{8C4C31E9-9D61-004D-BD2B-054FDA5D97B7}" srcOrd="0" destOrd="0" presId="urn:microsoft.com/office/officeart/2005/8/layout/vList2"/>
    <dgm:cxn modelId="{E7535D9A-B267-9D41-B2CD-0111BAB03FCB}" type="presOf" srcId="{F4A9E75E-4048-49E0-940B-6C3A18B82F57}" destId="{B17F4DAA-CCA6-7F4C-804E-E4D07E8E8B43}" srcOrd="0" destOrd="0" presId="urn:microsoft.com/office/officeart/2005/8/layout/vList2"/>
    <dgm:cxn modelId="{1295A4BA-6AB4-0E4F-A336-67B0192633D1}" type="presOf" srcId="{46973F63-ADC7-4BE6-B559-0CEED1C0CE23}" destId="{0CD28144-8705-9A44-8868-57786516A470}" srcOrd="0" destOrd="0" presId="urn:microsoft.com/office/officeart/2005/8/layout/vList2"/>
    <dgm:cxn modelId="{7D323FE2-BF70-4596-A5EE-263CF2D7C7E2}" srcId="{46973F63-ADC7-4BE6-B559-0CEED1C0CE23}" destId="{F4A9E75E-4048-49E0-940B-6C3A18B82F57}" srcOrd="1" destOrd="0" parTransId="{974DE131-1420-4E41-92A2-5170920F1FF4}" sibTransId="{C3467C84-438D-444B-A0A3-A7C463E7AC5B}"/>
    <dgm:cxn modelId="{147C4978-B699-8F43-9654-EF1CD5CCBB28}" type="presParOf" srcId="{0CD28144-8705-9A44-8868-57786516A470}" destId="{8C4C31E9-9D61-004D-BD2B-054FDA5D97B7}" srcOrd="0" destOrd="0" presId="urn:microsoft.com/office/officeart/2005/8/layout/vList2"/>
    <dgm:cxn modelId="{99CE5B5E-7331-FD40-A208-A3A3C457EC4A}" type="presParOf" srcId="{0CD28144-8705-9A44-8868-57786516A470}" destId="{EE8A84BF-4D05-D941-80AB-A4DB67C6802B}" srcOrd="1" destOrd="0" presId="urn:microsoft.com/office/officeart/2005/8/layout/vList2"/>
    <dgm:cxn modelId="{BDAC93EB-3662-F648-9E80-6ECD9D62EB1B}" type="presParOf" srcId="{0CD28144-8705-9A44-8868-57786516A470}" destId="{B17F4DAA-CCA6-7F4C-804E-E4D07E8E8B4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603D9-8B08-1D41-B4DE-19B4D1820048}">
      <dsp:nvSpPr>
        <dsp:cNvPr id="0" name=""/>
        <dsp:cNvSpPr/>
      </dsp:nvSpPr>
      <dsp:spPr>
        <a:xfrm>
          <a:off x="0" y="10414"/>
          <a:ext cx="5028928" cy="118404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All the parts of your body are composed of individual units called </a:t>
          </a:r>
          <a:r>
            <a:rPr lang="en-US" sz="2200" b="1" kern="1200" dirty="0">
              <a:solidFill>
                <a:srgbClr val="C00000"/>
              </a:solidFill>
            </a:rPr>
            <a:t>cells</a:t>
          </a:r>
          <a:r>
            <a:rPr lang="en-US" sz="2200" b="1" kern="1200" dirty="0"/>
            <a:t>. </a:t>
          </a:r>
          <a:endParaRPr lang="en-US" sz="2200" kern="1200" dirty="0"/>
        </a:p>
      </dsp:txBody>
      <dsp:txXfrm>
        <a:off x="57800" y="68214"/>
        <a:ext cx="4913328" cy="1068440"/>
      </dsp:txXfrm>
    </dsp:sp>
    <dsp:sp modelId="{906AD97A-EA11-654E-A9C9-9C530705F212}">
      <dsp:nvSpPr>
        <dsp:cNvPr id="0" name=""/>
        <dsp:cNvSpPr/>
      </dsp:nvSpPr>
      <dsp:spPr>
        <a:xfrm>
          <a:off x="0" y="1257814"/>
          <a:ext cx="5028928" cy="118404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u="none" strike="noStrike" kern="1200" dirty="0">
              <a:solidFill>
                <a:schemeClr val="bg1"/>
              </a:solidFill>
              <a:effectLst/>
              <a:latin typeface="+mn-lt"/>
            </a:rPr>
            <a:t>Cells are the </a:t>
          </a:r>
          <a:r>
            <a:rPr lang="en-US" sz="2200" b="0" i="0" u="sng" strike="noStrike" kern="1200" dirty="0">
              <a:solidFill>
                <a:schemeClr val="bg1"/>
              </a:solidFill>
              <a:effectLst/>
              <a:latin typeface="+mn-lt"/>
            </a:rPr>
            <a:t>basic building blocks of all living things</a:t>
          </a:r>
          <a:r>
            <a:rPr lang="en-US" sz="2200" b="0" i="0" u="none" strike="noStrike" kern="1200" dirty="0">
              <a:solidFill>
                <a:schemeClr val="bg1"/>
              </a:solidFill>
              <a:effectLst/>
              <a:latin typeface="+mn-lt"/>
            </a:rPr>
            <a:t>. The human body is composed of trillions of cells. </a:t>
          </a:r>
          <a:endParaRPr lang="en-US" sz="2200" b="0" kern="1200" dirty="0">
            <a:latin typeface="+mn-lt"/>
          </a:endParaRPr>
        </a:p>
      </dsp:txBody>
      <dsp:txXfrm>
        <a:off x="57800" y="1315614"/>
        <a:ext cx="4913328" cy="1068440"/>
      </dsp:txXfrm>
    </dsp:sp>
    <dsp:sp modelId="{C16CFC25-4FCE-2541-9366-5228B9419AF1}">
      <dsp:nvSpPr>
        <dsp:cNvPr id="0" name=""/>
        <dsp:cNvSpPr/>
      </dsp:nvSpPr>
      <dsp:spPr>
        <a:xfrm>
          <a:off x="0" y="2505214"/>
          <a:ext cx="5028928" cy="118404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Examples </a:t>
          </a:r>
          <a:r>
            <a:rPr lang="en-US" sz="2200" kern="1200" dirty="0">
              <a:solidFill>
                <a:srgbClr val="C00000"/>
              </a:solidFill>
              <a:sym typeface="Wingdings" panose="05000000000000000000" pitchFamily="2" charset="2"/>
            </a:rPr>
            <a:t></a:t>
          </a:r>
          <a:r>
            <a:rPr lang="en-US" sz="2200" kern="1200" dirty="0"/>
            <a:t> muscle, nerve, skin, and bone cells. </a:t>
          </a:r>
        </a:p>
      </dsp:txBody>
      <dsp:txXfrm>
        <a:off x="57800" y="2563014"/>
        <a:ext cx="4913328" cy="1068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A5105-8139-E042-AE52-490D0E0C4E2C}">
      <dsp:nvSpPr>
        <dsp:cNvPr id="0" name=""/>
        <dsp:cNvSpPr/>
      </dsp:nvSpPr>
      <dsp:spPr>
        <a:xfrm>
          <a:off x="0" y="83584"/>
          <a:ext cx="5028928" cy="1737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Similar cells grouped together are </a:t>
          </a:r>
          <a:r>
            <a:rPr lang="en-US" sz="2000" b="1" kern="1200"/>
            <a:t>tissues. </a:t>
          </a:r>
          <a:endParaRPr lang="en-US" sz="2000" kern="1200"/>
        </a:p>
      </dsp:txBody>
      <dsp:txXfrm>
        <a:off x="84815" y="168399"/>
        <a:ext cx="4859298" cy="1567820"/>
      </dsp:txXfrm>
    </dsp:sp>
    <dsp:sp modelId="{9174FA95-BF99-AF4B-856C-165CB9EA1922}">
      <dsp:nvSpPr>
        <dsp:cNvPr id="0" name=""/>
        <dsp:cNvSpPr/>
      </dsp:nvSpPr>
      <dsp:spPr>
        <a:xfrm>
          <a:off x="0" y="1878634"/>
          <a:ext cx="5028928" cy="1737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Example </a:t>
          </a:r>
          <a:r>
            <a:rPr lang="en-US" sz="2000" b="0" kern="1200" dirty="0">
              <a:sym typeface="Wingdings" panose="05000000000000000000" pitchFamily="2" charset="2"/>
            </a:rPr>
            <a:t> Connective Tissue </a:t>
          </a:r>
        </a:p>
        <a:p>
          <a:pPr marL="0" lvl="0" indent="0" algn="l" defTabSz="889000">
            <a:lnSpc>
              <a:spcPct val="90000"/>
            </a:lnSpc>
            <a:spcBef>
              <a:spcPct val="0"/>
            </a:spcBef>
            <a:spcAft>
              <a:spcPct val="35000"/>
            </a:spcAft>
            <a:buNone/>
          </a:pPr>
          <a:r>
            <a:rPr lang="en-US" sz="2000" b="0" kern="1200" dirty="0">
              <a:sym typeface="Wingdings" panose="05000000000000000000" pitchFamily="2" charset="2"/>
            </a:rPr>
            <a:t>Nervous Tissue </a:t>
          </a:r>
        </a:p>
        <a:p>
          <a:pPr marL="0" lvl="0" indent="0" algn="l" defTabSz="889000">
            <a:lnSpc>
              <a:spcPct val="90000"/>
            </a:lnSpc>
            <a:spcBef>
              <a:spcPct val="0"/>
            </a:spcBef>
            <a:spcAft>
              <a:spcPct val="35000"/>
            </a:spcAft>
            <a:buNone/>
          </a:pPr>
          <a:r>
            <a:rPr lang="en-US" sz="2000" b="0" kern="1200" dirty="0">
              <a:sym typeface="Wingdings" panose="05000000000000000000" pitchFamily="2" charset="2"/>
            </a:rPr>
            <a:t>Muscle Tissue </a:t>
          </a:r>
        </a:p>
        <a:p>
          <a:pPr marL="0" lvl="0" indent="0" algn="l" defTabSz="889000">
            <a:lnSpc>
              <a:spcPct val="90000"/>
            </a:lnSpc>
            <a:spcBef>
              <a:spcPct val="0"/>
            </a:spcBef>
            <a:spcAft>
              <a:spcPct val="35000"/>
            </a:spcAft>
            <a:buNone/>
          </a:pPr>
          <a:r>
            <a:rPr lang="en-US" sz="2000" b="0" kern="1200" dirty="0">
              <a:sym typeface="Wingdings" panose="05000000000000000000" pitchFamily="2" charset="2"/>
            </a:rPr>
            <a:t>Epithelial Tissue </a:t>
          </a:r>
          <a:endParaRPr lang="en-US" sz="2000" b="0" kern="1200" dirty="0"/>
        </a:p>
      </dsp:txBody>
      <dsp:txXfrm>
        <a:off x="84815" y="1963449"/>
        <a:ext cx="4859298" cy="156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BD42-F5F1-2244-B662-9F9C5D944423}">
      <dsp:nvSpPr>
        <dsp:cNvPr id="0" name=""/>
        <dsp:cNvSpPr/>
      </dsp:nvSpPr>
      <dsp:spPr>
        <a:xfrm>
          <a:off x="0" y="24268"/>
          <a:ext cx="5028928" cy="17881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Collections of different tissues working together are </a:t>
          </a:r>
          <a:r>
            <a:rPr lang="en-US" sz="2600" b="1" kern="1200" dirty="0"/>
            <a:t>organs. </a:t>
          </a:r>
          <a:endParaRPr lang="en-US" sz="2600" kern="1200" dirty="0"/>
        </a:p>
      </dsp:txBody>
      <dsp:txXfrm>
        <a:off x="87289" y="111557"/>
        <a:ext cx="4854350" cy="1613547"/>
      </dsp:txXfrm>
    </dsp:sp>
    <dsp:sp modelId="{3EE42224-74AC-3B47-9A03-9E309C081C27}">
      <dsp:nvSpPr>
        <dsp:cNvPr id="0" name=""/>
        <dsp:cNvSpPr/>
      </dsp:nvSpPr>
      <dsp:spPr>
        <a:xfrm>
          <a:off x="0" y="1887274"/>
          <a:ext cx="5028928" cy="17881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Example </a:t>
          </a:r>
          <a:r>
            <a:rPr lang="en-US" sz="2600" kern="1200" dirty="0">
              <a:sym typeface="Wingdings" panose="05000000000000000000" pitchFamily="2" charset="2"/>
            </a:rPr>
            <a:t></a:t>
          </a:r>
          <a:r>
            <a:rPr lang="en-US" sz="2600" kern="1200" dirty="0"/>
            <a:t> Stomach, that has specialized tissues, such as muscle, epithelial and nerve, that help the organ function. </a:t>
          </a:r>
        </a:p>
      </dsp:txBody>
      <dsp:txXfrm>
        <a:off x="87289" y="1974563"/>
        <a:ext cx="4854350" cy="1613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C31E9-9D61-004D-BD2B-054FDA5D97B7}">
      <dsp:nvSpPr>
        <dsp:cNvPr id="0" name=""/>
        <dsp:cNvSpPr/>
      </dsp:nvSpPr>
      <dsp:spPr>
        <a:xfrm>
          <a:off x="0" y="19515"/>
          <a:ext cx="5028928" cy="1792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Groups of organs working together are the </a:t>
          </a:r>
          <a:r>
            <a:rPr lang="en-US" sz="2600" b="1" kern="1200" dirty="0"/>
            <a:t>systems </a:t>
          </a:r>
          <a:r>
            <a:rPr lang="en-US" sz="2600" kern="1200" dirty="0"/>
            <a:t>of the body. </a:t>
          </a:r>
        </a:p>
      </dsp:txBody>
      <dsp:txXfrm>
        <a:off x="87521" y="107036"/>
        <a:ext cx="4853886" cy="1617836"/>
      </dsp:txXfrm>
    </dsp:sp>
    <dsp:sp modelId="{B17F4DAA-CCA6-7F4C-804E-E4D07E8E8B43}">
      <dsp:nvSpPr>
        <dsp:cNvPr id="0" name=""/>
        <dsp:cNvSpPr/>
      </dsp:nvSpPr>
      <dsp:spPr>
        <a:xfrm>
          <a:off x="0" y="1887274"/>
          <a:ext cx="5028928" cy="17928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digestive system, for example, includes the mouth, throat (pharynx), esophagus, stomach, and intestines, </a:t>
          </a:r>
        </a:p>
      </dsp:txBody>
      <dsp:txXfrm>
        <a:off x="87521" y="1974795"/>
        <a:ext cx="4853886" cy="16178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525B2-D9A9-4D4E-B3AB-3B351B1262DD}" type="datetimeFigureOut">
              <a:rPr lang="en-IQ" smtClean="0"/>
              <a:t>06/03/2022</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E1AEF-4E7B-0C4E-AC49-7E038163AED9}" type="slidenum">
              <a:rPr lang="en-IQ" smtClean="0"/>
              <a:t>‹#›</a:t>
            </a:fld>
            <a:endParaRPr lang="en-IQ"/>
          </a:p>
        </p:txBody>
      </p:sp>
    </p:spTree>
    <p:extLst>
      <p:ext uri="{BB962C8B-B14F-4D97-AF65-F5344CB8AC3E}">
        <p14:creationId xmlns:p14="http://schemas.microsoft.com/office/powerpoint/2010/main" val="212662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They provide structure for the body,</a:t>
            </a:r>
          </a:p>
          <a:p>
            <a:r>
              <a:rPr lang="en-US" dirty="0">
                <a:latin typeface="arial" panose="020B0604020202020204" pitchFamily="34" charset="0"/>
              </a:rPr>
              <a:t>take in nutrients from food, </a:t>
            </a:r>
          </a:p>
          <a:p>
            <a:r>
              <a:rPr lang="en-US" dirty="0">
                <a:latin typeface="arial" panose="020B0604020202020204" pitchFamily="34" charset="0"/>
              </a:rPr>
              <a:t>convert those nutrients into energy, and </a:t>
            </a:r>
          </a:p>
          <a:p>
            <a:r>
              <a:rPr lang="en-US" dirty="0">
                <a:latin typeface="arial" panose="020B0604020202020204" pitchFamily="34" charset="0"/>
              </a:rPr>
              <a:t>carry out specialized functions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IQ" dirty="0"/>
          </a:p>
        </p:txBody>
      </p:sp>
      <p:sp>
        <p:nvSpPr>
          <p:cNvPr id="4" name="Slide Number Placeholder 3"/>
          <p:cNvSpPr>
            <a:spLocks noGrp="1"/>
          </p:cNvSpPr>
          <p:nvPr>
            <p:ph type="sldNum" sz="quarter" idx="5"/>
          </p:nvPr>
        </p:nvSpPr>
        <p:spPr/>
        <p:txBody>
          <a:bodyPr/>
          <a:lstStyle/>
          <a:p>
            <a:fld id="{2A4E1AEF-4E7B-0C4E-AC49-7E038163AED9}" type="slidenum">
              <a:rPr lang="en-IQ" smtClean="0"/>
              <a:t>4</a:t>
            </a:fld>
            <a:endParaRPr lang="en-IQ"/>
          </a:p>
        </p:txBody>
      </p:sp>
    </p:spTree>
    <p:extLst>
      <p:ext uri="{BB962C8B-B14F-4D97-AF65-F5344CB8AC3E}">
        <p14:creationId xmlns:p14="http://schemas.microsoft.com/office/powerpoint/2010/main" val="109767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Tissue that supports, protects, and gives structure to other tissues and organs in the body</a:t>
            </a:r>
            <a:r>
              <a:rPr lang="en-US" sz="1200" b="0" i="0" u="none" strike="noStrike" kern="1200" dirty="0">
                <a:solidFill>
                  <a:schemeClr val="tx1"/>
                </a:solidFill>
                <a:effectLst/>
                <a:latin typeface="+mn-lt"/>
                <a:ea typeface="+mn-ea"/>
                <a:cs typeface="+mn-cs"/>
              </a:rPr>
              <a:t>. Connective tissue also stores fat, helps move nutrients and other substances between tissues and organs, and helps repair damaged tissue. Connective tissue is made up of cells, fibers, and a gel-like substance.</a:t>
            </a:r>
            <a:endParaRPr lang="en-IQ" dirty="0"/>
          </a:p>
        </p:txBody>
      </p:sp>
      <p:sp>
        <p:nvSpPr>
          <p:cNvPr id="4" name="Slide Number Placeholder 3"/>
          <p:cNvSpPr>
            <a:spLocks noGrp="1"/>
          </p:cNvSpPr>
          <p:nvPr>
            <p:ph type="sldNum" sz="quarter" idx="5"/>
          </p:nvPr>
        </p:nvSpPr>
        <p:spPr/>
        <p:txBody>
          <a:bodyPr/>
          <a:lstStyle/>
          <a:p>
            <a:fld id="{2A4E1AEF-4E7B-0C4E-AC49-7E038163AED9}" type="slidenum">
              <a:rPr lang="en-IQ" smtClean="0"/>
              <a:t>5</a:t>
            </a:fld>
            <a:endParaRPr lang="en-IQ"/>
          </a:p>
        </p:txBody>
      </p:sp>
    </p:spTree>
    <p:extLst>
      <p:ext uri="{BB962C8B-B14F-4D97-AF65-F5344CB8AC3E}">
        <p14:creationId xmlns:p14="http://schemas.microsoft.com/office/powerpoint/2010/main" val="65752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CADEMY ENGRAVED LET PLAIN:1.0" panose="02000000000000000000" pitchFamily="2" charset="0"/>
              </a:rPr>
              <a:t>There are 11 systems of the body, and each plays an important role in the way the body works. </a:t>
            </a:r>
          </a:p>
          <a:p>
            <a:endParaRPr lang="en-IQ" dirty="0"/>
          </a:p>
        </p:txBody>
      </p:sp>
      <p:sp>
        <p:nvSpPr>
          <p:cNvPr id="4" name="Slide Number Placeholder 3"/>
          <p:cNvSpPr>
            <a:spLocks noGrp="1"/>
          </p:cNvSpPr>
          <p:nvPr>
            <p:ph type="sldNum" sz="quarter" idx="5"/>
          </p:nvPr>
        </p:nvSpPr>
        <p:spPr/>
        <p:txBody>
          <a:bodyPr/>
          <a:lstStyle/>
          <a:p>
            <a:fld id="{2A4E1AEF-4E7B-0C4E-AC49-7E038163AED9}" type="slidenum">
              <a:rPr lang="en-IQ" smtClean="0"/>
              <a:t>7</a:t>
            </a:fld>
            <a:endParaRPr lang="en-IQ"/>
          </a:p>
        </p:txBody>
      </p:sp>
    </p:spTree>
    <p:extLst>
      <p:ext uri="{BB962C8B-B14F-4D97-AF65-F5344CB8AC3E}">
        <p14:creationId xmlns:p14="http://schemas.microsoft.com/office/powerpoint/2010/main" val="399551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(heart, blood, and blood vessels such as arteries, veins, and capillaries) </a:t>
            </a:r>
          </a:p>
          <a:p>
            <a:r>
              <a:rPr lang="en-US" sz="1200" dirty="0"/>
              <a:t>(containing all types of blood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Lymph contains white blood cells called lymphocytes that fight against disease and play an important role in immunity. </a:t>
            </a:r>
          </a:p>
          <a:p>
            <a:endParaRPr lang="en-IQ" dirty="0"/>
          </a:p>
        </p:txBody>
      </p:sp>
      <p:sp>
        <p:nvSpPr>
          <p:cNvPr id="4" name="Slide Number Placeholder 3"/>
          <p:cNvSpPr>
            <a:spLocks noGrp="1"/>
          </p:cNvSpPr>
          <p:nvPr>
            <p:ph type="sldNum" sz="quarter" idx="5"/>
          </p:nvPr>
        </p:nvSpPr>
        <p:spPr/>
        <p:txBody>
          <a:bodyPr/>
          <a:lstStyle/>
          <a:p>
            <a:fld id="{2A4E1AEF-4E7B-0C4E-AC49-7E038163AED9}" type="slidenum">
              <a:rPr lang="en-IQ" smtClean="0"/>
              <a:t>8</a:t>
            </a:fld>
            <a:endParaRPr lang="en-IQ"/>
          </a:p>
        </p:txBody>
      </p:sp>
    </p:spTree>
    <p:extLst>
      <p:ext uri="{BB962C8B-B14F-4D97-AF65-F5344CB8AC3E}">
        <p14:creationId xmlns:p14="http://schemas.microsoft.com/office/powerpoint/2010/main" val="285860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C1E1FAD-7351-4908-963A-08EA8E4AB7A0}" type="datetimeFigureOut">
              <a:rPr lang="en-US" smtClean="0"/>
              <a:t>3/6/22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3366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3/6/22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89795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C1E1FAD-7351-4908-963A-08EA8E4AB7A0}" type="datetimeFigureOut">
              <a:rPr lang="en-US" smtClean="0"/>
              <a:t>3/6/22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7179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3/6/22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3436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8C1E1FAD-7351-4908-963A-08EA8E4AB7A0}" type="datetimeFigureOut">
              <a:rPr lang="en-US" smtClean="0"/>
              <a:t>3/6/22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94175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8C1E1FAD-7351-4908-963A-08EA8E4AB7A0}" type="datetimeFigureOut">
              <a:rPr lang="en-US" smtClean="0"/>
              <a:t>3/6/22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832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C1E1FAD-7351-4908-963A-08EA8E4AB7A0}" type="datetimeFigureOut">
              <a:rPr lang="en-US" smtClean="0"/>
              <a:t>3/6/22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865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1E1FAD-7351-4908-963A-08EA8E4AB7A0}" type="datetimeFigureOut">
              <a:rPr lang="en-US" smtClean="0"/>
              <a:t>3/6/22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4243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C1E1FAD-7351-4908-963A-08EA8E4AB7A0}" type="datetimeFigureOut">
              <a:rPr lang="en-US" smtClean="0"/>
              <a:t>3/6/22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1937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3/6/22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3081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8C1E1FAD-7351-4908-963A-08EA8E4AB7A0}" type="datetimeFigureOut">
              <a:rPr lang="en-US" smtClean="0"/>
              <a:t>3/6/22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1533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C1E1FAD-7351-4908-963A-08EA8E4AB7A0}" type="datetimeFigureOut">
              <a:rPr lang="en-US" smtClean="0"/>
              <a:pPr/>
              <a:t>3/6/22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10061012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C09F81E-C6B1-C64D-A5BC-CB7B21F5BFF8}"/>
              </a:ext>
            </a:extLst>
          </p:cNvPr>
          <p:cNvSpPr>
            <a:spLocks noGrp="1"/>
          </p:cNvSpPr>
          <p:nvPr>
            <p:ph type="ctrTitle"/>
          </p:nvPr>
        </p:nvSpPr>
        <p:spPr>
          <a:xfrm>
            <a:off x="8825306" y="1477651"/>
            <a:ext cx="2929372" cy="2468207"/>
          </a:xfrm>
        </p:spPr>
        <p:txBody>
          <a:bodyPr>
            <a:normAutofit/>
          </a:bodyPr>
          <a:lstStyle/>
          <a:p>
            <a:pPr algn="l"/>
            <a:r>
              <a:rPr lang="en-US" sz="4000" b="1">
                <a:solidFill>
                  <a:schemeClr val="accent5">
                    <a:lumMod val="75000"/>
                  </a:schemeClr>
                </a:solidFill>
              </a:rPr>
              <a:t>Structural Organization of the body</a:t>
            </a:r>
            <a:endParaRPr lang="en-IQ" sz="4000" b="1" dirty="0">
              <a:solidFill>
                <a:schemeClr val="accent5">
                  <a:lumMod val="75000"/>
                </a:schemeClr>
              </a:solidFill>
            </a:endParaRPr>
          </a:p>
        </p:txBody>
      </p:sp>
      <p:sp>
        <p:nvSpPr>
          <p:cNvPr id="3" name="Subtitle 2">
            <a:extLst>
              <a:ext uri="{FF2B5EF4-FFF2-40B4-BE49-F238E27FC236}">
                <a16:creationId xmlns:a16="http://schemas.microsoft.com/office/drawing/2014/main" id="{64E5AF24-71D6-434F-888E-0D105B614D5C}"/>
              </a:ext>
            </a:extLst>
          </p:cNvPr>
          <p:cNvSpPr>
            <a:spLocks noGrp="1"/>
          </p:cNvSpPr>
          <p:nvPr>
            <p:ph type="subTitle" idx="1"/>
          </p:nvPr>
        </p:nvSpPr>
        <p:spPr>
          <a:xfrm>
            <a:off x="8839725" y="4073959"/>
            <a:ext cx="2951163" cy="1306389"/>
          </a:xfrm>
        </p:spPr>
        <p:txBody>
          <a:bodyPr>
            <a:normAutofit/>
          </a:bodyPr>
          <a:lstStyle/>
          <a:p>
            <a:pPr algn="l"/>
            <a:r>
              <a:rPr lang="en-IQ" sz="1600" dirty="0">
                <a:solidFill>
                  <a:schemeClr val="tx2"/>
                </a:solidFill>
              </a:rPr>
              <a:t>Dr. Pinar Khalis </a:t>
            </a:r>
          </a:p>
          <a:p>
            <a:pPr algn="l"/>
            <a:r>
              <a:rPr lang="en-US" sz="1600" dirty="0">
                <a:solidFill>
                  <a:schemeClr val="accent1">
                    <a:lumMod val="50000"/>
                  </a:schemeClr>
                </a:solidFill>
              </a:rPr>
              <a:t>BDS, M.Sc. (Conservative Dentistry)</a:t>
            </a:r>
          </a:p>
          <a:p>
            <a:pPr algn="l"/>
            <a:endParaRPr lang="en-IQ" sz="1600" dirty="0">
              <a:solidFill>
                <a:schemeClr val="tx2"/>
              </a:solidFill>
            </a:endParaRPr>
          </a:p>
        </p:txBody>
      </p:sp>
      <p:sp>
        <p:nvSpPr>
          <p:cNvPr id="33"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Shape 36">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Hands catching rainbow light">
            <a:extLst>
              <a:ext uri="{FF2B5EF4-FFF2-40B4-BE49-F238E27FC236}">
                <a16:creationId xmlns:a16="http://schemas.microsoft.com/office/drawing/2014/main" id="{3EB21E31-C16B-49DC-9CC2-270BD0E2F122}"/>
              </a:ext>
            </a:extLst>
          </p:cNvPr>
          <p:cNvPicPr>
            <a:picLocks noChangeAspect="1"/>
          </p:cNvPicPr>
          <p:nvPr/>
        </p:nvPicPr>
        <p:blipFill rotWithShape="1">
          <a:blip r:embed="rId2"/>
          <a:srcRect r="1" b="6026"/>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91865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0A8292-F1B5-A242-9418-185CABE4995F}"/>
              </a:ext>
            </a:extLst>
          </p:cNvPr>
          <p:cNvSpPr>
            <a:spLocks noGrp="1"/>
          </p:cNvSpPr>
          <p:nvPr>
            <p:ph type="title"/>
          </p:nvPr>
        </p:nvSpPr>
        <p:spPr>
          <a:xfrm>
            <a:off x="807720" y="2349925"/>
            <a:ext cx="2441894" cy="2456442"/>
          </a:xfrm>
        </p:spPr>
        <p:txBody>
          <a:bodyPr>
            <a:normAutofit/>
          </a:bodyPr>
          <a:lstStyle/>
          <a:p>
            <a:pPr algn="l"/>
            <a:r>
              <a:rPr lang="en-IQ" b="1" dirty="0">
                <a:latin typeface="+mn-lt"/>
              </a:rPr>
              <a:t>Body Systems</a:t>
            </a:r>
          </a:p>
        </p:txBody>
      </p:sp>
      <p:sp>
        <p:nvSpPr>
          <p:cNvPr id="3" name="Content Placeholder 2">
            <a:extLst>
              <a:ext uri="{FF2B5EF4-FFF2-40B4-BE49-F238E27FC236}">
                <a16:creationId xmlns:a16="http://schemas.microsoft.com/office/drawing/2014/main" id="{E792682E-53C0-8E46-8B16-56EC39123066}"/>
              </a:ext>
            </a:extLst>
          </p:cNvPr>
          <p:cNvSpPr>
            <a:spLocks noGrp="1"/>
          </p:cNvSpPr>
          <p:nvPr>
            <p:ph idx="1"/>
          </p:nvPr>
        </p:nvSpPr>
        <p:spPr>
          <a:xfrm>
            <a:off x="3886561" y="1346552"/>
            <a:ext cx="7991475" cy="5633177"/>
          </a:xfrm>
        </p:spPr>
        <p:txBody>
          <a:bodyPr>
            <a:noAutofit/>
          </a:bodyPr>
          <a:lstStyle/>
          <a:p>
            <a:pPr algn="just">
              <a:lnSpc>
                <a:spcPct val="110000"/>
              </a:lnSpc>
              <a:buFont typeface="Wingdings" pitchFamily="2" charset="2"/>
              <a:buChar char="Ø"/>
            </a:pPr>
            <a:r>
              <a:rPr lang="en-US" sz="2800" dirty="0"/>
              <a:t>The </a:t>
            </a:r>
            <a:r>
              <a:rPr lang="en-US" sz="2800" b="1" dirty="0">
                <a:solidFill>
                  <a:srgbClr val="FF0000"/>
                </a:solidFill>
              </a:rPr>
              <a:t>nervous system </a:t>
            </a:r>
            <a:r>
              <a:rPr lang="en-US" sz="2800" dirty="0"/>
              <a:t>carries electrical messages to and from the brain and spinal cord. </a:t>
            </a:r>
          </a:p>
          <a:p>
            <a:pPr algn="just">
              <a:lnSpc>
                <a:spcPct val="110000"/>
              </a:lnSpc>
              <a:buFont typeface="Wingdings" pitchFamily="2" charset="2"/>
              <a:buChar char="Ø"/>
            </a:pPr>
            <a:r>
              <a:rPr lang="en-US" sz="2800" dirty="0"/>
              <a:t>The </a:t>
            </a:r>
            <a:r>
              <a:rPr lang="en-US" sz="2800" b="1" dirty="0">
                <a:solidFill>
                  <a:srgbClr val="FF0000"/>
                </a:solidFill>
              </a:rPr>
              <a:t>respiratory system </a:t>
            </a:r>
            <a:r>
              <a:rPr lang="en-US" sz="2800" dirty="0"/>
              <a:t>controls breathing, a process by which air enters and leaves the body. </a:t>
            </a:r>
          </a:p>
          <a:p>
            <a:pPr algn="just">
              <a:lnSpc>
                <a:spcPct val="110000"/>
              </a:lnSpc>
              <a:buFont typeface="Wingdings" pitchFamily="2" charset="2"/>
              <a:buChar char="Ø"/>
            </a:pPr>
            <a:endParaRPr lang="en-IQ" sz="2800" dirty="0"/>
          </a:p>
        </p:txBody>
      </p:sp>
    </p:spTree>
    <p:extLst>
      <p:ext uri="{BB962C8B-B14F-4D97-AF65-F5344CB8AC3E}">
        <p14:creationId xmlns:p14="http://schemas.microsoft.com/office/powerpoint/2010/main" val="17362146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D00FF1-126F-0642-84DA-0091E31B6BAA}"/>
              </a:ext>
            </a:extLst>
          </p:cNvPr>
          <p:cNvSpPr>
            <a:spLocks noGrp="1"/>
          </p:cNvSpPr>
          <p:nvPr>
            <p:ph type="title"/>
          </p:nvPr>
        </p:nvSpPr>
        <p:spPr>
          <a:xfrm>
            <a:off x="807720" y="2349925"/>
            <a:ext cx="2441894" cy="2456442"/>
          </a:xfrm>
        </p:spPr>
        <p:txBody>
          <a:bodyPr>
            <a:normAutofit/>
          </a:bodyPr>
          <a:lstStyle/>
          <a:p>
            <a:pPr algn="l"/>
            <a:r>
              <a:rPr lang="en-IQ" sz="3200" b="1" dirty="0">
                <a:latin typeface="+mn-lt"/>
              </a:rPr>
              <a:t>Body Systems</a:t>
            </a:r>
          </a:p>
        </p:txBody>
      </p:sp>
      <p:sp>
        <p:nvSpPr>
          <p:cNvPr id="3" name="Content Placeholder 2">
            <a:extLst>
              <a:ext uri="{FF2B5EF4-FFF2-40B4-BE49-F238E27FC236}">
                <a16:creationId xmlns:a16="http://schemas.microsoft.com/office/drawing/2014/main" id="{A9FD42A9-D9AD-DD47-906B-10AF29739F20}"/>
              </a:ext>
            </a:extLst>
          </p:cNvPr>
          <p:cNvSpPr>
            <a:spLocks noGrp="1"/>
          </p:cNvSpPr>
          <p:nvPr>
            <p:ph idx="1"/>
          </p:nvPr>
        </p:nvSpPr>
        <p:spPr>
          <a:xfrm>
            <a:off x="3823789" y="1987039"/>
            <a:ext cx="8134665" cy="4635503"/>
          </a:xfrm>
        </p:spPr>
        <p:txBody>
          <a:bodyPr>
            <a:noAutofit/>
          </a:bodyPr>
          <a:lstStyle/>
          <a:p>
            <a:pPr algn="just">
              <a:buFont typeface="Wingdings" pitchFamily="2" charset="2"/>
              <a:buChar char="Ø"/>
            </a:pPr>
            <a:r>
              <a:rPr lang="en-US" sz="2800" dirty="0"/>
              <a:t>The </a:t>
            </a:r>
            <a:r>
              <a:rPr lang="en-US" sz="2800" b="1" dirty="0">
                <a:solidFill>
                  <a:srgbClr val="FF0000"/>
                </a:solidFill>
              </a:rPr>
              <a:t>digestive system </a:t>
            </a:r>
            <a:r>
              <a:rPr lang="en-US" sz="2800" dirty="0"/>
              <a:t>brings food into the body and breaks it down then it enters the bloodstream. Food that cannot be broken down is removed from the body at the end of the system as waste. </a:t>
            </a:r>
          </a:p>
          <a:p>
            <a:pPr algn="just">
              <a:buFont typeface="Wingdings" pitchFamily="2" charset="2"/>
              <a:buChar char="Ø"/>
            </a:pPr>
            <a:r>
              <a:rPr lang="en-US" sz="2800" dirty="0"/>
              <a:t>The </a:t>
            </a:r>
            <a:r>
              <a:rPr lang="en-US" sz="2800" b="1" dirty="0">
                <a:solidFill>
                  <a:srgbClr val="FF0000"/>
                </a:solidFill>
              </a:rPr>
              <a:t>musculoskeletal system</a:t>
            </a:r>
            <a:r>
              <a:rPr lang="en-US" sz="2800" b="1" dirty="0"/>
              <a:t>, </a:t>
            </a:r>
            <a:r>
              <a:rPr lang="en-US" sz="2800" dirty="0"/>
              <a:t>including muscles, bones, joints, and connective tissues, supports the body and allows it to move. </a:t>
            </a:r>
          </a:p>
          <a:p>
            <a:pPr algn="just">
              <a:buFont typeface="Wingdings" pitchFamily="2" charset="2"/>
              <a:buChar char="Ø"/>
            </a:pPr>
            <a:endParaRPr lang="en-US" sz="2800" dirty="0"/>
          </a:p>
          <a:p>
            <a:pPr algn="just">
              <a:buFont typeface="Wingdings" pitchFamily="2" charset="2"/>
              <a:buChar char="Ø"/>
            </a:pPr>
            <a:endParaRPr lang="en-IQ" sz="2800" dirty="0"/>
          </a:p>
        </p:txBody>
      </p:sp>
    </p:spTree>
    <p:extLst>
      <p:ext uri="{BB962C8B-B14F-4D97-AF65-F5344CB8AC3E}">
        <p14:creationId xmlns:p14="http://schemas.microsoft.com/office/powerpoint/2010/main" val="86923821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AA4031-C1BA-F14A-8E82-F15209EE1650}"/>
              </a:ext>
            </a:extLst>
          </p:cNvPr>
          <p:cNvSpPr>
            <a:spLocks noGrp="1"/>
          </p:cNvSpPr>
          <p:nvPr>
            <p:ph type="title"/>
          </p:nvPr>
        </p:nvSpPr>
        <p:spPr>
          <a:xfrm>
            <a:off x="807720" y="2349925"/>
            <a:ext cx="2441894" cy="2456442"/>
          </a:xfrm>
        </p:spPr>
        <p:txBody>
          <a:bodyPr>
            <a:normAutofit/>
          </a:bodyPr>
          <a:lstStyle/>
          <a:p>
            <a:pPr algn="l"/>
            <a:r>
              <a:rPr lang="en-IQ" b="1" dirty="0">
                <a:latin typeface="+mn-lt"/>
              </a:rPr>
              <a:t>Body Systems</a:t>
            </a:r>
            <a:endParaRPr lang="en-IQ" dirty="0">
              <a:latin typeface="+mn-lt"/>
            </a:endParaRPr>
          </a:p>
        </p:txBody>
      </p:sp>
      <p:sp>
        <p:nvSpPr>
          <p:cNvPr id="3" name="Content Placeholder 2">
            <a:extLst>
              <a:ext uri="{FF2B5EF4-FFF2-40B4-BE49-F238E27FC236}">
                <a16:creationId xmlns:a16="http://schemas.microsoft.com/office/drawing/2014/main" id="{D530C800-FC56-9241-927B-516E616149E5}"/>
              </a:ext>
            </a:extLst>
          </p:cNvPr>
          <p:cNvSpPr>
            <a:spLocks noGrp="1"/>
          </p:cNvSpPr>
          <p:nvPr>
            <p:ph idx="1"/>
          </p:nvPr>
        </p:nvSpPr>
        <p:spPr>
          <a:xfrm>
            <a:off x="4261098" y="1568604"/>
            <a:ext cx="7603584" cy="4635503"/>
          </a:xfrm>
        </p:spPr>
        <p:txBody>
          <a:bodyPr>
            <a:noAutofit/>
          </a:bodyPr>
          <a:lstStyle/>
          <a:p>
            <a:pPr algn="just">
              <a:buFont typeface="Wingdings" pitchFamily="2" charset="2"/>
              <a:buChar char="Ø"/>
            </a:pPr>
            <a:r>
              <a:rPr lang="en-US" sz="2800" dirty="0"/>
              <a:t>The </a:t>
            </a:r>
            <a:r>
              <a:rPr lang="en-US" sz="2800" b="1" dirty="0">
                <a:solidFill>
                  <a:srgbClr val="FF0000"/>
                </a:solidFill>
              </a:rPr>
              <a:t>urinary system </a:t>
            </a:r>
            <a:r>
              <a:rPr lang="en-US" sz="2800" dirty="0"/>
              <a:t>produces urine and sends it out of the body through the kidneys, ureters, bladder, and urethra. </a:t>
            </a:r>
          </a:p>
          <a:p>
            <a:pPr algn="just">
              <a:buFont typeface="Wingdings" pitchFamily="2" charset="2"/>
              <a:buChar char="Ø"/>
            </a:pPr>
            <a:r>
              <a:rPr lang="en-US" sz="2800" dirty="0"/>
              <a:t>The </a:t>
            </a:r>
            <a:r>
              <a:rPr lang="en-US" sz="2800" b="1" dirty="0">
                <a:solidFill>
                  <a:srgbClr val="FF0000"/>
                </a:solidFill>
              </a:rPr>
              <a:t>skin and sense organ system</a:t>
            </a:r>
            <a:r>
              <a:rPr lang="en-US" sz="2800" b="1" dirty="0"/>
              <a:t>, </a:t>
            </a:r>
            <a:r>
              <a:rPr lang="en-US" sz="2800" dirty="0"/>
              <a:t>including the skin, nose, tongue, eyes and ears, receives messages from the environment and sends them to the brain. </a:t>
            </a:r>
          </a:p>
          <a:p>
            <a:pPr algn="just">
              <a:buFont typeface="Wingdings" pitchFamily="2" charset="2"/>
              <a:buChar char="Ø"/>
            </a:pPr>
            <a:endParaRPr lang="en-IQ" sz="2800" dirty="0"/>
          </a:p>
        </p:txBody>
      </p:sp>
    </p:spTree>
    <p:extLst>
      <p:ext uri="{BB962C8B-B14F-4D97-AF65-F5344CB8AC3E}">
        <p14:creationId xmlns:p14="http://schemas.microsoft.com/office/powerpoint/2010/main" val="57048681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1185-5B8E-4642-A307-C5311E53C02F}"/>
              </a:ext>
            </a:extLst>
          </p:cNvPr>
          <p:cNvSpPr>
            <a:spLocks noGrp="1"/>
          </p:cNvSpPr>
          <p:nvPr>
            <p:ph type="title"/>
          </p:nvPr>
        </p:nvSpPr>
        <p:spPr>
          <a:xfrm>
            <a:off x="863579" y="2349925"/>
            <a:ext cx="3498979" cy="2456442"/>
          </a:xfrm>
        </p:spPr>
        <p:txBody>
          <a:bodyPr>
            <a:normAutofit fontScale="90000"/>
          </a:bodyPr>
          <a:lstStyle/>
          <a:p>
            <a:r>
              <a:rPr lang="en-US" b="1" dirty="0">
                <a:latin typeface="StoneSans"/>
              </a:rPr>
              <a:t>ORGANS/ STRUCTURES AND SYSTEMS </a:t>
            </a:r>
            <a:br>
              <a:rPr lang="en-US" sz="7200" dirty="0"/>
            </a:br>
            <a:endParaRPr lang="en-IQ" dirty="0"/>
          </a:p>
        </p:txBody>
      </p:sp>
      <p:graphicFrame>
        <p:nvGraphicFramePr>
          <p:cNvPr id="4" name="Content Placeholder 3">
            <a:extLst>
              <a:ext uri="{FF2B5EF4-FFF2-40B4-BE49-F238E27FC236}">
                <a16:creationId xmlns:a16="http://schemas.microsoft.com/office/drawing/2014/main" id="{E6E30527-802B-5040-9FA9-11BA7A55793C}"/>
              </a:ext>
            </a:extLst>
          </p:cNvPr>
          <p:cNvGraphicFramePr>
            <a:graphicFrameLocks noGrp="1"/>
          </p:cNvGraphicFramePr>
          <p:nvPr>
            <p:ph idx="1"/>
            <p:extLst>
              <p:ext uri="{D42A27DB-BD31-4B8C-83A1-F6EECF244321}">
                <p14:modId xmlns:p14="http://schemas.microsoft.com/office/powerpoint/2010/main" val="3040214452"/>
              </p:ext>
            </p:extLst>
          </p:nvPr>
        </p:nvGraphicFramePr>
        <p:xfrm>
          <a:off x="4531056" y="137160"/>
          <a:ext cx="7537106" cy="6370320"/>
        </p:xfrm>
        <a:graphic>
          <a:graphicData uri="http://schemas.openxmlformats.org/drawingml/2006/table">
            <a:tbl>
              <a:tblPr>
                <a:tableStyleId>{284E427A-3D55-4303-BF80-6455036E1DE7}</a:tableStyleId>
              </a:tblPr>
              <a:tblGrid>
                <a:gridCol w="3768553">
                  <a:extLst>
                    <a:ext uri="{9D8B030D-6E8A-4147-A177-3AD203B41FA5}">
                      <a16:colId xmlns:a16="http://schemas.microsoft.com/office/drawing/2014/main" val="4177371450"/>
                    </a:ext>
                  </a:extLst>
                </a:gridCol>
                <a:gridCol w="3768553">
                  <a:extLst>
                    <a:ext uri="{9D8B030D-6E8A-4147-A177-3AD203B41FA5}">
                      <a16:colId xmlns:a16="http://schemas.microsoft.com/office/drawing/2014/main" val="4100422034"/>
                    </a:ext>
                  </a:extLst>
                </a:gridCol>
              </a:tblGrid>
              <a:tr h="283772">
                <a:tc>
                  <a:txBody>
                    <a:bodyPr/>
                    <a:lstStyle/>
                    <a:p>
                      <a:r>
                        <a:rPr lang="en-US" sz="1600" b="1" dirty="0">
                          <a:effectLst/>
                        </a:rPr>
                        <a:t>Organ/Structure </a:t>
                      </a:r>
                      <a:endParaRPr lang="en-US" sz="4000" dirty="0">
                        <a:effectLst/>
                      </a:endParaRPr>
                    </a:p>
                  </a:txBody>
                  <a:tcPr anchor="ctr"/>
                </a:tc>
                <a:tc>
                  <a:txBody>
                    <a:bodyPr/>
                    <a:lstStyle/>
                    <a:p>
                      <a:r>
                        <a:rPr lang="en-US" sz="1600" b="1" dirty="0">
                          <a:effectLst/>
                        </a:rPr>
                        <a:t>System </a:t>
                      </a:r>
                      <a:endParaRPr lang="en-US" sz="4000" dirty="0">
                        <a:effectLst/>
                      </a:endParaRPr>
                    </a:p>
                  </a:txBody>
                  <a:tcPr anchor="ctr"/>
                </a:tc>
                <a:extLst>
                  <a:ext uri="{0D108BD9-81ED-4DB2-BD59-A6C34878D82A}">
                    <a16:rowId xmlns:a16="http://schemas.microsoft.com/office/drawing/2014/main" val="974756576"/>
                  </a:ext>
                </a:extLst>
              </a:tr>
              <a:tr h="283772">
                <a:tc>
                  <a:txBody>
                    <a:bodyPr/>
                    <a:lstStyle/>
                    <a:p>
                      <a:r>
                        <a:rPr lang="en-US" sz="1600" dirty="0">
                          <a:effectLst/>
                        </a:rPr>
                        <a:t>1. Bronchial tubes </a:t>
                      </a:r>
                      <a:endParaRPr lang="en-US" sz="4000" dirty="0">
                        <a:effectLst/>
                      </a:endParaRPr>
                    </a:p>
                  </a:txBody>
                  <a:tcPr anchor="ctr"/>
                </a:tc>
                <a:tc>
                  <a:txBody>
                    <a:bodyPr/>
                    <a:lstStyle/>
                    <a:p>
                      <a:r>
                        <a:rPr lang="en-US" sz="1600">
                          <a:effectLst/>
                        </a:rPr>
                        <a:t>Respiratory </a:t>
                      </a:r>
                      <a:endParaRPr lang="en-US" sz="4000">
                        <a:effectLst/>
                      </a:endParaRPr>
                    </a:p>
                  </a:txBody>
                  <a:tcPr anchor="ctr"/>
                </a:tc>
                <a:extLst>
                  <a:ext uri="{0D108BD9-81ED-4DB2-BD59-A6C34878D82A}">
                    <a16:rowId xmlns:a16="http://schemas.microsoft.com/office/drawing/2014/main" val="2892998356"/>
                  </a:ext>
                </a:extLst>
              </a:tr>
              <a:tr h="283772">
                <a:tc>
                  <a:txBody>
                    <a:bodyPr/>
                    <a:lstStyle/>
                    <a:p>
                      <a:r>
                        <a:rPr lang="en-US" sz="1600" dirty="0">
                          <a:effectLst/>
                        </a:rPr>
                        <a:t>2. Cerebrum </a:t>
                      </a:r>
                      <a:endParaRPr lang="en-US" sz="4000" dirty="0">
                        <a:effectLst/>
                      </a:endParaRPr>
                    </a:p>
                  </a:txBody>
                  <a:tcPr anchor="ctr"/>
                </a:tc>
                <a:tc>
                  <a:txBody>
                    <a:bodyPr/>
                    <a:lstStyle/>
                    <a:p>
                      <a:r>
                        <a:rPr lang="en-US" sz="1600">
                          <a:effectLst/>
                        </a:rPr>
                        <a:t>Nervous </a:t>
                      </a:r>
                      <a:endParaRPr lang="en-US" sz="4000">
                        <a:effectLst/>
                      </a:endParaRPr>
                    </a:p>
                  </a:txBody>
                  <a:tcPr anchor="ctr"/>
                </a:tc>
                <a:extLst>
                  <a:ext uri="{0D108BD9-81ED-4DB2-BD59-A6C34878D82A}">
                    <a16:rowId xmlns:a16="http://schemas.microsoft.com/office/drawing/2014/main" val="2788530138"/>
                  </a:ext>
                </a:extLst>
              </a:tr>
              <a:tr h="283772">
                <a:tc>
                  <a:txBody>
                    <a:bodyPr/>
                    <a:lstStyle/>
                    <a:p>
                      <a:r>
                        <a:rPr lang="en-US" sz="1600">
                          <a:effectLst/>
                        </a:rPr>
                        <a:t>3. Coccyx (tailbone) </a:t>
                      </a:r>
                      <a:endParaRPr lang="en-US" sz="4000">
                        <a:effectLst/>
                      </a:endParaRPr>
                    </a:p>
                  </a:txBody>
                  <a:tcPr anchor="ctr"/>
                </a:tc>
                <a:tc>
                  <a:txBody>
                    <a:bodyPr/>
                    <a:lstStyle/>
                    <a:p>
                      <a:r>
                        <a:rPr lang="en-US" sz="1600">
                          <a:effectLst/>
                        </a:rPr>
                        <a:t>Musculoskeletal </a:t>
                      </a:r>
                      <a:endParaRPr lang="en-US" sz="4000">
                        <a:effectLst/>
                      </a:endParaRPr>
                    </a:p>
                  </a:txBody>
                  <a:tcPr anchor="ctr"/>
                </a:tc>
                <a:extLst>
                  <a:ext uri="{0D108BD9-81ED-4DB2-BD59-A6C34878D82A}">
                    <a16:rowId xmlns:a16="http://schemas.microsoft.com/office/drawing/2014/main" val="186227602"/>
                  </a:ext>
                </a:extLst>
              </a:tr>
              <a:tr h="283772">
                <a:tc>
                  <a:txBody>
                    <a:bodyPr/>
                    <a:lstStyle/>
                    <a:p>
                      <a:r>
                        <a:rPr lang="en-US" sz="1600">
                          <a:effectLst/>
                        </a:rPr>
                        <a:t>4. Colon (large intestine) </a:t>
                      </a:r>
                      <a:endParaRPr lang="en-US" sz="4000">
                        <a:effectLst/>
                      </a:endParaRPr>
                    </a:p>
                  </a:txBody>
                  <a:tcPr anchor="ctr"/>
                </a:tc>
                <a:tc>
                  <a:txBody>
                    <a:bodyPr/>
                    <a:lstStyle/>
                    <a:p>
                      <a:r>
                        <a:rPr lang="en-US" sz="1600">
                          <a:effectLst/>
                        </a:rPr>
                        <a:t>Digestive </a:t>
                      </a:r>
                      <a:endParaRPr lang="en-US" sz="4000">
                        <a:effectLst/>
                      </a:endParaRPr>
                    </a:p>
                  </a:txBody>
                  <a:tcPr anchor="ctr"/>
                </a:tc>
                <a:extLst>
                  <a:ext uri="{0D108BD9-81ED-4DB2-BD59-A6C34878D82A}">
                    <a16:rowId xmlns:a16="http://schemas.microsoft.com/office/drawing/2014/main" val="4015888658"/>
                  </a:ext>
                </a:extLst>
              </a:tr>
              <a:tr h="283772">
                <a:tc>
                  <a:txBody>
                    <a:bodyPr/>
                    <a:lstStyle/>
                    <a:p>
                      <a:r>
                        <a:rPr lang="en-US" sz="1600">
                          <a:effectLst/>
                        </a:rPr>
                        <a:t>5. Esophagus (food tube) </a:t>
                      </a:r>
                      <a:endParaRPr lang="en-US" sz="4000">
                        <a:effectLst/>
                      </a:endParaRPr>
                    </a:p>
                  </a:txBody>
                  <a:tcPr anchor="ctr"/>
                </a:tc>
                <a:tc>
                  <a:txBody>
                    <a:bodyPr/>
                    <a:lstStyle/>
                    <a:p>
                      <a:r>
                        <a:rPr lang="en-US" sz="1600">
                          <a:effectLst/>
                        </a:rPr>
                        <a:t>Digestive </a:t>
                      </a:r>
                      <a:endParaRPr lang="en-US" sz="4000">
                        <a:effectLst/>
                      </a:endParaRPr>
                    </a:p>
                  </a:txBody>
                  <a:tcPr anchor="ctr"/>
                </a:tc>
                <a:extLst>
                  <a:ext uri="{0D108BD9-81ED-4DB2-BD59-A6C34878D82A}">
                    <a16:rowId xmlns:a16="http://schemas.microsoft.com/office/drawing/2014/main" val="1320690036"/>
                  </a:ext>
                </a:extLst>
              </a:tr>
              <a:tr h="283772">
                <a:tc>
                  <a:txBody>
                    <a:bodyPr/>
                    <a:lstStyle/>
                    <a:p>
                      <a:r>
                        <a:rPr lang="en-US" sz="1600" dirty="0">
                          <a:effectLst/>
                        </a:rPr>
                        <a:t>6. Kidneys </a:t>
                      </a:r>
                      <a:endParaRPr lang="en-US" sz="4000" dirty="0">
                        <a:effectLst/>
                      </a:endParaRPr>
                    </a:p>
                  </a:txBody>
                  <a:tcPr anchor="ctr"/>
                </a:tc>
                <a:tc>
                  <a:txBody>
                    <a:bodyPr/>
                    <a:lstStyle/>
                    <a:p>
                      <a:r>
                        <a:rPr lang="en-US" sz="1600">
                          <a:effectLst/>
                        </a:rPr>
                        <a:t>Urinary </a:t>
                      </a:r>
                      <a:endParaRPr lang="en-US" sz="4000">
                        <a:effectLst/>
                      </a:endParaRPr>
                    </a:p>
                  </a:txBody>
                  <a:tcPr anchor="ctr"/>
                </a:tc>
                <a:extLst>
                  <a:ext uri="{0D108BD9-81ED-4DB2-BD59-A6C34878D82A}">
                    <a16:rowId xmlns:a16="http://schemas.microsoft.com/office/drawing/2014/main" val="1967781149"/>
                  </a:ext>
                </a:extLst>
              </a:tr>
              <a:tr h="283772">
                <a:tc>
                  <a:txBody>
                    <a:bodyPr/>
                    <a:lstStyle/>
                    <a:p>
                      <a:r>
                        <a:rPr lang="en-US" sz="1600">
                          <a:effectLst/>
                        </a:rPr>
                        <a:t>7. Larynx (voice box) </a:t>
                      </a:r>
                      <a:endParaRPr lang="en-US" sz="4000">
                        <a:effectLst/>
                      </a:endParaRPr>
                    </a:p>
                  </a:txBody>
                  <a:tcPr anchor="ctr"/>
                </a:tc>
                <a:tc>
                  <a:txBody>
                    <a:bodyPr/>
                    <a:lstStyle/>
                    <a:p>
                      <a:r>
                        <a:rPr lang="en-US" sz="1600" dirty="0">
                          <a:effectLst/>
                        </a:rPr>
                        <a:t>Respiratory </a:t>
                      </a:r>
                      <a:endParaRPr lang="en-US" sz="4000" dirty="0">
                        <a:effectLst/>
                      </a:endParaRPr>
                    </a:p>
                  </a:txBody>
                  <a:tcPr anchor="ctr"/>
                </a:tc>
                <a:extLst>
                  <a:ext uri="{0D108BD9-81ED-4DB2-BD59-A6C34878D82A}">
                    <a16:rowId xmlns:a16="http://schemas.microsoft.com/office/drawing/2014/main" val="640092158"/>
                  </a:ext>
                </a:extLst>
              </a:tr>
              <a:tr h="283772">
                <a:tc>
                  <a:txBody>
                    <a:bodyPr/>
                    <a:lstStyle/>
                    <a:p>
                      <a:r>
                        <a:rPr lang="en-US" sz="1600">
                          <a:effectLst/>
                        </a:rPr>
                        <a:t>8. Lungs </a:t>
                      </a:r>
                      <a:endParaRPr lang="en-US" sz="4000">
                        <a:effectLst/>
                      </a:endParaRPr>
                    </a:p>
                  </a:txBody>
                  <a:tcPr anchor="ctr"/>
                </a:tc>
                <a:tc>
                  <a:txBody>
                    <a:bodyPr/>
                    <a:lstStyle/>
                    <a:p>
                      <a:r>
                        <a:rPr lang="en-US" sz="1600">
                          <a:effectLst/>
                        </a:rPr>
                        <a:t>Respiratory </a:t>
                      </a:r>
                      <a:endParaRPr lang="en-US" sz="4000">
                        <a:effectLst/>
                      </a:endParaRPr>
                    </a:p>
                  </a:txBody>
                  <a:tcPr anchor="ctr"/>
                </a:tc>
                <a:extLst>
                  <a:ext uri="{0D108BD9-81ED-4DB2-BD59-A6C34878D82A}">
                    <a16:rowId xmlns:a16="http://schemas.microsoft.com/office/drawing/2014/main" val="2551380312"/>
                  </a:ext>
                </a:extLst>
              </a:tr>
              <a:tr h="283772">
                <a:tc>
                  <a:txBody>
                    <a:bodyPr/>
                    <a:lstStyle/>
                    <a:p>
                      <a:r>
                        <a:rPr lang="en-US" sz="1600">
                          <a:effectLst/>
                        </a:rPr>
                        <a:t>9. Ovaries </a:t>
                      </a:r>
                      <a:endParaRPr lang="en-US" sz="4000">
                        <a:effectLst/>
                      </a:endParaRPr>
                    </a:p>
                  </a:txBody>
                  <a:tcPr anchor="ctr"/>
                </a:tc>
                <a:tc>
                  <a:txBody>
                    <a:bodyPr/>
                    <a:lstStyle/>
                    <a:p>
                      <a:r>
                        <a:rPr lang="en-US" sz="1600">
                          <a:effectLst/>
                        </a:rPr>
                        <a:t>Female reproductive/endocrine </a:t>
                      </a:r>
                      <a:endParaRPr lang="en-US" sz="4000">
                        <a:effectLst/>
                      </a:endParaRPr>
                    </a:p>
                  </a:txBody>
                  <a:tcPr anchor="ctr"/>
                </a:tc>
                <a:extLst>
                  <a:ext uri="{0D108BD9-81ED-4DB2-BD59-A6C34878D82A}">
                    <a16:rowId xmlns:a16="http://schemas.microsoft.com/office/drawing/2014/main" val="2037214835"/>
                  </a:ext>
                </a:extLst>
              </a:tr>
              <a:tr h="283772">
                <a:tc>
                  <a:txBody>
                    <a:bodyPr/>
                    <a:lstStyle/>
                    <a:p>
                      <a:r>
                        <a:rPr lang="en-US" sz="1600">
                          <a:effectLst/>
                        </a:rPr>
                        <a:t>10. Pharynx (throat) </a:t>
                      </a:r>
                      <a:endParaRPr lang="en-US" sz="4000">
                        <a:effectLst/>
                      </a:endParaRPr>
                    </a:p>
                  </a:txBody>
                  <a:tcPr anchor="ctr"/>
                </a:tc>
                <a:tc>
                  <a:txBody>
                    <a:bodyPr/>
                    <a:lstStyle/>
                    <a:p>
                      <a:r>
                        <a:rPr lang="en-US" sz="1600">
                          <a:effectLst/>
                        </a:rPr>
                        <a:t>Digestive/respiratory </a:t>
                      </a:r>
                      <a:endParaRPr lang="en-US" sz="4000">
                        <a:effectLst/>
                      </a:endParaRPr>
                    </a:p>
                  </a:txBody>
                  <a:tcPr anchor="ctr"/>
                </a:tc>
                <a:extLst>
                  <a:ext uri="{0D108BD9-81ED-4DB2-BD59-A6C34878D82A}">
                    <a16:rowId xmlns:a16="http://schemas.microsoft.com/office/drawing/2014/main" val="4006739587"/>
                  </a:ext>
                </a:extLst>
              </a:tr>
              <a:tr h="283772">
                <a:tc>
                  <a:txBody>
                    <a:bodyPr/>
                    <a:lstStyle/>
                    <a:p>
                      <a:r>
                        <a:rPr lang="en-US" sz="1600">
                          <a:effectLst/>
                        </a:rPr>
                        <a:t>11. Pituitary gland </a:t>
                      </a:r>
                      <a:endParaRPr lang="en-US" sz="4000">
                        <a:effectLst/>
                      </a:endParaRPr>
                    </a:p>
                  </a:txBody>
                  <a:tcPr anchor="ctr"/>
                </a:tc>
                <a:tc>
                  <a:txBody>
                    <a:bodyPr/>
                    <a:lstStyle/>
                    <a:p>
                      <a:r>
                        <a:rPr lang="en-US" sz="1600">
                          <a:effectLst/>
                        </a:rPr>
                        <a:t>Endocrine </a:t>
                      </a:r>
                      <a:endParaRPr lang="en-US" sz="4000">
                        <a:effectLst/>
                      </a:endParaRPr>
                    </a:p>
                  </a:txBody>
                  <a:tcPr anchor="ctr"/>
                </a:tc>
                <a:extLst>
                  <a:ext uri="{0D108BD9-81ED-4DB2-BD59-A6C34878D82A}">
                    <a16:rowId xmlns:a16="http://schemas.microsoft.com/office/drawing/2014/main" val="1675956517"/>
                  </a:ext>
                </a:extLst>
              </a:tr>
              <a:tr h="283772">
                <a:tc>
                  <a:txBody>
                    <a:bodyPr/>
                    <a:lstStyle/>
                    <a:p>
                      <a:r>
                        <a:rPr lang="en-US" sz="1600">
                          <a:effectLst/>
                        </a:rPr>
                        <a:t>12. Prostate gland </a:t>
                      </a:r>
                      <a:endParaRPr lang="en-US" sz="4000">
                        <a:effectLst/>
                      </a:endParaRPr>
                    </a:p>
                  </a:txBody>
                  <a:tcPr anchor="ctr"/>
                </a:tc>
                <a:tc>
                  <a:txBody>
                    <a:bodyPr/>
                    <a:lstStyle/>
                    <a:p>
                      <a:r>
                        <a:rPr lang="en-US" sz="1600">
                          <a:effectLst/>
                        </a:rPr>
                        <a:t>Male reproductive </a:t>
                      </a:r>
                      <a:endParaRPr lang="en-US" sz="4000">
                        <a:effectLst/>
                      </a:endParaRPr>
                    </a:p>
                  </a:txBody>
                  <a:tcPr anchor="ctr"/>
                </a:tc>
                <a:extLst>
                  <a:ext uri="{0D108BD9-81ED-4DB2-BD59-A6C34878D82A}">
                    <a16:rowId xmlns:a16="http://schemas.microsoft.com/office/drawing/2014/main" val="2794437274"/>
                  </a:ext>
                </a:extLst>
              </a:tr>
              <a:tr h="283772">
                <a:tc>
                  <a:txBody>
                    <a:bodyPr/>
                    <a:lstStyle/>
                    <a:p>
                      <a:r>
                        <a:rPr lang="en-US" sz="1600">
                          <a:effectLst/>
                        </a:rPr>
                        <a:t>13. Spinal cord </a:t>
                      </a:r>
                      <a:endParaRPr lang="en-US" sz="4000">
                        <a:effectLst/>
                      </a:endParaRPr>
                    </a:p>
                  </a:txBody>
                  <a:tcPr anchor="ctr"/>
                </a:tc>
                <a:tc>
                  <a:txBody>
                    <a:bodyPr/>
                    <a:lstStyle/>
                    <a:p>
                      <a:r>
                        <a:rPr lang="en-US" sz="1600">
                          <a:effectLst/>
                        </a:rPr>
                        <a:t>Nervous </a:t>
                      </a:r>
                      <a:endParaRPr lang="en-US" sz="4000">
                        <a:effectLst/>
                      </a:endParaRPr>
                    </a:p>
                  </a:txBody>
                  <a:tcPr anchor="ctr"/>
                </a:tc>
                <a:extLst>
                  <a:ext uri="{0D108BD9-81ED-4DB2-BD59-A6C34878D82A}">
                    <a16:rowId xmlns:a16="http://schemas.microsoft.com/office/drawing/2014/main" val="665002381"/>
                  </a:ext>
                </a:extLst>
              </a:tr>
              <a:tr h="283772">
                <a:tc>
                  <a:txBody>
                    <a:bodyPr/>
                    <a:lstStyle/>
                    <a:p>
                      <a:r>
                        <a:rPr lang="en-US" sz="1600">
                          <a:effectLst/>
                        </a:rPr>
                        <a:t>14. Trachea (windpipe) </a:t>
                      </a:r>
                      <a:endParaRPr lang="en-US" sz="4000">
                        <a:effectLst/>
                      </a:endParaRPr>
                    </a:p>
                  </a:txBody>
                  <a:tcPr anchor="ctr"/>
                </a:tc>
                <a:tc>
                  <a:txBody>
                    <a:bodyPr/>
                    <a:lstStyle/>
                    <a:p>
                      <a:r>
                        <a:rPr lang="en-US" sz="1600">
                          <a:effectLst/>
                        </a:rPr>
                        <a:t>Respiratory </a:t>
                      </a:r>
                      <a:endParaRPr lang="en-US" sz="4000">
                        <a:effectLst/>
                      </a:endParaRPr>
                    </a:p>
                  </a:txBody>
                  <a:tcPr anchor="ctr"/>
                </a:tc>
                <a:extLst>
                  <a:ext uri="{0D108BD9-81ED-4DB2-BD59-A6C34878D82A}">
                    <a16:rowId xmlns:a16="http://schemas.microsoft.com/office/drawing/2014/main" val="3908652107"/>
                  </a:ext>
                </a:extLst>
              </a:tr>
              <a:tr h="283772">
                <a:tc>
                  <a:txBody>
                    <a:bodyPr/>
                    <a:lstStyle/>
                    <a:p>
                      <a:r>
                        <a:rPr lang="en-US" sz="1600">
                          <a:effectLst/>
                        </a:rPr>
                        <a:t>15. Ureters </a:t>
                      </a:r>
                      <a:endParaRPr lang="en-US" sz="4000">
                        <a:effectLst/>
                      </a:endParaRPr>
                    </a:p>
                  </a:txBody>
                  <a:tcPr anchor="ctr"/>
                </a:tc>
                <a:tc>
                  <a:txBody>
                    <a:bodyPr/>
                    <a:lstStyle/>
                    <a:p>
                      <a:r>
                        <a:rPr lang="en-US" sz="1600">
                          <a:effectLst/>
                        </a:rPr>
                        <a:t>Urinary </a:t>
                      </a:r>
                      <a:endParaRPr lang="en-US" sz="4000">
                        <a:effectLst/>
                      </a:endParaRPr>
                    </a:p>
                  </a:txBody>
                  <a:tcPr anchor="ctr"/>
                </a:tc>
                <a:extLst>
                  <a:ext uri="{0D108BD9-81ED-4DB2-BD59-A6C34878D82A}">
                    <a16:rowId xmlns:a16="http://schemas.microsoft.com/office/drawing/2014/main" val="1437782514"/>
                  </a:ext>
                </a:extLst>
              </a:tr>
              <a:tr h="283772">
                <a:tc>
                  <a:txBody>
                    <a:bodyPr/>
                    <a:lstStyle/>
                    <a:p>
                      <a:r>
                        <a:rPr lang="en-US" sz="1600">
                          <a:effectLst/>
                        </a:rPr>
                        <a:t>16. Urethra </a:t>
                      </a:r>
                      <a:endParaRPr lang="en-US" sz="4000">
                        <a:effectLst/>
                      </a:endParaRPr>
                    </a:p>
                  </a:txBody>
                  <a:tcPr anchor="ctr"/>
                </a:tc>
                <a:tc>
                  <a:txBody>
                    <a:bodyPr/>
                    <a:lstStyle/>
                    <a:p>
                      <a:r>
                        <a:rPr lang="en-US" sz="1600">
                          <a:effectLst/>
                        </a:rPr>
                        <a:t>Urinary </a:t>
                      </a:r>
                      <a:endParaRPr lang="en-US" sz="4000">
                        <a:effectLst/>
                      </a:endParaRPr>
                    </a:p>
                  </a:txBody>
                  <a:tcPr anchor="ctr"/>
                </a:tc>
                <a:extLst>
                  <a:ext uri="{0D108BD9-81ED-4DB2-BD59-A6C34878D82A}">
                    <a16:rowId xmlns:a16="http://schemas.microsoft.com/office/drawing/2014/main" val="1965903819"/>
                  </a:ext>
                </a:extLst>
              </a:tr>
              <a:tr h="283772">
                <a:tc>
                  <a:txBody>
                    <a:bodyPr/>
                    <a:lstStyle/>
                    <a:p>
                      <a:r>
                        <a:rPr lang="en-US" sz="1600">
                          <a:effectLst/>
                        </a:rPr>
                        <a:t>17. Uterus </a:t>
                      </a:r>
                      <a:endParaRPr lang="en-US" sz="4000">
                        <a:effectLst/>
                      </a:endParaRPr>
                    </a:p>
                  </a:txBody>
                  <a:tcPr anchor="ctr"/>
                </a:tc>
                <a:tc>
                  <a:txBody>
                    <a:bodyPr/>
                    <a:lstStyle/>
                    <a:p>
                      <a:r>
                        <a:rPr lang="en-US" sz="1600">
                          <a:effectLst/>
                        </a:rPr>
                        <a:t>Female reproductive </a:t>
                      </a:r>
                      <a:endParaRPr lang="en-US" sz="4000">
                        <a:effectLst/>
                      </a:endParaRPr>
                    </a:p>
                  </a:txBody>
                  <a:tcPr anchor="ctr"/>
                </a:tc>
                <a:extLst>
                  <a:ext uri="{0D108BD9-81ED-4DB2-BD59-A6C34878D82A}">
                    <a16:rowId xmlns:a16="http://schemas.microsoft.com/office/drawing/2014/main" val="1345861166"/>
                  </a:ext>
                </a:extLst>
              </a:tr>
              <a:tr h="283772">
                <a:tc>
                  <a:txBody>
                    <a:bodyPr/>
                    <a:lstStyle/>
                    <a:p>
                      <a:r>
                        <a:rPr lang="en-US" sz="1600">
                          <a:effectLst/>
                        </a:rPr>
                        <a:t>18. Vertebrae (backbones) </a:t>
                      </a:r>
                      <a:endParaRPr lang="en-US" sz="4000">
                        <a:effectLst/>
                      </a:endParaRPr>
                    </a:p>
                  </a:txBody>
                  <a:tcPr anchor="ctr"/>
                </a:tc>
                <a:tc>
                  <a:txBody>
                    <a:bodyPr/>
                    <a:lstStyle/>
                    <a:p>
                      <a:r>
                        <a:rPr lang="en-US" sz="1600" dirty="0">
                          <a:effectLst/>
                        </a:rPr>
                        <a:t>Musculoskeletal </a:t>
                      </a:r>
                      <a:endParaRPr lang="en-US" sz="4000" dirty="0">
                        <a:effectLst/>
                      </a:endParaRPr>
                    </a:p>
                  </a:txBody>
                  <a:tcPr anchor="ctr"/>
                </a:tc>
                <a:extLst>
                  <a:ext uri="{0D108BD9-81ED-4DB2-BD59-A6C34878D82A}">
                    <a16:rowId xmlns:a16="http://schemas.microsoft.com/office/drawing/2014/main" val="2494318385"/>
                  </a:ext>
                </a:extLst>
              </a:tr>
            </a:tbl>
          </a:graphicData>
        </a:graphic>
      </p:graphicFrame>
    </p:spTree>
    <p:extLst>
      <p:ext uri="{BB962C8B-B14F-4D97-AF65-F5344CB8AC3E}">
        <p14:creationId xmlns:p14="http://schemas.microsoft.com/office/powerpoint/2010/main" val="186371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Rectangle 31">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49B84"/>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Diagram&#10;&#10;Description automatically generated">
            <a:extLst>
              <a:ext uri="{FF2B5EF4-FFF2-40B4-BE49-F238E27FC236}">
                <a16:creationId xmlns:a16="http://schemas.microsoft.com/office/drawing/2014/main" id="{D804E6C2-CB21-0B4A-AF03-8B1F3D1A6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3361" y="643467"/>
            <a:ext cx="6105278" cy="5571066"/>
          </a:xfrm>
          <a:prstGeom prst="rect">
            <a:avLst/>
          </a:prstGeom>
        </p:spPr>
      </p:pic>
    </p:spTree>
    <p:extLst>
      <p:ext uri="{BB962C8B-B14F-4D97-AF65-F5344CB8AC3E}">
        <p14:creationId xmlns:p14="http://schemas.microsoft.com/office/powerpoint/2010/main" val="182257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963FED5-8F48-FF4E-9874-59791CBC93F0}"/>
              </a:ext>
            </a:extLst>
          </p:cNvPr>
          <p:cNvSpPr>
            <a:spLocks noGrp="1"/>
          </p:cNvSpPr>
          <p:nvPr>
            <p:ph type="title"/>
          </p:nvPr>
        </p:nvSpPr>
        <p:spPr>
          <a:xfrm>
            <a:off x="7269686" y="795527"/>
            <a:ext cx="4892152" cy="1433323"/>
          </a:xfrm>
        </p:spPr>
        <p:txBody>
          <a:bodyPr>
            <a:noAutofit/>
          </a:bodyPr>
          <a:lstStyle/>
          <a:p>
            <a:pPr algn="l"/>
            <a:r>
              <a:rPr lang="en-US" b="1" dirty="0">
                <a:solidFill>
                  <a:schemeClr val="tx2"/>
                </a:solidFill>
                <a:latin typeface="+mn-lt"/>
              </a:rPr>
              <a:t>2. Body Cavities </a:t>
            </a:r>
            <a:br>
              <a:rPr lang="en-US" dirty="0">
                <a:solidFill>
                  <a:schemeClr val="tx2"/>
                </a:solidFill>
                <a:latin typeface="+mn-lt"/>
              </a:rPr>
            </a:br>
            <a:endParaRPr lang="en-IQ" dirty="0">
              <a:solidFill>
                <a:schemeClr val="tx2"/>
              </a:solidFill>
              <a:latin typeface="+mn-lt"/>
            </a:endParaRPr>
          </a:p>
        </p:txBody>
      </p:sp>
      <p:sp>
        <p:nvSpPr>
          <p:cNvPr id="37" name="Rectangle 3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7776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6CEA6EDC-A96B-084C-AF60-305E24ECA77E}"/>
              </a:ext>
            </a:extLst>
          </p:cNvPr>
          <p:cNvPicPr>
            <a:picLocks noChangeAspect="1"/>
          </p:cNvPicPr>
          <p:nvPr/>
        </p:nvPicPr>
        <p:blipFill>
          <a:blip r:embed="rId2"/>
          <a:stretch>
            <a:fillRect/>
          </a:stretch>
        </p:blipFill>
        <p:spPr>
          <a:xfrm>
            <a:off x="972115" y="1240786"/>
            <a:ext cx="5641848" cy="4358327"/>
          </a:xfrm>
          <a:prstGeom prst="rect">
            <a:avLst/>
          </a:prstGeom>
          <a:ln w="12700">
            <a:noFill/>
          </a:ln>
        </p:spPr>
      </p:pic>
      <p:sp>
        <p:nvSpPr>
          <p:cNvPr id="3" name="Content Placeholder 2">
            <a:extLst>
              <a:ext uri="{FF2B5EF4-FFF2-40B4-BE49-F238E27FC236}">
                <a16:creationId xmlns:a16="http://schemas.microsoft.com/office/drawing/2014/main" id="{DEB18D00-BAE9-9C41-9EAC-372F49005620}"/>
              </a:ext>
            </a:extLst>
          </p:cNvPr>
          <p:cNvSpPr>
            <a:spLocks noGrp="1"/>
          </p:cNvSpPr>
          <p:nvPr>
            <p:ph idx="1"/>
          </p:nvPr>
        </p:nvSpPr>
        <p:spPr>
          <a:xfrm>
            <a:off x="7293817" y="2338388"/>
            <a:ext cx="4682283" cy="3678237"/>
          </a:xfrm>
        </p:spPr>
        <p:txBody>
          <a:bodyPr>
            <a:normAutofit/>
          </a:bodyPr>
          <a:lstStyle/>
          <a:p>
            <a:pPr algn="just">
              <a:buClr>
                <a:srgbClr val="D77763"/>
              </a:buClr>
              <a:buFont typeface="Wingdings" pitchFamily="2" charset="2"/>
              <a:buChar char="Ø"/>
            </a:pPr>
            <a:r>
              <a:rPr lang="en-US" sz="3200" dirty="0"/>
              <a:t>A body cavity is a space that contains organs. </a:t>
            </a:r>
          </a:p>
          <a:p>
            <a:pPr algn="just">
              <a:buClr>
                <a:srgbClr val="D77763"/>
              </a:buClr>
            </a:pPr>
            <a:endParaRPr lang="en-IQ" sz="3200" dirty="0"/>
          </a:p>
        </p:txBody>
      </p:sp>
    </p:spTree>
    <p:extLst>
      <p:ext uri="{BB962C8B-B14F-4D97-AF65-F5344CB8AC3E}">
        <p14:creationId xmlns:p14="http://schemas.microsoft.com/office/powerpoint/2010/main" val="105730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2" name="Rectangle 6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6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6" name="Rectangle 6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76403EDE-9BB7-F34C-9B1B-9D625904530D}"/>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dirty="0">
                <a:solidFill>
                  <a:schemeClr val="bg1"/>
                </a:solidFill>
                <a:latin typeface="+mn-lt"/>
              </a:rPr>
              <a:t>Classification of Body Cavities</a:t>
            </a:r>
          </a:p>
        </p:txBody>
      </p:sp>
      <p:sp>
        <p:nvSpPr>
          <p:cNvPr id="89" name="Freeform: Shape 88">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DB607E68-39EA-1347-A36B-E4B97048EEC3}"/>
              </a:ext>
            </a:extLst>
          </p:cNvPr>
          <p:cNvPicPr>
            <a:picLocks noGrp="1" noChangeAspect="1"/>
          </p:cNvPicPr>
          <p:nvPr>
            <p:ph idx="1"/>
          </p:nvPr>
        </p:nvPicPr>
        <p:blipFill>
          <a:blip r:embed="rId2"/>
          <a:stretch>
            <a:fillRect/>
          </a:stretch>
        </p:blipFill>
        <p:spPr>
          <a:xfrm>
            <a:off x="1965620" y="211959"/>
            <a:ext cx="8326403" cy="4662785"/>
          </a:xfrm>
          <a:prstGeom prst="rect">
            <a:avLst/>
          </a:prstGeom>
        </p:spPr>
      </p:pic>
    </p:spTree>
    <p:extLst>
      <p:ext uri="{BB962C8B-B14F-4D97-AF65-F5344CB8AC3E}">
        <p14:creationId xmlns:p14="http://schemas.microsoft.com/office/powerpoint/2010/main" val="292256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C896-B95C-394E-8DC2-A90B9A7CC337}"/>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956DD4CD-F986-9144-9CE3-16541E3027EE}"/>
              </a:ext>
            </a:extLst>
          </p:cNvPr>
          <p:cNvSpPr>
            <a:spLocks noGrp="1"/>
          </p:cNvSpPr>
          <p:nvPr>
            <p:ph idx="1"/>
          </p:nvPr>
        </p:nvSpPr>
        <p:spPr>
          <a:xfrm>
            <a:off x="4760259" y="803186"/>
            <a:ext cx="7301753" cy="5248622"/>
          </a:xfrm>
        </p:spPr>
        <p:txBody>
          <a:bodyPr>
            <a:noAutofit/>
          </a:bodyPr>
          <a:lstStyle/>
          <a:p>
            <a:pPr marL="342900" indent="-342900" algn="just">
              <a:lnSpc>
                <a:spcPct val="110000"/>
              </a:lnSpc>
              <a:buClr>
                <a:srgbClr val="EB7456"/>
              </a:buClr>
              <a:buFont typeface="+mj-lt"/>
              <a:buAutoNum type="arabicPeriod"/>
            </a:pPr>
            <a:endParaRPr lang="en-US" sz="2400" dirty="0"/>
          </a:p>
          <a:p>
            <a:pPr marL="342900" indent="-342900" algn="just">
              <a:lnSpc>
                <a:spcPct val="110000"/>
              </a:lnSpc>
              <a:buClr>
                <a:srgbClr val="EB7456"/>
              </a:buClr>
              <a:buFont typeface="+mj-lt"/>
              <a:buAutoNum type="arabicPeriod"/>
            </a:pPr>
            <a:endParaRPr lang="en-US" sz="2400" dirty="0"/>
          </a:p>
          <a:p>
            <a:pPr marL="342900" indent="-342900" algn="just">
              <a:lnSpc>
                <a:spcPct val="110000"/>
              </a:lnSpc>
              <a:buClr>
                <a:srgbClr val="EB7456"/>
              </a:buClr>
              <a:buFont typeface="+mj-lt"/>
              <a:buAutoNum type="arabicPeriod"/>
            </a:pPr>
            <a:endParaRPr lang="en-US" sz="2400" dirty="0"/>
          </a:p>
          <a:p>
            <a:pPr marL="342900" indent="-342900" algn="just">
              <a:lnSpc>
                <a:spcPct val="110000"/>
              </a:lnSpc>
              <a:buClr>
                <a:srgbClr val="EB7456"/>
              </a:buClr>
              <a:buFont typeface="+mj-lt"/>
              <a:buAutoNum type="arabicPeriod"/>
            </a:pPr>
            <a:endParaRPr lang="en-US" sz="2400" dirty="0"/>
          </a:p>
          <a:p>
            <a:pPr marL="342900" indent="-342900" algn="just">
              <a:lnSpc>
                <a:spcPct val="110000"/>
              </a:lnSpc>
              <a:buClr>
                <a:srgbClr val="EB7456"/>
              </a:buClr>
              <a:buFont typeface="+mj-lt"/>
              <a:buAutoNum type="arabicPeriod"/>
            </a:pPr>
            <a:r>
              <a:rPr lang="en-US" sz="2400" b="1" dirty="0"/>
              <a:t>The</a:t>
            </a:r>
            <a:r>
              <a:rPr lang="en-US" sz="2400" dirty="0"/>
              <a:t> </a:t>
            </a:r>
            <a:r>
              <a:rPr lang="en-US" sz="2400" b="1" dirty="0"/>
              <a:t>cranial cavity i</a:t>
            </a:r>
            <a:r>
              <a:rPr lang="en-US" sz="2400" dirty="0"/>
              <a:t>s located in the head and surrounded by the skull (CRANI/O means skull). The cranial cavity contains the brain and other organs.</a:t>
            </a:r>
          </a:p>
          <a:p>
            <a:pPr marL="342900" indent="-342900" algn="just">
              <a:lnSpc>
                <a:spcPct val="110000"/>
              </a:lnSpc>
              <a:buClr>
                <a:srgbClr val="EB7456"/>
              </a:buClr>
              <a:buFont typeface="+mj-lt"/>
              <a:buAutoNum type="arabicPeriod"/>
            </a:pPr>
            <a:r>
              <a:rPr lang="en-US" sz="2400" b="1" dirty="0"/>
              <a:t>The spinal cavity </a:t>
            </a:r>
            <a:r>
              <a:rPr lang="en-US" sz="2400" dirty="0"/>
              <a:t>is the space surrounded by the </a:t>
            </a:r>
            <a:r>
              <a:rPr lang="en-US" sz="2400" b="1" dirty="0"/>
              <a:t>spinal column </a:t>
            </a:r>
            <a:r>
              <a:rPr lang="en-US" sz="2400" dirty="0"/>
              <a:t>(backbones). The </a:t>
            </a:r>
            <a:r>
              <a:rPr lang="en-US" sz="2400" b="1" dirty="0"/>
              <a:t>spinal cord </a:t>
            </a:r>
            <a:r>
              <a:rPr lang="en-US" sz="2400" dirty="0"/>
              <a:t>is the nervous tissue within the spinal cavity. Nerves enter and leave the spinal cord and carry messages to and from all parts of the body. </a:t>
            </a:r>
          </a:p>
          <a:p>
            <a:pPr marL="342900" indent="-342900" algn="just">
              <a:lnSpc>
                <a:spcPct val="110000"/>
              </a:lnSpc>
              <a:buClr>
                <a:srgbClr val="EB7456"/>
              </a:buClr>
              <a:buFont typeface="+mj-lt"/>
              <a:buAutoNum type="arabicPeriod"/>
            </a:pPr>
            <a:endParaRPr lang="en-US" sz="2400" dirty="0"/>
          </a:p>
          <a:p>
            <a:pPr marL="342900" indent="-342900" algn="just">
              <a:lnSpc>
                <a:spcPct val="110000"/>
              </a:lnSpc>
              <a:buClr>
                <a:srgbClr val="EB7456"/>
              </a:buClr>
              <a:buFont typeface="+mj-lt"/>
              <a:buAutoNum type="arabicPeriod"/>
            </a:pPr>
            <a:endParaRPr lang="en-IQ" sz="2400" dirty="0"/>
          </a:p>
          <a:p>
            <a:pPr marL="342900" indent="-342900" algn="just">
              <a:lnSpc>
                <a:spcPct val="110000"/>
              </a:lnSpc>
              <a:buClr>
                <a:srgbClr val="EB7456"/>
              </a:buClr>
              <a:buFont typeface="+mj-lt"/>
              <a:buAutoNum type="arabicPeriod"/>
            </a:pPr>
            <a:endParaRPr lang="en-US" sz="2400" dirty="0"/>
          </a:p>
          <a:p>
            <a:pPr marL="342900" indent="-342900" algn="just">
              <a:lnSpc>
                <a:spcPct val="110000"/>
              </a:lnSpc>
              <a:buClr>
                <a:srgbClr val="EB7456"/>
              </a:buClr>
              <a:buFont typeface="+mj-lt"/>
              <a:buAutoNum type="arabicPeriod"/>
            </a:pPr>
            <a:endParaRPr lang="en-IQ" sz="2400" dirty="0"/>
          </a:p>
          <a:p>
            <a:pPr algn="just"/>
            <a:endParaRPr lang="en-IQ" sz="2400" dirty="0"/>
          </a:p>
        </p:txBody>
      </p:sp>
      <p:pic>
        <p:nvPicPr>
          <p:cNvPr id="4" name="Picture 3" descr="Diagram&#10;&#10;Description automatically generated">
            <a:extLst>
              <a:ext uri="{FF2B5EF4-FFF2-40B4-BE49-F238E27FC236}">
                <a16:creationId xmlns:a16="http://schemas.microsoft.com/office/drawing/2014/main" id="{46922635-D437-9A48-8AB3-3F3BDD629E0C}"/>
              </a:ext>
            </a:extLst>
          </p:cNvPr>
          <p:cNvPicPr>
            <a:picLocks noChangeAspect="1"/>
          </p:cNvPicPr>
          <p:nvPr/>
        </p:nvPicPr>
        <p:blipFill>
          <a:blip r:embed="rId2"/>
          <a:stretch>
            <a:fillRect/>
          </a:stretch>
        </p:blipFill>
        <p:spPr>
          <a:xfrm>
            <a:off x="295835" y="304372"/>
            <a:ext cx="4249271" cy="6150216"/>
          </a:xfrm>
          <a:prstGeom prst="rect">
            <a:avLst/>
          </a:prstGeom>
          <a:ln w="12700">
            <a:noFill/>
          </a:ln>
        </p:spPr>
      </p:pic>
    </p:spTree>
    <p:extLst>
      <p:ext uri="{BB962C8B-B14F-4D97-AF65-F5344CB8AC3E}">
        <p14:creationId xmlns:p14="http://schemas.microsoft.com/office/powerpoint/2010/main" val="252628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E05-09ED-904E-B49C-B8DF1344A4B2}"/>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D6472CAA-2A9A-3C45-99A5-38D175739796}"/>
              </a:ext>
            </a:extLst>
          </p:cNvPr>
          <p:cNvSpPr>
            <a:spLocks noGrp="1"/>
          </p:cNvSpPr>
          <p:nvPr>
            <p:ph idx="1"/>
          </p:nvPr>
        </p:nvSpPr>
        <p:spPr/>
        <p:txBody>
          <a:bodyPr>
            <a:normAutofit/>
          </a:bodyPr>
          <a:lstStyle/>
          <a:p>
            <a:pPr marL="0" indent="0" algn="just">
              <a:lnSpc>
                <a:spcPct val="110000"/>
              </a:lnSpc>
              <a:buClr>
                <a:srgbClr val="EB7456"/>
              </a:buClr>
              <a:buNone/>
            </a:pPr>
            <a:r>
              <a:rPr lang="en-US" sz="2400" b="1" dirty="0">
                <a:solidFill>
                  <a:schemeClr val="accent2">
                    <a:lumMod val="75000"/>
                  </a:schemeClr>
                </a:solidFill>
              </a:rPr>
              <a:t>3. </a:t>
            </a:r>
            <a:r>
              <a:rPr lang="en-US" sz="2400" b="1" dirty="0"/>
              <a:t>The</a:t>
            </a:r>
            <a:r>
              <a:rPr lang="en-US" sz="2400" dirty="0"/>
              <a:t> </a:t>
            </a:r>
            <a:r>
              <a:rPr lang="en-US" sz="2400" b="1" dirty="0"/>
              <a:t>thoracic cavity</a:t>
            </a:r>
            <a:r>
              <a:rPr lang="en-US" sz="2400" dirty="0"/>
              <a:t>, also known as the chest cavity (THORAC/O means chest), is surrounded by the breastbone and ribs. The lungs, heart, trachea, bronchial tubes and other organs are in this cavity. </a:t>
            </a:r>
          </a:p>
          <a:p>
            <a:pPr marL="0" indent="0" algn="just">
              <a:lnSpc>
                <a:spcPct val="110000"/>
              </a:lnSpc>
              <a:buClr>
                <a:srgbClr val="EB7456"/>
              </a:buClr>
              <a:buNone/>
            </a:pPr>
            <a:r>
              <a:rPr lang="en-US" sz="2400" b="1" dirty="0">
                <a:solidFill>
                  <a:schemeClr val="accent2">
                    <a:lumMod val="75000"/>
                  </a:schemeClr>
                </a:solidFill>
              </a:rPr>
              <a:t>4. </a:t>
            </a:r>
            <a:r>
              <a:rPr lang="en-US" sz="2400" b="1" dirty="0"/>
              <a:t>The abdominal cavity</a:t>
            </a:r>
            <a:r>
              <a:rPr lang="en-US" sz="2400" dirty="0"/>
              <a:t> is the space below the thoracic cavity. The </a:t>
            </a:r>
            <a:r>
              <a:rPr lang="en-US" sz="2400" b="1" dirty="0"/>
              <a:t>diaphragm </a:t>
            </a:r>
            <a:r>
              <a:rPr lang="en-US" sz="2400" dirty="0"/>
              <a:t>is the muscle that separates the abdominal and thoracic cavities. Organs in the abdomen include the stomach, liver, gallbladder, and small and large intestines. </a:t>
            </a:r>
          </a:p>
          <a:p>
            <a:endParaRPr lang="en-IQ" sz="2400" dirty="0"/>
          </a:p>
        </p:txBody>
      </p:sp>
      <p:pic>
        <p:nvPicPr>
          <p:cNvPr id="4" name="Picture 3" descr="Diagram&#10;&#10;Description automatically generated">
            <a:extLst>
              <a:ext uri="{FF2B5EF4-FFF2-40B4-BE49-F238E27FC236}">
                <a16:creationId xmlns:a16="http://schemas.microsoft.com/office/drawing/2014/main" id="{8BF2B677-38AB-5D4D-9A88-0681CB2477C5}"/>
              </a:ext>
            </a:extLst>
          </p:cNvPr>
          <p:cNvPicPr>
            <a:picLocks noChangeAspect="1"/>
          </p:cNvPicPr>
          <p:nvPr/>
        </p:nvPicPr>
        <p:blipFill>
          <a:blip r:embed="rId2"/>
          <a:stretch>
            <a:fillRect/>
          </a:stretch>
        </p:blipFill>
        <p:spPr>
          <a:xfrm>
            <a:off x="295835" y="304372"/>
            <a:ext cx="4249271" cy="6150216"/>
          </a:xfrm>
          <a:prstGeom prst="rect">
            <a:avLst/>
          </a:prstGeom>
          <a:ln w="12700">
            <a:noFill/>
          </a:ln>
        </p:spPr>
      </p:pic>
    </p:spTree>
    <p:extLst>
      <p:ext uri="{BB962C8B-B14F-4D97-AF65-F5344CB8AC3E}">
        <p14:creationId xmlns:p14="http://schemas.microsoft.com/office/powerpoint/2010/main" val="408770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6A2-F2E7-C348-88AD-BDC7251F01DD}"/>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9B0B1E58-D8A9-3946-B6C8-61018C8389CE}"/>
              </a:ext>
            </a:extLst>
          </p:cNvPr>
          <p:cNvSpPr>
            <a:spLocks noGrp="1"/>
          </p:cNvSpPr>
          <p:nvPr>
            <p:ph idx="1"/>
          </p:nvPr>
        </p:nvSpPr>
        <p:spPr/>
        <p:txBody>
          <a:bodyPr>
            <a:normAutofit fontScale="92500" lnSpcReduction="10000"/>
          </a:bodyPr>
          <a:lstStyle/>
          <a:p>
            <a:pPr marL="0" indent="0" algn="just">
              <a:lnSpc>
                <a:spcPct val="110000"/>
              </a:lnSpc>
              <a:buClr>
                <a:srgbClr val="EB7456"/>
              </a:buClr>
              <a:buNone/>
            </a:pPr>
            <a:r>
              <a:rPr lang="en-US" sz="2400" b="1" dirty="0">
                <a:solidFill>
                  <a:schemeClr val="accent2">
                    <a:lumMod val="75000"/>
                  </a:schemeClr>
                </a:solidFill>
              </a:rPr>
              <a:t>5. </a:t>
            </a:r>
            <a:r>
              <a:rPr lang="en-US" sz="2400" b="1" dirty="0"/>
              <a:t>The pelvic cavity</a:t>
            </a:r>
            <a:r>
              <a:rPr lang="en-US" sz="2400" dirty="0"/>
              <a:t>, below the abdominal cavity. The pelvic cavity is surrounded by the </a:t>
            </a:r>
            <a:r>
              <a:rPr lang="en-US" sz="2400" b="1" dirty="0"/>
              <a:t>pelvis </a:t>
            </a:r>
            <a:r>
              <a:rPr lang="en-US" sz="2400" dirty="0"/>
              <a:t>(bones of the hip). The major organs located within the pelvic cavity are:</a:t>
            </a:r>
          </a:p>
          <a:p>
            <a:pPr algn="just">
              <a:lnSpc>
                <a:spcPct val="110000"/>
              </a:lnSpc>
              <a:buClr>
                <a:srgbClr val="EB7456"/>
              </a:buClr>
              <a:buFont typeface="Wingdings" pitchFamily="2" charset="2"/>
              <a:buChar char="Ø"/>
            </a:pPr>
            <a:r>
              <a:rPr lang="en-US" sz="2400" dirty="0"/>
              <a:t>The urinary bladder</a:t>
            </a:r>
          </a:p>
          <a:p>
            <a:pPr algn="just">
              <a:lnSpc>
                <a:spcPct val="110000"/>
              </a:lnSpc>
              <a:buClr>
                <a:srgbClr val="EB7456"/>
              </a:buClr>
              <a:buFont typeface="Wingdings" pitchFamily="2" charset="2"/>
              <a:buChar char="Ø"/>
            </a:pPr>
            <a:r>
              <a:rPr lang="en-US" sz="2400" dirty="0"/>
              <a:t>Ureters: tubes from the kidneys to the bladder</a:t>
            </a:r>
          </a:p>
          <a:p>
            <a:pPr algn="just">
              <a:lnSpc>
                <a:spcPct val="110000"/>
              </a:lnSpc>
              <a:buClr>
                <a:srgbClr val="EB7456"/>
              </a:buClr>
              <a:buFont typeface="Wingdings" pitchFamily="2" charset="2"/>
              <a:buChar char="Ø"/>
            </a:pPr>
            <a:r>
              <a:rPr lang="en-US" sz="2400" dirty="0"/>
              <a:t>Urethra: tube from the bladder to the outside of the body</a:t>
            </a:r>
          </a:p>
          <a:p>
            <a:pPr algn="just">
              <a:lnSpc>
                <a:spcPct val="110000"/>
              </a:lnSpc>
              <a:buClr>
                <a:srgbClr val="EB7456"/>
              </a:buClr>
              <a:buFont typeface="Wingdings" pitchFamily="2" charset="2"/>
              <a:buChar char="Ø"/>
            </a:pPr>
            <a:r>
              <a:rPr lang="en-US" sz="2400" dirty="0"/>
              <a:t>Rectum</a:t>
            </a:r>
          </a:p>
          <a:p>
            <a:pPr algn="just">
              <a:lnSpc>
                <a:spcPct val="110000"/>
              </a:lnSpc>
              <a:buClr>
                <a:srgbClr val="EB7456"/>
              </a:buClr>
              <a:buFont typeface="Wingdings" pitchFamily="2" charset="2"/>
              <a:buChar char="Ø"/>
            </a:pPr>
            <a:r>
              <a:rPr lang="en-US" sz="2400" dirty="0"/>
              <a:t>Anus </a:t>
            </a:r>
          </a:p>
          <a:p>
            <a:pPr algn="just">
              <a:lnSpc>
                <a:spcPct val="110000"/>
              </a:lnSpc>
              <a:buClr>
                <a:srgbClr val="EB7456"/>
              </a:buClr>
              <a:buFont typeface="Wingdings" pitchFamily="2" charset="2"/>
              <a:buChar char="Ø"/>
            </a:pPr>
            <a:r>
              <a:rPr lang="en-US" sz="2400" dirty="0"/>
              <a:t>The uterus: muscular organ that nourishes the developing embryo and fetus in females. </a:t>
            </a:r>
          </a:p>
          <a:p>
            <a:endParaRPr lang="en-IQ" dirty="0"/>
          </a:p>
        </p:txBody>
      </p:sp>
      <p:pic>
        <p:nvPicPr>
          <p:cNvPr id="4" name="Picture 3" descr="Diagram&#10;&#10;Description automatically generated">
            <a:extLst>
              <a:ext uri="{FF2B5EF4-FFF2-40B4-BE49-F238E27FC236}">
                <a16:creationId xmlns:a16="http://schemas.microsoft.com/office/drawing/2014/main" id="{E22679EF-2D50-BF45-BCB1-A855314C228D}"/>
              </a:ext>
            </a:extLst>
          </p:cNvPr>
          <p:cNvPicPr>
            <a:picLocks noChangeAspect="1"/>
          </p:cNvPicPr>
          <p:nvPr/>
        </p:nvPicPr>
        <p:blipFill>
          <a:blip r:embed="rId2"/>
          <a:stretch>
            <a:fillRect/>
          </a:stretch>
        </p:blipFill>
        <p:spPr>
          <a:xfrm>
            <a:off x="295835" y="304372"/>
            <a:ext cx="4249271" cy="6150216"/>
          </a:xfrm>
          <a:prstGeom prst="rect">
            <a:avLst/>
          </a:prstGeom>
          <a:ln w="12700">
            <a:noFill/>
          </a:ln>
        </p:spPr>
      </p:pic>
    </p:spTree>
    <p:extLst>
      <p:ext uri="{BB962C8B-B14F-4D97-AF65-F5344CB8AC3E}">
        <p14:creationId xmlns:p14="http://schemas.microsoft.com/office/powerpoint/2010/main" val="64641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FE0B-2009-D047-ACE4-02DBC59794DC}"/>
              </a:ext>
            </a:extLst>
          </p:cNvPr>
          <p:cNvSpPr>
            <a:spLocks noGrp="1"/>
          </p:cNvSpPr>
          <p:nvPr>
            <p:ph type="title"/>
          </p:nvPr>
        </p:nvSpPr>
        <p:spPr/>
        <p:txBody>
          <a:bodyPr/>
          <a:lstStyle/>
          <a:p>
            <a:r>
              <a:rPr lang="en-IQ" b="1" dirty="0">
                <a:latin typeface="+mn-lt"/>
              </a:rPr>
              <a:t>Content</a:t>
            </a:r>
          </a:p>
        </p:txBody>
      </p:sp>
      <p:sp>
        <p:nvSpPr>
          <p:cNvPr id="3" name="Content Placeholder 2">
            <a:extLst>
              <a:ext uri="{FF2B5EF4-FFF2-40B4-BE49-F238E27FC236}">
                <a16:creationId xmlns:a16="http://schemas.microsoft.com/office/drawing/2014/main" id="{343AA83D-0BE7-E04F-ADC9-1265D9C5B017}"/>
              </a:ext>
            </a:extLst>
          </p:cNvPr>
          <p:cNvSpPr>
            <a:spLocks noGrp="1"/>
          </p:cNvSpPr>
          <p:nvPr>
            <p:ph idx="1"/>
          </p:nvPr>
        </p:nvSpPr>
        <p:spPr/>
        <p:txBody>
          <a:bodyPr>
            <a:normAutofit/>
          </a:bodyPr>
          <a:lstStyle/>
          <a:p>
            <a:pPr>
              <a:buFont typeface="Wingdings" pitchFamily="2" charset="2"/>
              <a:buChar char="Ø"/>
            </a:pPr>
            <a:r>
              <a:rPr lang="en-IQ" sz="2400" dirty="0"/>
              <a:t>Human Body</a:t>
            </a:r>
          </a:p>
          <a:p>
            <a:pPr>
              <a:buFont typeface="Wingdings" pitchFamily="2" charset="2"/>
              <a:buChar char="Ø"/>
            </a:pPr>
            <a:r>
              <a:rPr lang="en-IQ" sz="2400" dirty="0"/>
              <a:t>Body Systems </a:t>
            </a:r>
          </a:p>
          <a:p>
            <a:pPr>
              <a:buFont typeface="Wingdings" pitchFamily="2" charset="2"/>
              <a:buChar char="Ø"/>
            </a:pPr>
            <a:r>
              <a:rPr lang="en-IQ" sz="2400" dirty="0"/>
              <a:t>Body Cavities </a:t>
            </a:r>
          </a:p>
          <a:p>
            <a:pPr>
              <a:buFont typeface="Wingdings" pitchFamily="2" charset="2"/>
              <a:buChar char="Ø"/>
            </a:pPr>
            <a:r>
              <a:rPr lang="en-IQ" sz="2400" dirty="0"/>
              <a:t>Divisions of the back</a:t>
            </a:r>
          </a:p>
          <a:p>
            <a:pPr>
              <a:buFont typeface="Wingdings" pitchFamily="2" charset="2"/>
              <a:buChar char="Ø"/>
            </a:pPr>
            <a:r>
              <a:rPr lang="en-IQ" sz="2400" dirty="0"/>
              <a:t>Planes of the body </a:t>
            </a:r>
          </a:p>
          <a:p>
            <a:pPr>
              <a:buFont typeface="Wingdings" pitchFamily="2" charset="2"/>
              <a:buChar char="Ø"/>
            </a:pPr>
            <a:r>
              <a:rPr lang="en-US" sz="2400" dirty="0"/>
              <a:t>Positional And Directional Terms</a:t>
            </a:r>
          </a:p>
          <a:p>
            <a:pPr>
              <a:buFont typeface="Wingdings" pitchFamily="2" charset="2"/>
              <a:buChar char="Ø"/>
            </a:pPr>
            <a:r>
              <a:rPr lang="en-US" sz="2400" dirty="0"/>
              <a:t>Terminologies</a:t>
            </a:r>
            <a:endParaRPr lang="en-IQ" sz="2400" dirty="0"/>
          </a:p>
          <a:p>
            <a:pPr>
              <a:buFont typeface="Wingdings" pitchFamily="2" charset="2"/>
              <a:buChar char="Ø"/>
            </a:pPr>
            <a:endParaRPr lang="en-IQ" sz="2400" dirty="0"/>
          </a:p>
        </p:txBody>
      </p:sp>
    </p:spTree>
    <p:extLst>
      <p:ext uri="{BB962C8B-B14F-4D97-AF65-F5344CB8AC3E}">
        <p14:creationId xmlns:p14="http://schemas.microsoft.com/office/powerpoint/2010/main" val="8743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8CEEC162-2021-4A4B-991A-F485B1161C91}"/>
              </a:ext>
            </a:extLst>
          </p:cNvPr>
          <p:cNvSpPr txBox="1">
            <a:spLocks/>
          </p:cNvSpPr>
          <p:nvPr/>
        </p:nvSpPr>
        <p:spPr>
          <a:xfrm>
            <a:off x="548878" y="1184214"/>
            <a:ext cx="2893569" cy="454423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342900" indent="-342900">
              <a:buFont typeface="+mj-lt"/>
              <a:buAutoNum type="alphaUcPeriod"/>
            </a:pPr>
            <a:r>
              <a:rPr lang="en-US" sz="2400" dirty="0"/>
              <a:t>Abdominal cavity </a:t>
            </a:r>
          </a:p>
          <a:p>
            <a:pPr marL="342900" indent="-342900">
              <a:buFont typeface="+mj-lt"/>
              <a:buAutoNum type="alphaUcPeriod"/>
            </a:pPr>
            <a:r>
              <a:rPr lang="en-US" sz="2400" dirty="0"/>
              <a:t>Pelvis  </a:t>
            </a:r>
          </a:p>
          <a:p>
            <a:pPr marL="342900" indent="-342900">
              <a:buFont typeface="+mj-lt"/>
              <a:buAutoNum type="alphaUcPeriod"/>
            </a:pPr>
            <a:r>
              <a:rPr lang="en-US" sz="2400" dirty="0"/>
              <a:t>Mediastinum </a:t>
            </a:r>
          </a:p>
          <a:p>
            <a:pPr marL="342900" indent="-342900">
              <a:buFont typeface="+mj-lt"/>
              <a:buAutoNum type="alphaUcPeriod"/>
            </a:pPr>
            <a:r>
              <a:rPr lang="en-US" sz="2400" dirty="0"/>
              <a:t>Pleura  </a:t>
            </a:r>
          </a:p>
          <a:p>
            <a:pPr marL="342900" indent="-342900">
              <a:buFont typeface="+mj-lt"/>
              <a:buAutoNum type="alphaUcPeriod"/>
            </a:pPr>
            <a:r>
              <a:rPr lang="en-US" sz="2400" dirty="0"/>
              <a:t>Spinal cavity </a:t>
            </a:r>
          </a:p>
          <a:p>
            <a:pPr marL="342900" indent="-342900">
              <a:buFont typeface="+mj-lt"/>
              <a:buAutoNum type="alphaUcPeriod"/>
            </a:pPr>
            <a:endParaRPr lang="en-IQ" sz="2400" dirty="0"/>
          </a:p>
        </p:txBody>
      </p:sp>
      <p:sp>
        <p:nvSpPr>
          <p:cNvPr id="5" name="Content Placeholder 7">
            <a:extLst>
              <a:ext uri="{FF2B5EF4-FFF2-40B4-BE49-F238E27FC236}">
                <a16:creationId xmlns:a16="http://schemas.microsoft.com/office/drawing/2014/main" id="{FFD7B6E0-EE83-7A4F-ABB7-88059E3A5701}"/>
              </a:ext>
            </a:extLst>
          </p:cNvPr>
          <p:cNvSpPr txBox="1">
            <a:spLocks/>
          </p:cNvSpPr>
          <p:nvPr/>
        </p:nvSpPr>
        <p:spPr>
          <a:xfrm>
            <a:off x="4787153" y="1184213"/>
            <a:ext cx="6993281" cy="541822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342900" indent="-342900">
              <a:buFont typeface="+mj-lt"/>
              <a:buAutoNum type="arabicPeriod"/>
            </a:pPr>
            <a:r>
              <a:rPr lang="en-US" sz="2400" dirty="0"/>
              <a:t>Membrane surrounding the lungs    </a:t>
            </a:r>
          </a:p>
          <a:p>
            <a:pPr marL="342900" indent="-342900">
              <a:buFont typeface="+mj-lt"/>
              <a:buAutoNum type="arabicPeriod"/>
            </a:pPr>
            <a:r>
              <a:rPr lang="en-US" sz="2400" dirty="0"/>
              <a:t>Space between the lungs, containing the heart </a:t>
            </a:r>
          </a:p>
          <a:p>
            <a:pPr marL="342900" indent="-342900">
              <a:buFont typeface="+mj-lt"/>
              <a:buAutoNum type="arabicPeriod"/>
            </a:pPr>
            <a:r>
              <a:rPr lang="en-US" sz="2400" dirty="0"/>
              <a:t>Bones of the hip                                    </a:t>
            </a:r>
          </a:p>
          <a:p>
            <a:pPr marL="342900" indent="-342900">
              <a:buFont typeface="+mj-lt"/>
              <a:buAutoNum type="arabicPeriod"/>
            </a:pPr>
            <a:r>
              <a:rPr lang="en-US" sz="2400" dirty="0"/>
              <a:t>Space containing the liver, gallbladder, and stomach.</a:t>
            </a:r>
          </a:p>
          <a:p>
            <a:pPr marL="342900" indent="-342900">
              <a:buFont typeface="+mj-lt"/>
              <a:buAutoNum type="arabicPeriod"/>
            </a:pPr>
            <a:r>
              <a:rPr lang="en-US" sz="2400" dirty="0"/>
              <a:t>Space within the backbones, containing the spinal cord </a:t>
            </a:r>
          </a:p>
          <a:p>
            <a:pPr marL="342900" indent="-342900">
              <a:buFont typeface="+mj-lt"/>
              <a:buAutoNum type="arabicPeriod"/>
            </a:pPr>
            <a:endParaRPr lang="en-US" sz="2400" dirty="0"/>
          </a:p>
          <a:p>
            <a:pPr marL="342900" indent="-342900">
              <a:buFont typeface="+mj-lt"/>
              <a:buAutoNum type="arabicPeriod"/>
            </a:pPr>
            <a:endParaRPr lang="en-IQ" sz="2400" dirty="0"/>
          </a:p>
        </p:txBody>
      </p:sp>
      <p:sp>
        <p:nvSpPr>
          <p:cNvPr id="6" name="TextBox 5">
            <a:extLst>
              <a:ext uri="{FF2B5EF4-FFF2-40B4-BE49-F238E27FC236}">
                <a16:creationId xmlns:a16="http://schemas.microsoft.com/office/drawing/2014/main" id="{B5B9569C-73AB-324D-A832-B19F8A0870C6}"/>
              </a:ext>
            </a:extLst>
          </p:cNvPr>
          <p:cNvSpPr txBox="1"/>
          <p:nvPr/>
        </p:nvSpPr>
        <p:spPr>
          <a:xfrm>
            <a:off x="1210235" y="309282"/>
            <a:ext cx="1949823" cy="646331"/>
          </a:xfrm>
          <a:prstGeom prst="rect">
            <a:avLst/>
          </a:prstGeom>
          <a:noFill/>
        </p:spPr>
        <p:txBody>
          <a:bodyPr wrap="square" rtlCol="0">
            <a:spAutoFit/>
          </a:bodyPr>
          <a:lstStyle/>
          <a:p>
            <a:r>
              <a:rPr lang="en-IQ" sz="3600" dirty="0">
                <a:solidFill>
                  <a:srgbClr val="C00000"/>
                </a:solidFill>
              </a:rPr>
              <a:t>Activity </a:t>
            </a:r>
          </a:p>
        </p:txBody>
      </p:sp>
    </p:spTree>
    <p:extLst>
      <p:ext uri="{BB962C8B-B14F-4D97-AF65-F5344CB8AC3E}">
        <p14:creationId xmlns:p14="http://schemas.microsoft.com/office/powerpoint/2010/main" val="1525107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4316C7-04F8-2243-B1C0-35C7CCD9BFF8}"/>
              </a:ext>
            </a:extLst>
          </p:cNvPr>
          <p:cNvSpPr txBox="1"/>
          <p:nvPr/>
        </p:nvSpPr>
        <p:spPr>
          <a:xfrm>
            <a:off x="874241" y="1541158"/>
            <a:ext cx="6098058" cy="3416320"/>
          </a:xfrm>
          <a:prstGeom prst="rect">
            <a:avLst/>
          </a:prstGeom>
          <a:noFill/>
        </p:spPr>
        <p:txBody>
          <a:bodyPr wrap="square">
            <a:spAutoFit/>
          </a:bodyPr>
          <a:lstStyle/>
          <a:p>
            <a:pPr marL="342900" indent="-342900">
              <a:buFont typeface="+mj-lt"/>
              <a:buAutoNum type="alphaUcPeriod"/>
            </a:pPr>
            <a:r>
              <a:rPr lang="en-US" sz="2400" dirty="0"/>
              <a:t>Pelvic cavity </a:t>
            </a:r>
          </a:p>
          <a:p>
            <a:pPr marL="342900" indent="-342900">
              <a:buFont typeface="+mj-lt"/>
              <a:buAutoNum type="alphaUcPeriod"/>
            </a:pPr>
            <a:endParaRPr lang="en-US" sz="2400" dirty="0"/>
          </a:p>
          <a:p>
            <a:pPr marL="342900" indent="-342900">
              <a:buFont typeface="+mj-lt"/>
              <a:buAutoNum type="alphaUcPeriod"/>
            </a:pPr>
            <a:r>
              <a:rPr lang="en-US" sz="2400" dirty="0"/>
              <a:t>Cranial cavity </a:t>
            </a:r>
          </a:p>
          <a:p>
            <a:pPr marL="342900" indent="-342900">
              <a:buFont typeface="+mj-lt"/>
              <a:buAutoNum type="alphaUcPeriod"/>
            </a:pPr>
            <a:endParaRPr lang="en-US" sz="2400" dirty="0"/>
          </a:p>
          <a:p>
            <a:pPr marL="342900" indent="-342900">
              <a:buFont typeface="+mj-lt"/>
              <a:buAutoNum type="alphaUcPeriod"/>
            </a:pPr>
            <a:r>
              <a:rPr lang="en-US" sz="2400" dirty="0"/>
              <a:t>Peritoneum </a:t>
            </a:r>
          </a:p>
          <a:p>
            <a:pPr marL="342900" indent="-342900">
              <a:buFont typeface="+mj-lt"/>
              <a:buAutoNum type="alphaUcPeriod"/>
            </a:pPr>
            <a:endParaRPr lang="en-US" sz="2400" dirty="0"/>
          </a:p>
          <a:p>
            <a:pPr marL="342900" indent="-342900">
              <a:buFont typeface="+mj-lt"/>
              <a:buAutoNum type="alphaUcPeriod"/>
            </a:pPr>
            <a:r>
              <a:rPr lang="en-US" sz="2400" dirty="0"/>
              <a:t>Diaphragm </a:t>
            </a:r>
          </a:p>
          <a:p>
            <a:pPr marL="342900" indent="-342900">
              <a:buFont typeface="+mj-lt"/>
              <a:buAutoNum type="alphaUcPeriod"/>
            </a:pPr>
            <a:endParaRPr lang="en-US" sz="2400" dirty="0"/>
          </a:p>
          <a:p>
            <a:pPr marL="342900" indent="-342900">
              <a:buFont typeface="+mj-lt"/>
              <a:buAutoNum type="alphaUcPeriod"/>
            </a:pPr>
            <a:r>
              <a:rPr lang="en-US" sz="2400" dirty="0"/>
              <a:t>Thoracic cavity </a:t>
            </a:r>
          </a:p>
        </p:txBody>
      </p:sp>
      <p:sp>
        <p:nvSpPr>
          <p:cNvPr id="5" name="TextBox 4">
            <a:extLst>
              <a:ext uri="{FF2B5EF4-FFF2-40B4-BE49-F238E27FC236}">
                <a16:creationId xmlns:a16="http://schemas.microsoft.com/office/drawing/2014/main" id="{C4E9F455-6C0C-6642-979A-06962F950CD7}"/>
              </a:ext>
            </a:extLst>
          </p:cNvPr>
          <p:cNvSpPr txBox="1"/>
          <p:nvPr/>
        </p:nvSpPr>
        <p:spPr>
          <a:xfrm>
            <a:off x="4680121" y="1219883"/>
            <a:ext cx="7380074" cy="4893647"/>
          </a:xfrm>
          <a:prstGeom prst="rect">
            <a:avLst/>
          </a:prstGeom>
          <a:noFill/>
        </p:spPr>
        <p:txBody>
          <a:bodyPr wrap="square">
            <a:spAutoFit/>
          </a:bodyPr>
          <a:lstStyle/>
          <a:p>
            <a:pPr marL="342900" indent="-342900" algn="just">
              <a:buFont typeface="+mj-lt"/>
              <a:buAutoNum type="arabicPeriod"/>
            </a:pPr>
            <a:r>
              <a:rPr lang="en-US" sz="2400" dirty="0"/>
              <a:t>Membrane surrounding the organs in the abdomen </a:t>
            </a:r>
          </a:p>
          <a:p>
            <a:pPr marL="342900" indent="-342900" algn="just">
              <a:buFont typeface="+mj-lt"/>
              <a:buAutoNum type="arabicPeriod"/>
            </a:pPr>
            <a:endParaRPr lang="en-US" sz="2400" dirty="0"/>
          </a:p>
          <a:p>
            <a:pPr marL="342900" indent="-342900" algn="just">
              <a:buFont typeface="+mj-lt"/>
              <a:buAutoNum type="arabicPeriod"/>
            </a:pPr>
            <a:r>
              <a:rPr lang="en-US" sz="2400" dirty="0"/>
              <a:t>Space within the skull, containing the brain </a:t>
            </a:r>
          </a:p>
          <a:p>
            <a:pPr marL="342900" indent="-342900" algn="just">
              <a:buFont typeface="+mj-lt"/>
              <a:buAutoNum type="arabicPeriod"/>
            </a:pPr>
            <a:endParaRPr lang="en-US" sz="2400" dirty="0"/>
          </a:p>
          <a:p>
            <a:pPr marL="342900" indent="-342900" algn="just">
              <a:buFont typeface="+mj-lt"/>
              <a:buAutoNum type="arabicPeriod"/>
            </a:pPr>
            <a:r>
              <a:rPr lang="en-US" sz="2400" dirty="0"/>
              <a:t>Space below the abdominal cavity, containing the urinary bladder </a:t>
            </a:r>
          </a:p>
          <a:p>
            <a:pPr marL="342900" indent="-342900" algn="just">
              <a:buFont typeface="+mj-lt"/>
              <a:buAutoNum type="arabicPeriod"/>
            </a:pPr>
            <a:endParaRPr lang="en-US" sz="2400" dirty="0"/>
          </a:p>
          <a:p>
            <a:pPr marL="342900" indent="-342900" algn="just">
              <a:buFont typeface="+mj-lt"/>
              <a:buAutoNum type="arabicPeriod"/>
            </a:pPr>
            <a:r>
              <a:rPr lang="en-US" sz="2400" dirty="0"/>
              <a:t>Muscle between the thoracic and abdominal cavities</a:t>
            </a:r>
          </a:p>
          <a:p>
            <a:pPr marL="342900" indent="-342900" algn="just">
              <a:buFont typeface="+mj-lt"/>
              <a:buAutoNum type="arabicPeriod"/>
            </a:pPr>
            <a:endParaRPr lang="en-US" sz="2400" dirty="0"/>
          </a:p>
          <a:p>
            <a:pPr marL="342900" indent="-342900" algn="just">
              <a:buFont typeface="+mj-lt"/>
              <a:buAutoNum type="arabicPeriod"/>
            </a:pPr>
            <a:r>
              <a:rPr lang="en-US" sz="2400" dirty="0"/>
              <a:t>Entire chest cavity, containing the lungs, heart, trachea, esophagus, and bronchial tubes</a:t>
            </a:r>
          </a:p>
        </p:txBody>
      </p:sp>
      <p:sp>
        <p:nvSpPr>
          <p:cNvPr id="7" name="TextBox 6">
            <a:extLst>
              <a:ext uri="{FF2B5EF4-FFF2-40B4-BE49-F238E27FC236}">
                <a16:creationId xmlns:a16="http://schemas.microsoft.com/office/drawing/2014/main" id="{6411B70F-2CB4-AE4F-A7C6-A0B4B2E3A6A0}"/>
              </a:ext>
            </a:extLst>
          </p:cNvPr>
          <p:cNvSpPr txBox="1"/>
          <p:nvPr/>
        </p:nvSpPr>
        <p:spPr>
          <a:xfrm>
            <a:off x="1529148" y="266356"/>
            <a:ext cx="6098058" cy="646331"/>
          </a:xfrm>
          <a:prstGeom prst="rect">
            <a:avLst/>
          </a:prstGeom>
          <a:noFill/>
        </p:spPr>
        <p:txBody>
          <a:bodyPr wrap="square">
            <a:spAutoFit/>
          </a:bodyPr>
          <a:lstStyle/>
          <a:p>
            <a:r>
              <a:rPr lang="en-IQ" sz="3600" dirty="0">
                <a:solidFill>
                  <a:srgbClr val="C00000"/>
                </a:solidFill>
              </a:rPr>
              <a:t>Activity </a:t>
            </a:r>
          </a:p>
        </p:txBody>
      </p:sp>
    </p:spTree>
    <p:extLst>
      <p:ext uri="{BB962C8B-B14F-4D97-AF65-F5344CB8AC3E}">
        <p14:creationId xmlns:p14="http://schemas.microsoft.com/office/powerpoint/2010/main" val="1116465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09B71-0FF5-614D-8562-2EE48B59312F}"/>
              </a:ext>
            </a:extLst>
          </p:cNvPr>
          <p:cNvSpPr>
            <a:spLocks noGrp="1"/>
          </p:cNvSpPr>
          <p:nvPr>
            <p:ph type="title"/>
          </p:nvPr>
        </p:nvSpPr>
        <p:spPr>
          <a:xfrm>
            <a:off x="2217867" y="499140"/>
            <a:ext cx="6230857" cy="1230570"/>
          </a:xfrm>
        </p:spPr>
        <p:txBody>
          <a:bodyPr anchor="t">
            <a:noAutofit/>
          </a:bodyPr>
          <a:lstStyle/>
          <a:p>
            <a:pPr algn="l"/>
            <a:r>
              <a:rPr lang="en-US" b="1" dirty="0">
                <a:solidFill>
                  <a:srgbClr val="FF0000"/>
                </a:solidFill>
                <a:latin typeface="+mn-lt"/>
              </a:rPr>
              <a:t>3. Divisions of the Back </a:t>
            </a:r>
            <a:br>
              <a:rPr lang="en-US" dirty="0">
                <a:solidFill>
                  <a:srgbClr val="FF0000"/>
                </a:solidFill>
                <a:latin typeface="+mn-lt"/>
              </a:rPr>
            </a:br>
            <a:br>
              <a:rPr lang="en-US" dirty="0">
                <a:solidFill>
                  <a:srgbClr val="FF0000"/>
                </a:solidFill>
                <a:latin typeface="+mn-lt"/>
              </a:rPr>
            </a:br>
            <a:endParaRPr lang="en-IQ" dirty="0">
              <a:solidFill>
                <a:srgbClr val="FF0000"/>
              </a:solidFill>
              <a:latin typeface="+mn-lt"/>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567E94F-CDA4-774C-996D-D7CF42F8B927}"/>
              </a:ext>
            </a:extLst>
          </p:cNvPr>
          <p:cNvSpPr>
            <a:spLocks noGrp="1"/>
          </p:cNvSpPr>
          <p:nvPr>
            <p:ph idx="1"/>
          </p:nvPr>
        </p:nvSpPr>
        <p:spPr>
          <a:xfrm>
            <a:off x="1834354" y="1500840"/>
            <a:ext cx="6761167" cy="4423090"/>
          </a:xfrm>
        </p:spPr>
        <p:txBody>
          <a:bodyPr anchor="t">
            <a:noAutofit/>
          </a:bodyPr>
          <a:lstStyle/>
          <a:p>
            <a:pPr marL="342900" indent="-342900">
              <a:buFont typeface="+mj-lt"/>
              <a:buAutoNum type="arabicPeriod"/>
            </a:pPr>
            <a:r>
              <a:rPr lang="en-US" sz="2400" b="1" dirty="0"/>
              <a:t>Cervical </a:t>
            </a:r>
            <a:r>
              <a:rPr lang="en-US" sz="2400" dirty="0"/>
              <a:t>(neck) region </a:t>
            </a:r>
            <a:r>
              <a:rPr lang="en-US" sz="2400" dirty="0">
                <a:sym typeface="Wingdings" pitchFamily="2" charset="2"/>
              </a:rPr>
              <a:t> </a:t>
            </a:r>
            <a:r>
              <a:rPr lang="en-US" sz="2400" dirty="0"/>
              <a:t>7 bones </a:t>
            </a:r>
            <a:r>
              <a:rPr lang="en-US" sz="2400" dirty="0">
                <a:sym typeface="Wingdings" pitchFamily="2" charset="2"/>
              </a:rPr>
              <a:t> </a:t>
            </a:r>
            <a:r>
              <a:rPr lang="en-US" sz="2400" dirty="0"/>
              <a:t>C1-C7</a:t>
            </a:r>
          </a:p>
          <a:p>
            <a:pPr marL="342900" indent="-342900">
              <a:buFont typeface="+mj-lt"/>
              <a:buAutoNum type="arabicPeriod"/>
            </a:pPr>
            <a:r>
              <a:rPr lang="en-US" sz="2400" b="1" dirty="0"/>
              <a:t>Thoracic </a:t>
            </a:r>
            <a:r>
              <a:rPr lang="en-US" sz="2400" dirty="0"/>
              <a:t>(chest) region </a:t>
            </a:r>
            <a:r>
              <a:rPr lang="en-US" sz="2400" dirty="0">
                <a:sym typeface="Wingdings" pitchFamily="2" charset="2"/>
              </a:rPr>
              <a:t> </a:t>
            </a:r>
            <a:r>
              <a:rPr lang="en-US" sz="2400" dirty="0"/>
              <a:t>12 bones </a:t>
            </a:r>
            <a:r>
              <a:rPr lang="en-US" sz="2400" dirty="0">
                <a:sym typeface="Wingdings" pitchFamily="2" charset="2"/>
              </a:rPr>
              <a:t> </a:t>
            </a:r>
            <a:r>
              <a:rPr lang="en-US" sz="2400" dirty="0"/>
              <a:t>T1-T12 </a:t>
            </a:r>
          </a:p>
          <a:p>
            <a:pPr marL="342900" indent="-342900">
              <a:buFont typeface="+mj-lt"/>
              <a:buAutoNum type="arabicPeriod"/>
            </a:pPr>
            <a:r>
              <a:rPr lang="en-US" sz="2400" b="1" dirty="0"/>
              <a:t>Lumbar </a:t>
            </a:r>
            <a:r>
              <a:rPr lang="en-US" sz="2400" dirty="0"/>
              <a:t>(loin or waist) region </a:t>
            </a:r>
            <a:r>
              <a:rPr lang="en-US" sz="2400" dirty="0">
                <a:sym typeface="Wingdings" pitchFamily="2" charset="2"/>
              </a:rPr>
              <a:t> </a:t>
            </a:r>
            <a:r>
              <a:rPr lang="en-US" sz="2400" dirty="0"/>
              <a:t>5 bones </a:t>
            </a:r>
            <a:r>
              <a:rPr lang="en-US" sz="2400" dirty="0">
                <a:sym typeface="Wingdings" pitchFamily="2" charset="2"/>
              </a:rPr>
              <a:t> </a:t>
            </a:r>
            <a:r>
              <a:rPr lang="en-US" sz="2400" dirty="0"/>
              <a:t>L1-L5</a:t>
            </a:r>
          </a:p>
          <a:p>
            <a:pPr marL="342900" indent="-342900">
              <a:buFont typeface="+mj-lt"/>
              <a:buAutoNum type="arabicPeriod"/>
            </a:pPr>
            <a:r>
              <a:rPr lang="en-US" sz="2400" b="1" dirty="0"/>
              <a:t>Sacral </a:t>
            </a:r>
            <a:r>
              <a:rPr lang="en-US" sz="2400" dirty="0"/>
              <a:t>(sacrum or lower back) region </a:t>
            </a:r>
            <a:r>
              <a:rPr lang="en-US" sz="2400" dirty="0">
                <a:sym typeface="Wingdings" pitchFamily="2" charset="2"/>
              </a:rPr>
              <a:t> </a:t>
            </a:r>
            <a:r>
              <a:rPr lang="en-US" sz="2400" dirty="0"/>
              <a:t>5 fused bones </a:t>
            </a:r>
            <a:r>
              <a:rPr lang="en-US" sz="2400" dirty="0">
                <a:sym typeface="Wingdings" pitchFamily="2" charset="2"/>
              </a:rPr>
              <a:t> </a:t>
            </a:r>
            <a:r>
              <a:rPr lang="en-US" sz="2400" dirty="0"/>
              <a:t>S1-S5 </a:t>
            </a:r>
          </a:p>
          <a:p>
            <a:pPr marL="342900" indent="-342900">
              <a:buFont typeface="+mj-lt"/>
              <a:buAutoNum type="arabicPeriod"/>
            </a:pPr>
            <a:r>
              <a:rPr lang="en-US" sz="2400" b="1" dirty="0"/>
              <a:t>Coccygeal </a:t>
            </a:r>
            <a:r>
              <a:rPr lang="en-US" sz="2400" dirty="0"/>
              <a:t>(coccyx or tailbone) region </a:t>
            </a:r>
            <a:r>
              <a:rPr lang="en-US" sz="2400" dirty="0">
                <a:sym typeface="Wingdings" pitchFamily="2" charset="2"/>
              </a:rPr>
              <a:t> </a:t>
            </a:r>
            <a:r>
              <a:rPr lang="en-US" sz="2400" dirty="0"/>
              <a:t>4 fused bones </a:t>
            </a:r>
          </a:p>
          <a:p>
            <a:endParaRPr lang="en-IQ" sz="2400" dirty="0"/>
          </a:p>
        </p:txBody>
      </p:sp>
      <p:pic>
        <p:nvPicPr>
          <p:cNvPr id="32" name="Content Placeholder 9" descr="Diagram&#10;&#10;Description automatically generated">
            <a:extLst>
              <a:ext uri="{FF2B5EF4-FFF2-40B4-BE49-F238E27FC236}">
                <a16:creationId xmlns:a16="http://schemas.microsoft.com/office/drawing/2014/main" id="{66348446-6AC9-E043-9ADA-1C7E05AA9EF4}"/>
              </a:ext>
            </a:extLst>
          </p:cNvPr>
          <p:cNvPicPr>
            <a:picLocks noChangeAspect="1"/>
          </p:cNvPicPr>
          <p:nvPr/>
        </p:nvPicPr>
        <p:blipFill>
          <a:blip r:embed="rId2"/>
          <a:stretch>
            <a:fillRect/>
          </a:stretch>
        </p:blipFill>
        <p:spPr>
          <a:xfrm>
            <a:off x="8532813" y="1331729"/>
            <a:ext cx="3620638" cy="5511984"/>
          </a:xfrm>
          <a:prstGeom prst="rect">
            <a:avLst/>
          </a:prstGeom>
        </p:spPr>
      </p:pic>
    </p:spTree>
    <p:extLst>
      <p:ext uri="{BB962C8B-B14F-4D97-AF65-F5344CB8AC3E}">
        <p14:creationId xmlns:p14="http://schemas.microsoft.com/office/powerpoint/2010/main" val="2442447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4802946-2442-D049-9014-804F1A713040}"/>
              </a:ext>
            </a:extLst>
          </p:cNvPr>
          <p:cNvSpPr>
            <a:spLocks noGrp="1"/>
          </p:cNvSpPr>
          <p:nvPr>
            <p:ph type="title"/>
          </p:nvPr>
        </p:nvSpPr>
        <p:spPr>
          <a:xfrm>
            <a:off x="7269685" y="795527"/>
            <a:ext cx="4792139" cy="1433323"/>
          </a:xfrm>
        </p:spPr>
        <p:txBody>
          <a:bodyPr>
            <a:noAutofit/>
          </a:bodyPr>
          <a:lstStyle/>
          <a:p>
            <a:pPr algn="l"/>
            <a:r>
              <a:rPr lang="en-US" b="1" dirty="0">
                <a:solidFill>
                  <a:srgbClr val="FF0000"/>
                </a:solidFill>
                <a:latin typeface="+mn-lt"/>
              </a:rPr>
              <a:t>4. Planes of the Body </a:t>
            </a:r>
            <a:br>
              <a:rPr lang="en-US" b="1" dirty="0">
                <a:solidFill>
                  <a:schemeClr val="tx2"/>
                </a:solidFill>
                <a:latin typeface="+mn-lt"/>
              </a:rPr>
            </a:br>
            <a:endParaRPr lang="en-IQ" b="1" dirty="0">
              <a:solidFill>
                <a:schemeClr val="tx2"/>
              </a:solidFill>
              <a:latin typeface="+mn-lt"/>
            </a:endParaRP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BB88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EE487DF8-EA43-F049-84ED-BF946F5C9402}"/>
              </a:ext>
            </a:extLst>
          </p:cNvPr>
          <p:cNvPicPr>
            <a:picLocks noChangeAspect="1"/>
          </p:cNvPicPr>
          <p:nvPr/>
        </p:nvPicPr>
        <p:blipFill rotWithShape="1">
          <a:blip r:embed="rId2"/>
          <a:srcRect l="1198" r="3247" b="7348"/>
          <a:stretch/>
        </p:blipFill>
        <p:spPr>
          <a:xfrm>
            <a:off x="697890" y="825982"/>
            <a:ext cx="6469290" cy="5248847"/>
          </a:xfrm>
          <a:prstGeom prst="rect">
            <a:avLst/>
          </a:prstGeom>
          <a:ln w="12700">
            <a:noFill/>
          </a:ln>
        </p:spPr>
      </p:pic>
      <p:sp>
        <p:nvSpPr>
          <p:cNvPr id="3" name="Content Placeholder 2">
            <a:extLst>
              <a:ext uri="{FF2B5EF4-FFF2-40B4-BE49-F238E27FC236}">
                <a16:creationId xmlns:a16="http://schemas.microsoft.com/office/drawing/2014/main" id="{6297081C-CAA4-FD4C-AC7B-7D1F04603D38}"/>
              </a:ext>
            </a:extLst>
          </p:cNvPr>
          <p:cNvSpPr>
            <a:spLocks noGrp="1"/>
          </p:cNvSpPr>
          <p:nvPr>
            <p:ph idx="1"/>
          </p:nvPr>
        </p:nvSpPr>
        <p:spPr>
          <a:xfrm>
            <a:off x="7293817" y="2338388"/>
            <a:ext cx="4768008" cy="3678237"/>
          </a:xfrm>
        </p:spPr>
        <p:txBody>
          <a:bodyPr>
            <a:normAutofit/>
          </a:bodyPr>
          <a:lstStyle/>
          <a:p>
            <a:pPr algn="just">
              <a:buClr>
                <a:srgbClr val="EBB886"/>
              </a:buClr>
              <a:buFont typeface="Wingdings" pitchFamily="2" charset="2"/>
              <a:buChar char="Ø"/>
            </a:pPr>
            <a:r>
              <a:rPr lang="en-US" sz="2400" dirty="0"/>
              <a:t>A plane is an imaginary flat surface. </a:t>
            </a:r>
          </a:p>
          <a:p>
            <a:pPr algn="just">
              <a:buClr>
                <a:srgbClr val="EBB886"/>
              </a:buClr>
              <a:buFont typeface="Wingdings" pitchFamily="2" charset="2"/>
              <a:buChar char="Ø"/>
            </a:pPr>
            <a:r>
              <a:rPr lang="en-US" sz="2400" dirty="0"/>
              <a:t>Organs appear in different relationships to one another according to the plane of the body in which they are viewed. </a:t>
            </a:r>
          </a:p>
          <a:p>
            <a:pPr algn="just">
              <a:buClr>
                <a:srgbClr val="EBB886"/>
              </a:buClr>
            </a:pPr>
            <a:endParaRPr lang="en-IQ" sz="2400" dirty="0"/>
          </a:p>
        </p:txBody>
      </p:sp>
    </p:spTree>
    <p:extLst>
      <p:ext uri="{BB962C8B-B14F-4D97-AF65-F5344CB8AC3E}">
        <p14:creationId xmlns:p14="http://schemas.microsoft.com/office/powerpoint/2010/main" val="2433720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F50634-D71F-C148-8FCF-E30E10AF8749}"/>
              </a:ext>
            </a:extLst>
          </p:cNvPr>
          <p:cNvSpPr>
            <a:spLocks noGrp="1"/>
          </p:cNvSpPr>
          <p:nvPr>
            <p:ph type="title"/>
          </p:nvPr>
        </p:nvSpPr>
        <p:spPr>
          <a:xfrm>
            <a:off x="7973864" y="18287"/>
            <a:ext cx="3456122" cy="4589717"/>
          </a:xfrm>
        </p:spPr>
        <p:txBody>
          <a:bodyPr>
            <a:normAutofit/>
          </a:bodyPr>
          <a:lstStyle/>
          <a:p>
            <a:pPr algn="l"/>
            <a:r>
              <a:rPr lang="en-US" sz="4800" dirty="0">
                <a:latin typeface="+mn-lt"/>
              </a:rPr>
              <a:t>4. Planes of the Body </a:t>
            </a:r>
            <a:br>
              <a:rPr lang="en-US" sz="4800" dirty="0">
                <a:latin typeface="+mn-lt"/>
              </a:rPr>
            </a:br>
            <a:endParaRPr lang="en-IQ" sz="4800" dirty="0">
              <a:latin typeface="+mn-lt"/>
            </a:endParaRPr>
          </a:p>
        </p:txBody>
      </p:sp>
      <p:sp>
        <p:nvSpPr>
          <p:cNvPr id="47" name="Content Placeholder 2">
            <a:extLst>
              <a:ext uri="{FF2B5EF4-FFF2-40B4-BE49-F238E27FC236}">
                <a16:creationId xmlns:a16="http://schemas.microsoft.com/office/drawing/2014/main" id="{11841F87-31BE-9741-AAC5-C4DF0CEEC024}"/>
              </a:ext>
            </a:extLst>
          </p:cNvPr>
          <p:cNvSpPr>
            <a:spLocks noGrp="1"/>
          </p:cNvSpPr>
          <p:nvPr>
            <p:ph idx="1"/>
          </p:nvPr>
        </p:nvSpPr>
        <p:spPr>
          <a:xfrm>
            <a:off x="808815" y="804689"/>
            <a:ext cx="5427137" cy="5248622"/>
          </a:xfrm>
        </p:spPr>
        <p:txBody>
          <a:bodyPr>
            <a:normAutofit/>
          </a:bodyPr>
          <a:lstStyle/>
          <a:p>
            <a:pPr marL="0" indent="0" algn="just">
              <a:buNone/>
            </a:pPr>
            <a:r>
              <a:rPr lang="en-US" sz="2800" dirty="0"/>
              <a:t>1. </a:t>
            </a:r>
            <a:r>
              <a:rPr lang="en-US" sz="2800" b="1" dirty="0"/>
              <a:t>Frontal (coronal) plane </a:t>
            </a:r>
            <a:endParaRPr lang="en-US" sz="2800" dirty="0"/>
          </a:p>
          <a:p>
            <a:pPr algn="just">
              <a:buFont typeface="Wingdings" pitchFamily="2" charset="2"/>
              <a:buChar char="Ø"/>
            </a:pPr>
            <a:r>
              <a:rPr lang="en-US" sz="2800" dirty="0"/>
              <a:t>A vertical plane that divides the body, or body part such as an organ, into front and back portions. </a:t>
            </a:r>
          </a:p>
          <a:p>
            <a:pPr algn="just">
              <a:buFont typeface="Wingdings" pitchFamily="2" charset="2"/>
              <a:buChar char="Ø"/>
            </a:pPr>
            <a:r>
              <a:rPr lang="en-US" sz="2800" dirty="0"/>
              <a:t>Anatomically, </a:t>
            </a:r>
            <a:r>
              <a:rPr lang="en-US" sz="2800" i="1" dirty="0"/>
              <a:t>anterior </a:t>
            </a:r>
            <a:r>
              <a:rPr lang="en-US" sz="2800" dirty="0"/>
              <a:t>means the front portion and </a:t>
            </a:r>
            <a:r>
              <a:rPr lang="en-US" sz="2800" i="1" dirty="0"/>
              <a:t>posterior </a:t>
            </a:r>
            <a:r>
              <a:rPr lang="en-US" sz="2800" dirty="0"/>
              <a:t>means the back portion. </a:t>
            </a:r>
          </a:p>
          <a:p>
            <a:pPr algn="just">
              <a:buFont typeface="Wingdings" pitchFamily="2" charset="2"/>
              <a:buChar char="Ø"/>
            </a:pPr>
            <a:endParaRPr lang="en-IQ" sz="2800" dirty="0"/>
          </a:p>
        </p:txBody>
      </p:sp>
      <p:pic>
        <p:nvPicPr>
          <p:cNvPr id="6" name="Picture 5" descr="Diagram&#10;&#10;Description automatically generated">
            <a:extLst>
              <a:ext uri="{FF2B5EF4-FFF2-40B4-BE49-F238E27FC236}">
                <a16:creationId xmlns:a16="http://schemas.microsoft.com/office/drawing/2014/main" id="{73B66A36-68FE-F546-89AB-F79B78B02F3D}"/>
              </a:ext>
            </a:extLst>
          </p:cNvPr>
          <p:cNvPicPr>
            <a:picLocks noChangeAspect="1"/>
          </p:cNvPicPr>
          <p:nvPr/>
        </p:nvPicPr>
        <p:blipFill>
          <a:blip r:embed="rId2"/>
          <a:stretch>
            <a:fillRect/>
          </a:stretch>
        </p:blipFill>
        <p:spPr>
          <a:xfrm>
            <a:off x="9025502" y="3029713"/>
            <a:ext cx="3175000" cy="3810000"/>
          </a:xfrm>
          <a:prstGeom prst="rect">
            <a:avLst/>
          </a:prstGeom>
        </p:spPr>
      </p:pic>
    </p:spTree>
    <p:extLst>
      <p:ext uri="{BB962C8B-B14F-4D97-AF65-F5344CB8AC3E}">
        <p14:creationId xmlns:p14="http://schemas.microsoft.com/office/powerpoint/2010/main" val="110177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414AA3-0412-334D-AC8B-4388D948FE2D}"/>
              </a:ext>
            </a:extLst>
          </p:cNvPr>
          <p:cNvSpPr>
            <a:spLocks noGrp="1"/>
          </p:cNvSpPr>
          <p:nvPr>
            <p:ph type="title"/>
          </p:nvPr>
        </p:nvSpPr>
        <p:spPr>
          <a:xfrm>
            <a:off x="7973864" y="161171"/>
            <a:ext cx="3456122" cy="4589717"/>
          </a:xfrm>
        </p:spPr>
        <p:txBody>
          <a:bodyPr>
            <a:normAutofit/>
          </a:bodyPr>
          <a:lstStyle/>
          <a:p>
            <a:pPr algn="l"/>
            <a:r>
              <a:rPr lang="en-US" sz="4800" dirty="0">
                <a:latin typeface="+mn-lt"/>
              </a:rPr>
              <a:t>4. Planes of the Body </a:t>
            </a:r>
            <a:br>
              <a:rPr lang="en-US" sz="4800" dirty="0">
                <a:latin typeface="+mn-lt"/>
              </a:rPr>
            </a:br>
            <a:endParaRPr lang="en-IQ" sz="4800" dirty="0">
              <a:latin typeface="+mn-lt"/>
            </a:endParaRPr>
          </a:p>
        </p:txBody>
      </p:sp>
      <p:sp>
        <p:nvSpPr>
          <p:cNvPr id="3" name="Content Placeholder 2">
            <a:extLst>
              <a:ext uri="{FF2B5EF4-FFF2-40B4-BE49-F238E27FC236}">
                <a16:creationId xmlns:a16="http://schemas.microsoft.com/office/drawing/2014/main" id="{19918F45-08FF-D44A-A0AB-633D4A616372}"/>
              </a:ext>
            </a:extLst>
          </p:cNvPr>
          <p:cNvSpPr>
            <a:spLocks noGrp="1"/>
          </p:cNvSpPr>
          <p:nvPr>
            <p:ph idx="1"/>
          </p:nvPr>
        </p:nvSpPr>
        <p:spPr>
          <a:xfrm>
            <a:off x="798577" y="794042"/>
            <a:ext cx="5427137" cy="5248622"/>
          </a:xfrm>
        </p:spPr>
        <p:txBody>
          <a:bodyPr>
            <a:normAutofit/>
          </a:bodyPr>
          <a:lstStyle/>
          <a:p>
            <a:pPr marL="0" indent="0">
              <a:buNone/>
            </a:pPr>
            <a:r>
              <a:rPr lang="en-US" sz="2800" dirty="0"/>
              <a:t>2. </a:t>
            </a:r>
            <a:r>
              <a:rPr lang="en-US" sz="2800" b="1" dirty="0"/>
              <a:t>Sagittal (lateral) </a:t>
            </a:r>
          </a:p>
          <a:p>
            <a:pPr>
              <a:buFont typeface="Wingdings" pitchFamily="2" charset="2"/>
              <a:buChar char="Ø"/>
            </a:pPr>
            <a:r>
              <a:rPr lang="en-US" sz="2800" dirty="0"/>
              <a:t>A vertical plane that divides the body or organ into right plane</a:t>
            </a:r>
            <a:r>
              <a:rPr lang="en-US" sz="2800" b="1" dirty="0"/>
              <a:t> </a:t>
            </a:r>
            <a:r>
              <a:rPr lang="en-US" sz="2800" dirty="0"/>
              <a:t>and left plane. </a:t>
            </a:r>
          </a:p>
          <a:p>
            <a:pPr>
              <a:buFont typeface="Wingdings" pitchFamily="2" charset="2"/>
              <a:buChar char="Ø"/>
            </a:pPr>
            <a:r>
              <a:rPr lang="en-US" sz="2800" dirty="0"/>
              <a:t>The </a:t>
            </a:r>
            <a:r>
              <a:rPr lang="en-US" sz="2800" b="1" dirty="0"/>
              <a:t>midsagittal plane </a:t>
            </a:r>
            <a:r>
              <a:rPr lang="en-US" sz="2800" dirty="0"/>
              <a:t>divides the body vertically into right and left </a:t>
            </a:r>
            <a:r>
              <a:rPr lang="en-US" sz="2800" b="1" dirty="0"/>
              <a:t>halves. </a:t>
            </a:r>
            <a:endParaRPr lang="en-US" sz="2800" dirty="0"/>
          </a:p>
          <a:p>
            <a:endParaRPr lang="en-IQ" sz="2800" dirty="0"/>
          </a:p>
        </p:txBody>
      </p:sp>
      <p:pic>
        <p:nvPicPr>
          <p:cNvPr id="9" name="Picture 8" descr="Diagram&#10;&#10;Description automatically generated">
            <a:extLst>
              <a:ext uri="{FF2B5EF4-FFF2-40B4-BE49-F238E27FC236}">
                <a16:creationId xmlns:a16="http://schemas.microsoft.com/office/drawing/2014/main" id="{8D2A46DD-901C-E94F-9776-AFD2C0AE4BD6}"/>
              </a:ext>
            </a:extLst>
          </p:cNvPr>
          <p:cNvPicPr>
            <a:picLocks noChangeAspect="1"/>
          </p:cNvPicPr>
          <p:nvPr/>
        </p:nvPicPr>
        <p:blipFill>
          <a:blip r:embed="rId2"/>
          <a:stretch>
            <a:fillRect/>
          </a:stretch>
        </p:blipFill>
        <p:spPr>
          <a:xfrm>
            <a:off x="9025502" y="3029713"/>
            <a:ext cx="3175000" cy="3810000"/>
          </a:xfrm>
          <a:prstGeom prst="rect">
            <a:avLst/>
          </a:prstGeom>
        </p:spPr>
      </p:pic>
    </p:spTree>
    <p:extLst>
      <p:ext uri="{BB962C8B-B14F-4D97-AF65-F5344CB8AC3E}">
        <p14:creationId xmlns:p14="http://schemas.microsoft.com/office/powerpoint/2010/main" val="413797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7E74B8-56A7-1541-AA60-1991E477220F}"/>
              </a:ext>
            </a:extLst>
          </p:cNvPr>
          <p:cNvSpPr>
            <a:spLocks noGrp="1"/>
          </p:cNvSpPr>
          <p:nvPr>
            <p:ph type="title"/>
          </p:nvPr>
        </p:nvSpPr>
        <p:spPr>
          <a:xfrm>
            <a:off x="7973864" y="124100"/>
            <a:ext cx="3456122" cy="4589717"/>
          </a:xfrm>
        </p:spPr>
        <p:txBody>
          <a:bodyPr>
            <a:normAutofit/>
          </a:bodyPr>
          <a:lstStyle/>
          <a:p>
            <a:pPr algn="l"/>
            <a:r>
              <a:rPr lang="en-US" sz="4800" dirty="0">
                <a:latin typeface="+mn-lt"/>
              </a:rPr>
              <a:t>4. Planes of the Body </a:t>
            </a:r>
            <a:br>
              <a:rPr lang="en-US" sz="4800" dirty="0">
                <a:latin typeface="+mn-lt"/>
              </a:rPr>
            </a:br>
            <a:endParaRPr lang="en-IQ" sz="4800" dirty="0">
              <a:latin typeface="+mn-lt"/>
            </a:endParaRPr>
          </a:p>
        </p:txBody>
      </p:sp>
      <p:sp>
        <p:nvSpPr>
          <p:cNvPr id="3" name="Content Placeholder 2">
            <a:extLst>
              <a:ext uri="{FF2B5EF4-FFF2-40B4-BE49-F238E27FC236}">
                <a16:creationId xmlns:a16="http://schemas.microsoft.com/office/drawing/2014/main" id="{5BCE736A-B1FA-4B48-B1B5-DE457CD306B6}"/>
              </a:ext>
            </a:extLst>
          </p:cNvPr>
          <p:cNvSpPr>
            <a:spLocks noGrp="1"/>
          </p:cNvSpPr>
          <p:nvPr>
            <p:ph idx="1"/>
          </p:nvPr>
        </p:nvSpPr>
        <p:spPr>
          <a:xfrm>
            <a:off x="798577" y="794042"/>
            <a:ext cx="5427137" cy="5248622"/>
          </a:xfrm>
        </p:spPr>
        <p:txBody>
          <a:bodyPr>
            <a:normAutofit/>
          </a:bodyPr>
          <a:lstStyle/>
          <a:p>
            <a:pPr marL="0" indent="0">
              <a:buNone/>
            </a:pPr>
            <a:r>
              <a:rPr lang="en-US" sz="2800" dirty="0"/>
              <a:t>3. </a:t>
            </a:r>
            <a:r>
              <a:rPr lang="en-US" sz="2800" b="1" dirty="0"/>
              <a:t>Transverse (axial) </a:t>
            </a:r>
          </a:p>
          <a:p>
            <a:pPr>
              <a:buFont typeface="Wingdings" pitchFamily="2" charset="2"/>
              <a:buChar char="Ø"/>
            </a:pPr>
            <a:r>
              <a:rPr lang="en-US" sz="2800" dirty="0"/>
              <a:t>A horizontal plane that divides the body or organ into upper </a:t>
            </a:r>
            <a:r>
              <a:rPr lang="en-US" sz="2800" b="1" dirty="0"/>
              <a:t>portion </a:t>
            </a:r>
            <a:r>
              <a:rPr lang="en-US" sz="2800" dirty="0"/>
              <a:t>and lower portions, as in a </a:t>
            </a:r>
            <a:r>
              <a:rPr lang="en-US" sz="2800" b="1" dirty="0"/>
              <a:t>cross section. </a:t>
            </a:r>
            <a:endParaRPr lang="en-US" sz="2800" dirty="0"/>
          </a:p>
          <a:p>
            <a:endParaRPr lang="en-IQ" sz="2800" dirty="0"/>
          </a:p>
        </p:txBody>
      </p:sp>
      <p:pic>
        <p:nvPicPr>
          <p:cNvPr id="9" name="Picture 8" descr="Diagram&#10;&#10;Description automatically generated">
            <a:extLst>
              <a:ext uri="{FF2B5EF4-FFF2-40B4-BE49-F238E27FC236}">
                <a16:creationId xmlns:a16="http://schemas.microsoft.com/office/drawing/2014/main" id="{F84E471C-4EDD-494E-894A-F8A556661853}"/>
              </a:ext>
            </a:extLst>
          </p:cNvPr>
          <p:cNvPicPr>
            <a:picLocks noChangeAspect="1"/>
          </p:cNvPicPr>
          <p:nvPr/>
        </p:nvPicPr>
        <p:blipFill>
          <a:blip r:embed="rId2"/>
          <a:stretch>
            <a:fillRect/>
          </a:stretch>
        </p:blipFill>
        <p:spPr>
          <a:xfrm>
            <a:off x="9025502" y="3029713"/>
            <a:ext cx="3175000" cy="3810000"/>
          </a:xfrm>
          <a:prstGeom prst="rect">
            <a:avLst/>
          </a:prstGeom>
        </p:spPr>
      </p:pic>
    </p:spTree>
    <p:extLst>
      <p:ext uri="{BB962C8B-B14F-4D97-AF65-F5344CB8AC3E}">
        <p14:creationId xmlns:p14="http://schemas.microsoft.com/office/powerpoint/2010/main" val="228819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9E8D8-C4DC-6B41-A781-292BAD67AEDF}"/>
              </a:ext>
            </a:extLst>
          </p:cNvPr>
          <p:cNvSpPr>
            <a:spLocks noGrp="1"/>
          </p:cNvSpPr>
          <p:nvPr>
            <p:ph type="title"/>
          </p:nvPr>
        </p:nvSpPr>
        <p:spPr>
          <a:xfrm>
            <a:off x="2495063" y="841375"/>
            <a:ext cx="8807938" cy="1230570"/>
          </a:xfrm>
        </p:spPr>
        <p:txBody>
          <a:bodyPr anchor="t">
            <a:noAutofit/>
          </a:bodyPr>
          <a:lstStyle/>
          <a:p>
            <a:pPr algn="l"/>
            <a:r>
              <a:rPr lang="en-US" sz="3200" b="1" dirty="0">
                <a:solidFill>
                  <a:schemeClr val="accent1"/>
                </a:solidFill>
                <a:latin typeface="+mn-lt"/>
              </a:rPr>
              <a:t>5. POSITIONAL AND DIRECTIONAL TERMS </a:t>
            </a:r>
            <a:br>
              <a:rPr lang="en-US" sz="3200" b="1" dirty="0">
                <a:solidFill>
                  <a:schemeClr val="accent1"/>
                </a:solidFill>
                <a:latin typeface="+mn-lt"/>
              </a:rPr>
            </a:br>
            <a:endParaRPr lang="en-IQ" sz="3200" b="1" dirty="0">
              <a:solidFill>
                <a:schemeClr val="accent1"/>
              </a:solidFill>
              <a:latin typeface="+mn-lt"/>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DCA9C7DC-1121-D84A-A8FE-83807B9861A1}"/>
              </a:ext>
            </a:extLst>
          </p:cNvPr>
          <p:cNvGraphicFramePr>
            <a:graphicFrameLocks noGrp="1"/>
          </p:cNvGraphicFramePr>
          <p:nvPr>
            <p:ph idx="1"/>
            <p:extLst>
              <p:ext uri="{D42A27DB-BD31-4B8C-83A1-F6EECF244321}">
                <p14:modId xmlns:p14="http://schemas.microsoft.com/office/powerpoint/2010/main" val="2323381135"/>
              </p:ext>
            </p:extLst>
          </p:nvPr>
        </p:nvGraphicFramePr>
        <p:xfrm>
          <a:off x="2403090" y="1859220"/>
          <a:ext cx="9289838" cy="3719256"/>
        </p:xfrm>
        <a:graphic>
          <a:graphicData uri="http://schemas.openxmlformats.org/drawingml/2006/table">
            <a:tbl>
              <a:tblPr firstRow="1" bandRow="1">
                <a:tableStyleId>{5C22544A-7EE6-4342-B048-85BDC9FD1C3A}</a:tableStyleId>
              </a:tblPr>
              <a:tblGrid>
                <a:gridCol w="2745697">
                  <a:extLst>
                    <a:ext uri="{9D8B030D-6E8A-4147-A177-3AD203B41FA5}">
                      <a16:colId xmlns:a16="http://schemas.microsoft.com/office/drawing/2014/main" val="2351522408"/>
                    </a:ext>
                  </a:extLst>
                </a:gridCol>
                <a:gridCol w="6544141">
                  <a:extLst>
                    <a:ext uri="{9D8B030D-6E8A-4147-A177-3AD203B41FA5}">
                      <a16:colId xmlns:a16="http://schemas.microsoft.com/office/drawing/2014/main" val="107788128"/>
                    </a:ext>
                  </a:extLst>
                </a:gridCol>
              </a:tblGrid>
              <a:tr h="838809">
                <a:tc>
                  <a:txBody>
                    <a:bodyPr/>
                    <a:lstStyle/>
                    <a:p>
                      <a:r>
                        <a:rPr lang="en-IQ" dirty="0"/>
                        <a:t>Location`  </a:t>
                      </a:r>
                    </a:p>
                  </a:txBody>
                  <a:tcPr/>
                </a:tc>
                <a:tc>
                  <a:txBody>
                    <a:bodyPr/>
                    <a:lstStyle/>
                    <a:p>
                      <a:r>
                        <a:rPr lang="en-IQ" dirty="0"/>
                        <a:t>Relationship</a:t>
                      </a:r>
                    </a:p>
                  </a:txBody>
                  <a:tcPr/>
                </a:tc>
                <a:extLst>
                  <a:ext uri="{0D108BD9-81ED-4DB2-BD59-A6C34878D82A}">
                    <a16:rowId xmlns:a16="http://schemas.microsoft.com/office/drawing/2014/main" val="3955387870"/>
                  </a:ext>
                </a:extLst>
              </a:tr>
              <a:tr h="960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Anterior (ventral) [1]</a:t>
                      </a:r>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Front side of the body. Example: The forehead is on the anterior side of the body</a:t>
                      </a:r>
                    </a:p>
                  </a:txBody>
                  <a:tcPr/>
                </a:tc>
                <a:extLst>
                  <a:ext uri="{0D108BD9-81ED-4DB2-BD59-A6C34878D82A}">
                    <a16:rowId xmlns:a16="http://schemas.microsoft.com/office/drawing/2014/main" val="3762365865"/>
                  </a:ext>
                </a:extLst>
              </a:tr>
              <a:tr h="960149">
                <a:tc>
                  <a:txBody>
                    <a:bodyPr/>
                    <a:lstStyle/>
                    <a:p>
                      <a:r>
                        <a:rPr lang="en-US" dirty="0"/>
                        <a:t>Posterior (dorsal) [2]</a:t>
                      </a:r>
                    </a:p>
                  </a:txBody>
                  <a:tcPr/>
                </a:tc>
                <a:tc>
                  <a:txBody>
                    <a:bodyPr/>
                    <a:lstStyle/>
                    <a:p>
                      <a:r>
                        <a:rPr lang="en-US" dirty="0"/>
                        <a:t>The back side of the body. Example: The back of the head is posterior (dorsal) to the face.</a:t>
                      </a:r>
                    </a:p>
                  </a:txBody>
                  <a:tcPr/>
                </a:tc>
                <a:extLst>
                  <a:ext uri="{0D108BD9-81ED-4DB2-BD59-A6C34878D82A}">
                    <a16:rowId xmlns:a16="http://schemas.microsoft.com/office/drawing/2014/main" val="2825542990"/>
                  </a:ext>
                </a:extLst>
              </a:tr>
              <a:tr h="960149">
                <a:tc>
                  <a:txBody>
                    <a:bodyPr/>
                    <a:lstStyle/>
                    <a:p>
                      <a:r>
                        <a:rPr lang="en-US" dirty="0"/>
                        <a:t>Deep [3]</a:t>
                      </a:r>
                    </a:p>
                  </a:txBody>
                  <a:tcPr/>
                </a:tc>
                <a:tc>
                  <a:txBody>
                    <a:bodyPr/>
                    <a:lstStyle/>
                    <a:p>
                      <a:r>
                        <a:rPr lang="en-US" dirty="0"/>
                        <a:t>Away from the surface. Example: The stab wound penetrated deep into the abdomen.</a:t>
                      </a:r>
                    </a:p>
                  </a:txBody>
                  <a:tcPr/>
                </a:tc>
                <a:extLst>
                  <a:ext uri="{0D108BD9-81ED-4DB2-BD59-A6C34878D82A}">
                    <a16:rowId xmlns:a16="http://schemas.microsoft.com/office/drawing/2014/main" val="2593861185"/>
                  </a:ext>
                </a:extLst>
              </a:tr>
            </a:tbl>
          </a:graphicData>
        </a:graphic>
      </p:graphicFrame>
    </p:spTree>
    <p:extLst>
      <p:ext uri="{BB962C8B-B14F-4D97-AF65-F5344CB8AC3E}">
        <p14:creationId xmlns:p14="http://schemas.microsoft.com/office/powerpoint/2010/main" val="107380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39AEE-2E34-A54E-AC66-EC14C752CCC2}"/>
              </a:ext>
            </a:extLst>
          </p:cNvPr>
          <p:cNvSpPr>
            <a:spLocks noGrp="1"/>
          </p:cNvSpPr>
          <p:nvPr>
            <p:ph type="title"/>
          </p:nvPr>
        </p:nvSpPr>
        <p:spPr>
          <a:xfrm>
            <a:off x="2880485" y="841375"/>
            <a:ext cx="6230857" cy="1230570"/>
          </a:xfrm>
        </p:spPr>
        <p:txBody>
          <a:bodyPr anchor="t">
            <a:normAutofit/>
          </a:bodyPr>
          <a:lstStyle/>
          <a:p>
            <a:pPr algn="l"/>
            <a:r>
              <a:rPr lang="en-US" sz="3600" b="1" dirty="0">
                <a:solidFill>
                  <a:schemeClr val="accent1"/>
                </a:solidFill>
                <a:latin typeface="+mn-lt"/>
              </a:rPr>
              <a:t>C</a:t>
            </a:r>
            <a:r>
              <a:rPr lang="en-IQ" sz="3600" b="1" dirty="0">
                <a:solidFill>
                  <a:schemeClr val="accent1"/>
                </a:solidFill>
                <a:latin typeface="+mn-lt"/>
              </a:rPr>
              <a:t>ont..</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Content Placeholder 3">
            <a:extLst>
              <a:ext uri="{FF2B5EF4-FFF2-40B4-BE49-F238E27FC236}">
                <a16:creationId xmlns:a16="http://schemas.microsoft.com/office/drawing/2014/main" id="{E6EEBACB-774E-9C4D-832B-7FCDF8CFF8AB}"/>
              </a:ext>
            </a:extLst>
          </p:cNvPr>
          <p:cNvGraphicFramePr>
            <a:graphicFrameLocks noGrp="1"/>
          </p:cNvGraphicFramePr>
          <p:nvPr>
            <p:ph idx="1"/>
            <p:extLst>
              <p:ext uri="{D42A27DB-BD31-4B8C-83A1-F6EECF244321}">
                <p14:modId xmlns:p14="http://schemas.microsoft.com/office/powerpoint/2010/main" val="387154182"/>
              </p:ext>
            </p:extLst>
          </p:nvPr>
        </p:nvGraphicFramePr>
        <p:xfrm>
          <a:off x="2379278" y="2176160"/>
          <a:ext cx="9289838" cy="4227683"/>
        </p:xfrm>
        <a:graphic>
          <a:graphicData uri="http://schemas.openxmlformats.org/drawingml/2006/table">
            <a:tbl>
              <a:tblPr firstRow="1" bandRow="1">
                <a:tableStyleId>{5C22544A-7EE6-4342-B048-85BDC9FD1C3A}</a:tableStyleId>
              </a:tblPr>
              <a:tblGrid>
                <a:gridCol w="2745697">
                  <a:extLst>
                    <a:ext uri="{9D8B030D-6E8A-4147-A177-3AD203B41FA5}">
                      <a16:colId xmlns:a16="http://schemas.microsoft.com/office/drawing/2014/main" val="1401493168"/>
                    </a:ext>
                  </a:extLst>
                </a:gridCol>
                <a:gridCol w="6544141">
                  <a:extLst>
                    <a:ext uri="{9D8B030D-6E8A-4147-A177-3AD203B41FA5}">
                      <a16:colId xmlns:a16="http://schemas.microsoft.com/office/drawing/2014/main" val="3503741290"/>
                    </a:ext>
                  </a:extLst>
                </a:gridCol>
              </a:tblGrid>
              <a:tr h="780720">
                <a:tc>
                  <a:txBody>
                    <a:bodyPr/>
                    <a:lstStyle/>
                    <a:p>
                      <a:r>
                        <a:rPr lang="en-IQ" dirty="0"/>
                        <a:t>Location`  </a:t>
                      </a:r>
                    </a:p>
                  </a:txBody>
                  <a:tcPr/>
                </a:tc>
                <a:tc>
                  <a:txBody>
                    <a:bodyPr/>
                    <a:lstStyle/>
                    <a:p>
                      <a:r>
                        <a:rPr lang="en-IQ" dirty="0"/>
                        <a:t>Relationship</a:t>
                      </a:r>
                    </a:p>
                  </a:txBody>
                  <a:tcPr/>
                </a:tc>
                <a:extLst>
                  <a:ext uri="{0D108BD9-81ED-4DB2-BD59-A6C34878D82A}">
                    <a16:rowId xmlns:a16="http://schemas.microsoft.com/office/drawing/2014/main" val="2738257522"/>
                  </a:ext>
                </a:extLst>
              </a:tr>
              <a:tr h="893657">
                <a:tc>
                  <a:txBody>
                    <a:bodyPr/>
                    <a:lstStyle/>
                    <a:p>
                      <a:r>
                        <a:rPr lang="en-US" dirty="0"/>
                        <a:t>Superﬁcial [4]</a:t>
                      </a:r>
                    </a:p>
                  </a:txBody>
                  <a:tcPr/>
                </a:tc>
                <a:tc>
                  <a:txBody>
                    <a:bodyPr/>
                    <a:lstStyle/>
                    <a:p>
                      <a:r>
                        <a:rPr lang="en-US" dirty="0"/>
                        <a:t>On the surface. Example: Superﬁcial veins can be viewed through the skin</a:t>
                      </a:r>
                    </a:p>
                  </a:txBody>
                  <a:tcPr/>
                </a:tc>
                <a:extLst>
                  <a:ext uri="{0D108BD9-81ED-4DB2-BD59-A6C34878D82A}">
                    <a16:rowId xmlns:a16="http://schemas.microsoft.com/office/drawing/2014/main" val="2396419378"/>
                  </a:ext>
                </a:extLst>
              </a:tr>
              <a:tr h="1276653">
                <a:tc>
                  <a:txBody>
                    <a:bodyPr/>
                    <a:lstStyle/>
                    <a:p>
                      <a:r>
                        <a:rPr lang="en-US" dirty="0"/>
                        <a:t>Proximal [5]</a:t>
                      </a:r>
                    </a:p>
                  </a:txBody>
                  <a:tcPr/>
                </a:tc>
                <a:tc>
                  <a:txBody>
                    <a:bodyPr/>
                    <a:lstStyle/>
                    <a:p>
                      <a:r>
                        <a:rPr lang="en-US" dirty="0"/>
                        <a:t>Near the point of attachment to the trunk or near the beginning of a structure. Example: The proximal end of the thigh bone (femur) joins with the hip socket.</a:t>
                      </a:r>
                    </a:p>
                  </a:txBody>
                  <a:tcPr/>
                </a:tc>
                <a:extLst>
                  <a:ext uri="{0D108BD9-81ED-4DB2-BD59-A6C34878D82A}">
                    <a16:rowId xmlns:a16="http://schemas.microsoft.com/office/drawing/2014/main" val="4192133320"/>
                  </a:ext>
                </a:extLst>
              </a:tr>
              <a:tr h="1276653">
                <a:tc>
                  <a:txBody>
                    <a:bodyPr/>
                    <a:lstStyle/>
                    <a:p>
                      <a:r>
                        <a:rPr lang="en-US" dirty="0"/>
                        <a:t>Distal [6]</a:t>
                      </a:r>
                    </a:p>
                  </a:txBody>
                  <a:tcPr/>
                </a:tc>
                <a:tc>
                  <a:txBody>
                    <a:bodyPr/>
                    <a:lstStyle/>
                    <a:p>
                      <a:r>
                        <a:rPr lang="en-US" dirty="0"/>
                        <a:t>Far from the point of attachment to the trunk or far from the beginning of a structure. Example: At its distal end, the femur joins with the knee.</a:t>
                      </a:r>
                    </a:p>
                  </a:txBody>
                  <a:tcPr/>
                </a:tc>
                <a:extLst>
                  <a:ext uri="{0D108BD9-81ED-4DB2-BD59-A6C34878D82A}">
                    <a16:rowId xmlns:a16="http://schemas.microsoft.com/office/drawing/2014/main" val="3642130001"/>
                  </a:ext>
                </a:extLst>
              </a:tr>
            </a:tbl>
          </a:graphicData>
        </a:graphic>
      </p:graphicFrame>
    </p:spTree>
    <p:extLst>
      <p:ext uri="{BB962C8B-B14F-4D97-AF65-F5344CB8AC3E}">
        <p14:creationId xmlns:p14="http://schemas.microsoft.com/office/powerpoint/2010/main" val="3489142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B9D75-360A-5348-98DB-119566A5C525}"/>
              </a:ext>
            </a:extLst>
          </p:cNvPr>
          <p:cNvSpPr>
            <a:spLocks noGrp="1"/>
          </p:cNvSpPr>
          <p:nvPr>
            <p:ph type="title"/>
          </p:nvPr>
        </p:nvSpPr>
        <p:spPr>
          <a:xfrm>
            <a:off x="2880485" y="841375"/>
            <a:ext cx="6230857" cy="1230570"/>
          </a:xfrm>
        </p:spPr>
        <p:txBody>
          <a:bodyPr anchor="t">
            <a:normAutofit/>
          </a:bodyPr>
          <a:lstStyle/>
          <a:p>
            <a:pPr algn="l"/>
            <a:r>
              <a:rPr lang="en-US" sz="3600" b="1" dirty="0">
                <a:solidFill>
                  <a:schemeClr val="accent1"/>
                </a:solidFill>
                <a:latin typeface="+mn-lt"/>
              </a:rPr>
              <a:t>C</a:t>
            </a:r>
            <a:r>
              <a:rPr lang="en-IQ" sz="3600" b="1" dirty="0">
                <a:solidFill>
                  <a:schemeClr val="accent1"/>
                </a:solidFill>
                <a:latin typeface="+mn-lt"/>
              </a:rPr>
              <a:t>ont..</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6D050293-A553-054B-99C8-AA985AFE20EB}"/>
              </a:ext>
            </a:extLst>
          </p:cNvPr>
          <p:cNvGraphicFramePr>
            <a:graphicFrameLocks noGrp="1"/>
          </p:cNvGraphicFramePr>
          <p:nvPr>
            <p:ph idx="1"/>
            <p:extLst>
              <p:ext uri="{D42A27DB-BD31-4B8C-83A1-F6EECF244321}">
                <p14:modId xmlns:p14="http://schemas.microsoft.com/office/powerpoint/2010/main" val="2451529314"/>
              </p:ext>
            </p:extLst>
          </p:nvPr>
        </p:nvGraphicFramePr>
        <p:xfrm>
          <a:off x="2379278" y="2228850"/>
          <a:ext cx="8877685" cy="4291270"/>
        </p:xfrm>
        <a:graphic>
          <a:graphicData uri="http://schemas.openxmlformats.org/drawingml/2006/table">
            <a:tbl>
              <a:tblPr firstRow="1" bandRow="1">
                <a:tableStyleId>{5C22544A-7EE6-4342-B048-85BDC9FD1C3A}</a:tableStyleId>
              </a:tblPr>
              <a:tblGrid>
                <a:gridCol w="2268853">
                  <a:extLst>
                    <a:ext uri="{9D8B030D-6E8A-4147-A177-3AD203B41FA5}">
                      <a16:colId xmlns:a16="http://schemas.microsoft.com/office/drawing/2014/main" val="1056772485"/>
                    </a:ext>
                  </a:extLst>
                </a:gridCol>
                <a:gridCol w="6608832">
                  <a:extLst>
                    <a:ext uri="{9D8B030D-6E8A-4147-A177-3AD203B41FA5}">
                      <a16:colId xmlns:a16="http://schemas.microsoft.com/office/drawing/2014/main" val="1065617395"/>
                    </a:ext>
                  </a:extLst>
                </a:gridCol>
              </a:tblGrid>
              <a:tr h="623908">
                <a:tc>
                  <a:txBody>
                    <a:bodyPr/>
                    <a:lstStyle/>
                    <a:p>
                      <a:r>
                        <a:rPr lang="en-IQ" dirty="0"/>
                        <a:t>Location`  </a:t>
                      </a:r>
                    </a:p>
                  </a:txBody>
                  <a:tcPr/>
                </a:tc>
                <a:tc>
                  <a:txBody>
                    <a:bodyPr/>
                    <a:lstStyle/>
                    <a:p>
                      <a:r>
                        <a:rPr lang="en-IQ" dirty="0"/>
                        <a:t>Relationship</a:t>
                      </a:r>
                    </a:p>
                  </a:txBody>
                  <a:tcPr/>
                </a:tc>
                <a:extLst>
                  <a:ext uri="{0D108BD9-81ED-4DB2-BD59-A6C34878D82A}">
                    <a16:rowId xmlns:a16="http://schemas.microsoft.com/office/drawing/2014/main" val="4065151088"/>
                  </a:ext>
                </a:extLst>
              </a:tr>
              <a:tr h="1629938">
                <a:tc>
                  <a:txBody>
                    <a:bodyPr/>
                    <a:lstStyle/>
                    <a:p>
                      <a:r>
                        <a:rPr lang="en-US" dirty="0"/>
                        <a:t>Inferior [7]</a:t>
                      </a:r>
                    </a:p>
                  </a:txBody>
                  <a:tcPr/>
                </a:tc>
                <a:tc>
                  <a:txBody>
                    <a:bodyPr/>
                    <a:lstStyle/>
                    <a:p>
                      <a:r>
                        <a:rPr lang="en-US" dirty="0"/>
                        <a:t>Below another structure. Example: The feet are at the inferior part of the body. They are inferior to the knees. The term caudal (pertaining to the tail, or to the lower portion of the body) also means away from the head or below another structure.</a:t>
                      </a:r>
                    </a:p>
                  </a:txBody>
                  <a:tcPr/>
                </a:tc>
                <a:extLst>
                  <a:ext uri="{0D108BD9-81ED-4DB2-BD59-A6C34878D82A}">
                    <a16:rowId xmlns:a16="http://schemas.microsoft.com/office/drawing/2014/main" val="1663832913"/>
                  </a:ext>
                </a:extLst>
              </a:tr>
              <a:tr h="1018712">
                <a:tc>
                  <a:txBody>
                    <a:bodyPr/>
                    <a:lstStyle/>
                    <a:p>
                      <a:r>
                        <a:rPr lang="en-US" dirty="0"/>
                        <a:t>Superior [8]</a:t>
                      </a:r>
                    </a:p>
                  </a:txBody>
                  <a:tcPr/>
                </a:tc>
                <a:tc>
                  <a:txBody>
                    <a:bodyPr/>
                    <a:lstStyle/>
                    <a:p>
                      <a:r>
                        <a:rPr lang="en-US" dirty="0"/>
                        <a:t>Above another structure. Example: The head lies superior to the neck. Cephalic (pertaining to the head) also means above another structure.</a:t>
                      </a:r>
                    </a:p>
                  </a:txBody>
                  <a:tcPr/>
                </a:tc>
                <a:extLst>
                  <a:ext uri="{0D108BD9-81ED-4DB2-BD59-A6C34878D82A}">
                    <a16:rowId xmlns:a16="http://schemas.microsoft.com/office/drawing/2014/main" val="2855711111"/>
                  </a:ext>
                </a:extLst>
              </a:tr>
              <a:tr h="1018712">
                <a:tc>
                  <a:txBody>
                    <a:bodyPr/>
                    <a:lstStyle/>
                    <a:p>
                      <a:r>
                        <a:rPr lang="en-US" dirty="0"/>
                        <a:t>Medial [9]</a:t>
                      </a:r>
                    </a:p>
                  </a:txBody>
                  <a:tcPr/>
                </a:tc>
                <a:tc>
                  <a:txBody>
                    <a:bodyPr/>
                    <a:lstStyle/>
                    <a:p>
                      <a:r>
                        <a:rPr lang="en-US" dirty="0"/>
                        <a:t>Pertaining to the middle, or nearer the medial plane of the body.</a:t>
                      </a:r>
                    </a:p>
                  </a:txBody>
                  <a:tcPr/>
                </a:tc>
                <a:extLst>
                  <a:ext uri="{0D108BD9-81ED-4DB2-BD59-A6C34878D82A}">
                    <a16:rowId xmlns:a16="http://schemas.microsoft.com/office/drawing/2014/main" val="900977214"/>
                  </a:ext>
                </a:extLst>
              </a:tr>
            </a:tbl>
          </a:graphicData>
        </a:graphic>
      </p:graphicFrame>
    </p:spTree>
    <p:extLst>
      <p:ext uri="{BB962C8B-B14F-4D97-AF65-F5344CB8AC3E}">
        <p14:creationId xmlns:p14="http://schemas.microsoft.com/office/powerpoint/2010/main" val="208839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1"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8"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0"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1"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2"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3"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4"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5"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8"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9"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71" name="Group 170">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72" name="Rectangle 171">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Isosceles Triangle 172">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Rectangle 173">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76" name="Rectangle 175">
            <a:extLst>
              <a:ext uri="{FF2B5EF4-FFF2-40B4-BE49-F238E27FC236}">
                <a16:creationId xmlns:a16="http://schemas.microsoft.com/office/drawing/2014/main" id="{970A98CA-71CF-41CD-937B-850795886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6F326EE7-A508-4EF7-AFBF-63D7A596E9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9" name="Freeform 5">
              <a:extLst>
                <a:ext uri="{FF2B5EF4-FFF2-40B4-BE49-F238E27FC236}">
                  <a16:creationId xmlns:a16="http://schemas.microsoft.com/office/drawing/2014/main" id="{E5D2B1BD-1F12-4523-A9CC-D3186D542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6">
              <a:extLst>
                <a:ext uri="{FF2B5EF4-FFF2-40B4-BE49-F238E27FC236}">
                  <a16:creationId xmlns:a16="http://schemas.microsoft.com/office/drawing/2014/main" id="{741741D2-ED67-4813-83F3-5EB418BB6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7">
              <a:extLst>
                <a:ext uri="{FF2B5EF4-FFF2-40B4-BE49-F238E27FC236}">
                  <a16:creationId xmlns:a16="http://schemas.microsoft.com/office/drawing/2014/main" id="{FF2A87CA-AEEF-44CB-AE35-AA98FE9B4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8">
              <a:extLst>
                <a:ext uri="{FF2B5EF4-FFF2-40B4-BE49-F238E27FC236}">
                  <a16:creationId xmlns:a16="http://schemas.microsoft.com/office/drawing/2014/main" id="{651423C2-A694-4809-8972-E7C432E60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9">
              <a:extLst>
                <a:ext uri="{FF2B5EF4-FFF2-40B4-BE49-F238E27FC236}">
                  <a16:creationId xmlns:a16="http://schemas.microsoft.com/office/drawing/2014/main" id="{B49B31D5-A22A-4C8A-8516-3DEEFAF469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0">
              <a:extLst>
                <a:ext uri="{FF2B5EF4-FFF2-40B4-BE49-F238E27FC236}">
                  <a16:creationId xmlns:a16="http://schemas.microsoft.com/office/drawing/2014/main" id="{177DF76B-4383-4F06-8125-43E9162D2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
              <a:extLst>
                <a:ext uri="{FF2B5EF4-FFF2-40B4-BE49-F238E27FC236}">
                  <a16:creationId xmlns:a16="http://schemas.microsoft.com/office/drawing/2014/main" id="{1F488673-3613-4D34-BF97-A4B6ADA63C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12">
              <a:extLst>
                <a:ext uri="{FF2B5EF4-FFF2-40B4-BE49-F238E27FC236}">
                  <a16:creationId xmlns:a16="http://schemas.microsoft.com/office/drawing/2014/main" id="{26877494-71D4-4879-8E63-55A8239AB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13">
              <a:extLst>
                <a:ext uri="{FF2B5EF4-FFF2-40B4-BE49-F238E27FC236}">
                  <a16:creationId xmlns:a16="http://schemas.microsoft.com/office/drawing/2014/main" id="{8DC06A40-DE2B-41AF-A528-2E900DD56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4">
              <a:extLst>
                <a:ext uri="{FF2B5EF4-FFF2-40B4-BE49-F238E27FC236}">
                  <a16:creationId xmlns:a16="http://schemas.microsoft.com/office/drawing/2014/main" id="{768B663C-FBC1-4556-9328-EAF4995DC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
              <a:extLst>
                <a:ext uri="{FF2B5EF4-FFF2-40B4-BE49-F238E27FC236}">
                  <a16:creationId xmlns:a16="http://schemas.microsoft.com/office/drawing/2014/main" id="{2BD7EBB2-5F33-4651-9A8D-22BB0EFEC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16">
              <a:extLst>
                <a:ext uri="{FF2B5EF4-FFF2-40B4-BE49-F238E27FC236}">
                  <a16:creationId xmlns:a16="http://schemas.microsoft.com/office/drawing/2014/main" id="{515B1D80-2CCA-480A-9E73-5AE4D385D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
              <a:extLst>
                <a:ext uri="{FF2B5EF4-FFF2-40B4-BE49-F238E27FC236}">
                  <a16:creationId xmlns:a16="http://schemas.microsoft.com/office/drawing/2014/main" id="{FDBE8DEF-819D-4AA7-8815-52EB22ACF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8">
              <a:extLst>
                <a:ext uri="{FF2B5EF4-FFF2-40B4-BE49-F238E27FC236}">
                  <a16:creationId xmlns:a16="http://schemas.microsoft.com/office/drawing/2014/main" id="{AE90681D-42FE-4C0F-80CA-EA05785E0B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19">
              <a:extLst>
                <a:ext uri="{FF2B5EF4-FFF2-40B4-BE49-F238E27FC236}">
                  <a16:creationId xmlns:a16="http://schemas.microsoft.com/office/drawing/2014/main" id="{FA86AD07-319B-411F-AC45-AA52F8D3C3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20">
              <a:extLst>
                <a:ext uri="{FF2B5EF4-FFF2-40B4-BE49-F238E27FC236}">
                  <a16:creationId xmlns:a16="http://schemas.microsoft.com/office/drawing/2014/main" id="{C859D20C-F34C-48EB-BE36-9CEE77C2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21">
              <a:extLst>
                <a:ext uri="{FF2B5EF4-FFF2-40B4-BE49-F238E27FC236}">
                  <a16:creationId xmlns:a16="http://schemas.microsoft.com/office/drawing/2014/main" id="{E65C4ECC-A417-4C0C-B0DA-45536454BA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22">
              <a:extLst>
                <a:ext uri="{FF2B5EF4-FFF2-40B4-BE49-F238E27FC236}">
                  <a16:creationId xmlns:a16="http://schemas.microsoft.com/office/drawing/2014/main" id="{CC6F4AC2-FAA9-45AD-A4BC-8237BCE70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23">
              <a:extLst>
                <a:ext uri="{FF2B5EF4-FFF2-40B4-BE49-F238E27FC236}">
                  <a16:creationId xmlns:a16="http://schemas.microsoft.com/office/drawing/2014/main" id="{4A9DE6F0-4620-4084-B281-FE044DB2C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99" name="Rectangle 198">
            <a:extLst>
              <a:ext uri="{FF2B5EF4-FFF2-40B4-BE49-F238E27FC236}">
                <a16:creationId xmlns:a16="http://schemas.microsoft.com/office/drawing/2014/main" id="{57FEE73E-FB69-4E9E-BF08-78CA1886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12191695" cy="4197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57" name="Content Placeholder 4" descr="Diagram&#10;&#10;Description automatically generated">
            <a:extLst>
              <a:ext uri="{FF2B5EF4-FFF2-40B4-BE49-F238E27FC236}">
                <a16:creationId xmlns:a16="http://schemas.microsoft.com/office/drawing/2014/main" id="{7EF83762-167D-854A-A018-0A3B5D84A2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60" y="278966"/>
            <a:ext cx="5973588" cy="3643888"/>
          </a:xfrm>
          <a:prstGeom prst="rect">
            <a:avLst/>
          </a:prstGeom>
          <a:ln w="12700">
            <a:noFill/>
          </a:ln>
        </p:spPr>
      </p:pic>
      <p:pic>
        <p:nvPicPr>
          <p:cNvPr id="145" name="Content Placeholder 4" descr="Diagram&#10;&#10;Description automatically generated">
            <a:extLst>
              <a:ext uri="{FF2B5EF4-FFF2-40B4-BE49-F238E27FC236}">
                <a16:creationId xmlns:a16="http://schemas.microsoft.com/office/drawing/2014/main" id="{30580303-9A6D-4044-AEF0-60EB25B00F09}"/>
              </a:ext>
            </a:extLst>
          </p:cNvPr>
          <p:cNvPicPr>
            <a:picLocks noChangeAspect="1"/>
          </p:cNvPicPr>
          <p:nvPr/>
        </p:nvPicPr>
        <p:blipFill>
          <a:blip r:embed="rId3"/>
          <a:stretch>
            <a:fillRect/>
          </a:stretch>
        </p:blipFill>
        <p:spPr>
          <a:xfrm>
            <a:off x="6730536" y="80815"/>
            <a:ext cx="4779689" cy="4040190"/>
          </a:xfrm>
          <a:prstGeom prst="rect">
            <a:avLst/>
          </a:prstGeom>
          <a:ln w="12700">
            <a:noFill/>
          </a:ln>
        </p:spPr>
      </p:pic>
      <p:grpSp>
        <p:nvGrpSpPr>
          <p:cNvPr id="201" name="Group 200">
            <a:extLst>
              <a:ext uri="{FF2B5EF4-FFF2-40B4-BE49-F238E27FC236}">
                <a16:creationId xmlns:a16="http://schemas.microsoft.com/office/drawing/2014/main" id="{9D45FA45-1472-4C71-BA56-6BFB628AD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202" name="Isosceles Triangle 39">
              <a:extLst>
                <a:ext uri="{FF2B5EF4-FFF2-40B4-BE49-F238E27FC236}">
                  <a16:creationId xmlns:a16="http://schemas.microsoft.com/office/drawing/2014/main" id="{72B03240-6F06-45A1-9634-C4D45839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43366D9C-D995-48FE-B2BD-ECE2EE2A4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1AA4B0-F0A1-E744-82F2-D1A2C2D1E6B8}"/>
              </a:ext>
            </a:extLst>
          </p:cNvPr>
          <p:cNvSpPr>
            <a:spLocks noGrp="1"/>
          </p:cNvSpPr>
          <p:nvPr>
            <p:ph type="title"/>
          </p:nvPr>
        </p:nvSpPr>
        <p:spPr>
          <a:xfrm>
            <a:off x="1681835" y="4961963"/>
            <a:ext cx="8833655" cy="727748"/>
          </a:xfrm>
        </p:spPr>
        <p:txBody>
          <a:bodyPr vert="horz" lIns="228600" tIns="228600" rIns="228600" bIns="0" rtlCol="0" anchor="b">
            <a:noAutofit/>
          </a:bodyPr>
          <a:lstStyle/>
          <a:p>
            <a:pPr>
              <a:lnSpc>
                <a:spcPct val="80000"/>
              </a:lnSpc>
            </a:pPr>
            <a:r>
              <a:rPr lang="en-US" sz="4800" b="1" dirty="0">
                <a:latin typeface="+mn-lt"/>
              </a:rPr>
              <a:t>Human Body</a:t>
            </a:r>
            <a:br>
              <a:rPr lang="en-US" b="1" dirty="0">
                <a:latin typeface="ACADEMY ENGRAVED LET PLAIN:1.0" panose="02000000000000000000" pitchFamily="2" charset="0"/>
              </a:rPr>
            </a:br>
            <a:endParaRPr lang="en-US" b="1" dirty="0">
              <a:latin typeface="ACADEMY ENGRAVED LET PLAIN:1.0" panose="02000000000000000000" pitchFamily="2" charset="0"/>
            </a:endParaRPr>
          </a:p>
        </p:txBody>
      </p:sp>
    </p:spTree>
    <p:extLst>
      <p:ext uri="{BB962C8B-B14F-4D97-AF65-F5344CB8AC3E}">
        <p14:creationId xmlns:p14="http://schemas.microsoft.com/office/powerpoint/2010/main" val="8187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7C17C-765B-E84C-8415-77899943F891}"/>
              </a:ext>
            </a:extLst>
          </p:cNvPr>
          <p:cNvSpPr>
            <a:spLocks noGrp="1"/>
          </p:cNvSpPr>
          <p:nvPr>
            <p:ph type="title"/>
          </p:nvPr>
        </p:nvSpPr>
        <p:spPr>
          <a:xfrm>
            <a:off x="2880485" y="841375"/>
            <a:ext cx="6230857" cy="1230570"/>
          </a:xfrm>
        </p:spPr>
        <p:txBody>
          <a:bodyPr anchor="t">
            <a:normAutofit/>
          </a:bodyPr>
          <a:lstStyle/>
          <a:p>
            <a:pPr algn="l"/>
            <a:r>
              <a:rPr lang="en-US" sz="3600" b="1" dirty="0">
                <a:solidFill>
                  <a:schemeClr val="accent1"/>
                </a:solidFill>
                <a:latin typeface="+mn-lt"/>
              </a:rPr>
              <a:t>C</a:t>
            </a:r>
            <a:r>
              <a:rPr lang="en-IQ" sz="3600" b="1" dirty="0">
                <a:solidFill>
                  <a:schemeClr val="accent1"/>
                </a:solidFill>
                <a:latin typeface="+mn-lt"/>
              </a:rPr>
              <a:t>ont..</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93E209CC-1582-9C44-BB4A-1546E41057C7}"/>
              </a:ext>
            </a:extLst>
          </p:cNvPr>
          <p:cNvGraphicFramePr>
            <a:graphicFrameLocks noGrp="1"/>
          </p:cNvGraphicFramePr>
          <p:nvPr>
            <p:ph idx="1"/>
            <p:extLst>
              <p:ext uri="{D42A27DB-BD31-4B8C-83A1-F6EECF244321}">
                <p14:modId xmlns:p14="http://schemas.microsoft.com/office/powerpoint/2010/main" val="1957501780"/>
              </p:ext>
            </p:extLst>
          </p:nvPr>
        </p:nvGraphicFramePr>
        <p:xfrm>
          <a:off x="2333239" y="2181482"/>
          <a:ext cx="9091999" cy="4124471"/>
        </p:xfrm>
        <a:graphic>
          <a:graphicData uri="http://schemas.openxmlformats.org/drawingml/2006/table">
            <a:tbl>
              <a:tblPr firstRow="1" bandRow="1">
                <a:tableStyleId>{5C22544A-7EE6-4342-B048-85BDC9FD1C3A}</a:tableStyleId>
              </a:tblPr>
              <a:tblGrid>
                <a:gridCol w="2389574">
                  <a:extLst>
                    <a:ext uri="{9D8B030D-6E8A-4147-A177-3AD203B41FA5}">
                      <a16:colId xmlns:a16="http://schemas.microsoft.com/office/drawing/2014/main" val="845796173"/>
                    </a:ext>
                  </a:extLst>
                </a:gridCol>
                <a:gridCol w="6702425">
                  <a:extLst>
                    <a:ext uri="{9D8B030D-6E8A-4147-A177-3AD203B41FA5}">
                      <a16:colId xmlns:a16="http://schemas.microsoft.com/office/drawing/2014/main" val="2774338575"/>
                    </a:ext>
                  </a:extLst>
                </a:gridCol>
              </a:tblGrid>
              <a:tr h="534824">
                <a:tc>
                  <a:txBody>
                    <a:bodyPr/>
                    <a:lstStyle/>
                    <a:p>
                      <a:r>
                        <a:rPr lang="en-IQ" dirty="0"/>
                        <a:t>Location`  </a:t>
                      </a:r>
                    </a:p>
                  </a:txBody>
                  <a:tcPr/>
                </a:tc>
                <a:tc>
                  <a:txBody>
                    <a:bodyPr/>
                    <a:lstStyle/>
                    <a:p>
                      <a:r>
                        <a:rPr lang="en-IQ" dirty="0"/>
                        <a:t>Relationship</a:t>
                      </a:r>
                    </a:p>
                  </a:txBody>
                  <a:tcPr/>
                </a:tc>
                <a:extLst>
                  <a:ext uri="{0D108BD9-81ED-4DB2-BD59-A6C34878D82A}">
                    <a16:rowId xmlns:a16="http://schemas.microsoft.com/office/drawing/2014/main" val="949583596"/>
                  </a:ext>
                </a:extLst>
              </a:tr>
              <a:tr h="1196549">
                <a:tc>
                  <a:txBody>
                    <a:bodyPr/>
                    <a:lstStyle/>
                    <a:p>
                      <a:r>
                        <a:rPr lang="en-US" dirty="0"/>
                        <a:t>Lateral [10]</a:t>
                      </a:r>
                    </a:p>
                  </a:txBody>
                  <a:tcPr/>
                </a:tc>
                <a:tc>
                  <a:txBody>
                    <a:bodyPr/>
                    <a:lstStyle/>
                    <a:p>
                      <a:r>
                        <a:rPr lang="en-US" dirty="0"/>
                        <a:t>Pertaining to the side. Example: When in the anatomic position (palms of the hands facing outward), the thumb is lateral.</a:t>
                      </a:r>
                    </a:p>
                  </a:txBody>
                  <a:tcPr/>
                </a:tc>
                <a:extLst>
                  <a:ext uri="{0D108BD9-81ED-4DB2-BD59-A6C34878D82A}">
                    <a16:rowId xmlns:a16="http://schemas.microsoft.com/office/drawing/2014/main" val="2081749965"/>
                  </a:ext>
                </a:extLst>
              </a:tr>
              <a:tr h="1196549">
                <a:tc>
                  <a:txBody>
                    <a:bodyPr/>
                    <a:lstStyle/>
                    <a:p>
                      <a:r>
                        <a:rPr lang="en-US" dirty="0"/>
                        <a:t>Supine [11]</a:t>
                      </a:r>
                    </a:p>
                  </a:txBody>
                  <a:tcPr/>
                </a:tc>
                <a:tc>
                  <a:txBody>
                    <a:bodyPr/>
                    <a:lstStyle/>
                    <a:p>
                      <a:r>
                        <a:rPr lang="en-US" dirty="0"/>
                        <a:t>Lying on the back. Example: The patient lies supine during an examination of the abdomen. (The face is up in the supine position.</a:t>
                      </a:r>
                    </a:p>
                  </a:txBody>
                  <a:tcPr/>
                </a:tc>
                <a:extLst>
                  <a:ext uri="{0D108BD9-81ED-4DB2-BD59-A6C34878D82A}">
                    <a16:rowId xmlns:a16="http://schemas.microsoft.com/office/drawing/2014/main" val="1558476297"/>
                  </a:ext>
                </a:extLst>
              </a:tr>
              <a:tr h="1196549">
                <a:tc>
                  <a:txBody>
                    <a:bodyPr/>
                    <a:lstStyle/>
                    <a:p>
                      <a:r>
                        <a:rPr lang="en-US" dirty="0"/>
                        <a:t>Prone [12] </a:t>
                      </a:r>
                    </a:p>
                  </a:txBody>
                  <a:tcPr/>
                </a:tc>
                <a:tc>
                  <a:txBody>
                    <a:bodyPr/>
                    <a:lstStyle/>
                    <a:p>
                      <a:r>
                        <a:rPr lang="en-US" dirty="0"/>
                        <a:t>Lying on the belly. Example: The backbones are examined with the patient in a prone position. (The patient lies on his or her stomach in the prone position.)</a:t>
                      </a:r>
                    </a:p>
                  </a:txBody>
                  <a:tcPr/>
                </a:tc>
                <a:extLst>
                  <a:ext uri="{0D108BD9-81ED-4DB2-BD59-A6C34878D82A}">
                    <a16:rowId xmlns:a16="http://schemas.microsoft.com/office/drawing/2014/main" val="174628820"/>
                  </a:ext>
                </a:extLst>
              </a:tr>
            </a:tbl>
          </a:graphicData>
        </a:graphic>
      </p:graphicFrame>
    </p:spTree>
    <p:extLst>
      <p:ext uri="{BB962C8B-B14F-4D97-AF65-F5344CB8AC3E}">
        <p14:creationId xmlns:p14="http://schemas.microsoft.com/office/powerpoint/2010/main" val="40098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F23EF37-19EC-4973-A7AF-4BBF68646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Content Placeholder 2" descr="Diagram&#10;&#10;Description automatically generated">
            <a:extLst>
              <a:ext uri="{FF2B5EF4-FFF2-40B4-BE49-F238E27FC236}">
                <a16:creationId xmlns:a16="http://schemas.microsoft.com/office/drawing/2014/main" id="{0B16F769-B4CD-5C44-9A9B-702D7EE1A219}"/>
              </a:ext>
            </a:extLst>
          </p:cNvPr>
          <p:cNvPicPr>
            <a:picLocks noChangeAspect="1"/>
          </p:cNvPicPr>
          <p:nvPr/>
        </p:nvPicPr>
        <p:blipFill rotWithShape="1">
          <a:blip r:embed="rId2"/>
          <a:srcRect t="9779" r="4" b="20584"/>
          <a:stretch/>
        </p:blipFill>
        <p:spPr>
          <a:xfrm>
            <a:off x="641276" y="557186"/>
            <a:ext cx="4013020" cy="2228759"/>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AE0B19CF-F36F-7444-869C-2511DB1031DE}"/>
              </a:ext>
            </a:extLst>
          </p:cNvPr>
          <p:cNvPicPr>
            <a:picLocks noChangeAspect="1"/>
          </p:cNvPicPr>
          <p:nvPr/>
        </p:nvPicPr>
        <p:blipFill rotWithShape="1">
          <a:blip r:embed="rId3"/>
          <a:srcRect l="17676" r="17837" b="-3"/>
          <a:stretch/>
        </p:blipFill>
        <p:spPr>
          <a:xfrm>
            <a:off x="643467" y="2957665"/>
            <a:ext cx="4010830" cy="3343135"/>
          </a:xfrm>
          <a:prstGeom prst="rect">
            <a:avLst/>
          </a:prstGeom>
        </p:spPr>
      </p:pic>
      <p:pic>
        <p:nvPicPr>
          <p:cNvPr id="6" name="Picture 5" descr="Diagram&#10;&#10;Description automatically generated">
            <a:extLst>
              <a:ext uri="{FF2B5EF4-FFF2-40B4-BE49-F238E27FC236}">
                <a16:creationId xmlns:a16="http://schemas.microsoft.com/office/drawing/2014/main" id="{8E20F02B-FB51-FB4D-89A9-D0CC54A1ED9C}"/>
              </a:ext>
            </a:extLst>
          </p:cNvPr>
          <p:cNvPicPr>
            <a:picLocks noChangeAspect="1"/>
          </p:cNvPicPr>
          <p:nvPr/>
        </p:nvPicPr>
        <p:blipFill rotWithShape="1">
          <a:blip r:embed="rId4"/>
          <a:srcRect r="10739"/>
          <a:stretch/>
        </p:blipFill>
        <p:spPr>
          <a:xfrm>
            <a:off x="4846823" y="557189"/>
            <a:ext cx="6701710" cy="5743609"/>
          </a:xfrm>
          <a:prstGeom prst="rect">
            <a:avLst/>
          </a:prstGeom>
        </p:spPr>
      </p:pic>
    </p:spTree>
    <p:extLst>
      <p:ext uri="{BB962C8B-B14F-4D97-AF65-F5344CB8AC3E}">
        <p14:creationId xmlns:p14="http://schemas.microsoft.com/office/powerpoint/2010/main" val="77990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79143-A43F-2449-897B-933CB04E2079}"/>
              </a:ext>
            </a:extLst>
          </p:cNvPr>
          <p:cNvSpPr>
            <a:spLocks noGrp="1"/>
          </p:cNvSpPr>
          <p:nvPr>
            <p:ph type="title"/>
          </p:nvPr>
        </p:nvSpPr>
        <p:spPr>
          <a:xfrm>
            <a:off x="2403090" y="192881"/>
            <a:ext cx="6230857" cy="1230570"/>
          </a:xfrm>
        </p:spPr>
        <p:txBody>
          <a:bodyPr anchor="t">
            <a:normAutofit/>
          </a:bodyPr>
          <a:lstStyle/>
          <a:p>
            <a:pPr algn="l"/>
            <a:r>
              <a:rPr lang="en-IQ" sz="3600" b="1" dirty="0">
                <a:solidFill>
                  <a:schemeClr val="accent1"/>
                </a:solidFill>
                <a:latin typeface="+mn-lt"/>
              </a:rPr>
              <a:t>Terminology </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9" name="Table 31">
            <a:extLst>
              <a:ext uri="{FF2B5EF4-FFF2-40B4-BE49-F238E27FC236}">
                <a16:creationId xmlns:a16="http://schemas.microsoft.com/office/drawing/2014/main" id="{844178F1-85E7-4E46-A8FF-BCFC5DACEFED}"/>
              </a:ext>
            </a:extLst>
          </p:cNvPr>
          <p:cNvGraphicFramePr>
            <a:graphicFrameLocks noGrp="1"/>
          </p:cNvGraphicFramePr>
          <p:nvPr>
            <p:ph idx="1"/>
            <p:extLst>
              <p:ext uri="{D42A27DB-BD31-4B8C-83A1-F6EECF244321}">
                <p14:modId xmlns:p14="http://schemas.microsoft.com/office/powerpoint/2010/main" val="2142716139"/>
              </p:ext>
            </p:extLst>
          </p:nvPr>
        </p:nvGraphicFramePr>
        <p:xfrm>
          <a:off x="2333238" y="934070"/>
          <a:ext cx="9642860" cy="5727373"/>
        </p:xfrm>
        <a:graphic>
          <a:graphicData uri="http://schemas.openxmlformats.org/drawingml/2006/table">
            <a:tbl>
              <a:tblPr firstRow="1" bandRow="1">
                <a:tableStyleId>{5C22544A-7EE6-4342-B048-85BDC9FD1C3A}</a:tableStyleId>
              </a:tblPr>
              <a:tblGrid>
                <a:gridCol w="2410715">
                  <a:extLst>
                    <a:ext uri="{9D8B030D-6E8A-4147-A177-3AD203B41FA5}">
                      <a16:colId xmlns:a16="http://schemas.microsoft.com/office/drawing/2014/main" val="2157625463"/>
                    </a:ext>
                  </a:extLst>
                </a:gridCol>
                <a:gridCol w="2410715">
                  <a:extLst>
                    <a:ext uri="{9D8B030D-6E8A-4147-A177-3AD203B41FA5}">
                      <a16:colId xmlns:a16="http://schemas.microsoft.com/office/drawing/2014/main" val="3483834808"/>
                    </a:ext>
                  </a:extLst>
                </a:gridCol>
                <a:gridCol w="2397105">
                  <a:extLst>
                    <a:ext uri="{9D8B030D-6E8A-4147-A177-3AD203B41FA5}">
                      <a16:colId xmlns:a16="http://schemas.microsoft.com/office/drawing/2014/main" val="797318639"/>
                    </a:ext>
                  </a:extLst>
                </a:gridCol>
                <a:gridCol w="2424325">
                  <a:extLst>
                    <a:ext uri="{9D8B030D-6E8A-4147-A177-3AD203B41FA5}">
                      <a16:colId xmlns:a16="http://schemas.microsoft.com/office/drawing/2014/main" val="275146756"/>
                    </a:ext>
                  </a:extLst>
                </a:gridCol>
              </a:tblGrid>
              <a:tr h="442084">
                <a:tc>
                  <a:txBody>
                    <a:bodyPr/>
                    <a:lstStyle/>
                    <a:p>
                      <a:r>
                        <a:rPr lang="en-US" sz="900" b="1" dirty="0">
                          <a:effectLst/>
                          <a:latin typeface="StoneSans"/>
                        </a:rPr>
                        <a:t>COMBINING FORM </a:t>
                      </a:r>
                      <a:endParaRPr lang="en-US" dirty="0">
                        <a:effectLst/>
                      </a:endParaRPr>
                    </a:p>
                  </a:txBody>
                  <a:tcPr anchor="ctr"/>
                </a:tc>
                <a:tc>
                  <a:txBody>
                    <a:bodyPr/>
                    <a:lstStyle/>
                    <a:p>
                      <a:r>
                        <a:rPr lang="en-US" sz="900" b="1">
                          <a:effectLst/>
                          <a:latin typeface="StoneSans"/>
                        </a:rPr>
                        <a:t>MEANING </a:t>
                      </a:r>
                      <a:endParaRPr lang="en-US">
                        <a:effectLst/>
                      </a:endParaRPr>
                    </a:p>
                  </a:txBody>
                  <a:tcPr anchor="ctr"/>
                </a:tc>
                <a:tc>
                  <a:txBody>
                    <a:bodyPr/>
                    <a:lstStyle/>
                    <a:p>
                      <a:r>
                        <a:rPr lang="en-US" sz="900" b="1" dirty="0">
                          <a:effectLst/>
                          <a:latin typeface="StoneSans"/>
                        </a:rPr>
                        <a:t>MEDICAL TERM</a:t>
                      </a:r>
                      <a:endParaRPr lang="en-US" dirty="0">
                        <a:effectLst/>
                      </a:endParaRPr>
                    </a:p>
                  </a:txBody>
                  <a:tcPr anchor="ctr"/>
                </a:tc>
                <a:tc>
                  <a:txBody>
                    <a:bodyPr/>
                    <a:lstStyle/>
                    <a:p>
                      <a:r>
                        <a:rPr lang="en-US" sz="1800" b="1" dirty="0">
                          <a:effectLst/>
                          <a:latin typeface="StoneSans"/>
                        </a:rPr>
                        <a:t>MEANING </a:t>
                      </a:r>
                      <a:endParaRPr lang="en-IQ" dirty="0"/>
                    </a:p>
                  </a:txBody>
                  <a:tcPr/>
                </a:tc>
                <a:extLst>
                  <a:ext uri="{0D108BD9-81ED-4DB2-BD59-A6C34878D82A}">
                    <a16:rowId xmlns:a16="http://schemas.microsoft.com/office/drawing/2014/main" val="3870616481"/>
                  </a:ext>
                </a:extLst>
              </a:tr>
              <a:tr h="621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abdomin</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abdomen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abdominal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Pertaining to the abdomen. </a:t>
                      </a:r>
                      <a:endParaRPr lang="en-US" dirty="0"/>
                    </a:p>
                    <a:p>
                      <a:endParaRPr lang="en-IQ" dirty="0"/>
                    </a:p>
                  </a:txBody>
                  <a:tcPr/>
                </a:tc>
                <a:extLst>
                  <a:ext uri="{0D108BD9-81ED-4DB2-BD59-A6C34878D82A}">
                    <a16:rowId xmlns:a16="http://schemas.microsoft.com/office/drawing/2014/main" val="1114934173"/>
                  </a:ext>
                </a:extLst>
              </a:tr>
              <a:tr h="938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anter</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front </a:t>
                      </a:r>
                      <a:endParaRPr lang="en-US" dirty="0"/>
                    </a:p>
                    <a:p>
                      <a:endParaRPr lang="en-IQ" dirty="0"/>
                    </a:p>
                  </a:txBody>
                  <a:tcPr/>
                </a:tc>
                <a:tc>
                  <a:txBody>
                    <a:bodyPr/>
                    <a:lstStyle/>
                    <a:p>
                      <a:r>
                        <a:rPr lang="en-US" sz="1800" kern="1200" dirty="0">
                          <a:solidFill>
                            <a:schemeClr val="dk1"/>
                          </a:solidFill>
                          <a:effectLst/>
                          <a:latin typeface="+mn-lt"/>
                          <a:ea typeface="+mn-ea"/>
                          <a:cs typeface="+mn-cs"/>
                        </a:rPr>
                        <a:t>anterior </a:t>
                      </a:r>
                      <a:endParaRPr lang="en-US" dirty="0"/>
                    </a:p>
                    <a:p>
                      <a:r>
                        <a:rPr lang="en-US" sz="1800" i="1" kern="1200" dirty="0">
                          <a:solidFill>
                            <a:schemeClr val="dk1"/>
                          </a:solidFill>
                          <a:effectLst/>
                          <a:latin typeface="+mn-lt"/>
                          <a:ea typeface="+mn-ea"/>
                          <a:cs typeface="+mn-cs"/>
                        </a:rPr>
                        <a:t>The suffix -</a:t>
                      </a:r>
                      <a:r>
                        <a:rPr lang="en-US" sz="1800" kern="1200" dirty="0">
                          <a:solidFill>
                            <a:schemeClr val="dk1"/>
                          </a:solidFill>
                          <a:effectLst/>
                          <a:latin typeface="+mn-lt"/>
                          <a:ea typeface="+mn-ea"/>
                          <a:cs typeface="+mn-cs"/>
                        </a:rPr>
                        <a:t>IOR </a:t>
                      </a:r>
                      <a:r>
                        <a:rPr lang="en-US" sz="1800" i="1" kern="1200" dirty="0">
                          <a:solidFill>
                            <a:schemeClr val="dk1"/>
                          </a:solidFill>
                          <a:effectLst/>
                          <a:latin typeface="+mn-lt"/>
                          <a:ea typeface="+mn-ea"/>
                          <a:cs typeface="+mn-cs"/>
                        </a:rPr>
                        <a:t>means pertaining to.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Located in the front </a:t>
                      </a:r>
                      <a:endParaRPr lang="en-US" dirty="0"/>
                    </a:p>
                    <a:p>
                      <a:endParaRPr lang="en-IQ" dirty="0"/>
                    </a:p>
                  </a:txBody>
                  <a:tcPr/>
                </a:tc>
                <a:extLst>
                  <a:ext uri="{0D108BD9-81ED-4DB2-BD59-A6C34878D82A}">
                    <a16:rowId xmlns:a16="http://schemas.microsoft.com/office/drawing/2014/main" val="2779721793"/>
                  </a:ext>
                </a:extLst>
              </a:tr>
              <a:tr h="1420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bronch</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bronchial tubes (leading from the windpipe to the lungs)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bronchoscopy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Visual examination of bronchial tubes</a:t>
                      </a:r>
                      <a:endParaRPr lang="en-IQ" dirty="0"/>
                    </a:p>
                  </a:txBody>
                  <a:tcPr/>
                </a:tc>
                <a:extLst>
                  <a:ext uri="{0D108BD9-81ED-4DB2-BD59-A6C34878D82A}">
                    <a16:rowId xmlns:a16="http://schemas.microsoft.com/office/drawing/2014/main" val="3350505173"/>
                  </a:ext>
                </a:extLst>
              </a:tr>
              <a:tr h="1909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cervic</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neck </a:t>
                      </a:r>
                      <a:r>
                        <a:rPr lang="en-US" sz="1800" kern="1200" dirty="0">
                          <a:solidFill>
                            <a:schemeClr val="dk1"/>
                          </a:solidFill>
                          <a:effectLst/>
                          <a:latin typeface="+mn-lt"/>
                          <a:ea typeface="+mn-ea"/>
                          <a:cs typeface="+mn-cs"/>
                        </a:rPr>
                        <a:t>of the body or </a:t>
                      </a:r>
                      <a:r>
                        <a:rPr lang="en-US" sz="1800" i="1" kern="1200" dirty="0">
                          <a:solidFill>
                            <a:schemeClr val="dk1"/>
                          </a:solidFill>
                          <a:effectLst/>
                          <a:latin typeface="+mn-lt"/>
                          <a:ea typeface="+mn-ea"/>
                          <a:cs typeface="+mn-cs"/>
                        </a:rPr>
                        <a:t>neck </a:t>
                      </a:r>
                      <a:r>
                        <a:rPr lang="en-US" sz="1800" kern="1200" dirty="0">
                          <a:solidFill>
                            <a:schemeClr val="dk1"/>
                          </a:solidFill>
                          <a:effectLst/>
                          <a:latin typeface="+mn-lt"/>
                          <a:ea typeface="+mn-ea"/>
                          <a:cs typeface="+mn-cs"/>
                        </a:rPr>
                        <a:t>(cervix) of the uterus </a:t>
                      </a:r>
                      <a:endParaRPr lang="en-US" dirty="0"/>
                    </a:p>
                    <a:p>
                      <a:endParaRPr lang="en-IQ" dirty="0"/>
                    </a:p>
                  </a:txBody>
                  <a:tcPr/>
                </a:tc>
                <a:tc>
                  <a:txBody>
                    <a:bodyPr/>
                    <a:lstStyle/>
                    <a:p>
                      <a:r>
                        <a:rPr lang="en-US" sz="1800" kern="1200" dirty="0">
                          <a:solidFill>
                            <a:schemeClr val="dk1"/>
                          </a:solidFill>
                          <a:effectLst/>
                          <a:latin typeface="+mn-lt"/>
                          <a:ea typeface="+mn-ea"/>
                          <a:cs typeface="+mn-cs"/>
                        </a:rPr>
                        <a:t>cervical </a:t>
                      </a:r>
                    </a:p>
                  </a:txBody>
                  <a:tcPr/>
                </a:tc>
                <a:tc>
                  <a:txBody>
                    <a:bodyPr/>
                    <a:lstStyle/>
                    <a:p>
                      <a:pPr marL="285750" indent="-285750">
                        <a:buFont typeface="Wingdings" pitchFamily="2" charset="2"/>
                        <a:buChar char="Ø"/>
                      </a:pPr>
                      <a:r>
                        <a:rPr lang="en-US" sz="1800" i="1" kern="1200" dirty="0">
                          <a:solidFill>
                            <a:schemeClr val="dk1"/>
                          </a:solidFill>
                          <a:effectLst/>
                          <a:latin typeface="+mn-lt"/>
                          <a:ea typeface="+mn-ea"/>
                          <a:cs typeface="+mn-cs"/>
                        </a:rPr>
                        <a:t>pertaining to the neck of the body</a:t>
                      </a:r>
                    </a:p>
                    <a:p>
                      <a:pPr marL="285750" indent="-285750">
                        <a:buFont typeface="Wingdings" pitchFamily="2" charset="2"/>
                        <a:buChar char="Ø"/>
                      </a:pPr>
                      <a:r>
                        <a:rPr lang="en-US" sz="1800" i="1" kern="1200" dirty="0">
                          <a:solidFill>
                            <a:schemeClr val="dk1"/>
                          </a:solidFill>
                          <a:effectLst/>
                          <a:latin typeface="+mn-lt"/>
                          <a:ea typeface="+mn-ea"/>
                          <a:cs typeface="+mn-cs"/>
                        </a:rPr>
                        <a:t>pertaining to the uterine cervix (lower portion of the uterus</a:t>
                      </a:r>
                      <a:endParaRPr lang="en-IQ" dirty="0"/>
                    </a:p>
                    <a:p>
                      <a:endParaRPr lang="en-IQ" dirty="0"/>
                    </a:p>
                  </a:txBody>
                  <a:tcPr/>
                </a:tc>
                <a:extLst>
                  <a:ext uri="{0D108BD9-81ED-4DB2-BD59-A6C34878D82A}">
                    <a16:rowId xmlns:a16="http://schemas.microsoft.com/office/drawing/2014/main" val="720213299"/>
                  </a:ext>
                </a:extLst>
              </a:tr>
            </a:tbl>
          </a:graphicData>
        </a:graphic>
      </p:graphicFrame>
    </p:spTree>
    <p:extLst>
      <p:ext uri="{BB962C8B-B14F-4D97-AF65-F5344CB8AC3E}">
        <p14:creationId xmlns:p14="http://schemas.microsoft.com/office/powerpoint/2010/main" val="303627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E09D7-281C-4249-8215-E8576FE3B215}"/>
              </a:ext>
            </a:extLst>
          </p:cNvPr>
          <p:cNvSpPr>
            <a:spLocks noGrp="1"/>
          </p:cNvSpPr>
          <p:nvPr>
            <p:ph type="title"/>
          </p:nvPr>
        </p:nvSpPr>
        <p:spPr>
          <a:xfrm>
            <a:off x="2504281" y="215298"/>
            <a:ext cx="6230857" cy="1230570"/>
          </a:xfrm>
        </p:spPr>
        <p:txBody>
          <a:bodyPr anchor="t">
            <a:normAutofit/>
          </a:bodyPr>
          <a:lstStyle/>
          <a:p>
            <a:pPr algn="l"/>
            <a:r>
              <a:rPr lang="en-IQ" sz="3600" b="1" dirty="0">
                <a:solidFill>
                  <a:schemeClr val="accent1"/>
                </a:solidFill>
                <a:latin typeface="+mn-lt"/>
              </a:rPr>
              <a:t>Terminology</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B8BD0D22-4CB8-D94A-8E96-CC5F40D7ED6E}"/>
              </a:ext>
            </a:extLst>
          </p:cNvPr>
          <p:cNvGraphicFramePr>
            <a:graphicFrameLocks noGrp="1"/>
          </p:cNvGraphicFramePr>
          <p:nvPr>
            <p:ph idx="1"/>
            <p:extLst>
              <p:ext uri="{D42A27DB-BD31-4B8C-83A1-F6EECF244321}">
                <p14:modId xmlns:p14="http://schemas.microsoft.com/office/powerpoint/2010/main" val="627411080"/>
              </p:ext>
            </p:extLst>
          </p:nvPr>
        </p:nvGraphicFramePr>
        <p:xfrm>
          <a:off x="2376580" y="1306308"/>
          <a:ext cx="9147968" cy="4536686"/>
        </p:xfrm>
        <a:graphic>
          <a:graphicData uri="http://schemas.openxmlformats.org/drawingml/2006/table">
            <a:tbl>
              <a:tblPr firstRow="1" bandRow="1">
                <a:tableStyleId>{5C22544A-7EE6-4342-B048-85BDC9FD1C3A}</a:tableStyleId>
              </a:tblPr>
              <a:tblGrid>
                <a:gridCol w="1675517">
                  <a:extLst>
                    <a:ext uri="{9D8B030D-6E8A-4147-A177-3AD203B41FA5}">
                      <a16:colId xmlns:a16="http://schemas.microsoft.com/office/drawing/2014/main" val="3775081726"/>
                    </a:ext>
                  </a:extLst>
                </a:gridCol>
                <a:gridCol w="1753644">
                  <a:extLst>
                    <a:ext uri="{9D8B030D-6E8A-4147-A177-3AD203B41FA5}">
                      <a16:colId xmlns:a16="http://schemas.microsoft.com/office/drawing/2014/main" val="1556431768"/>
                    </a:ext>
                  </a:extLst>
                </a:gridCol>
                <a:gridCol w="2572140">
                  <a:extLst>
                    <a:ext uri="{9D8B030D-6E8A-4147-A177-3AD203B41FA5}">
                      <a16:colId xmlns:a16="http://schemas.microsoft.com/office/drawing/2014/main" val="967714446"/>
                    </a:ext>
                  </a:extLst>
                </a:gridCol>
                <a:gridCol w="3146667">
                  <a:extLst>
                    <a:ext uri="{9D8B030D-6E8A-4147-A177-3AD203B41FA5}">
                      <a16:colId xmlns:a16="http://schemas.microsoft.com/office/drawing/2014/main" val="2190954005"/>
                    </a:ext>
                  </a:extLst>
                </a:gridCol>
              </a:tblGrid>
              <a:tr h="668143">
                <a:tc>
                  <a:txBody>
                    <a:bodyPr/>
                    <a:lstStyle/>
                    <a:p>
                      <a:r>
                        <a:rPr lang="en-US" sz="900" b="1" dirty="0">
                          <a:effectLst/>
                          <a:latin typeface="StoneSans"/>
                        </a:rPr>
                        <a:t>COMBINING FORM </a:t>
                      </a:r>
                      <a:endParaRPr lang="en-US" dirty="0">
                        <a:effectLst/>
                      </a:endParaRPr>
                    </a:p>
                  </a:txBody>
                  <a:tcPr anchor="ctr"/>
                </a:tc>
                <a:tc>
                  <a:txBody>
                    <a:bodyPr/>
                    <a:lstStyle/>
                    <a:p>
                      <a:r>
                        <a:rPr lang="en-US" sz="900" b="1" dirty="0">
                          <a:effectLst/>
                          <a:latin typeface="StoneSans"/>
                        </a:rPr>
                        <a:t>MEANING </a:t>
                      </a:r>
                      <a:endParaRPr lang="en-US" dirty="0">
                        <a:effectLst/>
                      </a:endParaRPr>
                    </a:p>
                  </a:txBody>
                  <a:tcPr anchor="ctr"/>
                </a:tc>
                <a:tc>
                  <a:txBody>
                    <a:bodyPr/>
                    <a:lstStyle/>
                    <a:p>
                      <a:r>
                        <a:rPr lang="en-US" sz="900" b="1" dirty="0">
                          <a:effectLst/>
                          <a:latin typeface="StoneSans"/>
                        </a:rPr>
                        <a:t>MEDICAL TERM</a:t>
                      </a:r>
                      <a:endParaRPr lang="en-US" dirty="0">
                        <a:effectLst/>
                      </a:endParaRPr>
                    </a:p>
                  </a:txBody>
                  <a:tcPr anchor="ctr"/>
                </a:tc>
                <a:tc>
                  <a:txBody>
                    <a:bodyPr/>
                    <a:lstStyle/>
                    <a:p>
                      <a:r>
                        <a:rPr lang="en-US" sz="1800" b="1" dirty="0">
                          <a:effectLst/>
                          <a:latin typeface="StoneSans"/>
                        </a:rPr>
                        <a:t>MEANING </a:t>
                      </a:r>
                      <a:endParaRPr lang="en-IQ" dirty="0"/>
                    </a:p>
                  </a:txBody>
                  <a:tcPr/>
                </a:tc>
                <a:extLst>
                  <a:ext uri="{0D108BD9-81ED-4DB2-BD59-A6C34878D82A}">
                    <a16:rowId xmlns:a16="http://schemas.microsoft.com/office/drawing/2014/main" val="3801110651"/>
                  </a:ext>
                </a:extLst>
              </a:tr>
              <a:tr h="668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coccyg</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coccyx, tailbone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coccygeal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-EAL </a:t>
                      </a:r>
                      <a:r>
                        <a:rPr lang="en-US" sz="1800" i="1" kern="1200" dirty="0">
                          <a:solidFill>
                            <a:schemeClr val="dk1"/>
                          </a:solidFill>
                          <a:effectLst/>
                          <a:latin typeface="+mn-lt"/>
                          <a:ea typeface="+mn-ea"/>
                          <a:cs typeface="+mn-cs"/>
                        </a:rPr>
                        <a:t>means pertaining to. </a:t>
                      </a:r>
                      <a:endParaRPr lang="en-US" dirty="0"/>
                    </a:p>
                  </a:txBody>
                  <a:tcPr/>
                </a:tc>
                <a:tc>
                  <a:txBody>
                    <a:bodyPr/>
                    <a:lstStyle/>
                    <a:p>
                      <a:r>
                        <a:rPr lang="en-IQ" dirty="0"/>
                        <a:t>Tailbone</a:t>
                      </a:r>
                    </a:p>
                  </a:txBody>
                  <a:tcPr/>
                </a:tc>
                <a:extLst>
                  <a:ext uri="{0D108BD9-81ED-4DB2-BD59-A6C34878D82A}">
                    <a16:rowId xmlns:a16="http://schemas.microsoft.com/office/drawing/2014/main" val="485456300"/>
                  </a:ext>
                </a:extLst>
              </a:tr>
              <a:tr h="668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crani</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skull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craniotomy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Incision of the skull. </a:t>
                      </a:r>
                      <a:endParaRPr lang="en-US" dirty="0"/>
                    </a:p>
                    <a:p>
                      <a:endParaRPr lang="en-IQ" dirty="0"/>
                    </a:p>
                  </a:txBody>
                  <a:tcPr/>
                </a:tc>
                <a:extLst>
                  <a:ext uri="{0D108BD9-81ED-4DB2-BD59-A6C34878D82A}">
                    <a16:rowId xmlns:a16="http://schemas.microsoft.com/office/drawing/2014/main" val="562300247"/>
                  </a:ext>
                </a:extLst>
              </a:tr>
              <a:tr h="668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epitheli</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skin, surface tissue </a:t>
                      </a:r>
                      <a:endParaRPr lang="en-US" dirty="0"/>
                    </a:p>
                    <a:p>
                      <a:endParaRPr lang="en-IQ" dirty="0"/>
                    </a:p>
                  </a:txBody>
                  <a:tcPr/>
                </a:tc>
                <a:tc>
                  <a:txBody>
                    <a:bodyPr/>
                    <a:lstStyle/>
                    <a:p>
                      <a:r>
                        <a:rPr lang="en-US" sz="1800" kern="1200" dirty="0">
                          <a:solidFill>
                            <a:schemeClr val="dk1"/>
                          </a:solidFill>
                          <a:effectLst/>
                          <a:latin typeface="+mn-lt"/>
                          <a:ea typeface="+mn-ea"/>
                          <a:cs typeface="+mn-cs"/>
                        </a:rPr>
                        <a:t>epithelial </a:t>
                      </a:r>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effectLst/>
                          <a:latin typeface="+mn-lt"/>
                          <a:ea typeface="+mn-ea"/>
                          <a:cs typeface="+mn-cs"/>
                        </a:rPr>
                        <a:t>The term </a:t>
                      </a:r>
                      <a:r>
                        <a:rPr lang="en-US" sz="1800" b="1" i="0" kern="1200" dirty="0">
                          <a:solidFill>
                            <a:schemeClr val="dk1"/>
                          </a:solidFill>
                          <a:effectLst/>
                          <a:latin typeface="+mn-lt"/>
                          <a:ea typeface="+mn-ea"/>
                          <a:cs typeface="+mn-cs"/>
                        </a:rPr>
                        <a:t>epithelial </a:t>
                      </a:r>
                      <a:r>
                        <a:rPr lang="en-US" sz="1800" i="0" kern="1200" dirty="0">
                          <a:solidFill>
                            <a:schemeClr val="dk1"/>
                          </a:solidFill>
                          <a:effectLst/>
                          <a:latin typeface="+mn-lt"/>
                          <a:ea typeface="+mn-ea"/>
                          <a:cs typeface="+mn-cs"/>
                        </a:rPr>
                        <a:t>was used to describe the cells on the outer layer (surface) of the skin as well as the lining of the internal organs that lead to the outside of the body. </a:t>
                      </a:r>
                    </a:p>
                    <a:p>
                      <a:endParaRPr lang="en-IQ" dirty="0"/>
                    </a:p>
                  </a:txBody>
                  <a:tcPr/>
                </a:tc>
                <a:extLst>
                  <a:ext uri="{0D108BD9-81ED-4DB2-BD59-A6C34878D82A}">
                    <a16:rowId xmlns:a16="http://schemas.microsoft.com/office/drawing/2014/main" val="1007259940"/>
                  </a:ext>
                </a:extLst>
              </a:tr>
            </a:tbl>
          </a:graphicData>
        </a:graphic>
      </p:graphicFrame>
    </p:spTree>
    <p:extLst>
      <p:ext uri="{BB962C8B-B14F-4D97-AF65-F5344CB8AC3E}">
        <p14:creationId xmlns:p14="http://schemas.microsoft.com/office/powerpoint/2010/main" val="54524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8BC41-E238-0741-80D0-B213B9FD5C98}"/>
              </a:ext>
            </a:extLst>
          </p:cNvPr>
          <p:cNvSpPr>
            <a:spLocks noGrp="1"/>
          </p:cNvSpPr>
          <p:nvPr>
            <p:ph type="title"/>
          </p:nvPr>
        </p:nvSpPr>
        <p:spPr>
          <a:xfrm>
            <a:off x="2833014" y="166430"/>
            <a:ext cx="6230857" cy="1230570"/>
          </a:xfrm>
        </p:spPr>
        <p:txBody>
          <a:bodyPr anchor="t">
            <a:normAutofit/>
          </a:bodyPr>
          <a:lstStyle/>
          <a:p>
            <a:pPr algn="l"/>
            <a:r>
              <a:rPr lang="en-IQ" sz="3600" b="1" dirty="0">
                <a:solidFill>
                  <a:schemeClr val="accent1"/>
                </a:solidFill>
                <a:latin typeface="+mn-lt"/>
              </a:rPr>
              <a:t>Terminology</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54C38BD0-9758-3546-A788-87C5452022C4}"/>
              </a:ext>
            </a:extLst>
          </p:cNvPr>
          <p:cNvGraphicFramePr>
            <a:graphicFrameLocks noGrp="1"/>
          </p:cNvGraphicFramePr>
          <p:nvPr>
            <p:ph idx="1"/>
            <p:extLst>
              <p:ext uri="{D42A27DB-BD31-4B8C-83A1-F6EECF244321}">
                <p14:modId xmlns:p14="http://schemas.microsoft.com/office/powerpoint/2010/main" val="1734420520"/>
              </p:ext>
            </p:extLst>
          </p:nvPr>
        </p:nvGraphicFramePr>
        <p:xfrm>
          <a:off x="2562626" y="1390087"/>
          <a:ext cx="8760616" cy="4937034"/>
        </p:xfrm>
        <a:graphic>
          <a:graphicData uri="http://schemas.openxmlformats.org/drawingml/2006/table">
            <a:tbl>
              <a:tblPr firstRow="1" bandRow="1">
                <a:tableStyleId>{5C22544A-7EE6-4342-B048-85BDC9FD1C3A}</a:tableStyleId>
              </a:tblPr>
              <a:tblGrid>
                <a:gridCol w="1658081">
                  <a:extLst>
                    <a:ext uri="{9D8B030D-6E8A-4147-A177-3AD203B41FA5}">
                      <a16:colId xmlns:a16="http://schemas.microsoft.com/office/drawing/2014/main" val="2474582261"/>
                    </a:ext>
                  </a:extLst>
                </a:gridCol>
                <a:gridCol w="2722227">
                  <a:extLst>
                    <a:ext uri="{9D8B030D-6E8A-4147-A177-3AD203B41FA5}">
                      <a16:colId xmlns:a16="http://schemas.microsoft.com/office/drawing/2014/main" val="402310183"/>
                    </a:ext>
                  </a:extLst>
                </a:gridCol>
                <a:gridCol w="2190154">
                  <a:extLst>
                    <a:ext uri="{9D8B030D-6E8A-4147-A177-3AD203B41FA5}">
                      <a16:colId xmlns:a16="http://schemas.microsoft.com/office/drawing/2014/main" val="452040216"/>
                    </a:ext>
                  </a:extLst>
                </a:gridCol>
                <a:gridCol w="2190154">
                  <a:extLst>
                    <a:ext uri="{9D8B030D-6E8A-4147-A177-3AD203B41FA5}">
                      <a16:colId xmlns:a16="http://schemas.microsoft.com/office/drawing/2014/main" val="2195479150"/>
                    </a:ext>
                  </a:extLst>
                </a:gridCol>
              </a:tblGrid>
              <a:tr h="730743">
                <a:tc>
                  <a:txBody>
                    <a:bodyPr/>
                    <a:lstStyle/>
                    <a:p>
                      <a:r>
                        <a:rPr lang="en-US" sz="900" b="1" dirty="0">
                          <a:effectLst/>
                          <a:latin typeface="StoneSans"/>
                        </a:rPr>
                        <a:t>COMBINING FORM </a:t>
                      </a:r>
                      <a:endParaRPr lang="en-US" dirty="0">
                        <a:effectLst/>
                      </a:endParaRPr>
                    </a:p>
                  </a:txBody>
                  <a:tcPr anchor="ctr"/>
                </a:tc>
                <a:tc>
                  <a:txBody>
                    <a:bodyPr/>
                    <a:lstStyle/>
                    <a:p>
                      <a:r>
                        <a:rPr lang="en-US" sz="900" b="1" dirty="0">
                          <a:effectLst/>
                          <a:latin typeface="StoneSans"/>
                        </a:rPr>
                        <a:t>MEANING </a:t>
                      </a:r>
                      <a:endParaRPr lang="en-US" dirty="0">
                        <a:effectLst/>
                      </a:endParaRPr>
                    </a:p>
                  </a:txBody>
                  <a:tcPr anchor="ctr"/>
                </a:tc>
                <a:tc>
                  <a:txBody>
                    <a:bodyPr/>
                    <a:lstStyle/>
                    <a:p>
                      <a:r>
                        <a:rPr lang="en-US" sz="900" b="1" dirty="0">
                          <a:effectLst/>
                          <a:latin typeface="StoneSans"/>
                        </a:rPr>
                        <a:t>MEDICAL TERM</a:t>
                      </a:r>
                      <a:endParaRPr lang="en-US" dirty="0">
                        <a:effectLst/>
                      </a:endParaRPr>
                    </a:p>
                  </a:txBody>
                  <a:tcPr anchor="ctr"/>
                </a:tc>
                <a:tc>
                  <a:txBody>
                    <a:bodyPr/>
                    <a:lstStyle/>
                    <a:p>
                      <a:r>
                        <a:rPr lang="en-US" sz="1800" b="1" dirty="0">
                          <a:effectLst/>
                          <a:latin typeface="StoneSans"/>
                        </a:rPr>
                        <a:t>MEANING </a:t>
                      </a:r>
                      <a:endParaRPr lang="en-IQ" dirty="0"/>
                    </a:p>
                  </a:txBody>
                  <a:tcPr/>
                </a:tc>
                <a:extLst>
                  <a:ext uri="{0D108BD9-81ED-4DB2-BD59-A6C34878D82A}">
                    <a16:rowId xmlns:a16="http://schemas.microsoft.com/office/drawing/2014/main" val="4247638148"/>
                  </a:ext>
                </a:extLst>
              </a:tr>
              <a:tr h="1064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esophag</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esophagus (tube from the throat to the stomach)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esophageal</a:t>
                      </a:r>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Pertaining to the esophagus.</a:t>
                      </a:r>
                      <a:br>
                        <a:rPr lang="en-US" sz="1800" kern="1200" dirty="0">
                          <a:solidFill>
                            <a:schemeClr val="dk1"/>
                          </a:solidFill>
                          <a:effectLst/>
                          <a:latin typeface="+mn-lt"/>
                          <a:ea typeface="+mn-ea"/>
                          <a:cs typeface="+mn-cs"/>
                        </a:rPr>
                      </a:br>
                      <a:endParaRPr lang="en-US" dirty="0"/>
                    </a:p>
                    <a:p>
                      <a:endParaRPr lang="en-IQ" dirty="0"/>
                    </a:p>
                  </a:txBody>
                  <a:tcPr/>
                </a:tc>
                <a:extLst>
                  <a:ext uri="{0D108BD9-81ED-4DB2-BD59-A6C34878D82A}">
                    <a16:rowId xmlns:a16="http://schemas.microsoft.com/office/drawing/2014/main" val="3533808429"/>
                  </a:ext>
                </a:extLst>
              </a:tr>
              <a:tr h="73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hepat</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liver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hepatitis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Inflammation of the liver. </a:t>
                      </a:r>
                      <a:endParaRPr lang="en-US" dirty="0"/>
                    </a:p>
                  </a:txBody>
                  <a:tcPr/>
                </a:tc>
                <a:extLst>
                  <a:ext uri="{0D108BD9-81ED-4DB2-BD59-A6C34878D82A}">
                    <a16:rowId xmlns:a16="http://schemas.microsoft.com/office/drawing/2014/main" val="4165416660"/>
                  </a:ext>
                </a:extLst>
              </a:tr>
              <a:tr h="730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lapar</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abdomen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laparoscopy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Visual examination of the abdomen. </a:t>
                      </a:r>
                      <a:endParaRPr lang="en-US" dirty="0"/>
                    </a:p>
                  </a:txBody>
                  <a:tcPr/>
                </a:tc>
                <a:extLst>
                  <a:ext uri="{0D108BD9-81ED-4DB2-BD59-A6C34878D82A}">
                    <a16:rowId xmlns:a16="http://schemas.microsoft.com/office/drawing/2014/main" val="2635896188"/>
                  </a:ext>
                </a:extLst>
              </a:tr>
              <a:tr h="1556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laryng</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larynx (voice box) </a:t>
                      </a:r>
                      <a:endParaRPr lang="en-US" dirty="0"/>
                    </a:p>
                    <a:p>
                      <a:endParaRPr lang="en-IQ" dirty="0"/>
                    </a:p>
                  </a:txBody>
                  <a:tcPr/>
                </a:tc>
                <a:tc>
                  <a:txBody>
                    <a:bodyPr/>
                    <a:lstStyle/>
                    <a:p>
                      <a:pPr marL="285750" indent="-285750">
                        <a:buFont typeface="Wingdings" pitchFamily="2" charset="2"/>
                        <a:buChar char="Ø"/>
                      </a:pPr>
                      <a:r>
                        <a:rPr lang="en-US" sz="1800" kern="1200" dirty="0">
                          <a:solidFill>
                            <a:schemeClr val="dk1"/>
                          </a:solidFill>
                          <a:effectLst/>
                          <a:latin typeface="+mn-lt"/>
                          <a:ea typeface="+mn-ea"/>
                          <a:cs typeface="+mn-cs"/>
                        </a:rPr>
                        <a:t>laryngeal </a:t>
                      </a:r>
                    </a:p>
                    <a:p>
                      <a:pPr marL="285750" indent="-285750">
                        <a:buFont typeface="Wingdings" pitchFamily="2" charset="2"/>
                        <a:buChar char="Ø"/>
                      </a:pPr>
                      <a:endParaRPr lang="en-US" sz="1800" kern="1200" dirty="0">
                        <a:solidFill>
                          <a:schemeClr val="dk1"/>
                        </a:solidFill>
                        <a:effectLst/>
                        <a:latin typeface="+mn-lt"/>
                        <a:ea typeface="+mn-ea"/>
                        <a:cs typeface="+mn-cs"/>
                      </a:endParaRPr>
                    </a:p>
                    <a:p>
                      <a:pPr marL="285750" indent="-285750">
                        <a:buFont typeface="Wingdings" pitchFamily="2" charset="2"/>
                        <a:buChar char="Ø"/>
                      </a:pPr>
                      <a:r>
                        <a:rPr lang="en-US" sz="1800" kern="1200" dirty="0">
                          <a:solidFill>
                            <a:schemeClr val="dk1"/>
                          </a:solidFill>
                          <a:effectLst/>
                          <a:latin typeface="+mn-lt"/>
                          <a:ea typeface="+mn-ea"/>
                          <a:cs typeface="+mn-cs"/>
                        </a:rPr>
                        <a:t>Laryngectomy</a:t>
                      </a:r>
                    </a:p>
                  </a:txBody>
                  <a:tcPr/>
                </a:tc>
                <a:tc>
                  <a:txBody>
                    <a:bodyPr/>
                    <a:lstStyle/>
                    <a:p>
                      <a:pPr marL="285750" indent="-285750">
                        <a:buFont typeface="Wingdings" pitchFamily="2" charset="2"/>
                        <a:buChar char="Ø"/>
                      </a:pPr>
                      <a:r>
                        <a:rPr lang="en-US" sz="1800" kern="1200" dirty="0">
                          <a:solidFill>
                            <a:schemeClr val="dk1"/>
                          </a:solidFill>
                          <a:effectLst/>
                          <a:latin typeface="+mn-lt"/>
                          <a:ea typeface="+mn-ea"/>
                          <a:cs typeface="+mn-cs"/>
                        </a:rPr>
                        <a:t>Removal of the larynx (voice box).</a:t>
                      </a:r>
                      <a:endParaRPr lang="en-US" dirty="0"/>
                    </a:p>
                  </a:txBody>
                  <a:tcPr/>
                </a:tc>
                <a:extLst>
                  <a:ext uri="{0D108BD9-81ED-4DB2-BD59-A6C34878D82A}">
                    <a16:rowId xmlns:a16="http://schemas.microsoft.com/office/drawing/2014/main" val="2520356495"/>
                  </a:ext>
                </a:extLst>
              </a:tr>
            </a:tbl>
          </a:graphicData>
        </a:graphic>
      </p:graphicFrame>
    </p:spTree>
    <p:extLst>
      <p:ext uri="{BB962C8B-B14F-4D97-AF65-F5344CB8AC3E}">
        <p14:creationId xmlns:p14="http://schemas.microsoft.com/office/powerpoint/2010/main" val="2557023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49041-7046-4C45-86BB-83C904A378B7}"/>
              </a:ext>
            </a:extLst>
          </p:cNvPr>
          <p:cNvSpPr>
            <a:spLocks noGrp="1"/>
          </p:cNvSpPr>
          <p:nvPr>
            <p:ph type="title"/>
          </p:nvPr>
        </p:nvSpPr>
        <p:spPr>
          <a:xfrm>
            <a:off x="2856707" y="235603"/>
            <a:ext cx="6230857" cy="1230570"/>
          </a:xfrm>
        </p:spPr>
        <p:txBody>
          <a:bodyPr anchor="t">
            <a:normAutofit/>
          </a:bodyPr>
          <a:lstStyle/>
          <a:p>
            <a:pPr algn="l"/>
            <a:r>
              <a:rPr lang="en-IQ" sz="3600" b="1" dirty="0">
                <a:solidFill>
                  <a:schemeClr val="accent1"/>
                </a:solidFill>
                <a:latin typeface="+mn-lt"/>
              </a:rPr>
              <a:t>Terminology</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C2569D83-4739-EE4D-BB95-694C14C6A4A2}"/>
              </a:ext>
            </a:extLst>
          </p:cNvPr>
          <p:cNvGraphicFramePr>
            <a:graphicFrameLocks noGrp="1"/>
          </p:cNvGraphicFramePr>
          <p:nvPr>
            <p:ph idx="1"/>
            <p:extLst>
              <p:ext uri="{D42A27DB-BD31-4B8C-83A1-F6EECF244321}">
                <p14:modId xmlns:p14="http://schemas.microsoft.com/office/powerpoint/2010/main" val="76711989"/>
              </p:ext>
            </p:extLst>
          </p:nvPr>
        </p:nvGraphicFramePr>
        <p:xfrm>
          <a:off x="2851315" y="1572925"/>
          <a:ext cx="8968580" cy="4722264"/>
        </p:xfrm>
        <a:graphic>
          <a:graphicData uri="http://schemas.openxmlformats.org/drawingml/2006/table">
            <a:tbl>
              <a:tblPr firstRow="1" bandRow="1">
                <a:tableStyleId>{5C22544A-7EE6-4342-B048-85BDC9FD1C3A}</a:tableStyleId>
              </a:tblPr>
              <a:tblGrid>
                <a:gridCol w="2242145">
                  <a:extLst>
                    <a:ext uri="{9D8B030D-6E8A-4147-A177-3AD203B41FA5}">
                      <a16:colId xmlns:a16="http://schemas.microsoft.com/office/drawing/2014/main" val="4281269991"/>
                    </a:ext>
                  </a:extLst>
                </a:gridCol>
                <a:gridCol w="2242145">
                  <a:extLst>
                    <a:ext uri="{9D8B030D-6E8A-4147-A177-3AD203B41FA5}">
                      <a16:colId xmlns:a16="http://schemas.microsoft.com/office/drawing/2014/main" val="710251101"/>
                    </a:ext>
                  </a:extLst>
                </a:gridCol>
                <a:gridCol w="2242145">
                  <a:extLst>
                    <a:ext uri="{9D8B030D-6E8A-4147-A177-3AD203B41FA5}">
                      <a16:colId xmlns:a16="http://schemas.microsoft.com/office/drawing/2014/main" val="2142845588"/>
                    </a:ext>
                  </a:extLst>
                </a:gridCol>
                <a:gridCol w="2242145">
                  <a:extLst>
                    <a:ext uri="{9D8B030D-6E8A-4147-A177-3AD203B41FA5}">
                      <a16:colId xmlns:a16="http://schemas.microsoft.com/office/drawing/2014/main" val="2664523185"/>
                    </a:ext>
                  </a:extLst>
                </a:gridCol>
              </a:tblGrid>
              <a:tr h="715212">
                <a:tc>
                  <a:txBody>
                    <a:bodyPr/>
                    <a:lstStyle/>
                    <a:p>
                      <a:r>
                        <a:rPr lang="en-US" sz="900" b="1" dirty="0">
                          <a:effectLst/>
                          <a:latin typeface="StoneSans"/>
                        </a:rPr>
                        <a:t>COMBINING FORM </a:t>
                      </a:r>
                      <a:endParaRPr lang="en-US" dirty="0">
                        <a:effectLst/>
                      </a:endParaRPr>
                    </a:p>
                  </a:txBody>
                  <a:tcPr anchor="ctr"/>
                </a:tc>
                <a:tc>
                  <a:txBody>
                    <a:bodyPr/>
                    <a:lstStyle/>
                    <a:p>
                      <a:r>
                        <a:rPr lang="en-US" sz="900" b="1" dirty="0">
                          <a:effectLst/>
                          <a:latin typeface="StoneSans"/>
                        </a:rPr>
                        <a:t>MEANING </a:t>
                      </a:r>
                      <a:endParaRPr lang="en-US" dirty="0">
                        <a:effectLst/>
                      </a:endParaRPr>
                    </a:p>
                  </a:txBody>
                  <a:tcPr anchor="ctr"/>
                </a:tc>
                <a:tc>
                  <a:txBody>
                    <a:bodyPr/>
                    <a:lstStyle/>
                    <a:p>
                      <a:r>
                        <a:rPr lang="en-US" sz="900" b="1" dirty="0">
                          <a:effectLst/>
                          <a:latin typeface="StoneSans"/>
                        </a:rPr>
                        <a:t>MEDICAL TERM</a:t>
                      </a:r>
                      <a:endParaRPr lang="en-US" dirty="0">
                        <a:effectLst/>
                      </a:endParaRPr>
                    </a:p>
                  </a:txBody>
                  <a:tcPr anchor="ctr"/>
                </a:tc>
                <a:tc>
                  <a:txBody>
                    <a:bodyPr/>
                    <a:lstStyle/>
                    <a:p>
                      <a:r>
                        <a:rPr lang="en-US" sz="1800" b="1" dirty="0">
                          <a:effectLst/>
                          <a:latin typeface="StoneSans"/>
                        </a:rPr>
                        <a:t>MEANING </a:t>
                      </a:r>
                      <a:endParaRPr lang="en-IQ" dirty="0"/>
                    </a:p>
                  </a:txBody>
                  <a:tcPr/>
                </a:tc>
                <a:extLst>
                  <a:ext uri="{0D108BD9-81ED-4DB2-BD59-A6C34878D82A}">
                    <a16:rowId xmlns:a16="http://schemas.microsoft.com/office/drawing/2014/main" val="2060569408"/>
                  </a:ext>
                </a:extLst>
              </a:tr>
              <a:tr h="71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later/o </a:t>
                      </a:r>
                      <a:endParaRPr lang="en-US" dirty="0"/>
                    </a:p>
                    <a:p>
                      <a:endParaRPr lang="en-IQ" dirty="0"/>
                    </a:p>
                  </a:txBody>
                  <a:tcPr/>
                </a:tc>
                <a:tc>
                  <a:txBody>
                    <a:bodyPr/>
                    <a:lstStyle/>
                    <a:p>
                      <a:r>
                        <a:rPr lang="en-US" dirty="0"/>
                        <a:t>S</a:t>
                      </a:r>
                      <a:r>
                        <a:rPr lang="en-IQ" dirty="0"/>
                        <a:t>ide </a:t>
                      </a:r>
                    </a:p>
                  </a:txBody>
                  <a:tcPr/>
                </a:tc>
                <a:tc>
                  <a:txBody>
                    <a:bodyPr/>
                    <a:lstStyle/>
                    <a:p>
                      <a:r>
                        <a:rPr lang="en-US" dirty="0"/>
                        <a:t>L</a:t>
                      </a:r>
                      <a:r>
                        <a:rPr lang="en-IQ" dirty="0"/>
                        <a:t>ateral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Pertaining to the side.</a:t>
                      </a:r>
                      <a:endParaRPr lang="en-US" dirty="0"/>
                    </a:p>
                  </a:txBody>
                  <a:tcPr/>
                </a:tc>
                <a:extLst>
                  <a:ext uri="{0D108BD9-81ED-4DB2-BD59-A6C34878D82A}">
                    <a16:rowId xmlns:a16="http://schemas.microsoft.com/office/drawing/2014/main" val="499061457"/>
                  </a:ext>
                </a:extLst>
              </a:tr>
              <a:tr h="715212">
                <a:tc>
                  <a:txBody>
                    <a:bodyPr/>
                    <a:lstStyle/>
                    <a:p>
                      <a:r>
                        <a:rPr lang="en-US" sz="1800" b="1" kern="1200" dirty="0">
                          <a:solidFill>
                            <a:schemeClr val="dk1"/>
                          </a:solidFill>
                          <a:effectLst/>
                          <a:latin typeface="+mn-lt"/>
                          <a:ea typeface="+mn-ea"/>
                          <a:cs typeface="+mn-cs"/>
                        </a:rPr>
                        <a:t>lymph/o </a:t>
                      </a:r>
                      <a:endParaRPr lang="en-US" dirty="0"/>
                    </a:p>
                    <a:p>
                      <a:endParaRPr lang="en-IQ" dirty="0"/>
                    </a:p>
                  </a:txBody>
                  <a:tcPr/>
                </a:tc>
                <a:tc>
                  <a:txBody>
                    <a:bodyPr/>
                    <a:lstStyle/>
                    <a:p>
                      <a:r>
                        <a:rPr lang="en-US" sz="1800" kern="1200" dirty="0">
                          <a:solidFill>
                            <a:schemeClr val="dk1"/>
                          </a:solidFill>
                          <a:effectLst/>
                          <a:latin typeface="+mn-lt"/>
                          <a:ea typeface="+mn-ea"/>
                          <a:cs typeface="+mn-cs"/>
                        </a:rPr>
                        <a:t>lymph (clear fluid in tissue </a:t>
                      </a:r>
                      <a:endParaRPr lang="en-US" dirty="0"/>
                    </a:p>
                    <a:p>
                      <a:r>
                        <a:rPr lang="en-US" sz="1800" kern="1200" dirty="0">
                          <a:solidFill>
                            <a:schemeClr val="dk1"/>
                          </a:solidFill>
                          <a:effectLst/>
                          <a:latin typeface="+mn-lt"/>
                          <a:ea typeface="+mn-ea"/>
                          <a:cs typeface="+mn-cs"/>
                        </a:rPr>
                        <a:t>spaces and lymph vessels) </a:t>
                      </a:r>
                      <a:endParaRPr lang="en-US" dirty="0"/>
                    </a:p>
                  </a:txBody>
                  <a:tcPr/>
                </a:tc>
                <a:tc>
                  <a:txBody>
                    <a:bodyPr/>
                    <a:lstStyle/>
                    <a:p>
                      <a:r>
                        <a:rPr lang="en-US" sz="1800" kern="1200" dirty="0">
                          <a:solidFill>
                            <a:schemeClr val="dk1"/>
                          </a:solidFill>
                          <a:effectLst/>
                          <a:latin typeface="+mn-lt"/>
                          <a:ea typeface="+mn-ea"/>
                          <a:cs typeface="+mn-cs"/>
                        </a:rPr>
                        <a:t>lymphocyte</a:t>
                      </a:r>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effectLst/>
                          <a:latin typeface="+mn-lt"/>
                          <a:ea typeface="+mn-ea"/>
                          <a:cs typeface="+mn-cs"/>
                        </a:rPr>
                        <a:t>Lymphocytes are white blood cells that fight disease. </a:t>
                      </a:r>
                    </a:p>
                    <a:p>
                      <a:endParaRPr lang="en-IQ" dirty="0"/>
                    </a:p>
                  </a:txBody>
                  <a:tcPr/>
                </a:tc>
                <a:extLst>
                  <a:ext uri="{0D108BD9-81ED-4DB2-BD59-A6C34878D82A}">
                    <a16:rowId xmlns:a16="http://schemas.microsoft.com/office/drawing/2014/main" val="4235429728"/>
                  </a:ext>
                </a:extLst>
              </a:tr>
              <a:tr h="71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mediastin</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r>
                        <a:rPr lang="en-US" sz="1800" kern="1200" dirty="0">
                          <a:solidFill>
                            <a:schemeClr val="dk1"/>
                          </a:solidFill>
                          <a:effectLst/>
                          <a:latin typeface="+mn-lt"/>
                          <a:ea typeface="+mn-ea"/>
                          <a:cs typeface="+mn-cs"/>
                        </a:rPr>
                        <a:t>mediastinum (space between </a:t>
                      </a:r>
                      <a:endParaRPr lang="en-US" dirty="0"/>
                    </a:p>
                    <a:p>
                      <a:r>
                        <a:rPr lang="en-US" sz="1800" kern="1200" dirty="0">
                          <a:solidFill>
                            <a:schemeClr val="dk1"/>
                          </a:solidFill>
                          <a:effectLst/>
                          <a:latin typeface="+mn-lt"/>
                          <a:ea typeface="+mn-ea"/>
                          <a:cs typeface="+mn-cs"/>
                        </a:rPr>
                        <a:t>the lungs)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mediastinal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Pertaining to the mediastinum.</a:t>
                      </a:r>
                      <a:br>
                        <a:rPr lang="en-US" sz="1800" kern="1200" dirty="0">
                          <a:solidFill>
                            <a:schemeClr val="dk1"/>
                          </a:solidFill>
                          <a:effectLst/>
                          <a:latin typeface="+mn-lt"/>
                          <a:ea typeface="+mn-ea"/>
                          <a:cs typeface="+mn-cs"/>
                        </a:rPr>
                      </a:br>
                      <a:endParaRPr lang="en-US" dirty="0"/>
                    </a:p>
                    <a:p>
                      <a:endParaRPr lang="en-IQ" dirty="0"/>
                    </a:p>
                  </a:txBody>
                  <a:tcPr/>
                </a:tc>
                <a:extLst>
                  <a:ext uri="{0D108BD9-81ED-4DB2-BD59-A6C34878D82A}">
                    <a16:rowId xmlns:a16="http://schemas.microsoft.com/office/drawing/2014/main" val="2375383589"/>
                  </a:ext>
                </a:extLst>
              </a:tr>
              <a:tr h="71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pelv</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pelvis (bones of the hip)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pelvic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Pertaining to the bones of the hip area.</a:t>
                      </a:r>
                      <a:endParaRPr lang="en-US" dirty="0"/>
                    </a:p>
                  </a:txBody>
                  <a:tcPr/>
                </a:tc>
                <a:extLst>
                  <a:ext uri="{0D108BD9-81ED-4DB2-BD59-A6C34878D82A}">
                    <a16:rowId xmlns:a16="http://schemas.microsoft.com/office/drawing/2014/main" val="3397901197"/>
                  </a:ext>
                </a:extLst>
              </a:tr>
            </a:tbl>
          </a:graphicData>
        </a:graphic>
      </p:graphicFrame>
    </p:spTree>
    <p:extLst>
      <p:ext uri="{BB962C8B-B14F-4D97-AF65-F5344CB8AC3E}">
        <p14:creationId xmlns:p14="http://schemas.microsoft.com/office/powerpoint/2010/main" val="2966840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B6A9A-DFA4-1540-AB1D-580F51C58E40}"/>
              </a:ext>
            </a:extLst>
          </p:cNvPr>
          <p:cNvSpPr>
            <a:spLocks noGrp="1"/>
          </p:cNvSpPr>
          <p:nvPr>
            <p:ph type="title"/>
          </p:nvPr>
        </p:nvSpPr>
        <p:spPr>
          <a:xfrm>
            <a:off x="2874170" y="192881"/>
            <a:ext cx="6230857" cy="1230570"/>
          </a:xfrm>
        </p:spPr>
        <p:txBody>
          <a:bodyPr anchor="t">
            <a:normAutofit/>
          </a:bodyPr>
          <a:lstStyle/>
          <a:p>
            <a:pPr algn="l"/>
            <a:r>
              <a:rPr lang="en-IQ" sz="3600" b="1" dirty="0">
                <a:solidFill>
                  <a:schemeClr val="accent1"/>
                </a:solidFill>
                <a:latin typeface="+mn-lt"/>
              </a:rPr>
              <a:t>Terminology</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7B069334-BEA3-654E-84C1-2B70023306D6}"/>
              </a:ext>
            </a:extLst>
          </p:cNvPr>
          <p:cNvGraphicFramePr>
            <a:graphicFrameLocks noGrp="1"/>
          </p:cNvGraphicFramePr>
          <p:nvPr>
            <p:ph idx="1"/>
            <p:extLst>
              <p:ext uri="{D42A27DB-BD31-4B8C-83A1-F6EECF244321}">
                <p14:modId xmlns:p14="http://schemas.microsoft.com/office/powerpoint/2010/main" val="35661415"/>
              </p:ext>
            </p:extLst>
          </p:nvPr>
        </p:nvGraphicFramePr>
        <p:xfrm>
          <a:off x="2863319" y="1423451"/>
          <a:ext cx="8719340" cy="3764787"/>
        </p:xfrm>
        <a:graphic>
          <a:graphicData uri="http://schemas.openxmlformats.org/drawingml/2006/table">
            <a:tbl>
              <a:tblPr firstRow="1" bandRow="1">
                <a:tableStyleId>{5C22544A-7EE6-4342-B048-85BDC9FD1C3A}</a:tableStyleId>
              </a:tblPr>
              <a:tblGrid>
                <a:gridCol w="1663106">
                  <a:extLst>
                    <a:ext uri="{9D8B030D-6E8A-4147-A177-3AD203B41FA5}">
                      <a16:colId xmlns:a16="http://schemas.microsoft.com/office/drawing/2014/main" val="3312243697"/>
                    </a:ext>
                  </a:extLst>
                </a:gridCol>
                <a:gridCol w="2280213">
                  <a:extLst>
                    <a:ext uri="{9D8B030D-6E8A-4147-A177-3AD203B41FA5}">
                      <a16:colId xmlns:a16="http://schemas.microsoft.com/office/drawing/2014/main" val="2507435927"/>
                    </a:ext>
                  </a:extLst>
                </a:gridCol>
                <a:gridCol w="1348821">
                  <a:extLst>
                    <a:ext uri="{9D8B030D-6E8A-4147-A177-3AD203B41FA5}">
                      <a16:colId xmlns:a16="http://schemas.microsoft.com/office/drawing/2014/main" val="3108508085"/>
                    </a:ext>
                  </a:extLst>
                </a:gridCol>
                <a:gridCol w="3427200">
                  <a:extLst>
                    <a:ext uri="{9D8B030D-6E8A-4147-A177-3AD203B41FA5}">
                      <a16:colId xmlns:a16="http://schemas.microsoft.com/office/drawing/2014/main" val="1628089354"/>
                    </a:ext>
                  </a:extLst>
                </a:gridCol>
              </a:tblGrid>
              <a:tr h="838707">
                <a:tc>
                  <a:txBody>
                    <a:bodyPr/>
                    <a:lstStyle/>
                    <a:p>
                      <a:r>
                        <a:rPr lang="en-US" sz="900" b="1" dirty="0">
                          <a:effectLst/>
                          <a:latin typeface="StoneSans"/>
                        </a:rPr>
                        <a:t>COMBINING FORM </a:t>
                      </a:r>
                      <a:endParaRPr lang="en-US" dirty="0">
                        <a:effectLst/>
                      </a:endParaRPr>
                    </a:p>
                  </a:txBody>
                  <a:tcPr anchor="ctr"/>
                </a:tc>
                <a:tc>
                  <a:txBody>
                    <a:bodyPr/>
                    <a:lstStyle/>
                    <a:p>
                      <a:r>
                        <a:rPr lang="en-US" sz="900" b="1" dirty="0">
                          <a:effectLst/>
                          <a:latin typeface="StoneSans"/>
                        </a:rPr>
                        <a:t>MEANING </a:t>
                      </a:r>
                      <a:endParaRPr lang="en-US" dirty="0">
                        <a:effectLst/>
                      </a:endParaRPr>
                    </a:p>
                  </a:txBody>
                  <a:tcPr anchor="ctr"/>
                </a:tc>
                <a:tc>
                  <a:txBody>
                    <a:bodyPr/>
                    <a:lstStyle/>
                    <a:p>
                      <a:r>
                        <a:rPr lang="en-US" sz="900" b="1" dirty="0">
                          <a:effectLst/>
                          <a:latin typeface="StoneSans"/>
                        </a:rPr>
                        <a:t>MEDICAL TERM</a:t>
                      </a:r>
                      <a:endParaRPr lang="en-US" dirty="0">
                        <a:effectLst/>
                      </a:endParaRPr>
                    </a:p>
                  </a:txBody>
                  <a:tcPr anchor="ctr"/>
                </a:tc>
                <a:tc>
                  <a:txBody>
                    <a:bodyPr/>
                    <a:lstStyle/>
                    <a:p>
                      <a:r>
                        <a:rPr lang="en-US" sz="1800" b="1" dirty="0">
                          <a:effectLst/>
                          <a:latin typeface="StoneSans"/>
                        </a:rPr>
                        <a:t>MEANING </a:t>
                      </a:r>
                      <a:endParaRPr lang="en-IQ" dirty="0"/>
                    </a:p>
                  </a:txBody>
                  <a:tcPr/>
                </a:tc>
                <a:extLst>
                  <a:ext uri="{0D108BD9-81ED-4DB2-BD59-A6C34878D82A}">
                    <a16:rowId xmlns:a16="http://schemas.microsoft.com/office/drawing/2014/main" val="2610809237"/>
                  </a:ext>
                </a:extLst>
              </a:tr>
              <a:tr h="838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peritone</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r>
                        <a:rPr lang="en-US" sz="1800" kern="1200" dirty="0">
                          <a:solidFill>
                            <a:schemeClr val="dk1"/>
                          </a:solidFill>
                          <a:effectLst/>
                          <a:latin typeface="+mn-lt"/>
                          <a:ea typeface="+mn-ea"/>
                          <a:cs typeface="+mn-cs"/>
                        </a:rPr>
                        <a:t>peritoneum (membrane </a:t>
                      </a:r>
                      <a:endParaRPr lang="en-US" dirty="0"/>
                    </a:p>
                    <a:p>
                      <a:r>
                        <a:rPr lang="en-US" sz="1800" kern="1200" dirty="0">
                          <a:solidFill>
                            <a:schemeClr val="dk1"/>
                          </a:solidFill>
                          <a:effectLst/>
                          <a:latin typeface="+mn-lt"/>
                          <a:ea typeface="+mn-ea"/>
                          <a:cs typeface="+mn-cs"/>
                        </a:rPr>
                        <a:t>surrounding the abdominal organs) </a:t>
                      </a:r>
                      <a:endParaRPr lang="en-US" dirty="0"/>
                    </a:p>
                    <a:p>
                      <a:endParaRPr lang="en-IQ" dirty="0"/>
                    </a:p>
                  </a:txBody>
                  <a:tcPr/>
                </a:tc>
                <a:tc>
                  <a:txBody>
                    <a:bodyPr/>
                    <a:lstStyle/>
                    <a:p>
                      <a:r>
                        <a:rPr lang="en-US" sz="1800" kern="1200" dirty="0">
                          <a:solidFill>
                            <a:schemeClr val="dk1"/>
                          </a:solidFill>
                          <a:effectLst/>
                          <a:latin typeface="+mn-lt"/>
                          <a:ea typeface="+mn-ea"/>
                          <a:cs typeface="+mn-cs"/>
                        </a:rPr>
                        <a:t>peritoneal </a:t>
                      </a:r>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effectLst/>
                          <a:latin typeface="+mn-lt"/>
                          <a:ea typeface="+mn-ea"/>
                          <a:cs typeface="+mn-cs"/>
                        </a:rPr>
                        <a:t>Peritoneal fluid, produced by the peritoneal membrane, lubricates the surfaces of the peritoneum to prevent friction. </a:t>
                      </a:r>
                      <a:endParaRPr lang="en-US" i="0" dirty="0"/>
                    </a:p>
                    <a:p>
                      <a:endParaRPr lang="en-IQ" i="0" dirty="0"/>
                    </a:p>
                  </a:txBody>
                  <a:tcPr/>
                </a:tc>
                <a:extLst>
                  <a:ext uri="{0D108BD9-81ED-4DB2-BD59-A6C34878D82A}">
                    <a16:rowId xmlns:a16="http://schemas.microsoft.com/office/drawing/2014/main" val="4048531291"/>
                  </a:ext>
                </a:extLst>
              </a:tr>
              <a:tr h="838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pharyng</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pharynx (throat) </a:t>
                      </a:r>
                      <a:endParaRPr lang="en-US" dirty="0"/>
                    </a:p>
                    <a:p>
                      <a:endParaRPr lang="en-IQ" dirty="0"/>
                    </a:p>
                  </a:txBody>
                  <a:tcPr/>
                </a:tc>
                <a:tc>
                  <a:txBody>
                    <a:bodyPr/>
                    <a:lstStyle/>
                    <a:p>
                      <a:r>
                        <a:rPr lang="en-US" sz="1800" kern="1200" dirty="0">
                          <a:solidFill>
                            <a:schemeClr val="dk1"/>
                          </a:solidFill>
                          <a:effectLst/>
                          <a:latin typeface="+mn-lt"/>
                          <a:ea typeface="+mn-ea"/>
                          <a:cs typeface="+mn-cs"/>
                        </a:rPr>
                        <a:t>pharyngeal </a:t>
                      </a:r>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effectLst/>
                          <a:latin typeface="+mn-lt"/>
                          <a:ea typeface="+mn-ea"/>
                          <a:cs typeface="+mn-cs"/>
                        </a:rPr>
                        <a:t>The pharynx (pronounced </a:t>
                      </a:r>
                      <a:r>
                        <a:rPr lang="en-US" sz="1800" b="1" i="0" kern="1200" dirty="0">
                          <a:solidFill>
                            <a:schemeClr val="dk1"/>
                          </a:solidFill>
                          <a:effectLst/>
                          <a:latin typeface="+mn-lt"/>
                          <a:ea typeface="+mn-ea"/>
                          <a:cs typeface="+mn-cs"/>
                        </a:rPr>
                        <a:t>FAR</a:t>
                      </a:r>
                      <a:r>
                        <a:rPr lang="en-US" sz="1800" i="0" kern="1200" dirty="0">
                          <a:solidFill>
                            <a:schemeClr val="dk1"/>
                          </a:solidFill>
                          <a:effectLst/>
                          <a:latin typeface="+mn-lt"/>
                          <a:ea typeface="+mn-ea"/>
                          <a:cs typeface="+mn-cs"/>
                        </a:rPr>
                        <a:t>-inks) is the common passageway for food from the mouth and air from the nose. </a:t>
                      </a:r>
                      <a:endParaRPr lang="en-US" i="0" dirty="0"/>
                    </a:p>
                    <a:p>
                      <a:endParaRPr lang="en-IQ" i="0" dirty="0"/>
                    </a:p>
                  </a:txBody>
                  <a:tcPr/>
                </a:tc>
                <a:extLst>
                  <a:ext uri="{0D108BD9-81ED-4DB2-BD59-A6C34878D82A}">
                    <a16:rowId xmlns:a16="http://schemas.microsoft.com/office/drawing/2014/main" val="2384684217"/>
                  </a:ext>
                </a:extLst>
              </a:tr>
            </a:tbl>
          </a:graphicData>
        </a:graphic>
      </p:graphicFrame>
    </p:spTree>
    <p:extLst>
      <p:ext uri="{BB962C8B-B14F-4D97-AF65-F5344CB8AC3E}">
        <p14:creationId xmlns:p14="http://schemas.microsoft.com/office/powerpoint/2010/main" val="3811911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680C3-B8D7-E444-A6B6-6643B041948C}"/>
              </a:ext>
            </a:extLst>
          </p:cNvPr>
          <p:cNvSpPr>
            <a:spLocks noGrp="1"/>
          </p:cNvSpPr>
          <p:nvPr>
            <p:ph type="title"/>
          </p:nvPr>
        </p:nvSpPr>
        <p:spPr>
          <a:xfrm>
            <a:off x="2916552" y="150744"/>
            <a:ext cx="6230857" cy="1230570"/>
          </a:xfrm>
        </p:spPr>
        <p:txBody>
          <a:bodyPr anchor="t">
            <a:normAutofit/>
          </a:bodyPr>
          <a:lstStyle/>
          <a:p>
            <a:pPr algn="l"/>
            <a:r>
              <a:rPr lang="en-IQ" sz="3600" b="1" dirty="0">
                <a:solidFill>
                  <a:schemeClr val="accent1"/>
                </a:solidFill>
                <a:latin typeface="+mn-lt"/>
              </a:rPr>
              <a:t>Terminology</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 name="Table 4">
            <a:extLst>
              <a:ext uri="{FF2B5EF4-FFF2-40B4-BE49-F238E27FC236}">
                <a16:creationId xmlns:a16="http://schemas.microsoft.com/office/drawing/2014/main" id="{E0836E3F-4542-6D4D-B392-9CF3DCC92A1E}"/>
              </a:ext>
            </a:extLst>
          </p:cNvPr>
          <p:cNvGraphicFramePr>
            <a:graphicFrameLocks noGrp="1"/>
          </p:cNvGraphicFramePr>
          <p:nvPr>
            <p:ph idx="1"/>
            <p:extLst>
              <p:ext uri="{D42A27DB-BD31-4B8C-83A1-F6EECF244321}">
                <p14:modId xmlns:p14="http://schemas.microsoft.com/office/powerpoint/2010/main" val="2172775779"/>
              </p:ext>
            </p:extLst>
          </p:nvPr>
        </p:nvGraphicFramePr>
        <p:xfrm>
          <a:off x="2901565" y="1406525"/>
          <a:ext cx="9098208" cy="5183441"/>
        </p:xfrm>
        <a:graphic>
          <a:graphicData uri="http://schemas.openxmlformats.org/drawingml/2006/table">
            <a:tbl>
              <a:tblPr firstRow="1" bandRow="1">
                <a:tableStyleId>{5C22544A-7EE6-4342-B048-85BDC9FD1C3A}</a:tableStyleId>
              </a:tblPr>
              <a:tblGrid>
                <a:gridCol w="2274552">
                  <a:extLst>
                    <a:ext uri="{9D8B030D-6E8A-4147-A177-3AD203B41FA5}">
                      <a16:colId xmlns:a16="http://schemas.microsoft.com/office/drawing/2014/main" val="1909613464"/>
                    </a:ext>
                  </a:extLst>
                </a:gridCol>
                <a:gridCol w="2274552">
                  <a:extLst>
                    <a:ext uri="{9D8B030D-6E8A-4147-A177-3AD203B41FA5}">
                      <a16:colId xmlns:a16="http://schemas.microsoft.com/office/drawing/2014/main" val="3055475679"/>
                    </a:ext>
                  </a:extLst>
                </a:gridCol>
                <a:gridCol w="1594477">
                  <a:extLst>
                    <a:ext uri="{9D8B030D-6E8A-4147-A177-3AD203B41FA5}">
                      <a16:colId xmlns:a16="http://schemas.microsoft.com/office/drawing/2014/main" val="3653935935"/>
                    </a:ext>
                  </a:extLst>
                </a:gridCol>
                <a:gridCol w="2954627">
                  <a:extLst>
                    <a:ext uri="{9D8B030D-6E8A-4147-A177-3AD203B41FA5}">
                      <a16:colId xmlns:a16="http://schemas.microsoft.com/office/drawing/2014/main" val="574956371"/>
                    </a:ext>
                  </a:extLst>
                </a:gridCol>
              </a:tblGrid>
              <a:tr h="531452">
                <a:tc>
                  <a:txBody>
                    <a:bodyPr/>
                    <a:lstStyle/>
                    <a:p>
                      <a:r>
                        <a:rPr lang="en-US" sz="900" b="1" dirty="0">
                          <a:effectLst/>
                          <a:latin typeface="StoneSans"/>
                        </a:rPr>
                        <a:t>COMBINING FORM </a:t>
                      </a:r>
                      <a:endParaRPr lang="en-US" dirty="0">
                        <a:effectLst/>
                      </a:endParaRPr>
                    </a:p>
                  </a:txBody>
                  <a:tcPr anchor="ctr"/>
                </a:tc>
                <a:tc>
                  <a:txBody>
                    <a:bodyPr/>
                    <a:lstStyle/>
                    <a:p>
                      <a:r>
                        <a:rPr lang="en-US" sz="900" b="1" dirty="0">
                          <a:effectLst/>
                          <a:latin typeface="StoneSans"/>
                        </a:rPr>
                        <a:t>MEANING </a:t>
                      </a:r>
                      <a:endParaRPr lang="en-US" dirty="0">
                        <a:effectLst/>
                      </a:endParaRPr>
                    </a:p>
                  </a:txBody>
                  <a:tcPr anchor="ctr"/>
                </a:tc>
                <a:tc>
                  <a:txBody>
                    <a:bodyPr/>
                    <a:lstStyle/>
                    <a:p>
                      <a:r>
                        <a:rPr lang="en-US" sz="900" b="1" dirty="0">
                          <a:effectLst/>
                          <a:latin typeface="StoneSans"/>
                        </a:rPr>
                        <a:t>MEDICAL TERM</a:t>
                      </a:r>
                      <a:endParaRPr lang="en-US" dirty="0">
                        <a:effectLst/>
                      </a:endParaRPr>
                    </a:p>
                  </a:txBody>
                  <a:tcPr anchor="ctr"/>
                </a:tc>
                <a:tc>
                  <a:txBody>
                    <a:bodyPr/>
                    <a:lstStyle/>
                    <a:p>
                      <a:r>
                        <a:rPr lang="en-US" sz="1800" b="1" dirty="0">
                          <a:effectLst/>
                          <a:latin typeface="StoneSans"/>
                        </a:rPr>
                        <a:t>MEANING </a:t>
                      </a:r>
                      <a:endParaRPr lang="en-IQ" dirty="0"/>
                    </a:p>
                  </a:txBody>
                  <a:tcPr/>
                </a:tc>
                <a:extLst>
                  <a:ext uri="{0D108BD9-81ED-4DB2-BD59-A6C34878D82A}">
                    <a16:rowId xmlns:a16="http://schemas.microsoft.com/office/drawing/2014/main" val="1813061992"/>
                  </a:ext>
                </a:extLst>
              </a:tr>
              <a:tr h="531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poster/o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back, behind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posterior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Located in the back portion of a structure or of the body. </a:t>
                      </a:r>
                      <a:endParaRPr lang="en-US" dirty="0"/>
                    </a:p>
                  </a:txBody>
                  <a:tcPr/>
                </a:tc>
                <a:extLst>
                  <a:ext uri="{0D108BD9-81ED-4DB2-BD59-A6C34878D82A}">
                    <a16:rowId xmlns:a16="http://schemas.microsoft.com/office/drawing/2014/main" val="4188530296"/>
                  </a:ext>
                </a:extLst>
              </a:tr>
              <a:tr h="666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sacr</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sacrum</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sacral </a:t>
                      </a:r>
                      <a:endParaRPr lang="en-US" dirty="0"/>
                    </a:p>
                    <a:p>
                      <a:endParaRPr lang="en-IQ" dirty="0"/>
                    </a:p>
                  </a:txBody>
                  <a:tcPr/>
                </a:tc>
                <a:tc>
                  <a:txBody>
                    <a:bodyPr/>
                    <a:lstStyle/>
                    <a:p>
                      <a:r>
                        <a:rPr lang="en-US" sz="1800" kern="1200" dirty="0">
                          <a:solidFill>
                            <a:schemeClr val="dk1"/>
                          </a:solidFill>
                          <a:effectLst/>
                          <a:latin typeface="+mn-lt"/>
                          <a:ea typeface="+mn-ea"/>
                          <a:cs typeface="+mn-cs"/>
                        </a:rPr>
                        <a:t>five fused bones in the lower back</a:t>
                      </a:r>
                      <a:endParaRPr lang="en-IQ" dirty="0"/>
                    </a:p>
                  </a:txBody>
                  <a:tcPr/>
                </a:tc>
                <a:extLst>
                  <a:ext uri="{0D108BD9-81ED-4DB2-BD59-A6C34878D82A}">
                    <a16:rowId xmlns:a16="http://schemas.microsoft.com/office/drawing/2014/main" val="1908865232"/>
                  </a:ext>
                </a:extLst>
              </a:tr>
              <a:tr h="758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spin/o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spine (backbone)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spinal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Pertaining to the spine (backbone).</a:t>
                      </a:r>
                      <a:endParaRPr lang="en-US" dirty="0"/>
                    </a:p>
                  </a:txBody>
                  <a:tcPr/>
                </a:tc>
                <a:extLst>
                  <a:ext uri="{0D108BD9-81ED-4DB2-BD59-A6C34878D82A}">
                    <a16:rowId xmlns:a16="http://schemas.microsoft.com/office/drawing/2014/main" val="2877822937"/>
                  </a:ext>
                </a:extLst>
              </a:tr>
              <a:tr h="531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thorac</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chest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thoracotomy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Incision of the chest.</a:t>
                      </a:r>
                      <a:endParaRPr lang="en-US" dirty="0"/>
                    </a:p>
                  </a:txBody>
                  <a:tcPr/>
                </a:tc>
                <a:extLst>
                  <a:ext uri="{0D108BD9-81ED-4DB2-BD59-A6C34878D82A}">
                    <a16:rowId xmlns:a16="http://schemas.microsoft.com/office/drawing/2014/main" val="860301491"/>
                  </a:ext>
                </a:extLst>
              </a:tr>
              <a:tr h="758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trache</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trachea (windpipe)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tracheotomy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Incision of the trachea.</a:t>
                      </a:r>
                      <a:endParaRPr lang="en-US" dirty="0"/>
                    </a:p>
                  </a:txBody>
                  <a:tcPr/>
                </a:tc>
                <a:extLst>
                  <a:ext uri="{0D108BD9-81ED-4DB2-BD59-A6C34878D82A}">
                    <a16:rowId xmlns:a16="http://schemas.microsoft.com/office/drawing/2014/main" val="983445706"/>
                  </a:ext>
                </a:extLst>
              </a:tr>
              <a:tr h="531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vertebr</a:t>
                      </a:r>
                      <a:r>
                        <a:rPr lang="en-US" sz="1800" b="1" kern="1200" dirty="0">
                          <a:solidFill>
                            <a:schemeClr val="dk1"/>
                          </a:solidFill>
                          <a:effectLst/>
                          <a:latin typeface="+mn-lt"/>
                          <a:ea typeface="+mn-ea"/>
                          <a:cs typeface="+mn-cs"/>
                        </a:rPr>
                        <a:t>/o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vertebra (backbone) </a:t>
                      </a:r>
                      <a:endParaRPr lang="en-US" dirty="0"/>
                    </a:p>
                    <a:p>
                      <a:endParaRPr lang="en-IQ"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vertebral </a:t>
                      </a:r>
                      <a:endParaRPr lang="en-US" dirty="0"/>
                    </a:p>
                    <a:p>
                      <a:endParaRPr lang="en-IQ" dirty="0"/>
                    </a:p>
                  </a:txBody>
                  <a:tcPr/>
                </a:tc>
                <a:tc>
                  <a:txBody>
                    <a:bodyPr/>
                    <a:lstStyle/>
                    <a:p>
                      <a:r>
                        <a:rPr lang="en-IQ" dirty="0"/>
                        <a:t>Pertaining to a backbone.</a:t>
                      </a:r>
                    </a:p>
                  </a:txBody>
                  <a:tcPr/>
                </a:tc>
                <a:extLst>
                  <a:ext uri="{0D108BD9-81ED-4DB2-BD59-A6C34878D82A}">
                    <a16:rowId xmlns:a16="http://schemas.microsoft.com/office/drawing/2014/main" val="1287347976"/>
                  </a:ext>
                </a:extLst>
              </a:tr>
            </a:tbl>
          </a:graphicData>
        </a:graphic>
      </p:graphicFrame>
    </p:spTree>
    <p:extLst>
      <p:ext uri="{BB962C8B-B14F-4D97-AF65-F5344CB8AC3E}">
        <p14:creationId xmlns:p14="http://schemas.microsoft.com/office/powerpoint/2010/main" val="216376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2C45-A31A-FA46-8A8C-F931FE271D59}"/>
              </a:ext>
            </a:extLst>
          </p:cNvPr>
          <p:cNvSpPr>
            <a:spLocks noGrp="1"/>
          </p:cNvSpPr>
          <p:nvPr>
            <p:ph type="title"/>
          </p:nvPr>
        </p:nvSpPr>
        <p:spPr/>
        <p:txBody>
          <a:bodyPr/>
          <a:lstStyle/>
          <a:p>
            <a:r>
              <a:rPr lang="en-IQ" dirty="0">
                <a:latin typeface="+mn-lt"/>
              </a:rPr>
              <a:t>References </a:t>
            </a:r>
          </a:p>
        </p:txBody>
      </p:sp>
      <p:sp>
        <p:nvSpPr>
          <p:cNvPr id="3" name="Content Placeholder 2">
            <a:extLst>
              <a:ext uri="{FF2B5EF4-FFF2-40B4-BE49-F238E27FC236}">
                <a16:creationId xmlns:a16="http://schemas.microsoft.com/office/drawing/2014/main" id="{EC9D191C-EB71-E144-8554-0C993F3F7EDF}"/>
              </a:ext>
            </a:extLst>
          </p:cNvPr>
          <p:cNvSpPr>
            <a:spLocks noGrp="1"/>
          </p:cNvSpPr>
          <p:nvPr>
            <p:ph idx="1"/>
          </p:nvPr>
        </p:nvSpPr>
        <p:spPr>
          <a:xfrm>
            <a:off x="5118447" y="803186"/>
            <a:ext cx="6811616" cy="5248622"/>
          </a:xfrm>
        </p:spPr>
        <p:txBody>
          <a:bodyPr>
            <a:normAutofit/>
          </a:bodyPr>
          <a:lstStyle/>
          <a:p>
            <a:pPr algn="just">
              <a:buFont typeface="Wingdings" pitchFamily="2" charset="2"/>
              <a:buChar char="Ø"/>
            </a:pPr>
            <a:r>
              <a:rPr lang="en-US" sz="2400" dirty="0">
                <a:solidFill>
                  <a:schemeClr val="accent1">
                    <a:lumMod val="75000"/>
                  </a:schemeClr>
                </a:solidFill>
              </a:rPr>
              <a:t>Medical terminology: short course (6</a:t>
            </a:r>
            <a:r>
              <a:rPr lang="en-US" sz="2400" baseline="30000" dirty="0">
                <a:solidFill>
                  <a:schemeClr val="accent1">
                    <a:lumMod val="75000"/>
                  </a:schemeClr>
                </a:solidFill>
              </a:rPr>
              <a:t>th</a:t>
            </a:r>
            <a:r>
              <a:rPr lang="en-US" sz="2400" dirty="0">
                <a:solidFill>
                  <a:schemeClr val="accent1">
                    <a:lumMod val="75000"/>
                  </a:schemeClr>
                </a:solidFill>
              </a:rPr>
              <a:t> edition) by </a:t>
            </a:r>
            <a:r>
              <a:rPr lang="en-US" sz="2400" dirty="0" err="1">
                <a:solidFill>
                  <a:schemeClr val="accent1">
                    <a:lumMod val="75000"/>
                  </a:schemeClr>
                </a:solidFill>
              </a:rPr>
              <a:t>Davi</a:t>
            </a:r>
            <a:r>
              <a:rPr lang="en-US" sz="2400" dirty="0">
                <a:solidFill>
                  <a:schemeClr val="accent1">
                    <a:lumMod val="75000"/>
                  </a:schemeClr>
                </a:solidFill>
              </a:rPr>
              <a:t>-Ellen </a:t>
            </a:r>
            <a:r>
              <a:rPr lang="en-US" sz="2400" dirty="0" err="1">
                <a:solidFill>
                  <a:schemeClr val="accent1">
                    <a:lumMod val="75000"/>
                  </a:schemeClr>
                </a:solidFill>
              </a:rPr>
              <a:t>Chabner</a:t>
            </a:r>
            <a:endParaRPr lang="en-US" sz="2400" dirty="0">
              <a:solidFill>
                <a:schemeClr val="accent1">
                  <a:lumMod val="75000"/>
                </a:schemeClr>
              </a:solidFill>
            </a:endParaRPr>
          </a:p>
          <a:p>
            <a:pPr algn="just">
              <a:buFont typeface="Wingdings" pitchFamily="2" charset="2"/>
              <a:buChar char="Ø"/>
            </a:pPr>
            <a:r>
              <a:rPr lang="en-US" sz="2400" dirty="0">
                <a:solidFill>
                  <a:srgbClr val="C00000"/>
                </a:solidFill>
              </a:rPr>
              <a:t>The Language of Medicine (10</a:t>
            </a:r>
            <a:r>
              <a:rPr lang="en-US" sz="2400" baseline="30000" dirty="0">
                <a:solidFill>
                  <a:srgbClr val="C00000"/>
                </a:solidFill>
              </a:rPr>
              <a:t>th</a:t>
            </a:r>
            <a:r>
              <a:rPr lang="en-US" sz="2400" dirty="0">
                <a:solidFill>
                  <a:srgbClr val="C00000"/>
                </a:solidFill>
              </a:rPr>
              <a:t> Edition) by </a:t>
            </a:r>
            <a:r>
              <a:rPr lang="en-US" sz="2400" dirty="0" err="1">
                <a:solidFill>
                  <a:srgbClr val="C00000"/>
                </a:solidFill>
              </a:rPr>
              <a:t>Davi-ellen</a:t>
            </a:r>
            <a:r>
              <a:rPr lang="en-US" sz="2400" dirty="0">
                <a:solidFill>
                  <a:srgbClr val="C00000"/>
                </a:solidFill>
              </a:rPr>
              <a:t> </a:t>
            </a:r>
            <a:r>
              <a:rPr lang="en-US" sz="2400" dirty="0" err="1">
                <a:solidFill>
                  <a:srgbClr val="C00000"/>
                </a:solidFill>
              </a:rPr>
              <a:t>Chabner</a:t>
            </a:r>
            <a:endParaRPr lang="en-IQ" sz="2400" dirty="0">
              <a:solidFill>
                <a:srgbClr val="C00000"/>
              </a:solidFill>
            </a:endParaRPr>
          </a:p>
        </p:txBody>
      </p:sp>
    </p:spTree>
    <p:extLst>
      <p:ext uri="{BB962C8B-B14F-4D97-AF65-F5344CB8AC3E}">
        <p14:creationId xmlns:p14="http://schemas.microsoft.com/office/powerpoint/2010/main" val="2164948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0" name="Group 8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91" name="Rectangle 9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Isosceles Triangle 9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5" name="Rectangle 94">
            <a:extLst>
              <a:ext uri="{FF2B5EF4-FFF2-40B4-BE49-F238E27FC236}">
                <a16:creationId xmlns:a16="http://schemas.microsoft.com/office/drawing/2014/main" id="{DA04DBF5-8916-4A95-8F12-870B9CFB9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73762E0-2DD8-45BD-9EB6-CA5154A510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8" name="Freeform 5">
              <a:extLst>
                <a:ext uri="{FF2B5EF4-FFF2-40B4-BE49-F238E27FC236}">
                  <a16:creationId xmlns:a16="http://schemas.microsoft.com/office/drawing/2014/main" id="{B9FD3837-AEE7-4B5B-82B3-3951DE1B6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6">
              <a:extLst>
                <a:ext uri="{FF2B5EF4-FFF2-40B4-BE49-F238E27FC236}">
                  <a16:creationId xmlns:a16="http://schemas.microsoft.com/office/drawing/2014/main" id="{F778B3BD-7B76-4989-BB6C-F50B089C34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DC77AAC1-76D2-46B0-AE46-91C8C3AC5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1BB54049-1401-43CD-A970-1E026BD5CB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55EDB9E9-84DE-4BC8-9D3C-A02B90B96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2C96582F-8723-44BC-BDC1-62D8FBDE3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1">
              <a:extLst>
                <a:ext uri="{FF2B5EF4-FFF2-40B4-BE49-F238E27FC236}">
                  <a16:creationId xmlns:a16="http://schemas.microsoft.com/office/drawing/2014/main" id="{DC381B08-A485-45D0-8C29-C2AB10B04B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2">
              <a:extLst>
                <a:ext uri="{FF2B5EF4-FFF2-40B4-BE49-F238E27FC236}">
                  <a16:creationId xmlns:a16="http://schemas.microsoft.com/office/drawing/2014/main" id="{DBB2158D-DAF7-4689-A44E-3E5032B88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
              <a:extLst>
                <a:ext uri="{FF2B5EF4-FFF2-40B4-BE49-F238E27FC236}">
                  <a16:creationId xmlns:a16="http://schemas.microsoft.com/office/drawing/2014/main" id="{5AC96EEC-F774-41C8-8679-C1217EC5E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
              <a:extLst>
                <a:ext uri="{FF2B5EF4-FFF2-40B4-BE49-F238E27FC236}">
                  <a16:creationId xmlns:a16="http://schemas.microsoft.com/office/drawing/2014/main" id="{ED08285C-CDBB-4DD6-A69D-4432B668A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5">
              <a:extLst>
                <a:ext uri="{FF2B5EF4-FFF2-40B4-BE49-F238E27FC236}">
                  <a16:creationId xmlns:a16="http://schemas.microsoft.com/office/drawing/2014/main" id="{87BB7B9B-327A-4D4D-AB93-11CB044ACA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6">
              <a:extLst>
                <a:ext uri="{FF2B5EF4-FFF2-40B4-BE49-F238E27FC236}">
                  <a16:creationId xmlns:a16="http://schemas.microsoft.com/office/drawing/2014/main" id="{360F57D7-4501-41A6-BA54-99E121136F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7">
              <a:extLst>
                <a:ext uri="{FF2B5EF4-FFF2-40B4-BE49-F238E27FC236}">
                  <a16:creationId xmlns:a16="http://schemas.microsoft.com/office/drawing/2014/main" id="{C37AD4AC-CE9F-4C58-A4E2-D48E2FA821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8">
              <a:extLst>
                <a:ext uri="{FF2B5EF4-FFF2-40B4-BE49-F238E27FC236}">
                  <a16:creationId xmlns:a16="http://schemas.microsoft.com/office/drawing/2014/main" id="{15EE3167-7FBB-48A3-8450-E72B525E8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9">
              <a:extLst>
                <a:ext uri="{FF2B5EF4-FFF2-40B4-BE49-F238E27FC236}">
                  <a16:creationId xmlns:a16="http://schemas.microsoft.com/office/drawing/2014/main" id="{C23095D8-5DD6-4F0A-BD74-ED5FB47F93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
              <a:extLst>
                <a:ext uri="{FF2B5EF4-FFF2-40B4-BE49-F238E27FC236}">
                  <a16:creationId xmlns:a16="http://schemas.microsoft.com/office/drawing/2014/main" id="{2A1F0E1B-819A-4255-B8AF-08110616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21">
              <a:extLst>
                <a:ext uri="{FF2B5EF4-FFF2-40B4-BE49-F238E27FC236}">
                  <a16:creationId xmlns:a16="http://schemas.microsoft.com/office/drawing/2014/main" id="{B167A410-29E3-4850-BEDC-B1362187FB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2">
              <a:extLst>
                <a:ext uri="{FF2B5EF4-FFF2-40B4-BE49-F238E27FC236}">
                  <a16:creationId xmlns:a16="http://schemas.microsoft.com/office/drawing/2014/main" id="{C809901A-3E02-4D2E-93C9-3F527EE97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3">
              <a:extLst>
                <a:ext uri="{FF2B5EF4-FFF2-40B4-BE49-F238E27FC236}">
                  <a16:creationId xmlns:a16="http://schemas.microsoft.com/office/drawing/2014/main" id="{6CD60056-ABC2-4076-B99B-A10B08D5F0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picture containing text, clipart&#10;&#10;Description automatically generated">
            <a:extLst>
              <a:ext uri="{FF2B5EF4-FFF2-40B4-BE49-F238E27FC236}">
                <a16:creationId xmlns:a16="http://schemas.microsoft.com/office/drawing/2014/main" id="{18652816-D0BC-8F4D-9975-D362B79EDF97}"/>
              </a:ext>
            </a:extLst>
          </p:cNvPr>
          <p:cNvPicPr>
            <a:picLocks noChangeAspect="1"/>
          </p:cNvPicPr>
          <p:nvPr/>
        </p:nvPicPr>
        <p:blipFill rotWithShape="1">
          <a:blip r:embed="rId2"/>
          <a:srcRect t="6154" r="-1" b="3102"/>
          <a:stretch/>
        </p:blipFill>
        <p:spPr>
          <a:xfrm>
            <a:off x="1" y="10"/>
            <a:ext cx="12191695" cy="4120995"/>
          </a:xfrm>
          <a:prstGeom prst="rect">
            <a:avLst/>
          </a:prstGeom>
          <a:ln w="12700">
            <a:noFill/>
          </a:ln>
        </p:spPr>
      </p:pic>
      <p:grpSp>
        <p:nvGrpSpPr>
          <p:cNvPr id="118" name="Group 117">
            <a:extLst>
              <a:ext uri="{FF2B5EF4-FFF2-40B4-BE49-F238E27FC236}">
                <a16:creationId xmlns:a16="http://schemas.microsoft.com/office/drawing/2014/main" id="{D47EAB90-DF6D-419E-92FC-8F9B900DA3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19" name="Isosceles Triangle 39">
              <a:extLst>
                <a:ext uri="{FF2B5EF4-FFF2-40B4-BE49-F238E27FC236}">
                  <a16:creationId xmlns:a16="http://schemas.microsoft.com/office/drawing/2014/main" id="{631BC384-797E-4F79-A628-36053708B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1972066-EBE9-40A7-9650-AF6A838AC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250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12">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14">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6"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A76D447-B032-F642-9ABA-57A77D9422F9}"/>
              </a:ext>
            </a:extLst>
          </p:cNvPr>
          <p:cNvSpPr>
            <a:spLocks noGrp="1"/>
          </p:cNvSpPr>
          <p:nvPr>
            <p:ph type="title"/>
          </p:nvPr>
        </p:nvSpPr>
        <p:spPr>
          <a:xfrm>
            <a:off x="908115" y="311513"/>
            <a:ext cx="10488547" cy="1190912"/>
          </a:xfrm>
        </p:spPr>
        <p:txBody>
          <a:bodyPr>
            <a:normAutofit/>
          </a:bodyPr>
          <a:lstStyle/>
          <a:p>
            <a:r>
              <a:rPr lang="en-IQ" sz="4400" b="1" dirty="0">
                <a:solidFill>
                  <a:schemeClr val="tx2"/>
                </a:solidFill>
                <a:latin typeface="+mn-lt"/>
                <a:sym typeface="Wingdings" pitchFamily="2" charset="2"/>
              </a:rPr>
              <a:t>1. Cell</a:t>
            </a:r>
            <a:r>
              <a:rPr lang="en-IQ" sz="4400" b="1" dirty="0">
                <a:solidFill>
                  <a:schemeClr val="tx2"/>
                </a:solidFill>
                <a:latin typeface="+mn-lt"/>
              </a:rPr>
              <a:t> </a:t>
            </a:r>
          </a:p>
        </p:txBody>
      </p:sp>
      <p:sp>
        <p:nvSpPr>
          <p:cNvPr id="167" name="Rectangle 13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61E6F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1B08CE2-C98C-3A4F-8CC4-EF76EF877FDF}"/>
              </a:ext>
            </a:extLst>
          </p:cNvPr>
          <p:cNvPicPr>
            <a:picLocks noChangeAspect="1"/>
          </p:cNvPicPr>
          <p:nvPr/>
        </p:nvPicPr>
        <p:blipFill rotWithShape="1">
          <a:blip r:embed="rId3"/>
          <a:srcRect t="11194" r="3" b="1612"/>
          <a:stretch/>
        </p:blipFill>
        <p:spPr>
          <a:xfrm>
            <a:off x="1497633" y="2416047"/>
            <a:ext cx="3838111" cy="3346704"/>
          </a:xfrm>
          <a:prstGeom prst="rect">
            <a:avLst/>
          </a:prstGeom>
          <a:ln w="12700">
            <a:noFill/>
          </a:ln>
        </p:spPr>
      </p:pic>
      <p:graphicFrame>
        <p:nvGraphicFramePr>
          <p:cNvPr id="78" name="Content Placeholder 2">
            <a:extLst>
              <a:ext uri="{FF2B5EF4-FFF2-40B4-BE49-F238E27FC236}">
                <a16:creationId xmlns:a16="http://schemas.microsoft.com/office/drawing/2014/main" id="{929FA3A4-8B55-4994-806D-66E4357BA5D6}"/>
              </a:ext>
            </a:extLst>
          </p:cNvPr>
          <p:cNvGraphicFramePr>
            <a:graphicFrameLocks noGrp="1"/>
          </p:cNvGraphicFramePr>
          <p:nvPr>
            <p:ph idx="1"/>
            <p:extLst>
              <p:ext uri="{D42A27DB-BD31-4B8C-83A1-F6EECF244321}">
                <p14:modId xmlns:p14="http://schemas.microsoft.com/office/powerpoint/2010/main" val="3631772182"/>
              </p:ext>
            </p:extLst>
          </p:nvPr>
        </p:nvGraphicFramePr>
        <p:xfrm>
          <a:off x="6380703" y="2228850"/>
          <a:ext cx="5028928" cy="3699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5872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9"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1BEEE9-A569-4C47-AE64-EB2B233F0B1A}"/>
              </a:ext>
            </a:extLst>
          </p:cNvPr>
          <p:cNvSpPr>
            <a:spLocks noGrp="1"/>
          </p:cNvSpPr>
          <p:nvPr>
            <p:ph type="title"/>
          </p:nvPr>
        </p:nvSpPr>
        <p:spPr>
          <a:xfrm>
            <a:off x="904877" y="795527"/>
            <a:ext cx="10488547" cy="1190912"/>
          </a:xfrm>
        </p:spPr>
        <p:txBody>
          <a:bodyPr>
            <a:normAutofit/>
          </a:bodyPr>
          <a:lstStyle/>
          <a:p>
            <a:r>
              <a:rPr lang="en-US" b="1" dirty="0">
                <a:solidFill>
                  <a:schemeClr val="tx2"/>
                </a:solidFill>
                <a:latin typeface="+mn-lt"/>
              </a:rPr>
              <a:t>2. Tissue</a:t>
            </a:r>
            <a:endParaRPr lang="en-IQ" b="1" dirty="0">
              <a:solidFill>
                <a:schemeClr val="tx2"/>
              </a:solidFill>
              <a:latin typeface="+mn-lt"/>
            </a:endParaRPr>
          </a:p>
        </p:txBody>
      </p:sp>
      <p:sp>
        <p:nvSpPr>
          <p:cNvPr id="161" name="Rectangle 160">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E6C18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 name="Content Placeholder 2">
            <a:extLst>
              <a:ext uri="{FF2B5EF4-FFF2-40B4-BE49-F238E27FC236}">
                <a16:creationId xmlns:a16="http://schemas.microsoft.com/office/drawing/2014/main" id="{F19721CD-AA81-4F3B-A632-BBAE9EECCF78}"/>
              </a:ext>
            </a:extLst>
          </p:cNvPr>
          <p:cNvGraphicFramePr>
            <a:graphicFrameLocks noGrp="1"/>
          </p:cNvGraphicFramePr>
          <p:nvPr>
            <p:ph idx="1"/>
            <p:extLst>
              <p:ext uri="{D42A27DB-BD31-4B8C-83A1-F6EECF244321}">
                <p14:modId xmlns:p14="http://schemas.microsoft.com/office/powerpoint/2010/main" val="109804676"/>
              </p:ext>
            </p:extLst>
          </p:nvPr>
        </p:nvGraphicFramePr>
        <p:xfrm>
          <a:off x="6380703" y="2228850"/>
          <a:ext cx="5028928" cy="36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Diagram&#10;&#10;Description automatically generated">
            <a:extLst>
              <a:ext uri="{FF2B5EF4-FFF2-40B4-BE49-F238E27FC236}">
                <a16:creationId xmlns:a16="http://schemas.microsoft.com/office/drawing/2014/main" id="{B8540FFE-2DE6-E245-A916-26B126A41379}"/>
              </a:ext>
            </a:extLst>
          </p:cNvPr>
          <p:cNvPicPr>
            <a:picLocks noChangeAspect="1"/>
          </p:cNvPicPr>
          <p:nvPr/>
        </p:nvPicPr>
        <p:blipFill>
          <a:blip r:embed="rId8"/>
          <a:stretch>
            <a:fillRect/>
          </a:stretch>
        </p:blipFill>
        <p:spPr>
          <a:xfrm>
            <a:off x="1039289" y="2300625"/>
            <a:ext cx="4779423" cy="3556118"/>
          </a:xfrm>
          <a:prstGeom prst="rect">
            <a:avLst/>
          </a:prstGeom>
        </p:spPr>
      </p:pic>
    </p:spTree>
    <p:extLst>
      <p:ext uri="{BB962C8B-B14F-4D97-AF65-F5344CB8AC3E}">
        <p14:creationId xmlns:p14="http://schemas.microsoft.com/office/powerpoint/2010/main" val="265463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 name="Rectangle 180">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84"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F301BC8-481F-E14E-8617-8B29399FA588}"/>
              </a:ext>
            </a:extLst>
          </p:cNvPr>
          <p:cNvSpPr>
            <a:spLocks noGrp="1"/>
          </p:cNvSpPr>
          <p:nvPr>
            <p:ph type="title"/>
          </p:nvPr>
        </p:nvSpPr>
        <p:spPr>
          <a:xfrm>
            <a:off x="908115" y="42720"/>
            <a:ext cx="10488547" cy="1190912"/>
          </a:xfrm>
        </p:spPr>
        <p:txBody>
          <a:bodyPr>
            <a:normAutofit/>
          </a:bodyPr>
          <a:lstStyle/>
          <a:p>
            <a:r>
              <a:rPr lang="en-US" b="1" dirty="0">
                <a:solidFill>
                  <a:schemeClr val="tx2"/>
                </a:solidFill>
                <a:latin typeface="+mn-lt"/>
              </a:rPr>
              <a:t>3. Organ</a:t>
            </a:r>
            <a:endParaRPr lang="en-IQ" b="1" dirty="0">
              <a:solidFill>
                <a:schemeClr val="tx2"/>
              </a:solidFill>
              <a:latin typeface="+mn-lt"/>
            </a:endParaRPr>
          </a:p>
        </p:txBody>
      </p:sp>
      <p:sp>
        <p:nvSpPr>
          <p:cNvPr id="324" name="Rectangle 32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DB44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BD102D07-A412-8646-9B13-6D92E458C122}"/>
              </a:ext>
            </a:extLst>
          </p:cNvPr>
          <p:cNvPicPr>
            <a:picLocks noChangeAspect="1"/>
          </p:cNvPicPr>
          <p:nvPr/>
        </p:nvPicPr>
        <p:blipFill rotWithShape="1">
          <a:blip r:embed="rId2"/>
          <a:srcRect t="14427" r="-1" b="7164"/>
          <a:stretch/>
        </p:blipFill>
        <p:spPr>
          <a:xfrm>
            <a:off x="133338" y="1100138"/>
            <a:ext cx="5993873" cy="5343525"/>
          </a:xfrm>
          <a:prstGeom prst="rect">
            <a:avLst/>
          </a:prstGeom>
          <a:ln w="12700">
            <a:noFill/>
          </a:ln>
        </p:spPr>
      </p:pic>
      <p:graphicFrame>
        <p:nvGraphicFramePr>
          <p:cNvPr id="250" name="Content Placeholder 2">
            <a:extLst>
              <a:ext uri="{FF2B5EF4-FFF2-40B4-BE49-F238E27FC236}">
                <a16:creationId xmlns:a16="http://schemas.microsoft.com/office/drawing/2014/main" id="{901EBFD4-DA9A-4779-80B7-5CCDD1918CE6}"/>
              </a:ext>
            </a:extLst>
          </p:cNvPr>
          <p:cNvGraphicFramePr>
            <a:graphicFrameLocks noGrp="1"/>
          </p:cNvGraphicFramePr>
          <p:nvPr>
            <p:ph idx="1"/>
            <p:extLst>
              <p:ext uri="{D42A27DB-BD31-4B8C-83A1-F6EECF244321}">
                <p14:modId xmlns:p14="http://schemas.microsoft.com/office/powerpoint/2010/main" val="2607887233"/>
              </p:ext>
            </p:extLst>
          </p:nvPr>
        </p:nvGraphicFramePr>
        <p:xfrm>
          <a:off x="6380703" y="2228850"/>
          <a:ext cx="5028928" cy="36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869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6578481-9DE9-8A4B-BC30-7875C579A9F2}"/>
              </a:ext>
            </a:extLst>
          </p:cNvPr>
          <p:cNvSpPr>
            <a:spLocks noGrp="1"/>
          </p:cNvSpPr>
          <p:nvPr>
            <p:ph type="title"/>
          </p:nvPr>
        </p:nvSpPr>
        <p:spPr>
          <a:xfrm>
            <a:off x="2514666" y="91138"/>
            <a:ext cx="10488547" cy="1190912"/>
          </a:xfrm>
        </p:spPr>
        <p:txBody>
          <a:bodyPr>
            <a:normAutofit/>
          </a:bodyPr>
          <a:lstStyle/>
          <a:p>
            <a:r>
              <a:rPr lang="en-US" b="1" dirty="0">
                <a:solidFill>
                  <a:schemeClr val="tx2"/>
                </a:solidFill>
                <a:latin typeface="+mn-lt"/>
              </a:rPr>
              <a:t>4. Body System</a:t>
            </a:r>
            <a:endParaRPr lang="en-IQ" b="1" dirty="0">
              <a:solidFill>
                <a:schemeClr val="tx2"/>
              </a:solidFill>
              <a:latin typeface="+mn-lt"/>
            </a:endParaRPr>
          </a:p>
        </p:txBody>
      </p:sp>
      <p:sp>
        <p:nvSpPr>
          <p:cNvPr id="65" name="Rectangle 6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E7EB6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with medium confidence">
            <a:extLst>
              <a:ext uri="{FF2B5EF4-FFF2-40B4-BE49-F238E27FC236}">
                <a16:creationId xmlns:a16="http://schemas.microsoft.com/office/drawing/2014/main" id="{47646779-63F3-3F41-B274-3AFDBE4BC6A7}"/>
              </a:ext>
            </a:extLst>
          </p:cNvPr>
          <p:cNvPicPr>
            <a:picLocks noChangeAspect="1"/>
          </p:cNvPicPr>
          <p:nvPr/>
        </p:nvPicPr>
        <p:blipFill rotWithShape="1">
          <a:blip r:embed="rId3"/>
          <a:srcRect b="5941"/>
          <a:stretch/>
        </p:blipFill>
        <p:spPr>
          <a:xfrm>
            <a:off x="25399" y="9526"/>
            <a:ext cx="5999126" cy="6834188"/>
          </a:xfrm>
          <a:prstGeom prst="rect">
            <a:avLst/>
          </a:prstGeom>
          <a:ln w="12700">
            <a:noFill/>
          </a:ln>
        </p:spPr>
      </p:pic>
      <p:graphicFrame>
        <p:nvGraphicFramePr>
          <p:cNvPr id="67" name="Content Placeholder 2">
            <a:extLst>
              <a:ext uri="{FF2B5EF4-FFF2-40B4-BE49-F238E27FC236}">
                <a16:creationId xmlns:a16="http://schemas.microsoft.com/office/drawing/2014/main" id="{0C8C703F-CF46-4566-933B-27776BA52326}"/>
              </a:ext>
            </a:extLst>
          </p:cNvPr>
          <p:cNvGraphicFramePr>
            <a:graphicFrameLocks noGrp="1"/>
          </p:cNvGraphicFramePr>
          <p:nvPr>
            <p:ph idx="1"/>
            <p:extLst>
              <p:ext uri="{D42A27DB-BD31-4B8C-83A1-F6EECF244321}">
                <p14:modId xmlns:p14="http://schemas.microsoft.com/office/powerpoint/2010/main" val="4220252997"/>
              </p:ext>
            </p:extLst>
          </p:nvPr>
        </p:nvGraphicFramePr>
        <p:xfrm>
          <a:off x="6374879" y="1751806"/>
          <a:ext cx="5028928" cy="3699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967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7" name="Rectangle 11">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9760E2-FAE1-584F-ABA3-151F339D73AC}"/>
              </a:ext>
            </a:extLst>
          </p:cNvPr>
          <p:cNvSpPr>
            <a:spLocks noGrp="1"/>
          </p:cNvSpPr>
          <p:nvPr>
            <p:ph type="title"/>
          </p:nvPr>
        </p:nvSpPr>
        <p:spPr>
          <a:xfrm>
            <a:off x="807720" y="2349925"/>
            <a:ext cx="2441894" cy="2456442"/>
          </a:xfrm>
        </p:spPr>
        <p:txBody>
          <a:bodyPr>
            <a:normAutofit/>
          </a:bodyPr>
          <a:lstStyle/>
          <a:p>
            <a:pPr algn="l"/>
            <a:r>
              <a:rPr lang="en-IQ" b="1" dirty="0">
                <a:latin typeface="+mn-lt"/>
              </a:rPr>
              <a:t>1. Body Systems</a:t>
            </a:r>
          </a:p>
        </p:txBody>
      </p:sp>
      <p:sp>
        <p:nvSpPr>
          <p:cNvPr id="7" name="Content Placeholder 6">
            <a:extLst>
              <a:ext uri="{FF2B5EF4-FFF2-40B4-BE49-F238E27FC236}">
                <a16:creationId xmlns:a16="http://schemas.microsoft.com/office/drawing/2014/main" id="{DC16EDF9-EDCF-A34E-ADC6-7754DFE4ABDB}"/>
              </a:ext>
            </a:extLst>
          </p:cNvPr>
          <p:cNvSpPr>
            <a:spLocks noGrp="1"/>
          </p:cNvSpPr>
          <p:nvPr>
            <p:ph idx="1"/>
          </p:nvPr>
        </p:nvSpPr>
        <p:spPr>
          <a:xfrm>
            <a:off x="3879286" y="753906"/>
            <a:ext cx="8023671" cy="6220100"/>
          </a:xfrm>
        </p:spPr>
        <p:txBody>
          <a:bodyPr>
            <a:noAutofit/>
          </a:bodyPr>
          <a:lstStyle/>
          <a:p>
            <a:pPr algn="just">
              <a:lnSpc>
                <a:spcPct val="110000"/>
              </a:lnSpc>
              <a:buFont typeface="Wingdings" pitchFamily="2" charset="2"/>
              <a:buChar char="Ø"/>
            </a:pPr>
            <a:r>
              <a:rPr lang="en-US" sz="2800" dirty="0"/>
              <a:t>The </a:t>
            </a:r>
            <a:r>
              <a:rPr lang="en-US" sz="2800" b="1" dirty="0">
                <a:solidFill>
                  <a:srgbClr val="FF0000"/>
                </a:solidFill>
              </a:rPr>
              <a:t>circulatory system </a:t>
            </a:r>
            <a:r>
              <a:rPr lang="en-US" sz="2800" dirty="0"/>
              <a:t>(heart, blood, and blood vessels) transports blood throughout the body. </a:t>
            </a:r>
          </a:p>
          <a:p>
            <a:pPr algn="just">
              <a:lnSpc>
                <a:spcPct val="110000"/>
              </a:lnSpc>
              <a:buFont typeface="Wingdings" pitchFamily="2" charset="2"/>
              <a:buChar char="Ø"/>
            </a:pPr>
            <a:r>
              <a:rPr lang="en-US" sz="2800" dirty="0"/>
              <a:t>The </a:t>
            </a:r>
            <a:r>
              <a:rPr lang="en-US" sz="2800" b="1" dirty="0">
                <a:solidFill>
                  <a:srgbClr val="FF0000"/>
                </a:solidFill>
              </a:rPr>
              <a:t>lymphatic system </a:t>
            </a:r>
            <a:r>
              <a:rPr lang="en-US" sz="2800" dirty="0"/>
              <a:t>includes lymph vessels, and nodes that carry a clear fluid called lymph. </a:t>
            </a:r>
          </a:p>
          <a:p>
            <a:pPr algn="just">
              <a:lnSpc>
                <a:spcPct val="110000"/>
              </a:lnSpc>
              <a:buFont typeface="Wingdings" pitchFamily="2" charset="2"/>
              <a:buChar char="Ø"/>
            </a:pPr>
            <a:endParaRPr lang="en-IQ" sz="2800" dirty="0"/>
          </a:p>
        </p:txBody>
      </p:sp>
    </p:spTree>
    <p:extLst>
      <p:ext uri="{BB962C8B-B14F-4D97-AF65-F5344CB8AC3E}">
        <p14:creationId xmlns:p14="http://schemas.microsoft.com/office/powerpoint/2010/main" val="236475123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50CA7E-5C6C-9C47-ADD6-A69A4DB5B710}"/>
              </a:ext>
            </a:extLst>
          </p:cNvPr>
          <p:cNvSpPr>
            <a:spLocks noGrp="1"/>
          </p:cNvSpPr>
          <p:nvPr>
            <p:ph type="title"/>
          </p:nvPr>
        </p:nvSpPr>
        <p:spPr>
          <a:xfrm>
            <a:off x="807720" y="2349925"/>
            <a:ext cx="2441894" cy="2456442"/>
          </a:xfrm>
        </p:spPr>
        <p:txBody>
          <a:bodyPr>
            <a:normAutofit/>
          </a:bodyPr>
          <a:lstStyle/>
          <a:p>
            <a:pPr algn="l"/>
            <a:r>
              <a:rPr lang="en-IQ" b="1" dirty="0">
                <a:latin typeface="+mn-lt"/>
              </a:rPr>
              <a:t>Body Systems</a:t>
            </a:r>
            <a:endParaRPr lang="en-IQ" dirty="0">
              <a:latin typeface="+mn-lt"/>
            </a:endParaRPr>
          </a:p>
        </p:txBody>
      </p:sp>
      <p:sp>
        <p:nvSpPr>
          <p:cNvPr id="3" name="Content Placeholder 2">
            <a:extLst>
              <a:ext uri="{FF2B5EF4-FFF2-40B4-BE49-F238E27FC236}">
                <a16:creationId xmlns:a16="http://schemas.microsoft.com/office/drawing/2014/main" id="{96A1C224-050D-1B40-B534-6A9100196851}"/>
              </a:ext>
            </a:extLst>
          </p:cNvPr>
          <p:cNvSpPr>
            <a:spLocks noGrp="1"/>
          </p:cNvSpPr>
          <p:nvPr>
            <p:ph idx="1"/>
          </p:nvPr>
        </p:nvSpPr>
        <p:spPr>
          <a:xfrm>
            <a:off x="3991187" y="1987039"/>
            <a:ext cx="7799870" cy="4635503"/>
          </a:xfrm>
        </p:spPr>
        <p:txBody>
          <a:bodyPr>
            <a:noAutofit/>
          </a:bodyPr>
          <a:lstStyle/>
          <a:p>
            <a:pPr algn="just">
              <a:lnSpc>
                <a:spcPct val="110000"/>
              </a:lnSpc>
              <a:buFont typeface="Wingdings" pitchFamily="2" charset="2"/>
              <a:buChar char="Ø"/>
            </a:pPr>
            <a:r>
              <a:rPr lang="en-US" sz="2800" dirty="0"/>
              <a:t>The </a:t>
            </a:r>
            <a:r>
              <a:rPr lang="en-US" sz="2800" b="1" dirty="0">
                <a:solidFill>
                  <a:srgbClr val="FF0000"/>
                </a:solidFill>
              </a:rPr>
              <a:t>endocrine system, </a:t>
            </a:r>
            <a:r>
              <a:rPr lang="en-US" sz="2800" dirty="0"/>
              <a:t>composed of glands, sends chemical messengers called hormones into the blood to act on other glands and organs. </a:t>
            </a:r>
          </a:p>
          <a:p>
            <a:pPr algn="just">
              <a:lnSpc>
                <a:spcPct val="110000"/>
              </a:lnSpc>
              <a:buFont typeface="Wingdings" pitchFamily="2" charset="2"/>
              <a:buChar char="Ø"/>
            </a:pPr>
            <a:r>
              <a:rPr lang="en-US" sz="2800" dirty="0"/>
              <a:t>The </a:t>
            </a:r>
            <a:r>
              <a:rPr lang="en-US" sz="2800" b="1" dirty="0">
                <a:solidFill>
                  <a:srgbClr val="FF0000"/>
                </a:solidFill>
              </a:rPr>
              <a:t>reproductive systems </a:t>
            </a:r>
            <a:r>
              <a:rPr lang="en-US" sz="2800" dirty="0"/>
              <a:t>produce the cells (eggs and sperm) that join to form the embryo. </a:t>
            </a:r>
          </a:p>
          <a:p>
            <a:pPr algn="just">
              <a:lnSpc>
                <a:spcPct val="110000"/>
              </a:lnSpc>
              <a:buFont typeface="Wingdings" pitchFamily="2" charset="2"/>
              <a:buChar char="Ø"/>
            </a:pPr>
            <a:endParaRPr lang="en-US" sz="2800" dirty="0"/>
          </a:p>
          <a:p>
            <a:pPr algn="just">
              <a:buFont typeface="Wingdings" pitchFamily="2" charset="2"/>
              <a:buChar char="Ø"/>
            </a:pPr>
            <a:endParaRPr lang="en-IQ" sz="2800" dirty="0"/>
          </a:p>
        </p:txBody>
      </p:sp>
    </p:spTree>
    <p:extLst>
      <p:ext uri="{BB962C8B-B14F-4D97-AF65-F5344CB8AC3E}">
        <p14:creationId xmlns:p14="http://schemas.microsoft.com/office/powerpoint/2010/main" val="38523024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{1E14F712-3F09-7447-B0D5-C62D2414BF7D}tf16401369</Template>
  <TotalTime>4148</TotalTime>
  <Words>2165</Words>
  <Application>Microsoft Macintosh PowerPoint</Application>
  <PresentationFormat>Widescreen</PresentationFormat>
  <Paragraphs>335</Paragraphs>
  <Slides>39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ACADEMY ENGRAVED LET PLAIN:1.0</vt:lpstr>
      <vt:lpstr>Arial</vt:lpstr>
      <vt:lpstr>Calibri</vt:lpstr>
      <vt:lpstr>Calibri Light</vt:lpstr>
      <vt:lpstr>Rockwell</vt:lpstr>
      <vt:lpstr>StoneSans</vt:lpstr>
      <vt:lpstr>Wingdings</vt:lpstr>
      <vt:lpstr>Atlas</vt:lpstr>
      <vt:lpstr>Structural Organization of the body</vt:lpstr>
      <vt:lpstr>Content</vt:lpstr>
      <vt:lpstr>Human Body </vt:lpstr>
      <vt:lpstr>1. Cell </vt:lpstr>
      <vt:lpstr>2. Tissue</vt:lpstr>
      <vt:lpstr>3. Organ</vt:lpstr>
      <vt:lpstr>4. Body System</vt:lpstr>
      <vt:lpstr>1. Body Systems</vt:lpstr>
      <vt:lpstr>Body Systems</vt:lpstr>
      <vt:lpstr>Body Systems</vt:lpstr>
      <vt:lpstr>Body Systems</vt:lpstr>
      <vt:lpstr>Body Systems</vt:lpstr>
      <vt:lpstr>ORGANS/ STRUCTURES AND SYSTEMS  </vt:lpstr>
      <vt:lpstr>PowerPoint Presentation</vt:lpstr>
      <vt:lpstr>2. Body Cavities  </vt:lpstr>
      <vt:lpstr>Classification of Body Cavities</vt:lpstr>
      <vt:lpstr>PowerPoint Presentation</vt:lpstr>
      <vt:lpstr>PowerPoint Presentation</vt:lpstr>
      <vt:lpstr>PowerPoint Presentation</vt:lpstr>
      <vt:lpstr>PowerPoint Presentation</vt:lpstr>
      <vt:lpstr>PowerPoint Presentation</vt:lpstr>
      <vt:lpstr>3. Divisions of the Back   </vt:lpstr>
      <vt:lpstr>4. Planes of the Body  </vt:lpstr>
      <vt:lpstr>4. Planes of the Body  </vt:lpstr>
      <vt:lpstr>4. Planes of the Body  </vt:lpstr>
      <vt:lpstr>4. Planes of the Body  </vt:lpstr>
      <vt:lpstr>5. POSITIONAL AND DIRECTIONAL TERMS  </vt:lpstr>
      <vt:lpstr>Cont..</vt:lpstr>
      <vt:lpstr>Cont..</vt:lpstr>
      <vt:lpstr>Cont..</vt:lpstr>
      <vt:lpstr>PowerPoint Presentation</vt:lpstr>
      <vt:lpstr>Terminology </vt:lpstr>
      <vt:lpstr>Terminology</vt:lpstr>
      <vt:lpstr>Terminology</vt:lpstr>
      <vt:lpstr>Terminology</vt:lpstr>
      <vt:lpstr>Terminology</vt:lpstr>
      <vt:lpstr>Terminology</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Bnar Khalis</dc:creator>
  <cp:lastModifiedBy>Bnar Khalis</cp:lastModifiedBy>
  <cp:revision>175</cp:revision>
  <dcterms:created xsi:type="dcterms:W3CDTF">2022-02-23T12:44:02Z</dcterms:created>
  <dcterms:modified xsi:type="dcterms:W3CDTF">2022-03-06T07:56:14Z</dcterms:modified>
</cp:coreProperties>
</file>