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8634CAE-0B0C-40EB-9579-352E1C0FA114}" type="datetimeFigureOut">
              <a:rPr lang="en-US" smtClean="0"/>
              <a:t>4/24/2022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72548B3-0C6A-43AC-BB86-9A82E6EACEDD}"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634CAE-0B0C-40EB-9579-352E1C0FA114}" type="datetimeFigureOut">
              <a:rPr lang="en-US" smtClean="0"/>
              <a:t>4/24/2022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2548B3-0C6A-43AC-BB86-9A82E6EACE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634CAE-0B0C-40EB-9579-352E1C0FA114}" type="datetimeFigureOut">
              <a:rPr lang="en-US" smtClean="0"/>
              <a:t>4/24/2022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2548B3-0C6A-43AC-BB86-9A82E6EACED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634CAE-0B0C-40EB-9579-352E1C0FA114}" type="datetimeFigureOut">
              <a:rPr lang="en-US" smtClean="0"/>
              <a:t>4/24/2022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2548B3-0C6A-43AC-BB86-9A82E6EACED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8634CAE-0B0C-40EB-9579-352E1C0FA114}" type="datetimeFigureOut">
              <a:rPr lang="en-US" smtClean="0"/>
              <a:t>4/24/2022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2548B3-0C6A-43AC-BB86-9A82E6EACEDD}"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634CAE-0B0C-40EB-9579-352E1C0FA114}" type="datetimeFigureOut">
              <a:rPr lang="en-US" smtClean="0"/>
              <a:t>4/24/2022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2548B3-0C6A-43AC-BB86-9A82E6EACED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8634CAE-0B0C-40EB-9579-352E1C0FA114}" type="datetimeFigureOut">
              <a:rPr lang="en-US" smtClean="0"/>
              <a:t>4/24/2022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72548B3-0C6A-43AC-BB86-9A82E6EACED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8634CAE-0B0C-40EB-9579-352E1C0FA114}" type="datetimeFigureOut">
              <a:rPr lang="en-US" smtClean="0"/>
              <a:t>4/24/2022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72548B3-0C6A-43AC-BB86-9A82E6EACE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8634CAE-0B0C-40EB-9579-352E1C0FA114}" type="datetimeFigureOut">
              <a:rPr lang="en-US" smtClean="0"/>
              <a:t>4/24/2022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72548B3-0C6A-43AC-BB86-9A82E6EACEDD}"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634CAE-0B0C-40EB-9579-352E1C0FA114}" type="datetimeFigureOut">
              <a:rPr lang="en-US" smtClean="0"/>
              <a:t>4/24/2022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2548B3-0C6A-43AC-BB86-9A82E6EACED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8634CAE-0B0C-40EB-9579-352E1C0FA114}" type="datetimeFigureOut">
              <a:rPr lang="en-US" smtClean="0"/>
              <a:t>4/24/2022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2548B3-0C6A-43AC-BB86-9A82E6EACEDD}"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8634CAE-0B0C-40EB-9579-352E1C0FA114}" type="datetimeFigureOut">
              <a:rPr lang="en-US" smtClean="0"/>
              <a:t>4/24/2022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72548B3-0C6A-43AC-BB86-9A82E6EACEDD}"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relias.com/blog/5-leadership-styles-in-nursing" TargetMode="External"/><Relationship Id="rId2" Type="http://schemas.openxmlformats.org/officeDocument/2006/relationships/hyperlink" Target="https://www.usa.edu/blog/nursing-leadership-and-manageme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609600"/>
            <a:ext cx="7315200" cy="2514600"/>
          </a:xfrm>
        </p:spPr>
        <p:txBody>
          <a:bodyPr>
            <a:noAutofit/>
          </a:bodyPr>
          <a:lstStyle/>
          <a:p>
            <a:pPr algn="l"/>
            <a:r>
              <a:rPr lang="en-US" sz="2800" dirty="0" smtClean="0">
                <a:latin typeface="Times New Roman" panose="02020603050405020304" pitchFamily="18" charset="0"/>
                <a:cs typeface="Times New Roman" panose="02020603050405020304" pitchFamily="18" charset="0"/>
              </a:rPr>
              <a:t>Kurdistan Region-Iraq</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Ministry of Higher Education &amp;</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Scientific Research</a:t>
            </a:r>
            <a:br>
              <a:rPr lang="en-US" sz="2800" dirty="0" smtClean="0">
                <a:latin typeface="Times New Roman" panose="02020603050405020304" pitchFamily="18" charset="0"/>
                <a:cs typeface="Times New Roman" panose="02020603050405020304" pitchFamily="18" charset="0"/>
              </a:rPr>
            </a:br>
            <a:r>
              <a:rPr lang="en-US" sz="2800" dirty="0" err="1" smtClean="0">
                <a:latin typeface="Times New Roman" panose="02020603050405020304" pitchFamily="18" charset="0"/>
                <a:cs typeface="Times New Roman" panose="02020603050405020304" pitchFamily="18" charset="0"/>
              </a:rPr>
              <a:t>Tishk</a:t>
            </a:r>
            <a:r>
              <a:rPr lang="en-US" sz="2800" dirty="0" smtClean="0">
                <a:latin typeface="Times New Roman" panose="02020603050405020304" pitchFamily="18" charset="0"/>
                <a:cs typeface="Times New Roman" panose="02020603050405020304" pitchFamily="18" charset="0"/>
              </a:rPr>
              <a:t> International University</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Faculty of Nursing</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Department of Nursing</a:t>
            </a:r>
            <a:endParaRPr lang="en-US" sz="2800" dirty="0"/>
          </a:p>
        </p:txBody>
      </p:sp>
      <p:sp>
        <p:nvSpPr>
          <p:cNvPr id="3" name="Subtitle 2"/>
          <p:cNvSpPr>
            <a:spLocks noGrp="1"/>
          </p:cNvSpPr>
          <p:nvPr>
            <p:ph type="subTitle" idx="1"/>
          </p:nvPr>
        </p:nvSpPr>
        <p:spPr>
          <a:xfrm>
            <a:off x="1295400" y="3657600"/>
            <a:ext cx="7086600" cy="1981200"/>
          </a:xfrm>
          <a:ln>
            <a:solidFill>
              <a:srgbClr val="FFC000"/>
            </a:solidFill>
          </a:ln>
        </p:spPr>
        <p:txBody>
          <a:bodyPr>
            <a:normAutofit fontScale="92500" lnSpcReduction="10000"/>
          </a:bodyPr>
          <a:lstStyle/>
          <a:p>
            <a:pPr algn="ctr"/>
            <a:r>
              <a:rPr lang="en-US" dirty="0">
                <a:latin typeface="Times New Roman" pitchFamily="18" charset="0"/>
                <a:cs typeface="Times New Roman" pitchFamily="18" charset="0"/>
              </a:rPr>
              <a:t>A Breakdown of Nursing Leadership &amp; Management Roles</a:t>
            </a:r>
          </a:p>
          <a:p>
            <a:pPr algn="ctr"/>
            <a:endParaRPr lang="en-US" sz="2600" dirty="0" smtClean="0">
              <a:latin typeface="Times New Roman" pitchFamily="18" charset="0"/>
              <a:cs typeface="Times New Roman" pitchFamily="18" charset="0"/>
            </a:endParaRPr>
          </a:p>
          <a:p>
            <a:pPr algn="ctr"/>
            <a:r>
              <a:rPr lang="en-US" sz="2600" dirty="0" smtClean="0">
                <a:latin typeface="Times New Roman" pitchFamily="18" charset="0"/>
                <a:cs typeface="Times New Roman" pitchFamily="18" charset="0"/>
              </a:rPr>
              <a:t>Prepared by: </a:t>
            </a:r>
            <a:r>
              <a:rPr lang="en-US" sz="2600" dirty="0" err="1" smtClean="0">
                <a:latin typeface="Times New Roman" pitchFamily="18" charset="0"/>
                <a:cs typeface="Times New Roman" pitchFamily="18" charset="0"/>
              </a:rPr>
              <a:t>Sima</a:t>
            </a:r>
            <a:r>
              <a:rPr lang="en-US" sz="2600" dirty="0" smtClean="0">
                <a:latin typeface="Times New Roman" pitchFamily="18" charset="0"/>
                <a:cs typeface="Times New Roman" pitchFamily="18" charset="0"/>
              </a:rPr>
              <a:t> Ahmed </a:t>
            </a:r>
            <a:r>
              <a:rPr lang="en-US" sz="2600" dirty="0" err="1" smtClean="0">
                <a:latin typeface="Times New Roman" pitchFamily="18" charset="0"/>
                <a:cs typeface="Times New Roman" pitchFamily="18" charset="0"/>
              </a:rPr>
              <a:t>tahir</a:t>
            </a:r>
            <a:r>
              <a:rPr lang="en-US" sz="2600" dirty="0" smtClean="0">
                <a:latin typeface="Times New Roman" pitchFamily="18" charset="0"/>
                <a:cs typeface="Times New Roman" pitchFamily="18" charset="0"/>
              </a:rPr>
              <a:t> </a:t>
            </a:r>
          </a:p>
          <a:p>
            <a:pPr algn="ctr"/>
            <a:r>
              <a:rPr lang="en-US" sz="2600" dirty="0" smtClean="0">
                <a:latin typeface="Times New Roman" pitchFamily="18" charset="0"/>
                <a:cs typeface="Times New Roman" pitchFamily="18" charset="0"/>
              </a:rPr>
              <a:t>Supervised by: </a:t>
            </a:r>
            <a:r>
              <a:rPr lang="en-US" sz="2600" dirty="0" err="1" smtClean="0">
                <a:latin typeface="Times New Roman" pitchFamily="18" charset="0"/>
                <a:cs typeface="Times New Roman" pitchFamily="18" charset="0"/>
              </a:rPr>
              <a:t>DR.Sangar</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M.Ahmed</a:t>
            </a:r>
            <a:endParaRPr lang="en-US" sz="26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584" y="228600"/>
            <a:ext cx="2286000" cy="2286000"/>
          </a:xfrm>
          <a:prstGeom prst="rect">
            <a:avLst/>
          </a:prstGeom>
        </p:spPr>
      </p:pic>
    </p:spTree>
    <p:extLst>
      <p:ext uri="{BB962C8B-B14F-4D97-AF65-F5344CB8AC3E}">
        <p14:creationId xmlns:p14="http://schemas.microsoft.com/office/powerpoint/2010/main" val="280036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90600" y="0"/>
            <a:ext cx="8153400" cy="6858000"/>
          </a:xfrm>
        </p:spPr>
      </p:pic>
    </p:spTree>
    <p:extLst>
      <p:ext uri="{BB962C8B-B14F-4D97-AF65-F5344CB8AC3E}">
        <p14:creationId xmlns:p14="http://schemas.microsoft.com/office/powerpoint/2010/main" val="2271504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sz="2200" dirty="0" smtClean="0">
                <a:latin typeface="Times New Roman" pitchFamily="18" charset="0"/>
                <a:cs typeface="Times New Roman" pitchFamily="18" charset="0"/>
              </a:rPr>
              <a:t>USAHS(May 2022).</a:t>
            </a:r>
            <a:r>
              <a:rPr lang="en-US" sz="2200" dirty="0">
                <a:latin typeface="Times New Roman" pitchFamily="18" charset="0"/>
                <a:cs typeface="Times New Roman" pitchFamily="18" charset="0"/>
              </a:rPr>
              <a:t> A Breakdown of Nursing Leadership &amp; Management </a:t>
            </a:r>
            <a:r>
              <a:rPr lang="en-US" sz="2200" dirty="0" smtClean="0">
                <a:latin typeface="Times New Roman" pitchFamily="18" charset="0"/>
                <a:cs typeface="Times New Roman" pitchFamily="18" charset="0"/>
              </a:rPr>
              <a:t>Roles. Cited: (Apr 24,2022). Available at: </a:t>
            </a:r>
            <a:r>
              <a:rPr lang="en-US" sz="2200" dirty="0" smtClean="0">
                <a:latin typeface="Times New Roman" pitchFamily="18" charset="0"/>
                <a:cs typeface="Times New Roman" pitchFamily="18" charset="0"/>
                <a:hlinkClick r:id="rId2"/>
              </a:rPr>
              <a:t>https://www.usa.edu/blog/nursing-leadership-and-management</a:t>
            </a:r>
            <a:r>
              <a:rPr lang="en-US" sz="2200" dirty="0" smtClean="0">
                <a:hlinkClick r:id="rId2"/>
              </a:rPr>
              <a:t>/</a:t>
            </a:r>
            <a:endParaRPr lang="en-US" sz="2200" dirty="0" smtClean="0"/>
          </a:p>
          <a:p>
            <a:r>
              <a:rPr lang="en-US" sz="2200" dirty="0" err="1" smtClean="0">
                <a:latin typeface="Times New Roman" pitchFamily="18" charset="0"/>
                <a:cs typeface="Times New Roman" pitchFamily="18" charset="0"/>
              </a:rPr>
              <a:t>Relias</a:t>
            </a:r>
            <a:r>
              <a:rPr lang="en-US" sz="2200" dirty="0" smtClean="0">
                <a:latin typeface="Times New Roman" pitchFamily="18" charset="0"/>
                <a:cs typeface="Times New Roman" pitchFamily="18" charset="0"/>
              </a:rPr>
              <a:t>.  C.A. (Apr 13,2020).Nursing leadership types. Cited: (Apr 24,2022). Available at: </a:t>
            </a:r>
            <a:r>
              <a:rPr lang="en-US" sz="2200" dirty="0" smtClean="0">
                <a:latin typeface="Times New Roman" pitchFamily="18" charset="0"/>
                <a:cs typeface="Times New Roman" pitchFamily="18" charset="0"/>
                <a:hlinkClick r:id="rId3"/>
              </a:rPr>
              <a:t>https://www.relias.com/blog/5-leadership-styles-in-nursing</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170626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Outlines:</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Introduction</a:t>
            </a:r>
          </a:p>
          <a:p>
            <a:r>
              <a:rPr lang="en-US" dirty="0" smtClean="0">
                <a:latin typeface="Times New Roman" pitchFamily="18" charset="0"/>
                <a:cs typeface="Times New Roman" pitchFamily="18" charset="0"/>
              </a:rPr>
              <a:t>Difference between nurse leaders &amp; nurse manager</a:t>
            </a:r>
          </a:p>
          <a:p>
            <a:r>
              <a:rPr lang="en-US" dirty="0">
                <a:latin typeface="Times New Roman" pitchFamily="18" charset="0"/>
                <a:cs typeface="Times New Roman" pitchFamily="18" charset="0"/>
              </a:rPr>
              <a:t>What Are the Responsibilities of a Nurse Manager</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5 Nursing Leadership Types</a:t>
            </a:r>
          </a:p>
          <a:p>
            <a:r>
              <a:rPr lang="en-US" dirty="0" smtClean="0">
                <a:latin typeface="Times New Roman" pitchFamily="18" charset="0"/>
                <a:cs typeface="Times New Roman" pitchFamily="18" charset="0"/>
              </a:rPr>
              <a:t>References</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098191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Introduction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600" dirty="0">
                <a:latin typeface="Times New Roman" pitchFamily="18" charset="0"/>
                <a:cs typeface="Times New Roman" pitchFamily="18" charset="0"/>
              </a:rPr>
              <a:t>Nurses with advanced leadership and management skills will be needed to deliver expert healthcare services to patients around the country. Nurse leaders and managers are highly skilled nursing professionals who work to provide top-quality healthcare. </a:t>
            </a: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184296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09600"/>
            <a:ext cx="7498080" cy="990600"/>
          </a:xfrm>
        </p:spPr>
        <p:txBody>
          <a:bodyPr>
            <a:normAutofit fontScale="90000"/>
          </a:bodyPr>
          <a:lstStyle/>
          <a:p>
            <a:r>
              <a:rPr lang="en-US" sz="4400" dirty="0">
                <a:latin typeface="Times New Roman" pitchFamily="18" charset="0"/>
                <a:cs typeface="Times New Roman" pitchFamily="18" charset="0"/>
              </a:rPr>
              <a:t>Difference between nurse leaders &amp; nurse manager</a:t>
            </a:r>
            <a:r>
              <a:rPr lang="en-US" dirty="0"/>
              <a:t/>
            </a:r>
            <a:br>
              <a:rPr lang="en-US" dirty="0"/>
            </a:br>
            <a:endParaRPr lang="en-US" dirty="0"/>
          </a:p>
        </p:txBody>
      </p:sp>
      <p:sp>
        <p:nvSpPr>
          <p:cNvPr id="3" name="Content Placeholder 2"/>
          <p:cNvSpPr>
            <a:spLocks noGrp="1"/>
          </p:cNvSpPr>
          <p:nvPr>
            <p:ph idx="1"/>
          </p:nvPr>
        </p:nvSpPr>
        <p:spPr>
          <a:xfrm>
            <a:off x="1435608" y="2057400"/>
            <a:ext cx="7498080" cy="4191000"/>
          </a:xfrm>
        </p:spPr>
        <p:txBody>
          <a:bodyPr>
            <a:normAutofit/>
          </a:bodyPr>
          <a:lstStyle/>
          <a:p>
            <a:r>
              <a:rPr lang="en-US" sz="2600" dirty="0">
                <a:latin typeface="Times New Roman" pitchFamily="18" charset="0"/>
                <a:cs typeface="Times New Roman" pitchFamily="18" charset="0"/>
              </a:rPr>
              <a:t>Although both positions require management and leadership skills, their job descriptions and key responsibilities differ. Both nurse leaders and managers aim to provide top-quality care in an efficient, meaningful way. But nurse leaders are more hands-on in terms of focusing on patient care, whereas nurse managers work behind the scenes on daily </a:t>
            </a:r>
            <a:r>
              <a:rPr lang="en-US" sz="2600" dirty="0" smtClean="0">
                <a:latin typeface="Times New Roman" pitchFamily="18" charset="0"/>
                <a:cs typeface="Times New Roman" pitchFamily="18" charset="0"/>
              </a:rPr>
              <a:t>operations.</a:t>
            </a: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3442762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latin typeface="Times New Roman" pitchFamily="18" charset="0"/>
                <a:cs typeface="Times New Roman" pitchFamily="18" charset="0"/>
              </a:rPr>
              <a:t>What are the responsibilities of a Nurse leader?</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828800"/>
            <a:ext cx="7498080" cy="4419600"/>
          </a:xfrm>
        </p:spPr>
        <p:txBody>
          <a:bodyPr/>
          <a:lstStyle/>
          <a:p>
            <a:r>
              <a:rPr lang="en-US" dirty="0">
                <a:latin typeface="Times New Roman" pitchFamily="18" charset="0"/>
                <a:cs typeface="Times New Roman" pitchFamily="18" charset="0"/>
              </a:rPr>
              <a:t>A nurse leader oversees a team of nurses, making decisions and directing patient care </a:t>
            </a:r>
            <a:r>
              <a:rPr lang="en-US" dirty="0" smtClean="0">
                <a:latin typeface="Times New Roman" pitchFamily="18" charset="0"/>
                <a:cs typeface="Times New Roman" pitchFamily="18" charset="0"/>
              </a:rPr>
              <a:t>initiatives. </a:t>
            </a:r>
            <a:r>
              <a:rPr lang="en-US" dirty="0">
                <a:latin typeface="Times New Roman" pitchFamily="18" charset="0"/>
                <a:cs typeface="Times New Roman" pitchFamily="18" charset="0"/>
              </a:rPr>
              <a:t>They have advanced clinical knowledge and are focused on improving patient health outcomes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56441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idx="1"/>
          </p:nvPr>
        </p:nvSpPr>
        <p:spPr>
          <a:xfrm>
            <a:off x="1435100" y="609600"/>
            <a:ext cx="7499350" cy="5638800"/>
          </a:xfrm>
        </p:spPr>
        <p:txBody>
          <a:bodyPr>
            <a:normAutofit/>
          </a:bodyPr>
          <a:lstStyle/>
          <a:p>
            <a:pPr marL="82296" indent="0">
              <a:buNone/>
            </a:pPr>
            <a:r>
              <a:rPr lang="en-US" sz="2800" dirty="0">
                <a:latin typeface="Times New Roman" pitchFamily="18" charset="0"/>
                <a:cs typeface="Times New Roman" pitchFamily="18" charset="0"/>
              </a:rPr>
              <a:t>Some of the key responsibilities of a nurse leader include:</a:t>
            </a:r>
          </a:p>
          <a:p>
            <a:r>
              <a:rPr lang="en-US" sz="2800" dirty="0">
                <a:latin typeface="Times New Roman" pitchFamily="18" charset="0"/>
                <a:cs typeface="Times New Roman" pitchFamily="18" charset="0"/>
              </a:rPr>
              <a:t>Staying up to date on the latest healthcare </a:t>
            </a:r>
            <a:r>
              <a:rPr lang="en-US" sz="2800" dirty="0" smtClean="0">
                <a:latin typeface="Times New Roman" pitchFamily="18" charset="0"/>
                <a:cs typeface="Times New Roman" pitchFamily="18" charset="0"/>
              </a:rPr>
              <a:t>research.</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Promoting and protecting patient health and </a:t>
            </a:r>
            <a:r>
              <a:rPr lang="en-US" sz="2800" dirty="0" smtClean="0">
                <a:latin typeface="Times New Roman" pitchFamily="18" charset="0"/>
                <a:cs typeface="Times New Roman" pitchFamily="18" charset="0"/>
              </a:rPr>
              <a:t>safety.</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Working to shorten the average length of patient hospital stays and reduce readmission </a:t>
            </a:r>
            <a:r>
              <a:rPr lang="en-US" sz="2800" dirty="0" smtClean="0">
                <a:latin typeface="Times New Roman" pitchFamily="18" charset="0"/>
                <a:cs typeface="Times New Roman" pitchFamily="18" charset="0"/>
              </a:rPr>
              <a:t>rates.</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Aiming to reduce healthcare costs by improving </a:t>
            </a:r>
            <a:r>
              <a:rPr lang="en-US" sz="2800" dirty="0" smtClean="0">
                <a:latin typeface="Times New Roman" pitchFamily="18" charset="0"/>
                <a:cs typeface="Times New Roman" pitchFamily="18" charset="0"/>
              </a:rPr>
              <a:t>efficiency.</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Providing team members with the knowledge and tools they need to deliver top-quality </a:t>
            </a:r>
            <a:r>
              <a:rPr lang="en-US" sz="2800" dirty="0" smtClean="0">
                <a:latin typeface="Times New Roman" pitchFamily="18" charset="0"/>
                <a:cs typeface="Times New Roman" pitchFamily="18" charset="0"/>
              </a:rPr>
              <a:t>care.</a:t>
            </a:r>
            <a:endParaRPr lang="en-US" sz="28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153381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90600"/>
            <a:ext cx="7498080" cy="5257800"/>
          </a:xfrm>
        </p:spPr>
        <p:txBody>
          <a:bodyPr>
            <a:normAutofit/>
          </a:bodyPr>
          <a:lstStyle/>
          <a:p>
            <a:r>
              <a:rPr lang="en-US" sz="2600" dirty="0">
                <a:latin typeface="Times New Roman" pitchFamily="18" charset="0"/>
                <a:cs typeface="Times New Roman" pitchFamily="18" charset="0"/>
              </a:rPr>
              <a:t>Ordering and reviewing diagnostic </a:t>
            </a:r>
            <a:r>
              <a:rPr lang="en-US" sz="2600" dirty="0" smtClean="0">
                <a:latin typeface="Times New Roman" pitchFamily="18" charset="0"/>
                <a:cs typeface="Times New Roman" pitchFamily="18" charset="0"/>
              </a:rPr>
              <a:t>tests.</a:t>
            </a:r>
            <a:endParaRPr lang="en-US" sz="2600" dirty="0">
              <a:latin typeface="Times New Roman" pitchFamily="18" charset="0"/>
              <a:cs typeface="Times New Roman" pitchFamily="18" charset="0"/>
            </a:endParaRPr>
          </a:p>
          <a:p>
            <a:r>
              <a:rPr lang="en-US" sz="2600" dirty="0">
                <a:latin typeface="Times New Roman" pitchFamily="18" charset="0"/>
                <a:cs typeface="Times New Roman" pitchFamily="18" charset="0"/>
              </a:rPr>
              <a:t>Developing treatment plans to improve care and patient </a:t>
            </a:r>
            <a:r>
              <a:rPr lang="en-US" sz="2600" dirty="0" smtClean="0">
                <a:latin typeface="Times New Roman" pitchFamily="18" charset="0"/>
                <a:cs typeface="Times New Roman" pitchFamily="18" charset="0"/>
              </a:rPr>
              <a:t>outcomes.</a:t>
            </a:r>
            <a:endParaRPr lang="en-US" sz="2600" dirty="0">
              <a:latin typeface="Times New Roman" pitchFamily="18" charset="0"/>
              <a:cs typeface="Times New Roman" pitchFamily="18" charset="0"/>
            </a:endParaRPr>
          </a:p>
          <a:p>
            <a:r>
              <a:rPr lang="en-US" sz="2600" dirty="0">
                <a:latin typeface="Times New Roman" pitchFamily="18" charset="0"/>
                <a:cs typeface="Times New Roman" pitchFamily="18" charset="0"/>
              </a:rPr>
              <a:t>Overseeing teams that provide direct patient </a:t>
            </a:r>
            <a:r>
              <a:rPr lang="en-US" sz="2600" dirty="0" smtClean="0">
                <a:latin typeface="Times New Roman" pitchFamily="18" charset="0"/>
                <a:cs typeface="Times New Roman" pitchFamily="18" charset="0"/>
              </a:rPr>
              <a:t>care.</a:t>
            </a:r>
            <a:endParaRPr lang="en-US" sz="2600" dirty="0">
              <a:latin typeface="Times New Roman" pitchFamily="18" charset="0"/>
              <a:cs typeface="Times New Roman" pitchFamily="18" charset="0"/>
            </a:endParaRPr>
          </a:p>
          <a:p>
            <a:r>
              <a:rPr lang="en-US" sz="2600" dirty="0">
                <a:latin typeface="Times New Roman" pitchFamily="18" charset="0"/>
                <a:cs typeface="Times New Roman" pitchFamily="18" charset="0"/>
              </a:rPr>
              <a:t>Overseeing patient advocacy and education </a:t>
            </a:r>
            <a:r>
              <a:rPr lang="en-US" sz="2600" dirty="0" smtClean="0">
                <a:latin typeface="Times New Roman" pitchFamily="18" charset="0"/>
                <a:cs typeface="Times New Roman" pitchFamily="18" charset="0"/>
              </a:rPr>
              <a:t>initiatives.</a:t>
            </a:r>
            <a:endParaRPr lang="en-US" sz="2600" dirty="0">
              <a:latin typeface="Times New Roman" pitchFamily="18" charset="0"/>
              <a:cs typeface="Times New Roman" pitchFamily="18" charset="0"/>
            </a:endParaRPr>
          </a:p>
          <a:p>
            <a:r>
              <a:rPr lang="en-US" sz="2600" dirty="0" smtClean="0">
                <a:latin typeface="Times New Roman" pitchFamily="18" charset="0"/>
                <a:cs typeface="Times New Roman" pitchFamily="18" charset="0"/>
              </a:rPr>
              <a:t>Overseeing </a:t>
            </a:r>
            <a:r>
              <a:rPr lang="en-US" sz="2600" dirty="0">
                <a:latin typeface="Times New Roman" pitchFamily="18" charset="0"/>
                <a:cs typeface="Times New Roman" pitchFamily="18" charset="0"/>
              </a:rPr>
              <a:t>community health nursing initiatives that address public health problems such as obesity, diabetes, and infectious disease </a:t>
            </a:r>
            <a:r>
              <a:rPr lang="en-US" sz="2600" dirty="0" smtClean="0">
                <a:latin typeface="Times New Roman" pitchFamily="18" charset="0"/>
                <a:cs typeface="Times New Roman" pitchFamily="18" charset="0"/>
              </a:rPr>
              <a:t>prevention.</a:t>
            </a:r>
            <a:endParaRPr lang="en-US" sz="2600" dirty="0">
              <a:latin typeface="Times New Roman" pitchFamily="18" charset="0"/>
              <a:cs typeface="Times New Roman" pitchFamily="18" charset="0"/>
            </a:endParaRPr>
          </a:p>
          <a:p>
            <a:pPr marL="82296" indent="0">
              <a:buNone/>
            </a:pP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2536041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What Are the Responsibilities of a Nurse Manager?</a:t>
            </a:r>
            <a:br>
              <a:rPr lang="en-US" dirty="0">
                <a:effectLst/>
              </a:rPr>
            </a:br>
            <a:endParaRPr lang="en-US" dirty="0"/>
          </a:p>
        </p:txBody>
      </p:sp>
      <p:sp>
        <p:nvSpPr>
          <p:cNvPr id="3" name="Content Placeholder 2"/>
          <p:cNvSpPr>
            <a:spLocks noGrp="1"/>
          </p:cNvSpPr>
          <p:nvPr>
            <p:ph idx="1"/>
          </p:nvPr>
        </p:nvSpPr>
        <p:spPr/>
        <p:txBody>
          <a:bodyPr>
            <a:normAutofit fontScale="85000" lnSpcReduction="10000"/>
          </a:bodyPr>
          <a:lstStyle/>
          <a:p>
            <a:pPr marL="82296" indent="0">
              <a:buNone/>
            </a:pPr>
            <a:r>
              <a:rPr lang="en-US" sz="3100" dirty="0">
                <a:latin typeface="Times New Roman" pitchFamily="18" charset="0"/>
                <a:cs typeface="Times New Roman" pitchFamily="18" charset="0"/>
              </a:rPr>
              <a:t>The key responsibilities of a nurse manager include:</a:t>
            </a:r>
          </a:p>
          <a:p>
            <a:r>
              <a:rPr lang="en-US" sz="3100" dirty="0">
                <a:latin typeface="Times New Roman" pitchFamily="18" charset="0"/>
                <a:cs typeface="Times New Roman" pitchFamily="18" charset="0"/>
              </a:rPr>
              <a:t>Overseeing day-to-day operations</a:t>
            </a:r>
          </a:p>
          <a:p>
            <a:r>
              <a:rPr lang="en-US" sz="3100" dirty="0">
                <a:latin typeface="Times New Roman" pitchFamily="18" charset="0"/>
                <a:cs typeface="Times New Roman" pitchFamily="18" charset="0"/>
              </a:rPr>
              <a:t>Supervising and providing training to team members</a:t>
            </a:r>
          </a:p>
          <a:p>
            <a:r>
              <a:rPr lang="en-US" sz="3100" dirty="0" smtClean="0">
                <a:latin typeface="Times New Roman" pitchFamily="18" charset="0"/>
                <a:cs typeface="Times New Roman" pitchFamily="18" charset="0"/>
              </a:rPr>
              <a:t>Designing </a:t>
            </a:r>
            <a:r>
              <a:rPr lang="en-US" sz="3100" dirty="0">
                <a:latin typeface="Times New Roman" pitchFamily="18" charset="0"/>
                <a:cs typeface="Times New Roman" pitchFamily="18" charset="0"/>
              </a:rPr>
              <a:t>and managing a budget</a:t>
            </a:r>
          </a:p>
          <a:p>
            <a:r>
              <a:rPr lang="en-US" sz="3100" dirty="0">
                <a:latin typeface="Times New Roman" pitchFamily="18" charset="0"/>
                <a:cs typeface="Times New Roman" pitchFamily="18" charset="0"/>
              </a:rPr>
              <a:t>Overseeing insurance and other reimbursements</a:t>
            </a:r>
          </a:p>
          <a:p>
            <a:r>
              <a:rPr lang="en-US" sz="3100" dirty="0">
                <a:latin typeface="Times New Roman" pitchFamily="18" charset="0"/>
                <a:cs typeface="Times New Roman" pitchFamily="18" charset="0"/>
              </a:rPr>
              <a:t>Overseeing electronic health record systems </a:t>
            </a:r>
          </a:p>
          <a:p>
            <a:r>
              <a:rPr lang="en-US" sz="3100" dirty="0">
                <a:latin typeface="Times New Roman" pitchFamily="18" charset="0"/>
                <a:cs typeface="Times New Roman" pitchFamily="18" charset="0"/>
              </a:rPr>
              <a:t>Hiring and evaluating nursing staff</a:t>
            </a:r>
          </a:p>
          <a:p>
            <a:r>
              <a:rPr lang="en-US" sz="3100" dirty="0">
                <a:latin typeface="Times New Roman" pitchFamily="18" charset="0"/>
                <a:cs typeface="Times New Roman" pitchFamily="18" charset="0"/>
              </a:rPr>
              <a:t>Collaborating with other managers to achieve optimal patient outcomes</a:t>
            </a:r>
          </a:p>
          <a:p>
            <a:pPr marL="82296" indent="0">
              <a:buNone/>
            </a:pPr>
            <a:endParaRPr lang="en-US" dirty="0"/>
          </a:p>
        </p:txBody>
      </p:sp>
    </p:spTree>
    <p:extLst>
      <p:ext uri="{BB962C8B-B14F-4D97-AF65-F5344CB8AC3E}">
        <p14:creationId xmlns:p14="http://schemas.microsoft.com/office/powerpoint/2010/main" val="833427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ffectLst/>
              </a:rPr>
              <a:t>5 Nursing Leadership </a:t>
            </a:r>
            <a:r>
              <a:rPr lang="en-US" dirty="0" smtClean="0">
                <a:effectLst/>
              </a:rPr>
              <a:t>Types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8705" y="1447800"/>
            <a:ext cx="6252139" cy="4800600"/>
          </a:xfrm>
        </p:spPr>
      </p:pic>
    </p:spTree>
    <p:extLst>
      <p:ext uri="{BB962C8B-B14F-4D97-AF65-F5344CB8AC3E}">
        <p14:creationId xmlns:p14="http://schemas.microsoft.com/office/powerpoint/2010/main" val="4375663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77</TotalTime>
  <Words>388</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Kurdistan Region-Iraq Ministry of Higher Education &amp; Scientific Research Tishk International University Faculty of Nursing Department of Nursing</vt:lpstr>
      <vt:lpstr>Outlines:</vt:lpstr>
      <vt:lpstr>Introduction</vt:lpstr>
      <vt:lpstr>Difference between nurse leaders &amp; nurse manager </vt:lpstr>
      <vt:lpstr>What are the responsibilities of a Nurse leader?</vt:lpstr>
      <vt:lpstr>PowerPoint Presentation</vt:lpstr>
      <vt:lpstr>PowerPoint Presentation</vt:lpstr>
      <vt:lpstr>What Are the Responsibilities of a Nurse Manager? </vt:lpstr>
      <vt:lpstr>5 Nursing Leadership Types</vt:lpstr>
      <vt:lpstr>PowerPoint Presentation</vt:lpstr>
      <vt:lpstr>References</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Kurdistan Region-Iraq Ministry of Higher Education &amp; Scientific Research Tishk International University Faculty of Nursing Department of Nursing</dc:title>
  <dc:creator>user</dc:creator>
  <cp:lastModifiedBy>user</cp:lastModifiedBy>
  <cp:revision>6</cp:revision>
  <dcterms:created xsi:type="dcterms:W3CDTF">2022-04-24T19:15:38Z</dcterms:created>
  <dcterms:modified xsi:type="dcterms:W3CDTF">2022-04-24T20:33:26Z</dcterms:modified>
</cp:coreProperties>
</file>