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47" r:id="rId2"/>
    <p:sldId id="257" r:id="rId3"/>
    <p:sldId id="258" r:id="rId4"/>
    <p:sldId id="259" r:id="rId5"/>
    <p:sldId id="260" r:id="rId6"/>
    <p:sldId id="261" r:id="rId7"/>
    <p:sldId id="262" r:id="rId8"/>
    <p:sldId id="334" r:id="rId9"/>
    <p:sldId id="448" r:id="rId10"/>
    <p:sldId id="449" r:id="rId11"/>
    <p:sldId id="450" r:id="rId12"/>
    <p:sldId id="451" r:id="rId13"/>
    <p:sldId id="452" r:id="rId14"/>
    <p:sldId id="453" r:id="rId15"/>
    <p:sldId id="454" r:id="rId16"/>
  </p:sldIdLst>
  <p:sldSz cx="10693400" cy="7670800"/>
  <p:notesSz cx="7670800" cy="106934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orient="horz" pos="2066">
          <p15:clr>
            <a:srgbClr val="A4A3A4"/>
          </p15:clr>
        </p15:guide>
        <p15:guide id="4" pos="30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15" autoAdjust="0"/>
    <p:restoredTop sz="94660"/>
  </p:normalViewPr>
  <p:slideViewPr>
    <p:cSldViewPr>
      <p:cViewPr varScale="1">
        <p:scale>
          <a:sx n="63" d="100"/>
          <a:sy n="63" d="100"/>
        </p:scale>
        <p:origin x="1656" y="-330"/>
      </p:cViewPr>
      <p:guideLst>
        <p:guide orient="horz" pos="2880"/>
        <p:guide pos="2160"/>
        <p:guide orient="horz" pos="2066"/>
        <p:guide pos="3011"/>
      </p:guideLst>
    </p:cSldViewPr>
  </p:slideViewPr>
  <p:notesTextViewPr>
    <p:cViewPr>
      <p:scale>
        <a:sx n="100" d="100"/>
        <a:sy n="100" d="100"/>
      </p:scale>
      <p:origin x="0" y="0"/>
    </p:cViewPr>
  </p:notesTextViewPr>
  <p:sorterViewPr>
    <p:cViewPr>
      <p:scale>
        <a:sx n="66" d="100"/>
        <a:sy n="66" d="100"/>
      </p:scale>
      <p:origin x="0" y="206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346575" y="0"/>
            <a:ext cx="3324225" cy="536575"/>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3324225" cy="536575"/>
          </a:xfrm>
          <a:prstGeom prst="rect">
            <a:avLst/>
          </a:prstGeom>
        </p:spPr>
        <p:txBody>
          <a:bodyPr vert="horz" lIns="91440" tIns="45720" rIns="91440" bIns="45720" rtlCol="1"/>
          <a:lstStyle>
            <a:lvl1pPr algn="l">
              <a:defRPr sz="1200"/>
            </a:lvl1pPr>
          </a:lstStyle>
          <a:p>
            <a:fld id="{EDCF271B-7BDC-46AC-AB56-C0FDAB4CF5F3}" type="datetimeFigureOut">
              <a:rPr lang="ar-IQ" smtClean="0"/>
              <a:pPr/>
              <a:t>14/03/1444</a:t>
            </a:fld>
            <a:endParaRPr lang="ar-IQ"/>
          </a:p>
        </p:txBody>
      </p:sp>
      <p:sp>
        <p:nvSpPr>
          <p:cNvPr id="4" name="Slide Image Placeholder 3"/>
          <p:cNvSpPr>
            <a:spLocks noGrp="1" noRot="1" noChangeAspect="1"/>
          </p:cNvSpPr>
          <p:nvPr>
            <p:ph type="sldImg" idx="2"/>
          </p:nvPr>
        </p:nvSpPr>
        <p:spPr>
          <a:xfrm>
            <a:off x="1320800" y="1336675"/>
            <a:ext cx="5029200" cy="3608388"/>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766763" y="5146675"/>
            <a:ext cx="6137275" cy="42100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4346575" y="10156825"/>
            <a:ext cx="3324225" cy="536575"/>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10156825"/>
            <a:ext cx="3324225" cy="536575"/>
          </a:xfrm>
          <a:prstGeom prst="rect">
            <a:avLst/>
          </a:prstGeom>
        </p:spPr>
        <p:txBody>
          <a:bodyPr vert="horz" lIns="91440" tIns="45720" rIns="91440" bIns="45720" rtlCol="1" anchor="b"/>
          <a:lstStyle>
            <a:lvl1pPr algn="l">
              <a:defRPr sz="1200"/>
            </a:lvl1pPr>
          </a:lstStyle>
          <a:p>
            <a:fld id="{9B4E5E68-BF98-41C5-B460-BAB68270BA85}" type="slidenum">
              <a:rPr lang="ar-IQ" smtClean="0"/>
              <a:pPr/>
              <a:t>‹#›</a:t>
            </a:fld>
            <a:endParaRPr lang="ar-IQ"/>
          </a:p>
        </p:txBody>
      </p:sp>
    </p:spTree>
    <p:extLst>
      <p:ext uri="{BB962C8B-B14F-4D97-AF65-F5344CB8AC3E}">
        <p14:creationId xmlns:p14="http://schemas.microsoft.com/office/powerpoint/2010/main" val="336289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0800" y="1336675"/>
            <a:ext cx="5029200" cy="3608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21D7A-BCA3-4639-A779-405E9DD5B61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2587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90717" y="2377948"/>
            <a:ext cx="8961476" cy="715581"/>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81437" y="4295648"/>
            <a:ext cx="73800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3333CC"/>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3333CC"/>
                </a:solidFill>
                <a:latin typeface="Times New Roman"/>
                <a:cs typeface="Times New Roman"/>
              </a:defRPr>
            </a:lvl1pPr>
          </a:lstStyle>
          <a:p>
            <a:endParaRPr/>
          </a:p>
        </p:txBody>
      </p:sp>
      <p:sp>
        <p:nvSpPr>
          <p:cNvPr id="3" name="Holder 3"/>
          <p:cNvSpPr>
            <a:spLocks noGrp="1"/>
          </p:cNvSpPr>
          <p:nvPr>
            <p:ph sz="half" idx="2"/>
          </p:nvPr>
        </p:nvSpPr>
        <p:spPr>
          <a:xfrm>
            <a:off x="527146" y="1764284"/>
            <a:ext cx="458616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429600" y="1764284"/>
            <a:ext cx="4586166"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650" b="1" i="0">
                <a:solidFill>
                  <a:srgbClr val="3333C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20000"/>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38003" y="2583656"/>
            <a:ext cx="7266907" cy="715581"/>
          </a:xfrm>
          <a:prstGeom prst="rect">
            <a:avLst/>
          </a:prstGeom>
        </p:spPr>
        <p:txBody>
          <a:bodyPr wrap="square" lIns="0" tIns="0" rIns="0" bIns="0">
            <a:spAutoFit/>
          </a:bodyPr>
          <a:lstStyle>
            <a:lvl1pPr>
              <a:defRPr sz="4650" b="1" i="0">
                <a:solidFill>
                  <a:srgbClr val="3333CC"/>
                </a:solidFill>
                <a:latin typeface="Times New Roman"/>
                <a:cs typeface="Times New Roman"/>
              </a:defRPr>
            </a:lvl1pPr>
          </a:lstStyle>
          <a:p>
            <a:endParaRPr/>
          </a:p>
        </p:txBody>
      </p:sp>
      <p:sp>
        <p:nvSpPr>
          <p:cNvPr id="3" name="Holder 3"/>
          <p:cNvSpPr>
            <a:spLocks noGrp="1"/>
          </p:cNvSpPr>
          <p:nvPr>
            <p:ph type="body" idx="1"/>
          </p:nvPr>
        </p:nvSpPr>
        <p:spPr>
          <a:xfrm>
            <a:off x="924340" y="1988395"/>
            <a:ext cx="8694230" cy="276999"/>
          </a:xfrm>
          <a:prstGeom prst="rect">
            <a:avLst/>
          </a:prstGeom>
        </p:spPr>
        <p:txBody>
          <a:bodyPr wrap="square" lIns="0" tIns="0" rIns="0" bIns="0">
            <a:spAutoFit/>
          </a:bodyPr>
          <a:lstStyle>
            <a:lvl1pPr>
              <a:defRPr sz="1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584591" y="7133844"/>
            <a:ext cx="337373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27146" y="7133844"/>
            <a:ext cx="2424869"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10/9/2022</a:t>
            </a:fld>
            <a:endParaRPr lang="en-US"/>
          </a:p>
        </p:txBody>
      </p:sp>
      <p:sp>
        <p:nvSpPr>
          <p:cNvPr id="6" name="Holder 6"/>
          <p:cNvSpPr>
            <a:spLocks noGrp="1"/>
          </p:cNvSpPr>
          <p:nvPr>
            <p:ph type="sldNum" sz="quarter" idx="7"/>
          </p:nvPr>
        </p:nvSpPr>
        <p:spPr>
          <a:xfrm>
            <a:off x="7590899" y="7133844"/>
            <a:ext cx="2424869"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8802" y="535665"/>
            <a:ext cx="2188466" cy="1762435"/>
          </a:xfrm>
          <a:prstGeom prst="rect">
            <a:avLst/>
          </a:prstGeom>
        </p:spPr>
      </p:pic>
      <p:sp>
        <p:nvSpPr>
          <p:cNvPr id="3" name="Rectangle 2"/>
          <p:cNvSpPr/>
          <p:nvPr/>
        </p:nvSpPr>
        <p:spPr>
          <a:xfrm>
            <a:off x="542896" y="676605"/>
            <a:ext cx="7394604" cy="1583288"/>
          </a:xfrm>
          <a:prstGeom prst="rect">
            <a:avLst/>
          </a:prstGeom>
        </p:spPr>
        <p:txBody>
          <a:bodyPr wrap="square" lIns="104937" tIns="52468" rIns="104937" bIns="52468">
            <a:spAutoFit/>
          </a:bodyPr>
          <a:lstStyle/>
          <a:p>
            <a:pPr algn="l"/>
            <a:r>
              <a:rPr lang="en-US" sz="3200" b="1" kern="0" dirty="0" err="1">
                <a:solidFill>
                  <a:prstClr val="black"/>
                </a:solidFill>
              </a:rPr>
              <a:t>Tishk</a:t>
            </a:r>
            <a:r>
              <a:rPr lang="en-US" sz="3200" b="1" kern="0" dirty="0">
                <a:solidFill>
                  <a:prstClr val="black"/>
                </a:solidFill>
              </a:rPr>
              <a:t> International University</a:t>
            </a:r>
          </a:p>
          <a:p>
            <a:pPr algn="l"/>
            <a:r>
              <a:rPr lang="en-US" sz="3200" b="1" kern="0" dirty="0">
                <a:solidFill>
                  <a:prstClr val="black"/>
                </a:solidFill>
              </a:rPr>
              <a:t>Engineering Faculty</a:t>
            </a:r>
          </a:p>
          <a:p>
            <a:pPr algn="l"/>
            <a:r>
              <a:rPr lang="en-US" sz="3200" b="1" kern="0" dirty="0" smtClean="0">
                <a:solidFill>
                  <a:prstClr val="black"/>
                </a:solidFill>
              </a:rPr>
              <a:t>Petroleum &amp; Mining Eng</a:t>
            </a:r>
            <a:r>
              <a:rPr lang="en-US" sz="3200" b="1" kern="0" dirty="0">
                <a:solidFill>
                  <a:prstClr val="black"/>
                </a:solidFill>
              </a:rPr>
              <a:t>. Department</a:t>
            </a:r>
          </a:p>
        </p:txBody>
      </p:sp>
      <p:sp>
        <p:nvSpPr>
          <p:cNvPr id="4" name="Rectangle 3"/>
          <p:cNvSpPr/>
          <p:nvPr/>
        </p:nvSpPr>
        <p:spPr>
          <a:xfrm>
            <a:off x="696249" y="2237135"/>
            <a:ext cx="9635220" cy="880754"/>
          </a:xfrm>
          <a:prstGeom prst="rect">
            <a:avLst/>
          </a:prstGeom>
        </p:spPr>
        <p:txBody>
          <a:bodyPr wrap="square" lIns="104937" tIns="52468" rIns="104937" bIns="52468">
            <a:spAutoFit/>
          </a:bodyPr>
          <a:lstStyle/>
          <a:p>
            <a:r>
              <a:rPr lang="en-US" sz="5000" b="1" dirty="0" smtClean="0">
                <a:solidFill>
                  <a:srgbClr val="080808"/>
                </a:solidFill>
              </a:rPr>
              <a:t>Introduction To Mining PTR-318</a:t>
            </a:r>
            <a:endParaRPr lang="en-US" sz="5000" b="1" kern="0" dirty="0">
              <a:solidFill>
                <a:prstClr val="black"/>
              </a:solidFill>
            </a:endParaRPr>
          </a:p>
        </p:txBody>
      </p:sp>
      <p:sp>
        <p:nvSpPr>
          <p:cNvPr id="5" name="Rectangle 4"/>
          <p:cNvSpPr/>
          <p:nvPr/>
        </p:nvSpPr>
        <p:spPr>
          <a:xfrm>
            <a:off x="1188030" y="5220151"/>
            <a:ext cx="8094040" cy="669372"/>
          </a:xfrm>
          <a:prstGeom prst="rect">
            <a:avLst/>
          </a:prstGeom>
        </p:spPr>
        <p:txBody>
          <a:bodyPr wrap="square" lIns="104937" tIns="52468" rIns="104937" bIns="52468">
            <a:spAutoFit/>
          </a:bodyPr>
          <a:lstStyle/>
          <a:p>
            <a:r>
              <a:rPr lang="en-US" sz="3700" b="1" kern="0" dirty="0" smtClean="0">
                <a:solidFill>
                  <a:srgbClr val="0070C0"/>
                </a:solidFill>
              </a:rPr>
              <a:t>3rd. </a:t>
            </a:r>
            <a:r>
              <a:rPr lang="en-US" sz="3700" b="1" kern="0" dirty="0">
                <a:solidFill>
                  <a:srgbClr val="0070C0"/>
                </a:solidFill>
              </a:rPr>
              <a:t>Grade- </a:t>
            </a:r>
            <a:r>
              <a:rPr lang="en-US" sz="3700" b="1" kern="0" dirty="0" smtClean="0">
                <a:solidFill>
                  <a:srgbClr val="0070C0"/>
                </a:solidFill>
              </a:rPr>
              <a:t>Fall </a:t>
            </a:r>
            <a:r>
              <a:rPr lang="en-US" sz="3700" b="1" kern="0" dirty="0">
                <a:solidFill>
                  <a:srgbClr val="0070C0"/>
                </a:solidFill>
              </a:rPr>
              <a:t>Semester </a:t>
            </a:r>
            <a:r>
              <a:rPr lang="en-US" sz="3700" b="1" kern="0" dirty="0" smtClean="0">
                <a:solidFill>
                  <a:srgbClr val="0070C0"/>
                </a:solidFill>
              </a:rPr>
              <a:t>2022-2023</a:t>
            </a:r>
            <a:endParaRPr lang="en-US" sz="3700" b="1" kern="0" dirty="0">
              <a:solidFill>
                <a:srgbClr val="0070C0"/>
              </a:solidFill>
            </a:endParaRPr>
          </a:p>
        </p:txBody>
      </p:sp>
      <p:sp>
        <p:nvSpPr>
          <p:cNvPr id="6" name="Rectangle 5"/>
          <p:cNvSpPr/>
          <p:nvPr/>
        </p:nvSpPr>
        <p:spPr>
          <a:xfrm>
            <a:off x="3464321" y="3848341"/>
            <a:ext cx="2757476" cy="880754"/>
          </a:xfrm>
          <a:prstGeom prst="rect">
            <a:avLst/>
          </a:prstGeom>
          <a:solidFill>
            <a:srgbClr val="FFFF00"/>
          </a:solidFill>
        </p:spPr>
        <p:txBody>
          <a:bodyPr wrap="square" lIns="104937" tIns="52468" rIns="104937" bIns="52468">
            <a:spAutoFit/>
          </a:bodyPr>
          <a:lstStyle/>
          <a:p>
            <a:r>
              <a:rPr lang="en-US" sz="5000" b="1" kern="0" dirty="0">
                <a:solidFill>
                  <a:srgbClr val="C00000"/>
                </a:solidFill>
              </a:rPr>
              <a:t>Lecture 1</a:t>
            </a:r>
            <a:endParaRPr lang="en-US" sz="6900" b="1" kern="0" dirty="0">
              <a:solidFill>
                <a:srgbClr val="0070C0"/>
              </a:solidFill>
            </a:endParaRPr>
          </a:p>
        </p:txBody>
      </p:sp>
      <p:sp>
        <p:nvSpPr>
          <p:cNvPr id="7" name="Rectangle 6"/>
          <p:cNvSpPr/>
          <p:nvPr/>
        </p:nvSpPr>
        <p:spPr>
          <a:xfrm>
            <a:off x="637730" y="6333376"/>
            <a:ext cx="8723108" cy="669372"/>
          </a:xfrm>
          <a:prstGeom prst="rect">
            <a:avLst/>
          </a:prstGeom>
        </p:spPr>
        <p:txBody>
          <a:bodyPr wrap="square" lIns="104937" tIns="52468" rIns="104937" bIns="52468">
            <a:spAutoFit/>
          </a:bodyPr>
          <a:lstStyle/>
          <a:p>
            <a:r>
              <a:rPr lang="en-US" sz="3700" b="1" kern="0" dirty="0">
                <a:solidFill>
                  <a:prstClr val="black"/>
                </a:solidFill>
              </a:rPr>
              <a:t>Instructor: Professor, Dr. </a:t>
            </a:r>
            <a:r>
              <a:rPr lang="en-US" sz="3700" b="1" kern="0" dirty="0" err="1">
                <a:solidFill>
                  <a:prstClr val="black"/>
                </a:solidFill>
              </a:rPr>
              <a:t>Hamed</a:t>
            </a:r>
            <a:r>
              <a:rPr lang="en-US" sz="3700" b="1" kern="0" dirty="0">
                <a:solidFill>
                  <a:prstClr val="black"/>
                </a:solidFill>
              </a:rPr>
              <a:t> M. </a:t>
            </a:r>
            <a:r>
              <a:rPr lang="en-US" sz="3700" b="1" kern="0" dirty="0" err="1">
                <a:solidFill>
                  <a:prstClr val="black"/>
                </a:solidFill>
              </a:rPr>
              <a:t>Jassim</a:t>
            </a:r>
            <a:endParaRPr lang="en-US" sz="3700" b="1" kern="0" dirty="0">
              <a:solidFill>
                <a:prstClr val="black"/>
              </a:solidFill>
            </a:endParaRPr>
          </a:p>
        </p:txBody>
      </p:sp>
      <p:sp>
        <p:nvSpPr>
          <p:cNvPr id="8" name="Content Placeholder 3"/>
          <p:cNvSpPr txBox="1">
            <a:spLocks/>
          </p:cNvSpPr>
          <p:nvPr/>
        </p:nvSpPr>
        <p:spPr>
          <a:xfrm>
            <a:off x="495562" y="6233769"/>
            <a:ext cx="11345430" cy="1209749"/>
          </a:xfrm>
          <a:prstGeom prst="rect">
            <a:avLst/>
          </a:prstGeom>
        </p:spPr>
        <p:txBody>
          <a:bodyPr lIns="104937" tIns="52468" rIns="104937" bIns="52468"/>
          <a:lstStyle/>
          <a:p>
            <a:pPr marL="262341" indent="-262341" algn="ctr" defTabSz="1049365" rtl="0">
              <a:lnSpc>
                <a:spcPct val="90000"/>
              </a:lnSpc>
              <a:spcBef>
                <a:spcPts val="1148"/>
              </a:spcBef>
              <a:defRPr/>
            </a:pPr>
            <a:r>
              <a:rPr lang="en-US" sz="3200" dirty="0"/>
              <a:t> </a:t>
            </a:r>
          </a:p>
          <a:p>
            <a:pPr marL="262341" indent="-262341" algn="ctr" defTabSz="1049365" rtl="0">
              <a:lnSpc>
                <a:spcPct val="90000"/>
              </a:lnSpc>
              <a:spcBef>
                <a:spcPts val="1148"/>
              </a:spcBef>
              <a:defRPr/>
            </a:pPr>
            <a:r>
              <a:rPr lang="en-US" sz="3200" dirty="0"/>
              <a:t>         </a:t>
            </a:r>
            <a:endParaRPr lang="en-US" sz="3200" b="1" dirty="0"/>
          </a:p>
          <a:p>
            <a:pPr marL="262341" indent="-262341" algn="l" defTabSz="1049365" rtl="0">
              <a:lnSpc>
                <a:spcPct val="90000"/>
              </a:lnSpc>
              <a:spcBef>
                <a:spcPts val="1148"/>
              </a:spcBef>
              <a:defRPr/>
            </a:pPr>
            <a:endParaRPr lang="en-US" sz="3200" b="1" dirty="0"/>
          </a:p>
        </p:txBody>
      </p:sp>
    </p:spTree>
    <p:extLst>
      <p:ext uri="{BB962C8B-B14F-4D97-AF65-F5344CB8AC3E}">
        <p14:creationId xmlns:p14="http://schemas.microsoft.com/office/powerpoint/2010/main" val="3464155915"/>
      </p:ext>
    </p:extLst>
  </p:cSld>
  <p:clrMapOvr>
    <a:masterClrMapping/>
  </p:clrMapOvr>
  <mc:AlternateContent xmlns:mc="http://schemas.openxmlformats.org/markup-compatibility/2006" xmlns:p14="http://schemas.microsoft.com/office/powerpoint/2010/main">
    <mc:Choice Requires="p14">
      <p:transition spd="slow" p14:dur="2000" advTm="17207"/>
    </mc:Choice>
    <mc:Fallback xmlns="">
      <p:transition spd="slow" advTm="1720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101600"/>
            <a:ext cx="10439400" cy="6986528"/>
          </a:xfrm>
          <a:prstGeom prst="rect">
            <a:avLst/>
          </a:prstGeom>
        </p:spPr>
        <p:txBody>
          <a:bodyPr wrap="square">
            <a:spAutoFit/>
          </a:bodyPr>
          <a:lstStyle/>
          <a:p>
            <a:pPr algn="l"/>
            <a:r>
              <a:rPr lang="en-US" sz="2800" b="1" dirty="0">
                <a:solidFill>
                  <a:srgbClr val="FF0000"/>
                </a:solidFill>
                <a:latin typeface="Arial" pitchFamily="34" charset="0"/>
                <a:cs typeface="Arial" pitchFamily="34" charset="0"/>
              </a:rPr>
              <a:t>Claystone for brick industry </a:t>
            </a:r>
            <a:r>
              <a:rPr lang="en-US" sz="2800" b="1" dirty="0">
                <a:latin typeface="Arial" pitchFamily="34" charset="0"/>
                <a:cs typeface="Arial" pitchFamily="34" charset="0"/>
              </a:rPr>
              <a:t>is another economic aspect</a:t>
            </a:r>
            <a:r>
              <a:rPr lang="en-US" sz="2800" b="1" dirty="0" smtClean="0">
                <a:latin typeface="Arial" pitchFamily="34" charset="0"/>
                <a:cs typeface="Arial" pitchFamily="34" charset="0"/>
              </a:rPr>
              <a:t>.</a:t>
            </a: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 </a:t>
            </a:r>
            <a:r>
              <a:rPr lang="en-US" sz="2800" b="1" dirty="0">
                <a:latin typeface="Arial" pitchFamily="34" charset="0"/>
                <a:cs typeface="Arial" pitchFamily="34" charset="0"/>
              </a:rPr>
              <a:t>Different formations may contain suitable claystone for brick industry. </a:t>
            </a:r>
            <a:endParaRPr lang="en-US" sz="2800" b="1" dirty="0" smtClean="0">
              <a:latin typeface="Arial" pitchFamily="34" charset="0"/>
              <a:cs typeface="Arial" pitchFamily="34" charset="0"/>
            </a:endParaRP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The </a:t>
            </a:r>
            <a:r>
              <a:rPr lang="en-US" sz="2800" b="1" dirty="0" smtClean="0">
                <a:solidFill>
                  <a:srgbClr val="FF0000"/>
                </a:solidFill>
                <a:latin typeface="Arial" pitchFamily="34" charset="0"/>
                <a:cs typeface="Arial" pitchFamily="34" charset="0"/>
              </a:rPr>
              <a:t>Bai Hassan Formation </a:t>
            </a:r>
            <a:r>
              <a:rPr lang="en-US" sz="2800" b="1" dirty="0" smtClean="0">
                <a:latin typeface="Arial" pitchFamily="34" charset="0"/>
                <a:cs typeface="Arial" pitchFamily="34" charset="0"/>
              </a:rPr>
              <a:t>is an example.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Towards west of </a:t>
            </a:r>
            <a:r>
              <a:rPr lang="en-US" sz="2800" b="1" dirty="0" err="1" smtClean="0">
                <a:latin typeface="Arial" pitchFamily="34" charset="0"/>
                <a:cs typeface="Arial" pitchFamily="34" charset="0"/>
              </a:rPr>
              <a:t>Koisanjaq</a:t>
            </a:r>
            <a:r>
              <a:rPr lang="en-US" sz="2800" b="1" dirty="0" smtClean="0">
                <a:latin typeface="Arial" pitchFamily="34" charset="0"/>
                <a:cs typeface="Arial" pitchFamily="34" charset="0"/>
              </a:rPr>
              <a:t> vicinity, the chemical analysis of such claystone revealed </a:t>
            </a:r>
            <a:r>
              <a:rPr lang="en-US" sz="2800" b="1" dirty="0" smtClean="0">
                <a:solidFill>
                  <a:srgbClr val="FF0000"/>
                </a:solidFill>
                <a:latin typeface="Arial" pitchFamily="34" charset="0"/>
                <a:cs typeface="Arial" pitchFamily="34" charset="0"/>
              </a:rPr>
              <a:t>excellent results</a:t>
            </a:r>
            <a:r>
              <a:rPr lang="en-US" sz="2800" b="1" dirty="0" smtClean="0">
                <a:latin typeface="Arial" pitchFamily="34" charset="0"/>
                <a:cs typeface="Arial" pitchFamily="34" charset="0"/>
              </a:rPr>
              <a:t>.</a:t>
            </a:r>
          </a:p>
          <a:p>
            <a:pPr algn="l"/>
            <a:r>
              <a:rPr lang="en-US" sz="2800" b="1" dirty="0" smtClean="0">
                <a:latin typeface="Arial" pitchFamily="34" charset="0"/>
                <a:cs typeface="Arial" pitchFamily="34" charset="0"/>
              </a:rPr>
              <a:t> </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It is worth to mention that </a:t>
            </a:r>
            <a:r>
              <a:rPr lang="en-US" sz="2800" b="1" dirty="0" err="1" smtClean="0">
                <a:latin typeface="Arial" pitchFamily="34" charset="0"/>
                <a:cs typeface="Arial" pitchFamily="34" charset="0"/>
              </a:rPr>
              <a:t>claystones</a:t>
            </a:r>
            <a:r>
              <a:rPr lang="en-US" sz="2800" b="1" dirty="0" smtClean="0">
                <a:latin typeface="Arial" pitchFamily="34" charset="0"/>
                <a:cs typeface="Arial" pitchFamily="34" charset="0"/>
              </a:rPr>
              <a:t> in </a:t>
            </a:r>
            <a:r>
              <a:rPr lang="en-US" sz="2800" b="1" dirty="0" err="1" smtClean="0">
                <a:solidFill>
                  <a:srgbClr val="FF0000"/>
                </a:solidFill>
                <a:latin typeface="Arial" pitchFamily="34" charset="0"/>
                <a:cs typeface="Arial" pitchFamily="34" charset="0"/>
              </a:rPr>
              <a:t>Injana</a:t>
            </a:r>
            <a:r>
              <a:rPr lang="en-US" sz="2800" b="1" dirty="0" smtClean="0">
                <a:latin typeface="Arial" pitchFamily="34" charset="0"/>
                <a:cs typeface="Arial" pitchFamily="34" charset="0"/>
              </a:rPr>
              <a:t> and </a:t>
            </a:r>
            <a:r>
              <a:rPr lang="en-US" sz="2800" b="1" dirty="0" err="1" smtClean="0">
                <a:solidFill>
                  <a:srgbClr val="FF0000"/>
                </a:solidFill>
                <a:latin typeface="Arial" pitchFamily="34" charset="0"/>
                <a:cs typeface="Arial" pitchFamily="34" charset="0"/>
              </a:rPr>
              <a:t>Mukdadiya</a:t>
            </a:r>
            <a:r>
              <a:rPr lang="en-US" sz="2800" b="1" dirty="0" smtClean="0">
                <a:solidFill>
                  <a:srgbClr val="FF0000"/>
                </a:solidFill>
                <a:latin typeface="Arial" pitchFamily="34" charset="0"/>
                <a:cs typeface="Arial" pitchFamily="34" charset="0"/>
              </a:rPr>
              <a:t> formations </a:t>
            </a:r>
            <a:r>
              <a:rPr lang="en-US" sz="2800" b="1" dirty="0" smtClean="0">
                <a:latin typeface="Arial" pitchFamily="34" charset="0"/>
                <a:cs typeface="Arial" pitchFamily="34" charset="0"/>
              </a:rPr>
              <a:t>in different parts of Iraq include industrial clay minerals, like </a:t>
            </a:r>
            <a:r>
              <a:rPr lang="en-US" sz="2800" b="1" dirty="0" smtClean="0">
                <a:solidFill>
                  <a:srgbClr val="FF0000"/>
                </a:solidFill>
                <a:latin typeface="Arial" pitchFamily="34" charset="0"/>
                <a:cs typeface="Arial" pitchFamily="34" charset="0"/>
              </a:rPr>
              <a:t>montmorillonite</a:t>
            </a:r>
            <a:r>
              <a:rPr lang="en-US" sz="2800" b="1" dirty="0" smtClean="0">
                <a:latin typeface="Arial" pitchFamily="34" charset="0"/>
                <a:cs typeface="Arial" pitchFamily="34" charset="0"/>
              </a:rPr>
              <a:t>, </a:t>
            </a:r>
            <a:r>
              <a:rPr lang="en-US" sz="2800" b="1" dirty="0" smtClean="0">
                <a:solidFill>
                  <a:srgbClr val="FF0000"/>
                </a:solidFill>
                <a:latin typeface="Arial" pitchFamily="34" charset="0"/>
                <a:cs typeface="Arial" pitchFamily="34" charset="0"/>
              </a:rPr>
              <a:t>kaolinite</a:t>
            </a:r>
            <a:r>
              <a:rPr lang="en-US" sz="2800" b="1" dirty="0" smtClean="0">
                <a:latin typeface="Arial" pitchFamily="34" charset="0"/>
                <a:cs typeface="Arial" pitchFamily="34" charset="0"/>
              </a:rPr>
              <a:t>; therefore, it is highly recommended to perform special studies to discover such industrial </a:t>
            </a:r>
            <a:r>
              <a:rPr lang="en-US" sz="2800" b="1" dirty="0" err="1" smtClean="0">
                <a:latin typeface="Arial" pitchFamily="34" charset="0"/>
                <a:cs typeface="Arial" pitchFamily="34" charset="0"/>
              </a:rPr>
              <a:t>claystones</a:t>
            </a:r>
            <a:r>
              <a:rPr lang="en-US" sz="2800" b="1" dirty="0" smtClean="0">
                <a:latin typeface="Arial" pitchFamily="34" charset="0"/>
                <a:cs typeface="Arial" pitchFamily="34" charset="0"/>
              </a:rPr>
              <a:t>, especially there are oil exploration activities in the vicinity and near surroundings.</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362771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177800"/>
            <a:ext cx="10058400" cy="5693866"/>
          </a:xfrm>
          <a:prstGeom prst="rect">
            <a:avLst/>
          </a:prstGeom>
        </p:spPr>
        <p:txBody>
          <a:bodyPr wrap="square">
            <a:spAutoFit/>
          </a:bodyPr>
          <a:lstStyle/>
          <a:p>
            <a:pPr algn="l"/>
            <a:r>
              <a:rPr lang="en-US" sz="2800" b="1" dirty="0">
                <a:solidFill>
                  <a:srgbClr val="FF0000"/>
                </a:solidFill>
                <a:latin typeface="Arial" pitchFamily="34" charset="0"/>
                <a:cs typeface="Arial" pitchFamily="34" charset="0"/>
              </a:rPr>
              <a:t>Gypsum </a:t>
            </a:r>
            <a:r>
              <a:rPr lang="en-US" sz="2800" b="1" dirty="0">
                <a:latin typeface="Arial" pitchFamily="34" charset="0"/>
                <a:cs typeface="Arial" pitchFamily="34" charset="0"/>
              </a:rPr>
              <a:t>is present within the </a:t>
            </a:r>
            <a:r>
              <a:rPr lang="en-US" sz="2800" b="1" dirty="0" err="1">
                <a:solidFill>
                  <a:srgbClr val="FF0000"/>
                </a:solidFill>
                <a:latin typeface="Arial" pitchFamily="34" charset="0"/>
                <a:cs typeface="Arial" pitchFamily="34" charset="0"/>
              </a:rPr>
              <a:t>Fatha</a:t>
            </a:r>
            <a:r>
              <a:rPr lang="en-US" sz="2800" b="1" dirty="0">
                <a:solidFill>
                  <a:srgbClr val="FF0000"/>
                </a:solidFill>
                <a:latin typeface="Arial" pitchFamily="34" charset="0"/>
                <a:cs typeface="Arial" pitchFamily="34" charset="0"/>
              </a:rPr>
              <a:t> Formation</a:t>
            </a:r>
            <a:r>
              <a:rPr lang="en-US" sz="2800" b="1" dirty="0">
                <a:latin typeface="Arial" pitchFamily="34" charset="0"/>
                <a:cs typeface="Arial" pitchFamily="34" charset="0"/>
              </a:rPr>
              <a:t>, but the </a:t>
            </a:r>
            <a:r>
              <a:rPr lang="en-US" sz="2800" b="1" dirty="0">
                <a:solidFill>
                  <a:srgbClr val="FF0000"/>
                </a:solidFill>
                <a:latin typeface="Arial" pitchFamily="34" charset="0"/>
                <a:cs typeface="Arial" pitchFamily="34" charset="0"/>
              </a:rPr>
              <a:t>thickness</a:t>
            </a:r>
            <a:r>
              <a:rPr lang="en-US" sz="2800" b="1" dirty="0">
                <a:latin typeface="Arial" pitchFamily="34" charset="0"/>
                <a:cs typeface="Arial" pitchFamily="34" charset="0"/>
              </a:rPr>
              <a:t> and </a:t>
            </a:r>
            <a:r>
              <a:rPr lang="en-US" sz="2800" b="1" dirty="0">
                <a:solidFill>
                  <a:srgbClr val="FF0000"/>
                </a:solidFill>
                <a:latin typeface="Arial" pitchFamily="34" charset="0"/>
                <a:cs typeface="Arial" pitchFamily="34" charset="0"/>
              </a:rPr>
              <a:t>extension</a:t>
            </a:r>
            <a:r>
              <a:rPr lang="en-US" sz="2800" b="1" dirty="0">
                <a:latin typeface="Arial" pitchFamily="34" charset="0"/>
                <a:cs typeface="Arial" pitchFamily="34" charset="0"/>
              </a:rPr>
              <a:t> of the beds are </a:t>
            </a:r>
            <a:r>
              <a:rPr lang="en-US" sz="2800" b="1" dirty="0">
                <a:solidFill>
                  <a:srgbClr val="FF0000"/>
                </a:solidFill>
                <a:latin typeface="Arial" pitchFamily="34" charset="0"/>
                <a:cs typeface="Arial" pitchFamily="34" charset="0"/>
              </a:rPr>
              <a:t>not favorable for large industries</a:t>
            </a:r>
            <a:r>
              <a:rPr lang="en-US" sz="2800" b="1" dirty="0">
                <a:latin typeface="Arial" pitchFamily="34" charset="0"/>
                <a:cs typeface="Arial" pitchFamily="34" charset="0"/>
              </a:rPr>
              <a:t>; however, they </a:t>
            </a:r>
            <a:r>
              <a:rPr lang="en-US" sz="2800" b="1" dirty="0">
                <a:solidFill>
                  <a:srgbClr val="FF0000"/>
                </a:solidFill>
                <a:latin typeface="Arial" pitchFamily="34" charset="0"/>
                <a:cs typeface="Arial" pitchFamily="34" charset="0"/>
              </a:rPr>
              <a:t>may cover the local demands</a:t>
            </a:r>
            <a:r>
              <a:rPr lang="en-US" sz="2800" b="1" dirty="0">
                <a:latin typeface="Arial" pitchFamily="34" charset="0"/>
                <a:cs typeface="Arial" pitchFamily="34" charset="0"/>
              </a:rPr>
              <a:t>. </a:t>
            </a:r>
            <a:endParaRPr lang="en-US" sz="2800" b="1" dirty="0" smtClean="0">
              <a:latin typeface="Arial" pitchFamily="34" charset="0"/>
              <a:cs typeface="Arial" pitchFamily="34" charset="0"/>
            </a:endParaRP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Another </a:t>
            </a:r>
            <a:r>
              <a:rPr lang="en-US" sz="2800" b="1" dirty="0">
                <a:latin typeface="Arial" pitchFamily="34" charset="0"/>
                <a:cs typeface="Arial" pitchFamily="34" charset="0"/>
              </a:rPr>
              <a:t>economic aspect is the </a:t>
            </a:r>
            <a:r>
              <a:rPr lang="en-US" sz="2800" b="1" dirty="0">
                <a:solidFill>
                  <a:srgbClr val="FF0000"/>
                </a:solidFill>
                <a:latin typeface="Arial" pitchFamily="34" charset="0"/>
                <a:cs typeface="Arial" pitchFamily="34" charset="0"/>
              </a:rPr>
              <a:t>sand</a:t>
            </a:r>
            <a:r>
              <a:rPr lang="en-US" sz="2800" b="1" dirty="0">
                <a:latin typeface="Arial" pitchFamily="34" charset="0"/>
                <a:cs typeface="Arial" pitchFamily="34" charset="0"/>
              </a:rPr>
              <a:t> and </a:t>
            </a:r>
            <a:r>
              <a:rPr lang="en-US" sz="2800" b="1" dirty="0">
                <a:solidFill>
                  <a:srgbClr val="FF0000"/>
                </a:solidFill>
                <a:latin typeface="Arial" pitchFamily="34" charset="0"/>
                <a:cs typeface="Arial" pitchFamily="34" charset="0"/>
              </a:rPr>
              <a:t>gravel</a:t>
            </a:r>
            <a:r>
              <a:rPr lang="en-US" sz="2800" b="1" dirty="0">
                <a:latin typeface="Arial" pitchFamily="34" charset="0"/>
                <a:cs typeface="Arial" pitchFamily="34" charset="0"/>
              </a:rPr>
              <a:t> in the </a:t>
            </a:r>
            <a:r>
              <a:rPr lang="en-US" sz="2800" b="1" dirty="0">
                <a:solidFill>
                  <a:srgbClr val="FF0000"/>
                </a:solidFill>
                <a:latin typeface="Arial" pitchFamily="34" charset="0"/>
                <a:cs typeface="Arial" pitchFamily="34" charset="0"/>
              </a:rPr>
              <a:t>main valleys</a:t>
            </a:r>
            <a:r>
              <a:rPr lang="en-US" sz="2800" b="1" dirty="0">
                <a:latin typeface="Arial" pitchFamily="34" charset="0"/>
                <a:cs typeface="Arial" pitchFamily="34" charset="0"/>
              </a:rPr>
              <a:t>. </a:t>
            </a:r>
            <a:endParaRPr lang="en-US" sz="2800" b="1" dirty="0" smtClean="0">
              <a:latin typeface="Arial" pitchFamily="34" charset="0"/>
              <a:cs typeface="Arial" pitchFamily="34" charset="0"/>
            </a:endParaRP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They </a:t>
            </a:r>
            <a:r>
              <a:rPr lang="en-US" sz="2800" b="1" dirty="0">
                <a:latin typeface="Arial" pitchFamily="34" charset="0"/>
                <a:cs typeface="Arial" pitchFamily="34" charset="0"/>
              </a:rPr>
              <a:t>are almost </a:t>
            </a:r>
            <a:r>
              <a:rPr lang="en-US" sz="2800" b="1" dirty="0">
                <a:solidFill>
                  <a:srgbClr val="FF0000"/>
                </a:solidFill>
                <a:latin typeface="Arial" pitchFamily="34" charset="0"/>
                <a:cs typeface="Arial" pitchFamily="34" charset="0"/>
              </a:rPr>
              <a:t>free of SO</a:t>
            </a:r>
            <a:r>
              <a:rPr lang="en-US" sz="2800" b="1" baseline="-25000" dirty="0">
                <a:solidFill>
                  <a:srgbClr val="FF0000"/>
                </a:solidFill>
                <a:latin typeface="Arial" pitchFamily="34" charset="0"/>
                <a:cs typeface="Arial" pitchFamily="34" charset="0"/>
              </a:rPr>
              <a:t>4</a:t>
            </a:r>
            <a:r>
              <a:rPr lang="en-US" sz="2800" b="1" dirty="0">
                <a:latin typeface="Arial" pitchFamily="34" charset="0"/>
                <a:cs typeface="Arial" pitchFamily="34" charset="0"/>
              </a:rPr>
              <a:t>, due to very rare gypsum exposures. </a:t>
            </a:r>
            <a:endParaRPr lang="en-US" sz="2800" b="1" dirty="0" smtClean="0">
              <a:latin typeface="Arial" pitchFamily="34" charset="0"/>
              <a:cs typeface="Arial" pitchFamily="34" charset="0"/>
            </a:endParaRP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They </a:t>
            </a:r>
            <a:r>
              <a:rPr lang="en-US" sz="2800" b="1" dirty="0">
                <a:latin typeface="Arial" pitchFamily="34" charset="0"/>
                <a:cs typeface="Arial" pitchFamily="34" charset="0"/>
              </a:rPr>
              <a:t>could be used in different constructions.</a:t>
            </a:r>
            <a:br>
              <a:rPr lang="en-US" sz="2800" b="1" dirty="0">
                <a:latin typeface="Arial" pitchFamily="34" charset="0"/>
                <a:cs typeface="Arial" pitchFamily="34" charset="0"/>
              </a:rPr>
            </a:br>
            <a:endParaRPr lang="en-US" sz="2800" b="1" dirty="0"/>
          </a:p>
        </p:txBody>
      </p:sp>
    </p:spTree>
    <p:extLst>
      <p:ext uri="{BB962C8B-B14F-4D97-AF65-F5344CB8AC3E}">
        <p14:creationId xmlns:p14="http://schemas.microsoft.com/office/powerpoint/2010/main" val="34577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300" y="177800"/>
            <a:ext cx="10287000" cy="6986528"/>
          </a:xfrm>
          <a:prstGeom prst="rect">
            <a:avLst/>
          </a:prstGeom>
        </p:spPr>
        <p:txBody>
          <a:bodyPr wrap="square">
            <a:spAutoFit/>
          </a:bodyPr>
          <a:lstStyle/>
          <a:p>
            <a:pPr lvl="0" algn="l" rtl="0" fontAlgn="base">
              <a:spcBef>
                <a:spcPct val="0"/>
              </a:spcBef>
              <a:spcAft>
                <a:spcPct val="0"/>
              </a:spcAft>
            </a:pPr>
            <a:r>
              <a:rPr lang="en-US" b="1" u="sng" dirty="0">
                <a:latin typeface="Arial" pitchFamily="34" charset="0"/>
                <a:ea typeface="Calibri" pitchFamily="34" charset="0"/>
                <a:cs typeface="Arial" pitchFamily="34" charset="0"/>
              </a:rPr>
              <a:t> </a:t>
            </a:r>
            <a:r>
              <a:rPr lang="en-US" sz="2800" b="1" u="sng" dirty="0">
                <a:latin typeface="Arial" pitchFamily="34" charset="0"/>
                <a:ea typeface="Calibri" pitchFamily="34" charset="0"/>
                <a:cs typeface="Arial" pitchFamily="34" charset="0"/>
              </a:rPr>
              <a:t>MINERALS POTENTIAL IN </a:t>
            </a:r>
            <a:r>
              <a:rPr lang="en-US" sz="2800" b="1" u="sng" dirty="0">
                <a:latin typeface="Arial" pitchFamily="34" charset="0"/>
                <a:ea typeface="Times New Roman" pitchFamily="18" charset="0"/>
                <a:cs typeface="Arial" pitchFamily="34" charset="0"/>
              </a:rPr>
              <a:t>KURDISTAN</a:t>
            </a:r>
            <a:r>
              <a:rPr lang="en-US" sz="2800" b="1" u="sng" dirty="0" smtClean="0">
                <a:latin typeface="Arial" pitchFamily="34" charset="0"/>
                <a:ea typeface="Times New Roman" pitchFamily="18" charset="0"/>
                <a:cs typeface="Arial" pitchFamily="34" charset="0"/>
              </a:rPr>
              <a:t>:</a:t>
            </a:r>
          </a:p>
          <a:p>
            <a:pPr lvl="0" algn="l" rtl="0" fontAlgn="base">
              <a:spcBef>
                <a:spcPct val="0"/>
              </a:spcBef>
              <a:spcAft>
                <a:spcPct val="0"/>
              </a:spcAft>
            </a:pPr>
            <a:endParaRPr lang="en-US" sz="2800" b="1" u="sng" dirty="0">
              <a:latin typeface="Arial" pitchFamily="34" charset="0"/>
              <a:ea typeface="Times New Roman" pitchFamily="18" charset="0"/>
              <a:cs typeface="Arial" pitchFamily="34" charset="0"/>
            </a:endParaRPr>
          </a:p>
          <a:p>
            <a:pPr algn="l"/>
            <a:r>
              <a:rPr lang="en-US" sz="2800" b="1" dirty="0"/>
              <a:t>The Kurdistan Region’s mineral profile is characterized by the </a:t>
            </a:r>
            <a:r>
              <a:rPr lang="en-US" sz="2800" b="1" dirty="0">
                <a:solidFill>
                  <a:srgbClr val="FF0000"/>
                </a:solidFill>
              </a:rPr>
              <a:t>occurrence of diverse metallic mineral deposits</a:t>
            </a:r>
            <a:r>
              <a:rPr lang="en-US" sz="2800" b="1" dirty="0"/>
              <a:t>, such as </a:t>
            </a:r>
            <a:r>
              <a:rPr lang="en-US" sz="2800" b="1" dirty="0">
                <a:solidFill>
                  <a:srgbClr val="FF0000"/>
                </a:solidFill>
              </a:rPr>
              <a:t>Lead (</a:t>
            </a:r>
            <a:r>
              <a:rPr lang="en-US" sz="2800" b="1" dirty="0" err="1">
                <a:solidFill>
                  <a:srgbClr val="FF0000"/>
                </a:solidFill>
              </a:rPr>
              <a:t>Pb</a:t>
            </a:r>
            <a:r>
              <a:rPr lang="en-US" sz="2800" b="1" dirty="0">
                <a:solidFill>
                  <a:srgbClr val="FF0000"/>
                </a:solidFill>
              </a:rPr>
              <a:t>), Zinc (Zn), Copper (Cu), Chrome (Cr), Nickel (Ni), Cobalt (Co), Manganese (</a:t>
            </a:r>
            <a:r>
              <a:rPr lang="en-US" sz="2800" b="1" dirty="0" err="1">
                <a:solidFill>
                  <a:srgbClr val="FF0000"/>
                </a:solidFill>
              </a:rPr>
              <a:t>Mn</a:t>
            </a:r>
            <a:r>
              <a:rPr lang="en-US" sz="2800" b="1" dirty="0">
                <a:solidFill>
                  <a:srgbClr val="FF0000"/>
                </a:solidFill>
              </a:rPr>
              <a:t>) and Iron (Fe) </a:t>
            </a:r>
            <a:r>
              <a:rPr lang="en-US" sz="2800" b="1" dirty="0"/>
              <a:t>which are believed to have</a:t>
            </a:r>
          </a:p>
          <a:p>
            <a:pPr algn="l"/>
            <a:r>
              <a:rPr lang="en-US" sz="2800" b="1" dirty="0"/>
              <a:t>derived from </a:t>
            </a:r>
            <a:r>
              <a:rPr lang="en-US" sz="2800" b="1" dirty="0">
                <a:solidFill>
                  <a:srgbClr val="FF0000"/>
                </a:solidFill>
              </a:rPr>
              <a:t>magmatic</a:t>
            </a:r>
            <a:r>
              <a:rPr lang="en-US" sz="2800" b="1" dirty="0"/>
              <a:t>, </a:t>
            </a:r>
            <a:r>
              <a:rPr lang="en-US" sz="2800" b="1" dirty="0">
                <a:solidFill>
                  <a:srgbClr val="FF0000"/>
                </a:solidFill>
              </a:rPr>
              <a:t>hydrothermal</a:t>
            </a:r>
            <a:r>
              <a:rPr lang="en-US" sz="2800" b="1" dirty="0"/>
              <a:t> and </a:t>
            </a:r>
            <a:r>
              <a:rPr lang="en-US" sz="2800" b="1" dirty="0">
                <a:solidFill>
                  <a:srgbClr val="FF0000"/>
                </a:solidFill>
              </a:rPr>
              <a:t>sedimentary origins</a:t>
            </a:r>
            <a:r>
              <a:rPr lang="en-US" sz="2800" b="1" dirty="0"/>
              <a:t>, beside or </a:t>
            </a:r>
            <a:r>
              <a:rPr lang="en-US" sz="2800" b="1" dirty="0">
                <a:solidFill>
                  <a:srgbClr val="FF0000"/>
                </a:solidFill>
              </a:rPr>
              <a:t>in association </a:t>
            </a:r>
            <a:r>
              <a:rPr lang="en-US" sz="2800" b="1" dirty="0"/>
              <a:t>with some other non-metallic mineral deposits like </a:t>
            </a:r>
            <a:r>
              <a:rPr lang="en-US" sz="2800" b="1" dirty="0">
                <a:solidFill>
                  <a:srgbClr val="FF0000"/>
                </a:solidFill>
              </a:rPr>
              <a:t>Barite</a:t>
            </a:r>
            <a:r>
              <a:rPr lang="en-US" sz="2800" b="1" dirty="0"/>
              <a:t>, </a:t>
            </a:r>
            <a:r>
              <a:rPr lang="en-US" sz="2800" b="1" dirty="0">
                <a:solidFill>
                  <a:srgbClr val="FF0000"/>
                </a:solidFill>
              </a:rPr>
              <a:t>Talc &amp; Asbestos</a:t>
            </a:r>
            <a:r>
              <a:rPr lang="en-US" sz="2800" b="1" dirty="0" smtClean="0"/>
              <a:t>.</a:t>
            </a:r>
          </a:p>
          <a:p>
            <a:pPr algn="l"/>
            <a:endParaRPr lang="en-US" sz="2800" b="1" dirty="0"/>
          </a:p>
          <a:p>
            <a:pPr algn="l"/>
            <a:r>
              <a:rPr lang="en-US" sz="2800" b="1" dirty="0"/>
              <a:t>Most of the metallic deposits are in the </a:t>
            </a:r>
            <a:r>
              <a:rPr lang="en-US" sz="2800" b="1" dirty="0">
                <a:solidFill>
                  <a:srgbClr val="FF0000"/>
                </a:solidFill>
              </a:rPr>
              <a:t>suture zone </a:t>
            </a:r>
            <a:r>
              <a:rPr lang="en-US" sz="2800" b="1" dirty="0"/>
              <a:t>which is related to various phases of the plate tectonic history (Neo-Tethys Oceanic event) of the region, where </a:t>
            </a:r>
            <a:r>
              <a:rPr lang="en-US" sz="2800" b="1" dirty="0">
                <a:solidFill>
                  <a:srgbClr val="FF0000"/>
                </a:solidFill>
              </a:rPr>
              <a:t>igneous activities with deep-seated fault are more probable for the origin of mineralization </a:t>
            </a:r>
            <a:r>
              <a:rPr lang="en-US" sz="2800" b="1" dirty="0"/>
              <a:t>to the north east of the region, while </a:t>
            </a:r>
            <a:r>
              <a:rPr lang="en-US" sz="2800" b="1" dirty="0">
                <a:solidFill>
                  <a:srgbClr val="FF0000"/>
                </a:solidFill>
              </a:rPr>
              <a:t>hydrothermal activities </a:t>
            </a:r>
            <a:r>
              <a:rPr lang="en-US" sz="2800" b="1" dirty="0"/>
              <a:t>are the </a:t>
            </a:r>
            <a:r>
              <a:rPr lang="en-US" sz="2800" b="1" dirty="0">
                <a:solidFill>
                  <a:srgbClr val="FF0000"/>
                </a:solidFill>
              </a:rPr>
              <a:t>likely cause </a:t>
            </a:r>
            <a:r>
              <a:rPr lang="en-US" sz="2800" b="1" dirty="0"/>
              <a:t>of metallic deposits to the north of the region.</a:t>
            </a:r>
            <a:endParaRPr lang="en-US" sz="2800" b="1" u="sng"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196242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100" y="101600"/>
            <a:ext cx="10363200" cy="7417415"/>
          </a:xfrm>
          <a:prstGeom prst="rect">
            <a:avLst/>
          </a:prstGeom>
        </p:spPr>
        <p:txBody>
          <a:bodyPr wrap="square">
            <a:spAutoFit/>
          </a:bodyPr>
          <a:lstStyle/>
          <a:p>
            <a:pPr algn="l"/>
            <a:r>
              <a:rPr lang="en-US" sz="2800" b="1" dirty="0"/>
              <a:t>According to the </a:t>
            </a:r>
            <a:r>
              <a:rPr lang="en-US" sz="2800" b="1" dirty="0">
                <a:solidFill>
                  <a:srgbClr val="FF0000"/>
                </a:solidFill>
              </a:rPr>
              <a:t>existence</a:t>
            </a:r>
            <a:r>
              <a:rPr lang="en-US" sz="2800" b="1" dirty="0"/>
              <a:t> and </a:t>
            </a:r>
            <a:r>
              <a:rPr lang="en-US" sz="2800" b="1" dirty="0">
                <a:solidFill>
                  <a:srgbClr val="FF0000"/>
                </a:solidFill>
              </a:rPr>
              <a:t>concentration</a:t>
            </a:r>
            <a:r>
              <a:rPr lang="en-US" sz="2800" b="1" dirty="0"/>
              <a:t> of </a:t>
            </a:r>
            <a:r>
              <a:rPr lang="en-US" sz="2800" b="1" dirty="0">
                <a:solidFill>
                  <a:srgbClr val="FF0000"/>
                </a:solidFill>
              </a:rPr>
              <a:t>metallic ore deposits</a:t>
            </a:r>
            <a:r>
              <a:rPr lang="en-US" sz="2800" b="1" dirty="0"/>
              <a:t> and the </a:t>
            </a:r>
            <a:r>
              <a:rPr lang="en-US" sz="2800" b="1" dirty="0">
                <a:solidFill>
                  <a:srgbClr val="FF0000"/>
                </a:solidFill>
              </a:rPr>
              <a:t>availability of the information and data </a:t>
            </a:r>
            <a:r>
              <a:rPr lang="en-US" sz="2800" b="1" dirty="0"/>
              <a:t>, the Region is </a:t>
            </a:r>
            <a:r>
              <a:rPr lang="en-US" sz="2800" b="1" dirty="0">
                <a:solidFill>
                  <a:srgbClr val="FF0000"/>
                </a:solidFill>
              </a:rPr>
              <a:t>divided in to seven (7) blocks </a:t>
            </a:r>
            <a:r>
              <a:rPr lang="en-US" sz="2800" b="1" dirty="0"/>
              <a:t>for</a:t>
            </a:r>
          </a:p>
          <a:p>
            <a:pPr algn="l"/>
            <a:r>
              <a:rPr lang="en-US" sz="2800" b="1" dirty="0"/>
              <a:t>exploration and investment as follows: Figures A, B, C.</a:t>
            </a:r>
          </a:p>
          <a:p>
            <a:pPr algn="l"/>
            <a:endParaRPr lang="en-US" sz="2800" b="1" dirty="0" smtClean="0">
              <a:solidFill>
                <a:srgbClr val="FF0000"/>
              </a:solidFill>
            </a:endParaRPr>
          </a:p>
          <a:p>
            <a:pPr algn="l"/>
            <a:r>
              <a:rPr lang="en-US" sz="2800" b="1" dirty="0" smtClean="0">
                <a:solidFill>
                  <a:srgbClr val="FF0000"/>
                </a:solidFill>
              </a:rPr>
              <a:t>DUHOK </a:t>
            </a:r>
            <a:r>
              <a:rPr lang="en-US" sz="2800" b="1" dirty="0">
                <a:solidFill>
                  <a:srgbClr val="FF0000"/>
                </a:solidFill>
              </a:rPr>
              <a:t>GOVERNORATE</a:t>
            </a:r>
          </a:p>
          <a:p>
            <a:pPr algn="l"/>
            <a:r>
              <a:rPr lang="en-US" sz="2800" b="1" dirty="0">
                <a:solidFill>
                  <a:srgbClr val="FF0000"/>
                </a:solidFill>
              </a:rPr>
              <a:t>1- BLOCK 1</a:t>
            </a:r>
          </a:p>
          <a:p>
            <a:pPr algn="l"/>
            <a:r>
              <a:rPr lang="en-US" sz="2800" b="1" dirty="0">
                <a:solidFill>
                  <a:srgbClr val="FF0000"/>
                </a:solidFill>
              </a:rPr>
              <a:t>2- BLOCK </a:t>
            </a:r>
            <a:r>
              <a:rPr lang="en-US" sz="2800" b="1" dirty="0" smtClean="0">
                <a:solidFill>
                  <a:srgbClr val="FF0000"/>
                </a:solidFill>
              </a:rPr>
              <a:t>2</a:t>
            </a:r>
          </a:p>
          <a:p>
            <a:pPr algn="l"/>
            <a:endParaRPr lang="en-US" sz="2800" b="1" dirty="0">
              <a:solidFill>
                <a:srgbClr val="FF0000"/>
              </a:solidFill>
            </a:endParaRPr>
          </a:p>
          <a:p>
            <a:pPr algn="l"/>
            <a:r>
              <a:rPr lang="en-US" sz="2800" b="1" dirty="0">
                <a:solidFill>
                  <a:srgbClr val="FF0000"/>
                </a:solidFill>
              </a:rPr>
              <a:t>ERBIL GOVERNORATE</a:t>
            </a:r>
          </a:p>
          <a:p>
            <a:pPr algn="l"/>
            <a:r>
              <a:rPr lang="en-US" sz="2800" b="1" dirty="0">
                <a:solidFill>
                  <a:srgbClr val="FF0000"/>
                </a:solidFill>
              </a:rPr>
              <a:t>1- BLOCK 3</a:t>
            </a:r>
          </a:p>
          <a:p>
            <a:pPr algn="l"/>
            <a:r>
              <a:rPr lang="en-US" sz="2800" b="1" dirty="0" smtClean="0">
                <a:solidFill>
                  <a:srgbClr val="FF0000"/>
                </a:solidFill>
              </a:rPr>
              <a:t>2- </a:t>
            </a:r>
            <a:r>
              <a:rPr lang="en-US" sz="2800" b="1" dirty="0">
                <a:solidFill>
                  <a:srgbClr val="FF0000"/>
                </a:solidFill>
              </a:rPr>
              <a:t>BLOCK 4</a:t>
            </a:r>
          </a:p>
          <a:p>
            <a:pPr algn="l"/>
            <a:endParaRPr lang="en-US" sz="2800" b="1" dirty="0" smtClean="0">
              <a:solidFill>
                <a:srgbClr val="FF0000"/>
              </a:solidFill>
            </a:endParaRPr>
          </a:p>
          <a:p>
            <a:pPr algn="l"/>
            <a:r>
              <a:rPr lang="en-US" sz="2800" b="1" dirty="0" smtClean="0">
                <a:solidFill>
                  <a:srgbClr val="FF0000"/>
                </a:solidFill>
              </a:rPr>
              <a:t>SULAYMANIA </a:t>
            </a:r>
            <a:r>
              <a:rPr lang="en-US" sz="2800" b="1" dirty="0">
                <a:solidFill>
                  <a:srgbClr val="FF0000"/>
                </a:solidFill>
              </a:rPr>
              <a:t>GOVERNORATE</a:t>
            </a:r>
          </a:p>
          <a:p>
            <a:pPr algn="l"/>
            <a:r>
              <a:rPr lang="en-US" sz="2800" b="1" dirty="0">
                <a:solidFill>
                  <a:srgbClr val="FF0000"/>
                </a:solidFill>
              </a:rPr>
              <a:t>1- BLOCK 5</a:t>
            </a:r>
          </a:p>
          <a:p>
            <a:pPr algn="l"/>
            <a:r>
              <a:rPr lang="en-US" sz="2800" b="1" dirty="0">
                <a:solidFill>
                  <a:srgbClr val="FF0000"/>
                </a:solidFill>
              </a:rPr>
              <a:t>2- BLOCK 6</a:t>
            </a:r>
          </a:p>
          <a:p>
            <a:pPr algn="l"/>
            <a:r>
              <a:rPr lang="en-US" sz="2800" b="1" dirty="0">
                <a:solidFill>
                  <a:srgbClr val="FF0000"/>
                </a:solidFill>
              </a:rPr>
              <a:t>3- BLOCK 7</a:t>
            </a:r>
            <a:r>
              <a:rPr lang="en-US" sz="28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440236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7500" y="48188"/>
            <a:ext cx="10210799" cy="7689188"/>
          </a:xfrm>
          <a:prstGeom prst="rect">
            <a:avLst/>
          </a:prstGeom>
        </p:spPr>
      </p:pic>
    </p:spTree>
    <p:extLst>
      <p:ext uri="{BB962C8B-B14F-4D97-AF65-F5344CB8AC3E}">
        <p14:creationId xmlns:p14="http://schemas.microsoft.com/office/powerpoint/2010/main" val="1738951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rot="16200000">
            <a:off x="1437521" y="-1566655"/>
            <a:ext cx="7818362" cy="10693401"/>
          </a:xfrm>
          <a:prstGeom prst="rect">
            <a:avLst/>
          </a:prstGeom>
          <a:noFill/>
          <a:ln w="9525">
            <a:noFill/>
            <a:miter lim="800000"/>
            <a:headEnd/>
            <a:tailEnd/>
          </a:ln>
          <a:effectLst/>
        </p:spPr>
      </p:pic>
    </p:spTree>
    <p:extLst>
      <p:ext uri="{BB962C8B-B14F-4D97-AF65-F5344CB8AC3E}">
        <p14:creationId xmlns:p14="http://schemas.microsoft.com/office/powerpoint/2010/main" val="16709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115488047"/>
              </p:ext>
            </p:extLst>
          </p:nvPr>
        </p:nvGraphicFramePr>
        <p:xfrm>
          <a:off x="317501" y="406399"/>
          <a:ext cx="10058400" cy="8844360"/>
        </p:xfrm>
        <a:graphic>
          <a:graphicData uri="http://schemas.openxmlformats.org/drawingml/2006/table">
            <a:tbl>
              <a:tblPr firstRow="1" bandRow="1">
                <a:tableStyleId>{2D5ABB26-0587-4C30-8999-92F81FD0307C}</a:tableStyleId>
              </a:tblPr>
              <a:tblGrid>
                <a:gridCol w="3495898">
                  <a:extLst>
                    <a:ext uri="{9D8B030D-6E8A-4147-A177-3AD203B41FA5}">
                      <a16:colId xmlns:a16="http://schemas.microsoft.com/office/drawing/2014/main" val="20000"/>
                    </a:ext>
                  </a:extLst>
                </a:gridCol>
                <a:gridCol w="4433024">
                  <a:extLst>
                    <a:ext uri="{9D8B030D-6E8A-4147-A177-3AD203B41FA5}">
                      <a16:colId xmlns:a16="http://schemas.microsoft.com/office/drawing/2014/main" val="20001"/>
                    </a:ext>
                  </a:extLst>
                </a:gridCol>
                <a:gridCol w="2129478">
                  <a:extLst>
                    <a:ext uri="{9D8B030D-6E8A-4147-A177-3AD203B41FA5}">
                      <a16:colId xmlns:a16="http://schemas.microsoft.com/office/drawing/2014/main" val="20002"/>
                    </a:ext>
                  </a:extLst>
                </a:gridCol>
              </a:tblGrid>
              <a:tr h="295561">
                <a:tc gridSpan="3">
                  <a:txBody>
                    <a:bodyPr/>
                    <a:lstStyle/>
                    <a:p>
                      <a:pPr marL="15240" algn="ctr">
                        <a:lnSpc>
                          <a:spcPts val="1930"/>
                        </a:lnSpc>
                      </a:pPr>
                      <a:r>
                        <a:rPr sz="2000" b="1" dirty="0">
                          <a:solidFill>
                            <a:srgbClr val="5209E6"/>
                          </a:solidFill>
                          <a:latin typeface="Arial" pitchFamily="34" charset="0"/>
                          <a:cs typeface="Arial" pitchFamily="34" charset="0"/>
                        </a:rPr>
                        <a:t>Course</a:t>
                      </a:r>
                      <a:r>
                        <a:rPr sz="2000" b="1" spc="-15" dirty="0">
                          <a:solidFill>
                            <a:srgbClr val="5209E6"/>
                          </a:solidFill>
                          <a:latin typeface="Arial" pitchFamily="34" charset="0"/>
                          <a:cs typeface="Arial" pitchFamily="34" charset="0"/>
                        </a:rPr>
                        <a:t> </a:t>
                      </a:r>
                      <a:r>
                        <a:rPr sz="2000" b="1" dirty="0">
                          <a:solidFill>
                            <a:srgbClr val="5209E6"/>
                          </a:solidFill>
                          <a:latin typeface="Arial" pitchFamily="34" charset="0"/>
                          <a:cs typeface="Arial" pitchFamily="34" charset="0"/>
                        </a:rPr>
                        <a:t>Information</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46188">
                <a:tc>
                  <a:txBody>
                    <a:bodyPr/>
                    <a:lstStyle/>
                    <a:p>
                      <a:pPr marL="76200">
                        <a:lnSpc>
                          <a:spcPts val="1914"/>
                        </a:lnSpc>
                      </a:pPr>
                      <a:r>
                        <a:rPr sz="2000" b="1" spc="-5" dirty="0">
                          <a:latin typeface="Arial" pitchFamily="34" charset="0"/>
                          <a:cs typeface="Arial" pitchFamily="34" charset="0"/>
                        </a:rPr>
                        <a:t>Academic </a:t>
                      </a:r>
                      <a:r>
                        <a:rPr sz="2000" b="1" dirty="0">
                          <a:latin typeface="Arial" pitchFamily="34" charset="0"/>
                          <a:cs typeface="Arial" pitchFamily="34" charset="0"/>
                        </a:rPr>
                        <a:t>Year</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14"/>
                        </a:lnSpc>
                      </a:pPr>
                      <a:r>
                        <a:rPr sz="2000" spc="-5" dirty="0" smtClean="0">
                          <a:latin typeface="Arial" pitchFamily="34" charset="0"/>
                          <a:cs typeface="Arial" pitchFamily="34" charset="0"/>
                        </a:rPr>
                        <a:t>20</a:t>
                      </a:r>
                      <a:r>
                        <a:rPr lang="en-US" sz="2000" spc="-5" dirty="0" smtClean="0">
                          <a:latin typeface="Arial" pitchFamily="34" charset="0"/>
                          <a:cs typeface="Arial" pitchFamily="34" charset="0"/>
                        </a:rPr>
                        <a:t>22</a:t>
                      </a:r>
                      <a:r>
                        <a:rPr sz="2000" spc="-5" dirty="0" smtClean="0">
                          <a:latin typeface="Arial" pitchFamily="34" charset="0"/>
                          <a:cs typeface="Arial" pitchFamily="34" charset="0"/>
                        </a:rPr>
                        <a:t>-20</a:t>
                      </a:r>
                      <a:r>
                        <a:rPr lang="en-US" sz="2000" spc="-5" dirty="0" smtClean="0">
                          <a:latin typeface="Arial" pitchFamily="34" charset="0"/>
                          <a:cs typeface="Arial" pitchFamily="34" charset="0"/>
                        </a:rPr>
                        <a:t>23</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1"/>
                  </a:ext>
                </a:extLst>
              </a:tr>
              <a:tr h="295561">
                <a:tc>
                  <a:txBody>
                    <a:bodyPr/>
                    <a:lstStyle/>
                    <a:p>
                      <a:pPr marL="76200">
                        <a:lnSpc>
                          <a:spcPts val="1930"/>
                        </a:lnSpc>
                      </a:pPr>
                      <a:r>
                        <a:rPr sz="2000" b="1" dirty="0">
                          <a:latin typeface="Arial" pitchFamily="34" charset="0"/>
                          <a:cs typeface="Arial" pitchFamily="34" charset="0"/>
                        </a:rPr>
                        <a:t>Stage</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30"/>
                        </a:lnSpc>
                      </a:pPr>
                      <a:r>
                        <a:rPr lang="en-US" sz="2000" dirty="0" smtClean="0">
                          <a:latin typeface="Arial" pitchFamily="34" charset="0"/>
                          <a:cs typeface="Arial" pitchFamily="34" charset="0"/>
                        </a:rPr>
                        <a:t>Fall</a:t>
                      </a:r>
                      <a:r>
                        <a:rPr lang="en-US" sz="2000" baseline="0" dirty="0" smtClean="0">
                          <a:latin typeface="Arial" pitchFamily="34" charset="0"/>
                          <a:cs typeface="Arial" pitchFamily="34" charset="0"/>
                        </a:rPr>
                        <a:t> Term-Fifth Semester</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2"/>
                  </a:ext>
                </a:extLst>
              </a:tr>
              <a:tr h="294853">
                <a:tc>
                  <a:txBody>
                    <a:bodyPr/>
                    <a:lstStyle/>
                    <a:p>
                      <a:pPr marL="76200">
                        <a:lnSpc>
                          <a:spcPts val="1910"/>
                        </a:lnSpc>
                      </a:pPr>
                      <a:r>
                        <a:rPr sz="2000" b="1" dirty="0">
                          <a:latin typeface="Arial" pitchFamily="34" charset="0"/>
                          <a:cs typeface="Arial" pitchFamily="34" charset="0"/>
                        </a:rPr>
                        <a:t>Course</a:t>
                      </a:r>
                      <a:r>
                        <a:rPr sz="2000" b="1" spc="-15" dirty="0">
                          <a:latin typeface="Arial" pitchFamily="34" charset="0"/>
                          <a:cs typeface="Arial" pitchFamily="34" charset="0"/>
                        </a:rPr>
                        <a:t> </a:t>
                      </a:r>
                      <a:r>
                        <a:rPr sz="2000" b="1" dirty="0">
                          <a:latin typeface="Arial" pitchFamily="34" charset="0"/>
                          <a:cs typeface="Arial" pitchFamily="34" charset="0"/>
                        </a:rPr>
                        <a:t>Title</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10"/>
                        </a:lnSpc>
                      </a:pPr>
                      <a:r>
                        <a:rPr lang="en-US" sz="2000" dirty="0" smtClean="0">
                          <a:latin typeface="Arial" pitchFamily="34" charset="0"/>
                          <a:cs typeface="Arial" pitchFamily="34" charset="0"/>
                        </a:rPr>
                        <a:t>Introduction To </a:t>
                      </a:r>
                      <a:r>
                        <a:rPr sz="2000" dirty="0" smtClean="0">
                          <a:latin typeface="Arial" pitchFamily="34" charset="0"/>
                          <a:cs typeface="Arial" pitchFamily="34" charset="0"/>
                        </a:rPr>
                        <a:t>Mining</a:t>
                      </a:r>
                      <a:r>
                        <a:rPr sz="2000" spc="-10" dirty="0" smtClean="0">
                          <a:latin typeface="Arial" pitchFamily="34" charset="0"/>
                          <a:cs typeface="Arial" pitchFamily="34" charset="0"/>
                        </a:rPr>
                        <a:t> </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3"/>
                  </a:ext>
                </a:extLst>
              </a:tr>
              <a:tr h="580488">
                <a:tc>
                  <a:txBody>
                    <a:bodyPr/>
                    <a:lstStyle/>
                    <a:p>
                      <a:pPr marL="76200">
                        <a:lnSpc>
                          <a:spcPts val="1995"/>
                        </a:lnSpc>
                      </a:pPr>
                      <a:r>
                        <a:rPr sz="2000" b="1" dirty="0">
                          <a:latin typeface="Arial" pitchFamily="34" charset="0"/>
                          <a:cs typeface="Arial" pitchFamily="34" charset="0"/>
                        </a:rPr>
                        <a:t>Course</a:t>
                      </a:r>
                      <a:r>
                        <a:rPr sz="2000" b="1" spc="400" dirty="0">
                          <a:latin typeface="Arial" pitchFamily="34" charset="0"/>
                          <a:cs typeface="Arial" pitchFamily="34" charset="0"/>
                        </a:rPr>
                        <a:t> </a:t>
                      </a:r>
                      <a:r>
                        <a:rPr sz="2000" b="1" dirty="0">
                          <a:latin typeface="Arial" pitchFamily="34" charset="0"/>
                          <a:cs typeface="Arial" pitchFamily="34" charset="0"/>
                        </a:rPr>
                        <a:t>Code</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5565">
                        <a:lnSpc>
                          <a:spcPts val="1995"/>
                        </a:lnSpc>
                      </a:pPr>
                      <a:r>
                        <a:rPr lang="en-US" sz="2000" b="1" spc="-5" dirty="0" smtClean="0">
                          <a:latin typeface="Arial" pitchFamily="34" charset="0"/>
                          <a:cs typeface="Arial" pitchFamily="34" charset="0"/>
                        </a:rPr>
                        <a:t>PTR-318</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4"/>
                  </a:ext>
                </a:extLst>
              </a:tr>
              <a:tr h="294853">
                <a:tc>
                  <a:txBody>
                    <a:bodyPr/>
                    <a:lstStyle/>
                    <a:p>
                      <a:pPr marL="76200">
                        <a:lnSpc>
                          <a:spcPts val="1910"/>
                        </a:lnSpc>
                      </a:pPr>
                      <a:r>
                        <a:rPr sz="2000" b="1" dirty="0">
                          <a:latin typeface="Arial" pitchFamily="34" charset="0"/>
                          <a:cs typeface="Arial" pitchFamily="34" charset="0"/>
                        </a:rPr>
                        <a:t>Weekly</a:t>
                      </a:r>
                      <a:r>
                        <a:rPr sz="2000" b="1" spc="-5" dirty="0">
                          <a:latin typeface="Arial" pitchFamily="34" charset="0"/>
                          <a:cs typeface="Arial" pitchFamily="34" charset="0"/>
                        </a:rPr>
                        <a:t> </a:t>
                      </a:r>
                      <a:r>
                        <a:rPr sz="2000" b="1" dirty="0">
                          <a:latin typeface="Arial" pitchFamily="34" charset="0"/>
                          <a:cs typeface="Arial" pitchFamily="34" charset="0"/>
                        </a:rPr>
                        <a:t>Load</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10"/>
                        </a:lnSpc>
                      </a:pPr>
                      <a:r>
                        <a:rPr lang="en-US" sz="2000" dirty="0" smtClean="0">
                          <a:latin typeface="Arial" pitchFamily="34" charset="0"/>
                          <a:cs typeface="Arial" pitchFamily="34" charset="0"/>
                        </a:rPr>
                        <a:t>2</a:t>
                      </a:r>
                      <a:r>
                        <a:rPr lang="en-US" sz="2000" baseline="0" dirty="0" smtClean="0">
                          <a:latin typeface="Arial" pitchFamily="34" charset="0"/>
                          <a:cs typeface="Arial" pitchFamily="34" charset="0"/>
                        </a:rPr>
                        <a:t> </a:t>
                      </a:r>
                      <a:r>
                        <a:rPr sz="2000" dirty="0" err="1" smtClean="0">
                          <a:latin typeface="Arial" pitchFamily="34" charset="0"/>
                          <a:cs typeface="Arial" pitchFamily="34" charset="0"/>
                        </a:rPr>
                        <a:t>hrs</a:t>
                      </a:r>
                      <a:r>
                        <a:rPr lang="en-US" sz="2000" dirty="0" smtClean="0">
                          <a:latin typeface="Arial" pitchFamily="34" charset="0"/>
                          <a:cs typeface="Arial" pitchFamily="34" charset="0"/>
                        </a:rPr>
                        <a:t> – 2 hrs</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5"/>
                  </a:ext>
                </a:extLst>
              </a:tr>
              <a:tr h="692376">
                <a:tc>
                  <a:txBody>
                    <a:bodyPr/>
                    <a:lstStyle/>
                    <a:p>
                      <a:pPr marL="76200">
                        <a:lnSpc>
                          <a:spcPts val="1995"/>
                        </a:lnSpc>
                      </a:pPr>
                      <a:r>
                        <a:rPr sz="2000" b="1" dirty="0">
                          <a:latin typeface="Arial" pitchFamily="34" charset="0"/>
                          <a:cs typeface="Arial" pitchFamily="34" charset="0"/>
                        </a:rPr>
                        <a:t>Class</a:t>
                      </a:r>
                      <a:r>
                        <a:rPr sz="2000" b="1" spc="-5" dirty="0">
                          <a:latin typeface="Arial" pitchFamily="34" charset="0"/>
                          <a:cs typeface="Arial" pitchFamily="34" charset="0"/>
                        </a:rPr>
                        <a:t> Times</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14"/>
                        </a:lnSpc>
                      </a:pPr>
                      <a:r>
                        <a:rPr lang="en-US" sz="2000" dirty="0" smtClean="0">
                          <a:latin typeface="Arial" pitchFamily="34" charset="0"/>
                          <a:cs typeface="Arial" pitchFamily="34" charset="0"/>
                        </a:rPr>
                        <a:t>Theory: Mondays 12:00 – 12:50  + 13:30 – 14:20</a:t>
                      </a:r>
                    </a:p>
                    <a:p>
                      <a:pPr marL="74930">
                        <a:lnSpc>
                          <a:spcPts val="1914"/>
                        </a:lnSpc>
                      </a:pPr>
                      <a:r>
                        <a:rPr lang="en-US" sz="2000" dirty="0" smtClean="0">
                          <a:latin typeface="Arial" pitchFamily="34" charset="0"/>
                          <a:cs typeface="Arial" pitchFamily="34" charset="0"/>
                        </a:rPr>
                        <a:t>Tutorial: Tuesdays  11:00 – </a:t>
                      </a:r>
                      <a:r>
                        <a:rPr lang="en-US" sz="2000" dirty="0" smtClean="0">
                          <a:latin typeface="Arial" pitchFamily="34" charset="0"/>
                          <a:cs typeface="Arial" pitchFamily="34" charset="0"/>
                        </a:rPr>
                        <a:t>12:50  </a:t>
                      </a:r>
                      <a:r>
                        <a:rPr lang="en-US" sz="2000" dirty="0" smtClean="0">
                          <a:latin typeface="Arial" pitchFamily="34" charset="0"/>
                          <a:cs typeface="Arial" pitchFamily="34" charset="0"/>
                        </a:rPr>
                        <a:t>+  13:30 – </a:t>
                      </a:r>
                      <a:r>
                        <a:rPr lang="en-US" sz="2000" dirty="0" smtClean="0">
                          <a:latin typeface="Arial" pitchFamily="34" charset="0"/>
                          <a:cs typeface="Arial" pitchFamily="34" charset="0"/>
                        </a:rPr>
                        <a:t>15:20 </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6"/>
                  </a:ext>
                </a:extLst>
              </a:tr>
              <a:tr h="294853">
                <a:tc>
                  <a:txBody>
                    <a:bodyPr/>
                    <a:lstStyle/>
                    <a:p>
                      <a:pPr marL="76200">
                        <a:lnSpc>
                          <a:spcPts val="1910"/>
                        </a:lnSpc>
                      </a:pPr>
                      <a:r>
                        <a:rPr sz="2000" b="1" dirty="0">
                          <a:latin typeface="Arial" pitchFamily="34" charset="0"/>
                          <a:cs typeface="Arial" pitchFamily="34" charset="0"/>
                        </a:rPr>
                        <a:t>Office</a:t>
                      </a:r>
                      <a:r>
                        <a:rPr sz="2000" b="1" spc="-15" dirty="0">
                          <a:latin typeface="Arial" pitchFamily="34" charset="0"/>
                          <a:cs typeface="Arial" pitchFamily="34" charset="0"/>
                        </a:rPr>
                        <a:t> </a:t>
                      </a:r>
                      <a:r>
                        <a:rPr sz="2000" b="1" dirty="0">
                          <a:latin typeface="Arial" pitchFamily="34" charset="0"/>
                          <a:cs typeface="Arial" pitchFamily="34" charset="0"/>
                        </a:rPr>
                        <a:t>Hours</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10"/>
                        </a:lnSpc>
                      </a:pPr>
                      <a:r>
                        <a:rPr sz="2000" dirty="0">
                          <a:latin typeface="Arial" pitchFamily="34" charset="0"/>
                          <a:cs typeface="Arial" pitchFamily="34" charset="0"/>
                        </a:rPr>
                        <a:t>2</a:t>
                      </a:r>
                      <a:r>
                        <a:rPr sz="2000" spc="-5" dirty="0">
                          <a:latin typeface="Arial" pitchFamily="34" charset="0"/>
                          <a:cs typeface="Arial" pitchFamily="34" charset="0"/>
                        </a:rPr>
                        <a:t> </a:t>
                      </a:r>
                      <a:r>
                        <a:rPr sz="2000" dirty="0" err="1" smtClean="0">
                          <a:latin typeface="Arial" pitchFamily="34" charset="0"/>
                          <a:cs typeface="Arial" pitchFamily="34" charset="0"/>
                        </a:rPr>
                        <a:t>hr</a:t>
                      </a:r>
                      <a:r>
                        <a:rPr lang="en-US" sz="2000" dirty="0" err="1" smtClean="0">
                          <a:latin typeface="Arial" pitchFamily="34" charset="0"/>
                          <a:cs typeface="Arial" pitchFamily="34" charset="0"/>
                        </a:rPr>
                        <a:t>s</a:t>
                      </a:r>
                      <a:r>
                        <a:rPr lang="en-US" sz="2000" dirty="0" smtClean="0">
                          <a:latin typeface="Arial" pitchFamily="34" charset="0"/>
                          <a:cs typeface="Arial" pitchFamily="34" charset="0"/>
                        </a:rPr>
                        <a:t>:  ( Tuesdays  9:00 – 11:00 )</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7"/>
                  </a:ext>
                </a:extLst>
              </a:tr>
              <a:tr h="552847">
                <a:tc>
                  <a:txBody>
                    <a:bodyPr/>
                    <a:lstStyle/>
                    <a:p>
                      <a:pPr marL="76200">
                        <a:lnSpc>
                          <a:spcPts val="1920"/>
                        </a:lnSpc>
                      </a:pPr>
                      <a:r>
                        <a:rPr sz="2000" b="1" dirty="0">
                          <a:latin typeface="Arial" pitchFamily="34" charset="0"/>
                          <a:cs typeface="Arial" pitchFamily="34" charset="0"/>
                        </a:rPr>
                        <a:t>Instructor</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marR="16510">
                        <a:lnSpc>
                          <a:spcPts val="1910"/>
                        </a:lnSpc>
                        <a:spcBef>
                          <a:spcPts val="45"/>
                        </a:spcBef>
                      </a:pPr>
                      <a:r>
                        <a:rPr sz="2000" dirty="0" smtClean="0">
                          <a:latin typeface="Arial" pitchFamily="34" charset="0"/>
                          <a:cs typeface="Arial" pitchFamily="34" charset="0"/>
                        </a:rPr>
                        <a:t>Professor</a:t>
                      </a:r>
                      <a:r>
                        <a:rPr sz="2000" spc="-5" dirty="0" smtClean="0">
                          <a:latin typeface="Arial" pitchFamily="34" charset="0"/>
                          <a:cs typeface="Arial" pitchFamily="34" charset="0"/>
                        </a:rPr>
                        <a:t>, </a:t>
                      </a:r>
                      <a:r>
                        <a:rPr sz="2000" dirty="0">
                          <a:latin typeface="Arial" pitchFamily="34" charset="0"/>
                          <a:cs typeface="Arial" pitchFamily="34" charset="0"/>
                        </a:rPr>
                        <a:t>Dr. Hamed </a:t>
                      </a:r>
                      <a:r>
                        <a:rPr sz="2000" spc="-5" dirty="0">
                          <a:latin typeface="Arial" pitchFamily="34" charset="0"/>
                          <a:cs typeface="Arial" pitchFamily="34" charset="0"/>
                        </a:rPr>
                        <a:t>Muhammed  </a:t>
                      </a:r>
                      <a:r>
                        <a:rPr sz="2000" dirty="0">
                          <a:latin typeface="Arial" pitchFamily="34" charset="0"/>
                          <a:cs typeface="Arial" pitchFamily="34" charset="0"/>
                        </a:rPr>
                        <a:t>JASSIM</a:t>
                      </a:r>
                    </a:p>
                  </a:txBody>
                  <a:tcPr marL="0" marR="0" marT="41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08"/>
                  </a:ext>
                </a:extLst>
              </a:tr>
              <a:tr h="1093226">
                <a:tc>
                  <a:txBody>
                    <a:bodyPr/>
                    <a:lstStyle/>
                    <a:p>
                      <a:pPr marL="76200">
                        <a:lnSpc>
                          <a:spcPct val="100000"/>
                        </a:lnSpc>
                        <a:spcBef>
                          <a:spcPts val="910"/>
                        </a:spcBef>
                      </a:pPr>
                      <a:r>
                        <a:rPr sz="2000" b="1" dirty="0">
                          <a:latin typeface="Arial" pitchFamily="34" charset="0"/>
                          <a:cs typeface="Arial" pitchFamily="34" charset="0"/>
                        </a:rPr>
                        <a:t>College</a:t>
                      </a:r>
                      <a:r>
                        <a:rPr sz="2000" b="1" spc="-25" dirty="0">
                          <a:latin typeface="Arial" pitchFamily="34" charset="0"/>
                          <a:cs typeface="Arial" pitchFamily="34" charset="0"/>
                        </a:rPr>
                        <a:t> </a:t>
                      </a:r>
                      <a:r>
                        <a:rPr sz="2000" b="1" dirty="0">
                          <a:latin typeface="Arial" pitchFamily="34" charset="0"/>
                          <a:cs typeface="Arial" pitchFamily="34" charset="0"/>
                        </a:rPr>
                        <a:t>/Department</a:t>
                      </a:r>
                      <a:endParaRPr sz="2000">
                        <a:latin typeface="Arial" pitchFamily="34" charset="0"/>
                        <a:cs typeface="Arial" pitchFamily="34" charset="0"/>
                      </a:endParaRPr>
                    </a:p>
                  </a:txBody>
                  <a:tcPr marL="0" marR="0" marT="82903"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a:txBody>
                    <a:bodyPr/>
                    <a:lstStyle/>
                    <a:p>
                      <a:pPr marL="74930" marR="1081405">
                        <a:lnSpc>
                          <a:spcPts val="2020"/>
                        </a:lnSpc>
                        <a:spcBef>
                          <a:spcPts val="45"/>
                        </a:spcBef>
                      </a:pPr>
                      <a:r>
                        <a:rPr lang="en-US" sz="2000" dirty="0" smtClean="0">
                          <a:latin typeface="Arial" pitchFamily="34" charset="0"/>
                          <a:cs typeface="Arial" pitchFamily="34" charset="0"/>
                        </a:rPr>
                        <a:t>Faculty of </a:t>
                      </a:r>
                      <a:r>
                        <a:rPr sz="2000" dirty="0" smtClean="0">
                          <a:latin typeface="Arial" pitchFamily="34" charset="0"/>
                          <a:cs typeface="Arial" pitchFamily="34" charset="0"/>
                        </a:rPr>
                        <a:t>Engineering</a:t>
                      </a:r>
                      <a:endParaRPr sz="2000" dirty="0">
                        <a:latin typeface="Arial" pitchFamily="34" charset="0"/>
                        <a:cs typeface="Arial" pitchFamily="34" charset="0"/>
                      </a:endParaRPr>
                    </a:p>
                  </a:txBody>
                  <a:tcPr marL="0" marR="0" marT="41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a:txBody>
                    <a:bodyPr/>
                    <a:lstStyle/>
                    <a:p>
                      <a:pPr marL="76200">
                        <a:lnSpc>
                          <a:spcPts val="2000"/>
                        </a:lnSpc>
                      </a:pPr>
                      <a:r>
                        <a:rPr lang="en-US" sz="2000" dirty="0" smtClean="0">
                          <a:latin typeface="Arial" pitchFamily="34" charset="0"/>
                          <a:cs typeface="Arial" pitchFamily="34" charset="0"/>
                        </a:rPr>
                        <a:t>Petroleum &amp; Mining Eng. Department</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9"/>
                  </a:ext>
                </a:extLst>
              </a:tr>
              <a:tr h="346188">
                <a:tc>
                  <a:txBody>
                    <a:bodyPr/>
                    <a:lstStyle/>
                    <a:p>
                      <a:pPr marL="76200">
                        <a:lnSpc>
                          <a:spcPts val="1905"/>
                        </a:lnSpc>
                      </a:pPr>
                      <a:r>
                        <a:rPr sz="2000" b="1" dirty="0">
                          <a:latin typeface="Arial" pitchFamily="34" charset="0"/>
                          <a:cs typeface="Arial" pitchFamily="34" charset="0"/>
                        </a:rPr>
                        <a:t>Contact /</a:t>
                      </a:r>
                      <a:r>
                        <a:rPr sz="2000" b="1" spc="-25" dirty="0">
                          <a:latin typeface="Arial" pitchFamily="34" charset="0"/>
                          <a:cs typeface="Arial" pitchFamily="34" charset="0"/>
                        </a:rPr>
                        <a:t> </a:t>
                      </a:r>
                      <a:r>
                        <a:rPr sz="2000" b="1" spc="-5" dirty="0">
                          <a:latin typeface="Arial" pitchFamily="34" charset="0"/>
                          <a:cs typeface="Arial" pitchFamily="34" charset="0"/>
                        </a:rPr>
                        <a:t>Instructor</a:t>
                      </a:r>
                      <a:endParaRPr sz="200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74930">
                        <a:lnSpc>
                          <a:spcPts val="1905"/>
                        </a:lnSpc>
                      </a:pPr>
                      <a:r>
                        <a:rPr sz="2000" dirty="0">
                          <a:latin typeface="Arial" pitchFamily="34" charset="0"/>
                          <a:cs typeface="Arial" pitchFamily="34" charset="0"/>
                        </a:rPr>
                        <a:t>Email:</a:t>
                      </a:r>
                      <a:r>
                        <a:rPr sz="2000" spc="-5" dirty="0">
                          <a:latin typeface="Arial" pitchFamily="34" charset="0"/>
                          <a:cs typeface="Arial" pitchFamily="34" charset="0"/>
                        </a:rPr>
                        <a:t> </a:t>
                      </a:r>
                      <a:r>
                        <a:rPr sz="2000" spc="-5" dirty="0" smtClean="0">
                          <a:latin typeface="Arial" pitchFamily="34" charset="0"/>
                          <a:cs typeface="Arial" pitchFamily="34" charset="0"/>
                        </a:rPr>
                        <a:t>h</a:t>
                      </a:r>
                      <a:r>
                        <a:rPr lang="en-US" sz="2000" spc="-5" dirty="0" smtClean="0">
                          <a:latin typeface="Arial" pitchFamily="34" charset="0"/>
                          <a:cs typeface="Arial" pitchFamily="34" charset="0"/>
                        </a:rPr>
                        <a:t>a</a:t>
                      </a:r>
                      <a:r>
                        <a:rPr sz="2000" spc="-5" dirty="0" smtClean="0">
                          <a:latin typeface="Arial" pitchFamily="34" charset="0"/>
                          <a:cs typeface="Arial" pitchFamily="34" charset="0"/>
                        </a:rPr>
                        <a:t>med.jassim@</a:t>
                      </a:r>
                      <a:r>
                        <a:rPr lang="en-US" sz="2000" spc="-5" dirty="0" smtClean="0">
                          <a:latin typeface="Arial" pitchFamily="34" charset="0"/>
                          <a:cs typeface="Arial" pitchFamily="34" charset="0"/>
                        </a:rPr>
                        <a:t>tiu.edu.iq</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10"/>
                  </a:ext>
                </a:extLst>
              </a:tr>
              <a:tr h="1420596">
                <a:tc>
                  <a:txBody>
                    <a:bodyPr/>
                    <a:lstStyle/>
                    <a:p>
                      <a:pPr marL="76200">
                        <a:lnSpc>
                          <a:spcPts val="1930"/>
                        </a:lnSpc>
                      </a:pPr>
                      <a:r>
                        <a:rPr sz="2000" b="1" dirty="0">
                          <a:latin typeface="Arial" pitchFamily="34" charset="0"/>
                          <a:cs typeface="Arial" pitchFamily="34" charset="0"/>
                        </a:rPr>
                        <a:t>Coordinator</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a:lnSpc>
                          <a:spcPct val="100000"/>
                        </a:lnSpc>
                      </a:pP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11"/>
                  </a:ext>
                </a:extLst>
              </a:tr>
              <a:tr h="2336770">
                <a:tc>
                  <a:txBody>
                    <a:bodyPr/>
                    <a:lstStyle/>
                    <a:p>
                      <a:pPr>
                        <a:lnSpc>
                          <a:spcPct val="100000"/>
                        </a:lnSpc>
                      </a:pPr>
                      <a:endParaRPr sz="2000" dirty="0">
                        <a:latin typeface="Arial" pitchFamily="34" charset="0"/>
                        <a:cs typeface="Arial" pitchFamily="34" charset="0"/>
                      </a:endParaRPr>
                    </a:p>
                    <a:p>
                      <a:pPr>
                        <a:lnSpc>
                          <a:spcPct val="100000"/>
                        </a:lnSpc>
                      </a:pPr>
                      <a:endParaRPr sz="2000" dirty="0">
                        <a:latin typeface="Arial" pitchFamily="34" charset="0"/>
                        <a:cs typeface="Arial" pitchFamily="34" charset="0"/>
                      </a:endParaRPr>
                    </a:p>
                    <a:p>
                      <a:pPr>
                        <a:lnSpc>
                          <a:spcPct val="100000"/>
                        </a:lnSpc>
                        <a:spcBef>
                          <a:spcPts val="5"/>
                        </a:spcBef>
                      </a:pPr>
                      <a:endParaRPr sz="2000" dirty="0">
                        <a:latin typeface="Arial" pitchFamily="34" charset="0"/>
                        <a:cs typeface="Arial" pitchFamily="34" charset="0"/>
                      </a:endParaRPr>
                    </a:p>
                    <a:p>
                      <a:pPr marL="76200">
                        <a:lnSpc>
                          <a:spcPct val="100000"/>
                        </a:lnSpc>
                      </a:pPr>
                      <a:r>
                        <a:rPr sz="2000" b="1" dirty="0">
                          <a:latin typeface="Arial" pitchFamily="34" charset="0"/>
                          <a:cs typeface="Arial" pitchFamily="34" charset="0"/>
                        </a:rPr>
                        <a:t>Text</a:t>
                      </a:r>
                      <a:r>
                        <a:rPr sz="2000" b="1" spc="-5" dirty="0">
                          <a:latin typeface="Arial" pitchFamily="34" charset="0"/>
                          <a:cs typeface="Arial" pitchFamily="34" charset="0"/>
                        </a:rPr>
                        <a:t> Book</a:t>
                      </a:r>
                      <a:endParaRPr sz="20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gridSpan="2">
                  <a:txBody>
                    <a:bodyPr/>
                    <a:lstStyle/>
                    <a:p>
                      <a:pPr marL="519430" marR="837565" indent="-221615">
                        <a:lnSpc>
                          <a:spcPts val="2020"/>
                        </a:lnSpc>
                        <a:spcBef>
                          <a:spcPts val="50"/>
                        </a:spcBef>
                        <a:buAutoNum type="arabicPlain"/>
                        <a:tabLst>
                          <a:tab pos="520065" algn="l"/>
                        </a:tabLst>
                      </a:pPr>
                      <a:r>
                        <a:rPr sz="2000" spc="-5" dirty="0">
                          <a:latin typeface="Arial" pitchFamily="34" charset="0"/>
                          <a:cs typeface="Arial" pitchFamily="34" charset="0"/>
                        </a:rPr>
                        <a:t>Elements </a:t>
                      </a:r>
                      <a:r>
                        <a:rPr sz="2000" dirty="0">
                          <a:latin typeface="Arial" pitchFamily="34" charset="0"/>
                          <a:cs typeface="Arial" pitchFamily="34" charset="0"/>
                        </a:rPr>
                        <a:t>of </a:t>
                      </a:r>
                      <a:r>
                        <a:rPr sz="2000" spc="-5" dirty="0">
                          <a:latin typeface="Arial" pitchFamily="34" charset="0"/>
                          <a:cs typeface="Arial" pitchFamily="34" charset="0"/>
                        </a:rPr>
                        <a:t>Mining, </a:t>
                      </a:r>
                      <a:r>
                        <a:rPr sz="2000" dirty="0">
                          <a:latin typeface="Arial" pitchFamily="34" charset="0"/>
                          <a:cs typeface="Arial" pitchFamily="34" charset="0"/>
                        </a:rPr>
                        <a:t>by G.</a:t>
                      </a:r>
                      <a:r>
                        <a:rPr sz="2000" spc="-25" dirty="0">
                          <a:latin typeface="Arial" pitchFamily="34" charset="0"/>
                          <a:cs typeface="Arial" pitchFamily="34" charset="0"/>
                        </a:rPr>
                        <a:t> </a:t>
                      </a:r>
                      <a:r>
                        <a:rPr sz="2000" dirty="0">
                          <a:latin typeface="Arial" pitchFamily="34" charset="0"/>
                          <a:cs typeface="Arial" pitchFamily="34" charset="0"/>
                        </a:rPr>
                        <a:t>Young,  McGraw-Hill Book C.</a:t>
                      </a:r>
                      <a:r>
                        <a:rPr sz="2000" spc="-60" dirty="0">
                          <a:latin typeface="Arial" pitchFamily="34" charset="0"/>
                          <a:cs typeface="Arial" pitchFamily="34" charset="0"/>
                        </a:rPr>
                        <a:t> </a:t>
                      </a:r>
                      <a:r>
                        <a:rPr sz="2000" dirty="0">
                          <a:latin typeface="Arial" pitchFamily="34" charset="0"/>
                          <a:cs typeface="Arial" pitchFamily="34" charset="0"/>
                        </a:rPr>
                        <a:t>Inc.</a:t>
                      </a:r>
                    </a:p>
                    <a:p>
                      <a:pPr marL="519430" indent="-221615">
                        <a:lnSpc>
                          <a:spcPts val="1910"/>
                        </a:lnSpc>
                        <a:buAutoNum type="arabicPlain"/>
                        <a:tabLst>
                          <a:tab pos="520065" algn="l"/>
                        </a:tabLst>
                      </a:pPr>
                      <a:r>
                        <a:rPr sz="2000" dirty="0">
                          <a:latin typeface="Arial" pitchFamily="34" charset="0"/>
                          <a:cs typeface="Arial" pitchFamily="34" charset="0"/>
                        </a:rPr>
                        <a:t>Courses </a:t>
                      </a:r>
                      <a:r>
                        <a:rPr sz="2000" spc="-5" dirty="0">
                          <a:latin typeface="Arial" pitchFamily="34" charset="0"/>
                          <a:cs typeface="Arial" pitchFamily="34" charset="0"/>
                        </a:rPr>
                        <a:t>in Mining </a:t>
                      </a:r>
                      <a:r>
                        <a:rPr sz="2000" dirty="0">
                          <a:latin typeface="Arial" pitchFamily="34" charset="0"/>
                          <a:cs typeface="Arial" pitchFamily="34" charset="0"/>
                        </a:rPr>
                        <a:t>Geology, by</a:t>
                      </a:r>
                      <a:r>
                        <a:rPr sz="2000" spc="-5" dirty="0">
                          <a:latin typeface="Arial" pitchFamily="34" charset="0"/>
                          <a:cs typeface="Arial" pitchFamily="34" charset="0"/>
                        </a:rPr>
                        <a:t> R.N.P.</a:t>
                      </a:r>
                      <a:endParaRPr sz="2000" dirty="0">
                        <a:latin typeface="Arial" pitchFamily="34" charset="0"/>
                        <a:cs typeface="Arial" pitchFamily="34" charset="0"/>
                      </a:endParaRPr>
                    </a:p>
                    <a:p>
                      <a:pPr marL="519430" marR="232410">
                        <a:lnSpc>
                          <a:spcPts val="2010"/>
                        </a:lnSpc>
                        <a:spcBef>
                          <a:spcPts val="100"/>
                        </a:spcBef>
                      </a:pPr>
                      <a:r>
                        <a:rPr sz="2000" dirty="0">
                          <a:latin typeface="Arial" pitchFamily="34" charset="0"/>
                          <a:cs typeface="Arial" pitchFamily="34" charset="0"/>
                        </a:rPr>
                        <a:t>Arogyaswawy, Oxford &amp; IBH</a:t>
                      </a:r>
                      <a:r>
                        <a:rPr sz="2000" spc="-110" dirty="0">
                          <a:latin typeface="Arial" pitchFamily="34" charset="0"/>
                          <a:cs typeface="Arial" pitchFamily="34" charset="0"/>
                        </a:rPr>
                        <a:t> </a:t>
                      </a:r>
                      <a:r>
                        <a:rPr sz="2000" spc="-5" dirty="0">
                          <a:latin typeface="Arial" pitchFamily="34" charset="0"/>
                          <a:cs typeface="Arial" pitchFamily="34" charset="0"/>
                        </a:rPr>
                        <a:t>Publishing  </a:t>
                      </a:r>
                      <a:r>
                        <a:rPr sz="2000" dirty="0">
                          <a:latin typeface="Arial" pitchFamily="34" charset="0"/>
                          <a:cs typeface="Arial" pitchFamily="34" charset="0"/>
                        </a:rPr>
                        <a:t>Co.</a:t>
                      </a:r>
                    </a:p>
                    <a:p>
                      <a:pPr marL="519430" indent="-221615">
                        <a:lnSpc>
                          <a:spcPts val="1914"/>
                        </a:lnSpc>
                        <a:buAutoNum type="arabicPlain" startAt="3"/>
                        <a:tabLst>
                          <a:tab pos="520065" algn="l"/>
                        </a:tabLst>
                      </a:pPr>
                      <a:r>
                        <a:rPr sz="2000" dirty="0">
                          <a:latin typeface="Arial" pitchFamily="34" charset="0"/>
                          <a:cs typeface="Arial" pitchFamily="34" charset="0"/>
                        </a:rPr>
                        <a:t>SME </a:t>
                      </a:r>
                      <a:r>
                        <a:rPr sz="2000" spc="-5" dirty="0">
                          <a:latin typeface="Arial" pitchFamily="34" charset="0"/>
                          <a:cs typeface="Arial" pitchFamily="34" charset="0"/>
                        </a:rPr>
                        <a:t>Mining Engineering Handbook,</a:t>
                      </a:r>
                      <a:r>
                        <a:rPr sz="2000" spc="25" dirty="0">
                          <a:latin typeface="Arial" pitchFamily="34" charset="0"/>
                          <a:cs typeface="Arial" pitchFamily="34" charset="0"/>
                        </a:rPr>
                        <a:t> </a:t>
                      </a:r>
                      <a:r>
                        <a:rPr sz="2000" spc="-5" dirty="0">
                          <a:latin typeface="Arial" pitchFamily="34" charset="0"/>
                          <a:cs typeface="Arial" pitchFamily="34" charset="0"/>
                        </a:rPr>
                        <a:t>Vol.</a:t>
                      </a:r>
                      <a:endParaRPr sz="2000" dirty="0">
                        <a:latin typeface="Arial" pitchFamily="34" charset="0"/>
                        <a:cs typeface="Arial" pitchFamily="34" charset="0"/>
                      </a:endParaRPr>
                    </a:p>
                    <a:p>
                      <a:pPr marL="519430" marR="85090">
                        <a:lnSpc>
                          <a:spcPts val="1910"/>
                        </a:lnSpc>
                        <a:spcBef>
                          <a:spcPts val="180"/>
                        </a:spcBef>
                      </a:pPr>
                      <a:r>
                        <a:rPr sz="2000" dirty="0">
                          <a:latin typeface="Arial" pitchFamily="34" charset="0"/>
                          <a:cs typeface="Arial" pitchFamily="34" charset="0"/>
                        </a:rPr>
                        <a:t>1 &amp; 2, </a:t>
                      </a:r>
                      <a:r>
                        <a:rPr sz="2000" spc="-5" dirty="0">
                          <a:latin typeface="Arial" pitchFamily="34" charset="0"/>
                          <a:cs typeface="Arial" pitchFamily="34" charset="0"/>
                        </a:rPr>
                        <a:t>by Cummins </a:t>
                      </a:r>
                      <a:r>
                        <a:rPr sz="2000" dirty="0">
                          <a:latin typeface="Arial" pitchFamily="34" charset="0"/>
                          <a:cs typeface="Arial" pitchFamily="34" charset="0"/>
                        </a:rPr>
                        <a:t>&amp; </a:t>
                      </a:r>
                      <a:r>
                        <a:rPr sz="2000" spc="-5" dirty="0">
                          <a:latin typeface="Arial" pitchFamily="34" charset="0"/>
                          <a:cs typeface="Arial" pitchFamily="34" charset="0"/>
                        </a:rPr>
                        <a:t>Given, </a:t>
                      </a:r>
                      <a:r>
                        <a:rPr sz="2000" dirty="0">
                          <a:latin typeface="Arial" pitchFamily="34" charset="0"/>
                          <a:cs typeface="Arial" pitchFamily="34" charset="0"/>
                        </a:rPr>
                        <a:t>AIMM,</a:t>
                      </a:r>
                      <a:r>
                        <a:rPr sz="2000" spc="-80" dirty="0">
                          <a:latin typeface="Arial" pitchFamily="34" charset="0"/>
                          <a:cs typeface="Arial" pitchFamily="34" charset="0"/>
                        </a:rPr>
                        <a:t> </a:t>
                      </a:r>
                      <a:r>
                        <a:rPr sz="2000" dirty="0">
                          <a:latin typeface="Arial" pitchFamily="34" charset="0"/>
                          <a:cs typeface="Arial" pitchFamily="34" charset="0"/>
                        </a:rPr>
                        <a:t>New  York,</a:t>
                      </a:r>
                      <a:r>
                        <a:rPr sz="2000" spc="-5" dirty="0">
                          <a:latin typeface="Arial" pitchFamily="34" charset="0"/>
                          <a:cs typeface="Arial" pitchFamily="34" charset="0"/>
                        </a:rPr>
                        <a:t> 1973</a:t>
                      </a:r>
                      <a:endParaRPr sz="2000" dirty="0">
                        <a:latin typeface="Arial" pitchFamily="34" charset="0"/>
                        <a:cs typeface="Arial" pitchFamily="34" charset="0"/>
                      </a:endParaRPr>
                    </a:p>
                  </a:txBody>
                  <a:tcPr marL="0" marR="0" marT="4555"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057252755"/>
              </p:ext>
            </p:extLst>
          </p:nvPr>
        </p:nvGraphicFramePr>
        <p:xfrm>
          <a:off x="0" y="101599"/>
          <a:ext cx="10452100" cy="6824553"/>
        </p:xfrm>
        <a:graphic>
          <a:graphicData uri="http://schemas.openxmlformats.org/drawingml/2006/table">
            <a:tbl>
              <a:tblPr firstRow="1" bandRow="1">
                <a:tableStyleId>{2D5ABB26-0587-4C30-8999-92F81FD0307C}</a:tableStyleId>
              </a:tblPr>
              <a:tblGrid>
                <a:gridCol w="10452100">
                  <a:extLst>
                    <a:ext uri="{9D8B030D-6E8A-4147-A177-3AD203B41FA5}">
                      <a16:colId xmlns:a16="http://schemas.microsoft.com/office/drawing/2014/main" val="20000"/>
                    </a:ext>
                  </a:extLst>
                </a:gridCol>
              </a:tblGrid>
              <a:tr h="376442">
                <a:tc>
                  <a:txBody>
                    <a:bodyPr/>
                    <a:lstStyle/>
                    <a:p>
                      <a:pPr marL="15240" algn="ctr">
                        <a:lnSpc>
                          <a:spcPts val="2130"/>
                        </a:lnSpc>
                      </a:pPr>
                      <a:r>
                        <a:rPr sz="1800" b="1" dirty="0">
                          <a:solidFill>
                            <a:srgbClr val="5209E6"/>
                          </a:solidFill>
                          <a:latin typeface="Arial" pitchFamily="34" charset="0"/>
                          <a:cs typeface="Arial" pitchFamily="34" charset="0"/>
                        </a:rPr>
                        <a:t>Course</a:t>
                      </a:r>
                      <a:r>
                        <a:rPr sz="1800" b="1" spc="-15" dirty="0">
                          <a:solidFill>
                            <a:srgbClr val="5209E6"/>
                          </a:solidFill>
                          <a:latin typeface="Arial" pitchFamily="34" charset="0"/>
                          <a:cs typeface="Arial" pitchFamily="34" charset="0"/>
                        </a:rPr>
                        <a:t> </a:t>
                      </a:r>
                      <a:r>
                        <a:rPr sz="1800" b="1" dirty="0">
                          <a:solidFill>
                            <a:srgbClr val="5209E6"/>
                          </a:solidFill>
                          <a:latin typeface="Arial" pitchFamily="34" charset="0"/>
                          <a:cs typeface="Arial" pitchFamily="34" charset="0"/>
                        </a:rPr>
                        <a:t>Overview</a:t>
                      </a:r>
                      <a:endParaRPr sz="18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0"/>
                  </a:ext>
                </a:extLst>
              </a:tr>
              <a:tr h="2201380">
                <a:tc>
                  <a:txBody>
                    <a:bodyPr/>
                    <a:lstStyle/>
                    <a:p>
                      <a:pPr marL="76200" marR="46355" algn="just">
                        <a:lnSpc>
                          <a:spcPct val="95800"/>
                        </a:lnSpc>
                        <a:spcBef>
                          <a:spcPts val="5"/>
                        </a:spcBef>
                      </a:pPr>
                      <a:r>
                        <a:rPr sz="1800" dirty="0">
                          <a:latin typeface="Arial" pitchFamily="34" charset="0"/>
                          <a:cs typeface="Arial" pitchFamily="34" charset="0"/>
                        </a:rPr>
                        <a:t>The </a:t>
                      </a:r>
                      <a:r>
                        <a:rPr sz="1800" spc="-5" dirty="0">
                          <a:latin typeface="Arial" pitchFamily="34" charset="0"/>
                          <a:cs typeface="Arial" pitchFamily="34" charset="0"/>
                        </a:rPr>
                        <a:t>course </a:t>
                      </a:r>
                      <a:r>
                        <a:rPr sz="1800" dirty="0">
                          <a:latin typeface="Arial" pitchFamily="34" charset="0"/>
                          <a:cs typeface="Arial" pitchFamily="34" charset="0"/>
                        </a:rPr>
                        <a:t>will cover </a:t>
                      </a:r>
                      <a:r>
                        <a:rPr sz="1800" spc="-5" dirty="0">
                          <a:latin typeface="Arial" pitchFamily="34" charset="0"/>
                          <a:cs typeface="Arial" pitchFamily="34" charset="0"/>
                        </a:rPr>
                        <a:t>the </a:t>
                      </a:r>
                      <a:r>
                        <a:rPr sz="1800" dirty="0">
                          <a:latin typeface="Arial" pitchFamily="34" charset="0"/>
                          <a:cs typeface="Arial" pitchFamily="34" charset="0"/>
                        </a:rPr>
                        <a:t>basic </a:t>
                      </a:r>
                      <a:r>
                        <a:rPr sz="1800" spc="-5" dirty="0">
                          <a:latin typeface="Arial" pitchFamily="34" charset="0"/>
                          <a:cs typeface="Arial" pitchFamily="34" charset="0"/>
                        </a:rPr>
                        <a:t>principles </a:t>
                      </a:r>
                      <a:r>
                        <a:rPr sz="1800" dirty="0">
                          <a:latin typeface="Arial" pitchFamily="34" charset="0"/>
                          <a:cs typeface="Arial" pitchFamily="34" charset="0"/>
                        </a:rPr>
                        <a:t>of </a:t>
                      </a:r>
                      <a:r>
                        <a:rPr sz="1800" spc="-5" dirty="0">
                          <a:latin typeface="Arial" pitchFamily="34" charset="0"/>
                          <a:cs typeface="Arial" pitchFamily="34" charset="0"/>
                        </a:rPr>
                        <a:t>Mining </a:t>
                      </a:r>
                      <a:r>
                        <a:rPr sz="1800" dirty="0">
                          <a:latin typeface="Arial" pitchFamily="34" charset="0"/>
                          <a:cs typeface="Arial" pitchFamily="34" charset="0"/>
                        </a:rPr>
                        <a:t>Engineering. </a:t>
                      </a:r>
                      <a:r>
                        <a:rPr sz="1800" spc="-5" dirty="0">
                          <a:latin typeface="Arial" pitchFamily="34" charset="0"/>
                          <a:cs typeface="Arial" pitchFamily="34" charset="0"/>
                        </a:rPr>
                        <a:t>Mine  </a:t>
                      </a:r>
                      <a:r>
                        <a:rPr sz="1800" dirty="0">
                          <a:latin typeface="Arial" pitchFamily="34" charset="0"/>
                          <a:cs typeface="Arial" pitchFamily="34" charset="0"/>
                        </a:rPr>
                        <a:t>design and </a:t>
                      </a:r>
                      <a:r>
                        <a:rPr sz="1800" spc="-5" dirty="0">
                          <a:latin typeface="Arial" pitchFamily="34" charset="0"/>
                          <a:cs typeface="Arial" pitchFamily="34" charset="0"/>
                        </a:rPr>
                        <a:t>the factors affecting it </a:t>
                      </a:r>
                      <a:r>
                        <a:rPr sz="1800" dirty="0">
                          <a:latin typeface="Arial" pitchFamily="34" charset="0"/>
                          <a:cs typeface="Arial" pitchFamily="34" charset="0"/>
                        </a:rPr>
                        <a:t>will </a:t>
                      </a:r>
                      <a:r>
                        <a:rPr sz="1800" spc="-5" dirty="0">
                          <a:latin typeface="Arial" pitchFamily="34" charset="0"/>
                          <a:cs typeface="Arial" pitchFamily="34" charset="0"/>
                        </a:rPr>
                        <a:t>be explained </a:t>
                      </a:r>
                      <a:r>
                        <a:rPr sz="1800" dirty="0">
                          <a:latin typeface="Arial" pitchFamily="34" charset="0"/>
                          <a:cs typeface="Arial" pitchFamily="34" charset="0"/>
                        </a:rPr>
                        <a:t>for </a:t>
                      </a:r>
                      <a:r>
                        <a:rPr sz="1800" spc="-5" dirty="0">
                          <a:latin typeface="Arial" pitchFamily="34" charset="0"/>
                          <a:cs typeface="Arial" pitchFamily="34" charset="0"/>
                        </a:rPr>
                        <a:t>which the physical  </a:t>
                      </a:r>
                      <a:r>
                        <a:rPr sz="1800" dirty="0">
                          <a:latin typeface="Arial" pitchFamily="34" charset="0"/>
                          <a:cs typeface="Arial" pitchFamily="34" charset="0"/>
                        </a:rPr>
                        <a:t>and </a:t>
                      </a:r>
                      <a:r>
                        <a:rPr sz="1800" spc="-5" dirty="0">
                          <a:latin typeface="Arial" pitchFamily="34" charset="0"/>
                          <a:cs typeface="Arial" pitchFamily="34" charset="0"/>
                        </a:rPr>
                        <a:t>mechanical properties </a:t>
                      </a:r>
                      <a:r>
                        <a:rPr sz="1800" dirty="0">
                          <a:latin typeface="Arial" pitchFamily="34" charset="0"/>
                          <a:cs typeface="Arial" pitchFamily="34" charset="0"/>
                        </a:rPr>
                        <a:t>of </a:t>
                      </a:r>
                      <a:r>
                        <a:rPr sz="1800" spc="-5" dirty="0">
                          <a:latin typeface="Arial" pitchFamily="34" charset="0"/>
                          <a:cs typeface="Arial" pitchFamily="34" charset="0"/>
                        </a:rPr>
                        <a:t>ores </a:t>
                      </a:r>
                      <a:r>
                        <a:rPr sz="1800" dirty="0">
                          <a:latin typeface="Arial" pitchFamily="34" charset="0"/>
                          <a:cs typeface="Arial" pitchFamily="34" charset="0"/>
                        </a:rPr>
                        <a:t>and </a:t>
                      </a:r>
                      <a:r>
                        <a:rPr sz="1800" spc="-5" dirty="0">
                          <a:latin typeface="Arial" pitchFamily="34" charset="0"/>
                          <a:cs typeface="Arial" pitchFamily="34" charset="0"/>
                        </a:rPr>
                        <a:t>rocks </a:t>
                      </a:r>
                      <a:r>
                        <a:rPr sz="1800" dirty="0">
                          <a:latin typeface="Arial" pitchFamily="34" charset="0"/>
                          <a:cs typeface="Arial" pitchFamily="34" charset="0"/>
                        </a:rPr>
                        <a:t>need to be </a:t>
                      </a:r>
                      <a:r>
                        <a:rPr sz="1800" spc="-5" dirty="0">
                          <a:latin typeface="Arial" pitchFamily="34" charset="0"/>
                          <a:cs typeface="Arial" pitchFamily="34" charset="0"/>
                        </a:rPr>
                        <a:t>outlined.</a:t>
                      </a:r>
                      <a:r>
                        <a:rPr sz="1800" spc="240" dirty="0">
                          <a:latin typeface="Arial" pitchFamily="34" charset="0"/>
                          <a:cs typeface="Arial" pitchFamily="34" charset="0"/>
                        </a:rPr>
                        <a:t> </a:t>
                      </a:r>
                      <a:r>
                        <a:rPr sz="1800" spc="-10" dirty="0">
                          <a:latin typeface="Arial" pitchFamily="34" charset="0"/>
                          <a:cs typeface="Arial" pitchFamily="34" charset="0"/>
                        </a:rPr>
                        <a:t>The  </a:t>
                      </a:r>
                      <a:r>
                        <a:rPr sz="1800" dirty="0">
                          <a:latin typeface="Arial" pitchFamily="34" charset="0"/>
                          <a:cs typeface="Arial" pitchFamily="34" charset="0"/>
                        </a:rPr>
                        <a:t>factors </a:t>
                      </a:r>
                      <a:r>
                        <a:rPr sz="1800" spc="-5" dirty="0">
                          <a:latin typeface="Arial" pitchFamily="34" charset="0"/>
                          <a:cs typeface="Arial" pitchFamily="34" charset="0"/>
                        </a:rPr>
                        <a:t>affecting </a:t>
                      </a:r>
                      <a:r>
                        <a:rPr sz="1800" dirty="0">
                          <a:latin typeface="Arial" pitchFamily="34" charset="0"/>
                          <a:cs typeface="Arial" pitchFamily="34" charset="0"/>
                        </a:rPr>
                        <a:t>the </a:t>
                      </a:r>
                      <a:r>
                        <a:rPr sz="1800" spc="-5" dirty="0">
                          <a:latin typeface="Arial" pitchFamily="34" charset="0"/>
                          <a:cs typeface="Arial" pitchFamily="34" charset="0"/>
                        </a:rPr>
                        <a:t>selection </a:t>
                      </a:r>
                      <a:r>
                        <a:rPr sz="1800" dirty="0">
                          <a:latin typeface="Arial" pitchFamily="34" charset="0"/>
                          <a:cs typeface="Arial" pitchFamily="34" charset="0"/>
                        </a:rPr>
                        <a:t>of mining method will also be </a:t>
                      </a:r>
                      <a:r>
                        <a:rPr sz="1800" spc="-5" dirty="0">
                          <a:latin typeface="Arial" pitchFamily="34" charset="0"/>
                          <a:cs typeface="Arial" pitchFamily="34" charset="0"/>
                        </a:rPr>
                        <a:t>outlined. The  </a:t>
                      </a:r>
                      <a:r>
                        <a:rPr sz="1800" dirty="0">
                          <a:latin typeface="Arial" pitchFamily="34" charset="0"/>
                          <a:cs typeface="Arial" pitchFamily="34" charset="0"/>
                        </a:rPr>
                        <a:t>basic </a:t>
                      </a:r>
                      <a:r>
                        <a:rPr sz="1800" spc="-5" dirty="0">
                          <a:latin typeface="Arial" pitchFamily="34" charset="0"/>
                          <a:cs typeface="Arial" pitchFamily="34" charset="0"/>
                        </a:rPr>
                        <a:t>mining </a:t>
                      </a:r>
                      <a:r>
                        <a:rPr sz="1800" dirty="0">
                          <a:latin typeface="Arial" pitchFamily="34" charset="0"/>
                          <a:cs typeface="Arial" pitchFamily="34" charset="0"/>
                        </a:rPr>
                        <a:t>terms </a:t>
                      </a:r>
                      <a:r>
                        <a:rPr sz="1800" spc="-5" dirty="0">
                          <a:latin typeface="Arial" pitchFamily="34" charset="0"/>
                          <a:cs typeface="Arial" pitchFamily="34" charset="0"/>
                        </a:rPr>
                        <a:t>are explained </a:t>
                      </a:r>
                      <a:r>
                        <a:rPr sz="1800" dirty="0">
                          <a:latin typeface="Arial" pitchFamily="34" charset="0"/>
                          <a:cs typeface="Arial" pitchFamily="34" charset="0"/>
                        </a:rPr>
                        <a:t>and </a:t>
                      </a:r>
                      <a:r>
                        <a:rPr sz="1800" spc="-5" dirty="0">
                          <a:latin typeface="Arial" pitchFamily="34" charset="0"/>
                          <a:cs typeface="Arial" pitchFamily="34" charset="0"/>
                        </a:rPr>
                        <a:t>illustrated </a:t>
                      </a:r>
                      <a:r>
                        <a:rPr sz="1800" dirty="0">
                          <a:latin typeface="Arial" pitchFamily="34" charset="0"/>
                          <a:cs typeface="Arial" pitchFamily="34" charset="0"/>
                        </a:rPr>
                        <a:t>with </a:t>
                      </a:r>
                      <a:r>
                        <a:rPr sz="1800" spc="-5" dirty="0">
                          <a:latin typeface="Arial" pitchFamily="34" charset="0"/>
                          <a:cs typeface="Arial" pitchFamily="34" charset="0"/>
                        </a:rPr>
                        <a:t>explanation </a:t>
                      </a:r>
                      <a:r>
                        <a:rPr sz="1800" dirty="0">
                          <a:latin typeface="Arial" pitchFamily="34" charset="0"/>
                          <a:cs typeface="Arial" pitchFamily="34" charset="0"/>
                        </a:rPr>
                        <a:t>of </a:t>
                      </a:r>
                      <a:r>
                        <a:rPr sz="1800" spc="-5" dirty="0">
                          <a:latin typeface="Arial" pitchFamily="34" charset="0"/>
                          <a:cs typeface="Arial" pitchFamily="34" charset="0"/>
                        </a:rPr>
                        <a:t>the  </a:t>
                      </a:r>
                      <a:r>
                        <a:rPr sz="1800" dirty="0">
                          <a:latin typeface="Arial" pitchFamily="34" charset="0"/>
                          <a:cs typeface="Arial" pitchFamily="34" charset="0"/>
                        </a:rPr>
                        <a:t>different types of ore bodies. </a:t>
                      </a:r>
                      <a:r>
                        <a:rPr sz="1800" spc="-5" dirty="0">
                          <a:latin typeface="Arial" pitchFamily="34" charset="0"/>
                          <a:cs typeface="Arial" pitchFamily="34" charset="0"/>
                        </a:rPr>
                        <a:t>Mine </a:t>
                      </a:r>
                      <a:r>
                        <a:rPr sz="1800" dirty="0">
                          <a:latin typeface="Arial" pitchFamily="34" charset="0"/>
                          <a:cs typeface="Arial" pitchFamily="34" charset="0"/>
                        </a:rPr>
                        <a:t>shafts and </a:t>
                      </a:r>
                      <a:r>
                        <a:rPr sz="1800" spc="-5" dirty="0">
                          <a:latin typeface="Arial" pitchFamily="34" charset="0"/>
                          <a:cs typeface="Arial" pitchFamily="34" charset="0"/>
                        </a:rPr>
                        <a:t>their </a:t>
                      </a:r>
                      <a:r>
                        <a:rPr sz="1800" dirty="0">
                          <a:latin typeface="Arial" pitchFamily="34" charset="0"/>
                          <a:cs typeface="Arial" pitchFamily="34" charset="0"/>
                        </a:rPr>
                        <a:t>jobs, types, selection </a:t>
                      </a:r>
                      <a:r>
                        <a:rPr sz="1800" spc="-5" dirty="0">
                          <a:latin typeface="Arial" pitchFamily="34" charset="0"/>
                          <a:cs typeface="Arial" pitchFamily="34" charset="0"/>
                        </a:rPr>
                        <a:t>of  </a:t>
                      </a:r>
                      <a:r>
                        <a:rPr sz="1800" dirty="0">
                          <a:latin typeface="Arial" pitchFamily="34" charset="0"/>
                          <a:cs typeface="Arial" pitchFamily="34" charset="0"/>
                        </a:rPr>
                        <a:t>sites, </a:t>
                      </a:r>
                      <a:r>
                        <a:rPr sz="1800" spc="-5" dirty="0">
                          <a:latin typeface="Arial" pitchFamily="34" charset="0"/>
                          <a:cs typeface="Arial" pitchFamily="34" charset="0"/>
                        </a:rPr>
                        <a:t>shapes, </a:t>
                      </a:r>
                      <a:r>
                        <a:rPr sz="1800" dirty="0">
                          <a:latin typeface="Arial" pitchFamily="34" charset="0"/>
                          <a:cs typeface="Arial" pitchFamily="34" charset="0"/>
                        </a:rPr>
                        <a:t>sizes and shaft </a:t>
                      </a:r>
                      <a:r>
                        <a:rPr sz="1800" spc="-5" dirty="0">
                          <a:latin typeface="Arial" pitchFamily="34" charset="0"/>
                          <a:cs typeface="Arial" pitchFamily="34" charset="0"/>
                        </a:rPr>
                        <a:t>sinking methods will </a:t>
                      </a:r>
                      <a:r>
                        <a:rPr sz="1800" dirty="0">
                          <a:latin typeface="Arial" pitchFamily="34" charset="0"/>
                          <a:cs typeface="Arial" pitchFamily="34" charset="0"/>
                        </a:rPr>
                        <a:t>be </a:t>
                      </a:r>
                      <a:r>
                        <a:rPr sz="1800" spc="-5" dirty="0">
                          <a:latin typeface="Arial" pitchFamily="34" charset="0"/>
                          <a:cs typeface="Arial" pitchFamily="34" charset="0"/>
                        </a:rPr>
                        <a:t>explained. </a:t>
                      </a:r>
                      <a:r>
                        <a:rPr sz="1800" dirty="0">
                          <a:latin typeface="Arial" pitchFamily="34" charset="0"/>
                          <a:cs typeface="Arial" pitchFamily="34" charset="0"/>
                        </a:rPr>
                        <a:t>A  </a:t>
                      </a:r>
                      <a:r>
                        <a:rPr sz="1800" spc="-5" dirty="0">
                          <a:latin typeface="Arial" pitchFamily="34" charset="0"/>
                          <a:cs typeface="Arial" pitchFamily="34" charset="0"/>
                        </a:rPr>
                        <a:t>summarized overview </a:t>
                      </a:r>
                      <a:r>
                        <a:rPr sz="1800" dirty="0">
                          <a:latin typeface="Arial" pitchFamily="34" charset="0"/>
                          <a:cs typeface="Arial" pitchFamily="34" charset="0"/>
                        </a:rPr>
                        <a:t>of mining </a:t>
                      </a:r>
                      <a:r>
                        <a:rPr sz="1800" spc="-5" dirty="0">
                          <a:latin typeface="Arial" pitchFamily="34" charset="0"/>
                          <a:cs typeface="Arial" pitchFamily="34" charset="0"/>
                        </a:rPr>
                        <a:t>methods </a:t>
                      </a:r>
                      <a:r>
                        <a:rPr sz="1800" dirty="0">
                          <a:latin typeface="Arial" pitchFamily="34" charset="0"/>
                          <a:cs typeface="Arial" pitchFamily="34" charset="0"/>
                        </a:rPr>
                        <a:t>classification and the main </a:t>
                      </a:r>
                      <a:r>
                        <a:rPr sz="1800" spc="-5" dirty="0">
                          <a:latin typeface="Arial" pitchFamily="34" charset="0"/>
                          <a:cs typeface="Arial" pitchFamily="34" charset="0"/>
                        </a:rPr>
                        <a:t>types  </a:t>
                      </a:r>
                      <a:r>
                        <a:rPr sz="1800" dirty="0">
                          <a:latin typeface="Arial" pitchFamily="34" charset="0"/>
                          <a:cs typeface="Arial" pitchFamily="34" charset="0"/>
                        </a:rPr>
                        <a:t>of mines ( </a:t>
                      </a:r>
                      <a:r>
                        <a:rPr sz="1800" spc="-5" dirty="0">
                          <a:latin typeface="Arial" pitchFamily="34" charset="0"/>
                          <a:cs typeface="Arial" pitchFamily="34" charset="0"/>
                        </a:rPr>
                        <a:t>surface </a:t>
                      </a:r>
                      <a:r>
                        <a:rPr sz="1800" dirty="0">
                          <a:latin typeface="Arial" pitchFamily="34" charset="0"/>
                          <a:cs typeface="Arial" pitchFamily="34" charset="0"/>
                        </a:rPr>
                        <a:t>mines, underground </a:t>
                      </a:r>
                      <a:r>
                        <a:rPr sz="1800" spc="-5" dirty="0">
                          <a:latin typeface="Arial" pitchFamily="34" charset="0"/>
                          <a:cs typeface="Arial" pitchFamily="34" charset="0"/>
                        </a:rPr>
                        <a:t>mines </a:t>
                      </a:r>
                      <a:r>
                        <a:rPr sz="1800" dirty="0">
                          <a:latin typeface="Arial" pitchFamily="34" charset="0"/>
                          <a:cs typeface="Arial" pitchFamily="34" charset="0"/>
                        </a:rPr>
                        <a:t>and special mining </a:t>
                      </a:r>
                      <a:r>
                        <a:rPr sz="1800" spc="-5" dirty="0">
                          <a:latin typeface="Arial" pitchFamily="34" charset="0"/>
                          <a:cs typeface="Arial" pitchFamily="34" charset="0"/>
                        </a:rPr>
                        <a:t>methods </a:t>
                      </a:r>
                      <a:r>
                        <a:rPr sz="1800" dirty="0">
                          <a:latin typeface="Arial" pitchFamily="34" charset="0"/>
                          <a:cs typeface="Arial" pitchFamily="34" charset="0"/>
                        </a:rPr>
                        <a:t>)  and </a:t>
                      </a:r>
                      <a:r>
                        <a:rPr sz="1800" spc="-5" dirty="0">
                          <a:latin typeface="Arial" pitchFamily="34" charset="0"/>
                          <a:cs typeface="Arial" pitchFamily="34" charset="0"/>
                        </a:rPr>
                        <a:t>the </a:t>
                      </a:r>
                      <a:r>
                        <a:rPr sz="1800" dirty="0">
                          <a:latin typeface="Arial" pitchFamily="34" charset="0"/>
                          <a:cs typeface="Arial" pitchFamily="34" charset="0"/>
                        </a:rPr>
                        <a:t>method of choice </a:t>
                      </a:r>
                      <a:r>
                        <a:rPr sz="1800" spc="-5" dirty="0">
                          <a:latin typeface="Arial" pitchFamily="34" charset="0"/>
                          <a:cs typeface="Arial" pitchFamily="34" charset="0"/>
                        </a:rPr>
                        <a:t>between them, with </a:t>
                      </a:r>
                      <a:r>
                        <a:rPr sz="1800" dirty="0">
                          <a:latin typeface="Arial" pitchFamily="34" charset="0"/>
                          <a:cs typeface="Arial" pitchFamily="34" charset="0"/>
                        </a:rPr>
                        <a:t>some </a:t>
                      </a:r>
                      <a:r>
                        <a:rPr sz="1800" spc="-5" dirty="0">
                          <a:latin typeface="Arial" pitchFamily="34" charset="0"/>
                          <a:cs typeface="Arial" pitchFamily="34" charset="0"/>
                        </a:rPr>
                        <a:t>examples </a:t>
                      </a:r>
                      <a:r>
                        <a:rPr sz="1800" dirty="0">
                          <a:latin typeface="Arial" pitchFamily="34" charset="0"/>
                          <a:cs typeface="Arial" pitchFamily="34" charset="0"/>
                        </a:rPr>
                        <a:t>will be  </a:t>
                      </a:r>
                      <a:r>
                        <a:rPr sz="1800" spc="-5" dirty="0">
                          <a:latin typeface="Arial" pitchFamily="34" charset="0"/>
                          <a:cs typeface="Arial" pitchFamily="34" charset="0"/>
                        </a:rPr>
                        <a:t>presented.</a:t>
                      </a:r>
                      <a:endParaRPr sz="1800" dirty="0">
                        <a:latin typeface="Arial" pitchFamily="34" charset="0"/>
                        <a:cs typeface="Arial" pitchFamily="34" charset="0"/>
                      </a:endParaRPr>
                    </a:p>
                  </a:txBody>
                  <a:tcPr marL="0" marR="0" marT="456"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1"/>
                  </a:ext>
                </a:extLst>
              </a:tr>
              <a:tr h="290280">
                <a:tc>
                  <a:txBody>
                    <a:bodyPr/>
                    <a:lstStyle/>
                    <a:p>
                      <a:pPr marL="17145" algn="ctr">
                        <a:lnSpc>
                          <a:spcPts val="1889"/>
                        </a:lnSpc>
                      </a:pPr>
                      <a:r>
                        <a:rPr sz="1800" b="1" dirty="0">
                          <a:solidFill>
                            <a:srgbClr val="5209E6"/>
                          </a:solidFill>
                          <a:latin typeface="Arial" pitchFamily="34" charset="0"/>
                          <a:cs typeface="Arial" pitchFamily="34" charset="0"/>
                        </a:rPr>
                        <a:t>Course</a:t>
                      </a:r>
                      <a:r>
                        <a:rPr sz="1800" b="1" spc="-15" dirty="0">
                          <a:solidFill>
                            <a:srgbClr val="5209E6"/>
                          </a:solidFill>
                          <a:latin typeface="Arial" pitchFamily="34" charset="0"/>
                          <a:cs typeface="Arial" pitchFamily="34" charset="0"/>
                        </a:rPr>
                        <a:t> </a:t>
                      </a:r>
                      <a:r>
                        <a:rPr sz="1800" b="1" spc="-5" dirty="0">
                          <a:solidFill>
                            <a:srgbClr val="5209E6"/>
                          </a:solidFill>
                          <a:latin typeface="Arial" pitchFamily="34" charset="0"/>
                          <a:cs typeface="Arial" pitchFamily="34" charset="0"/>
                        </a:rPr>
                        <a:t>Objectives</a:t>
                      </a:r>
                      <a:endParaRPr sz="18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2"/>
                  </a:ext>
                </a:extLst>
              </a:tr>
              <a:tr h="2337599">
                <a:tc>
                  <a:txBody>
                    <a:bodyPr/>
                    <a:lstStyle/>
                    <a:p>
                      <a:pPr marL="519430" marR="609600" indent="-222250">
                        <a:lnSpc>
                          <a:spcPts val="2010"/>
                        </a:lnSpc>
                        <a:spcBef>
                          <a:spcPts val="190"/>
                        </a:spcBef>
                        <a:buFont typeface="Symbol"/>
                        <a:buChar char=""/>
                        <a:tabLst>
                          <a:tab pos="520065" algn="l"/>
                        </a:tabLst>
                      </a:pPr>
                      <a:r>
                        <a:rPr sz="1800" dirty="0">
                          <a:latin typeface="Arial" pitchFamily="34" charset="0"/>
                          <a:cs typeface="Arial" pitchFamily="34" charset="0"/>
                        </a:rPr>
                        <a:t>This </a:t>
                      </a:r>
                      <a:r>
                        <a:rPr sz="1800" spc="-5" dirty="0">
                          <a:latin typeface="Arial" pitchFamily="34" charset="0"/>
                          <a:cs typeface="Arial" pitchFamily="34" charset="0"/>
                        </a:rPr>
                        <a:t>course </a:t>
                      </a:r>
                      <a:r>
                        <a:rPr sz="1800" dirty="0">
                          <a:latin typeface="Arial" pitchFamily="34" charset="0"/>
                          <a:cs typeface="Arial" pitchFamily="34" charset="0"/>
                        </a:rPr>
                        <a:t>is </a:t>
                      </a:r>
                      <a:r>
                        <a:rPr sz="1800" spc="-5" dirty="0">
                          <a:latin typeface="Arial" pitchFamily="34" charset="0"/>
                          <a:cs typeface="Arial" pitchFamily="34" charset="0"/>
                        </a:rPr>
                        <a:t>intended for </a:t>
                      </a:r>
                      <a:r>
                        <a:rPr lang="en-US" sz="1800" spc="-5" dirty="0" smtClean="0">
                          <a:latin typeface="Arial" pitchFamily="34" charset="0"/>
                          <a:cs typeface="Arial" pitchFamily="34" charset="0"/>
                        </a:rPr>
                        <a:t>third</a:t>
                      </a:r>
                      <a:r>
                        <a:rPr sz="1800" spc="-5" dirty="0" smtClean="0">
                          <a:latin typeface="Arial" pitchFamily="34" charset="0"/>
                          <a:cs typeface="Arial" pitchFamily="34" charset="0"/>
                        </a:rPr>
                        <a:t> </a:t>
                      </a:r>
                      <a:r>
                        <a:rPr sz="1800" dirty="0">
                          <a:latin typeface="Arial" pitchFamily="34" charset="0"/>
                          <a:cs typeface="Arial" pitchFamily="34" charset="0"/>
                        </a:rPr>
                        <a:t>year </a:t>
                      </a:r>
                      <a:r>
                        <a:rPr lang="en-US" sz="1800" spc="-5" dirty="0" smtClean="0">
                          <a:latin typeface="Arial" pitchFamily="34" charset="0"/>
                          <a:cs typeface="Arial" pitchFamily="34" charset="0"/>
                        </a:rPr>
                        <a:t>petroleum &amp; mining </a:t>
                      </a:r>
                      <a:r>
                        <a:rPr sz="1800" spc="-5" dirty="0" smtClean="0">
                          <a:latin typeface="Arial" pitchFamily="34" charset="0"/>
                          <a:cs typeface="Arial" pitchFamily="34" charset="0"/>
                        </a:rPr>
                        <a:t> </a:t>
                      </a:r>
                      <a:r>
                        <a:rPr sz="1800" spc="-5" dirty="0">
                          <a:latin typeface="Arial" pitchFamily="34" charset="0"/>
                          <a:cs typeface="Arial" pitchFamily="34" charset="0"/>
                        </a:rPr>
                        <a:t>engineering  students.</a:t>
                      </a:r>
                      <a:endParaRPr sz="1800" dirty="0">
                        <a:latin typeface="Arial" pitchFamily="34" charset="0"/>
                        <a:cs typeface="Arial" pitchFamily="34" charset="0"/>
                      </a:endParaRPr>
                    </a:p>
                    <a:p>
                      <a:pPr marL="519430" marR="166370" indent="-222250">
                        <a:lnSpc>
                          <a:spcPts val="2010"/>
                        </a:lnSpc>
                        <a:spcBef>
                          <a:spcPts val="135"/>
                        </a:spcBef>
                        <a:buFont typeface="Symbol"/>
                        <a:buChar char=""/>
                        <a:tabLst>
                          <a:tab pos="520065" algn="l"/>
                        </a:tabLst>
                      </a:pPr>
                      <a:r>
                        <a:rPr sz="1800" dirty="0">
                          <a:latin typeface="Arial" pitchFamily="34" charset="0"/>
                          <a:cs typeface="Arial" pitchFamily="34" charset="0"/>
                        </a:rPr>
                        <a:t>It provides </a:t>
                      </a:r>
                      <a:r>
                        <a:rPr sz="1800" spc="-5" dirty="0">
                          <a:latin typeface="Arial" pitchFamily="34" charset="0"/>
                          <a:cs typeface="Arial" pitchFamily="34" charset="0"/>
                        </a:rPr>
                        <a:t>them with </a:t>
                      </a:r>
                      <a:r>
                        <a:rPr sz="1800" dirty="0">
                          <a:latin typeface="Arial" pitchFamily="34" charset="0"/>
                          <a:cs typeface="Arial" pitchFamily="34" charset="0"/>
                        </a:rPr>
                        <a:t>some </a:t>
                      </a:r>
                      <a:r>
                        <a:rPr sz="1800" spc="-5" dirty="0">
                          <a:latin typeface="Arial" pitchFamily="34" charset="0"/>
                          <a:cs typeface="Arial" pitchFamily="34" charset="0"/>
                        </a:rPr>
                        <a:t>understanding </a:t>
                      </a:r>
                      <a:r>
                        <a:rPr sz="1800" dirty="0">
                          <a:latin typeface="Arial" pitchFamily="34" charset="0"/>
                          <a:cs typeface="Arial" pitchFamily="34" charset="0"/>
                        </a:rPr>
                        <a:t>of </a:t>
                      </a:r>
                      <a:r>
                        <a:rPr sz="1800" spc="-5" dirty="0">
                          <a:latin typeface="Arial" pitchFamily="34" charset="0"/>
                          <a:cs typeface="Arial" pitchFamily="34" charset="0"/>
                        </a:rPr>
                        <a:t>the basics </a:t>
                      </a:r>
                      <a:r>
                        <a:rPr sz="1800" dirty="0">
                          <a:latin typeface="Arial" pitchFamily="34" charset="0"/>
                          <a:cs typeface="Arial" pitchFamily="34" charset="0"/>
                        </a:rPr>
                        <a:t>of </a:t>
                      </a:r>
                      <a:r>
                        <a:rPr sz="1800" spc="-5" dirty="0">
                          <a:latin typeface="Arial" pitchFamily="34" charset="0"/>
                          <a:cs typeface="Arial" pitchFamily="34" charset="0"/>
                        </a:rPr>
                        <a:t>mining  engineering </a:t>
                      </a:r>
                      <a:r>
                        <a:rPr sz="1800" dirty="0">
                          <a:latin typeface="Arial" pitchFamily="34" charset="0"/>
                          <a:cs typeface="Arial" pitchFamily="34" charset="0"/>
                        </a:rPr>
                        <a:t>and </a:t>
                      </a:r>
                      <a:r>
                        <a:rPr sz="1800" spc="-5" dirty="0">
                          <a:latin typeface="Arial" pitchFamily="34" charset="0"/>
                          <a:cs typeface="Arial" pitchFamily="34" charset="0"/>
                        </a:rPr>
                        <a:t>the different mining methods </a:t>
                      </a:r>
                      <a:r>
                        <a:rPr sz="1800" dirty="0">
                          <a:latin typeface="Arial" pitchFamily="34" charset="0"/>
                          <a:cs typeface="Arial" pitchFamily="34" charset="0"/>
                        </a:rPr>
                        <a:t>and their </a:t>
                      </a:r>
                      <a:r>
                        <a:rPr sz="1800" spc="-5" dirty="0">
                          <a:latin typeface="Arial" pitchFamily="34" charset="0"/>
                          <a:cs typeface="Arial" pitchFamily="34" charset="0"/>
                        </a:rPr>
                        <a:t>classification  </a:t>
                      </a:r>
                      <a:r>
                        <a:rPr sz="1800" dirty="0">
                          <a:latin typeface="Arial" pitchFamily="34" charset="0"/>
                          <a:cs typeface="Arial" pitchFamily="34" charset="0"/>
                        </a:rPr>
                        <a:t>and</a:t>
                      </a:r>
                      <a:r>
                        <a:rPr sz="1800" spc="-15" dirty="0">
                          <a:latin typeface="Arial" pitchFamily="34" charset="0"/>
                          <a:cs typeface="Arial" pitchFamily="34" charset="0"/>
                        </a:rPr>
                        <a:t> </a:t>
                      </a:r>
                      <a:r>
                        <a:rPr sz="1800" spc="-5" dirty="0">
                          <a:latin typeface="Arial" pitchFamily="34" charset="0"/>
                          <a:cs typeface="Arial" pitchFamily="34" charset="0"/>
                        </a:rPr>
                        <a:t>applications.</a:t>
                      </a:r>
                      <a:endParaRPr sz="1800" dirty="0">
                        <a:latin typeface="Arial" pitchFamily="34" charset="0"/>
                        <a:cs typeface="Arial" pitchFamily="34" charset="0"/>
                      </a:endParaRPr>
                    </a:p>
                    <a:p>
                      <a:pPr marL="519430" marR="91440" indent="-222250">
                        <a:lnSpc>
                          <a:spcPct val="95800"/>
                        </a:lnSpc>
                        <a:spcBef>
                          <a:spcPts val="80"/>
                        </a:spcBef>
                        <a:buFont typeface="Symbol"/>
                        <a:buChar char=""/>
                        <a:tabLst>
                          <a:tab pos="520065" algn="l"/>
                        </a:tabLst>
                      </a:pPr>
                      <a:r>
                        <a:rPr sz="1800" dirty="0">
                          <a:latin typeface="Arial" pitchFamily="34" charset="0"/>
                          <a:cs typeface="Arial" pitchFamily="34" charset="0"/>
                        </a:rPr>
                        <a:t>It is </a:t>
                      </a:r>
                      <a:r>
                        <a:rPr sz="1800" spc="-5" dirty="0">
                          <a:latin typeface="Arial" pitchFamily="34" charset="0"/>
                          <a:cs typeface="Arial" pitchFamily="34" charset="0"/>
                        </a:rPr>
                        <a:t>intended </a:t>
                      </a:r>
                      <a:r>
                        <a:rPr sz="1800" dirty="0">
                          <a:latin typeface="Arial" pitchFamily="34" charset="0"/>
                          <a:cs typeface="Arial" pitchFamily="34" charset="0"/>
                        </a:rPr>
                        <a:t>to </a:t>
                      </a:r>
                      <a:r>
                        <a:rPr sz="1800" spc="-5" dirty="0">
                          <a:latin typeface="Arial" pitchFamily="34" charset="0"/>
                          <a:cs typeface="Arial" pitchFamily="34" charset="0"/>
                        </a:rPr>
                        <a:t>provide the </a:t>
                      </a:r>
                      <a:r>
                        <a:rPr lang="en-US" sz="1800" spc="-5" dirty="0" smtClean="0">
                          <a:latin typeface="Arial" pitchFamily="34" charset="0"/>
                          <a:cs typeface="Arial" pitchFamily="34" charset="0"/>
                        </a:rPr>
                        <a:t>petroleum</a:t>
                      </a:r>
                      <a:r>
                        <a:rPr lang="en-US" sz="1800" spc="-5" baseline="0" dirty="0" smtClean="0">
                          <a:latin typeface="Arial" pitchFamily="34" charset="0"/>
                          <a:cs typeface="Arial" pitchFamily="34" charset="0"/>
                        </a:rPr>
                        <a:t> &amp; mining</a:t>
                      </a:r>
                      <a:r>
                        <a:rPr sz="1800" spc="-5" dirty="0" smtClean="0">
                          <a:latin typeface="Arial" pitchFamily="34" charset="0"/>
                          <a:cs typeface="Arial" pitchFamily="34" charset="0"/>
                        </a:rPr>
                        <a:t> </a:t>
                      </a:r>
                      <a:r>
                        <a:rPr sz="1800" spc="-5" dirty="0">
                          <a:latin typeface="Arial" pitchFamily="34" charset="0"/>
                          <a:cs typeface="Arial" pitchFamily="34" charset="0"/>
                        </a:rPr>
                        <a:t>engineering student with </a:t>
                      </a:r>
                      <a:r>
                        <a:rPr sz="1800" dirty="0">
                          <a:latin typeface="Arial" pitchFamily="34" charset="0"/>
                          <a:cs typeface="Arial" pitchFamily="34" charset="0"/>
                        </a:rPr>
                        <a:t>the  basic </a:t>
                      </a:r>
                      <a:r>
                        <a:rPr sz="1800" spc="-5" dirty="0">
                          <a:latin typeface="Arial" pitchFamily="34" charset="0"/>
                          <a:cs typeface="Arial" pitchFamily="34" charset="0"/>
                        </a:rPr>
                        <a:t>mine design factors </a:t>
                      </a:r>
                      <a:r>
                        <a:rPr sz="1800" dirty="0">
                          <a:latin typeface="Arial" pitchFamily="34" charset="0"/>
                          <a:cs typeface="Arial" pitchFamily="34" charset="0"/>
                        </a:rPr>
                        <a:t>and </a:t>
                      </a:r>
                      <a:r>
                        <a:rPr sz="1800" spc="-5" dirty="0">
                          <a:latin typeface="Arial" pitchFamily="34" charset="0"/>
                          <a:cs typeface="Arial" pitchFamily="34" charset="0"/>
                        </a:rPr>
                        <a:t>parameters </a:t>
                      </a:r>
                      <a:r>
                        <a:rPr sz="1800" dirty="0">
                          <a:latin typeface="Arial" pitchFamily="34" charset="0"/>
                          <a:cs typeface="Arial" pitchFamily="34" charset="0"/>
                        </a:rPr>
                        <a:t>and </a:t>
                      </a:r>
                      <a:r>
                        <a:rPr sz="1800" spc="-5" dirty="0">
                          <a:latin typeface="Arial" pitchFamily="34" charset="0"/>
                          <a:cs typeface="Arial" pitchFamily="34" charset="0"/>
                        </a:rPr>
                        <a:t>some </a:t>
                      </a:r>
                      <a:r>
                        <a:rPr sz="1800" dirty="0">
                          <a:latin typeface="Arial" pitchFamily="34" charset="0"/>
                          <a:cs typeface="Arial" pitchFamily="34" charset="0"/>
                        </a:rPr>
                        <a:t>understanding of  the </a:t>
                      </a:r>
                      <a:r>
                        <a:rPr sz="1800" spc="-5" dirty="0">
                          <a:latin typeface="Arial" pitchFamily="34" charset="0"/>
                          <a:cs typeface="Arial" pitchFamily="34" charset="0"/>
                        </a:rPr>
                        <a:t>major </a:t>
                      </a:r>
                      <a:r>
                        <a:rPr sz="1800" dirty="0">
                          <a:latin typeface="Arial" pitchFamily="34" charset="0"/>
                          <a:cs typeface="Arial" pitchFamily="34" charset="0"/>
                        </a:rPr>
                        <a:t>physical and </a:t>
                      </a:r>
                      <a:r>
                        <a:rPr sz="1800" spc="-5" dirty="0">
                          <a:latin typeface="Arial" pitchFamily="34" charset="0"/>
                          <a:cs typeface="Arial" pitchFamily="34" charset="0"/>
                        </a:rPr>
                        <a:t>mechanical properties </a:t>
                      </a:r>
                      <a:r>
                        <a:rPr sz="1800" dirty="0">
                          <a:latin typeface="Arial" pitchFamily="34" charset="0"/>
                          <a:cs typeface="Arial" pitchFamily="34" charset="0"/>
                        </a:rPr>
                        <a:t>of </a:t>
                      </a:r>
                      <a:r>
                        <a:rPr sz="1800" spc="-5" dirty="0">
                          <a:latin typeface="Arial" pitchFamily="34" charset="0"/>
                          <a:cs typeface="Arial" pitchFamily="34" charset="0"/>
                        </a:rPr>
                        <a:t>ores </a:t>
                      </a:r>
                      <a:r>
                        <a:rPr sz="1800" dirty="0">
                          <a:latin typeface="Arial" pitchFamily="34" charset="0"/>
                          <a:cs typeface="Arial" pitchFamily="34" charset="0"/>
                        </a:rPr>
                        <a:t>and </a:t>
                      </a:r>
                      <a:r>
                        <a:rPr sz="1800" spc="-5" dirty="0">
                          <a:latin typeface="Arial" pitchFamily="34" charset="0"/>
                          <a:cs typeface="Arial" pitchFamily="34" charset="0"/>
                        </a:rPr>
                        <a:t>rocks </a:t>
                      </a:r>
                      <a:r>
                        <a:rPr sz="1800" dirty="0">
                          <a:latin typeface="Arial" pitchFamily="34" charset="0"/>
                          <a:cs typeface="Arial" pitchFamily="34" charset="0"/>
                        </a:rPr>
                        <a:t>to  help in </a:t>
                      </a:r>
                      <a:r>
                        <a:rPr sz="1800" spc="-5" dirty="0">
                          <a:latin typeface="Arial" pitchFamily="34" charset="0"/>
                          <a:cs typeface="Arial" pitchFamily="34" charset="0"/>
                        </a:rPr>
                        <a:t>the design </a:t>
                      </a:r>
                      <a:r>
                        <a:rPr sz="1800" dirty="0">
                          <a:latin typeface="Arial" pitchFamily="34" charset="0"/>
                          <a:cs typeface="Arial" pitchFamily="34" charset="0"/>
                        </a:rPr>
                        <a:t>of </a:t>
                      </a:r>
                      <a:r>
                        <a:rPr sz="1800" spc="-5" dirty="0">
                          <a:latin typeface="Arial" pitchFamily="34" charset="0"/>
                          <a:cs typeface="Arial" pitchFamily="34" charset="0"/>
                        </a:rPr>
                        <a:t>mine </a:t>
                      </a:r>
                      <a:r>
                        <a:rPr sz="1800" dirty="0">
                          <a:latin typeface="Arial" pitchFamily="34" charset="0"/>
                          <a:cs typeface="Arial" pitchFamily="34" charset="0"/>
                        </a:rPr>
                        <a:t>and </a:t>
                      </a:r>
                      <a:r>
                        <a:rPr sz="1800" spc="-5" dirty="0">
                          <a:latin typeface="Arial" pitchFamily="34" charset="0"/>
                          <a:cs typeface="Arial" pitchFamily="34" charset="0"/>
                        </a:rPr>
                        <a:t>the selection </a:t>
                      </a:r>
                      <a:r>
                        <a:rPr sz="1800" dirty="0">
                          <a:latin typeface="Arial" pitchFamily="34" charset="0"/>
                          <a:cs typeface="Arial" pitchFamily="34" charset="0"/>
                        </a:rPr>
                        <a:t>of </a:t>
                      </a:r>
                      <a:r>
                        <a:rPr sz="1800" spc="-5" dirty="0">
                          <a:latin typeface="Arial" pitchFamily="34" charset="0"/>
                          <a:cs typeface="Arial" pitchFamily="34" charset="0"/>
                        </a:rPr>
                        <a:t>mining</a:t>
                      </a:r>
                      <a:r>
                        <a:rPr sz="1800" spc="40" dirty="0">
                          <a:latin typeface="Arial" pitchFamily="34" charset="0"/>
                          <a:cs typeface="Arial" pitchFamily="34" charset="0"/>
                        </a:rPr>
                        <a:t> </a:t>
                      </a:r>
                      <a:r>
                        <a:rPr sz="1800" spc="-5" dirty="0">
                          <a:latin typeface="Arial" pitchFamily="34" charset="0"/>
                          <a:cs typeface="Arial" pitchFamily="34" charset="0"/>
                        </a:rPr>
                        <a:t>methods.</a:t>
                      </a:r>
                      <a:endParaRPr sz="1800" dirty="0">
                        <a:latin typeface="Arial" pitchFamily="34" charset="0"/>
                        <a:cs typeface="Arial" pitchFamily="34" charset="0"/>
                      </a:endParaRPr>
                    </a:p>
                    <a:p>
                      <a:pPr marL="519430" marR="123825" indent="-222250">
                        <a:lnSpc>
                          <a:spcPts val="2010"/>
                        </a:lnSpc>
                        <a:spcBef>
                          <a:spcPts val="175"/>
                        </a:spcBef>
                        <a:buFont typeface="Symbol"/>
                        <a:buChar char=""/>
                        <a:tabLst>
                          <a:tab pos="520065" algn="l"/>
                        </a:tabLst>
                      </a:pPr>
                      <a:r>
                        <a:rPr sz="1800" dirty="0">
                          <a:latin typeface="Arial" pitchFamily="34" charset="0"/>
                          <a:cs typeface="Arial" pitchFamily="34" charset="0"/>
                        </a:rPr>
                        <a:t>The students will be </a:t>
                      </a:r>
                      <a:r>
                        <a:rPr sz="1800" spc="-5" dirty="0">
                          <a:latin typeface="Arial" pitchFamily="34" charset="0"/>
                          <a:cs typeface="Arial" pitchFamily="34" charset="0"/>
                        </a:rPr>
                        <a:t>introduced </a:t>
                      </a:r>
                      <a:r>
                        <a:rPr sz="1800" dirty="0">
                          <a:latin typeface="Arial" pitchFamily="34" charset="0"/>
                          <a:cs typeface="Arial" pitchFamily="34" charset="0"/>
                        </a:rPr>
                        <a:t>to the </a:t>
                      </a:r>
                      <a:r>
                        <a:rPr sz="1800" spc="-5" dirty="0">
                          <a:latin typeface="Arial" pitchFamily="34" charset="0"/>
                          <a:cs typeface="Arial" pitchFamily="34" charset="0"/>
                        </a:rPr>
                        <a:t>main mining technical terms </a:t>
                      </a:r>
                      <a:r>
                        <a:rPr sz="1800" dirty="0">
                          <a:latin typeface="Arial" pitchFamily="34" charset="0"/>
                          <a:cs typeface="Arial" pitchFamily="34" charset="0"/>
                        </a:rPr>
                        <a:t>to  help </a:t>
                      </a:r>
                      <a:r>
                        <a:rPr sz="1800" spc="-5" dirty="0">
                          <a:latin typeface="Arial" pitchFamily="34" charset="0"/>
                          <a:cs typeface="Arial" pitchFamily="34" charset="0"/>
                        </a:rPr>
                        <a:t>them </a:t>
                      </a:r>
                      <a:r>
                        <a:rPr sz="1800" dirty="0">
                          <a:latin typeface="Arial" pitchFamily="34" charset="0"/>
                          <a:cs typeface="Arial" pitchFamily="34" charset="0"/>
                        </a:rPr>
                        <a:t>better </a:t>
                      </a:r>
                      <a:r>
                        <a:rPr sz="1800" spc="-5" dirty="0">
                          <a:latin typeface="Arial" pitchFamily="34" charset="0"/>
                          <a:cs typeface="Arial" pitchFamily="34" charset="0"/>
                        </a:rPr>
                        <a:t>understand </a:t>
                      </a:r>
                      <a:r>
                        <a:rPr sz="1800" dirty="0">
                          <a:latin typeface="Arial" pitchFamily="34" charset="0"/>
                          <a:cs typeface="Arial" pitchFamily="34" charset="0"/>
                        </a:rPr>
                        <a:t>and have an idea </a:t>
                      </a:r>
                      <a:r>
                        <a:rPr sz="1800" spc="-5" dirty="0">
                          <a:latin typeface="Arial" pitchFamily="34" charset="0"/>
                          <a:cs typeface="Arial" pitchFamily="34" charset="0"/>
                        </a:rPr>
                        <a:t>about </a:t>
                      </a:r>
                      <a:r>
                        <a:rPr sz="1800" dirty="0">
                          <a:latin typeface="Arial" pitchFamily="34" charset="0"/>
                          <a:cs typeface="Arial" pitchFamily="34" charset="0"/>
                        </a:rPr>
                        <a:t>this</a:t>
                      </a:r>
                      <a:r>
                        <a:rPr sz="1800" spc="-80" dirty="0">
                          <a:latin typeface="Arial" pitchFamily="34" charset="0"/>
                          <a:cs typeface="Arial" pitchFamily="34" charset="0"/>
                        </a:rPr>
                        <a:t> </a:t>
                      </a:r>
                      <a:r>
                        <a:rPr sz="1800" spc="-5" dirty="0">
                          <a:latin typeface="Arial" pitchFamily="34" charset="0"/>
                          <a:cs typeface="Arial" pitchFamily="34" charset="0"/>
                        </a:rPr>
                        <a:t>field.</a:t>
                      </a:r>
                      <a:endParaRPr sz="1800" dirty="0">
                        <a:latin typeface="Arial" pitchFamily="34" charset="0"/>
                        <a:cs typeface="Arial" pitchFamily="34" charset="0"/>
                      </a:endParaRPr>
                    </a:p>
                  </a:txBody>
                  <a:tcPr marL="0" marR="0" marT="1730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3"/>
                  </a:ext>
                </a:extLst>
              </a:tr>
              <a:tr h="290280">
                <a:tc>
                  <a:txBody>
                    <a:bodyPr/>
                    <a:lstStyle/>
                    <a:p>
                      <a:pPr marL="20955" algn="ctr">
                        <a:lnSpc>
                          <a:spcPts val="1910"/>
                        </a:lnSpc>
                      </a:pPr>
                      <a:r>
                        <a:rPr sz="1800" b="1" spc="-5" dirty="0">
                          <a:solidFill>
                            <a:srgbClr val="5209E6"/>
                          </a:solidFill>
                          <a:latin typeface="Arial" pitchFamily="34" charset="0"/>
                          <a:cs typeface="Arial" pitchFamily="34" charset="0"/>
                        </a:rPr>
                        <a:t>References</a:t>
                      </a:r>
                      <a:endParaRPr sz="18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4"/>
                  </a:ext>
                </a:extLst>
              </a:tr>
              <a:tr h="290280">
                <a:tc>
                  <a:txBody>
                    <a:bodyPr/>
                    <a:lstStyle/>
                    <a:p>
                      <a:pPr marL="17780" algn="ctr">
                        <a:lnSpc>
                          <a:spcPts val="1930"/>
                        </a:lnSpc>
                      </a:pPr>
                      <a:r>
                        <a:rPr sz="1800" b="1" dirty="0">
                          <a:latin typeface="Arial" pitchFamily="34" charset="0"/>
                          <a:cs typeface="Arial" pitchFamily="34" charset="0"/>
                        </a:rPr>
                        <a:t>Books</a:t>
                      </a:r>
                      <a:endParaRPr sz="1800" dirty="0">
                        <a:latin typeface="Arial" pitchFamily="34" charset="0"/>
                        <a:cs typeface="Arial" pitchFamily="34" charset="0"/>
                      </a:endParaRPr>
                    </a:p>
                  </a:txBody>
                  <a:tcPr marL="0" marR="0" marT="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5"/>
                  </a:ext>
                </a:extLst>
              </a:tr>
              <a:tr h="1038292">
                <a:tc>
                  <a:txBody>
                    <a:bodyPr/>
                    <a:lstStyle/>
                    <a:p>
                      <a:pPr marL="259715" marR="271780" indent="-111125">
                        <a:lnSpc>
                          <a:spcPts val="1550"/>
                        </a:lnSpc>
                        <a:spcBef>
                          <a:spcPts val="135"/>
                        </a:spcBef>
                        <a:buFont typeface="Symbol"/>
                        <a:buChar char=""/>
                        <a:tabLst>
                          <a:tab pos="260350" algn="l"/>
                        </a:tabLst>
                      </a:pPr>
                      <a:r>
                        <a:rPr sz="1800" spc="-5" dirty="0">
                          <a:latin typeface="Arial" pitchFamily="34" charset="0"/>
                          <a:cs typeface="Arial" pitchFamily="34" charset="0"/>
                        </a:rPr>
                        <a:t>Excavations </a:t>
                      </a:r>
                      <a:r>
                        <a:rPr sz="1800" dirty="0">
                          <a:latin typeface="Arial" pitchFamily="34" charset="0"/>
                          <a:cs typeface="Arial" pitchFamily="34" charset="0"/>
                        </a:rPr>
                        <a:t>of Mine Openings, by </a:t>
                      </a:r>
                      <a:r>
                        <a:rPr sz="1800" spc="-5" dirty="0">
                          <a:latin typeface="Arial" pitchFamily="34" charset="0"/>
                          <a:cs typeface="Arial" pitchFamily="34" charset="0"/>
                        </a:rPr>
                        <a:t>D. Onika, </a:t>
                      </a:r>
                      <a:r>
                        <a:rPr sz="1800" dirty="0">
                          <a:latin typeface="Arial" pitchFamily="34" charset="0"/>
                          <a:cs typeface="Arial" pitchFamily="34" charset="0"/>
                        </a:rPr>
                        <a:t>Translated by </a:t>
                      </a:r>
                      <a:r>
                        <a:rPr sz="1800" spc="-5" dirty="0">
                          <a:latin typeface="Arial" pitchFamily="34" charset="0"/>
                          <a:cs typeface="Arial" pitchFamily="34" charset="0"/>
                        </a:rPr>
                        <a:t>Victor Shiffers, </a:t>
                      </a:r>
                      <a:r>
                        <a:rPr sz="1800" dirty="0">
                          <a:latin typeface="Arial" pitchFamily="34" charset="0"/>
                          <a:cs typeface="Arial" pitchFamily="34" charset="0"/>
                        </a:rPr>
                        <a:t>MIR Publisher,  </a:t>
                      </a:r>
                      <a:r>
                        <a:rPr sz="1800" spc="-5" dirty="0">
                          <a:latin typeface="Arial" pitchFamily="34" charset="0"/>
                          <a:cs typeface="Arial" pitchFamily="34" charset="0"/>
                        </a:rPr>
                        <a:t>Moscow</a:t>
                      </a:r>
                      <a:r>
                        <a:rPr sz="1800" spc="-5" dirty="0" smtClean="0">
                          <a:latin typeface="Arial" pitchFamily="34" charset="0"/>
                          <a:cs typeface="Arial" pitchFamily="34" charset="0"/>
                        </a:rPr>
                        <a:t>.</a:t>
                      </a:r>
                      <a:endParaRPr lang="ar-IQ" sz="1800" spc="-5" dirty="0" smtClean="0">
                        <a:latin typeface="Arial" pitchFamily="34" charset="0"/>
                        <a:cs typeface="Arial" pitchFamily="34" charset="0"/>
                      </a:endParaRPr>
                    </a:p>
                    <a:p>
                      <a:pPr marL="148590" marR="271780" indent="0" defTabSz="914400" rtl="1" eaLnBrk="1" fontAlgn="auto" latinLnBrk="0" hangingPunct="1">
                        <a:lnSpc>
                          <a:spcPts val="1550"/>
                        </a:lnSpc>
                        <a:spcBef>
                          <a:spcPts val="135"/>
                        </a:spcBef>
                        <a:spcAft>
                          <a:spcPts val="0"/>
                        </a:spcAft>
                        <a:buClrTx/>
                        <a:buSzTx/>
                        <a:buFont typeface="Symbol"/>
                        <a:buNone/>
                        <a:tabLst>
                          <a:tab pos="260350" algn="l"/>
                        </a:tabLst>
                        <a:defRPr/>
                      </a:pPr>
                      <a:r>
                        <a:rPr lang="en-US" sz="1800" dirty="0" smtClean="0">
                          <a:solidFill>
                            <a:schemeClr val="tx1"/>
                          </a:solidFill>
                          <a:effectLst/>
                          <a:latin typeface="Arial" pitchFamily="34" charset="0"/>
                          <a:ea typeface="+mn-ea"/>
                          <a:cs typeface="Arial" pitchFamily="34" charset="0"/>
                        </a:rPr>
                        <a:t>·</a:t>
                      </a:r>
                      <a:r>
                        <a:rPr lang="en-US" sz="1800" b="1" dirty="0" smtClean="0">
                          <a:solidFill>
                            <a:schemeClr val="tx1"/>
                          </a:solidFill>
                          <a:effectLst/>
                          <a:latin typeface="Arial" pitchFamily="34" charset="0"/>
                          <a:ea typeface="+mn-ea"/>
                          <a:cs typeface="Arial" pitchFamily="34" charset="0"/>
                        </a:rPr>
                        <a:t> </a:t>
                      </a:r>
                      <a:r>
                        <a:rPr lang="ar-SA" sz="1800" b="1" dirty="0" smtClean="0">
                          <a:solidFill>
                            <a:schemeClr val="tx1"/>
                          </a:solidFill>
                          <a:effectLst/>
                          <a:latin typeface="Arial" pitchFamily="34" charset="0"/>
                          <a:ea typeface="+mn-ea"/>
                          <a:cs typeface="Arial" pitchFamily="34" charset="0"/>
                        </a:rPr>
                        <a:t>اسس ھندسة المناجم ، ترجمة</a:t>
                      </a:r>
                      <a:r>
                        <a:rPr lang="en-US" sz="1800" b="1" dirty="0" smtClean="0">
                          <a:solidFill>
                            <a:schemeClr val="tx1"/>
                          </a:solidFill>
                          <a:effectLst/>
                          <a:latin typeface="Arial" pitchFamily="34" charset="0"/>
                          <a:ea typeface="+mn-ea"/>
                          <a:cs typeface="Arial" pitchFamily="34" charset="0"/>
                        </a:rPr>
                        <a:t>: </a:t>
                      </a:r>
                      <a:r>
                        <a:rPr lang="ar-SA" sz="1800" b="1" dirty="0" smtClean="0">
                          <a:solidFill>
                            <a:schemeClr val="tx1"/>
                          </a:solidFill>
                          <a:effectLst/>
                          <a:latin typeface="Arial" pitchFamily="34" charset="0"/>
                          <a:ea typeface="+mn-ea"/>
                          <a:cs typeface="Arial" pitchFamily="34" charset="0"/>
                        </a:rPr>
                        <a:t>د</a:t>
                      </a:r>
                      <a:r>
                        <a:rPr lang="en-US" sz="1800" b="1" dirty="0" smtClean="0">
                          <a:solidFill>
                            <a:schemeClr val="tx1"/>
                          </a:solidFill>
                          <a:effectLst/>
                          <a:latin typeface="Arial" pitchFamily="34" charset="0"/>
                          <a:ea typeface="+mn-ea"/>
                          <a:cs typeface="Arial" pitchFamily="34" charset="0"/>
                        </a:rPr>
                        <a:t>. </a:t>
                      </a:r>
                      <a:r>
                        <a:rPr lang="ar-SA" sz="1800" b="1" dirty="0" smtClean="0">
                          <a:solidFill>
                            <a:schemeClr val="tx1"/>
                          </a:solidFill>
                          <a:effectLst/>
                          <a:latin typeface="Arial" pitchFamily="34" charset="0"/>
                          <a:ea typeface="+mn-ea"/>
                          <a:cs typeface="Arial" pitchFamily="34" charset="0"/>
                        </a:rPr>
                        <a:t>حامد محمد جاسم العيساوي و د</a:t>
                      </a:r>
                      <a:r>
                        <a:rPr lang="en-US" sz="1800" b="1" dirty="0" smtClean="0">
                          <a:solidFill>
                            <a:schemeClr val="tx1"/>
                          </a:solidFill>
                          <a:effectLst/>
                          <a:latin typeface="Arial" pitchFamily="34" charset="0"/>
                          <a:ea typeface="+mn-ea"/>
                          <a:cs typeface="Arial" pitchFamily="34" charset="0"/>
                        </a:rPr>
                        <a:t>. </a:t>
                      </a:r>
                      <a:r>
                        <a:rPr lang="ar-SA" sz="1800" b="1" dirty="0" smtClean="0">
                          <a:solidFill>
                            <a:schemeClr val="tx1"/>
                          </a:solidFill>
                          <a:effectLst/>
                          <a:latin typeface="Arial" pitchFamily="34" charset="0"/>
                          <a:ea typeface="+mn-ea"/>
                          <a:cs typeface="Arial" pitchFamily="34" charset="0"/>
                        </a:rPr>
                        <a:t>سمير ابراھيم يوسف، مطبعة جامعة الموصل،</a:t>
                      </a:r>
                      <a:r>
                        <a:rPr lang="en-US" sz="1800" b="1" dirty="0" smtClean="0">
                          <a:solidFill>
                            <a:schemeClr val="tx1"/>
                          </a:solidFill>
                          <a:effectLst/>
                          <a:latin typeface="Arial" pitchFamily="34" charset="0"/>
                          <a:ea typeface="+mn-ea"/>
                          <a:cs typeface="Arial" pitchFamily="34" charset="0"/>
                        </a:rPr>
                        <a:t>1984</a:t>
                      </a:r>
                      <a:endParaRPr lang="en-US" sz="1800" dirty="0" smtClean="0">
                        <a:solidFill>
                          <a:schemeClr val="tx1"/>
                        </a:solidFill>
                        <a:effectLst/>
                        <a:latin typeface="Arial" pitchFamily="34" charset="0"/>
                        <a:ea typeface="+mn-ea"/>
                        <a:cs typeface="Arial" pitchFamily="34" charset="0"/>
                      </a:endParaRPr>
                    </a:p>
                    <a:p>
                      <a:pPr marL="148590" marR="271780" indent="0">
                        <a:lnSpc>
                          <a:spcPts val="1550"/>
                        </a:lnSpc>
                        <a:spcBef>
                          <a:spcPts val="135"/>
                        </a:spcBef>
                        <a:buFont typeface="Symbol"/>
                        <a:buNone/>
                        <a:tabLst>
                          <a:tab pos="260350" algn="l"/>
                        </a:tabLst>
                      </a:pPr>
                      <a:endParaRPr sz="1800" dirty="0">
                        <a:latin typeface="Arial" pitchFamily="34" charset="0"/>
                        <a:cs typeface="Arial" pitchFamily="34" charset="0"/>
                      </a:endParaRPr>
                    </a:p>
                  </a:txBody>
                  <a:tcPr marL="0" marR="0" marT="12299"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Grp="1"/>
          </p:cNvGraphicFramePr>
          <p:nvPr>
            <p:extLst>
              <p:ext uri="{D42A27DB-BD31-4B8C-83A1-F6EECF244321}">
                <p14:modId xmlns:p14="http://schemas.microsoft.com/office/powerpoint/2010/main" val="3109124271"/>
              </p:ext>
            </p:extLst>
          </p:nvPr>
        </p:nvGraphicFramePr>
        <p:xfrm>
          <a:off x="88900" y="0"/>
          <a:ext cx="10439400" cy="7569752"/>
        </p:xfrm>
        <a:graphic>
          <a:graphicData uri="http://schemas.openxmlformats.org/drawingml/2006/table">
            <a:tbl>
              <a:tblPr firstRow="1" bandRow="1">
                <a:tableStyleId>{2D5ABB26-0587-4C30-8999-92F81FD0307C}</a:tableStyleId>
              </a:tblPr>
              <a:tblGrid>
                <a:gridCol w="1905000">
                  <a:extLst>
                    <a:ext uri="{9D8B030D-6E8A-4147-A177-3AD203B41FA5}">
                      <a16:colId xmlns:a16="http://schemas.microsoft.com/office/drawing/2014/main" val="20000"/>
                    </a:ext>
                  </a:extLst>
                </a:gridCol>
                <a:gridCol w="8534400">
                  <a:extLst>
                    <a:ext uri="{9D8B030D-6E8A-4147-A177-3AD203B41FA5}">
                      <a16:colId xmlns:a16="http://schemas.microsoft.com/office/drawing/2014/main" val="20001"/>
                    </a:ext>
                  </a:extLst>
                </a:gridCol>
              </a:tblGrid>
              <a:tr h="391223">
                <a:tc>
                  <a:txBody>
                    <a:bodyPr/>
                    <a:lstStyle/>
                    <a:p>
                      <a:pPr marL="24130" algn="ctr">
                        <a:lnSpc>
                          <a:spcPts val="1495"/>
                        </a:lnSpc>
                      </a:pPr>
                      <a:endParaRPr lang="en-US" sz="2000" b="1" spc="-5" dirty="0" smtClean="0">
                        <a:latin typeface="Arial" pitchFamily="34" charset="0"/>
                        <a:cs typeface="Arial" pitchFamily="34" charset="0"/>
                      </a:endParaRPr>
                    </a:p>
                    <a:p>
                      <a:pPr marL="24130" algn="ctr">
                        <a:lnSpc>
                          <a:spcPts val="1495"/>
                        </a:lnSpc>
                      </a:pPr>
                      <a:r>
                        <a:rPr sz="2000" b="1" spc="-5" dirty="0" smtClean="0">
                          <a:latin typeface="Arial" pitchFamily="34" charset="0"/>
                          <a:cs typeface="Arial" pitchFamily="34" charset="0"/>
                        </a:rPr>
                        <a:t>Weeks</a:t>
                      </a:r>
                      <a:endParaRPr sz="2000" b="1" dirty="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27305" algn="ctr">
                        <a:lnSpc>
                          <a:spcPts val="1495"/>
                        </a:lnSpc>
                      </a:pPr>
                      <a:endParaRPr lang="en-US" sz="2000" b="1" spc="-5" dirty="0" smtClean="0">
                        <a:latin typeface="Arial" pitchFamily="34" charset="0"/>
                        <a:cs typeface="Arial" pitchFamily="34" charset="0"/>
                      </a:endParaRPr>
                    </a:p>
                    <a:p>
                      <a:pPr marL="27305" algn="ctr">
                        <a:lnSpc>
                          <a:spcPts val="1495"/>
                        </a:lnSpc>
                      </a:pPr>
                      <a:r>
                        <a:rPr sz="2000" b="1" spc="-5" smtClean="0">
                          <a:latin typeface="Arial" pitchFamily="34" charset="0"/>
                          <a:cs typeface="Arial" pitchFamily="34" charset="0"/>
                        </a:rPr>
                        <a:t>Contents</a:t>
                      </a:r>
                      <a:endParaRPr sz="2000" b="1">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0"/>
                  </a:ext>
                </a:extLst>
              </a:tr>
              <a:tr h="700976">
                <a:tc>
                  <a:txBody>
                    <a:bodyPr/>
                    <a:lstStyle/>
                    <a:p>
                      <a:pPr marL="24765" algn="ctr">
                        <a:lnSpc>
                          <a:spcPts val="1585"/>
                        </a:lnSpc>
                      </a:pPr>
                      <a:endParaRPr lang="en-US" sz="2000" b="1" dirty="0" smtClean="0">
                        <a:latin typeface="Arial" pitchFamily="34" charset="0"/>
                        <a:cs typeface="Arial" pitchFamily="34" charset="0"/>
                      </a:endParaRPr>
                    </a:p>
                    <a:p>
                      <a:pPr marL="24765" algn="ctr">
                        <a:lnSpc>
                          <a:spcPts val="1585"/>
                        </a:lnSpc>
                      </a:pPr>
                      <a:r>
                        <a:rPr sz="2000" b="1" dirty="0" smtClean="0">
                          <a:latin typeface="Arial" pitchFamily="34" charset="0"/>
                          <a:cs typeface="Arial" pitchFamily="34" charset="0"/>
                        </a:rPr>
                        <a:t>1</a:t>
                      </a:r>
                      <a:endParaRPr sz="2000" b="1" dirty="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545465">
                        <a:lnSpc>
                          <a:spcPts val="1550"/>
                        </a:lnSpc>
                        <a:spcBef>
                          <a:spcPts val="70"/>
                        </a:spcBef>
                      </a:pPr>
                      <a:endParaRPr lang="en-US" sz="2000" b="1" spc="-5" dirty="0" smtClean="0">
                        <a:latin typeface="Arial" pitchFamily="34" charset="0"/>
                        <a:cs typeface="Arial" pitchFamily="34" charset="0"/>
                      </a:endParaRPr>
                    </a:p>
                    <a:p>
                      <a:pPr marL="78740" marR="545465">
                        <a:lnSpc>
                          <a:spcPts val="1550"/>
                        </a:lnSpc>
                        <a:spcBef>
                          <a:spcPts val="70"/>
                        </a:spcBef>
                      </a:pPr>
                      <a:r>
                        <a:rPr sz="2000" b="1" spc="-5" smtClean="0">
                          <a:latin typeface="Arial" pitchFamily="34" charset="0"/>
                          <a:cs typeface="Arial" pitchFamily="34" charset="0"/>
                        </a:rPr>
                        <a:t>References </a:t>
                      </a:r>
                      <a:r>
                        <a:rPr sz="2000" b="1" dirty="0">
                          <a:latin typeface="Arial" pitchFamily="34" charset="0"/>
                          <a:cs typeface="Arial" pitchFamily="34" charset="0"/>
                        </a:rPr>
                        <a:t>; </a:t>
                      </a:r>
                      <a:r>
                        <a:rPr sz="2000" b="1" spc="-5" dirty="0">
                          <a:latin typeface="Arial" pitchFamily="34" charset="0"/>
                          <a:cs typeface="Arial" pitchFamily="34" charset="0"/>
                        </a:rPr>
                        <a:t>Introduction </a:t>
                      </a:r>
                      <a:r>
                        <a:rPr sz="2000" b="1" dirty="0">
                          <a:latin typeface="Arial" pitchFamily="34" charset="0"/>
                          <a:cs typeface="Arial" pitchFamily="34" charset="0"/>
                        </a:rPr>
                        <a:t>; </a:t>
                      </a:r>
                      <a:r>
                        <a:rPr sz="2000" b="1" spc="-5" dirty="0">
                          <a:latin typeface="Arial" pitchFamily="34" charset="0"/>
                          <a:cs typeface="Arial" pitchFamily="34" charset="0"/>
                        </a:rPr>
                        <a:t>Presentation </a:t>
                      </a:r>
                      <a:r>
                        <a:rPr sz="2000" b="1" dirty="0">
                          <a:latin typeface="Arial" pitchFamily="34" charset="0"/>
                          <a:cs typeface="Arial" pitchFamily="34" charset="0"/>
                        </a:rPr>
                        <a:t>of </a:t>
                      </a:r>
                      <a:r>
                        <a:rPr sz="2000" b="1" spc="-5">
                          <a:latin typeface="Arial" pitchFamily="34" charset="0"/>
                          <a:cs typeface="Arial" pitchFamily="34" charset="0"/>
                        </a:rPr>
                        <a:t>Course  </a:t>
                      </a:r>
                      <a:r>
                        <a:rPr lang="en-US" sz="2000" b="1" spc="-5" dirty="0" smtClean="0">
                          <a:latin typeface="Arial" pitchFamily="34" charset="0"/>
                          <a:cs typeface="Arial" pitchFamily="34" charset="0"/>
                        </a:rPr>
                        <a:t>Information.</a:t>
                      </a:r>
                    </a:p>
                    <a:p>
                      <a:pPr marL="78740" marR="545465">
                        <a:lnSpc>
                          <a:spcPts val="1550"/>
                        </a:lnSpc>
                        <a:spcBef>
                          <a:spcPts val="70"/>
                        </a:spcBef>
                      </a:pPr>
                      <a:endParaRPr sz="2000" b="1">
                        <a:latin typeface="Arial" pitchFamily="34" charset="0"/>
                        <a:cs typeface="Arial" pitchFamily="34" charset="0"/>
                      </a:endParaRPr>
                    </a:p>
                  </a:txBody>
                  <a:tcPr marL="0" marR="0" marT="637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1"/>
                  </a:ext>
                </a:extLst>
              </a:tr>
              <a:tr h="609600">
                <a:tc>
                  <a:txBody>
                    <a:bodyPr/>
                    <a:lstStyle/>
                    <a:p>
                      <a:pPr marL="24765" algn="ctr">
                        <a:lnSpc>
                          <a:spcPts val="1590"/>
                        </a:lnSpc>
                      </a:pPr>
                      <a:endParaRPr lang="en-US" sz="2000" b="1" dirty="0" smtClean="0">
                        <a:latin typeface="Arial" pitchFamily="34" charset="0"/>
                        <a:cs typeface="Arial" pitchFamily="34" charset="0"/>
                      </a:endParaRPr>
                    </a:p>
                    <a:p>
                      <a:pPr marL="24765" algn="ctr">
                        <a:lnSpc>
                          <a:spcPts val="1590"/>
                        </a:lnSpc>
                      </a:pPr>
                      <a:endParaRPr lang="en-US" sz="2000" b="1" dirty="0" smtClean="0">
                        <a:latin typeface="Arial" pitchFamily="34" charset="0"/>
                        <a:cs typeface="Arial" pitchFamily="34" charset="0"/>
                      </a:endParaRPr>
                    </a:p>
                    <a:p>
                      <a:pPr marL="24765" algn="ctr">
                        <a:lnSpc>
                          <a:spcPts val="1590"/>
                        </a:lnSpc>
                      </a:pPr>
                      <a:r>
                        <a:rPr sz="2000" b="1" dirty="0" smtClean="0">
                          <a:latin typeface="Arial" pitchFamily="34" charset="0"/>
                          <a:cs typeface="Arial" pitchFamily="34" charset="0"/>
                        </a:rPr>
                        <a:t>2</a:t>
                      </a:r>
                      <a:endParaRPr sz="2000" b="1" dirty="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72720">
                        <a:lnSpc>
                          <a:spcPct val="96500"/>
                        </a:lnSpc>
                        <a:spcBef>
                          <a:spcPts val="15"/>
                        </a:spcBef>
                      </a:pPr>
                      <a:r>
                        <a:rPr lang="en-US" sz="2000" b="1" dirty="0" smtClean="0">
                          <a:latin typeface="Arial" pitchFamily="34" charset="0"/>
                          <a:cs typeface="Arial" pitchFamily="34" charset="0"/>
                        </a:rPr>
                        <a:t>Mineral Wealth in </a:t>
                      </a:r>
                      <a:r>
                        <a:rPr lang="en-US" sz="2000" b="1" dirty="0" err="1" smtClean="0">
                          <a:latin typeface="Arial" pitchFamily="34" charset="0"/>
                          <a:cs typeface="Arial" pitchFamily="34" charset="0"/>
                        </a:rPr>
                        <a:t>Koya</a:t>
                      </a:r>
                      <a:r>
                        <a:rPr lang="en-US" sz="2000" b="1" dirty="0" smtClean="0">
                          <a:latin typeface="Arial" pitchFamily="34" charset="0"/>
                          <a:cs typeface="Arial" pitchFamily="34" charset="0"/>
                        </a:rPr>
                        <a:t> &amp; Kurdistan Region-Part 1.</a:t>
                      </a:r>
                      <a:endParaRPr lang="en-US" sz="2000" b="1" dirty="0">
                        <a:latin typeface="Arial" pitchFamily="34" charset="0"/>
                        <a:cs typeface="Arial" pitchFamily="34" charset="0"/>
                      </a:endParaRPr>
                    </a:p>
                  </a:txBody>
                  <a:tcPr marL="0" marR="0" marT="5466"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2"/>
                  </a:ext>
                </a:extLst>
              </a:tr>
              <a:tr h="678751">
                <a:tc>
                  <a:txBody>
                    <a:bodyPr/>
                    <a:lstStyle/>
                    <a:p>
                      <a:pPr marL="24765" algn="ctr">
                        <a:lnSpc>
                          <a:spcPts val="1590"/>
                        </a:lnSpc>
                      </a:pPr>
                      <a:endParaRPr lang="en-US" sz="2000" b="1" dirty="0" smtClean="0">
                        <a:latin typeface="Arial" pitchFamily="34" charset="0"/>
                        <a:cs typeface="Arial" pitchFamily="34" charset="0"/>
                      </a:endParaRPr>
                    </a:p>
                    <a:p>
                      <a:pPr marL="24765" algn="ctr">
                        <a:lnSpc>
                          <a:spcPts val="1590"/>
                        </a:lnSpc>
                      </a:pPr>
                      <a:endParaRPr lang="en-US" sz="2000" b="1" dirty="0" smtClean="0">
                        <a:latin typeface="Arial" pitchFamily="34" charset="0"/>
                        <a:cs typeface="Arial" pitchFamily="34" charset="0"/>
                      </a:endParaRPr>
                    </a:p>
                    <a:p>
                      <a:pPr marL="24765" algn="ctr">
                        <a:lnSpc>
                          <a:spcPts val="1590"/>
                        </a:lnSpc>
                      </a:pPr>
                      <a:r>
                        <a:rPr sz="2000" b="1" dirty="0" smtClean="0">
                          <a:latin typeface="Arial" pitchFamily="34" charset="0"/>
                          <a:cs typeface="Arial" pitchFamily="34" charset="0"/>
                        </a:rPr>
                        <a:t>3</a:t>
                      </a:r>
                      <a:endParaRPr sz="2000" b="1" dirty="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72720">
                        <a:lnSpc>
                          <a:spcPct val="96500"/>
                        </a:lnSpc>
                        <a:spcBef>
                          <a:spcPts val="15"/>
                        </a:spcBef>
                      </a:pPr>
                      <a:r>
                        <a:rPr lang="en-US" sz="2000" b="1" dirty="0" smtClean="0">
                          <a:latin typeface="Arial" pitchFamily="34" charset="0"/>
                          <a:cs typeface="Arial" pitchFamily="34" charset="0"/>
                        </a:rPr>
                        <a:t>Mineral Wealth in </a:t>
                      </a:r>
                      <a:r>
                        <a:rPr lang="en-US" sz="2000" b="1" dirty="0" err="1" smtClean="0">
                          <a:latin typeface="Arial" pitchFamily="34" charset="0"/>
                          <a:cs typeface="Arial" pitchFamily="34" charset="0"/>
                        </a:rPr>
                        <a:t>Koya</a:t>
                      </a:r>
                      <a:r>
                        <a:rPr lang="en-US" sz="2000" b="1" dirty="0" smtClean="0">
                          <a:latin typeface="Arial" pitchFamily="34" charset="0"/>
                          <a:cs typeface="Arial" pitchFamily="34" charset="0"/>
                        </a:rPr>
                        <a:t> &amp; Kurdistan Region-Part 2.</a:t>
                      </a:r>
                      <a:endParaRPr lang="en-US" sz="2000" b="1" dirty="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3"/>
                  </a:ext>
                </a:extLst>
              </a:tr>
              <a:tr h="762000">
                <a:tc>
                  <a:txBody>
                    <a:bodyPr/>
                    <a:lstStyle/>
                    <a:p>
                      <a:pPr marL="24765" algn="ctr">
                        <a:lnSpc>
                          <a:spcPts val="1560"/>
                        </a:lnSpc>
                      </a:pPr>
                      <a:endParaRPr lang="en-US" sz="2000" b="1" dirty="0" smtClean="0">
                        <a:latin typeface="Arial" pitchFamily="34" charset="0"/>
                        <a:cs typeface="Arial" pitchFamily="34" charset="0"/>
                      </a:endParaRPr>
                    </a:p>
                    <a:p>
                      <a:pPr marL="24765" algn="ctr">
                        <a:lnSpc>
                          <a:spcPts val="1560"/>
                        </a:lnSpc>
                      </a:pPr>
                      <a:endParaRPr lang="en-US" sz="2000" b="1" dirty="0" smtClean="0">
                        <a:latin typeface="Arial" pitchFamily="34" charset="0"/>
                        <a:cs typeface="Arial" pitchFamily="34" charset="0"/>
                      </a:endParaRPr>
                    </a:p>
                    <a:p>
                      <a:pPr marL="24765" algn="ctr">
                        <a:lnSpc>
                          <a:spcPts val="1560"/>
                        </a:lnSpc>
                      </a:pPr>
                      <a:r>
                        <a:rPr sz="2000" b="1" dirty="0" smtClean="0">
                          <a:latin typeface="Arial" pitchFamily="34" charset="0"/>
                          <a:cs typeface="Arial" pitchFamily="34" charset="0"/>
                        </a:rPr>
                        <a:t>4</a:t>
                      </a:r>
                      <a:endParaRPr lang="en-US" sz="2000" b="1" dirty="0" smtClean="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72720">
                        <a:lnSpc>
                          <a:spcPct val="96500"/>
                        </a:lnSpc>
                        <a:spcBef>
                          <a:spcPts val="15"/>
                        </a:spcBef>
                      </a:pPr>
                      <a:r>
                        <a:rPr lang="en-US" sz="2000" b="1" dirty="0" smtClean="0">
                          <a:latin typeface="Arial" pitchFamily="34" charset="0"/>
                          <a:cs typeface="Arial" pitchFamily="34" charset="0"/>
                        </a:rPr>
                        <a:t>Mineral Wealth in </a:t>
                      </a:r>
                      <a:r>
                        <a:rPr lang="en-US" sz="2000" b="1" dirty="0" err="1" smtClean="0">
                          <a:latin typeface="Arial" pitchFamily="34" charset="0"/>
                          <a:cs typeface="Arial" pitchFamily="34" charset="0"/>
                        </a:rPr>
                        <a:t>Koya</a:t>
                      </a:r>
                      <a:r>
                        <a:rPr lang="en-US" sz="2000" b="1" dirty="0" smtClean="0">
                          <a:latin typeface="Arial" pitchFamily="34" charset="0"/>
                          <a:cs typeface="Arial" pitchFamily="34" charset="0"/>
                        </a:rPr>
                        <a:t> &amp; Kurdistan Region-Part 3.</a:t>
                      </a:r>
                      <a:endParaRPr sz="2000" b="1" dirty="0">
                        <a:latin typeface="Arial" pitchFamily="34" charset="0"/>
                        <a:cs typeface="Arial" pitchFamily="34" charset="0"/>
                      </a:endParaRPr>
                    </a:p>
                  </a:txBody>
                  <a:tcPr marL="0" marR="0" marT="1367"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4"/>
                  </a:ext>
                </a:extLst>
              </a:tr>
              <a:tr h="624721">
                <a:tc>
                  <a:txBody>
                    <a:bodyPr/>
                    <a:lstStyle/>
                    <a:p>
                      <a:pPr marL="24765" algn="ctr">
                        <a:lnSpc>
                          <a:spcPts val="1570"/>
                        </a:lnSpc>
                      </a:pPr>
                      <a:endParaRPr lang="en-US" sz="2000" b="1" dirty="0" smtClean="0">
                        <a:latin typeface="Arial" pitchFamily="34" charset="0"/>
                        <a:cs typeface="Arial" pitchFamily="34" charset="0"/>
                      </a:endParaRPr>
                    </a:p>
                    <a:p>
                      <a:pPr marL="24765" algn="ctr">
                        <a:lnSpc>
                          <a:spcPts val="1570"/>
                        </a:lnSpc>
                      </a:pPr>
                      <a:r>
                        <a:rPr sz="2000" b="1" dirty="0" smtClean="0">
                          <a:latin typeface="Arial" pitchFamily="34" charset="0"/>
                          <a:cs typeface="Arial" pitchFamily="34" charset="0"/>
                        </a:rPr>
                        <a:t>5</a:t>
                      </a:r>
                      <a:endParaRPr sz="2000" b="1" dirty="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06045" algn="just">
                        <a:lnSpc>
                          <a:spcPct val="93500"/>
                        </a:lnSpc>
                        <a:spcBef>
                          <a:spcPts val="55"/>
                        </a:spcBef>
                      </a:pPr>
                      <a:r>
                        <a:rPr sz="2000" b="1" spc="-5" dirty="0">
                          <a:latin typeface="Arial" pitchFamily="34" charset="0"/>
                          <a:cs typeface="Arial" pitchFamily="34" charset="0"/>
                        </a:rPr>
                        <a:t>Mine </a:t>
                      </a:r>
                      <a:r>
                        <a:rPr lang="en-US" sz="2000" b="1" spc="-5" dirty="0" smtClean="0">
                          <a:latin typeface="Arial" pitchFamily="34" charset="0"/>
                          <a:cs typeface="Arial" pitchFamily="34" charset="0"/>
                        </a:rPr>
                        <a:t>Design and the Factors</a:t>
                      </a:r>
                      <a:r>
                        <a:rPr lang="en-US" sz="2000" b="1" spc="-5" baseline="0" dirty="0" smtClean="0">
                          <a:latin typeface="Arial" pitchFamily="34" charset="0"/>
                          <a:cs typeface="Arial" pitchFamily="34" charset="0"/>
                        </a:rPr>
                        <a:t> Affecting it</a:t>
                      </a:r>
                      <a:r>
                        <a:rPr sz="2000" b="1" spc="-5" dirty="0" smtClean="0">
                          <a:latin typeface="Arial" pitchFamily="34" charset="0"/>
                          <a:cs typeface="Arial" pitchFamily="34" charset="0"/>
                        </a:rPr>
                        <a:t>.</a:t>
                      </a:r>
                      <a:endParaRPr sz="2000" b="1" dirty="0">
                        <a:latin typeface="Arial" pitchFamily="34" charset="0"/>
                        <a:cs typeface="Arial" pitchFamily="34" charset="0"/>
                      </a:endParaRPr>
                    </a:p>
                  </a:txBody>
                  <a:tcPr marL="0" marR="0" marT="50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5"/>
                  </a:ext>
                </a:extLst>
              </a:tr>
              <a:tr h="889592">
                <a:tc>
                  <a:txBody>
                    <a:bodyPr/>
                    <a:lstStyle/>
                    <a:p>
                      <a:pPr marL="24765" algn="ctr">
                        <a:lnSpc>
                          <a:spcPts val="1590"/>
                        </a:lnSpc>
                      </a:pPr>
                      <a:endParaRPr lang="en-US" sz="2000" b="1" dirty="0" smtClean="0">
                        <a:latin typeface="Arial" pitchFamily="34" charset="0"/>
                        <a:cs typeface="Arial" pitchFamily="34" charset="0"/>
                      </a:endParaRPr>
                    </a:p>
                    <a:p>
                      <a:pPr marL="24765" algn="ctr">
                        <a:lnSpc>
                          <a:spcPts val="1590"/>
                        </a:lnSpc>
                      </a:pPr>
                      <a:r>
                        <a:rPr sz="2000" b="1" smtClean="0">
                          <a:latin typeface="Arial" pitchFamily="34" charset="0"/>
                          <a:cs typeface="Arial" pitchFamily="34" charset="0"/>
                        </a:rPr>
                        <a:t>6</a:t>
                      </a:r>
                      <a:endParaRPr sz="2000" b="1">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478790" algn="just">
                        <a:lnSpc>
                          <a:spcPct val="96500"/>
                        </a:lnSpc>
                        <a:spcBef>
                          <a:spcPts val="25"/>
                        </a:spcBef>
                      </a:pPr>
                      <a:endParaRPr lang="en-US" sz="2000" b="1" spc="-5" dirty="0" smtClean="0">
                        <a:latin typeface="Arial" pitchFamily="34" charset="0"/>
                        <a:cs typeface="Arial" pitchFamily="34" charset="0"/>
                      </a:endParaRPr>
                    </a:p>
                    <a:p>
                      <a:pPr marL="78740" marR="478790" algn="just">
                        <a:lnSpc>
                          <a:spcPct val="96500"/>
                        </a:lnSpc>
                        <a:spcBef>
                          <a:spcPts val="25"/>
                        </a:spcBef>
                      </a:pPr>
                      <a:r>
                        <a:rPr lang="en-US" sz="2000" b="1" spc="-5" dirty="0" smtClean="0">
                          <a:latin typeface="Arial" pitchFamily="34" charset="0"/>
                          <a:cs typeface="Arial" pitchFamily="34" charset="0"/>
                        </a:rPr>
                        <a:t>Physical and Mechanical Properties of Ores &amp; Rocks.</a:t>
                      </a:r>
                      <a:endParaRPr sz="2000" b="1" dirty="0">
                        <a:latin typeface="Arial" pitchFamily="34" charset="0"/>
                        <a:cs typeface="Arial" pitchFamily="34" charset="0"/>
                      </a:endParaRPr>
                    </a:p>
                  </a:txBody>
                  <a:tcPr marL="0" marR="0" marT="22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6"/>
                  </a:ext>
                </a:extLst>
              </a:tr>
              <a:tr h="617279">
                <a:tc>
                  <a:txBody>
                    <a:bodyPr/>
                    <a:lstStyle/>
                    <a:p>
                      <a:pPr marL="24765" algn="ctr">
                        <a:lnSpc>
                          <a:spcPts val="1585"/>
                        </a:lnSpc>
                      </a:pPr>
                      <a:endParaRPr lang="en-US" sz="2000" b="1" dirty="0" smtClean="0">
                        <a:latin typeface="Arial" pitchFamily="34" charset="0"/>
                        <a:cs typeface="Arial" pitchFamily="34" charset="0"/>
                      </a:endParaRPr>
                    </a:p>
                    <a:p>
                      <a:pPr marL="24765" algn="ctr">
                        <a:lnSpc>
                          <a:spcPts val="1585"/>
                        </a:lnSpc>
                      </a:pPr>
                      <a:r>
                        <a:rPr sz="2000" b="1" smtClean="0">
                          <a:latin typeface="Arial" pitchFamily="34" charset="0"/>
                          <a:cs typeface="Arial" pitchFamily="34" charset="0"/>
                        </a:rPr>
                        <a:t>7</a:t>
                      </a:r>
                      <a:endParaRPr lang="en-US" sz="2000" b="1" dirty="0" smtClean="0">
                        <a:latin typeface="Arial" pitchFamily="34" charset="0"/>
                        <a:cs typeface="Arial" pitchFamily="34" charset="0"/>
                      </a:endParaRPr>
                    </a:p>
                    <a:p>
                      <a:pPr marL="24765" algn="ctr">
                        <a:lnSpc>
                          <a:spcPts val="1585"/>
                        </a:lnSpc>
                      </a:pPr>
                      <a:endParaRPr sz="2000" b="1">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49860">
                        <a:lnSpc>
                          <a:spcPts val="1550"/>
                        </a:lnSpc>
                        <a:spcBef>
                          <a:spcPts val="75"/>
                        </a:spcBef>
                      </a:pPr>
                      <a:endParaRPr lang="en-US" sz="2000" b="1" dirty="0" smtClean="0">
                        <a:latin typeface="Arial" pitchFamily="34" charset="0"/>
                        <a:cs typeface="Arial" pitchFamily="34" charset="0"/>
                      </a:endParaRPr>
                    </a:p>
                    <a:p>
                      <a:pPr marL="78740" marR="149860">
                        <a:lnSpc>
                          <a:spcPts val="1550"/>
                        </a:lnSpc>
                        <a:spcBef>
                          <a:spcPts val="75"/>
                        </a:spcBef>
                      </a:pPr>
                      <a:r>
                        <a:rPr lang="en-US" sz="2000" b="1" dirty="0" smtClean="0">
                          <a:latin typeface="Arial" pitchFamily="34" charset="0"/>
                          <a:cs typeface="Arial" pitchFamily="34" charset="0"/>
                        </a:rPr>
                        <a:t>Other Physical &amp; Mechanical Properties of Ores &amp; Rocks.</a:t>
                      </a:r>
                      <a:endParaRPr sz="2000" b="1" dirty="0">
                        <a:latin typeface="Arial" pitchFamily="34" charset="0"/>
                        <a:cs typeface="Arial" pitchFamily="34" charset="0"/>
                      </a:endParaRPr>
                    </a:p>
                  </a:txBody>
                  <a:tcPr marL="0" marR="0" marT="6833"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7"/>
                  </a:ext>
                </a:extLst>
              </a:tr>
              <a:tr h="627344">
                <a:tc>
                  <a:txBody>
                    <a:bodyPr/>
                    <a:lstStyle/>
                    <a:p>
                      <a:pPr marL="24765" algn="ctr">
                        <a:lnSpc>
                          <a:spcPts val="1585"/>
                        </a:lnSpc>
                      </a:pPr>
                      <a:endParaRPr lang="en-US" sz="2000" b="1" dirty="0" smtClean="0">
                        <a:latin typeface="Arial" pitchFamily="34" charset="0"/>
                        <a:cs typeface="Arial" pitchFamily="34" charset="0"/>
                      </a:endParaRPr>
                    </a:p>
                    <a:p>
                      <a:pPr marL="24765" algn="ctr">
                        <a:lnSpc>
                          <a:spcPts val="1585"/>
                        </a:lnSpc>
                      </a:pPr>
                      <a:r>
                        <a:rPr sz="2000" b="1" smtClean="0">
                          <a:latin typeface="Arial" pitchFamily="34" charset="0"/>
                          <a:cs typeface="Arial" pitchFamily="34" charset="0"/>
                        </a:rPr>
                        <a:t>8</a:t>
                      </a:r>
                      <a:endParaRPr sz="2000" b="1">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16205">
                        <a:lnSpc>
                          <a:spcPct val="96300"/>
                        </a:lnSpc>
                        <a:spcBef>
                          <a:spcPts val="20"/>
                        </a:spcBef>
                      </a:pPr>
                      <a:r>
                        <a:rPr lang="en-US" sz="2000" b="1" dirty="0" smtClean="0">
                          <a:latin typeface="Arial" pitchFamily="34" charset="0"/>
                          <a:cs typeface="Arial" pitchFamily="34" charset="0"/>
                        </a:rPr>
                        <a:t>Other Physical &amp; Mechanical Properties of Ores &amp; Rocks.</a:t>
                      </a:r>
                      <a:endParaRPr sz="2000" b="1" dirty="0">
                        <a:latin typeface="Arial" pitchFamily="34" charset="0"/>
                        <a:cs typeface="Arial" pitchFamily="34" charset="0"/>
                      </a:endParaRPr>
                    </a:p>
                  </a:txBody>
                  <a:tcPr marL="0" marR="0" marT="18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8"/>
                  </a:ext>
                </a:extLst>
              </a:tr>
              <a:tr h="628654">
                <a:tc>
                  <a:txBody>
                    <a:bodyPr/>
                    <a:lstStyle/>
                    <a:p>
                      <a:pPr marL="24765" algn="ctr">
                        <a:lnSpc>
                          <a:spcPts val="1595"/>
                        </a:lnSpc>
                      </a:pPr>
                      <a:endParaRPr lang="en-US" sz="2000" b="1" dirty="0" smtClean="0">
                        <a:latin typeface="Arial" pitchFamily="34" charset="0"/>
                        <a:cs typeface="Arial" pitchFamily="34" charset="0"/>
                      </a:endParaRPr>
                    </a:p>
                    <a:p>
                      <a:pPr marL="24765" algn="ctr">
                        <a:lnSpc>
                          <a:spcPts val="1595"/>
                        </a:lnSpc>
                      </a:pPr>
                      <a:r>
                        <a:rPr sz="2000" b="1" smtClean="0">
                          <a:latin typeface="Arial" pitchFamily="34" charset="0"/>
                          <a:cs typeface="Arial" pitchFamily="34" charset="0"/>
                        </a:rPr>
                        <a:t>9</a:t>
                      </a:r>
                      <a:endParaRPr sz="2000" b="1">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287020">
                        <a:lnSpc>
                          <a:spcPct val="93400"/>
                        </a:lnSpc>
                        <a:spcBef>
                          <a:spcPts val="80"/>
                        </a:spcBef>
                      </a:pPr>
                      <a:r>
                        <a:rPr lang="en-US" sz="2000" b="1" u="none" dirty="0" smtClean="0">
                          <a:solidFill>
                            <a:schemeClr val="tx1"/>
                          </a:solidFill>
                          <a:uFill>
                            <a:solidFill>
                              <a:srgbClr val="000000"/>
                            </a:solidFill>
                          </a:uFill>
                          <a:latin typeface="Arial" pitchFamily="34" charset="0"/>
                          <a:cs typeface="Arial" pitchFamily="34" charset="0"/>
                        </a:rPr>
                        <a:t>Other Physical &amp; Mechanical </a:t>
                      </a:r>
                      <a:r>
                        <a:rPr lang="en-US" sz="2000" b="1" u="none" spc="-5" dirty="0" smtClean="0">
                          <a:solidFill>
                            <a:schemeClr val="tx1"/>
                          </a:solidFill>
                          <a:uFill>
                            <a:solidFill>
                              <a:srgbClr val="000000"/>
                            </a:solidFill>
                          </a:uFill>
                          <a:latin typeface="Arial" pitchFamily="34" charset="0"/>
                          <a:cs typeface="Arial" pitchFamily="34" charset="0"/>
                        </a:rPr>
                        <a:t>Properties </a:t>
                      </a:r>
                      <a:r>
                        <a:rPr lang="en-US" sz="2000" b="1" u="none" dirty="0" smtClean="0">
                          <a:solidFill>
                            <a:schemeClr val="tx1"/>
                          </a:solidFill>
                          <a:uFill>
                            <a:solidFill>
                              <a:srgbClr val="000000"/>
                            </a:solidFill>
                          </a:uFill>
                          <a:latin typeface="Arial" pitchFamily="34" charset="0"/>
                          <a:cs typeface="Arial" pitchFamily="34" charset="0"/>
                        </a:rPr>
                        <a:t>Of </a:t>
                      </a:r>
                      <a:r>
                        <a:rPr lang="en-US" sz="2000" b="1" u="none" spc="-5" dirty="0" smtClean="0">
                          <a:solidFill>
                            <a:schemeClr val="tx1"/>
                          </a:solidFill>
                          <a:uFill>
                            <a:solidFill>
                              <a:srgbClr val="000000"/>
                            </a:solidFill>
                          </a:uFill>
                          <a:latin typeface="Arial" pitchFamily="34" charset="0"/>
                          <a:cs typeface="Arial" pitchFamily="34" charset="0"/>
                        </a:rPr>
                        <a:t>Ores</a:t>
                      </a:r>
                      <a:r>
                        <a:rPr lang="en-US" sz="2000" b="1" u="none" spc="-40" dirty="0" smtClean="0">
                          <a:solidFill>
                            <a:schemeClr val="tx1"/>
                          </a:solidFill>
                          <a:uFill>
                            <a:solidFill>
                              <a:srgbClr val="000000"/>
                            </a:solidFill>
                          </a:uFill>
                          <a:latin typeface="Arial" pitchFamily="34" charset="0"/>
                          <a:cs typeface="Arial" pitchFamily="34" charset="0"/>
                        </a:rPr>
                        <a:t> </a:t>
                      </a:r>
                      <a:r>
                        <a:rPr lang="en-US" sz="2000" b="1" u="none" dirty="0" smtClean="0">
                          <a:solidFill>
                            <a:schemeClr val="tx1"/>
                          </a:solidFill>
                          <a:uFill>
                            <a:solidFill>
                              <a:srgbClr val="000000"/>
                            </a:solidFill>
                          </a:uFill>
                          <a:latin typeface="Arial" pitchFamily="34" charset="0"/>
                          <a:cs typeface="Arial" pitchFamily="34" charset="0"/>
                        </a:rPr>
                        <a:t>&amp;</a:t>
                      </a:r>
                      <a:r>
                        <a:rPr lang="en-US" sz="2000" b="1" u="none" baseline="0" dirty="0" smtClean="0">
                          <a:solidFill>
                            <a:schemeClr val="tx1"/>
                          </a:solidFill>
                          <a:uFill>
                            <a:solidFill>
                              <a:srgbClr val="006FC0"/>
                            </a:solidFill>
                          </a:uFill>
                          <a:latin typeface="Arial" pitchFamily="34" charset="0"/>
                          <a:cs typeface="Arial" pitchFamily="34" charset="0"/>
                        </a:rPr>
                        <a:t> </a:t>
                      </a:r>
                      <a:r>
                        <a:rPr lang="en-US" sz="2000" b="1" u="none" spc="-5" dirty="0" smtClean="0">
                          <a:solidFill>
                            <a:schemeClr val="tx1"/>
                          </a:solidFill>
                          <a:uFill>
                            <a:solidFill>
                              <a:srgbClr val="006FC0"/>
                            </a:solidFill>
                          </a:uFill>
                          <a:latin typeface="Arial" pitchFamily="34" charset="0"/>
                          <a:cs typeface="Arial" pitchFamily="34" charset="0"/>
                        </a:rPr>
                        <a:t>Rocks.</a:t>
                      </a:r>
                      <a:endParaRPr sz="2000" b="1" u="none" dirty="0">
                        <a:solidFill>
                          <a:schemeClr val="tx1"/>
                        </a:solidFill>
                        <a:latin typeface="Arial" pitchFamily="34" charset="0"/>
                        <a:cs typeface="Arial" pitchFamily="34" charset="0"/>
                      </a:endParaRPr>
                    </a:p>
                  </a:txBody>
                  <a:tcPr marL="0" marR="0" marT="728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09"/>
                  </a:ext>
                </a:extLst>
              </a:tr>
              <a:tr h="1039612">
                <a:tc>
                  <a:txBody>
                    <a:bodyPr/>
                    <a:lstStyle/>
                    <a:p>
                      <a:pPr marL="26034" algn="ctr">
                        <a:lnSpc>
                          <a:spcPts val="1585"/>
                        </a:lnSpc>
                      </a:pPr>
                      <a:endParaRPr lang="en-US" sz="2000" b="1" dirty="0" smtClean="0">
                        <a:latin typeface="Arial" pitchFamily="34" charset="0"/>
                        <a:cs typeface="Arial" pitchFamily="34" charset="0"/>
                      </a:endParaRPr>
                    </a:p>
                    <a:p>
                      <a:pPr marL="26034" algn="ctr">
                        <a:lnSpc>
                          <a:spcPts val="1585"/>
                        </a:lnSpc>
                      </a:pPr>
                      <a:r>
                        <a:rPr sz="2000" b="1" smtClean="0">
                          <a:latin typeface="Arial" pitchFamily="34" charset="0"/>
                          <a:cs typeface="Arial" pitchFamily="34" charset="0"/>
                        </a:rPr>
                        <a:t>10</a:t>
                      </a:r>
                      <a:endParaRPr lang="en-US" sz="2000" b="1" dirty="0" smtClean="0">
                        <a:latin typeface="Arial" pitchFamily="34" charset="0"/>
                        <a:cs typeface="Arial" pitchFamily="34" charset="0"/>
                      </a:endParaRPr>
                    </a:p>
                    <a:p>
                      <a:pPr marL="26034" algn="ctr">
                        <a:lnSpc>
                          <a:spcPts val="1585"/>
                        </a:lnSpc>
                      </a:pPr>
                      <a:endParaRPr sz="2000" b="1">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tc>
                  <a:txBody>
                    <a:bodyPr/>
                    <a:lstStyle/>
                    <a:p>
                      <a:pPr marL="78740" marR="107950">
                        <a:lnSpc>
                          <a:spcPts val="1570"/>
                        </a:lnSpc>
                        <a:spcBef>
                          <a:spcPts val="55"/>
                        </a:spcBef>
                      </a:pPr>
                      <a:endParaRPr lang="en-US" sz="2000" b="1" u="none" spc="-5" dirty="0" smtClean="0">
                        <a:solidFill>
                          <a:schemeClr val="tx1"/>
                        </a:solidFill>
                        <a:uFill>
                          <a:solidFill>
                            <a:srgbClr val="000000"/>
                          </a:solidFill>
                        </a:uFill>
                        <a:latin typeface="Arial" pitchFamily="34" charset="0"/>
                        <a:cs typeface="Arial" pitchFamily="34" charset="0"/>
                      </a:endParaRPr>
                    </a:p>
                    <a:p>
                      <a:pPr marL="78740" marR="107950">
                        <a:lnSpc>
                          <a:spcPts val="1570"/>
                        </a:lnSpc>
                        <a:spcBef>
                          <a:spcPts val="55"/>
                        </a:spcBef>
                      </a:pPr>
                      <a:r>
                        <a:rPr lang="en-US" sz="2000" b="1" u="none" spc="-5" dirty="0" smtClean="0">
                          <a:solidFill>
                            <a:schemeClr val="tx1"/>
                          </a:solidFill>
                          <a:uFill>
                            <a:solidFill>
                              <a:srgbClr val="000000"/>
                            </a:solidFill>
                          </a:uFill>
                          <a:latin typeface="Arial" pitchFamily="34" charset="0"/>
                          <a:cs typeface="Arial" pitchFamily="34" charset="0"/>
                        </a:rPr>
                        <a:t>Overall </a:t>
                      </a:r>
                      <a:r>
                        <a:rPr lang="en-US" sz="2000" b="1" u="none" dirty="0" smtClean="0">
                          <a:solidFill>
                            <a:schemeClr val="tx1"/>
                          </a:solidFill>
                          <a:uFill>
                            <a:solidFill>
                              <a:srgbClr val="000000"/>
                            </a:solidFill>
                          </a:uFill>
                          <a:latin typeface="Arial" pitchFamily="34" charset="0"/>
                          <a:cs typeface="Arial" pitchFamily="34" charset="0"/>
                        </a:rPr>
                        <a:t>Factors for </a:t>
                      </a:r>
                      <a:r>
                        <a:rPr lang="en-US" sz="2000" b="1" u="none" spc="-5" dirty="0" smtClean="0">
                          <a:solidFill>
                            <a:schemeClr val="tx1"/>
                          </a:solidFill>
                          <a:uFill>
                            <a:solidFill>
                              <a:srgbClr val="000000"/>
                            </a:solidFill>
                          </a:uFill>
                          <a:latin typeface="Arial" pitchFamily="34" charset="0"/>
                          <a:cs typeface="Arial" pitchFamily="34" charset="0"/>
                        </a:rPr>
                        <a:t>Mining </a:t>
                      </a:r>
                      <a:r>
                        <a:rPr lang="en-US" sz="2000" b="1" u="none" dirty="0" smtClean="0">
                          <a:solidFill>
                            <a:schemeClr val="tx1"/>
                          </a:solidFill>
                          <a:uFill>
                            <a:solidFill>
                              <a:srgbClr val="000000"/>
                            </a:solidFill>
                          </a:uFill>
                          <a:latin typeface="Arial" pitchFamily="34" charset="0"/>
                          <a:cs typeface="Arial" pitchFamily="34" charset="0"/>
                        </a:rPr>
                        <a:t>Method</a:t>
                      </a:r>
                      <a:r>
                        <a:rPr lang="en-US" sz="2000" b="1" u="none" spc="10" dirty="0" smtClean="0">
                          <a:solidFill>
                            <a:schemeClr val="tx1"/>
                          </a:solidFill>
                          <a:uFill>
                            <a:solidFill>
                              <a:srgbClr val="000000"/>
                            </a:solidFill>
                          </a:uFill>
                          <a:latin typeface="Arial" pitchFamily="34" charset="0"/>
                          <a:cs typeface="Arial" pitchFamily="34" charset="0"/>
                        </a:rPr>
                        <a:t> </a:t>
                      </a:r>
                      <a:r>
                        <a:rPr lang="en-US" sz="2000" b="1" u="none" spc="-5" dirty="0" smtClean="0">
                          <a:solidFill>
                            <a:schemeClr val="tx1"/>
                          </a:solidFill>
                          <a:uFill>
                            <a:solidFill>
                              <a:srgbClr val="000000"/>
                            </a:solidFill>
                          </a:uFill>
                          <a:latin typeface="Arial" pitchFamily="34" charset="0"/>
                          <a:cs typeface="Arial" pitchFamily="34" charset="0"/>
                        </a:rPr>
                        <a:t>Selection, The Elements of Discovered Ore Body with Some Mining Terms.</a:t>
                      </a:r>
                    </a:p>
                    <a:p>
                      <a:pPr marL="78740" marR="107950">
                        <a:lnSpc>
                          <a:spcPts val="1570"/>
                        </a:lnSpc>
                        <a:spcBef>
                          <a:spcPts val="55"/>
                        </a:spcBef>
                      </a:pPr>
                      <a:endParaRPr sz="2000" b="1" u="none" dirty="0">
                        <a:solidFill>
                          <a:schemeClr val="tx1"/>
                        </a:solidFill>
                        <a:latin typeface="Arial" pitchFamily="34" charset="0"/>
                        <a:cs typeface="Arial" pitchFamily="34" charset="0"/>
                      </a:endParaRPr>
                    </a:p>
                  </a:txBody>
                  <a:tcPr marL="0" marR="0" marT="5011"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625183096"/>
              </p:ext>
            </p:extLst>
          </p:nvPr>
        </p:nvGraphicFramePr>
        <p:xfrm>
          <a:off x="393700" y="330200"/>
          <a:ext cx="9753602" cy="6284690"/>
        </p:xfrm>
        <a:graphic>
          <a:graphicData uri="http://schemas.openxmlformats.org/drawingml/2006/table">
            <a:tbl>
              <a:tblPr firstRow="1" bandRow="1">
                <a:tableStyleId>{2D5ABB26-0587-4C30-8999-92F81FD0307C}</a:tableStyleId>
              </a:tblPr>
              <a:tblGrid>
                <a:gridCol w="2603898">
                  <a:extLst>
                    <a:ext uri="{9D8B030D-6E8A-4147-A177-3AD203B41FA5}">
                      <a16:colId xmlns:a16="http://schemas.microsoft.com/office/drawing/2014/main" val="20000"/>
                    </a:ext>
                  </a:extLst>
                </a:gridCol>
                <a:gridCol w="7149704">
                  <a:extLst>
                    <a:ext uri="{9D8B030D-6E8A-4147-A177-3AD203B41FA5}">
                      <a16:colId xmlns:a16="http://schemas.microsoft.com/office/drawing/2014/main" val="20001"/>
                    </a:ext>
                  </a:extLst>
                </a:gridCol>
              </a:tblGrid>
              <a:tr h="1683302">
                <a:tc>
                  <a:txBody>
                    <a:bodyPr/>
                    <a:lstStyle/>
                    <a:p>
                      <a:pPr marR="678815" algn="r">
                        <a:lnSpc>
                          <a:spcPts val="1590"/>
                        </a:lnSpc>
                      </a:pPr>
                      <a:endParaRPr lang="en-US" sz="2000" b="1" dirty="0" smtClean="0">
                        <a:latin typeface="Arial" pitchFamily="34" charset="0"/>
                        <a:cs typeface="Arial" pitchFamily="34" charset="0"/>
                      </a:endParaRPr>
                    </a:p>
                    <a:p>
                      <a:pPr marR="678815" algn="r">
                        <a:lnSpc>
                          <a:spcPts val="1590"/>
                        </a:lnSpc>
                      </a:pPr>
                      <a:r>
                        <a:rPr sz="2000" b="1" dirty="0" smtClean="0">
                          <a:latin typeface="Arial" pitchFamily="34" charset="0"/>
                          <a:cs typeface="Arial" pitchFamily="34" charset="0"/>
                        </a:rPr>
                        <a:t>11</a:t>
                      </a:r>
                      <a:endParaRPr sz="2000" dirty="0">
                        <a:latin typeface="Arial" pitchFamily="34" charset="0"/>
                        <a:cs typeface="Arial" pitchFamily="34" charset="0"/>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78740" marR="163195" indent="42545">
                        <a:lnSpc>
                          <a:spcPct val="95000"/>
                        </a:lnSpc>
                        <a:spcBef>
                          <a:spcPts val="50"/>
                        </a:spcBef>
                      </a:pPr>
                      <a:endParaRPr lang="en-US" sz="2000" b="1" dirty="0" smtClean="0">
                        <a:latin typeface="Arial" pitchFamily="34" charset="0"/>
                        <a:cs typeface="Arial" pitchFamily="34" charset="0"/>
                      </a:endParaRPr>
                    </a:p>
                    <a:p>
                      <a:pPr marL="78740" marR="163195" indent="42545">
                        <a:lnSpc>
                          <a:spcPct val="95000"/>
                        </a:lnSpc>
                        <a:spcBef>
                          <a:spcPts val="50"/>
                        </a:spcBef>
                      </a:pPr>
                      <a:r>
                        <a:rPr lang="en-US" sz="2000" b="1" dirty="0" smtClean="0">
                          <a:latin typeface="Arial" pitchFamily="34" charset="0"/>
                          <a:cs typeface="Arial" pitchFamily="34" charset="0"/>
                        </a:rPr>
                        <a:t>Other Mining Terms, </a:t>
                      </a:r>
                    </a:p>
                    <a:p>
                      <a:pPr marL="78740" marR="163195" indent="42545">
                        <a:lnSpc>
                          <a:spcPct val="95000"/>
                        </a:lnSpc>
                        <a:spcBef>
                          <a:spcPts val="50"/>
                        </a:spcBef>
                      </a:pPr>
                      <a:r>
                        <a:rPr lang="en-US" sz="2000" b="1" dirty="0" smtClean="0">
                          <a:latin typeface="Arial" pitchFamily="34" charset="0"/>
                          <a:cs typeface="Arial" pitchFamily="34" charset="0"/>
                        </a:rPr>
                        <a:t>Mine Shafts: Their Jobs, Their Site Selection &amp; Their Shapes.</a:t>
                      </a:r>
                      <a:endParaRPr sz="2000" b="1">
                        <a:latin typeface="Arial" pitchFamily="34" charset="0"/>
                        <a:cs typeface="Arial" pitchFamily="34" charset="0"/>
                      </a:endParaRPr>
                    </a:p>
                  </a:txBody>
                  <a:tcPr marL="0" marR="0" marT="4555"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0"/>
                  </a:ext>
                </a:extLst>
              </a:tr>
              <a:tr h="1348768">
                <a:tc>
                  <a:txBody>
                    <a:bodyPr/>
                    <a:lstStyle/>
                    <a:p>
                      <a:pPr marR="678815" algn="r">
                        <a:lnSpc>
                          <a:spcPts val="1590"/>
                        </a:lnSpc>
                      </a:pPr>
                      <a:endParaRPr lang="en-US" sz="2000" b="1" dirty="0" smtClean="0">
                        <a:latin typeface="Arial" pitchFamily="34" charset="0"/>
                        <a:cs typeface="Arial" pitchFamily="34" charset="0"/>
                      </a:endParaRPr>
                    </a:p>
                    <a:p>
                      <a:pPr marR="678815" algn="r">
                        <a:lnSpc>
                          <a:spcPts val="1590"/>
                        </a:lnSpc>
                      </a:pPr>
                      <a:r>
                        <a:rPr sz="2000" b="1" smtClean="0">
                          <a:latin typeface="Arial" pitchFamily="34" charset="0"/>
                          <a:cs typeface="Arial" pitchFamily="34" charset="0"/>
                        </a:rPr>
                        <a:t>12</a:t>
                      </a:r>
                      <a:endParaRPr sz="200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12700" marR="230504" algn="l" rtl="0">
                        <a:lnSpc>
                          <a:spcPts val="2110"/>
                        </a:lnSpc>
                        <a:spcBef>
                          <a:spcPts val="409"/>
                        </a:spcBef>
                      </a:pPr>
                      <a:endParaRPr lang="en-US" sz="2000" b="1" u="none" spc="-5" dirty="0" smtClean="0">
                        <a:solidFill>
                          <a:schemeClr val="tx1"/>
                        </a:solidFill>
                        <a:uFill>
                          <a:solidFill>
                            <a:srgbClr val="000000"/>
                          </a:solidFill>
                        </a:uFill>
                        <a:latin typeface="Arial" pitchFamily="34" charset="0"/>
                        <a:cs typeface="Arial" pitchFamily="34" charset="0"/>
                      </a:endParaRPr>
                    </a:p>
                    <a:p>
                      <a:pPr marL="12700" marR="230504" algn="l" rtl="0">
                        <a:lnSpc>
                          <a:spcPts val="2110"/>
                        </a:lnSpc>
                        <a:spcBef>
                          <a:spcPts val="409"/>
                        </a:spcBef>
                      </a:pPr>
                      <a:r>
                        <a:rPr lang="en-US" sz="2000" b="1" u="none" spc="-5" dirty="0" smtClean="0">
                          <a:solidFill>
                            <a:schemeClr val="tx1"/>
                          </a:solidFill>
                          <a:uFill>
                            <a:solidFill>
                              <a:srgbClr val="000000"/>
                            </a:solidFill>
                          </a:uFill>
                          <a:latin typeface="Arial" pitchFamily="34" charset="0"/>
                          <a:cs typeface="Arial" pitchFamily="34" charset="0"/>
                        </a:rPr>
                        <a:t>Sizes </a:t>
                      </a:r>
                      <a:r>
                        <a:rPr lang="en-US" sz="2000" b="1" u="none" dirty="0" smtClean="0">
                          <a:solidFill>
                            <a:schemeClr val="tx1"/>
                          </a:solidFill>
                          <a:uFill>
                            <a:solidFill>
                              <a:srgbClr val="000000"/>
                            </a:solidFill>
                          </a:uFill>
                          <a:latin typeface="Arial" pitchFamily="34" charset="0"/>
                          <a:cs typeface="Arial" pitchFamily="34" charset="0"/>
                        </a:rPr>
                        <a:t>Of Mine </a:t>
                      </a:r>
                      <a:r>
                        <a:rPr lang="en-US" sz="2000" b="1" u="none" spc="-5" dirty="0" smtClean="0">
                          <a:solidFill>
                            <a:schemeClr val="tx1"/>
                          </a:solidFill>
                          <a:uFill>
                            <a:solidFill>
                              <a:srgbClr val="000000"/>
                            </a:solidFill>
                          </a:uFill>
                          <a:latin typeface="Arial" pitchFamily="34" charset="0"/>
                          <a:cs typeface="Arial" pitchFamily="34" charset="0"/>
                        </a:rPr>
                        <a:t>Shafts, Shaft Pillar, </a:t>
                      </a:r>
                      <a:r>
                        <a:rPr lang="en-US" sz="2000" b="1" u="none" dirty="0" smtClean="0">
                          <a:solidFill>
                            <a:schemeClr val="tx1"/>
                          </a:solidFill>
                          <a:uFill>
                            <a:solidFill>
                              <a:srgbClr val="000000"/>
                            </a:solidFill>
                          </a:uFill>
                          <a:latin typeface="Arial" pitchFamily="34" charset="0"/>
                          <a:cs typeface="Arial" pitchFamily="34" charset="0"/>
                        </a:rPr>
                        <a:t>Shaft Collar &amp; </a:t>
                      </a:r>
                      <a:r>
                        <a:rPr lang="en-US" sz="2000" b="1" u="none" dirty="0" smtClean="0">
                          <a:solidFill>
                            <a:schemeClr val="tx1"/>
                          </a:solidFill>
                          <a:latin typeface="Arial" pitchFamily="34" charset="0"/>
                          <a:cs typeface="Arial" pitchFamily="34" charset="0"/>
                        </a:rPr>
                        <a:t> </a:t>
                      </a:r>
                      <a:r>
                        <a:rPr lang="en-US" sz="2000" b="1" u="none" spc="-5" dirty="0" smtClean="0">
                          <a:solidFill>
                            <a:schemeClr val="tx1"/>
                          </a:solidFill>
                          <a:uFill>
                            <a:solidFill>
                              <a:srgbClr val="3333FF"/>
                            </a:solidFill>
                          </a:uFill>
                          <a:latin typeface="Arial" pitchFamily="34" charset="0"/>
                          <a:cs typeface="Arial" pitchFamily="34" charset="0"/>
                        </a:rPr>
                        <a:t>Sinking </a:t>
                      </a:r>
                      <a:r>
                        <a:rPr lang="en-US" sz="2000" b="1" u="none" dirty="0" smtClean="0">
                          <a:solidFill>
                            <a:schemeClr val="tx1"/>
                          </a:solidFill>
                          <a:uFill>
                            <a:solidFill>
                              <a:srgbClr val="3333FF"/>
                            </a:solidFill>
                          </a:uFill>
                          <a:latin typeface="Arial" pitchFamily="34" charset="0"/>
                          <a:cs typeface="Arial" pitchFamily="34" charset="0"/>
                        </a:rPr>
                        <a:t>Of </a:t>
                      </a:r>
                      <a:r>
                        <a:rPr lang="en-US" sz="2000" b="1" u="none" spc="-5" dirty="0" smtClean="0">
                          <a:solidFill>
                            <a:schemeClr val="tx1"/>
                          </a:solidFill>
                          <a:uFill>
                            <a:solidFill>
                              <a:srgbClr val="3333FF"/>
                            </a:solidFill>
                          </a:uFill>
                          <a:latin typeface="Arial" pitchFamily="34" charset="0"/>
                          <a:cs typeface="Arial" pitchFamily="34" charset="0"/>
                        </a:rPr>
                        <a:t>Mine</a:t>
                      </a:r>
                      <a:r>
                        <a:rPr lang="en-US" sz="2000" b="1" u="none" dirty="0" smtClean="0">
                          <a:solidFill>
                            <a:schemeClr val="tx1"/>
                          </a:solidFill>
                          <a:uFill>
                            <a:solidFill>
                              <a:srgbClr val="3333FF"/>
                            </a:solidFill>
                          </a:uFill>
                          <a:latin typeface="Arial" pitchFamily="34" charset="0"/>
                          <a:cs typeface="Arial" pitchFamily="34" charset="0"/>
                        </a:rPr>
                        <a:t> </a:t>
                      </a:r>
                      <a:r>
                        <a:rPr lang="en-US" sz="2000" b="1" u="none" spc="-5" dirty="0" smtClean="0">
                          <a:solidFill>
                            <a:schemeClr val="tx1"/>
                          </a:solidFill>
                          <a:uFill>
                            <a:solidFill>
                              <a:srgbClr val="3333FF"/>
                            </a:solidFill>
                          </a:uFill>
                          <a:latin typeface="Arial" pitchFamily="34" charset="0"/>
                          <a:cs typeface="Arial" pitchFamily="34" charset="0"/>
                        </a:rPr>
                        <a:t>Shafts.</a:t>
                      </a:r>
                      <a:endParaRPr lang="en-US" sz="2000" u="none" dirty="0">
                        <a:solidFill>
                          <a:schemeClr val="tx1"/>
                        </a:solidFill>
                        <a:latin typeface="Arial" pitchFamily="34" charset="0"/>
                        <a:cs typeface="Arial" pitchFamily="34" charset="0"/>
                      </a:endParaRPr>
                    </a:p>
                  </a:txBody>
                  <a:tcPr marL="0" marR="0" marT="2278"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1"/>
                  </a:ext>
                </a:extLst>
              </a:tr>
              <a:tr h="1766289">
                <a:tc>
                  <a:txBody>
                    <a:bodyPr/>
                    <a:lstStyle/>
                    <a:p>
                      <a:pPr marR="678815" algn="r">
                        <a:lnSpc>
                          <a:spcPts val="1590"/>
                        </a:lnSpc>
                      </a:pPr>
                      <a:endParaRPr lang="en-US" sz="2000" b="1" dirty="0" smtClean="0">
                        <a:latin typeface="Arial" pitchFamily="34" charset="0"/>
                        <a:cs typeface="Arial" pitchFamily="34" charset="0"/>
                      </a:endParaRPr>
                    </a:p>
                    <a:p>
                      <a:pPr marR="678815" algn="r">
                        <a:lnSpc>
                          <a:spcPts val="1590"/>
                        </a:lnSpc>
                      </a:pPr>
                      <a:r>
                        <a:rPr sz="2000" b="1" smtClean="0">
                          <a:latin typeface="Arial" pitchFamily="34" charset="0"/>
                          <a:cs typeface="Arial" pitchFamily="34" charset="0"/>
                        </a:rPr>
                        <a:t>13</a:t>
                      </a:r>
                      <a:endParaRPr sz="200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78740" marR="198120">
                        <a:lnSpc>
                          <a:spcPct val="95800"/>
                        </a:lnSpc>
                        <a:spcBef>
                          <a:spcPts val="35"/>
                        </a:spcBef>
                      </a:pPr>
                      <a:endParaRPr lang="en-US" sz="2000" b="1" u="none" spc="-5" dirty="0" smtClean="0">
                        <a:solidFill>
                          <a:schemeClr val="tx1"/>
                        </a:solidFill>
                        <a:uFill>
                          <a:solidFill>
                            <a:srgbClr val="000000"/>
                          </a:solidFill>
                        </a:uFill>
                        <a:latin typeface="Arial" pitchFamily="34" charset="0"/>
                        <a:cs typeface="Arial" pitchFamily="34" charset="0"/>
                      </a:endParaRPr>
                    </a:p>
                    <a:p>
                      <a:pPr marL="78740" marR="198120">
                        <a:lnSpc>
                          <a:spcPct val="95800"/>
                        </a:lnSpc>
                        <a:spcBef>
                          <a:spcPts val="35"/>
                        </a:spcBef>
                      </a:pPr>
                      <a:r>
                        <a:rPr lang="en-US" sz="2000" b="1" u="none" spc="-5" dirty="0" smtClean="0">
                          <a:solidFill>
                            <a:schemeClr val="tx1"/>
                          </a:solidFill>
                          <a:uFill>
                            <a:solidFill>
                              <a:srgbClr val="000000"/>
                            </a:solidFill>
                          </a:uFill>
                          <a:latin typeface="Arial" pitchFamily="34" charset="0"/>
                          <a:cs typeface="Arial" pitchFamily="34" charset="0"/>
                        </a:rPr>
                        <a:t>Shaft Sinking in Soft Ground</a:t>
                      </a:r>
                      <a:r>
                        <a:rPr lang="en-US" sz="2000" b="1" u="none" dirty="0" smtClean="0">
                          <a:solidFill>
                            <a:schemeClr val="tx1"/>
                          </a:solidFill>
                          <a:uFill>
                            <a:solidFill>
                              <a:srgbClr val="000000"/>
                            </a:solidFill>
                          </a:uFill>
                          <a:latin typeface="Arial" pitchFamily="34" charset="0"/>
                          <a:cs typeface="Arial" pitchFamily="34" charset="0"/>
                        </a:rPr>
                        <a:t>: Freezing Method, Cementation Method &amp; Other Shaft Sinking Methods.</a:t>
                      </a:r>
                      <a:endParaRPr sz="2000" u="none">
                        <a:solidFill>
                          <a:schemeClr val="tx1"/>
                        </a:solidFill>
                        <a:latin typeface="Arial" pitchFamily="34" charset="0"/>
                        <a:cs typeface="Arial" pitchFamily="34" charset="0"/>
                      </a:endParaRPr>
                    </a:p>
                  </a:txBody>
                  <a:tcPr marL="0" marR="0" marT="318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2"/>
                  </a:ext>
                </a:extLst>
              </a:tr>
              <a:tr h="1486331">
                <a:tc>
                  <a:txBody>
                    <a:bodyPr/>
                    <a:lstStyle/>
                    <a:p>
                      <a:pPr marR="678815" algn="r">
                        <a:lnSpc>
                          <a:spcPts val="1590"/>
                        </a:lnSpc>
                      </a:pPr>
                      <a:endParaRPr lang="en-US" sz="2000" b="1" dirty="0" smtClean="0">
                        <a:latin typeface="Arial" pitchFamily="34" charset="0"/>
                        <a:cs typeface="Arial" pitchFamily="34" charset="0"/>
                      </a:endParaRPr>
                    </a:p>
                    <a:p>
                      <a:pPr marR="678815" algn="r">
                        <a:lnSpc>
                          <a:spcPts val="1590"/>
                        </a:lnSpc>
                      </a:pPr>
                      <a:r>
                        <a:rPr sz="2000" b="1" smtClean="0">
                          <a:latin typeface="Arial" pitchFamily="34" charset="0"/>
                          <a:cs typeface="Arial" pitchFamily="34" charset="0"/>
                        </a:rPr>
                        <a:t>14</a:t>
                      </a:r>
                      <a:endParaRPr sz="2000">
                        <a:latin typeface="Arial" pitchFamily="34" charset="0"/>
                        <a:cs typeface="Arial"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78740" marR="163830" indent="0" defTabSz="914400" eaLnBrk="1" fontAlgn="auto" latinLnBrk="0" hangingPunct="1">
                        <a:lnSpc>
                          <a:spcPct val="96700"/>
                        </a:lnSpc>
                        <a:spcBef>
                          <a:spcPts val="20"/>
                        </a:spcBef>
                        <a:spcAft>
                          <a:spcPts val="0"/>
                        </a:spcAft>
                        <a:buClrTx/>
                        <a:buSzTx/>
                        <a:buFontTx/>
                        <a:buNone/>
                        <a:tabLst/>
                        <a:defRPr/>
                      </a:pPr>
                      <a:endParaRPr lang="en-US" sz="2000" b="1" spc="-5" dirty="0" smtClean="0">
                        <a:latin typeface="Arial" pitchFamily="34" charset="0"/>
                        <a:cs typeface="Arial" pitchFamily="34" charset="0"/>
                      </a:endParaRPr>
                    </a:p>
                    <a:p>
                      <a:pPr marL="78740" marR="163830" indent="0" defTabSz="914400" eaLnBrk="1" fontAlgn="auto" latinLnBrk="0" hangingPunct="1">
                        <a:lnSpc>
                          <a:spcPct val="96700"/>
                        </a:lnSpc>
                        <a:spcBef>
                          <a:spcPts val="20"/>
                        </a:spcBef>
                        <a:spcAft>
                          <a:spcPts val="0"/>
                        </a:spcAft>
                        <a:buClrTx/>
                        <a:buSzTx/>
                        <a:buFontTx/>
                        <a:buNone/>
                        <a:tabLst/>
                        <a:defRPr/>
                      </a:pPr>
                      <a:r>
                        <a:rPr lang="en-US" sz="2000" b="1" spc="-5" dirty="0" smtClean="0">
                          <a:latin typeface="Arial" pitchFamily="34" charset="0"/>
                          <a:cs typeface="Arial" pitchFamily="34" charset="0"/>
                        </a:rPr>
                        <a:t>Classification </a:t>
                      </a:r>
                      <a:r>
                        <a:rPr lang="en-US" sz="2000" b="1" dirty="0" smtClean="0">
                          <a:latin typeface="Arial" pitchFamily="34" charset="0"/>
                          <a:cs typeface="Arial" pitchFamily="34" charset="0"/>
                        </a:rPr>
                        <a:t>of </a:t>
                      </a:r>
                      <a:r>
                        <a:rPr lang="en-US" sz="2000" b="1" spc="-5" dirty="0" smtClean="0">
                          <a:latin typeface="Arial" pitchFamily="34" charset="0"/>
                          <a:cs typeface="Arial" pitchFamily="34" charset="0"/>
                        </a:rPr>
                        <a:t>Mining Methods, </a:t>
                      </a:r>
                      <a:r>
                        <a:rPr lang="en-US" sz="2000" b="1" dirty="0" smtClean="0">
                          <a:latin typeface="Arial" pitchFamily="34" charset="0"/>
                          <a:cs typeface="Arial" pitchFamily="34" charset="0"/>
                        </a:rPr>
                        <a:t>Mineral </a:t>
                      </a:r>
                      <a:r>
                        <a:rPr lang="en-US" sz="2000" b="1" spc="-5" dirty="0" smtClean="0">
                          <a:latin typeface="Arial" pitchFamily="34" charset="0"/>
                          <a:cs typeface="Arial" pitchFamily="34" charset="0"/>
                        </a:rPr>
                        <a:t>Deposits and  </a:t>
                      </a:r>
                      <a:r>
                        <a:rPr lang="en-US" sz="2000" b="1" dirty="0" smtClean="0">
                          <a:latin typeface="Arial" pitchFamily="34" charset="0"/>
                          <a:cs typeface="Arial" pitchFamily="34" charset="0"/>
                        </a:rPr>
                        <a:t>their </a:t>
                      </a:r>
                      <a:r>
                        <a:rPr lang="en-US" sz="2000" b="1" spc="-5" dirty="0" smtClean="0">
                          <a:latin typeface="Arial" pitchFamily="34" charset="0"/>
                          <a:cs typeface="Arial" pitchFamily="34" charset="0"/>
                        </a:rPr>
                        <a:t>Mining Methods.</a:t>
                      </a:r>
                      <a:endParaRPr lang="en-US" sz="2000" b="1" dirty="0" smtClean="0">
                        <a:latin typeface="Arial" pitchFamily="34" charset="0"/>
                        <a:cs typeface="Arial" pitchFamily="34" charset="0"/>
                      </a:endParaRPr>
                    </a:p>
                    <a:p>
                      <a:pPr marL="78740" marR="163830">
                        <a:lnSpc>
                          <a:spcPct val="96700"/>
                        </a:lnSpc>
                        <a:spcBef>
                          <a:spcPts val="20"/>
                        </a:spcBef>
                      </a:pPr>
                      <a:endParaRPr sz="2000" dirty="0">
                        <a:latin typeface="Arial" pitchFamily="34" charset="0"/>
                        <a:cs typeface="Arial" pitchFamily="34" charset="0"/>
                      </a:endParaRPr>
                    </a:p>
                  </a:txBody>
                  <a:tcPr marL="0" marR="0" marT="1822"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
          <p:cNvSpPr txBox="1"/>
          <p:nvPr/>
        </p:nvSpPr>
        <p:spPr>
          <a:xfrm>
            <a:off x="241300" y="254000"/>
            <a:ext cx="10210800" cy="6442789"/>
          </a:xfrm>
          <a:prstGeom prst="rect">
            <a:avLst/>
          </a:prstGeom>
          <a:solidFill>
            <a:schemeClr val="accent5">
              <a:lumMod val="40000"/>
              <a:lumOff val="60000"/>
            </a:schemeClr>
          </a:solidFill>
        </p:spPr>
        <p:txBody>
          <a:bodyPr vert="horz" wrap="square" lIns="0" tIns="30480" rIns="0" bIns="0" rtlCol="0">
            <a:spAutoFit/>
          </a:bodyPr>
          <a:lstStyle/>
          <a:p>
            <a:pPr marL="12700" marR="2442210" algn="l" rtl="0">
              <a:lnSpc>
                <a:spcPts val="2070"/>
              </a:lnSpc>
              <a:spcBef>
                <a:spcPts val="240"/>
              </a:spcBef>
            </a:pPr>
            <a:r>
              <a:rPr sz="2800" b="1" u="sng" dirty="0">
                <a:solidFill>
                  <a:srgbClr val="0070C0"/>
                </a:solidFill>
                <a:latin typeface="Arial" pitchFamily="34" charset="0"/>
                <a:cs typeface="Arial" pitchFamily="34" charset="0"/>
              </a:rPr>
              <a:t>1</a:t>
            </a:r>
            <a:r>
              <a:rPr sz="2800" b="1" u="sng" baseline="31400" dirty="0">
                <a:solidFill>
                  <a:srgbClr val="0070C0"/>
                </a:solidFill>
                <a:latin typeface="Arial" pitchFamily="34" charset="0"/>
                <a:cs typeface="Arial" pitchFamily="34" charset="0"/>
              </a:rPr>
              <a:t>st </a:t>
            </a:r>
            <a:r>
              <a:rPr sz="2800" b="1" u="sng" dirty="0">
                <a:solidFill>
                  <a:srgbClr val="0070C0"/>
                </a:solidFill>
                <a:latin typeface="Arial" pitchFamily="34" charset="0"/>
                <a:cs typeface="Arial" pitchFamily="34" charset="0"/>
              </a:rPr>
              <a:t>Lecture: </a:t>
            </a:r>
            <a:r>
              <a:rPr sz="2800" b="1" u="sng" spc="-5" dirty="0" smtClean="0">
                <a:solidFill>
                  <a:srgbClr val="00AFEF"/>
                </a:solidFill>
                <a:latin typeface="Arial" pitchFamily="34" charset="0"/>
                <a:cs typeface="Arial" pitchFamily="34" charset="0"/>
              </a:rPr>
              <a:t>References</a:t>
            </a:r>
            <a:r>
              <a:rPr lang="en-US" sz="2800" b="1" u="sng" spc="-5" dirty="0" smtClean="0">
                <a:solidFill>
                  <a:srgbClr val="00AFEF"/>
                </a:solidFill>
                <a:latin typeface="Arial" pitchFamily="34" charset="0"/>
                <a:cs typeface="Arial" pitchFamily="34" charset="0"/>
              </a:rPr>
              <a:t>, </a:t>
            </a:r>
            <a:r>
              <a:rPr lang="en-US" sz="2800" b="1" u="sng" spc="-5" dirty="0" err="1" smtClean="0">
                <a:solidFill>
                  <a:srgbClr val="00AFEF"/>
                </a:solidFill>
                <a:latin typeface="Arial" pitchFamily="34" charset="0"/>
                <a:cs typeface="Arial" pitchFamily="34" charset="0"/>
              </a:rPr>
              <a:t>Introduction,</a:t>
            </a:r>
            <a:r>
              <a:rPr lang="en-US" sz="2800" b="1" u="sng" spc="-5" dirty="0" err="1" smtClean="0">
                <a:solidFill>
                  <a:schemeClr val="accent5"/>
                </a:solidFill>
                <a:latin typeface="Arial" pitchFamily="34" charset="0"/>
                <a:cs typeface="Arial" pitchFamily="34" charset="0"/>
              </a:rPr>
              <a:t>Objectives</a:t>
            </a:r>
            <a:r>
              <a:rPr lang="en-US" sz="2800" b="1" u="sng" spc="-5" dirty="0" smtClean="0">
                <a:solidFill>
                  <a:schemeClr val="accent5"/>
                </a:solidFill>
                <a:latin typeface="Arial" pitchFamily="34" charset="0"/>
                <a:cs typeface="Arial" pitchFamily="34" charset="0"/>
              </a:rPr>
              <a:t>:</a:t>
            </a:r>
            <a:endParaRPr sz="2800" u="sng" dirty="0">
              <a:solidFill>
                <a:schemeClr val="accent5"/>
              </a:solidFill>
              <a:latin typeface="Arial" pitchFamily="34" charset="0"/>
              <a:cs typeface="Arial" pitchFamily="34" charset="0"/>
            </a:endParaRPr>
          </a:p>
          <a:p>
            <a:pPr>
              <a:lnSpc>
                <a:spcPct val="100000"/>
              </a:lnSpc>
              <a:spcBef>
                <a:spcPts val="25"/>
              </a:spcBef>
            </a:pPr>
            <a:endParaRPr sz="2000" dirty="0">
              <a:latin typeface="Arial" pitchFamily="34" charset="0"/>
              <a:cs typeface="Arial" pitchFamily="34" charset="0"/>
            </a:endParaRPr>
          </a:p>
          <a:p>
            <a:pPr marL="12700" algn="l" rtl="0">
              <a:lnSpc>
                <a:spcPts val="2115"/>
              </a:lnSpc>
              <a:buChar char="•"/>
              <a:tabLst>
                <a:tab pos="151130" algn="l"/>
              </a:tabLst>
            </a:pPr>
            <a:r>
              <a:rPr sz="2000" dirty="0">
                <a:latin typeface="Arial" pitchFamily="34" charset="0"/>
                <a:cs typeface="Arial" pitchFamily="34" charset="0"/>
              </a:rPr>
              <a:t>Overview of the </a:t>
            </a:r>
            <a:r>
              <a:rPr sz="2000" spc="-5" dirty="0">
                <a:latin typeface="Arial" pitchFamily="34" charset="0"/>
                <a:cs typeface="Arial" pitchFamily="34" charset="0"/>
              </a:rPr>
              <a:t>references </a:t>
            </a:r>
            <a:r>
              <a:rPr sz="2000" dirty="0">
                <a:latin typeface="Arial" pitchFamily="34" charset="0"/>
                <a:cs typeface="Arial" pitchFamily="34" charset="0"/>
              </a:rPr>
              <a:t>and </a:t>
            </a:r>
            <a:r>
              <a:rPr sz="2000" spc="-5" dirty="0">
                <a:latin typeface="Arial" pitchFamily="34" charset="0"/>
                <a:cs typeface="Arial" pitchFamily="34" charset="0"/>
              </a:rPr>
              <a:t>their</a:t>
            </a:r>
            <a:r>
              <a:rPr sz="2000" spc="-30" dirty="0">
                <a:latin typeface="Arial" pitchFamily="34" charset="0"/>
                <a:cs typeface="Arial" pitchFamily="34" charset="0"/>
              </a:rPr>
              <a:t> </a:t>
            </a:r>
            <a:r>
              <a:rPr sz="2000" dirty="0">
                <a:latin typeface="Arial" pitchFamily="34" charset="0"/>
                <a:cs typeface="Arial" pitchFamily="34" charset="0"/>
              </a:rPr>
              <a:t>importance.</a:t>
            </a:r>
          </a:p>
          <a:p>
            <a:pPr marL="12700" marR="97790" algn="l" rtl="0">
              <a:lnSpc>
                <a:spcPts val="2070"/>
              </a:lnSpc>
              <a:spcBef>
                <a:spcPts val="100"/>
              </a:spcBef>
              <a:buChar char="•"/>
              <a:tabLst>
                <a:tab pos="167640" algn="l"/>
              </a:tabLst>
            </a:pPr>
            <a:r>
              <a:rPr sz="2000" dirty="0">
                <a:latin typeface="Arial" pitchFamily="34" charset="0"/>
                <a:cs typeface="Arial" pitchFamily="34" charset="0"/>
              </a:rPr>
              <a:t>To </a:t>
            </a:r>
            <a:r>
              <a:rPr sz="2000" spc="-5" dirty="0">
                <a:latin typeface="Arial" pitchFamily="34" charset="0"/>
                <a:cs typeface="Arial" pitchFamily="34" charset="0"/>
              </a:rPr>
              <a:t>outline </a:t>
            </a:r>
            <a:r>
              <a:rPr sz="2000" dirty="0">
                <a:latin typeface="Arial" pitchFamily="34" charset="0"/>
                <a:cs typeface="Arial" pitchFamily="34" charset="0"/>
              </a:rPr>
              <a:t>the importance of mining </a:t>
            </a:r>
            <a:r>
              <a:rPr sz="2000" spc="-5" dirty="0">
                <a:latin typeface="Arial" pitchFamily="34" charset="0"/>
                <a:cs typeface="Arial" pitchFamily="34" charset="0"/>
              </a:rPr>
              <a:t>engineering </a:t>
            </a:r>
            <a:r>
              <a:rPr sz="2000" dirty="0">
                <a:latin typeface="Arial" pitchFamily="34" charset="0"/>
                <a:cs typeface="Arial" pitchFamily="34" charset="0"/>
              </a:rPr>
              <a:t>in the </a:t>
            </a:r>
            <a:r>
              <a:rPr sz="2000" spc="-5" dirty="0">
                <a:latin typeface="Arial" pitchFamily="34" charset="0"/>
                <a:cs typeface="Arial" pitchFamily="34" charset="0"/>
              </a:rPr>
              <a:t>exploitation  </a:t>
            </a:r>
            <a:r>
              <a:rPr sz="2000" dirty="0">
                <a:latin typeface="Arial" pitchFamily="34" charset="0"/>
                <a:cs typeface="Arial" pitchFamily="34" charset="0"/>
              </a:rPr>
              <a:t>of mineral resources and </a:t>
            </a:r>
            <a:r>
              <a:rPr sz="2000" spc="-5" dirty="0">
                <a:latin typeface="Arial" pitchFamily="34" charset="0"/>
                <a:cs typeface="Arial" pitchFamily="34" charset="0"/>
              </a:rPr>
              <a:t>their </a:t>
            </a:r>
            <a:r>
              <a:rPr sz="2000" dirty="0">
                <a:latin typeface="Arial" pitchFamily="34" charset="0"/>
                <a:cs typeface="Arial" pitchFamily="34" charset="0"/>
              </a:rPr>
              <a:t>role in the economy of </a:t>
            </a:r>
            <a:r>
              <a:rPr sz="2000" spc="-5" dirty="0">
                <a:latin typeface="Arial" pitchFamily="34" charset="0"/>
                <a:cs typeface="Arial" pitchFamily="34" charset="0"/>
              </a:rPr>
              <a:t>the</a:t>
            </a:r>
            <a:r>
              <a:rPr sz="2000" spc="-50" dirty="0">
                <a:latin typeface="Arial" pitchFamily="34" charset="0"/>
                <a:cs typeface="Arial" pitchFamily="34" charset="0"/>
              </a:rPr>
              <a:t> </a:t>
            </a:r>
            <a:r>
              <a:rPr sz="2000" dirty="0">
                <a:latin typeface="Arial" pitchFamily="34" charset="0"/>
                <a:cs typeface="Arial" pitchFamily="34" charset="0"/>
              </a:rPr>
              <a:t>country.</a:t>
            </a:r>
          </a:p>
          <a:p>
            <a:pPr marL="12700" marR="194310" algn="l" rtl="0">
              <a:lnSpc>
                <a:spcPts val="2070"/>
              </a:lnSpc>
              <a:buChar char="•"/>
              <a:tabLst>
                <a:tab pos="172720" algn="l"/>
              </a:tabLst>
            </a:pPr>
            <a:r>
              <a:rPr sz="2000" dirty="0">
                <a:latin typeface="Arial" pitchFamily="34" charset="0"/>
                <a:cs typeface="Arial" pitchFamily="34" charset="0"/>
              </a:rPr>
              <a:t>To </a:t>
            </a:r>
            <a:r>
              <a:rPr sz="2000" spc="-5" dirty="0">
                <a:latin typeface="Arial" pitchFamily="34" charset="0"/>
                <a:cs typeface="Arial" pitchFamily="34" charset="0"/>
              </a:rPr>
              <a:t>outline </a:t>
            </a:r>
            <a:r>
              <a:rPr sz="2000" dirty="0">
                <a:latin typeface="Arial" pitchFamily="34" charset="0"/>
                <a:cs typeface="Arial" pitchFamily="34" charset="0"/>
              </a:rPr>
              <a:t>the main parameters and factors related to the design</a:t>
            </a:r>
            <a:r>
              <a:rPr sz="2000" spc="-70" dirty="0">
                <a:latin typeface="Arial" pitchFamily="34" charset="0"/>
                <a:cs typeface="Arial" pitchFamily="34" charset="0"/>
              </a:rPr>
              <a:t> </a:t>
            </a:r>
            <a:r>
              <a:rPr sz="2000" dirty="0">
                <a:latin typeface="Arial" pitchFamily="34" charset="0"/>
                <a:cs typeface="Arial" pitchFamily="34" charset="0"/>
              </a:rPr>
              <a:t>of  mine and the choice of mining</a:t>
            </a:r>
            <a:r>
              <a:rPr sz="2000" spc="-25" dirty="0">
                <a:latin typeface="Arial" pitchFamily="34" charset="0"/>
                <a:cs typeface="Arial" pitchFamily="34" charset="0"/>
              </a:rPr>
              <a:t> </a:t>
            </a:r>
            <a:r>
              <a:rPr sz="2000" spc="-5" dirty="0">
                <a:latin typeface="Arial" pitchFamily="34" charset="0"/>
                <a:cs typeface="Arial" pitchFamily="34" charset="0"/>
              </a:rPr>
              <a:t>method.</a:t>
            </a:r>
            <a:endParaRPr sz="2000" dirty="0">
              <a:latin typeface="Arial" pitchFamily="34" charset="0"/>
              <a:cs typeface="Arial" pitchFamily="34" charset="0"/>
            </a:endParaRPr>
          </a:p>
          <a:p>
            <a:pPr>
              <a:lnSpc>
                <a:spcPct val="100000"/>
              </a:lnSpc>
            </a:pPr>
            <a:endParaRPr sz="2000" dirty="0">
              <a:latin typeface="Arial" pitchFamily="34" charset="0"/>
              <a:cs typeface="Arial" pitchFamily="34" charset="0"/>
            </a:endParaRPr>
          </a:p>
          <a:p>
            <a:pPr marL="12700" algn="l">
              <a:lnSpc>
                <a:spcPct val="100000"/>
              </a:lnSpc>
              <a:spcBef>
                <a:spcPts val="1700"/>
              </a:spcBef>
            </a:pPr>
            <a:r>
              <a:rPr sz="2000" b="1" u="heavy" spc="-5" dirty="0">
                <a:solidFill>
                  <a:srgbClr val="3333FF"/>
                </a:solidFill>
                <a:uFill>
                  <a:solidFill>
                    <a:srgbClr val="3333FF"/>
                  </a:solidFill>
                </a:uFill>
                <a:latin typeface="Arial" pitchFamily="34" charset="0"/>
                <a:cs typeface="Arial" pitchFamily="34" charset="0"/>
              </a:rPr>
              <a:t>References:</a:t>
            </a:r>
            <a:endParaRPr sz="2000" dirty="0">
              <a:latin typeface="Arial" pitchFamily="34" charset="0"/>
              <a:cs typeface="Arial" pitchFamily="34" charset="0"/>
            </a:endParaRPr>
          </a:p>
          <a:p>
            <a:pPr algn="l" rtl="0">
              <a:lnSpc>
                <a:spcPct val="100000"/>
              </a:lnSpc>
              <a:spcBef>
                <a:spcPts val="5"/>
              </a:spcBef>
            </a:pPr>
            <a:endParaRPr sz="2000" dirty="0">
              <a:latin typeface="Arial" pitchFamily="34" charset="0"/>
              <a:cs typeface="Arial" pitchFamily="34" charset="0"/>
            </a:endParaRPr>
          </a:p>
          <a:p>
            <a:pPr marL="12700" marR="5080" algn="l" rtl="0">
              <a:lnSpc>
                <a:spcPts val="2060"/>
              </a:lnSpc>
              <a:spcBef>
                <a:spcPts val="5"/>
              </a:spcBef>
            </a:pPr>
            <a:r>
              <a:rPr sz="2000" dirty="0">
                <a:latin typeface="Arial" pitchFamily="34" charset="0"/>
                <a:cs typeface="Arial" pitchFamily="34" charset="0"/>
              </a:rPr>
              <a:t>The following references </a:t>
            </a:r>
            <a:r>
              <a:rPr sz="2000" spc="-5" dirty="0">
                <a:latin typeface="Arial" pitchFamily="34" charset="0"/>
                <a:cs typeface="Arial" pitchFamily="34" charset="0"/>
              </a:rPr>
              <a:t>will </a:t>
            </a:r>
            <a:r>
              <a:rPr sz="2000" dirty="0">
                <a:latin typeface="Arial" pitchFamily="34" charset="0"/>
                <a:cs typeface="Arial" pitchFamily="34" charset="0"/>
              </a:rPr>
              <a:t>be outlined and </a:t>
            </a:r>
            <a:r>
              <a:rPr sz="2000" spc="-5" dirty="0">
                <a:latin typeface="Arial" pitchFamily="34" charset="0"/>
                <a:cs typeface="Arial" pitchFamily="34" charset="0"/>
              </a:rPr>
              <a:t>their </a:t>
            </a:r>
            <a:r>
              <a:rPr sz="2000" dirty="0">
                <a:latin typeface="Arial" pitchFamily="34" charset="0"/>
                <a:cs typeface="Arial" pitchFamily="34" charset="0"/>
              </a:rPr>
              <a:t>importance </a:t>
            </a:r>
            <a:r>
              <a:rPr sz="2000" spc="-5" dirty="0">
                <a:latin typeface="Arial" pitchFamily="34" charset="0"/>
                <a:cs typeface="Arial" pitchFamily="34" charset="0"/>
              </a:rPr>
              <a:t>will</a:t>
            </a:r>
            <a:r>
              <a:rPr sz="2000" spc="-40" dirty="0">
                <a:latin typeface="Arial" pitchFamily="34" charset="0"/>
                <a:cs typeface="Arial" pitchFamily="34" charset="0"/>
              </a:rPr>
              <a:t> </a:t>
            </a:r>
            <a:r>
              <a:rPr sz="2000" dirty="0">
                <a:latin typeface="Arial" pitchFamily="34" charset="0"/>
                <a:cs typeface="Arial" pitchFamily="34" charset="0"/>
              </a:rPr>
              <a:t>be  </a:t>
            </a:r>
            <a:r>
              <a:rPr sz="2000" spc="-5" dirty="0">
                <a:latin typeface="Arial" pitchFamily="34" charset="0"/>
                <a:cs typeface="Arial" pitchFamily="34" charset="0"/>
              </a:rPr>
              <a:t>indicated</a:t>
            </a:r>
            <a:r>
              <a:rPr sz="2000" spc="-5" dirty="0" smtClean="0">
                <a:latin typeface="Arial" pitchFamily="34" charset="0"/>
                <a:cs typeface="Arial" pitchFamily="34" charset="0"/>
              </a:rPr>
              <a:t>.</a:t>
            </a:r>
            <a:endParaRPr lang="en-US" sz="2000" spc="-5" dirty="0" smtClean="0">
              <a:latin typeface="Arial" pitchFamily="34" charset="0"/>
              <a:cs typeface="Arial" pitchFamily="34" charset="0"/>
            </a:endParaRPr>
          </a:p>
          <a:p>
            <a:pPr marL="241300" marR="83820" algn="l" rtl="0">
              <a:lnSpc>
                <a:spcPts val="2060"/>
              </a:lnSpc>
              <a:spcBef>
                <a:spcPts val="250"/>
              </a:spcBef>
              <a:tabLst>
                <a:tab pos="583565" algn="l"/>
              </a:tabLst>
            </a:pPr>
            <a:r>
              <a:rPr lang="en-US" sz="2000" dirty="0">
                <a:latin typeface="Arial" pitchFamily="34" charset="0"/>
                <a:cs typeface="Arial" pitchFamily="34" charset="0"/>
              </a:rPr>
              <a:t>1-	</a:t>
            </a:r>
            <a:r>
              <a:rPr lang="en-US" sz="2000" spc="-5" dirty="0">
                <a:latin typeface="Arial" pitchFamily="34" charset="0"/>
                <a:cs typeface="Arial" pitchFamily="34" charset="0"/>
              </a:rPr>
              <a:t>Elements </a:t>
            </a:r>
            <a:r>
              <a:rPr lang="en-US" sz="2000" dirty="0">
                <a:latin typeface="Arial" pitchFamily="34" charset="0"/>
                <a:cs typeface="Arial" pitchFamily="34" charset="0"/>
              </a:rPr>
              <a:t>of Mining, by </a:t>
            </a:r>
            <a:r>
              <a:rPr lang="en-US" sz="2000" spc="-5" dirty="0">
                <a:latin typeface="Arial" pitchFamily="34" charset="0"/>
                <a:cs typeface="Arial" pitchFamily="34" charset="0"/>
              </a:rPr>
              <a:t>G. </a:t>
            </a:r>
            <a:r>
              <a:rPr lang="en-US" sz="2000" dirty="0">
                <a:latin typeface="Arial" pitchFamily="34" charset="0"/>
                <a:cs typeface="Arial" pitchFamily="34" charset="0"/>
              </a:rPr>
              <a:t>Young, </a:t>
            </a:r>
            <a:r>
              <a:rPr lang="en-US" sz="2000" spc="-5" dirty="0">
                <a:latin typeface="Arial" pitchFamily="34" charset="0"/>
                <a:cs typeface="Arial" pitchFamily="34" charset="0"/>
              </a:rPr>
              <a:t>McGraw-Hill Book </a:t>
            </a:r>
            <a:r>
              <a:rPr lang="en-US" sz="2000" dirty="0">
                <a:latin typeface="Arial" pitchFamily="34" charset="0"/>
                <a:cs typeface="Arial" pitchFamily="34" charset="0"/>
              </a:rPr>
              <a:t>C. Inc.  </a:t>
            </a:r>
            <a:r>
              <a:rPr lang="en-US" sz="2000" spc="10" dirty="0">
                <a:latin typeface="Arial" pitchFamily="34" charset="0"/>
                <a:cs typeface="Arial" pitchFamily="34" charset="0"/>
              </a:rPr>
              <a:t>2-Courses </a:t>
            </a:r>
            <a:r>
              <a:rPr lang="en-US" sz="2000" spc="-5" dirty="0">
                <a:latin typeface="Arial" pitchFamily="34" charset="0"/>
                <a:cs typeface="Arial" pitchFamily="34" charset="0"/>
              </a:rPr>
              <a:t>in </a:t>
            </a:r>
            <a:r>
              <a:rPr lang="en-US" sz="2000" dirty="0">
                <a:latin typeface="Arial" pitchFamily="34" charset="0"/>
                <a:cs typeface="Arial" pitchFamily="34" charset="0"/>
              </a:rPr>
              <a:t>Mining Geology, by </a:t>
            </a:r>
            <a:r>
              <a:rPr lang="en-US" sz="2000" spc="-5" dirty="0">
                <a:latin typeface="Arial" pitchFamily="34" charset="0"/>
                <a:cs typeface="Arial" pitchFamily="34" charset="0"/>
              </a:rPr>
              <a:t>R.N.P. </a:t>
            </a:r>
            <a:r>
              <a:rPr lang="en-US" sz="2000" spc="-5" dirty="0" err="1">
                <a:latin typeface="Arial" pitchFamily="34" charset="0"/>
                <a:cs typeface="Arial" pitchFamily="34" charset="0"/>
              </a:rPr>
              <a:t>Arogyaswawy</a:t>
            </a:r>
            <a:r>
              <a:rPr lang="en-US" sz="2000" spc="-5" dirty="0">
                <a:latin typeface="Arial" pitchFamily="34" charset="0"/>
                <a:cs typeface="Arial" pitchFamily="34" charset="0"/>
              </a:rPr>
              <a:t>, </a:t>
            </a:r>
            <a:r>
              <a:rPr lang="en-US" sz="2000" dirty="0">
                <a:latin typeface="Arial" pitchFamily="34" charset="0"/>
                <a:cs typeface="Arial" pitchFamily="34" charset="0"/>
              </a:rPr>
              <a:t>Oxford</a:t>
            </a:r>
            <a:r>
              <a:rPr lang="en-US" sz="2000" spc="15" dirty="0">
                <a:latin typeface="Arial" pitchFamily="34" charset="0"/>
                <a:cs typeface="Arial" pitchFamily="34" charset="0"/>
              </a:rPr>
              <a:t> </a:t>
            </a:r>
            <a:r>
              <a:rPr lang="en-US" sz="2000" dirty="0">
                <a:latin typeface="Arial" pitchFamily="34" charset="0"/>
                <a:cs typeface="Arial" pitchFamily="34" charset="0"/>
              </a:rPr>
              <a:t>&amp;</a:t>
            </a:r>
          </a:p>
          <a:p>
            <a:pPr marL="469900" algn="l" rtl="0">
              <a:lnSpc>
                <a:spcPts val="1975"/>
              </a:lnSpc>
            </a:pPr>
            <a:r>
              <a:rPr lang="en-US" sz="2000" spc="-5" dirty="0">
                <a:latin typeface="Arial" pitchFamily="34" charset="0"/>
                <a:cs typeface="Arial" pitchFamily="34" charset="0"/>
              </a:rPr>
              <a:t>IBH Publishing</a:t>
            </a:r>
            <a:r>
              <a:rPr lang="en-US" sz="2000" dirty="0">
                <a:latin typeface="Arial" pitchFamily="34" charset="0"/>
                <a:cs typeface="Arial" pitchFamily="34" charset="0"/>
              </a:rPr>
              <a:t> Co.</a:t>
            </a:r>
          </a:p>
          <a:p>
            <a:pPr marL="469900" marR="29845" indent="-228600" algn="l" rtl="0">
              <a:lnSpc>
                <a:spcPts val="2070"/>
              </a:lnSpc>
              <a:spcBef>
                <a:spcPts val="100"/>
              </a:spcBef>
              <a:buFont typeface="Times New Roman"/>
              <a:buAutoNum type="arabicPlain" startAt="3"/>
              <a:tabLst>
                <a:tab pos="469900" algn="l"/>
              </a:tabLst>
            </a:pPr>
            <a:r>
              <a:rPr lang="en-US" sz="2000" spc="-5" dirty="0">
                <a:latin typeface="Arial" pitchFamily="34" charset="0"/>
                <a:cs typeface="Arial" pitchFamily="34" charset="0"/>
              </a:rPr>
              <a:t>SME </a:t>
            </a:r>
            <a:r>
              <a:rPr lang="en-US" sz="2000" dirty="0">
                <a:latin typeface="Arial" pitchFamily="34" charset="0"/>
                <a:cs typeface="Arial" pitchFamily="34" charset="0"/>
              </a:rPr>
              <a:t>Mining Engineering Handbook, </a:t>
            </a:r>
            <a:r>
              <a:rPr lang="en-US" sz="2000" spc="-5" dirty="0">
                <a:latin typeface="Arial" pitchFamily="34" charset="0"/>
                <a:cs typeface="Arial" pitchFamily="34" charset="0"/>
              </a:rPr>
              <a:t>Vol. </a:t>
            </a:r>
            <a:r>
              <a:rPr lang="en-US" sz="2000" dirty="0">
                <a:latin typeface="Arial" pitchFamily="34" charset="0"/>
                <a:cs typeface="Arial" pitchFamily="34" charset="0"/>
              </a:rPr>
              <a:t>1 &amp; 2, by </a:t>
            </a:r>
            <a:r>
              <a:rPr lang="en-US" sz="2000" spc="-5" dirty="0">
                <a:latin typeface="Arial" pitchFamily="34" charset="0"/>
                <a:cs typeface="Arial" pitchFamily="34" charset="0"/>
              </a:rPr>
              <a:t>Cummins</a:t>
            </a:r>
            <a:r>
              <a:rPr lang="en-US" sz="2000" spc="-200" dirty="0">
                <a:latin typeface="Arial" pitchFamily="34" charset="0"/>
                <a:cs typeface="Arial" pitchFamily="34" charset="0"/>
              </a:rPr>
              <a:t> </a:t>
            </a:r>
            <a:r>
              <a:rPr lang="en-US" sz="2000" dirty="0">
                <a:latin typeface="Arial" pitchFamily="34" charset="0"/>
                <a:cs typeface="Arial" pitchFamily="34" charset="0"/>
              </a:rPr>
              <a:t>&amp;  Given, </a:t>
            </a:r>
            <a:r>
              <a:rPr lang="en-US" sz="2000" spc="-5" dirty="0">
                <a:latin typeface="Arial" pitchFamily="34" charset="0"/>
                <a:cs typeface="Arial" pitchFamily="34" charset="0"/>
              </a:rPr>
              <a:t>AIMM, New</a:t>
            </a:r>
            <a:r>
              <a:rPr lang="en-US" sz="2000" spc="-15" dirty="0">
                <a:latin typeface="Arial" pitchFamily="34" charset="0"/>
                <a:cs typeface="Arial" pitchFamily="34" charset="0"/>
              </a:rPr>
              <a:t> </a:t>
            </a:r>
            <a:r>
              <a:rPr lang="en-US" sz="2000" dirty="0">
                <a:latin typeface="Arial" pitchFamily="34" charset="0"/>
                <a:cs typeface="Arial" pitchFamily="34" charset="0"/>
              </a:rPr>
              <a:t>York.</a:t>
            </a:r>
          </a:p>
          <a:p>
            <a:pPr marL="469900" marR="569595" indent="-228600" algn="l" rtl="0">
              <a:lnSpc>
                <a:spcPts val="2070"/>
              </a:lnSpc>
              <a:spcBef>
                <a:spcPts val="505"/>
              </a:spcBef>
              <a:buFont typeface="Times New Roman"/>
              <a:buAutoNum type="arabicPlain" startAt="3"/>
              <a:tabLst>
                <a:tab pos="469900" algn="l"/>
              </a:tabLst>
            </a:pPr>
            <a:r>
              <a:rPr lang="en-US" sz="2000" spc="-5" dirty="0">
                <a:latin typeface="Arial" pitchFamily="34" charset="0"/>
                <a:cs typeface="Arial" pitchFamily="34" charset="0"/>
              </a:rPr>
              <a:t>Excavations </a:t>
            </a:r>
            <a:r>
              <a:rPr lang="en-US" sz="2000" dirty="0">
                <a:latin typeface="Arial" pitchFamily="34" charset="0"/>
                <a:cs typeface="Arial" pitchFamily="34" charset="0"/>
              </a:rPr>
              <a:t>of </a:t>
            </a:r>
            <a:r>
              <a:rPr lang="en-US" sz="2000" spc="-5" dirty="0">
                <a:latin typeface="Arial" pitchFamily="34" charset="0"/>
                <a:cs typeface="Arial" pitchFamily="34" charset="0"/>
              </a:rPr>
              <a:t>Mine </a:t>
            </a:r>
            <a:r>
              <a:rPr lang="en-US" sz="2000" dirty="0">
                <a:latin typeface="Arial" pitchFamily="34" charset="0"/>
                <a:cs typeface="Arial" pitchFamily="34" charset="0"/>
              </a:rPr>
              <a:t>Openings, by </a:t>
            </a:r>
            <a:r>
              <a:rPr lang="en-US" sz="2000" spc="-5" dirty="0">
                <a:latin typeface="Arial" pitchFamily="34" charset="0"/>
                <a:cs typeface="Arial" pitchFamily="34" charset="0"/>
              </a:rPr>
              <a:t>D. </a:t>
            </a:r>
            <a:r>
              <a:rPr lang="en-US" sz="2000" dirty="0" err="1">
                <a:latin typeface="Arial" pitchFamily="34" charset="0"/>
                <a:cs typeface="Arial" pitchFamily="34" charset="0"/>
              </a:rPr>
              <a:t>Onika</a:t>
            </a:r>
            <a:r>
              <a:rPr lang="en-US" sz="2000" dirty="0">
                <a:latin typeface="Arial" pitchFamily="34" charset="0"/>
                <a:cs typeface="Arial" pitchFamily="34" charset="0"/>
              </a:rPr>
              <a:t>, </a:t>
            </a:r>
            <a:r>
              <a:rPr lang="en-US" sz="2000" spc="-5" dirty="0">
                <a:latin typeface="Arial" pitchFamily="34" charset="0"/>
                <a:cs typeface="Arial" pitchFamily="34" charset="0"/>
              </a:rPr>
              <a:t>Translated </a:t>
            </a:r>
            <a:r>
              <a:rPr lang="en-US" sz="2000" dirty="0">
                <a:latin typeface="Arial" pitchFamily="34" charset="0"/>
                <a:cs typeface="Arial" pitchFamily="34" charset="0"/>
              </a:rPr>
              <a:t>by  Victor </a:t>
            </a:r>
            <a:r>
              <a:rPr lang="en-US" sz="2000" dirty="0" err="1">
                <a:latin typeface="Arial" pitchFamily="34" charset="0"/>
                <a:cs typeface="Arial" pitchFamily="34" charset="0"/>
              </a:rPr>
              <a:t>Shiffers</a:t>
            </a:r>
            <a:r>
              <a:rPr lang="en-US" sz="2000" dirty="0">
                <a:latin typeface="Arial" pitchFamily="34" charset="0"/>
                <a:cs typeface="Arial" pitchFamily="34" charset="0"/>
              </a:rPr>
              <a:t>, MIR</a:t>
            </a:r>
            <a:r>
              <a:rPr lang="en-US" sz="2000" spc="-30" dirty="0">
                <a:latin typeface="Arial" pitchFamily="34" charset="0"/>
                <a:cs typeface="Arial" pitchFamily="34" charset="0"/>
              </a:rPr>
              <a:t> </a:t>
            </a:r>
            <a:r>
              <a:rPr lang="en-US" sz="2000" spc="-5" dirty="0">
                <a:latin typeface="Arial" pitchFamily="34" charset="0"/>
                <a:cs typeface="Arial" pitchFamily="34" charset="0"/>
              </a:rPr>
              <a:t>Publisher,</a:t>
            </a:r>
            <a:endParaRPr lang="en-US" sz="2000" dirty="0">
              <a:latin typeface="Arial" pitchFamily="34" charset="0"/>
              <a:cs typeface="Arial" pitchFamily="34" charset="0"/>
            </a:endParaRPr>
          </a:p>
          <a:p>
            <a:pPr marL="527050" algn="l" rtl="0">
              <a:lnSpc>
                <a:spcPts val="1970"/>
              </a:lnSpc>
            </a:pPr>
            <a:r>
              <a:rPr lang="en-US" sz="2000" spc="-5" dirty="0">
                <a:latin typeface="Arial" pitchFamily="34" charset="0"/>
                <a:cs typeface="Arial" pitchFamily="34" charset="0"/>
              </a:rPr>
              <a:t>Moscow.</a:t>
            </a:r>
            <a:endParaRPr lang="en-US" sz="2000" dirty="0">
              <a:latin typeface="Arial" pitchFamily="34" charset="0"/>
              <a:cs typeface="Arial" pitchFamily="34" charset="0"/>
            </a:endParaRPr>
          </a:p>
          <a:p>
            <a:pPr marL="469900" marR="192405" indent="-228600" algn="l" rtl="0">
              <a:lnSpc>
                <a:spcPts val="2070"/>
              </a:lnSpc>
              <a:spcBef>
                <a:spcPts val="100"/>
              </a:spcBef>
              <a:buFont typeface="Times New Roman"/>
              <a:buAutoNum type="arabicPlain" startAt="5"/>
              <a:tabLst>
                <a:tab pos="469900" algn="l"/>
              </a:tabLst>
            </a:pPr>
            <a:r>
              <a:rPr lang="en-US" sz="2000" dirty="0">
                <a:latin typeface="Arial" pitchFamily="34" charset="0"/>
                <a:cs typeface="Arial" pitchFamily="34" charset="0"/>
              </a:rPr>
              <a:t>Surface Mining and </a:t>
            </a:r>
            <a:r>
              <a:rPr lang="en-US" sz="2000" spc="-5" dirty="0">
                <a:latin typeface="Arial" pitchFamily="34" charset="0"/>
                <a:cs typeface="Arial" pitchFamily="34" charset="0"/>
              </a:rPr>
              <a:t>Quarrying, </a:t>
            </a:r>
            <a:r>
              <a:rPr lang="en-US" sz="2000" dirty="0">
                <a:latin typeface="Arial" pitchFamily="34" charset="0"/>
                <a:cs typeface="Arial" pitchFamily="34" charset="0"/>
              </a:rPr>
              <a:t>by </a:t>
            </a:r>
            <a:r>
              <a:rPr lang="en-US" sz="2000" spc="-5" dirty="0">
                <a:latin typeface="Arial" pitchFamily="34" charset="0"/>
                <a:cs typeface="Arial" pitchFamily="34" charset="0"/>
              </a:rPr>
              <a:t>IMM </a:t>
            </a:r>
            <a:r>
              <a:rPr lang="en-US" sz="2000" dirty="0">
                <a:latin typeface="Arial" pitchFamily="34" charset="0"/>
                <a:cs typeface="Arial" pitchFamily="34" charset="0"/>
              </a:rPr>
              <a:t>( </a:t>
            </a:r>
            <a:r>
              <a:rPr lang="en-US" sz="2000" spc="-5" dirty="0">
                <a:latin typeface="Arial" pitchFamily="34" charset="0"/>
                <a:cs typeface="Arial" pitchFamily="34" charset="0"/>
              </a:rPr>
              <a:t>Institute </a:t>
            </a:r>
            <a:r>
              <a:rPr lang="en-US" sz="2000" dirty="0">
                <a:latin typeface="Arial" pitchFamily="34" charset="0"/>
                <a:cs typeface="Arial" pitchFamily="34" charset="0"/>
              </a:rPr>
              <a:t>of </a:t>
            </a:r>
            <a:r>
              <a:rPr lang="en-US" sz="2000" spc="-5" dirty="0">
                <a:latin typeface="Arial" pitchFamily="34" charset="0"/>
                <a:cs typeface="Arial" pitchFamily="34" charset="0"/>
              </a:rPr>
              <a:t>Mining</a:t>
            </a:r>
            <a:r>
              <a:rPr lang="en-US" sz="2000" spc="-200" dirty="0">
                <a:latin typeface="Arial" pitchFamily="34" charset="0"/>
                <a:cs typeface="Arial" pitchFamily="34" charset="0"/>
              </a:rPr>
              <a:t> </a:t>
            </a:r>
            <a:r>
              <a:rPr lang="en-US" sz="2000" dirty="0">
                <a:latin typeface="Arial" pitchFamily="34" charset="0"/>
                <a:cs typeface="Arial" pitchFamily="34" charset="0"/>
              </a:rPr>
              <a:t>&amp;  </a:t>
            </a:r>
            <a:r>
              <a:rPr lang="en-US" sz="2000" spc="-5" dirty="0">
                <a:latin typeface="Arial" pitchFamily="34" charset="0"/>
                <a:cs typeface="Arial" pitchFamily="34" charset="0"/>
              </a:rPr>
              <a:t>Metallurgy</a:t>
            </a:r>
            <a:r>
              <a:rPr lang="en-US" sz="2000" spc="-15" dirty="0">
                <a:latin typeface="Arial" pitchFamily="34" charset="0"/>
                <a:cs typeface="Arial" pitchFamily="34" charset="0"/>
              </a:rPr>
              <a:t> </a:t>
            </a:r>
            <a:r>
              <a:rPr lang="en-US" sz="2000" dirty="0">
                <a:latin typeface="Arial" pitchFamily="34" charset="0"/>
                <a:cs typeface="Arial" pitchFamily="34" charset="0"/>
              </a:rPr>
              <a:t>).</a:t>
            </a:r>
          </a:p>
          <a:p>
            <a:pPr marL="12700" marR="5080" algn="l" rtl="0">
              <a:lnSpc>
                <a:spcPts val="2060"/>
              </a:lnSpc>
              <a:spcBef>
                <a:spcPts val="5"/>
              </a:spcBef>
            </a:pPr>
            <a:endParaRP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693400" cy="7690823"/>
          </a:xfrm>
          <a:prstGeom prst="rect">
            <a:avLst/>
          </a:prstGeom>
        </p:spPr>
        <p:txBody>
          <a:bodyPr wrap="square">
            <a:spAutoFit/>
          </a:bodyPr>
          <a:lstStyle/>
          <a:p>
            <a:pPr marL="12700" algn="l" rtl="0">
              <a:lnSpc>
                <a:spcPct val="100000"/>
              </a:lnSpc>
            </a:pPr>
            <a:r>
              <a:rPr lang="en-US" sz="2800" b="1" u="sng" spc="-5" dirty="0">
                <a:solidFill>
                  <a:srgbClr val="3333FF"/>
                </a:solidFill>
                <a:uFill>
                  <a:solidFill>
                    <a:srgbClr val="3333FF"/>
                  </a:solidFill>
                </a:uFill>
                <a:latin typeface="Arial" pitchFamily="34" charset="0"/>
                <a:cs typeface="Arial" pitchFamily="34" charset="0"/>
              </a:rPr>
              <a:t>Introduction:</a:t>
            </a:r>
            <a:endParaRPr lang="en-US" sz="2800" u="sng" dirty="0">
              <a:latin typeface="Arial" pitchFamily="34" charset="0"/>
              <a:cs typeface="Arial" pitchFamily="34" charset="0"/>
            </a:endParaRPr>
          </a:p>
          <a:p>
            <a:pPr marL="469900" marR="146050" algn="l" rtl="0">
              <a:lnSpc>
                <a:spcPts val="2070"/>
              </a:lnSpc>
            </a:pPr>
            <a:r>
              <a:rPr lang="en-US" sz="2200" b="1" dirty="0">
                <a:latin typeface="Arial" pitchFamily="34" charset="0"/>
                <a:cs typeface="Arial" pitchFamily="34" charset="0"/>
              </a:rPr>
              <a:t>The exploitation of industrial rocks, minerals and ore </a:t>
            </a:r>
            <a:r>
              <a:rPr lang="en-US" sz="2200" b="1" spc="-5" dirty="0">
                <a:latin typeface="Arial" pitchFamily="34" charset="0"/>
                <a:cs typeface="Arial" pitchFamily="34" charset="0"/>
              </a:rPr>
              <a:t>deposits  represents an essential source of strengthening the economy and  helping development </a:t>
            </a:r>
            <a:r>
              <a:rPr lang="en-US" sz="2200" b="1" spc="-10" dirty="0">
                <a:latin typeface="Arial" pitchFamily="34" charset="0"/>
                <a:cs typeface="Arial" pitchFamily="34" charset="0"/>
              </a:rPr>
              <a:t>in </a:t>
            </a:r>
            <a:r>
              <a:rPr lang="en-US" sz="2200" b="1" spc="-5" dirty="0">
                <a:latin typeface="Arial" pitchFamily="34" charset="0"/>
                <a:cs typeface="Arial" pitchFamily="34" charset="0"/>
              </a:rPr>
              <a:t>any</a:t>
            </a:r>
            <a:r>
              <a:rPr lang="en-US" sz="2200" b="1" spc="20" dirty="0">
                <a:latin typeface="Arial" pitchFamily="34" charset="0"/>
                <a:cs typeface="Arial" pitchFamily="34" charset="0"/>
              </a:rPr>
              <a:t> </a:t>
            </a:r>
            <a:r>
              <a:rPr lang="en-US" sz="2200" b="1" spc="-5" dirty="0">
                <a:latin typeface="Arial" pitchFamily="34" charset="0"/>
                <a:cs typeface="Arial" pitchFamily="34" charset="0"/>
              </a:rPr>
              <a:t>country.</a:t>
            </a:r>
            <a:endParaRPr lang="en-US" sz="2200" b="1" dirty="0">
              <a:latin typeface="Arial" pitchFamily="34" charset="0"/>
              <a:cs typeface="Arial" pitchFamily="34" charset="0"/>
            </a:endParaRPr>
          </a:p>
          <a:p>
            <a:pPr marL="469900" marR="61594" indent="57150" algn="l" rtl="0">
              <a:lnSpc>
                <a:spcPts val="2070"/>
              </a:lnSpc>
              <a:spcBef>
                <a:spcPts val="5"/>
              </a:spcBef>
            </a:pPr>
            <a:r>
              <a:rPr lang="en-US" sz="2200" b="1" dirty="0" smtClean="0">
                <a:latin typeface="Arial" pitchFamily="34" charset="0"/>
                <a:cs typeface="Arial" pitchFamily="34" charset="0"/>
              </a:rPr>
              <a:t>The </a:t>
            </a:r>
            <a:r>
              <a:rPr lang="en-US" sz="2200" b="1" spc="-5" dirty="0">
                <a:latin typeface="Arial" pitchFamily="34" charset="0"/>
                <a:cs typeface="Arial" pitchFamily="34" charset="0"/>
              </a:rPr>
              <a:t>optimum </a:t>
            </a:r>
            <a:r>
              <a:rPr lang="en-US" sz="2200" b="1" dirty="0">
                <a:latin typeface="Arial" pitchFamily="34" charset="0"/>
                <a:cs typeface="Arial" pitchFamily="34" charset="0"/>
              </a:rPr>
              <a:t>exploitation of such ores, </a:t>
            </a:r>
            <a:r>
              <a:rPr lang="en-US" sz="2200" b="1" spc="-5" dirty="0">
                <a:latin typeface="Arial" pitchFamily="34" charset="0"/>
                <a:cs typeface="Arial" pitchFamily="34" charset="0"/>
              </a:rPr>
              <a:t>minerals </a:t>
            </a:r>
            <a:r>
              <a:rPr lang="en-US" sz="2200" b="1" dirty="0">
                <a:latin typeface="Arial" pitchFamily="34" charset="0"/>
                <a:cs typeface="Arial" pitchFamily="34" charset="0"/>
              </a:rPr>
              <a:t>and industrial  rocks </a:t>
            </a:r>
            <a:r>
              <a:rPr lang="en-US" sz="2200" b="1" spc="-5" dirty="0">
                <a:latin typeface="Arial" pitchFamily="34" charset="0"/>
                <a:cs typeface="Arial" pitchFamily="34" charset="0"/>
              </a:rPr>
              <a:t>is </a:t>
            </a:r>
            <a:r>
              <a:rPr lang="en-US" sz="2200" b="1" dirty="0">
                <a:latin typeface="Arial" pitchFamily="34" charset="0"/>
                <a:cs typeface="Arial" pitchFamily="34" charset="0"/>
              </a:rPr>
              <a:t>an important </a:t>
            </a:r>
            <a:r>
              <a:rPr lang="en-US" sz="2200" b="1" spc="-5" dirty="0">
                <a:latin typeface="Arial" pitchFamily="34" charset="0"/>
                <a:cs typeface="Arial" pitchFamily="34" charset="0"/>
              </a:rPr>
              <a:t>matter </a:t>
            </a:r>
            <a:r>
              <a:rPr lang="en-US" sz="2200" b="1" dirty="0">
                <a:latin typeface="Arial" pitchFamily="34" charset="0"/>
                <a:cs typeface="Arial" pitchFamily="34" charset="0"/>
              </a:rPr>
              <a:t>in order to reduce expenditure to</a:t>
            </a:r>
            <a:r>
              <a:rPr lang="en-US" sz="2200" b="1" spc="-60" dirty="0">
                <a:latin typeface="Arial" pitchFamily="34" charset="0"/>
                <a:cs typeface="Arial" pitchFamily="34" charset="0"/>
              </a:rPr>
              <a:t> </a:t>
            </a:r>
            <a:r>
              <a:rPr lang="en-US" sz="2200" b="1" dirty="0">
                <a:latin typeface="Arial" pitchFamily="34" charset="0"/>
                <a:cs typeface="Arial" pitchFamily="34" charset="0"/>
              </a:rPr>
              <a:t>the  </a:t>
            </a:r>
            <a:r>
              <a:rPr lang="en-US" sz="2200" b="1" spc="-5" dirty="0">
                <a:latin typeface="Arial" pitchFamily="34" charset="0"/>
                <a:cs typeface="Arial" pitchFamily="34" charset="0"/>
              </a:rPr>
              <a:t>lowest </a:t>
            </a:r>
            <a:r>
              <a:rPr lang="en-US" sz="2200" b="1" dirty="0">
                <a:latin typeface="Arial" pitchFamily="34" charset="0"/>
                <a:cs typeface="Arial" pitchFamily="34" charset="0"/>
              </a:rPr>
              <a:t>level and to increase </a:t>
            </a:r>
            <a:r>
              <a:rPr lang="en-US" sz="2200" b="1" spc="-5" dirty="0">
                <a:latin typeface="Arial" pitchFamily="34" charset="0"/>
                <a:cs typeface="Arial" pitchFamily="34" charset="0"/>
              </a:rPr>
              <a:t>profitability </a:t>
            </a:r>
            <a:r>
              <a:rPr lang="en-US" sz="2200" b="1" dirty="0">
                <a:latin typeface="Arial" pitchFamily="34" charset="0"/>
                <a:cs typeface="Arial" pitchFamily="34" charset="0"/>
              </a:rPr>
              <a:t>of the mining</a:t>
            </a:r>
            <a:r>
              <a:rPr lang="en-US" sz="2200" b="1" spc="20" dirty="0">
                <a:latin typeface="Arial" pitchFamily="34" charset="0"/>
                <a:cs typeface="Arial" pitchFamily="34" charset="0"/>
              </a:rPr>
              <a:t> </a:t>
            </a:r>
            <a:r>
              <a:rPr lang="en-US" sz="2200" b="1" spc="-5" dirty="0">
                <a:latin typeface="Arial" pitchFamily="34" charset="0"/>
                <a:cs typeface="Arial" pitchFamily="34" charset="0"/>
              </a:rPr>
              <a:t>activity.</a:t>
            </a:r>
            <a:endParaRPr lang="en-US" sz="2200" b="1" dirty="0">
              <a:latin typeface="Arial" pitchFamily="34" charset="0"/>
              <a:cs typeface="Arial" pitchFamily="34" charset="0"/>
            </a:endParaRPr>
          </a:p>
          <a:p>
            <a:pPr algn="l" rtl="0">
              <a:lnSpc>
                <a:spcPct val="100000"/>
              </a:lnSpc>
              <a:spcBef>
                <a:spcPts val="55"/>
              </a:spcBef>
            </a:pPr>
            <a:endParaRPr lang="en-US" sz="2200" b="1" dirty="0">
              <a:latin typeface="Arial" pitchFamily="34" charset="0"/>
              <a:cs typeface="Arial" pitchFamily="34" charset="0"/>
            </a:endParaRPr>
          </a:p>
          <a:p>
            <a:pPr marL="469900" marR="5080" indent="57150" algn="l" rtl="0">
              <a:lnSpc>
                <a:spcPct val="95800"/>
              </a:lnSpc>
            </a:pPr>
            <a:r>
              <a:rPr lang="en-US" sz="2200" b="1" spc="-5" dirty="0">
                <a:latin typeface="Arial" pitchFamily="34" charset="0"/>
                <a:cs typeface="Arial" pitchFamily="34" charset="0"/>
              </a:rPr>
              <a:t>Many </a:t>
            </a:r>
            <a:r>
              <a:rPr lang="en-US" sz="2200" b="1" dirty="0">
                <a:latin typeface="Arial" pitchFamily="34" charset="0"/>
                <a:cs typeface="Arial" pitchFamily="34" charset="0"/>
              </a:rPr>
              <a:t>factors </a:t>
            </a:r>
            <a:r>
              <a:rPr lang="en-US" sz="2200" b="1" spc="-5" dirty="0">
                <a:latin typeface="Arial" pitchFamily="34" charset="0"/>
                <a:cs typeface="Arial" pitchFamily="34" charset="0"/>
              </a:rPr>
              <a:t>play part </a:t>
            </a:r>
            <a:r>
              <a:rPr lang="en-US" sz="2200" b="1" dirty="0">
                <a:latin typeface="Arial" pitchFamily="34" charset="0"/>
                <a:cs typeface="Arial" pitchFamily="34" charset="0"/>
              </a:rPr>
              <a:t>in </a:t>
            </a:r>
            <a:r>
              <a:rPr lang="en-US" sz="2200" b="1" spc="-5" dirty="0">
                <a:latin typeface="Arial" pitchFamily="34" charset="0"/>
                <a:cs typeface="Arial" pitchFamily="34" charset="0"/>
              </a:rPr>
              <a:t>the optimization of the mining activity.  Some of these </a:t>
            </a:r>
            <a:r>
              <a:rPr lang="en-US" sz="2200" b="1" dirty="0">
                <a:latin typeface="Arial" pitchFamily="34" charset="0"/>
                <a:cs typeface="Arial" pitchFamily="34" charset="0"/>
              </a:rPr>
              <a:t>factors are </a:t>
            </a:r>
            <a:r>
              <a:rPr lang="en-US" sz="2200" b="1" spc="-5" dirty="0">
                <a:latin typeface="Arial" pitchFamily="34" charset="0"/>
                <a:cs typeface="Arial" pitchFamily="34" charset="0"/>
              </a:rPr>
              <a:t>related </a:t>
            </a:r>
            <a:r>
              <a:rPr lang="en-US" sz="2200" b="1" dirty="0">
                <a:latin typeface="Arial" pitchFamily="34" charset="0"/>
                <a:cs typeface="Arial" pitchFamily="34" charset="0"/>
              </a:rPr>
              <a:t>to:</a:t>
            </a:r>
          </a:p>
          <a:p>
            <a:pPr marL="469900" marR="5080" indent="57150" algn="l" rtl="0">
              <a:lnSpc>
                <a:spcPct val="95800"/>
              </a:lnSpc>
            </a:pPr>
            <a:r>
              <a:rPr lang="en-US" sz="2200" b="1" dirty="0">
                <a:latin typeface="Arial" pitchFamily="34" charset="0"/>
                <a:cs typeface="Arial" pitchFamily="34" charset="0"/>
              </a:rPr>
              <a:t>1- The type of ore, </a:t>
            </a:r>
            <a:r>
              <a:rPr lang="en-US" sz="2200" b="1" spc="-5" dirty="0">
                <a:latin typeface="Arial" pitchFamily="34" charset="0"/>
                <a:cs typeface="Arial" pitchFamily="34" charset="0"/>
              </a:rPr>
              <a:t>mineral </a:t>
            </a:r>
            <a:r>
              <a:rPr lang="en-US" sz="2200" b="1" dirty="0">
                <a:latin typeface="Arial" pitchFamily="34" charset="0"/>
                <a:cs typeface="Arial" pitchFamily="34" charset="0"/>
              </a:rPr>
              <a:t>and  industrial rock and their grade or </a:t>
            </a:r>
            <a:r>
              <a:rPr lang="en-US" sz="2200" b="1" spc="-5" dirty="0">
                <a:latin typeface="Arial" pitchFamily="34" charset="0"/>
                <a:cs typeface="Arial" pitchFamily="34" charset="0"/>
              </a:rPr>
              <a:t>assay </a:t>
            </a:r>
            <a:r>
              <a:rPr lang="en-US" sz="2200" b="1" dirty="0">
                <a:latin typeface="Arial" pitchFamily="34" charset="0"/>
                <a:cs typeface="Arial" pitchFamily="34" charset="0"/>
              </a:rPr>
              <a:t>value.</a:t>
            </a:r>
          </a:p>
          <a:p>
            <a:pPr marL="469900" marR="5080" indent="57150" algn="l" rtl="0">
              <a:lnSpc>
                <a:spcPct val="95800"/>
              </a:lnSpc>
            </a:pPr>
            <a:r>
              <a:rPr lang="en-US" sz="2200" b="1" dirty="0">
                <a:latin typeface="Arial" pitchFamily="34" charset="0"/>
                <a:cs typeface="Arial" pitchFamily="34" charset="0"/>
              </a:rPr>
              <a:t>2- Their proven reserve and extractable ore quantities.</a:t>
            </a:r>
          </a:p>
          <a:p>
            <a:pPr marL="469900" marR="5080" indent="57150" algn="l" rtl="0">
              <a:lnSpc>
                <a:spcPct val="95800"/>
              </a:lnSpc>
            </a:pPr>
            <a:r>
              <a:rPr lang="en-US" sz="2200" b="1" dirty="0">
                <a:latin typeface="Arial" pitchFamily="34" charset="0"/>
                <a:cs typeface="Arial" pitchFamily="34" charset="0"/>
              </a:rPr>
              <a:t>3- </a:t>
            </a:r>
            <a:r>
              <a:rPr lang="en-US" sz="2200" b="1" spc="-5" dirty="0">
                <a:latin typeface="Arial" pitchFamily="34" charset="0"/>
                <a:cs typeface="Arial" pitchFamily="34" charset="0"/>
              </a:rPr>
              <a:t>Their </a:t>
            </a:r>
            <a:r>
              <a:rPr lang="en-US" sz="2200" b="1" dirty="0">
                <a:latin typeface="Arial" pitchFamily="34" charset="0"/>
                <a:cs typeface="Arial" pitchFamily="34" charset="0"/>
              </a:rPr>
              <a:t>market value. </a:t>
            </a:r>
          </a:p>
          <a:p>
            <a:pPr marL="469900" marR="5080" indent="57150" algn="l" rtl="0">
              <a:lnSpc>
                <a:spcPct val="95800"/>
              </a:lnSpc>
            </a:pPr>
            <a:r>
              <a:rPr lang="en-US" sz="2200" b="1" dirty="0">
                <a:latin typeface="Arial" pitchFamily="34" charset="0"/>
                <a:cs typeface="Arial" pitchFamily="34" charset="0"/>
              </a:rPr>
              <a:t>4- Other factors are </a:t>
            </a:r>
            <a:r>
              <a:rPr lang="en-US" sz="2200" b="1" spc="-5" dirty="0">
                <a:latin typeface="Arial" pitchFamily="34" charset="0"/>
                <a:cs typeface="Arial" pitchFamily="34" charset="0"/>
              </a:rPr>
              <a:t>related </a:t>
            </a:r>
            <a:r>
              <a:rPr lang="en-US" sz="2200" b="1" dirty="0">
                <a:latin typeface="Arial" pitchFamily="34" charset="0"/>
                <a:cs typeface="Arial" pitchFamily="34" charset="0"/>
              </a:rPr>
              <a:t>to the selected  </a:t>
            </a:r>
            <a:r>
              <a:rPr lang="en-US" sz="2200" b="1" spc="-5" dirty="0">
                <a:latin typeface="Arial" pitchFamily="34" charset="0"/>
                <a:cs typeface="Arial" pitchFamily="34" charset="0"/>
              </a:rPr>
              <a:t>mining method, its </a:t>
            </a:r>
            <a:r>
              <a:rPr lang="en-US" sz="2200" b="1" dirty="0">
                <a:latin typeface="Arial" pitchFamily="34" charset="0"/>
                <a:cs typeface="Arial" pitchFamily="34" charset="0"/>
              </a:rPr>
              <a:t>safety, cost of execution.</a:t>
            </a:r>
          </a:p>
          <a:p>
            <a:pPr marL="469900" marR="5080" indent="57150" algn="l" rtl="0">
              <a:lnSpc>
                <a:spcPct val="95800"/>
              </a:lnSpc>
            </a:pPr>
            <a:r>
              <a:rPr lang="en-US" sz="2200" b="1" dirty="0">
                <a:latin typeface="Arial" pitchFamily="34" charset="0"/>
                <a:cs typeface="Arial" pitchFamily="34" charset="0"/>
              </a:rPr>
              <a:t>5- The </a:t>
            </a:r>
            <a:r>
              <a:rPr lang="en-US" sz="2200" b="1" spc="-5" dirty="0">
                <a:latin typeface="Arial" pitchFamily="34" charset="0"/>
                <a:cs typeface="Arial" pitchFamily="34" charset="0"/>
              </a:rPr>
              <a:t>cost </a:t>
            </a:r>
            <a:r>
              <a:rPr lang="en-US" sz="2200" b="1" dirty="0">
                <a:latin typeface="Arial" pitchFamily="34" charset="0"/>
                <a:cs typeface="Arial" pitchFamily="34" charset="0"/>
              </a:rPr>
              <a:t>of  processing or upgrading of raw material. </a:t>
            </a:r>
          </a:p>
          <a:p>
            <a:pPr marL="469900" marR="5080" indent="57150" algn="l" rtl="0">
              <a:lnSpc>
                <a:spcPct val="95800"/>
              </a:lnSpc>
            </a:pPr>
            <a:r>
              <a:rPr lang="en-US" sz="2200" b="1" dirty="0">
                <a:latin typeface="Arial" pitchFamily="34" charset="0"/>
                <a:cs typeface="Arial" pitchFamily="34" charset="0"/>
              </a:rPr>
              <a:t>6- Some </a:t>
            </a:r>
            <a:r>
              <a:rPr lang="en-US" sz="2200" b="1" spc="-5" dirty="0">
                <a:latin typeface="Arial" pitchFamily="34" charset="0"/>
                <a:cs typeface="Arial" pitchFamily="34" charset="0"/>
              </a:rPr>
              <a:t>other socio-economic </a:t>
            </a:r>
            <a:r>
              <a:rPr lang="en-US" sz="2200" b="1" dirty="0">
                <a:latin typeface="Arial" pitchFamily="34" charset="0"/>
                <a:cs typeface="Arial" pitchFamily="34" charset="0"/>
              </a:rPr>
              <a:t>factors may  play a role in </a:t>
            </a:r>
            <a:r>
              <a:rPr lang="en-US" sz="2200" b="1" spc="-5" dirty="0">
                <a:latin typeface="Arial" pitchFamily="34" charset="0"/>
                <a:cs typeface="Arial" pitchFamily="34" charset="0"/>
              </a:rPr>
              <a:t>that as well, </a:t>
            </a:r>
            <a:r>
              <a:rPr lang="en-US" sz="2200" b="1" dirty="0">
                <a:latin typeface="Arial" pitchFamily="34" charset="0"/>
                <a:cs typeface="Arial" pitchFamily="34" charset="0"/>
              </a:rPr>
              <a:t>such </a:t>
            </a:r>
            <a:r>
              <a:rPr lang="en-US" sz="2200" b="1" spc="-5" dirty="0">
                <a:latin typeface="Arial" pitchFamily="34" charset="0"/>
                <a:cs typeface="Arial" pitchFamily="34" charset="0"/>
              </a:rPr>
              <a:t>as availability </a:t>
            </a:r>
            <a:r>
              <a:rPr lang="en-US" sz="2200" b="1" dirty="0">
                <a:latin typeface="Arial" pitchFamily="34" charset="0"/>
                <a:cs typeface="Arial" pitchFamily="34" charset="0"/>
              </a:rPr>
              <a:t>of manpower.</a:t>
            </a:r>
          </a:p>
          <a:p>
            <a:pPr marL="469900" marR="5080" indent="57150" algn="l" rtl="0">
              <a:lnSpc>
                <a:spcPct val="95800"/>
              </a:lnSpc>
            </a:pPr>
            <a:r>
              <a:rPr lang="en-US" sz="2200" b="1" dirty="0">
                <a:latin typeface="Arial" pitchFamily="34" charset="0"/>
                <a:cs typeface="Arial" pitchFamily="34" charset="0"/>
              </a:rPr>
              <a:t>7- The </a:t>
            </a:r>
            <a:r>
              <a:rPr lang="en-US" sz="2200" b="1" spc="-5" dirty="0">
                <a:latin typeface="Arial" pitchFamily="34" charset="0"/>
                <a:cs typeface="Arial" pitchFamily="34" charset="0"/>
              </a:rPr>
              <a:t>availability </a:t>
            </a:r>
            <a:r>
              <a:rPr lang="en-US" sz="2200" b="1" dirty="0">
                <a:latin typeface="Arial" pitchFamily="34" charset="0"/>
                <a:cs typeface="Arial" pitchFamily="34" charset="0"/>
              </a:rPr>
              <a:t>of internal and external manpower and  </a:t>
            </a:r>
            <a:r>
              <a:rPr lang="en-US" sz="2200" b="1" spc="-5" dirty="0">
                <a:latin typeface="Arial" pitchFamily="34" charset="0"/>
                <a:cs typeface="Arial" pitchFamily="34" charset="0"/>
              </a:rPr>
              <a:t>technical </a:t>
            </a:r>
            <a:r>
              <a:rPr lang="en-US" sz="2200" b="1" dirty="0">
                <a:latin typeface="Arial" pitchFamily="34" charset="0"/>
                <a:cs typeface="Arial" pitchFamily="34" charset="0"/>
              </a:rPr>
              <a:t>expertise and the  </a:t>
            </a:r>
            <a:r>
              <a:rPr lang="en-US" sz="2200" b="1" spc="-5" dirty="0">
                <a:latin typeface="Arial" pitchFamily="34" charset="0"/>
                <a:cs typeface="Arial" pitchFamily="34" charset="0"/>
              </a:rPr>
              <a:t>availability </a:t>
            </a:r>
            <a:r>
              <a:rPr lang="en-US" sz="2200" b="1" dirty="0">
                <a:latin typeface="Arial" pitchFamily="34" charset="0"/>
                <a:cs typeface="Arial" pitchFamily="34" charset="0"/>
              </a:rPr>
              <a:t>of </a:t>
            </a:r>
            <a:r>
              <a:rPr lang="en-US" sz="2200" b="1" spc="-5" dirty="0">
                <a:latin typeface="Arial" pitchFamily="34" charset="0"/>
                <a:cs typeface="Arial" pitchFamily="34" charset="0"/>
              </a:rPr>
              <a:t>transport facilities </a:t>
            </a:r>
            <a:r>
              <a:rPr lang="en-US" sz="2200" b="1" dirty="0">
                <a:latin typeface="Arial" pitchFamily="34" charset="0"/>
                <a:cs typeface="Arial" pitchFamily="34" charset="0"/>
              </a:rPr>
              <a:t>and their </a:t>
            </a:r>
            <a:r>
              <a:rPr lang="en-US" sz="2200" b="1" spc="-5" dirty="0">
                <a:latin typeface="Arial" pitchFamily="34" charset="0"/>
                <a:cs typeface="Arial" pitchFamily="34" charset="0"/>
              </a:rPr>
              <a:t>costs. </a:t>
            </a:r>
          </a:p>
          <a:p>
            <a:pPr marL="469900" marR="5080" indent="57150" algn="l" rtl="0">
              <a:lnSpc>
                <a:spcPct val="95800"/>
              </a:lnSpc>
            </a:pPr>
            <a:r>
              <a:rPr lang="en-US" sz="2200" b="1" spc="-5" dirty="0">
                <a:latin typeface="Arial" pitchFamily="34" charset="0"/>
                <a:cs typeface="Arial" pitchFamily="34" charset="0"/>
              </a:rPr>
              <a:t>8- </a:t>
            </a:r>
            <a:r>
              <a:rPr lang="en-US" sz="2200" b="1" dirty="0">
                <a:latin typeface="Arial" pitchFamily="34" charset="0"/>
                <a:cs typeface="Arial" pitchFamily="34" charset="0"/>
              </a:rPr>
              <a:t>The types of </a:t>
            </a:r>
            <a:r>
              <a:rPr lang="en-US" sz="2200" b="1" spc="-5" dirty="0">
                <a:latin typeface="Arial" pitchFamily="34" charset="0"/>
                <a:cs typeface="Arial" pitchFamily="34" charset="0"/>
              </a:rPr>
              <a:t>excavation </a:t>
            </a:r>
            <a:r>
              <a:rPr lang="en-US" sz="2200" b="1" dirty="0">
                <a:latin typeface="Arial" pitchFamily="34" charset="0"/>
                <a:cs typeface="Arial" pitchFamily="34" charset="0"/>
              </a:rPr>
              <a:t>machines and </a:t>
            </a:r>
            <a:r>
              <a:rPr lang="en-US" sz="2200" b="1" spc="-5" dirty="0">
                <a:latin typeface="Arial" pitchFamily="34" charset="0"/>
                <a:cs typeface="Arial" pitchFamily="34" charset="0"/>
              </a:rPr>
              <a:t>equipment </a:t>
            </a:r>
            <a:r>
              <a:rPr lang="en-US" sz="2200" b="1" dirty="0">
                <a:latin typeface="Arial" pitchFamily="34" charset="0"/>
                <a:cs typeface="Arial" pitchFamily="34" charset="0"/>
              </a:rPr>
              <a:t>and their </a:t>
            </a:r>
            <a:r>
              <a:rPr lang="en-US" sz="2200" b="1" spc="-5" dirty="0">
                <a:latin typeface="Arial" pitchFamily="34" charset="0"/>
                <a:cs typeface="Arial" pitchFamily="34" charset="0"/>
              </a:rPr>
              <a:t>production </a:t>
            </a:r>
            <a:r>
              <a:rPr lang="en-US" sz="2200" b="1" dirty="0">
                <a:latin typeface="Arial" pitchFamily="34" charset="0"/>
                <a:cs typeface="Arial" pitchFamily="34" charset="0"/>
              </a:rPr>
              <a:t>rate  may </a:t>
            </a:r>
            <a:r>
              <a:rPr lang="en-US" sz="2200" b="1" spc="-5" dirty="0">
                <a:latin typeface="Arial" pitchFamily="34" charset="0"/>
                <a:cs typeface="Arial" pitchFamily="34" charset="0"/>
              </a:rPr>
              <a:t>play </a:t>
            </a:r>
            <a:r>
              <a:rPr lang="en-US" sz="2200" b="1" dirty="0">
                <a:latin typeface="Arial" pitchFamily="34" charset="0"/>
                <a:cs typeface="Arial" pitchFamily="34" charset="0"/>
              </a:rPr>
              <a:t>a part in the economic feasibility of the investment</a:t>
            </a:r>
            <a:r>
              <a:rPr lang="en-US" sz="2200" b="1" spc="-90" dirty="0">
                <a:latin typeface="Arial" pitchFamily="34" charset="0"/>
                <a:cs typeface="Arial" pitchFamily="34" charset="0"/>
              </a:rPr>
              <a:t> </a:t>
            </a:r>
            <a:r>
              <a:rPr lang="en-US" sz="2200" b="1" dirty="0">
                <a:latin typeface="Arial" pitchFamily="34" charset="0"/>
                <a:cs typeface="Arial" pitchFamily="34" charset="0"/>
              </a:rPr>
              <a:t>for  ore and </a:t>
            </a:r>
            <a:r>
              <a:rPr lang="en-US" sz="2200" b="1" spc="-5" dirty="0">
                <a:latin typeface="Arial" pitchFamily="34" charset="0"/>
                <a:cs typeface="Arial" pitchFamily="34" charset="0"/>
              </a:rPr>
              <a:t>mineral extraction.</a:t>
            </a:r>
            <a:endParaRPr lang="en-US" sz="2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101600"/>
            <a:ext cx="10439400" cy="6370975"/>
          </a:xfrm>
          <a:prstGeom prst="rect">
            <a:avLst/>
          </a:prstGeom>
        </p:spPr>
        <p:txBody>
          <a:bodyPr wrap="square">
            <a:spAutoFit/>
          </a:bodyPr>
          <a:lstStyle/>
          <a:p>
            <a:pPr algn="l" rtl="0"/>
            <a:r>
              <a:rPr lang="en-US" sz="2800" b="1" u="sng" dirty="0">
                <a:solidFill>
                  <a:srgbClr val="0070C0"/>
                </a:solidFill>
                <a:latin typeface="Arial" pitchFamily="34" charset="0"/>
                <a:cs typeface="Arial" pitchFamily="34" charset="0"/>
              </a:rPr>
              <a:t>Mineral Wealth In </a:t>
            </a:r>
            <a:r>
              <a:rPr lang="en-US" sz="2800" b="1" u="sng" dirty="0" err="1">
                <a:solidFill>
                  <a:srgbClr val="0070C0"/>
                </a:solidFill>
                <a:latin typeface="Arial" pitchFamily="34" charset="0"/>
                <a:cs typeface="Arial" pitchFamily="34" charset="0"/>
              </a:rPr>
              <a:t>Koya</a:t>
            </a:r>
            <a:r>
              <a:rPr lang="en-US" sz="2800" b="1" u="sng" dirty="0">
                <a:solidFill>
                  <a:srgbClr val="0070C0"/>
                </a:solidFill>
                <a:latin typeface="Arial" pitchFamily="34" charset="0"/>
                <a:cs typeface="Arial" pitchFamily="34" charset="0"/>
              </a:rPr>
              <a:t> &amp; Kurdistan Region-Part 1:</a:t>
            </a:r>
          </a:p>
          <a:p>
            <a:pPr algn="l" rtl="0"/>
            <a:endParaRPr lang="en-US" sz="2000" b="1" u="sng" dirty="0">
              <a:latin typeface="Arial" pitchFamily="34" charset="0"/>
              <a:cs typeface="Arial" pitchFamily="34" charset="0"/>
            </a:endParaRPr>
          </a:p>
          <a:p>
            <a:pPr algn="l" rtl="0"/>
            <a:r>
              <a:rPr lang="en-US" sz="2400" b="1" dirty="0">
                <a:latin typeface="Arial" pitchFamily="34" charset="0"/>
                <a:cs typeface="Arial" pitchFamily="34" charset="0"/>
              </a:rPr>
              <a:t>Economic Geology of </a:t>
            </a:r>
            <a:r>
              <a:rPr lang="en-US" sz="2400" b="1" dirty="0" err="1">
                <a:latin typeface="Arial" pitchFamily="34" charset="0"/>
                <a:cs typeface="Arial" pitchFamily="34" charset="0"/>
              </a:rPr>
              <a:t>Koya</a:t>
            </a:r>
            <a:r>
              <a:rPr lang="en-US" sz="2400" b="1" dirty="0">
                <a:latin typeface="Arial" pitchFamily="34" charset="0"/>
                <a:cs typeface="Arial" pitchFamily="34" charset="0"/>
              </a:rPr>
              <a:t> Area:-</a:t>
            </a:r>
          </a:p>
          <a:p>
            <a:pPr algn="l" rtl="0"/>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solidFill>
                  <a:srgbClr val="FF0000"/>
                </a:solidFill>
                <a:latin typeface="Arial" pitchFamily="34" charset="0"/>
                <a:cs typeface="Arial" pitchFamily="34" charset="0"/>
              </a:rPr>
              <a:t>Oil</a:t>
            </a:r>
            <a:r>
              <a:rPr lang="en-US" sz="2400" b="1" dirty="0">
                <a:latin typeface="Arial" pitchFamily="34" charset="0"/>
                <a:cs typeface="Arial" pitchFamily="34" charset="0"/>
              </a:rPr>
              <a:t>: </a:t>
            </a:r>
            <a:r>
              <a:rPr lang="en-US" sz="2400" b="1" dirty="0" err="1">
                <a:latin typeface="Arial" pitchFamily="34" charset="0"/>
                <a:cs typeface="Arial" pitchFamily="34" charset="0"/>
              </a:rPr>
              <a:t>Koisanjaq</a:t>
            </a:r>
            <a:r>
              <a:rPr lang="en-US" sz="2400" b="1" dirty="0">
                <a:latin typeface="Arial" pitchFamily="34" charset="0"/>
                <a:cs typeface="Arial" pitchFamily="34" charset="0"/>
              </a:rPr>
              <a:t> vicinity shows </a:t>
            </a:r>
            <a:r>
              <a:rPr lang="en-US" sz="2400" b="1" dirty="0">
                <a:solidFill>
                  <a:srgbClr val="FF0000"/>
                </a:solidFill>
                <a:latin typeface="Arial" pitchFamily="34" charset="0"/>
                <a:cs typeface="Arial" pitchFamily="34" charset="0"/>
              </a:rPr>
              <a:t>high potential for oil discovery</a:t>
            </a:r>
            <a:r>
              <a:rPr lang="en-US" sz="2400" b="1" dirty="0">
                <a:latin typeface="Arial" pitchFamily="34" charset="0"/>
                <a:cs typeface="Arial" pitchFamily="34" charset="0"/>
              </a:rPr>
              <a:t>, especially the southern and southwestern parts. The </a:t>
            </a:r>
            <a:r>
              <a:rPr lang="en-US" sz="2400" b="1" dirty="0" err="1">
                <a:solidFill>
                  <a:srgbClr val="FF0000"/>
                </a:solidFill>
                <a:latin typeface="Arial" pitchFamily="34" charset="0"/>
                <a:cs typeface="Arial" pitchFamily="34" charset="0"/>
              </a:rPr>
              <a:t>Taq</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Taq</a:t>
            </a:r>
            <a:r>
              <a:rPr lang="en-US" sz="2400" b="1" dirty="0">
                <a:solidFill>
                  <a:srgbClr val="FF0000"/>
                </a:solidFill>
                <a:latin typeface="Arial" pitchFamily="34" charset="0"/>
                <a:cs typeface="Arial" pitchFamily="34" charset="0"/>
              </a:rPr>
              <a:t> </a:t>
            </a:r>
            <a:r>
              <a:rPr lang="en-US" sz="2400" b="1" dirty="0">
                <a:latin typeface="Arial" pitchFamily="34" charset="0"/>
                <a:cs typeface="Arial" pitchFamily="34" charset="0"/>
              </a:rPr>
              <a:t>and       </a:t>
            </a:r>
            <a:r>
              <a:rPr lang="en-US" sz="2400" b="1" dirty="0">
                <a:solidFill>
                  <a:srgbClr val="FF0000"/>
                </a:solidFill>
                <a:latin typeface="Arial" pitchFamily="34" charset="0"/>
                <a:cs typeface="Arial" pitchFamily="34" charset="0"/>
              </a:rPr>
              <a:t>Cham </a:t>
            </a:r>
            <a:r>
              <a:rPr lang="en-US" sz="2400" b="1" dirty="0" err="1">
                <a:solidFill>
                  <a:srgbClr val="FF0000"/>
                </a:solidFill>
                <a:latin typeface="Arial" pitchFamily="34" charset="0"/>
                <a:cs typeface="Arial" pitchFamily="34" charset="0"/>
              </a:rPr>
              <a:t>Chamal</a:t>
            </a:r>
            <a:r>
              <a:rPr lang="en-US" sz="2400" b="1" dirty="0">
                <a:solidFill>
                  <a:srgbClr val="FF0000"/>
                </a:solidFill>
                <a:latin typeface="Arial" pitchFamily="34" charset="0"/>
                <a:cs typeface="Arial" pitchFamily="34" charset="0"/>
              </a:rPr>
              <a:t> North anticlines </a:t>
            </a:r>
            <a:r>
              <a:rPr lang="en-US" sz="2400" b="1" dirty="0">
                <a:latin typeface="Arial" pitchFamily="34" charset="0"/>
                <a:cs typeface="Arial" pitchFamily="34" charset="0"/>
              </a:rPr>
              <a:t>are known oil fields. </a:t>
            </a:r>
            <a:endParaRPr lang="en-US" sz="2400" b="1" dirty="0" smtClean="0">
              <a:latin typeface="Arial" pitchFamily="34" charset="0"/>
              <a:cs typeface="Arial" pitchFamily="34" charset="0"/>
            </a:endParaRPr>
          </a:p>
          <a:p>
            <a:pPr algn="l" rtl="0"/>
            <a:endParaRPr lang="en-US" sz="2400" b="1" dirty="0">
              <a:latin typeface="Arial" pitchFamily="34" charset="0"/>
              <a:cs typeface="Arial" pitchFamily="34" charset="0"/>
            </a:endParaRPr>
          </a:p>
          <a:p>
            <a:pPr algn="l" rtl="0"/>
            <a:r>
              <a:rPr lang="en-US" sz="2400" b="1" dirty="0" smtClean="0">
                <a:latin typeface="Arial" pitchFamily="34" charset="0"/>
                <a:cs typeface="Arial" pitchFamily="34" charset="0"/>
              </a:rPr>
              <a:t>The </a:t>
            </a:r>
            <a:r>
              <a:rPr lang="en-US" sz="2400" b="1" dirty="0">
                <a:latin typeface="Arial" pitchFamily="34" charset="0"/>
                <a:cs typeface="Arial" pitchFamily="34" charset="0"/>
              </a:rPr>
              <a:t>drilled oil wells indicate the presence of oil in economic amounts.</a:t>
            </a:r>
            <a:br>
              <a:rPr lang="en-US" sz="2400" b="1" dirty="0">
                <a:latin typeface="Arial" pitchFamily="34" charset="0"/>
                <a:cs typeface="Arial" pitchFamily="34" charset="0"/>
              </a:rPr>
            </a:br>
            <a:r>
              <a:rPr lang="en-US" sz="2400" b="1" dirty="0">
                <a:latin typeface="Arial" pitchFamily="34" charset="0"/>
                <a:cs typeface="Arial" pitchFamily="34" charset="0"/>
              </a:rPr>
              <a:t>In </a:t>
            </a:r>
            <a:r>
              <a:rPr lang="en-US" sz="2400" b="1" dirty="0" err="1">
                <a:latin typeface="Arial" pitchFamily="34" charset="0"/>
                <a:cs typeface="Arial" pitchFamily="34" charset="0"/>
              </a:rPr>
              <a:t>Taq</a:t>
            </a:r>
            <a:r>
              <a:rPr lang="en-US" sz="2400" b="1" dirty="0">
                <a:latin typeface="Arial" pitchFamily="34" charset="0"/>
                <a:cs typeface="Arial" pitchFamily="34" charset="0"/>
              </a:rPr>
              <a:t> </a:t>
            </a:r>
            <a:r>
              <a:rPr lang="en-US" sz="2400" b="1" dirty="0" err="1">
                <a:latin typeface="Arial" pitchFamily="34" charset="0"/>
                <a:cs typeface="Arial" pitchFamily="34" charset="0"/>
              </a:rPr>
              <a:t>Taq</a:t>
            </a:r>
            <a:r>
              <a:rPr lang="en-US" sz="2400" b="1" dirty="0">
                <a:latin typeface="Arial" pitchFamily="34" charset="0"/>
                <a:cs typeface="Arial" pitchFamily="34" charset="0"/>
              </a:rPr>
              <a:t> anticline, the </a:t>
            </a:r>
            <a:r>
              <a:rPr lang="en-US" sz="2400" b="1" dirty="0">
                <a:solidFill>
                  <a:srgbClr val="FF0000"/>
                </a:solidFill>
                <a:latin typeface="Arial" pitchFamily="34" charset="0"/>
                <a:cs typeface="Arial" pitchFamily="34" charset="0"/>
              </a:rPr>
              <a:t>Pila </a:t>
            </a:r>
            <a:r>
              <a:rPr lang="en-US" sz="2400" b="1" dirty="0" err="1">
                <a:solidFill>
                  <a:srgbClr val="FF0000"/>
                </a:solidFill>
                <a:latin typeface="Arial" pitchFamily="34" charset="0"/>
                <a:cs typeface="Arial" pitchFamily="34" charset="0"/>
              </a:rPr>
              <a:t>Spi</a:t>
            </a:r>
            <a:r>
              <a:rPr lang="en-US" sz="2400" b="1" dirty="0">
                <a:latin typeface="Arial" pitchFamily="34" charset="0"/>
                <a:cs typeface="Arial" pitchFamily="34" charset="0"/>
              </a:rPr>
              <a:t>, </a:t>
            </a:r>
            <a:r>
              <a:rPr lang="en-US" sz="2400" b="1" dirty="0" err="1">
                <a:solidFill>
                  <a:srgbClr val="FF0000"/>
                </a:solidFill>
                <a:latin typeface="Arial" pitchFamily="34" charset="0"/>
                <a:cs typeface="Arial" pitchFamily="34" charset="0"/>
              </a:rPr>
              <a:t>Shiranish</a:t>
            </a:r>
            <a:r>
              <a:rPr lang="en-US" sz="2400" b="1" dirty="0">
                <a:latin typeface="Arial" pitchFamily="34" charset="0"/>
                <a:cs typeface="Arial" pitchFamily="34" charset="0"/>
              </a:rPr>
              <a:t> and </a:t>
            </a:r>
            <a:r>
              <a:rPr lang="en-US" sz="2400" b="1" dirty="0" err="1">
                <a:solidFill>
                  <a:srgbClr val="FF0000"/>
                </a:solidFill>
                <a:latin typeface="Arial" pitchFamily="34" charset="0"/>
                <a:cs typeface="Arial" pitchFamily="34" charset="0"/>
              </a:rPr>
              <a:t>Qamchuqa</a:t>
            </a:r>
            <a:r>
              <a:rPr lang="en-US" sz="2400" b="1" dirty="0">
                <a:latin typeface="Arial" pitchFamily="34" charset="0"/>
                <a:cs typeface="Arial" pitchFamily="34" charset="0"/>
              </a:rPr>
              <a:t> Formations are considered as </a:t>
            </a:r>
            <a:r>
              <a:rPr lang="en-US" sz="2400" b="1" dirty="0">
                <a:solidFill>
                  <a:srgbClr val="FF0000"/>
                </a:solidFill>
                <a:latin typeface="Arial" pitchFamily="34" charset="0"/>
                <a:cs typeface="Arial" pitchFamily="34" charset="0"/>
              </a:rPr>
              <a:t>three pay zones </a:t>
            </a:r>
            <a:r>
              <a:rPr lang="en-US" sz="2400" b="1" dirty="0">
                <a:latin typeface="Arial" pitchFamily="34" charset="0"/>
                <a:cs typeface="Arial" pitchFamily="34" charset="0"/>
              </a:rPr>
              <a:t>(I.P.C., 1963</a:t>
            </a:r>
            <a:r>
              <a:rPr lang="en-US" sz="2400" b="1" dirty="0" smtClean="0">
                <a:latin typeface="Arial" pitchFamily="34" charset="0"/>
                <a:cs typeface="Arial" pitchFamily="34" charset="0"/>
              </a:rPr>
              <a:t>).</a:t>
            </a:r>
          </a:p>
          <a:p>
            <a:pPr algn="l" rtl="0"/>
            <a:r>
              <a:rPr lang="en-US" sz="2400" b="1" dirty="0">
                <a:latin typeface="Arial" pitchFamily="34" charset="0"/>
                <a:cs typeface="Arial" pitchFamily="34" charset="0"/>
              </a:rPr>
              <a:t/>
            </a:r>
            <a:br>
              <a:rPr lang="en-US" sz="2400" b="1" dirty="0">
                <a:latin typeface="Arial" pitchFamily="34" charset="0"/>
                <a:cs typeface="Arial" pitchFamily="34" charset="0"/>
              </a:rPr>
            </a:br>
            <a:r>
              <a:rPr lang="en-US" sz="2400" b="1" dirty="0">
                <a:latin typeface="Arial" pitchFamily="34" charset="0"/>
                <a:cs typeface="Arial" pitchFamily="34" charset="0"/>
              </a:rPr>
              <a:t>Many other anticlines, like </a:t>
            </a:r>
            <a:r>
              <a:rPr lang="en-US" sz="2400" b="1" dirty="0" err="1">
                <a:solidFill>
                  <a:srgbClr val="FF0000"/>
                </a:solidFill>
                <a:latin typeface="Arial" pitchFamily="34" charset="0"/>
                <a:cs typeface="Arial" pitchFamily="34" charset="0"/>
              </a:rPr>
              <a:t>Bana</a:t>
            </a:r>
            <a:r>
              <a:rPr lang="en-US" sz="2400" b="1" dirty="0">
                <a:solidFill>
                  <a:srgbClr val="FF0000"/>
                </a:solidFill>
                <a:latin typeface="Arial" pitchFamily="34" charset="0"/>
                <a:cs typeface="Arial" pitchFamily="34" charset="0"/>
              </a:rPr>
              <a:t> </a:t>
            </a:r>
            <a:r>
              <a:rPr lang="en-US" sz="2400" b="1" dirty="0" err="1">
                <a:solidFill>
                  <a:srgbClr val="FF0000"/>
                </a:solidFill>
                <a:latin typeface="Arial" pitchFamily="34" charset="0"/>
                <a:cs typeface="Arial" pitchFamily="34" charset="0"/>
              </a:rPr>
              <a:t>Bawi</a:t>
            </a:r>
            <a:r>
              <a:rPr lang="en-US" sz="2400" b="1" dirty="0">
                <a:solidFill>
                  <a:srgbClr val="FF0000"/>
                </a:solidFill>
                <a:latin typeface="Arial" pitchFamily="34" charset="0"/>
                <a:cs typeface="Arial" pitchFamily="34" charset="0"/>
              </a:rPr>
              <a:t> </a:t>
            </a:r>
            <a:r>
              <a:rPr lang="en-US" sz="2400" b="1" dirty="0">
                <a:latin typeface="Arial" pitchFamily="34" charset="0"/>
                <a:cs typeface="Arial" pitchFamily="34" charset="0"/>
              </a:rPr>
              <a:t>may also form </a:t>
            </a:r>
            <a:r>
              <a:rPr lang="en-US" sz="2400" b="1" dirty="0">
                <a:solidFill>
                  <a:srgbClr val="FF0000"/>
                </a:solidFill>
                <a:latin typeface="Arial" pitchFamily="34" charset="0"/>
                <a:cs typeface="Arial" pitchFamily="34" charset="0"/>
              </a:rPr>
              <a:t>traps for oil </a:t>
            </a:r>
            <a:r>
              <a:rPr lang="en-US" sz="2400" b="1" dirty="0">
                <a:latin typeface="Arial" pitchFamily="34" charset="0"/>
                <a:cs typeface="Arial" pitchFamily="34" charset="0"/>
              </a:rPr>
              <a:t>accumulation, but in deeper zones, i.e. deeper than Cretaceous formations. Those, in which Triassic rocks are exposed, could be potentials for Paleozoic reservoir. To ascertain this, different types of works must be executed</a:t>
            </a:r>
            <a:r>
              <a:rPr lang="en-US" sz="2400" b="1" dirty="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00" y="177800"/>
            <a:ext cx="10363200" cy="6124754"/>
          </a:xfrm>
          <a:prstGeom prst="rect">
            <a:avLst/>
          </a:prstGeom>
        </p:spPr>
        <p:txBody>
          <a:bodyPr wrap="square">
            <a:spAutoFit/>
          </a:bodyPr>
          <a:lstStyle/>
          <a:p>
            <a:pPr algn="l"/>
            <a:r>
              <a:rPr lang="en-US" sz="2800" b="1" dirty="0">
                <a:solidFill>
                  <a:srgbClr val="FF0000"/>
                </a:solidFill>
                <a:latin typeface="Arial" pitchFamily="34" charset="0"/>
                <a:cs typeface="Arial" pitchFamily="34" charset="0"/>
              </a:rPr>
              <a:t>Limestone for cement industry </a:t>
            </a:r>
            <a:r>
              <a:rPr lang="en-US" sz="2800" b="1" dirty="0">
                <a:latin typeface="Arial" pitchFamily="34" charset="0"/>
                <a:cs typeface="Arial" pitchFamily="34" charset="0"/>
              </a:rPr>
              <a:t>is another economic aspect in </a:t>
            </a:r>
            <a:r>
              <a:rPr lang="en-US" sz="2800" b="1" dirty="0" err="1">
                <a:latin typeface="Arial" pitchFamily="34" charset="0"/>
                <a:cs typeface="Arial" pitchFamily="34" charset="0"/>
              </a:rPr>
              <a:t>Koisanjaq</a:t>
            </a:r>
            <a:r>
              <a:rPr lang="en-US" sz="2800" b="1" dirty="0">
                <a:latin typeface="Arial" pitchFamily="34" charset="0"/>
                <a:cs typeface="Arial" pitchFamily="34" charset="0"/>
              </a:rPr>
              <a:t> vicinity. </a:t>
            </a:r>
            <a:endParaRPr lang="en-US" sz="2800" b="1" dirty="0" smtClean="0">
              <a:latin typeface="Arial" pitchFamily="34" charset="0"/>
              <a:cs typeface="Arial" pitchFamily="34" charset="0"/>
            </a:endParaRP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The </a:t>
            </a:r>
            <a:r>
              <a:rPr lang="en-US" sz="2800" b="1" dirty="0">
                <a:latin typeface="Arial" pitchFamily="34" charset="0"/>
                <a:cs typeface="Arial" pitchFamily="34" charset="0"/>
              </a:rPr>
              <a:t>limestone beds of the </a:t>
            </a:r>
            <a:r>
              <a:rPr lang="en-US" sz="2800" b="1" dirty="0" err="1">
                <a:solidFill>
                  <a:srgbClr val="FF0000"/>
                </a:solidFill>
                <a:latin typeface="Arial" pitchFamily="34" charset="0"/>
                <a:cs typeface="Arial" pitchFamily="34" charset="0"/>
              </a:rPr>
              <a:t>Fatha</a:t>
            </a:r>
            <a:r>
              <a:rPr lang="en-US" sz="2800" b="1" dirty="0">
                <a:solidFill>
                  <a:srgbClr val="FF0000"/>
                </a:solidFill>
                <a:latin typeface="Arial" pitchFamily="34" charset="0"/>
                <a:cs typeface="Arial" pitchFamily="34" charset="0"/>
              </a:rPr>
              <a:t> Formation </a:t>
            </a:r>
            <a:r>
              <a:rPr lang="en-US" sz="2800" b="1" dirty="0">
                <a:latin typeface="Arial" pitchFamily="34" charset="0"/>
                <a:cs typeface="Arial" pitchFamily="34" charset="0"/>
              </a:rPr>
              <a:t>show very good </a:t>
            </a:r>
            <a:r>
              <a:rPr lang="en-US" sz="2800" b="1" dirty="0">
                <a:solidFill>
                  <a:srgbClr val="FF0000"/>
                </a:solidFill>
                <a:latin typeface="Arial" pitchFamily="34" charset="0"/>
                <a:cs typeface="Arial" pitchFamily="34" charset="0"/>
              </a:rPr>
              <a:t>suitability for cement </a:t>
            </a:r>
            <a:r>
              <a:rPr lang="en-US" sz="2800" b="1" dirty="0">
                <a:latin typeface="Arial" pitchFamily="34" charset="0"/>
                <a:cs typeface="Arial" pitchFamily="34" charset="0"/>
              </a:rPr>
              <a:t>industry (</a:t>
            </a:r>
            <a:r>
              <a:rPr lang="en-US" sz="2800" b="1" dirty="0" err="1">
                <a:latin typeface="Arial" pitchFamily="34" charset="0"/>
                <a:cs typeface="Arial" pitchFamily="34" charset="0"/>
              </a:rPr>
              <a:t>Sissakian</a:t>
            </a:r>
            <a:r>
              <a:rPr lang="en-US" sz="2800" b="1" dirty="0">
                <a:latin typeface="Arial" pitchFamily="34" charset="0"/>
                <a:cs typeface="Arial" pitchFamily="34" charset="0"/>
              </a:rPr>
              <a:t> and </a:t>
            </a:r>
            <a:r>
              <a:rPr lang="en-US" sz="2800" b="1" dirty="0" err="1">
                <a:latin typeface="Arial" pitchFamily="34" charset="0"/>
                <a:cs typeface="Arial" pitchFamily="34" charset="0"/>
              </a:rPr>
              <a:t>Youkanna</a:t>
            </a:r>
            <a:r>
              <a:rPr lang="en-US" sz="2800" b="1" dirty="0">
                <a:latin typeface="Arial" pitchFamily="34" charset="0"/>
                <a:cs typeface="Arial" pitchFamily="34" charset="0"/>
              </a:rPr>
              <a:t>, 1979). </a:t>
            </a:r>
            <a:endParaRPr lang="en-US" sz="2800" b="1" dirty="0" smtClean="0">
              <a:latin typeface="Arial" pitchFamily="34" charset="0"/>
              <a:cs typeface="Arial" pitchFamily="34" charset="0"/>
            </a:endParaRPr>
          </a:p>
          <a:p>
            <a:pPr algn="l"/>
            <a:endParaRPr lang="en-US" sz="2800" b="1" dirty="0">
              <a:latin typeface="Arial" pitchFamily="34" charset="0"/>
              <a:cs typeface="Arial" pitchFamily="34" charset="0"/>
            </a:endParaRPr>
          </a:p>
          <a:p>
            <a:pPr algn="l"/>
            <a:r>
              <a:rPr lang="en-US" sz="2800" b="1" dirty="0" smtClean="0">
                <a:latin typeface="Arial" pitchFamily="34" charset="0"/>
                <a:cs typeface="Arial" pitchFamily="34" charset="0"/>
              </a:rPr>
              <a:t>Because </a:t>
            </a:r>
            <a:r>
              <a:rPr lang="en-US" sz="2800" b="1" dirty="0">
                <a:latin typeface="Arial" pitchFamily="34" charset="0"/>
                <a:cs typeface="Arial" pitchFamily="34" charset="0"/>
              </a:rPr>
              <a:t>the involved area shows the </a:t>
            </a:r>
            <a:r>
              <a:rPr lang="en-US" sz="2800" b="1" dirty="0">
                <a:solidFill>
                  <a:srgbClr val="FF0000"/>
                </a:solidFill>
                <a:latin typeface="Arial" pitchFamily="34" charset="0"/>
                <a:cs typeface="Arial" pitchFamily="34" charset="0"/>
              </a:rPr>
              <a:t>plunge of </a:t>
            </a:r>
            <a:r>
              <a:rPr lang="en-US" sz="2800" b="1" dirty="0" err="1">
                <a:solidFill>
                  <a:srgbClr val="FF0000"/>
                </a:solidFill>
                <a:latin typeface="Arial" pitchFamily="34" charset="0"/>
                <a:cs typeface="Arial" pitchFamily="34" charset="0"/>
              </a:rPr>
              <a:t>Bana</a:t>
            </a:r>
            <a:r>
              <a:rPr lang="en-US" sz="2800" b="1" dirty="0">
                <a:solidFill>
                  <a:srgbClr val="FF0000"/>
                </a:solidFill>
                <a:latin typeface="Arial" pitchFamily="34" charset="0"/>
                <a:cs typeface="Arial" pitchFamily="34" charset="0"/>
              </a:rPr>
              <a:t> </a:t>
            </a:r>
            <a:r>
              <a:rPr lang="en-US" sz="2800" b="1" dirty="0" err="1">
                <a:solidFill>
                  <a:srgbClr val="FF0000"/>
                </a:solidFill>
                <a:latin typeface="Arial" pitchFamily="34" charset="0"/>
                <a:cs typeface="Arial" pitchFamily="34" charset="0"/>
              </a:rPr>
              <a:t>Bawi</a:t>
            </a:r>
            <a:r>
              <a:rPr lang="en-US" sz="2800" b="1" dirty="0">
                <a:solidFill>
                  <a:srgbClr val="FF0000"/>
                </a:solidFill>
                <a:latin typeface="Arial" pitchFamily="34" charset="0"/>
                <a:cs typeface="Arial" pitchFamily="34" charset="0"/>
              </a:rPr>
              <a:t> anticline</a:t>
            </a:r>
            <a:r>
              <a:rPr lang="en-US" sz="2800" b="1" dirty="0">
                <a:latin typeface="Arial" pitchFamily="34" charset="0"/>
                <a:cs typeface="Arial" pitchFamily="34" charset="0"/>
              </a:rPr>
              <a:t>; therefore, all quarrying factors are </a:t>
            </a:r>
            <a:r>
              <a:rPr lang="en-US" sz="2800" b="1" dirty="0">
                <a:solidFill>
                  <a:srgbClr val="FF0000"/>
                </a:solidFill>
                <a:latin typeface="Arial" pitchFamily="34" charset="0"/>
                <a:cs typeface="Arial" pitchFamily="34" charset="0"/>
              </a:rPr>
              <a:t>courageous</a:t>
            </a:r>
            <a:r>
              <a:rPr lang="en-US" sz="2800" b="1" dirty="0">
                <a:latin typeface="Arial" pitchFamily="34" charset="0"/>
                <a:cs typeface="Arial" pitchFamily="34" charset="0"/>
              </a:rPr>
              <a:t>, the </a:t>
            </a:r>
            <a:r>
              <a:rPr lang="en-US" sz="2800" b="1" dirty="0">
                <a:solidFill>
                  <a:srgbClr val="FF0000"/>
                </a:solidFill>
                <a:latin typeface="Arial" pitchFamily="34" charset="0"/>
                <a:cs typeface="Arial" pitchFamily="34" charset="0"/>
              </a:rPr>
              <a:t>thickness</a:t>
            </a:r>
            <a:r>
              <a:rPr lang="en-US" sz="2800" b="1" dirty="0">
                <a:latin typeface="Arial" pitchFamily="34" charset="0"/>
                <a:cs typeface="Arial" pitchFamily="34" charset="0"/>
              </a:rPr>
              <a:t>, the </a:t>
            </a:r>
            <a:r>
              <a:rPr lang="en-US" sz="2800" b="1" dirty="0">
                <a:solidFill>
                  <a:srgbClr val="FF0000"/>
                </a:solidFill>
                <a:latin typeface="Arial" pitchFamily="34" charset="0"/>
                <a:cs typeface="Arial" pitchFamily="34" charset="0"/>
              </a:rPr>
              <a:t>areal coverage</a:t>
            </a:r>
            <a:r>
              <a:rPr lang="en-US" sz="2800" b="1" dirty="0">
                <a:latin typeface="Arial" pitchFamily="34" charset="0"/>
                <a:cs typeface="Arial" pitchFamily="34" charset="0"/>
              </a:rPr>
              <a:t>, the </a:t>
            </a:r>
            <a:r>
              <a:rPr lang="en-US" sz="2800" b="1" dirty="0">
                <a:solidFill>
                  <a:srgbClr val="FF0000"/>
                </a:solidFill>
                <a:latin typeface="Arial" pitchFamily="34" charset="0"/>
                <a:cs typeface="Arial" pitchFamily="34" charset="0"/>
              </a:rPr>
              <a:t>low dip </a:t>
            </a:r>
            <a:r>
              <a:rPr lang="en-US" sz="2800" b="1" dirty="0">
                <a:latin typeface="Arial" pitchFamily="34" charset="0"/>
                <a:cs typeface="Arial" pitchFamily="34" charset="0"/>
              </a:rPr>
              <a:t>amount, </a:t>
            </a:r>
            <a:r>
              <a:rPr lang="en-US" sz="2800" b="1" dirty="0">
                <a:solidFill>
                  <a:srgbClr val="FF0000"/>
                </a:solidFill>
                <a:latin typeface="Arial" pitchFamily="34" charset="0"/>
                <a:cs typeface="Arial" pitchFamily="34" charset="0"/>
              </a:rPr>
              <a:t>no overburden</a:t>
            </a:r>
            <a:r>
              <a:rPr lang="en-US" sz="2800" b="1" dirty="0">
                <a:latin typeface="Arial" pitchFamily="34" charset="0"/>
                <a:cs typeface="Arial" pitchFamily="34" charset="0"/>
              </a:rPr>
              <a:t> and </a:t>
            </a:r>
            <a:r>
              <a:rPr lang="en-US" sz="2800" b="1" dirty="0">
                <a:solidFill>
                  <a:srgbClr val="FF0000"/>
                </a:solidFill>
                <a:latin typeface="Arial" pitchFamily="34" charset="0"/>
                <a:cs typeface="Arial" pitchFamily="34" charset="0"/>
              </a:rPr>
              <a:t>presence of all other facilities </a:t>
            </a:r>
            <a:r>
              <a:rPr lang="en-US" sz="2800" b="1" dirty="0">
                <a:latin typeface="Arial" pitchFamily="34" charset="0"/>
                <a:cs typeface="Arial" pitchFamily="34" charset="0"/>
              </a:rPr>
              <a:t>like </a:t>
            </a:r>
            <a:r>
              <a:rPr lang="en-US" sz="2800" b="1" dirty="0">
                <a:solidFill>
                  <a:srgbClr val="FF0000"/>
                </a:solidFill>
                <a:latin typeface="Arial" pitchFamily="34" charset="0"/>
                <a:cs typeface="Arial" pitchFamily="34" charset="0"/>
              </a:rPr>
              <a:t>roads</a:t>
            </a:r>
            <a:r>
              <a:rPr lang="en-US" sz="2800" b="1" dirty="0">
                <a:latin typeface="Arial" pitchFamily="34" charset="0"/>
                <a:cs typeface="Arial" pitchFamily="34" charset="0"/>
              </a:rPr>
              <a:t>, </a:t>
            </a:r>
            <a:r>
              <a:rPr lang="en-US" sz="2800" b="1" dirty="0">
                <a:solidFill>
                  <a:srgbClr val="FF0000"/>
                </a:solidFill>
                <a:latin typeface="Arial" pitchFamily="34" charset="0"/>
                <a:cs typeface="Arial" pitchFamily="34" charset="0"/>
              </a:rPr>
              <a:t>electricity</a:t>
            </a:r>
            <a:r>
              <a:rPr lang="en-US" sz="2800" b="1" dirty="0">
                <a:latin typeface="Arial" pitchFamily="34" charset="0"/>
                <a:cs typeface="Arial" pitchFamily="34" charset="0"/>
              </a:rPr>
              <a:t>, </a:t>
            </a:r>
            <a:r>
              <a:rPr lang="en-US" sz="2800" b="1" dirty="0">
                <a:solidFill>
                  <a:srgbClr val="FF0000"/>
                </a:solidFill>
                <a:latin typeface="Arial" pitchFamily="34" charset="0"/>
                <a:cs typeface="Arial" pitchFamily="34" charset="0"/>
              </a:rPr>
              <a:t>man power</a:t>
            </a:r>
            <a:r>
              <a:rPr lang="en-US" sz="2800" b="1" dirty="0">
                <a:latin typeface="Arial" pitchFamily="34" charset="0"/>
                <a:cs typeface="Arial" pitchFamily="34" charset="0"/>
              </a:rPr>
              <a:t>….etc. in the vicinity. Moreover, the</a:t>
            </a:r>
            <a:r>
              <a:rPr lang="en-US" sz="2800" b="1" dirty="0">
                <a:solidFill>
                  <a:srgbClr val="FF0000"/>
                </a:solidFill>
                <a:latin typeface="Arial" pitchFamily="34" charset="0"/>
                <a:cs typeface="Arial" pitchFamily="34" charset="0"/>
              </a:rPr>
              <a:t> limestone </a:t>
            </a:r>
            <a:r>
              <a:rPr lang="en-US" sz="2800" b="1" dirty="0">
                <a:latin typeface="Arial" pitchFamily="34" charset="0"/>
                <a:cs typeface="Arial" pitchFamily="34" charset="0"/>
              </a:rPr>
              <a:t>of the </a:t>
            </a:r>
            <a:r>
              <a:rPr lang="en-US" sz="2800" b="1" dirty="0" err="1" smtClean="0">
                <a:solidFill>
                  <a:srgbClr val="FF0000"/>
                </a:solidFill>
                <a:latin typeface="Arial" pitchFamily="34" charset="0"/>
                <a:cs typeface="Arial" pitchFamily="34" charset="0"/>
              </a:rPr>
              <a:t>Khurmala</a:t>
            </a:r>
            <a:r>
              <a:rPr lang="en-US" sz="2800" b="1" dirty="0" smtClean="0">
                <a:solidFill>
                  <a:srgbClr val="FF0000"/>
                </a:solidFill>
                <a:latin typeface="Arial" pitchFamily="34" charset="0"/>
                <a:cs typeface="Arial" pitchFamily="34" charset="0"/>
              </a:rPr>
              <a:t> </a:t>
            </a:r>
            <a:r>
              <a:rPr lang="en-US" sz="2800" b="1" dirty="0">
                <a:solidFill>
                  <a:srgbClr val="FF0000"/>
                </a:solidFill>
                <a:latin typeface="Arial" pitchFamily="34" charset="0"/>
                <a:cs typeface="Arial" pitchFamily="34" charset="0"/>
              </a:rPr>
              <a:t>Formation </a:t>
            </a:r>
            <a:r>
              <a:rPr lang="en-US" sz="2800" b="1" dirty="0">
                <a:latin typeface="Arial" pitchFamily="34" charset="0"/>
                <a:cs typeface="Arial" pitchFamily="34" charset="0"/>
              </a:rPr>
              <a:t>is proved to be </a:t>
            </a:r>
            <a:r>
              <a:rPr lang="en-US" sz="2800" b="1" dirty="0">
                <a:solidFill>
                  <a:srgbClr val="FF0000"/>
                </a:solidFill>
                <a:latin typeface="Arial" pitchFamily="34" charset="0"/>
                <a:cs typeface="Arial" pitchFamily="34" charset="0"/>
              </a:rPr>
              <a:t>suitable</a:t>
            </a:r>
            <a:r>
              <a:rPr lang="en-US" sz="2800" b="1" dirty="0">
                <a:latin typeface="Arial" pitchFamily="34" charset="0"/>
                <a:cs typeface="Arial" pitchFamily="34" charset="0"/>
              </a:rPr>
              <a:t> for cement industry</a:t>
            </a:r>
            <a:r>
              <a:rPr lang="en-US" dirty="0">
                <a:latin typeface="Arial" pitchFamily="34" charset="0"/>
                <a:cs typeface="Arial" pitchFamily="34" charset="0"/>
              </a:rPr>
              <a:t>.</a:t>
            </a:r>
          </a:p>
        </p:txBody>
      </p:sp>
    </p:spTree>
    <p:extLst>
      <p:ext uri="{BB962C8B-B14F-4D97-AF65-F5344CB8AC3E}">
        <p14:creationId xmlns:p14="http://schemas.microsoft.com/office/powerpoint/2010/main" val="3809002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5077</TotalTime>
  <Words>1373</Words>
  <Application>Microsoft Office PowerPoint</Application>
  <PresentationFormat>Custom</PresentationFormat>
  <Paragraphs>186</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Word - Faculty of Engineering  .docx</dc:title>
  <dc:creator>Dr. Hamed</dc:creator>
  <cp:lastModifiedBy>MIQDAD</cp:lastModifiedBy>
  <cp:revision>604</cp:revision>
  <dcterms:created xsi:type="dcterms:W3CDTF">2019-09-11T08:41:25Z</dcterms:created>
  <dcterms:modified xsi:type="dcterms:W3CDTF">2022-10-09T13:14:40Z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2019-09-11T00:00:00Z</vt:filetime>
  </property>
  <property fmtid="{D5CDD505-2E9C-101B-9397-08002B2CF9AE}" pid="3" name="Creator">
    <vt:lpwstr>Microsoft® Word 2013</vt:lpwstr>
  </property>
  <property fmtid="{D5CDD505-2E9C-101B-9397-08002B2CF9AE}" pid="4" name="LastSaved">
    <vt:filetime>2019-09-11T00:00:00Z</vt:filetime>
  </property>
</Properties>
</file>