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320" r:id="rId3"/>
    <p:sldId id="263" r:id="rId4"/>
    <p:sldId id="346" r:id="rId5"/>
    <p:sldId id="348" r:id="rId6"/>
    <p:sldId id="350" r:id="rId7"/>
    <p:sldId id="351" r:id="rId8"/>
    <p:sldId id="354" r:id="rId9"/>
    <p:sldId id="349" r:id="rId10"/>
    <p:sldId id="361" r:id="rId11"/>
    <p:sldId id="264" r:id="rId12"/>
    <p:sldId id="356" r:id="rId13"/>
    <p:sldId id="341" r:id="rId14"/>
    <p:sldId id="355" r:id="rId15"/>
    <p:sldId id="359" r:id="rId16"/>
    <p:sldId id="357" r:id="rId17"/>
    <p:sldId id="265" r:id="rId18"/>
    <p:sldId id="345" r:id="rId19"/>
    <p:sldId id="259" r:id="rId20"/>
    <p:sldId id="338" r:id="rId21"/>
    <p:sldId id="257" r:id="rId22"/>
    <p:sldId id="260" r:id="rId23"/>
    <p:sldId id="314" r:id="rId24"/>
    <p:sldId id="316" r:id="rId25"/>
    <p:sldId id="362" r:id="rId26"/>
    <p:sldId id="364" r:id="rId27"/>
    <p:sldId id="261" r:id="rId28"/>
    <p:sldId id="317" r:id="rId29"/>
    <p:sldId id="319" r:id="rId30"/>
    <p:sldId id="363" r:id="rId31"/>
    <p:sldId id="365" r:id="rId32"/>
    <p:sldId id="267" r:id="rId33"/>
    <p:sldId id="270" r:id="rId34"/>
    <p:sldId id="269" r:id="rId35"/>
    <p:sldId id="293" r:id="rId36"/>
    <p:sldId id="274" r:id="rId37"/>
    <p:sldId id="276" r:id="rId38"/>
    <p:sldId id="275" r:id="rId39"/>
    <p:sldId id="368" r:id="rId40"/>
    <p:sldId id="322" r:id="rId41"/>
    <p:sldId id="303" r:id="rId42"/>
    <p:sldId id="277" r:id="rId43"/>
    <p:sldId id="273" r:id="rId44"/>
    <p:sldId id="278" r:id="rId45"/>
    <p:sldId id="323" r:id="rId46"/>
    <p:sldId id="279" r:id="rId47"/>
    <p:sldId id="280" r:id="rId48"/>
    <p:sldId id="281" r:id="rId49"/>
    <p:sldId id="304" r:id="rId50"/>
    <p:sldId id="282" r:id="rId51"/>
    <p:sldId id="283" r:id="rId52"/>
    <p:sldId id="284" r:id="rId53"/>
    <p:sldId id="285" r:id="rId54"/>
    <p:sldId id="287" r:id="rId55"/>
    <p:sldId id="286" r:id="rId56"/>
    <p:sldId id="288" r:id="rId57"/>
    <p:sldId id="289" r:id="rId58"/>
    <p:sldId id="290" r:id="rId59"/>
    <p:sldId id="266" r:id="rId60"/>
    <p:sldId id="366" r:id="rId61"/>
    <p:sldId id="313" r:id="rId62"/>
    <p:sldId id="367" r:id="rId63"/>
    <p:sldId id="305" r:id="rId64"/>
    <p:sldId id="306" r:id="rId65"/>
    <p:sldId id="307" r:id="rId66"/>
    <p:sldId id="308" r:id="rId67"/>
    <p:sldId id="309" r:id="rId68"/>
    <p:sldId id="310" r:id="rId69"/>
    <p:sldId id="311" r:id="rId70"/>
    <p:sldId id="312" r:id="rId71"/>
    <p:sldId id="331" r:id="rId72"/>
    <p:sldId id="333" r:id="rId73"/>
    <p:sldId id="334" r:id="rId74"/>
    <p:sldId id="340" r:id="rId75"/>
    <p:sldId id="335" r:id="rId76"/>
    <p:sldId id="336" r:id="rId77"/>
    <p:sldId id="337" r:id="rId78"/>
    <p:sldId id="343" r:id="rId79"/>
    <p:sldId id="344" r:id="rId80"/>
    <p:sldId id="302" r:id="rId81"/>
    <p:sldId id="294" r:id="rId82"/>
    <p:sldId id="297" r:id="rId83"/>
    <p:sldId id="298" r:id="rId84"/>
    <p:sldId id="299" r:id="rId85"/>
    <p:sldId id="352" r:id="rId86"/>
    <p:sldId id="353" r:id="rId87"/>
    <p:sldId id="332" r:id="rId88"/>
    <p:sldId id="324" r:id="rId89"/>
    <p:sldId id="325" r:id="rId90"/>
    <p:sldId id="326" r:id="rId91"/>
    <p:sldId id="327" r:id="rId92"/>
    <p:sldId id="328" r:id="rId93"/>
    <p:sldId id="329" r:id="rId94"/>
    <p:sldId id="330" r:id="rId95"/>
    <p:sldId id="339" r:id="rId96"/>
    <p:sldId id="295" r:id="rId97"/>
    <p:sldId id="321"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26" autoAdjust="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2" Type="http://schemas.openxmlformats.org/officeDocument/2006/relationships/image" Target="../media/image12120.png"/><Relationship Id="rId1" Type="http://schemas.openxmlformats.org/officeDocument/2006/relationships/image" Target="../media/image11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7B45E4D3-7A99-480A-BFC4-EBDC3A625C8D}">
          <dgm:prSet/>
          <dgm:spPr/>
          <dgm:t>
            <a:bodyPr/>
            <a:lstStyle/>
            <a:p>
              <a:r>
                <a:rPr lang="en-US" b="0" i="0" dirty="0"/>
                <a:t>The goal is to locate an element </a:t>
              </a:r>
              <a14:m>
                <m:oMath xmlns:m="http://schemas.openxmlformats.org/officeDocument/2006/math">
                  <m:r>
                    <a:rPr lang="en-US" b="0" i="1" dirty="0" smtClean="0">
                      <a:latin typeface="Cambria Math" panose="02040503050406030204" pitchFamily="18" charset="0"/>
                    </a:rPr>
                    <m:t>𝑥</m:t>
                  </m:r>
                </m:oMath>
              </a14:m>
              <a:r>
                <a:rPr lang="en-US" b="0" i="0" dirty="0"/>
                <a:t> in the list of distinct elements or determine that it is not in the list.</a:t>
              </a:r>
              <a:endParaRPr lang="en-US" dirty="0"/>
            </a:p>
          </dgm:t>
        </dgm:pt>
      </mc:Choice>
      <mc:Fallback xmlns="">
        <dgm:pt modelId="{7B45E4D3-7A99-480A-BFC4-EBDC3A625C8D}">
          <dgm:prSet/>
          <dgm:spPr/>
          <dgm:t>
            <a:bodyPr/>
            <a:lstStyle/>
            <a:p>
              <a:r>
                <a:rPr lang="en-US" b="0" i="0" dirty="0"/>
                <a:t>The goal is to locate an element </a:t>
              </a:r>
              <a:r>
                <a:rPr lang="en-US" b="0" i="0" dirty="0">
                  <a:latin typeface="Cambria Math" panose="02040503050406030204" pitchFamily="18" charset="0"/>
                </a:rPr>
                <a:t>𝑥</a:t>
              </a:r>
              <a:r>
                <a:rPr lang="en-US" b="0" i="0" dirty="0"/>
                <a:t> in the list of distinct elements or determine that it is not in the list.</a:t>
              </a:r>
              <a:endParaRPr lang="en-US" dirty="0"/>
            </a:p>
          </dgm:t>
        </dgm:pt>
      </mc:Fallback>
    </mc:AlternateConten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mc:AlternateContent xmlns:mc="http://schemas.openxmlformats.org/markup-compatibility/2006" xmlns:a14="http://schemas.microsoft.com/office/drawing/2010/main">
      <mc:Choice Requires="a14">
        <dgm:pt modelId="{FC34CF7A-257D-4F98-8017-F3011FD13EA5}">
          <dgm:prSet/>
          <dgm:spPr/>
          <dgm:t>
            <a:bodyPr/>
            <a:lstStyle/>
            <a:p>
              <a:r>
                <a:rPr lang="en-US" b="0" i="0" dirty="0"/>
                <a:t>The solution is the location of the term that equals </a:t>
              </a:r>
              <a14:m>
                <m:oMath xmlns:m="http://schemas.openxmlformats.org/officeDocument/2006/math">
                  <m:r>
                    <a:rPr lang="en-US" b="0" i="1" dirty="0" smtClean="0">
                      <a:latin typeface="Cambria Math" panose="02040503050406030204" pitchFamily="18" charset="0"/>
                    </a:rPr>
                    <m:t>𝑥</m:t>
                  </m:r>
                </m:oMath>
              </a14:m>
              <a:r>
                <a:rPr lang="en-US" b="0" i="0" dirty="0"/>
                <a:t> or </a:t>
              </a:r>
              <a14:m>
                <m:oMath xmlns:m="http://schemas.openxmlformats.org/officeDocument/2006/math">
                  <m:r>
                    <a:rPr lang="en-US" b="0" i="1" dirty="0" smtClean="0">
                      <a:latin typeface="Cambria Math" panose="02040503050406030204" pitchFamily="18" charset="0"/>
                    </a:rPr>
                    <m:t>0</m:t>
                  </m:r>
                </m:oMath>
              </a14:m>
              <a:r>
                <a:rPr lang="en-US" b="0" i="0" dirty="0"/>
                <a:t> if </a:t>
              </a:r>
              <a14:m>
                <m:oMath xmlns:m="http://schemas.openxmlformats.org/officeDocument/2006/math">
                  <m:r>
                    <a:rPr lang="en-US" b="0" i="1" dirty="0" smtClean="0">
                      <a:latin typeface="Cambria Math" panose="02040503050406030204" pitchFamily="18" charset="0"/>
                    </a:rPr>
                    <m:t>𝑥</m:t>
                  </m:r>
                </m:oMath>
              </a14:m>
              <a:r>
                <a:rPr lang="en-US" b="0" i="0" dirty="0"/>
                <a:t> is not in the list.</a:t>
              </a:r>
              <a:endParaRPr lang="en-US" dirty="0"/>
            </a:p>
          </dgm:t>
        </dgm:pt>
      </mc:Choice>
      <mc:Fallback xmlns="">
        <dgm:pt modelId="{FC34CF7A-257D-4F98-8017-F3011FD13EA5}">
          <dgm:prSet/>
          <dgm:spPr/>
          <dgm:t>
            <a:bodyPr/>
            <a:lstStyle/>
            <a:p>
              <a:r>
                <a:rPr lang="en-US" b="0" i="0" dirty="0"/>
                <a:t>The solution is the location of the term that equals </a:t>
              </a:r>
              <a:r>
                <a:rPr lang="en-US" b="0" i="0" dirty="0">
                  <a:latin typeface="Cambria Math" panose="02040503050406030204" pitchFamily="18" charset="0"/>
                </a:rPr>
                <a:t>𝑥</a:t>
              </a:r>
              <a:r>
                <a:rPr lang="en-US" b="0" i="0" dirty="0"/>
                <a:t> or </a:t>
              </a:r>
              <a:r>
                <a:rPr lang="en-US" b="0" i="0" dirty="0">
                  <a:latin typeface="Cambria Math" panose="02040503050406030204" pitchFamily="18" charset="0"/>
                </a:rPr>
                <a:t>0</a:t>
              </a:r>
              <a:r>
                <a:rPr lang="en-US" b="0" i="0" dirty="0"/>
                <a:t> if </a:t>
              </a:r>
              <a:r>
                <a:rPr lang="en-US" b="0" i="0" dirty="0">
                  <a:latin typeface="Cambria Math" panose="02040503050406030204" pitchFamily="18" charset="0"/>
                </a:rPr>
                <a:t>𝑥</a:t>
              </a:r>
              <a:r>
                <a:rPr lang="en-US" b="0" i="0" dirty="0"/>
                <a:t> is not in the list.</a:t>
              </a:r>
              <a:endParaRPr lang="en-US" dirty="0"/>
            </a:p>
          </dgm:t>
        </dgm:pt>
      </mc:Fallback>
    </mc:AlternateConten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B45E4D3-7A99-480A-BFC4-EBDC3A625C8D}">
      <dgm:prSet/>
      <dgm:spPr>
        <a:blipFill>
          <a:blip xmlns:r="http://schemas.openxmlformats.org/officeDocument/2006/relationships" r:embed="rId1"/>
          <a:stretch>
            <a:fillRect/>
          </a:stretch>
        </a:blipFill>
      </dgm:spPr>
      <dgm:t>
        <a:bodyPr/>
        <a:lstStyle/>
        <a:p>
          <a:r>
            <a:rPr lang="en-US">
              <a:noFill/>
            </a:rPr>
            <a:t> </a:t>
          </a:r>
        </a:p>
      </dgm:t>
    </dgm:p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dgm:pt modelId="{FC34CF7A-257D-4F98-8017-F3011FD13EA5}">
      <dgm:prSet/>
      <dgm:spPr>
        <a:blipFill>
          <a:blip xmlns:r="http://schemas.openxmlformats.org/officeDocument/2006/relationships" r:embed="rId2"/>
          <a:stretch>
            <a:fillRect/>
          </a:stretch>
        </a:blipFill>
      </dgm:spPr>
      <dgm:t>
        <a:bodyPr/>
        <a:lstStyle/>
        <a:p>
          <a:r>
            <a:rPr lang="en-US">
              <a:noFill/>
            </a:rPr>
            <a:t> </a:t>
          </a:r>
        </a:p>
      </dgm:t>
    </dgm:p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5FDE9-5C01-4C10-8C5A-81DC2E4B2431}">
      <dsp:nvSpPr>
        <dsp:cNvPr id="0" name=""/>
        <dsp:cNvSpPr/>
      </dsp:nvSpPr>
      <dsp:spPr>
        <a:xfrm>
          <a:off x="0"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BAD53-CA84-4A5D-A228-CFED2EC70956}">
      <dsp:nvSpPr>
        <dsp:cNvPr id="0" name=""/>
        <dsp:cNvSpPr/>
      </dsp:nvSpPr>
      <dsp:spPr>
        <a:xfrm>
          <a:off x="327469"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goal is to locate an element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in the list of distinct elements or determine that it is not in the list.</a:t>
          </a:r>
          <a:endParaRPr lang="en-US" sz="1300" kern="1200" dirty="0"/>
        </a:p>
      </dsp:txBody>
      <dsp:txXfrm>
        <a:off x="382283" y="1307399"/>
        <a:ext cx="2837598" cy="1761860"/>
      </dsp:txXfrm>
    </dsp:sp>
    <dsp:sp modelId="{430329DD-F659-407C-9B6E-5CC9699EE3A7}">
      <dsp:nvSpPr>
        <dsp:cNvPr id="0" name=""/>
        <dsp:cNvSpPr/>
      </dsp:nvSpPr>
      <dsp:spPr>
        <a:xfrm>
          <a:off x="3602165"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A6C67-28A2-4077-A702-F64C00F233DA}">
      <dsp:nvSpPr>
        <dsp:cNvPr id="0" name=""/>
        <dsp:cNvSpPr/>
      </dsp:nvSpPr>
      <dsp:spPr>
        <a:xfrm>
          <a:off x="3929635"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solution is the location of the term that equals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or </a:t>
          </a:r>
          <a14:m xmlns:a14="http://schemas.microsoft.com/office/drawing/2010/main">
            <m:oMath xmlns:m="http://schemas.openxmlformats.org/officeDocument/2006/math">
              <m:r>
                <a:rPr lang="en-US" sz="1300" b="0" i="1" kern="1200" dirty="0" smtClean="0">
                  <a:latin typeface="Cambria Math" panose="02040503050406030204" pitchFamily="18" charset="0"/>
                </a:rPr>
                <m:t>0</m:t>
              </m:r>
            </m:oMath>
          </a14:m>
          <a:r>
            <a:rPr lang="en-US" sz="1300" b="0" i="0" kern="1200" dirty="0"/>
            <a:t> if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is not in the list.</a:t>
          </a:r>
          <a:endParaRPr lang="en-US" sz="1300" kern="1200" dirty="0"/>
        </a:p>
      </dsp:txBody>
      <dsp:txXfrm>
        <a:off x="3984449" y="1307399"/>
        <a:ext cx="2837598" cy="1761860"/>
      </dsp:txXfrm>
    </dsp:sp>
    <dsp:sp modelId="{64F7A3B5-7C2D-42A0-B429-69207C3D68F7}">
      <dsp:nvSpPr>
        <dsp:cNvPr id="0" name=""/>
        <dsp:cNvSpPr/>
      </dsp:nvSpPr>
      <dsp:spPr>
        <a:xfrm>
          <a:off x="7204331"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84158-1DD3-4578-BAA6-89F5A002E3A9}">
      <dsp:nvSpPr>
        <dsp:cNvPr id="0" name=""/>
        <dsp:cNvSpPr/>
      </dsp:nvSpPr>
      <dsp:spPr>
        <a:xfrm>
          <a:off x="7531801"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Example: </a:t>
          </a:r>
          <a:r>
            <a:rPr lang="en-US" sz="1300" b="1" i="0" kern="1200" dirty="0"/>
            <a:t>Spell check</a:t>
          </a:r>
        </a:p>
        <a:p>
          <a:pPr marL="0" lvl="0" indent="0" algn="ctr" defTabSz="577850">
            <a:lnSpc>
              <a:spcPct val="90000"/>
            </a:lnSpc>
            <a:spcBef>
              <a:spcPct val="0"/>
            </a:spcBef>
            <a:spcAft>
              <a:spcPct val="35000"/>
            </a:spcAft>
            <a:buNone/>
          </a:pPr>
          <a:r>
            <a:rPr lang="en-US" sz="1300" b="0" i="0" kern="120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sz="1300" kern="1200" dirty="0"/>
        </a:p>
      </dsp:txBody>
      <dsp:txXfrm>
        <a:off x="7586615" y="1307399"/>
        <a:ext cx="2837598" cy="17618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5BEE3-3D81-4E64-A04B-17D4DF291187}"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D732C-43DA-4DC3-B553-66CA1573FA93}" type="slidenum">
              <a:rPr lang="en-US" smtClean="0"/>
              <a:t>‹#›</a:t>
            </a:fld>
            <a:endParaRPr lang="en-US"/>
          </a:p>
        </p:txBody>
      </p:sp>
    </p:spTree>
    <p:extLst>
      <p:ext uri="{BB962C8B-B14F-4D97-AF65-F5344CB8AC3E}">
        <p14:creationId xmlns:p14="http://schemas.microsoft.com/office/powerpoint/2010/main" val="179149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a:t>
            </a:fld>
            <a:endParaRPr lang="en-US"/>
          </a:p>
        </p:txBody>
      </p:sp>
    </p:spTree>
    <p:extLst>
      <p:ext uri="{BB962C8B-B14F-4D97-AF65-F5344CB8AC3E}">
        <p14:creationId xmlns:p14="http://schemas.microsoft.com/office/powerpoint/2010/main" val="233303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74</a:t>
            </a:fld>
            <a:endParaRPr lang="en-US"/>
          </a:p>
        </p:txBody>
      </p:sp>
    </p:spTree>
    <p:extLst>
      <p:ext uri="{BB962C8B-B14F-4D97-AF65-F5344CB8AC3E}">
        <p14:creationId xmlns:p14="http://schemas.microsoft.com/office/powerpoint/2010/main" val="208066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https://slideplayer.com/slide/14952628/ </a:t>
            </a:r>
          </a:p>
        </p:txBody>
      </p:sp>
      <p:sp>
        <p:nvSpPr>
          <p:cNvPr id="4" name="Slide Number Placeholder 3"/>
          <p:cNvSpPr>
            <a:spLocks noGrp="1"/>
          </p:cNvSpPr>
          <p:nvPr>
            <p:ph type="sldNum" sz="quarter" idx="5"/>
          </p:nvPr>
        </p:nvSpPr>
        <p:spPr/>
        <p:txBody>
          <a:bodyPr/>
          <a:lstStyle/>
          <a:p>
            <a:fld id="{918D732C-43DA-4DC3-B553-66CA1573FA93}" type="slidenum">
              <a:rPr lang="en-US" smtClean="0"/>
              <a:t>96</a:t>
            </a:fld>
            <a:endParaRPr lang="en-US"/>
          </a:p>
        </p:txBody>
      </p:sp>
    </p:spTree>
    <p:extLst>
      <p:ext uri="{BB962C8B-B14F-4D97-AF65-F5344CB8AC3E}">
        <p14:creationId xmlns:p14="http://schemas.microsoft.com/office/powerpoint/2010/main" val="355355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A-12, Appendix 3 – form of Pseudocode will be used to describe algorithms.</a:t>
            </a:r>
          </a:p>
        </p:txBody>
      </p:sp>
      <p:sp>
        <p:nvSpPr>
          <p:cNvPr id="4" name="Slide Number Placeholder 3"/>
          <p:cNvSpPr>
            <a:spLocks noGrp="1"/>
          </p:cNvSpPr>
          <p:nvPr>
            <p:ph type="sldNum" sz="quarter" idx="5"/>
          </p:nvPr>
        </p:nvSpPr>
        <p:spPr/>
        <p:txBody>
          <a:bodyPr/>
          <a:lstStyle/>
          <a:p>
            <a:fld id="{918D732C-43DA-4DC3-B553-66CA1573FA93}" type="slidenum">
              <a:rPr lang="en-US" smtClean="0"/>
              <a:t>11</a:t>
            </a:fld>
            <a:endParaRPr lang="en-US"/>
          </a:p>
        </p:txBody>
      </p:sp>
    </p:spTree>
    <p:extLst>
      <p:ext uri="{BB962C8B-B14F-4D97-AF65-F5344CB8AC3E}">
        <p14:creationId xmlns:p14="http://schemas.microsoft.com/office/powerpoint/2010/main" val="232465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13</a:t>
            </a:fld>
            <a:endParaRPr lang="en-US"/>
          </a:p>
        </p:txBody>
      </p:sp>
    </p:spTree>
    <p:extLst>
      <p:ext uri="{BB962C8B-B14F-4D97-AF65-F5344CB8AC3E}">
        <p14:creationId xmlns:p14="http://schemas.microsoft.com/office/powerpoint/2010/main" val="341579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means it is a value in seventh location</a:t>
            </a:r>
          </a:p>
        </p:txBody>
      </p:sp>
      <p:sp>
        <p:nvSpPr>
          <p:cNvPr id="4" name="Slide Number Placeholder 3"/>
          <p:cNvSpPr>
            <a:spLocks noGrp="1"/>
          </p:cNvSpPr>
          <p:nvPr>
            <p:ph type="sldNum" sz="quarter" idx="5"/>
          </p:nvPr>
        </p:nvSpPr>
        <p:spPr/>
        <p:txBody>
          <a:bodyPr/>
          <a:lstStyle/>
          <a:p>
            <a:fld id="{918D732C-43DA-4DC3-B553-66CA1573FA93}" type="slidenum">
              <a:rPr lang="en-US" smtClean="0"/>
              <a:t>22</a:t>
            </a:fld>
            <a:endParaRPr lang="en-US"/>
          </a:p>
        </p:txBody>
      </p:sp>
    </p:spTree>
    <p:extLst>
      <p:ext uri="{BB962C8B-B14F-4D97-AF65-F5344CB8AC3E}">
        <p14:creationId xmlns:p14="http://schemas.microsoft.com/office/powerpoint/2010/main" val="362532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30</a:t>
            </a:fld>
            <a:endParaRPr lang="en-US"/>
          </a:p>
        </p:txBody>
      </p:sp>
    </p:spTree>
    <p:extLst>
      <p:ext uri="{BB962C8B-B14F-4D97-AF65-F5344CB8AC3E}">
        <p14:creationId xmlns:p14="http://schemas.microsoft.com/office/powerpoint/2010/main" val="218062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34</a:t>
            </a:fld>
            <a:endParaRPr lang="en-US"/>
          </a:p>
        </p:txBody>
      </p:sp>
    </p:spTree>
    <p:extLst>
      <p:ext uri="{BB962C8B-B14F-4D97-AF65-F5344CB8AC3E}">
        <p14:creationId xmlns:p14="http://schemas.microsoft.com/office/powerpoint/2010/main" val="330786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not necessarily efficient, but it is effective</a:t>
            </a:r>
            <a:br>
              <a:rPr lang="en-US" dirty="0"/>
            </a:br>
            <a:r>
              <a:rPr lang="en-US" dirty="0"/>
              <a:t>Is slow sorting algorithm</a:t>
            </a:r>
          </a:p>
        </p:txBody>
      </p:sp>
      <p:sp>
        <p:nvSpPr>
          <p:cNvPr id="4" name="Slide Number Placeholder 3"/>
          <p:cNvSpPr>
            <a:spLocks noGrp="1"/>
          </p:cNvSpPr>
          <p:nvPr>
            <p:ph type="sldNum" sz="quarter" idx="5"/>
          </p:nvPr>
        </p:nvSpPr>
        <p:spPr/>
        <p:txBody>
          <a:bodyPr/>
          <a:lstStyle/>
          <a:p>
            <a:fld id="{918D732C-43DA-4DC3-B553-66CA1573FA93}" type="slidenum">
              <a:rPr lang="en-US" smtClean="0"/>
              <a:t>36</a:t>
            </a:fld>
            <a:endParaRPr lang="en-US"/>
          </a:p>
        </p:txBody>
      </p:sp>
    </p:spTree>
    <p:extLst>
      <p:ext uri="{BB962C8B-B14F-4D97-AF65-F5344CB8AC3E}">
        <p14:creationId xmlns:p14="http://schemas.microsoft.com/office/powerpoint/2010/main" val="220624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38</a:t>
            </a:fld>
            <a:endParaRPr lang="en-US"/>
          </a:p>
        </p:txBody>
      </p:sp>
    </p:spTree>
    <p:extLst>
      <p:ext uri="{BB962C8B-B14F-4D97-AF65-F5344CB8AC3E}">
        <p14:creationId xmlns:p14="http://schemas.microsoft.com/office/powerpoint/2010/main" val="298331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51</a:t>
            </a:fld>
            <a:endParaRPr lang="en-US"/>
          </a:p>
        </p:txBody>
      </p:sp>
    </p:spTree>
    <p:extLst>
      <p:ext uri="{BB962C8B-B14F-4D97-AF65-F5344CB8AC3E}">
        <p14:creationId xmlns:p14="http://schemas.microsoft.com/office/powerpoint/2010/main" val="1161190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468480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8737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464557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6871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5162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98928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10/12/2022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95594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25022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6134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82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96022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E4D57-21E1-4F76-9213-109F29BED6A5}"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316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E4D57-21E1-4F76-9213-109F29BED6A5}"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276626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E4D57-21E1-4F76-9213-109F29BED6A5}"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090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E4D57-21E1-4F76-9213-109F29BED6A5}"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37542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8902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83901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CFE4D57-21E1-4F76-9213-109F29BED6A5}" type="datetimeFigureOut">
              <a:rPr lang="en-US" smtClean="0"/>
              <a:t>10/12/2022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8FF5939-F049-4EDA-9ED6-DFE2D79CC58F}" type="slidenum">
              <a:rPr lang="en-US" smtClean="0"/>
              <a:t>‹#›</a:t>
            </a:fld>
            <a:endParaRPr lang="en-US"/>
          </a:p>
        </p:txBody>
      </p:sp>
    </p:spTree>
    <p:extLst>
      <p:ext uri="{BB962C8B-B14F-4D97-AF65-F5344CB8AC3E}">
        <p14:creationId xmlns:p14="http://schemas.microsoft.com/office/powerpoint/2010/main" val="768871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212.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diagramColors" Target="../diagrams/colors10.xml"/><Relationship Id="rId4" Type="http://schemas.openxmlformats.org/officeDocument/2006/relationships/diagramQuickStyle" Target="../diagrams/quickStyle1.xml"/><Relationship Id="rId9"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8" Type="http://schemas.openxmlformats.org/officeDocument/2006/relationships/image" Target="../media/image1510.png"/><Relationship Id="rId13" Type="http://schemas.microsoft.com/office/2007/relationships/hdphoto" Target="../media/hdphoto8.wdp"/><Relationship Id="rId3" Type="http://schemas.openxmlformats.org/officeDocument/2006/relationships/image" Target="../media/image1411.png"/><Relationship Id="rId7" Type="http://schemas.openxmlformats.org/officeDocument/2006/relationships/image" Target="../media/image1410.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image" Target="../media/image183.png"/><Relationship Id="rId5" Type="http://schemas.openxmlformats.org/officeDocument/2006/relationships/image" Target="../media/image1211.png"/><Relationship Id="rId10" Type="http://schemas.openxmlformats.org/officeDocument/2006/relationships/image" Target="../media/image170.png"/><Relationship Id="rId4" Type="http://schemas.openxmlformats.org/officeDocument/2006/relationships/image" Target="../media/image28.png"/><Relationship Id="rId9" Type="http://schemas.openxmlformats.org/officeDocument/2006/relationships/image" Target="../media/image1610.png"/></Relationships>
</file>

<file path=ppt/slides/_rels/slide23.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4.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image" Target="../media/image2011.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310.png"/><Relationship Id="rId11" Type="http://schemas.openxmlformats.org/officeDocument/2006/relationships/image" Target="../media/image281.png"/><Relationship Id="rId24" Type="http://schemas.openxmlformats.org/officeDocument/2006/relationships/image" Target="../media/image42.png"/><Relationship Id="rId32" Type="http://schemas.openxmlformats.org/officeDocument/2006/relationships/image" Target="../media/image50.png"/><Relationship Id="rId37" Type="http://schemas.microsoft.com/office/2007/relationships/hdphoto" Target="../media/hdphoto9.wdp"/><Relationship Id="rId5" Type="http://schemas.openxmlformats.org/officeDocument/2006/relationships/image" Target="../media/image2210.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71.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110.png"/><Relationship Id="rId9" Type="http://schemas.openxmlformats.org/officeDocument/2006/relationships/image" Target="../media/image26.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8" Type="http://schemas.openxmlformats.org/officeDocument/2006/relationships/image" Target="../media/image259.png"/><Relationship Id="rId3" Type="http://schemas.openxmlformats.org/officeDocument/2006/relationships/image" Target="../media/image2010.png"/></Relationships>
</file>

<file path=ppt/slides/_rels/slide24.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png"/><Relationship Id="rId7" Type="http://schemas.openxmlformats.org/officeDocument/2006/relationships/image" Target="../media/image58.png"/><Relationship Id="rId2" Type="http://schemas.openxmlformats.org/officeDocument/2006/relationships/image" Target="../media/image531.png"/><Relationship Id="rId16" Type="http://schemas.openxmlformats.org/officeDocument/2006/relationships/image" Target="../media/image66.png"/><Relationship Id="rId29"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png"/><Relationship Id="rId45" Type="http://schemas.microsoft.com/office/2007/relationships/hdphoto" Target="../media/hdphoto8.wdp"/><Relationship Id="rId5" Type="http://schemas.openxmlformats.org/officeDocument/2006/relationships/image" Target="../media/image56.png"/><Relationship Id="rId15" Type="http://schemas.openxmlformats.org/officeDocument/2006/relationships/image" Target="../media/image30.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1.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29.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8" Type="http://schemas.openxmlformats.org/officeDocument/2006/relationships/image" Target="../media/image59.png"/><Relationship Id="rId3" Type="http://schemas.openxmlformats.org/officeDocument/2006/relationships/image" Target="../media/image541.png"/><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20" Type="http://schemas.openxmlformats.org/officeDocument/2006/relationships/image" Target="../media/image70.png"/><Relationship Id="rId41" Type="http://schemas.openxmlformats.org/officeDocument/2006/relationships/image" Target="../media/image91.png"/></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0.png"/><Relationship Id="rId3" Type="http://schemas.openxmlformats.org/officeDocument/2006/relationships/image" Target="../media/image210.png"/><Relationship Id="rId7" Type="http://schemas.openxmlformats.org/officeDocument/2006/relationships/image" Target="../media/image250.png"/><Relationship Id="rId12" Type="http://schemas.openxmlformats.org/officeDocument/2006/relationships/image" Target="../media/image300.png"/><Relationship Id="rId2" Type="http://schemas.openxmlformats.org/officeDocument/2006/relationships/image" Target="../media/image941.png"/><Relationship Id="rId16"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90.png"/><Relationship Id="rId5" Type="http://schemas.openxmlformats.org/officeDocument/2006/relationships/image" Target="../media/image230.png"/><Relationship Id="rId15" Type="http://schemas.openxmlformats.org/officeDocument/2006/relationships/image" Target="../media/image99.png"/><Relationship Id="rId10" Type="http://schemas.openxmlformats.org/officeDocument/2006/relationships/image" Target="../media/image280.png"/><Relationship Id="rId4" Type="http://schemas.openxmlformats.org/officeDocument/2006/relationships/image" Target="../media/image220.png"/><Relationship Id="rId9" Type="http://schemas.openxmlformats.org/officeDocument/2006/relationships/image" Target="../media/image270.png"/><Relationship Id="rId14" Type="http://schemas.openxmlformats.org/officeDocument/2006/relationships/image" Target="../media/image320.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7.png"/><Relationship Id="rId18" Type="http://schemas.openxmlformats.org/officeDocument/2006/relationships/image" Target="../media/image112.png"/><Relationship Id="rId21" Type="http://schemas.openxmlformats.org/officeDocument/2006/relationships/image" Target="../media/image115.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100.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981.png"/><Relationship Id="rId11" Type="http://schemas.openxmlformats.org/officeDocument/2006/relationships/image" Target="../media/image105.png"/><Relationship Id="rId24" Type="http://schemas.microsoft.com/office/2007/relationships/hdphoto" Target="../media/hdphoto11.wdp"/><Relationship Id="rId5" Type="http://schemas.openxmlformats.org/officeDocument/2006/relationships/image" Target="../media/image101.pn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71.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8.png"/><Relationship Id="rId21" Type="http://schemas.openxmlformats.org/officeDocument/2006/relationships/image" Target="../media/image131.png"/><Relationship Id="rId7" Type="http://schemas.openxmlformats.org/officeDocument/2006/relationships/image" Target="../media/image102.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1170.png"/><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160.png"/><Relationship Id="rId11" Type="http://schemas.openxmlformats.org/officeDocument/2006/relationships/image" Target="../media/image121.png"/><Relationship Id="rId24" Type="http://schemas.microsoft.com/office/2007/relationships/hdphoto" Target="../media/hdphoto10.wdp"/><Relationship Id="rId5" Type="http://schemas.openxmlformats.org/officeDocument/2006/relationships/image" Target="../media/image101.png"/><Relationship Id="rId15" Type="http://schemas.openxmlformats.org/officeDocument/2006/relationships/image" Target="../media/image125.png"/><Relationship Id="rId23" Type="http://schemas.openxmlformats.org/officeDocument/2006/relationships/image" Target="../media/image99.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9.png"/><Relationship Id="rId9" Type="http://schemas.openxmlformats.org/officeDocument/2006/relationships/image" Target="../media/image103.png"/><Relationship Id="rId14" Type="http://schemas.openxmlformats.org/officeDocument/2006/relationships/image" Target="../media/image124.png"/><Relationship Id="rId22" Type="http://schemas.openxmlformats.org/officeDocument/2006/relationships/image" Target="../media/image1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1320.png"/><Relationship Id="rId4" Type="http://schemas.openxmlformats.org/officeDocument/2006/relationships/image" Target="../media/image1310.png"/></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8.png"/><Relationship Id="rId4" Type="http://schemas.openxmlformats.org/officeDocument/2006/relationships/image" Target="../media/image1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70.png"/><Relationship Id="rId3" Type="http://schemas.openxmlformats.org/officeDocument/2006/relationships/image" Target="../media/image470.png"/><Relationship Id="rId7" Type="http://schemas.openxmlformats.org/officeDocument/2006/relationships/image" Target="../media/image510.png"/><Relationship Id="rId12" Type="http://schemas.openxmlformats.org/officeDocument/2006/relationships/image" Target="../media/image5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0.png"/><Relationship Id="rId11" Type="http://schemas.openxmlformats.org/officeDocument/2006/relationships/image" Target="../media/image550.png"/><Relationship Id="rId5" Type="http://schemas.openxmlformats.org/officeDocument/2006/relationships/image" Target="../media/image490.png"/><Relationship Id="rId15" Type="http://schemas.openxmlformats.org/officeDocument/2006/relationships/image" Target="../media/image590.png"/><Relationship Id="rId10" Type="http://schemas.openxmlformats.org/officeDocument/2006/relationships/image" Target="../media/image540.png"/><Relationship Id="rId4" Type="http://schemas.openxmlformats.org/officeDocument/2006/relationships/image" Target="../media/image480.png"/><Relationship Id="rId9" Type="http://schemas.openxmlformats.org/officeDocument/2006/relationships/image" Target="../media/image530.png"/><Relationship Id="rId14" Type="http://schemas.openxmlformats.org/officeDocument/2006/relationships/image" Target="../media/image580.png"/></Relationships>
</file>

<file path=ppt/slides/_rels/slide3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lucidchart.com/pages/what-is-a-flowchart-tutorial" TargetMode="External"/><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390.png"/><Relationship Id="rId13" Type="http://schemas.openxmlformats.org/officeDocument/2006/relationships/image" Target="../media/image1440.png"/><Relationship Id="rId21" Type="http://schemas.openxmlformats.org/officeDocument/2006/relationships/image" Target="../media/image151.png"/><Relationship Id="rId7" Type="http://schemas.microsoft.com/office/2007/relationships/hdphoto" Target="../media/hdphoto13.wdp"/><Relationship Id="rId12" Type="http://schemas.openxmlformats.org/officeDocument/2006/relationships/image" Target="../media/image1430.png"/><Relationship Id="rId17" Type="http://schemas.openxmlformats.org/officeDocument/2006/relationships/image" Target="../media/image148.png"/><Relationship Id="rId2" Type="http://schemas.openxmlformats.org/officeDocument/2006/relationships/image" Target="../media/image1371.png"/><Relationship Id="rId16" Type="http://schemas.openxmlformats.org/officeDocument/2006/relationships/image" Target="../media/image147.png"/><Relationship Id="rId20" Type="http://schemas.openxmlformats.org/officeDocument/2006/relationships/image" Target="../media/image1500.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420.png"/><Relationship Id="rId5" Type="http://schemas.openxmlformats.org/officeDocument/2006/relationships/image" Target="../media/image1370.png"/><Relationship Id="rId15" Type="http://schemas.openxmlformats.org/officeDocument/2006/relationships/image" Target="../media/image1460.png"/><Relationship Id="rId10" Type="http://schemas.openxmlformats.org/officeDocument/2006/relationships/image" Target="../media/image1412.png"/><Relationship Id="rId19" Type="http://schemas.openxmlformats.org/officeDocument/2006/relationships/image" Target="../media/image1490.png"/><Relationship Id="rId9" Type="http://schemas.openxmlformats.org/officeDocument/2006/relationships/image" Target="../media/image1400.png"/><Relationship Id="rId14" Type="http://schemas.openxmlformats.org/officeDocument/2006/relationships/image" Target="../media/image150.png"/></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50.png"/></Relationships>
</file>

<file path=ppt/slides/_rels/slide43.xml.rels><?xml version="1.0" encoding="UTF-8" standalone="yes"?>
<Relationships xmlns="http://schemas.openxmlformats.org/package/2006/relationships"><Relationship Id="rId3" Type="http://schemas.openxmlformats.org/officeDocument/2006/relationships/image" Target="../media/image69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49.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microsoft.com/office/2007/relationships/hdphoto" Target="../media/hdphoto15.wdp"/><Relationship Id="rId9" Type="http://schemas.openxmlformats.org/officeDocument/2006/relationships/image" Target="../media/image161.png"/></Relationships>
</file>

<file path=ppt/slides/_rels/slide46.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80.png"/><Relationship Id="rId13" Type="http://schemas.openxmlformats.org/officeDocument/2006/relationships/image" Target="../media/image830.png"/><Relationship Id="rId18" Type="http://schemas.openxmlformats.org/officeDocument/2006/relationships/image" Target="../media/image880.png"/><Relationship Id="rId3" Type="http://schemas.openxmlformats.org/officeDocument/2006/relationships/image" Target="../media/image730.png"/><Relationship Id="rId21" Type="http://schemas.openxmlformats.org/officeDocument/2006/relationships/image" Target="../media/image911.png"/><Relationship Id="rId7" Type="http://schemas.openxmlformats.org/officeDocument/2006/relationships/image" Target="../media/image770.png"/><Relationship Id="rId12" Type="http://schemas.openxmlformats.org/officeDocument/2006/relationships/image" Target="../media/image820.png"/><Relationship Id="rId17" Type="http://schemas.openxmlformats.org/officeDocument/2006/relationships/image" Target="../media/image870.png"/><Relationship Id="rId2" Type="http://schemas.openxmlformats.org/officeDocument/2006/relationships/image" Target="../media/image720.png"/><Relationship Id="rId16" Type="http://schemas.openxmlformats.org/officeDocument/2006/relationships/image" Target="../media/image860.png"/><Relationship Id="rId20" Type="http://schemas.openxmlformats.org/officeDocument/2006/relationships/image" Target="../media/image901.png"/><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810.png"/><Relationship Id="rId5" Type="http://schemas.openxmlformats.org/officeDocument/2006/relationships/image" Target="../media/image750.png"/><Relationship Id="rId15" Type="http://schemas.openxmlformats.org/officeDocument/2006/relationships/image" Target="../media/image850.png"/><Relationship Id="rId10" Type="http://schemas.openxmlformats.org/officeDocument/2006/relationships/image" Target="../media/image800.png"/><Relationship Id="rId19" Type="http://schemas.openxmlformats.org/officeDocument/2006/relationships/image" Target="../media/image890.png"/><Relationship Id="rId4" Type="http://schemas.openxmlformats.org/officeDocument/2006/relationships/image" Target="../media/image740.png"/><Relationship Id="rId9" Type="http://schemas.openxmlformats.org/officeDocument/2006/relationships/image" Target="../media/image790.png"/><Relationship Id="rId14" Type="http://schemas.openxmlformats.org/officeDocument/2006/relationships/image" Target="../media/image840.png"/></Relationships>
</file>

<file path=ppt/slides/_rels/slide48.xml.rels><?xml version="1.0" encoding="UTF-8" standalone="yes"?>
<Relationships xmlns="http://schemas.openxmlformats.org/package/2006/relationships"><Relationship Id="rId3" Type="http://schemas.openxmlformats.org/officeDocument/2006/relationships/image" Target="../media/image910.png"/><Relationship Id="rId7" Type="http://schemas.openxmlformats.org/officeDocument/2006/relationships/image" Target="../media/image950.png"/><Relationship Id="rId2" Type="http://schemas.openxmlformats.org/officeDocument/2006/relationships/image" Target="../media/image720.png"/><Relationship Id="rId1" Type="http://schemas.openxmlformats.org/officeDocument/2006/relationships/slideLayout" Target="../slideLayouts/slideLayout7.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040.png"/><Relationship Id="rId13" Type="http://schemas.openxmlformats.org/officeDocument/2006/relationships/image" Target="../media/image1090.png"/><Relationship Id="rId18" Type="http://schemas.openxmlformats.org/officeDocument/2006/relationships/image" Target="../media/image162.png"/><Relationship Id="rId3" Type="http://schemas.openxmlformats.org/officeDocument/2006/relationships/image" Target="../media/image960.png"/><Relationship Id="rId7" Type="http://schemas.openxmlformats.org/officeDocument/2006/relationships/image" Target="../media/image1030.png"/><Relationship Id="rId12" Type="http://schemas.openxmlformats.org/officeDocument/2006/relationships/image" Target="../media/image1080.png"/><Relationship Id="rId17" Type="http://schemas.openxmlformats.org/officeDocument/2006/relationships/image" Target="../media/image1130.png"/><Relationship Id="rId2" Type="http://schemas.openxmlformats.org/officeDocument/2006/relationships/notesSlide" Target="../notesSlides/notesSlide9.xml"/><Relationship Id="rId16"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020.png"/><Relationship Id="rId11" Type="http://schemas.openxmlformats.org/officeDocument/2006/relationships/image" Target="../media/image1070.png"/><Relationship Id="rId5" Type="http://schemas.openxmlformats.org/officeDocument/2006/relationships/image" Target="../media/image1010.png"/><Relationship Id="rId15" Type="http://schemas.openxmlformats.org/officeDocument/2006/relationships/image" Target="../media/image1110.png"/><Relationship Id="rId10" Type="http://schemas.openxmlformats.org/officeDocument/2006/relationships/image" Target="../media/image1060.png"/><Relationship Id="rId4" Type="http://schemas.openxmlformats.org/officeDocument/2006/relationships/image" Target="../media/image1000.png"/><Relationship Id="rId9" Type="http://schemas.openxmlformats.org/officeDocument/2006/relationships/image" Target="../media/image1050.png"/><Relationship Id="rId14" Type="http://schemas.openxmlformats.org/officeDocument/2006/relationships/image" Target="../media/image1100.png"/></Relationships>
</file>

<file path=ppt/slides/_rels/slide5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5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 Id="rId5" Type="http://schemas.openxmlformats.org/officeDocument/2006/relationships/image" Target="../media/image181.jpeg"/><Relationship Id="rId4" Type="http://schemas.openxmlformats.org/officeDocument/2006/relationships/image" Target="../media/image180.png"/></Relationships>
</file>

<file path=ppt/slides/_rels/slide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algorithmsbook.com/optimization/files/optimization.pdf" TargetMode="External"/><Relationship Id="rId2" Type="http://schemas.openxmlformats.org/officeDocument/2006/relationships/hyperlink" Target="https://machinelearningmastery.com/tour-of-optimization-algorithms/" TargetMode="Externa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7.jpeg"/></Relationships>
</file>

<file path=ppt/slides/_rels/slide7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gif"/><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6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9.png"/><Relationship Id="rId5" Type="http://schemas.openxmlformats.org/officeDocument/2006/relationships/image" Target="../media/image1882.png"/><Relationship Id="rId4" Type="http://schemas.openxmlformats.org/officeDocument/2006/relationships/image" Target="../media/image194.png"/></Relationships>
</file>

<file path=ppt/slides/_rels/slide75.xml.rels><?xml version="1.0" encoding="UTF-8" standalone="yes"?>
<Relationships xmlns="http://schemas.openxmlformats.org/package/2006/relationships"><Relationship Id="rId3" Type="http://schemas.openxmlformats.org/officeDocument/2006/relationships/hyperlink" Target="http://towersofhanoi.info/Animate.aspx" TargetMode="External"/><Relationship Id="rId2" Type="http://schemas.openxmlformats.org/officeDocument/2006/relationships/hyperlink" Target="https://www.mathsisfun.com/games/towerofhanoi.html"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6.xml.rels><?xml version="1.0" encoding="UTF-8" standalone="yes"?>
<Relationships xmlns="http://schemas.openxmlformats.org/package/2006/relationships"><Relationship Id="rId3" Type="http://schemas.openxmlformats.org/officeDocument/2006/relationships/image" Target="../media/image1881.png"/><Relationship Id="rId7" Type="http://schemas.microsoft.com/office/2007/relationships/hdphoto" Target="../media/hdphoto17.wdp"/><Relationship Id="rId2" Type="http://schemas.openxmlformats.org/officeDocument/2006/relationships/image" Target="../media/image1871.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00.png"/><Relationship Id="rId4" Type="http://schemas.openxmlformats.org/officeDocument/2006/relationships/image" Target="../media/image18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31.png"/><Relationship Id="rId7" Type="http://schemas.openxmlformats.org/officeDocument/2006/relationships/image" Target="../media/image1971.png"/><Relationship Id="rId2" Type="http://schemas.openxmlformats.org/officeDocument/2006/relationships/image" Target="../media/image1921.png"/><Relationship Id="rId1" Type="http://schemas.openxmlformats.org/officeDocument/2006/relationships/slideLayout" Target="../slideLayouts/slideLayout7.xml"/><Relationship Id="rId6" Type="http://schemas.openxmlformats.org/officeDocument/2006/relationships/image" Target="../media/image1961.png"/><Relationship Id="rId5" Type="http://schemas.openxmlformats.org/officeDocument/2006/relationships/image" Target="../media/image1951.png"/><Relationship Id="rId4" Type="http://schemas.openxmlformats.org/officeDocument/2006/relationships/image" Target="../media/image194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991.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__vX2sjlpXU" TargetMode="External"/><Relationship Id="rId4" Type="http://schemas.openxmlformats.org/officeDocument/2006/relationships/image" Target="../media/image199.png"/></Relationships>
</file>

<file path=ppt/slides/_rels/slide88.xml.rels><?xml version="1.0" encoding="UTF-8" standalone="yes"?>
<Relationships xmlns="http://schemas.openxmlformats.org/package/2006/relationships"><Relationship Id="rId3" Type="http://schemas.openxmlformats.org/officeDocument/2006/relationships/image" Target="../media/image1830.png"/><Relationship Id="rId2" Type="http://schemas.openxmlformats.org/officeDocument/2006/relationships/image" Target="../media/image18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1960.png"/><Relationship Id="rId3" Type="http://schemas.openxmlformats.org/officeDocument/2006/relationships/image" Target="../media/image1850.png"/><Relationship Id="rId7" Type="http://schemas.openxmlformats.org/officeDocument/2006/relationships/image" Target="../media/image1890.png"/><Relationship Id="rId12" Type="http://schemas.openxmlformats.org/officeDocument/2006/relationships/image" Target="../media/image1950.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1880.png"/><Relationship Id="rId11" Type="http://schemas.openxmlformats.org/officeDocument/2006/relationships/image" Target="../media/image1940.png"/><Relationship Id="rId5" Type="http://schemas.openxmlformats.org/officeDocument/2006/relationships/image" Target="../media/image1870.png"/><Relationship Id="rId10" Type="http://schemas.openxmlformats.org/officeDocument/2006/relationships/image" Target="../media/image1930.png"/><Relationship Id="rId4" Type="http://schemas.openxmlformats.org/officeDocument/2006/relationships/image" Target="../media/image1860.png"/><Relationship Id="rId9" Type="http://schemas.openxmlformats.org/officeDocument/2006/relationships/image" Target="../media/image1920.png"/><Relationship Id="rId14" Type="http://schemas.openxmlformats.org/officeDocument/2006/relationships/image" Target="../media/image197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0.png"/><Relationship Id="rId7" Type="http://schemas.openxmlformats.org/officeDocument/2006/relationships/image" Target="../media/image202.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201.png"/><Relationship Id="rId11" Type="http://schemas.microsoft.com/office/2007/relationships/hdphoto" Target="../media/hdphoto18.wdp"/><Relationship Id="rId5" Type="http://schemas.openxmlformats.org/officeDocument/2006/relationships/image" Target="../media/image2000.png"/><Relationship Id="rId10" Type="http://schemas.openxmlformats.org/officeDocument/2006/relationships/image" Target="../media/image200.png"/><Relationship Id="rId4" Type="http://schemas.openxmlformats.org/officeDocument/2006/relationships/image" Target="../media/image1990.png"/><Relationship Id="rId9" Type="http://schemas.openxmlformats.org/officeDocument/2006/relationships/image" Target="../media/image204.png"/></Relationships>
</file>

<file path=ppt/slides/_rels/slide91.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7.png"/><Relationship Id="rId7" Type="http://schemas.openxmlformats.org/officeDocument/2006/relationships/image" Target="../media/image212.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09.png"/><Relationship Id="rId10" Type="http://schemas.openxmlformats.org/officeDocument/2006/relationships/image" Target="../media/image215.png"/><Relationship Id="rId4" Type="http://schemas.openxmlformats.org/officeDocument/2006/relationships/image" Target="../media/image208.png"/><Relationship Id="rId9" Type="http://schemas.openxmlformats.org/officeDocument/2006/relationships/image" Target="../media/image214.png"/></Relationships>
</file>

<file path=ppt/slides/_rels/slide92.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7.png"/><Relationship Id="rId7" Type="http://schemas.openxmlformats.org/officeDocument/2006/relationships/image" Target="../media/image222.png"/><Relationship Id="rId12" Type="http://schemas.openxmlformats.org/officeDocument/2006/relationships/image" Target="../media/image227.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19.png"/><Relationship Id="rId10" Type="http://schemas.openxmlformats.org/officeDocument/2006/relationships/image" Target="../media/image225.png"/><Relationship Id="rId4" Type="http://schemas.openxmlformats.org/officeDocument/2006/relationships/image" Target="../media/image218.png"/><Relationship Id="rId9" Type="http://schemas.openxmlformats.org/officeDocument/2006/relationships/image" Target="../media/image224.png"/></Relationships>
</file>

<file path=ppt/slides/_rels/slide93.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1.png"/><Relationship Id="rId3" Type="http://schemas.openxmlformats.org/officeDocument/2006/relationships/image" Target="../media/image229.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image" Target="../media/image228.png"/><Relationship Id="rId16"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3.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2.png"/></Relationships>
</file>

<file path=ppt/slides/_rels/slide94.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6.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49.png"/><Relationship Id="rId11" Type="http://schemas.openxmlformats.org/officeDocument/2006/relationships/image" Target="../media/image255.png"/><Relationship Id="rId5" Type="http://schemas.openxmlformats.org/officeDocument/2006/relationships/image" Target="../media/image248.png"/><Relationship Id="rId10" Type="http://schemas.openxmlformats.org/officeDocument/2006/relationships/image" Target="../media/image254.png"/><Relationship Id="rId4" Type="http://schemas.openxmlformats.org/officeDocument/2006/relationships/image" Target="../media/image247.png"/><Relationship Id="rId9" Type="http://schemas.openxmlformats.org/officeDocument/2006/relationships/image" Target="../media/image253.png"/></Relationships>
</file>

<file path=ppt/slides/_rels/slide9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A4dq1rVwcF4&amp;list=PLxIvc-MGOs6gZlMVYOOEtUHJmfUquCjwz&amp;index=17" TargetMode="External"/><Relationship Id="rId2" Type="http://schemas.openxmlformats.org/officeDocument/2006/relationships/image" Target="../media/image207.jpeg"/><Relationship Id="rId1" Type="http://schemas.openxmlformats.org/officeDocument/2006/relationships/slideLayout" Target="../slideLayouts/slideLayout2.xml"/><Relationship Id="rId5" Type="http://schemas.openxmlformats.org/officeDocument/2006/relationships/hyperlink" Target="https://www.enjoyalgorithms.com/blog/time-complexity-analysis-in-data-structure-and-algorithms" TargetMode="External"/><Relationship Id="rId4" Type="http://schemas.openxmlformats.org/officeDocument/2006/relationships/hyperlink" Target="https://www.houstonisd.org/cms/lib2/TX01001591/Centricity/Domain/26781/DiscreteMathematic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B4A8-9F3C-4844-9C0C-EE9462784760}"/>
              </a:ext>
            </a:extLst>
          </p:cNvPr>
          <p:cNvSpPr>
            <a:spLocks noGrp="1"/>
          </p:cNvSpPr>
          <p:nvPr>
            <p:ph type="ctrTitle" idx="4294967295"/>
          </p:nvPr>
        </p:nvSpPr>
        <p:spPr>
          <a:xfrm>
            <a:off x="1683542" y="1016219"/>
            <a:ext cx="8824913" cy="2676525"/>
          </a:xfrm>
        </p:spPr>
        <p:txBody>
          <a:bodyPr/>
          <a:lstStyle/>
          <a:p>
            <a:pPr algn="ctr"/>
            <a:r>
              <a:rPr lang="en-US" sz="4800" dirty="0">
                <a:solidFill>
                  <a:srgbClr val="002060"/>
                </a:solidFill>
              </a:rPr>
              <a:t>Lecture 1:</a:t>
            </a:r>
            <a:br>
              <a:rPr lang="en-US" sz="4800" dirty="0">
                <a:solidFill>
                  <a:srgbClr val="002060"/>
                </a:solidFill>
              </a:rPr>
            </a:br>
            <a:r>
              <a:rPr lang="en-US" sz="4000" dirty="0">
                <a:solidFill>
                  <a:srgbClr val="002060"/>
                </a:solidFill>
              </a:rPr>
              <a:t>Algorithms and Pseudocode</a:t>
            </a:r>
            <a:endParaRPr lang="en-US" sz="4400" dirty="0">
              <a:solidFill>
                <a:srgbClr val="002060"/>
              </a:solidFill>
            </a:endParaRPr>
          </a:p>
        </p:txBody>
      </p:sp>
      <p:pic>
        <p:nvPicPr>
          <p:cNvPr id="3" name="Picture 2" descr="Tishk International University - TIU - previously Known As Ishik University">
            <a:extLst>
              <a:ext uri="{FF2B5EF4-FFF2-40B4-BE49-F238E27FC236}">
                <a16:creationId xmlns:a16="http://schemas.microsoft.com/office/drawing/2014/main" id="{02DB2CF3-E295-4D0A-9C3C-A15552B66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58" y="-232288"/>
            <a:ext cx="2773883" cy="24970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Icon | Algorithm">
            <a:extLst>
              <a:ext uri="{FF2B5EF4-FFF2-40B4-BE49-F238E27FC236}">
                <a16:creationId xmlns:a16="http://schemas.microsoft.com/office/drawing/2014/main" id="{B8101097-97D4-4566-9F39-9CA3B85E5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064" y="3692744"/>
            <a:ext cx="2625867" cy="262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4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Log in Process Flowchart to plan on any system. You can use this template  to plan the process flow of u… | Flow chart design, Flow chart template,  User flow diagram">
            <a:extLst>
              <a:ext uri="{FF2B5EF4-FFF2-40B4-BE49-F238E27FC236}">
                <a16:creationId xmlns:a16="http://schemas.microsoft.com/office/drawing/2014/main" id="{CABC4BCF-C6F0-4C4A-B234-6990389B47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79319" y="86094"/>
            <a:ext cx="5348648" cy="6685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7D88F1-8C41-456D-AEAB-D9882F532D26}"/>
              </a:ext>
            </a:extLst>
          </p:cNvPr>
          <p:cNvSpPr txBox="1"/>
          <p:nvPr/>
        </p:nvSpPr>
        <p:spPr>
          <a:xfrm>
            <a:off x="232576" y="245406"/>
            <a:ext cx="4435830" cy="400110"/>
          </a:xfrm>
          <a:prstGeom prst="rect">
            <a:avLst/>
          </a:prstGeom>
          <a:solidFill>
            <a:schemeClr val="accent1">
              <a:lumMod val="40000"/>
              <a:lumOff val="60000"/>
            </a:schemeClr>
          </a:solidFill>
          <a:ln>
            <a:solidFill>
              <a:schemeClr val="accent6"/>
            </a:solidFill>
          </a:ln>
        </p:spPr>
        <p:txBody>
          <a:bodyPr wrap="none" rtlCol="0">
            <a:spAutoFit/>
          </a:bodyPr>
          <a:lstStyle/>
          <a:p>
            <a:r>
              <a:rPr lang="en-US" sz="2000" dirty="0"/>
              <a:t>Flowchart for the Website Login Page</a:t>
            </a:r>
          </a:p>
        </p:txBody>
      </p:sp>
    </p:spTree>
    <p:extLst>
      <p:ext uri="{BB962C8B-B14F-4D97-AF65-F5344CB8AC3E}">
        <p14:creationId xmlns:p14="http://schemas.microsoft.com/office/powerpoint/2010/main" val="94341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4373-E685-4564-9698-4D1E50229E45}"/>
              </a:ext>
            </a:extLst>
          </p:cNvPr>
          <p:cNvSpPr>
            <a:spLocks noGrp="1"/>
          </p:cNvSpPr>
          <p:nvPr>
            <p:ph type="title"/>
          </p:nvPr>
        </p:nvSpPr>
        <p:spPr/>
        <p:txBody>
          <a:bodyPr/>
          <a:lstStyle/>
          <a:p>
            <a:r>
              <a:rPr lang="en-US" sz="2400" b="1" i="0" u="none" strike="noStrike" baseline="0" dirty="0">
                <a:solidFill>
                  <a:schemeClr val="accent5">
                    <a:lumMod val="40000"/>
                    <a:lumOff val="60000"/>
                  </a:schemeClr>
                </a:solidFill>
                <a:latin typeface="Palatino-Bold"/>
              </a:rPr>
              <a:t>EXAMPLE 1:</a:t>
            </a:r>
            <a:endParaRPr lang="en-US" dirty="0">
              <a:solidFill>
                <a:schemeClr val="accent5">
                  <a:lumMod val="40000"/>
                  <a:lumOff val="60000"/>
                </a:schemeClr>
              </a:solidFill>
            </a:endParaRPr>
          </a:p>
        </p:txBody>
      </p:sp>
      <p:sp>
        <p:nvSpPr>
          <p:cNvPr id="3" name="Content Placeholder 2">
            <a:extLst>
              <a:ext uri="{FF2B5EF4-FFF2-40B4-BE49-F238E27FC236}">
                <a16:creationId xmlns:a16="http://schemas.microsoft.com/office/drawing/2014/main" id="{9E70C5B9-103E-4400-87E4-1B26C551694D}"/>
              </a:ext>
            </a:extLst>
          </p:cNvPr>
          <p:cNvSpPr>
            <a:spLocks noGrp="1"/>
          </p:cNvSpPr>
          <p:nvPr>
            <p:ph idx="1"/>
          </p:nvPr>
        </p:nvSpPr>
        <p:spPr>
          <a:xfrm>
            <a:off x="5289908" y="181708"/>
            <a:ext cx="5190066" cy="4572000"/>
          </a:xfrm>
        </p:spPr>
        <p:txBody>
          <a:bodyPr/>
          <a:lstStyle/>
          <a:p>
            <a:pPr algn="l"/>
            <a:r>
              <a:rPr lang="en-US" sz="1800" b="0" i="0" u="none" strike="noStrike" baseline="0" dirty="0">
                <a:latin typeface="Times New Roman" panose="02020603050405020304" pitchFamily="18" charset="0"/>
              </a:rPr>
              <a:t>Set the temporary maximum equal to the first integer in the sequence. (The temporary maximum will be the largest integer examined at any stage of the procedure.)</a:t>
            </a:r>
          </a:p>
          <a:p>
            <a:pPr algn="l"/>
            <a:r>
              <a:rPr lang="en-US" sz="1800" b="0" i="0" u="none" strike="noStrike" baseline="0" dirty="0">
                <a:latin typeface="Times New Roman" panose="02020603050405020304" pitchFamily="18" charset="0"/>
              </a:rPr>
              <a:t>Compare the next integer in the sequence to the temporary maximum, and if it is larger than the temporary maximum, set the temporary maximum equal to this integer.</a:t>
            </a:r>
          </a:p>
          <a:p>
            <a:pPr algn="l"/>
            <a:r>
              <a:rPr lang="en-US" sz="1800" b="0" i="0" u="none" strike="noStrike" baseline="0" dirty="0">
                <a:latin typeface="Times New Roman" panose="02020603050405020304" pitchFamily="18" charset="0"/>
              </a:rPr>
              <a:t>Repeat the previous step if there are more integers in the sequence.</a:t>
            </a:r>
          </a:p>
          <a:p>
            <a:pPr algn="l"/>
            <a:r>
              <a:rPr lang="en-US" sz="1800" b="0" i="0" u="none" strike="noStrike" baseline="0" dirty="0">
                <a:latin typeface="Times New Roman" panose="02020603050405020304" pitchFamily="18" charset="0"/>
              </a:rPr>
              <a:t>Stop when there are no integers left in the sequence. The temporary maximum at this point is the largest integer in the sequence.</a:t>
            </a:r>
            <a:endParaRPr lang="en-US" dirty="0"/>
          </a:p>
        </p:txBody>
      </p:sp>
      <p:sp>
        <p:nvSpPr>
          <p:cNvPr id="4" name="Text Placeholder 3">
            <a:extLst>
              <a:ext uri="{FF2B5EF4-FFF2-40B4-BE49-F238E27FC236}">
                <a16:creationId xmlns:a16="http://schemas.microsoft.com/office/drawing/2014/main" id="{091F834D-3068-447F-B8A8-083A04AD4763}"/>
              </a:ext>
            </a:extLst>
          </p:cNvPr>
          <p:cNvSpPr>
            <a:spLocks noGrp="1"/>
          </p:cNvSpPr>
          <p:nvPr>
            <p:ph type="body" sz="half" idx="2"/>
          </p:nvPr>
        </p:nvSpPr>
        <p:spPr/>
        <p:txBody>
          <a:bodyPr>
            <a:normAutofit/>
          </a:bodyPr>
          <a:lstStyle/>
          <a:p>
            <a:r>
              <a:rPr lang="en-US" sz="1800" b="0" i="0" u="none" strike="noStrike" baseline="0" dirty="0">
                <a:solidFill>
                  <a:schemeClr val="bg1"/>
                </a:solidFill>
                <a:latin typeface="Times New Roman" panose="02020603050405020304" pitchFamily="18" charset="0"/>
              </a:rPr>
              <a:t>Describe an algorithm for finding the maximum (largest) value in a finite sequence of integers.</a:t>
            </a:r>
            <a:endParaRPr lang="en-US" sz="1800" dirty="0">
              <a:solidFill>
                <a:schemeClr val="bg1"/>
              </a:solidFill>
            </a:endParaRPr>
          </a:p>
          <a:p>
            <a:endParaRPr lang="en-US" sz="1800" dirty="0">
              <a:solidFill>
                <a:schemeClr val="bg1"/>
              </a:solidFill>
            </a:endParaRPr>
          </a:p>
        </p:txBody>
      </p:sp>
      <p:pic>
        <p:nvPicPr>
          <p:cNvPr id="6" name="Picture 5">
            <a:extLst>
              <a:ext uri="{FF2B5EF4-FFF2-40B4-BE49-F238E27FC236}">
                <a16:creationId xmlns:a16="http://schemas.microsoft.com/office/drawing/2014/main" id="{06F38138-4D95-4892-9565-D9382E74C4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1770" t="55387" r="11961" b="21097"/>
          <a:stretch/>
        </p:blipFill>
        <p:spPr>
          <a:xfrm>
            <a:off x="5064369" y="4753708"/>
            <a:ext cx="6728344" cy="1922584"/>
          </a:xfrm>
          <a:prstGeom prst="rect">
            <a:avLst/>
          </a:prstGeom>
        </p:spPr>
      </p:pic>
    </p:spTree>
    <p:extLst>
      <p:ext uri="{BB962C8B-B14F-4D97-AF65-F5344CB8AC3E}">
        <p14:creationId xmlns:p14="http://schemas.microsoft.com/office/powerpoint/2010/main" val="3142235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EE5665D2-7761-4B8F-B593-FD9D7017A13E}"/>
              </a:ext>
            </a:extLst>
          </p:cNvPr>
          <p:cNvSpPr txBox="1"/>
          <p:nvPr/>
        </p:nvSpPr>
        <p:spPr>
          <a:xfrm>
            <a:off x="1143086" y="6204465"/>
            <a:ext cx="3051841" cy="369332"/>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https://app.diagrams.net/</a:t>
            </a:r>
            <a:r>
              <a:rPr lang="en-US" dirty="0">
                <a:solidFill>
                  <a:srgbClr val="00B0F0"/>
                </a:solidFill>
              </a:rPr>
              <a:t> </a:t>
            </a:r>
          </a:p>
        </p:txBody>
      </p:sp>
      <p:pic>
        <p:nvPicPr>
          <p:cNvPr id="11" name="Picture 10">
            <a:extLst>
              <a:ext uri="{FF2B5EF4-FFF2-40B4-BE49-F238E27FC236}">
                <a16:creationId xmlns:a16="http://schemas.microsoft.com/office/drawing/2014/main" id="{FBE60F64-9B7B-43DC-8FBA-F5B1D588CE04}"/>
              </a:ext>
            </a:extLst>
          </p:cNvPr>
          <p:cNvPicPr>
            <a:picLocks noChangeAspect="1"/>
          </p:cNvPicPr>
          <p:nvPr/>
        </p:nvPicPr>
        <p:blipFill rotWithShape="1">
          <a:blip r:embed="rId3"/>
          <a:srcRect l="33016" t="20481" r="30722" b="18763"/>
          <a:stretch/>
        </p:blipFill>
        <p:spPr>
          <a:xfrm>
            <a:off x="3082563" y="801794"/>
            <a:ext cx="5568862" cy="5248266"/>
          </a:xfrm>
          <a:prstGeom prst="rect">
            <a:avLst/>
          </a:prstGeom>
        </p:spPr>
      </p:pic>
      <p:pic>
        <p:nvPicPr>
          <p:cNvPr id="13" name="Picture 2" descr="900+ Sleuth Clip Art | Royalty Free - GoGraph">
            <a:extLst>
              <a:ext uri="{FF2B5EF4-FFF2-40B4-BE49-F238E27FC236}">
                <a16:creationId xmlns:a16="http://schemas.microsoft.com/office/drawing/2014/main" id="{DC9BA183-EF63-4BB3-9B22-4E9C045D5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175806" y="6134710"/>
            <a:ext cx="791474" cy="50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2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EA19DB6-AC40-43E8-86A9-C219FA28020B}"/>
                  </a:ext>
                </a:extLst>
              </p:cNvPr>
              <p:cNvSpPr txBox="1"/>
              <p:nvPr/>
            </p:nvSpPr>
            <p:spPr>
              <a:xfrm>
                <a:off x="963891" y="737889"/>
                <a:ext cx="7755903" cy="1015663"/>
              </a:xfrm>
              <a:prstGeom prst="rect">
                <a:avLst/>
              </a:prstGeom>
              <a:noFill/>
            </p:spPr>
            <p:txBody>
              <a:bodyPr wrap="square">
                <a:spAutoFit/>
              </a:bodyPr>
              <a:lstStyle/>
              <a:p>
                <a:r>
                  <a:rPr lang="en-US" sz="2000" dirty="0"/>
                  <a:t>Input: </a:t>
                </a:r>
                <a14:m>
                  <m:oMath xmlns:m="http://schemas.openxmlformats.org/officeDocument/2006/math">
                    <m:r>
                      <a:rPr lang="en-US" sz="2000" b="0" i="1" dirty="0" smtClean="0">
                        <a:solidFill>
                          <a:srgbClr val="000000"/>
                        </a:solidFill>
                        <a:effectLst/>
                        <a:latin typeface="Cambria Math" panose="02040503050406030204" pitchFamily="18" charset="0"/>
                      </a:rPr>
                      <m:t>𝑎𝑟𝑟</m:t>
                    </m:r>
                    <m:r>
                      <a:rPr lang="en-US" sz="2000" b="0" i="1" dirty="0" smtClean="0">
                        <a:solidFill>
                          <a:srgbClr val="000000"/>
                        </a:solidFill>
                        <a:effectLst/>
                        <a:latin typeface="Cambria Math" panose="02040503050406030204" pitchFamily="18" charset="0"/>
                      </a:rPr>
                      <m:t>[ ] = {10, 324, 45, 90,9808}; </m:t>
                    </m:r>
                    <m:r>
                      <a:rPr lang="en-US" sz="2000" i="1" dirty="0" smtClean="0">
                        <a:solidFill>
                          <a:srgbClr val="00B050"/>
                        </a:solidFill>
                        <a:latin typeface="Cambria Math" panose="02040503050406030204" pitchFamily="18" charset="0"/>
                      </a:rPr>
                      <m:t>𝑂𝑢𝑡𝑝𝑢𝑡</m:t>
                    </m:r>
                    <m:r>
                      <a:rPr lang="en-US" sz="2000" i="1" dirty="0">
                        <a:solidFill>
                          <a:srgbClr val="00B050"/>
                        </a:solidFill>
                        <a:latin typeface="Cambria Math" panose="02040503050406030204" pitchFamily="18" charset="0"/>
                      </a:rPr>
                      <m:t>: </m:t>
                    </m:r>
                    <m:r>
                      <a:rPr lang="en-US" sz="2000" i="1" dirty="0" smtClean="0">
                        <a:solidFill>
                          <a:srgbClr val="00B050"/>
                        </a:solidFill>
                        <a:latin typeface="Cambria Math" panose="02040503050406030204" pitchFamily="18" charset="0"/>
                      </a:rPr>
                      <m:t>9808</m:t>
                    </m:r>
                  </m:oMath>
                </a14:m>
                <a:endParaRPr lang="en-US" sz="2000" dirty="0">
                  <a:solidFill>
                    <a:srgbClr val="00B050"/>
                  </a:solidFill>
                </a:endParaRPr>
              </a:p>
              <a:p>
                <a:endParaRPr lang="en-US" sz="2000" dirty="0"/>
              </a:p>
              <a:p>
                <a:r>
                  <a:rPr lang="en-US" sz="2000" dirty="0"/>
                  <a:t>Input : </a:t>
                </a:r>
                <a14:m>
                  <m:oMath xmlns:m="http://schemas.openxmlformats.org/officeDocument/2006/math">
                    <m:r>
                      <a:rPr lang="en-US" sz="2000" i="1" dirty="0" smtClean="0">
                        <a:latin typeface="Cambria Math" panose="02040503050406030204" pitchFamily="18" charset="0"/>
                      </a:rPr>
                      <m:t>𝑎𝑟𝑟</m:t>
                    </m:r>
                    <m:r>
                      <a:rPr lang="en-US" sz="2000" i="1" dirty="0">
                        <a:latin typeface="Cambria Math" panose="02040503050406030204" pitchFamily="18" charset="0"/>
                      </a:rPr>
                      <m:t>[</m:t>
                    </m:r>
                    <m:r>
                      <a:rPr lang="en-US" sz="2000" b="0" i="1" dirty="0" smtClean="0">
                        <a:latin typeface="Cambria Math" panose="02040503050406030204" pitchFamily="18" charset="0"/>
                      </a:rPr>
                      <m:t> </m:t>
                    </m:r>
                    <m:r>
                      <a:rPr lang="en-US" sz="2000" i="1" dirty="0">
                        <a:latin typeface="Cambria Math" panose="02040503050406030204" pitchFamily="18" charset="0"/>
                      </a:rPr>
                      <m:t>] = {20, 10, </m:t>
                    </m:r>
                    <m:r>
                      <a:rPr lang="en-US" sz="2000" i="1" dirty="0" smtClean="0">
                        <a:latin typeface="Cambria Math" panose="02040503050406030204" pitchFamily="18" charset="0"/>
                      </a:rPr>
                      <m:t>100, 20</m:t>
                    </m:r>
                    <m:r>
                      <a:rPr lang="en-US" sz="2000" i="1" dirty="0">
                        <a:latin typeface="Cambria Math" panose="02040503050406030204" pitchFamily="18" charset="0"/>
                      </a:rPr>
                      <m:t>, </m:t>
                    </m:r>
                    <m:r>
                      <a:rPr lang="en-US" sz="2000" i="1" dirty="0" smtClean="0">
                        <a:latin typeface="Cambria Math" panose="02040503050406030204" pitchFamily="18" charset="0"/>
                      </a:rPr>
                      <m:t>4};</m:t>
                    </m:r>
                  </m:oMath>
                </a14:m>
                <a:r>
                  <a:rPr lang="en-US" sz="2000" dirty="0"/>
                  <a:t>  </a:t>
                </a:r>
                <a14:m>
                  <m:oMath xmlns:m="http://schemas.openxmlformats.org/officeDocument/2006/math">
                    <m:r>
                      <a:rPr lang="en-US" sz="2000" i="1" dirty="0" smtClean="0">
                        <a:solidFill>
                          <a:srgbClr val="00B050"/>
                        </a:solidFill>
                        <a:latin typeface="Cambria Math" panose="02040503050406030204" pitchFamily="18" charset="0"/>
                      </a:rPr>
                      <m:t>𝑂𝑢𝑡𝑝𝑢𝑡</m:t>
                    </m:r>
                    <m:r>
                      <a:rPr lang="en-US" sz="2000" i="1" dirty="0" smtClean="0">
                        <a:solidFill>
                          <a:srgbClr val="00B050"/>
                        </a:solidFill>
                        <a:latin typeface="Cambria Math" panose="02040503050406030204" pitchFamily="18" charset="0"/>
                      </a:rPr>
                      <m:t> : 100</m:t>
                    </m:r>
                  </m:oMath>
                </a14:m>
                <a:endParaRPr lang="en-US" sz="2000" dirty="0">
                  <a:solidFill>
                    <a:srgbClr val="00B050"/>
                  </a:solidFill>
                </a:endParaRPr>
              </a:p>
            </p:txBody>
          </p:sp>
        </mc:Choice>
        <mc:Fallback xmlns="">
          <p:sp>
            <p:nvSpPr>
              <p:cNvPr id="3" name="TextBox 2">
                <a:extLst>
                  <a:ext uri="{FF2B5EF4-FFF2-40B4-BE49-F238E27FC236}">
                    <a16:creationId xmlns:a16="http://schemas.microsoft.com/office/drawing/2014/main" id="{DEA19DB6-AC40-43E8-86A9-C219FA28020B}"/>
                  </a:ext>
                </a:extLst>
              </p:cNvPr>
              <p:cNvSpPr txBox="1">
                <a:spLocks noRot="1" noChangeAspect="1" noMove="1" noResize="1" noEditPoints="1" noAdjustHandles="1" noChangeArrowheads="1" noChangeShapeType="1" noTextEdit="1"/>
              </p:cNvSpPr>
              <p:nvPr/>
            </p:nvSpPr>
            <p:spPr>
              <a:xfrm>
                <a:off x="963891" y="737889"/>
                <a:ext cx="7755903" cy="1015663"/>
              </a:xfrm>
              <a:prstGeom prst="rect">
                <a:avLst/>
              </a:prstGeom>
              <a:blipFill>
                <a:blip r:embed="rId3"/>
                <a:stretch>
                  <a:fillRect l="-786" t="-3593" b="-89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69D67BC-7545-43CA-9580-447B97168ED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770" t="55387" r="11961" b="21097"/>
          <a:stretch/>
        </p:blipFill>
        <p:spPr>
          <a:xfrm>
            <a:off x="1629386" y="2806907"/>
            <a:ext cx="8040560" cy="2297542"/>
          </a:xfrm>
          <a:prstGeom prst="rect">
            <a:avLst/>
          </a:prstGeom>
        </p:spPr>
      </p:pic>
      <p:pic>
        <p:nvPicPr>
          <p:cNvPr id="7170" name="Picture 2" descr="The ESL Computer Book: Microsoft Word 2003">
            <a:extLst>
              <a:ext uri="{FF2B5EF4-FFF2-40B4-BE49-F238E27FC236}">
                <a16:creationId xmlns:a16="http://schemas.microsoft.com/office/drawing/2014/main" id="{DBC4A542-367B-46E2-8732-8EBABE99898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6874" y="4688987"/>
            <a:ext cx="1879962" cy="20018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E2E1C7-6E8F-4057-B777-B9B87D40CAF0}"/>
              </a:ext>
            </a:extLst>
          </p:cNvPr>
          <p:cNvSpPr txBox="1"/>
          <p:nvPr/>
        </p:nvSpPr>
        <p:spPr>
          <a:xfrm>
            <a:off x="1790276" y="5329120"/>
            <a:ext cx="7558997" cy="646331"/>
          </a:xfrm>
          <a:prstGeom prst="rect">
            <a:avLst/>
          </a:prstGeom>
          <a:solidFill>
            <a:schemeClr val="accent4">
              <a:lumMod val="20000"/>
              <a:lumOff val="80000"/>
            </a:schemeClr>
          </a:solidFill>
          <a:ln>
            <a:solidFill>
              <a:schemeClr val="accent6"/>
            </a:solidFill>
          </a:ln>
        </p:spPr>
        <p:txBody>
          <a:bodyPr wrap="square" rtlCol="0">
            <a:spAutoFit/>
          </a:bodyPr>
          <a:lstStyle/>
          <a:p>
            <a:r>
              <a:rPr lang="en-US" dirty="0"/>
              <a:t>Go through each step of the given algorithm to find the max value in array (show every step).</a:t>
            </a:r>
          </a:p>
        </p:txBody>
      </p:sp>
    </p:spTree>
    <p:extLst>
      <p:ext uri="{BB962C8B-B14F-4D97-AF65-F5344CB8AC3E}">
        <p14:creationId xmlns:p14="http://schemas.microsoft.com/office/powerpoint/2010/main" val="332240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1808-7241-4F4C-B646-586584DE65B1}"/>
              </a:ext>
            </a:extLst>
          </p:cNvPr>
          <p:cNvSpPr>
            <a:spLocks noGrp="1"/>
          </p:cNvSpPr>
          <p:nvPr>
            <p:ph type="title"/>
          </p:nvPr>
        </p:nvSpPr>
        <p:spPr/>
        <p:txBody>
          <a:bodyPr/>
          <a:lstStyle/>
          <a:p>
            <a:r>
              <a:rPr lang="en-US" dirty="0"/>
              <a:t>Flowchart to find a minimum value</a:t>
            </a:r>
          </a:p>
        </p:txBody>
      </p:sp>
      <p:pic>
        <p:nvPicPr>
          <p:cNvPr id="3" name="Picture 2">
            <a:extLst>
              <a:ext uri="{FF2B5EF4-FFF2-40B4-BE49-F238E27FC236}">
                <a16:creationId xmlns:a16="http://schemas.microsoft.com/office/drawing/2014/main" id="{92F9F8DE-B90B-47A2-BCBE-6E86F83E56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0738"/>
          <a:stretch/>
        </p:blipFill>
        <p:spPr>
          <a:xfrm>
            <a:off x="3237159" y="2251038"/>
            <a:ext cx="6095377" cy="4510934"/>
          </a:xfrm>
          <a:prstGeom prst="rect">
            <a:avLst/>
          </a:prstGeom>
        </p:spPr>
      </p:pic>
    </p:spTree>
    <p:extLst>
      <p:ext uri="{BB962C8B-B14F-4D97-AF65-F5344CB8AC3E}">
        <p14:creationId xmlns:p14="http://schemas.microsoft.com/office/powerpoint/2010/main" val="30521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89D6-E28A-4F6B-84CB-69E5D6314BA4}"/>
              </a:ext>
            </a:extLst>
          </p:cNvPr>
          <p:cNvSpPr txBox="1">
            <a:spLocks/>
          </p:cNvSpPr>
          <p:nvPr/>
        </p:nvSpPr>
        <p:spPr>
          <a:xfrm>
            <a:off x="2282757" y="2538919"/>
            <a:ext cx="8262422"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400" dirty="0">
                <a:solidFill>
                  <a:srgbClr val="7030A0"/>
                </a:solidFill>
              </a:rPr>
              <a:t>Create a flowchart, where you have to build a program: sum of n natural numbers.</a:t>
            </a:r>
          </a:p>
        </p:txBody>
      </p:sp>
      <p:pic>
        <p:nvPicPr>
          <p:cNvPr id="3074" name="Picture 2" descr="Practice Word Blue Marker On White Stock Photo 245260366 | Shutterstock">
            <a:extLst>
              <a:ext uri="{FF2B5EF4-FFF2-40B4-BE49-F238E27FC236}">
                <a16:creationId xmlns:a16="http://schemas.microsoft.com/office/drawing/2014/main" id="{D71FAC63-D988-4D39-A9C0-B48AAF407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67"/>
          <a:stretch/>
        </p:blipFill>
        <p:spPr bwMode="auto">
          <a:xfrm>
            <a:off x="425381" y="130509"/>
            <a:ext cx="4096935" cy="267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C4E41ED0-87B4-46CA-8F10-2E35008D7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55B221B-DB15-45F7-AB63-1E4E06460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09C80C12-E891-40F6-9FA0-6EDE25ECC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32" name="Picture 8" descr="How to remove a question from your 'taking questions' list - Quora">
            <a:extLst>
              <a:ext uri="{FF2B5EF4-FFF2-40B4-BE49-F238E27FC236}">
                <a16:creationId xmlns:a16="http://schemas.microsoft.com/office/drawing/2014/main" id="{B586595B-DFBD-41AB-8356-455A083A0F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8660" y="292172"/>
            <a:ext cx="1896551" cy="1896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xamples of Algorithms and Flowcharts in C - EngineersTutor">
            <a:extLst>
              <a:ext uri="{FF2B5EF4-FFF2-40B4-BE49-F238E27FC236}">
                <a16:creationId xmlns:a16="http://schemas.microsoft.com/office/drawing/2014/main" id="{AE22962B-A470-435A-93C5-E0A330F5DE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7"/>
          <a:stretch/>
        </p:blipFill>
        <p:spPr bwMode="auto">
          <a:xfrm>
            <a:off x="2540017" y="858634"/>
            <a:ext cx="7959749" cy="550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6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F9FA-50C3-4D27-845F-76CF1AC36A93}"/>
              </a:ext>
            </a:extLst>
          </p:cNvPr>
          <p:cNvSpPr>
            <a:spLocks noGrp="1"/>
          </p:cNvSpPr>
          <p:nvPr>
            <p:ph type="title"/>
          </p:nvPr>
        </p:nvSpPr>
        <p:spPr/>
        <p:txBody>
          <a:bodyPr/>
          <a:lstStyle/>
          <a:p>
            <a:r>
              <a:rPr lang="en-US" dirty="0"/>
              <a:t>Pseudocode (Appendix 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501613-528E-45D1-A1F9-D0C5D417E8A2}"/>
                  </a:ext>
                </a:extLst>
              </p:cNvPr>
              <p:cNvSpPr>
                <a:spLocks noGrp="1"/>
              </p:cNvSpPr>
              <p:nvPr>
                <p:ph idx="1"/>
              </p:nvPr>
            </p:nvSpPr>
            <p:spPr>
              <a:xfrm>
                <a:off x="431409" y="2701973"/>
                <a:ext cx="5752283" cy="3972203"/>
              </a:xfrm>
            </p:spPr>
            <p:txBody>
              <a:bodyPr>
                <a:noAutofit/>
              </a:bodyPr>
              <a:lstStyle/>
              <a:p>
                <a:r>
                  <a:rPr lang="en-US" b="1" dirty="0"/>
                  <a:t>procedure</a:t>
                </a:r>
                <a:r>
                  <a:rPr lang="en-US" dirty="0"/>
                  <a:t> algorithm name (list </a:t>
                </a:r>
                <a14:m>
                  <m:oMath xmlns:m="http://schemas.openxmlformats.org/officeDocument/2006/math">
                    <m:r>
                      <a:rPr lang="en-US" b="0" i="1" smtClean="0">
                        <a:latin typeface="Cambria Math" panose="02040503050406030204" pitchFamily="18" charset="0"/>
                      </a:rPr>
                      <m:t>∗</m:t>
                    </m:r>
                  </m:oMath>
                </a14:m>
                <a:r>
                  <a:rPr lang="en-US" dirty="0"/>
                  <a:t> description of input variables)</a:t>
                </a:r>
              </a:p>
              <a:p>
                <a:r>
                  <a:rPr lang="en-US" dirty="0">
                    <a:solidFill>
                      <a:schemeClr val="bg1">
                        <a:lumMod val="50000"/>
                      </a:schemeClr>
                    </a:solidFill>
                  </a:rPr>
                  <a:t>{comments}</a:t>
                </a:r>
              </a:p>
              <a:p>
                <a:r>
                  <a:rPr lang="en-US" dirty="0"/>
                  <a:t>variable : = expression</a:t>
                </a:r>
              </a:p>
              <a:p>
                <a:r>
                  <a:rPr lang="en-US" dirty="0">
                    <a:solidFill>
                      <a:srgbClr val="00B050"/>
                    </a:solidFill>
                  </a:rPr>
                  <a:t>if</a:t>
                </a:r>
                <a:r>
                  <a:rPr lang="en-US" dirty="0"/>
                  <a:t> condition </a:t>
                </a:r>
                <a:r>
                  <a:rPr lang="en-US" dirty="0">
                    <a:solidFill>
                      <a:srgbClr val="00B050"/>
                    </a:solidFill>
                  </a:rPr>
                  <a:t>then</a:t>
                </a:r>
                <a:r>
                  <a:rPr lang="en-US" dirty="0"/>
                  <a:t> statement or block of statements </a:t>
                </a:r>
              </a:p>
              <a:p>
                <a:r>
                  <a:rPr lang="en-US" dirty="0">
                    <a:solidFill>
                      <a:srgbClr val="00B050"/>
                    </a:solidFill>
                  </a:rPr>
                  <a:t>if</a:t>
                </a:r>
                <a:r>
                  <a:rPr lang="en-US" dirty="0"/>
                  <a:t> condition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statement 2 </a:t>
                </a:r>
              </a:p>
              <a:p>
                <a:r>
                  <a:rPr lang="en-US" dirty="0">
                    <a:solidFill>
                      <a:srgbClr val="00B050"/>
                    </a:solidFill>
                  </a:rPr>
                  <a:t>if</a:t>
                </a:r>
                <a:r>
                  <a:rPr lang="en-US" dirty="0"/>
                  <a:t> condition 1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if condition 2 </a:t>
                </a:r>
                <a:r>
                  <a:rPr lang="en-US" dirty="0">
                    <a:solidFill>
                      <a:srgbClr val="00B050"/>
                    </a:solidFill>
                  </a:rPr>
                  <a:t>then</a:t>
                </a:r>
                <a:r>
                  <a:rPr lang="en-US" dirty="0"/>
                  <a:t> statement 2</a:t>
                </a:r>
              </a:p>
              <a:p>
                <a:pPr marL="0" indent="0">
                  <a:buNone/>
                </a:pPr>
                <a:r>
                  <a:rPr lang="en-US" dirty="0">
                    <a:solidFill>
                      <a:srgbClr val="00B050"/>
                    </a:solidFill>
                  </a:rPr>
                  <a:t>else</a:t>
                </a:r>
                <a:r>
                  <a:rPr lang="en-US" dirty="0"/>
                  <a:t> if condition 3 </a:t>
                </a:r>
                <a:r>
                  <a:rPr lang="en-US" dirty="0">
                    <a:solidFill>
                      <a:srgbClr val="00B050"/>
                    </a:solidFill>
                  </a:rPr>
                  <a:t>then</a:t>
                </a:r>
                <a:r>
                  <a:rPr lang="en-US" dirty="0"/>
                  <a:t> statement 3 … </a:t>
                </a:r>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A7501613-528E-45D1-A1F9-D0C5D417E8A2}"/>
                  </a:ext>
                </a:extLst>
              </p:cNvPr>
              <p:cNvSpPr>
                <a:spLocks noGrp="1" noRot="1" noChangeAspect="1" noMove="1" noResize="1" noEditPoints="1" noAdjustHandles="1" noChangeArrowheads="1" noChangeShapeType="1" noTextEdit="1"/>
              </p:cNvSpPr>
              <p:nvPr>
                <p:ph idx="1"/>
              </p:nvPr>
            </p:nvSpPr>
            <p:spPr>
              <a:xfrm>
                <a:off x="431409" y="2701973"/>
                <a:ext cx="5752283" cy="3972203"/>
              </a:xfrm>
              <a:blipFill>
                <a:blip r:embed="rId2"/>
                <a:stretch>
                  <a:fillRect l="-954" t="-767"/>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DF04D0EC-8DB6-4CCE-B365-C8B27D657DC8}"/>
              </a:ext>
            </a:extLst>
          </p:cNvPr>
          <p:cNvSpPr txBox="1">
            <a:spLocks/>
          </p:cNvSpPr>
          <p:nvPr/>
        </p:nvSpPr>
        <p:spPr>
          <a:xfrm>
            <a:off x="6759527" y="3511956"/>
            <a:ext cx="5141742" cy="21441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for </a:t>
            </a:r>
            <a:r>
              <a:rPr lang="en-US" i="1" dirty="0"/>
              <a:t>variable </a:t>
            </a:r>
            <a:r>
              <a:rPr lang="en-US" dirty="0"/>
              <a:t>:= </a:t>
            </a:r>
            <a:r>
              <a:rPr lang="en-US" i="1" dirty="0"/>
              <a:t>initial value </a:t>
            </a:r>
            <a:r>
              <a:rPr lang="en-US" b="1" dirty="0"/>
              <a:t>to </a:t>
            </a:r>
            <a:r>
              <a:rPr lang="en-US" i="1" dirty="0"/>
              <a:t>final value</a:t>
            </a:r>
          </a:p>
          <a:p>
            <a:pPr marL="0" indent="0">
              <a:buNone/>
            </a:pPr>
            <a:r>
              <a:rPr lang="en-US" dirty="0"/>
              <a:t>block of statements</a:t>
            </a:r>
          </a:p>
          <a:p>
            <a:pPr algn="l"/>
            <a:r>
              <a:rPr lang="en-US" sz="1800" b="1" i="0" u="none" strike="noStrike" baseline="0" dirty="0"/>
              <a:t>while </a:t>
            </a:r>
            <a:r>
              <a:rPr lang="en-US" sz="1800" b="0" i="0" u="none" strike="noStrike" baseline="0" dirty="0"/>
              <a:t>condition </a:t>
            </a:r>
          </a:p>
          <a:p>
            <a:pPr marL="0" indent="0" algn="l">
              <a:buNone/>
            </a:pPr>
            <a:r>
              <a:rPr lang="en-US" sz="1800" b="0" i="0" u="none" strike="noStrike" baseline="0" dirty="0"/>
              <a:t>statement or block of statements</a:t>
            </a:r>
          </a:p>
          <a:p>
            <a:r>
              <a:rPr lang="en-US" dirty="0">
                <a:solidFill>
                  <a:srgbClr val="00B050"/>
                </a:solidFill>
              </a:rPr>
              <a:t>return</a:t>
            </a:r>
            <a:r>
              <a:rPr lang="en-US" dirty="0"/>
              <a:t> output of algorithm</a:t>
            </a:r>
          </a:p>
          <a:p>
            <a:pPr marL="0" indent="0">
              <a:buFont typeface="Wingdings 3" charset="2"/>
              <a:buNone/>
            </a:pPr>
            <a:endParaRPr lang="en-US" dirty="0"/>
          </a:p>
          <a:p>
            <a:endParaRPr lang="en-US" dirty="0"/>
          </a:p>
        </p:txBody>
      </p:sp>
    </p:spTree>
    <p:extLst>
      <p:ext uri="{BB962C8B-B14F-4D97-AF65-F5344CB8AC3E}">
        <p14:creationId xmlns:p14="http://schemas.microsoft.com/office/powerpoint/2010/main" val="394250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Oval 1035">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7" name="Oval 1036">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8"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39"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2" name="Rectangle 1041">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4" name="Rectangle 104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46" name="Freeform: Shape 1045">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026" name="Picture 2" descr="Difference Between Algorithm and Pseudocode (with Comparison Chart) - Tech  Differences">
            <a:extLst>
              <a:ext uri="{FF2B5EF4-FFF2-40B4-BE49-F238E27FC236}">
                <a16:creationId xmlns:a16="http://schemas.microsoft.com/office/drawing/2014/main" id="{1C6E7916-1CEF-4D1F-A709-A3F09062C7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8861" y="1703157"/>
            <a:ext cx="4362181" cy="37871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52" name="Oval 1051">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4" name="Oval 105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B7964063-3768-4A8E-A837-179B8B60733E}"/>
              </a:ext>
            </a:extLst>
          </p:cNvPr>
          <p:cNvSpPr txBox="1"/>
          <p:nvPr/>
        </p:nvSpPr>
        <p:spPr>
          <a:xfrm>
            <a:off x="1154955" y="2120900"/>
            <a:ext cx="3133726" cy="3898900"/>
          </a:xfrm>
          <a:prstGeom prst="rect">
            <a:avLst/>
          </a:prstGeom>
        </p:spPr>
        <p:txBody>
          <a:bodyPr vert="horz" lIns="91440" tIns="45720" rIns="91440" bIns="45720" rtlCol="0">
            <a:normAutofit/>
          </a:bodyPr>
          <a:lstStyle/>
          <a:p>
            <a:pPr algn="just">
              <a:spcBef>
                <a:spcPts val="1000"/>
              </a:spcBef>
              <a:buClr>
                <a:schemeClr val="accent1"/>
              </a:buClr>
              <a:buSzPct val="80000"/>
              <a:buFont typeface="Wingdings 3" charset="2"/>
              <a:buChar char=""/>
            </a:pPr>
            <a:r>
              <a:rPr lang="en-US" dirty="0">
                <a:solidFill>
                  <a:srgbClr val="FFFFFF"/>
                </a:solidFill>
              </a:rPr>
              <a:t>In computer science, pseudocode is a plain language description of the steps in an algorithm or another system. Pseudocode often uses structural conventions of a normal programming language but is intended for human reading rather than machine reading.</a:t>
            </a:r>
          </a:p>
        </p:txBody>
      </p:sp>
      <p:sp>
        <p:nvSpPr>
          <p:cNvPr id="105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6437548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A408-8D78-417F-BD8B-F3DB772E905C}"/>
              </a:ext>
            </a:extLst>
          </p:cNvPr>
          <p:cNvSpPr>
            <a:spLocks noGrp="1"/>
          </p:cNvSpPr>
          <p:nvPr>
            <p:ph type="title"/>
          </p:nvPr>
        </p:nvSpPr>
        <p:spPr/>
        <p:txBody>
          <a:bodyPr/>
          <a:lstStyle/>
          <a:p>
            <a:r>
              <a:rPr lang="en-US" dirty="0"/>
              <a:t>Types of Algorithm Problems</a:t>
            </a:r>
          </a:p>
        </p:txBody>
      </p:sp>
      <p:sp>
        <p:nvSpPr>
          <p:cNvPr id="3" name="Text Placeholder 2">
            <a:extLst>
              <a:ext uri="{FF2B5EF4-FFF2-40B4-BE49-F238E27FC236}">
                <a16:creationId xmlns:a16="http://schemas.microsoft.com/office/drawing/2014/main" id="{ED1D0C0D-0477-43FB-9829-FEC9C6B4D0FE}"/>
              </a:ext>
            </a:extLst>
          </p:cNvPr>
          <p:cNvSpPr>
            <a:spLocks noGrp="1"/>
          </p:cNvSpPr>
          <p:nvPr>
            <p:ph type="body" idx="1"/>
          </p:nvPr>
        </p:nvSpPr>
        <p:spPr/>
        <p:txBody>
          <a:bodyPr/>
          <a:lstStyle/>
          <a:p>
            <a:r>
              <a:rPr lang="en-US" dirty="0"/>
              <a:t>Searching 	</a:t>
            </a:r>
          </a:p>
        </p:txBody>
      </p:sp>
      <p:sp>
        <p:nvSpPr>
          <p:cNvPr id="5" name="Text Placeholder 4">
            <a:extLst>
              <a:ext uri="{FF2B5EF4-FFF2-40B4-BE49-F238E27FC236}">
                <a16:creationId xmlns:a16="http://schemas.microsoft.com/office/drawing/2014/main" id="{9EFCF49F-4C9C-45CD-A63D-44326FADAF94}"/>
              </a:ext>
            </a:extLst>
          </p:cNvPr>
          <p:cNvSpPr>
            <a:spLocks noGrp="1"/>
          </p:cNvSpPr>
          <p:nvPr>
            <p:ph type="body" sz="half" idx="18"/>
          </p:nvPr>
        </p:nvSpPr>
        <p:spPr/>
        <p:txBody>
          <a:bodyPr/>
          <a:lstStyle/>
          <a:p>
            <a:r>
              <a:rPr lang="en-US" dirty="0"/>
              <a:t>Looking through a list to find something that needs a specific characteristic</a:t>
            </a:r>
          </a:p>
        </p:txBody>
      </p:sp>
      <p:sp>
        <p:nvSpPr>
          <p:cNvPr id="6" name="Text Placeholder 5">
            <a:extLst>
              <a:ext uri="{FF2B5EF4-FFF2-40B4-BE49-F238E27FC236}">
                <a16:creationId xmlns:a16="http://schemas.microsoft.com/office/drawing/2014/main" id="{500961CC-34F3-4A37-97CA-E91397AE1577}"/>
              </a:ext>
            </a:extLst>
          </p:cNvPr>
          <p:cNvSpPr>
            <a:spLocks noGrp="1"/>
          </p:cNvSpPr>
          <p:nvPr>
            <p:ph type="body" sz="quarter" idx="3"/>
          </p:nvPr>
        </p:nvSpPr>
        <p:spPr/>
        <p:txBody>
          <a:bodyPr/>
          <a:lstStyle/>
          <a:p>
            <a:r>
              <a:rPr lang="en-US" dirty="0"/>
              <a:t>Sorting </a:t>
            </a:r>
          </a:p>
        </p:txBody>
      </p:sp>
      <p:sp>
        <p:nvSpPr>
          <p:cNvPr id="8" name="Text Placeholder 7">
            <a:extLst>
              <a:ext uri="{FF2B5EF4-FFF2-40B4-BE49-F238E27FC236}">
                <a16:creationId xmlns:a16="http://schemas.microsoft.com/office/drawing/2014/main" id="{2984C503-1361-4446-8748-36D43BFB4DF5}"/>
              </a:ext>
            </a:extLst>
          </p:cNvPr>
          <p:cNvSpPr>
            <a:spLocks noGrp="1"/>
          </p:cNvSpPr>
          <p:nvPr>
            <p:ph type="body" sz="half" idx="19"/>
          </p:nvPr>
        </p:nvSpPr>
        <p:spPr/>
        <p:txBody>
          <a:bodyPr/>
          <a:lstStyle/>
          <a:p>
            <a:r>
              <a:rPr lang="en-US" dirty="0"/>
              <a:t>Sort things from least to greatest or greatest to least or biggest to smallest </a:t>
            </a:r>
          </a:p>
        </p:txBody>
      </p:sp>
      <p:sp>
        <p:nvSpPr>
          <p:cNvPr id="9" name="Text Placeholder 8">
            <a:extLst>
              <a:ext uri="{FF2B5EF4-FFF2-40B4-BE49-F238E27FC236}">
                <a16:creationId xmlns:a16="http://schemas.microsoft.com/office/drawing/2014/main" id="{45EDBDA8-7DAF-49F7-A0ED-36B8B7A2E12D}"/>
              </a:ext>
            </a:extLst>
          </p:cNvPr>
          <p:cNvSpPr>
            <a:spLocks noGrp="1"/>
          </p:cNvSpPr>
          <p:nvPr>
            <p:ph type="body" sz="quarter" idx="13"/>
          </p:nvPr>
        </p:nvSpPr>
        <p:spPr/>
        <p:txBody>
          <a:bodyPr/>
          <a:lstStyle/>
          <a:p>
            <a:r>
              <a:rPr lang="en-US" dirty="0"/>
              <a:t>Optimization </a:t>
            </a:r>
          </a:p>
        </p:txBody>
      </p:sp>
      <p:sp>
        <p:nvSpPr>
          <p:cNvPr id="11" name="Text Placeholder 10">
            <a:extLst>
              <a:ext uri="{FF2B5EF4-FFF2-40B4-BE49-F238E27FC236}">
                <a16:creationId xmlns:a16="http://schemas.microsoft.com/office/drawing/2014/main" id="{8BC0A2A6-E375-45CB-89E8-A31C3EA2131C}"/>
              </a:ext>
            </a:extLst>
          </p:cNvPr>
          <p:cNvSpPr>
            <a:spLocks noGrp="1"/>
          </p:cNvSpPr>
          <p:nvPr>
            <p:ph type="body" sz="half" idx="20"/>
          </p:nvPr>
        </p:nvSpPr>
        <p:spPr/>
        <p:txBody>
          <a:bodyPr/>
          <a:lstStyle/>
          <a:p>
            <a:r>
              <a:rPr lang="en-US" dirty="0"/>
              <a:t>Looking for the least or the greatest</a:t>
            </a:r>
          </a:p>
        </p:txBody>
      </p:sp>
      <p:pic>
        <p:nvPicPr>
          <p:cNvPr id="2052" name="Picture 4" descr="Searching Algorithms - GeeksforGeeks">
            <a:extLst>
              <a:ext uri="{FF2B5EF4-FFF2-40B4-BE49-F238E27FC236}">
                <a16:creationId xmlns:a16="http://schemas.microsoft.com/office/drawing/2014/main" id="{6DA71144-05A2-4E79-BEE6-A4CE04FF3E37}"/>
              </a:ext>
            </a:extLst>
          </p:cNvPr>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l="2946" r="29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rting Algorithms | Brilliant Math &amp;amp; Science Wiki">
            <a:extLst>
              <a:ext uri="{FF2B5EF4-FFF2-40B4-BE49-F238E27FC236}">
                <a16:creationId xmlns:a16="http://schemas.microsoft.com/office/drawing/2014/main" id="{BEA2CA10-0C84-4DEE-A443-DAD5D7B6E6D0}"/>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l="2471" r="24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mpback Whales bubble-net hunting strategy | Download Scientific Diagram">
            <a:extLst>
              <a:ext uri="{FF2B5EF4-FFF2-40B4-BE49-F238E27FC236}">
                <a16:creationId xmlns:a16="http://schemas.microsoft.com/office/drawing/2014/main" id="{D4CAF0CB-99EC-4309-8E5D-AB525B3527AC}"/>
              </a:ext>
            </a:extLst>
          </p:cNvPr>
          <p:cNvPicPr>
            <a:picLocks noGrp="1" noChangeAspect="1" noChangeArrowheads="1"/>
          </p:cNvPicPr>
          <p:nvPr>
            <p:ph type="pic" idx="22"/>
          </p:nvPr>
        </p:nvPicPr>
        <p:blipFill>
          <a:blip r:embed="rId4">
            <a:extLst>
              <a:ext uri="{28A0092B-C50C-407E-A947-70E740481C1C}">
                <a14:useLocalDpi xmlns:a14="http://schemas.microsoft.com/office/drawing/2010/main" val="0"/>
              </a:ext>
            </a:extLst>
          </a:blip>
          <a:srcRect t="16097" b="160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5" name="Freeform: Shape 103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3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4F905A1-D11B-4077-B1E4-A37A75566CBD}"/>
              </a:ext>
            </a:extLst>
          </p:cNvPr>
          <p:cNvSpPr>
            <a:spLocks noGrp="1"/>
          </p:cNvSpPr>
          <p:nvPr>
            <p:ph type="title"/>
          </p:nvPr>
        </p:nvSpPr>
        <p:spPr>
          <a:xfrm>
            <a:off x="639098" y="629265"/>
            <a:ext cx="5132438" cy="1622322"/>
          </a:xfrm>
        </p:spPr>
        <p:txBody>
          <a:bodyPr>
            <a:normAutofit/>
          </a:bodyPr>
          <a:lstStyle/>
          <a:p>
            <a:r>
              <a:rPr lang="en-US" dirty="0">
                <a:solidFill>
                  <a:srgbClr val="EBEBEB"/>
                </a:solidFill>
              </a:rPr>
              <a:t>Objectives</a:t>
            </a:r>
          </a:p>
        </p:txBody>
      </p:sp>
      <p:pic>
        <p:nvPicPr>
          <p:cNvPr id="1026" name="Picture 2" descr="Objectives - About">
            <a:extLst>
              <a:ext uri="{FF2B5EF4-FFF2-40B4-BE49-F238E27FC236}">
                <a16:creationId xmlns:a16="http://schemas.microsoft.com/office/drawing/2014/main" id="{77083E2A-A118-4E5E-85B8-95287E72FE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4836" y="1687384"/>
            <a:ext cx="4828707" cy="350081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905486F-0322-4834-8C22-D39DE37BB682}"/>
              </a:ext>
            </a:extLst>
          </p:cNvPr>
          <p:cNvSpPr>
            <a:spLocks noGrp="1"/>
          </p:cNvSpPr>
          <p:nvPr>
            <p:ph idx="1"/>
          </p:nvPr>
        </p:nvSpPr>
        <p:spPr>
          <a:xfrm>
            <a:off x="639098" y="2418735"/>
            <a:ext cx="5132439" cy="3811742"/>
          </a:xfrm>
        </p:spPr>
        <p:txBody>
          <a:bodyPr anchor="ctr">
            <a:normAutofit/>
          </a:bodyPr>
          <a:lstStyle/>
          <a:p>
            <a:r>
              <a:rPr lang="en-US" dirty="0">
                <a:solidFill>
                  <a:srgbClr val="FFFFFF"/>
                </a:solidFill>
              </a:rPr>
              <a:t>Algorithms</a:t>
            </a:r>
          </a:p>
          <a:p>
            <a:r>
              <a:rPr lang="en-US" dirty="0">
                <a:solidFill>
                  <a:srgbClr val="FFFFFF"/>
                </a:solidFill>
              </a:rPr>
              <a:t>Flowcharts</a:t>
            </a:r>
          </a:p>
          <a:p>
            <a:r>
              <a:rPr lang="en-US" dirty="0">
                <a:solidFill>
                  <a:srgbClr val="FFFFFF"/>
                </a:solidFill>
              </a:rPr>
              <a:t>Types of Algorithms:</a:t>
            </a:r>
          </a:p>
          <a:p>
            <a:pPr>
              <a:buFont typeface="Wingdings" panose="05000000000000000000" pitchFamily="2" charset="2"/>
              <a:buChar char="Ø"/>
            </a:pPr>
            <a:r>
              <a:rPr lang="en-US" dirty="0">
                <a:solidFill>
                  <a:srgbClr val="FFFFFF"/>
                </a:solidFill>
              </a:rPr>
              <a:t>Searching (Linear, Binary)</a:t>
            </a:r>
          </a:p>
          <a:p>
            <a:pPr>
              <a:buFont typeface="Wingdings" panose="05000000000000000000" pitchFamily="2" charset="2"/>
              <a:buChar char="Ø"/>
            </a:pPr>
            <a:r>
              <a:rPr lang="en-US" dirty="0">
                <a:solidFill>
                  <a:srgbClr val="FFFFFF"/>
                </a:solidFill>
              </a:rPr>
              <a:t>Sorting (Bubble, Insertion)</a:t>
            </a:r>
          </a:p>
          <a:p>
            <a:pPr>
              <a:buFont typeface="Wingdings" panose="05000000000000000000" pitchFamily="2" charset="2"/>
              <a:buChar char="Ø"/>
            </a:pPr>
            <a:r>
              <a:rPr lang="en-US" dirty="0">
                <a:solidFill>
                  <a:srgbClr val="FFFFFF"/>
                </a:solidFill>
              </a:rPr>
              <a:t>Optimization (Greedy, Whale Optimization Algorithms (WOA))</a:t>
            </a:r>
          </a:p>
          <a:p>
            <a:pPr>
              <a:buFont typeface="Wingdings" panose="05000000000000000000" pitchFamily="2" charset="2"/>
              <a:buChar char="Ø"/>
            </a:pPr>
            <a:r>
              <a:rPr lang="en-US" dirty="0">
                <a:solidFill>
                  <a:srgbClr val="FFFFFF"/>
                </a:solidFill>
              </a:rPr>
              <a:t>Recursive</a:t>
            </a:r>
          </a:p>
          <a:p>
            <a:pPr>
              <a:buFont typeface="Wingdings" panose="05000000000000000000" pitchFamily="2" charset="2"/>
              <a:buChar char="Ø"/>
            </a:pPr>
            <a:r>
              <a:rPr lang="en-US" dirty="0">
                <a:solidFill>
                  <a:srgbClr val="FFFFFF"/>
                </a:solidFill>
              </a:rPr>
              <a:t>Big-O Notation</a:t>
            </a:r>
          </a:p>
          <a:p>
            <a:endParaRPr lang="en-US" dirty="0">
              <a:solidFill>
                <a:srgbClr val="FFFFFF"/>
              </a:solidFill>
            </a:endParaRPr>
          </a:p>
        </p:txBody>
      </p:sp>
    </p:spTree>
    <p:extLst>
      <p:ext uri="{BB962C8B-B14F-4D97-AF65-F5344CB8AC3E}">
        <p14:creationId xmlns:p14="http://schemas.microsoft.com/office/powerpoint/2010/main" val="34319906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3BA6E-C230-44DA-A53F-979F35928C43}"/>
              </a:ext>
            </a:extLst>
          </p:cNvPr>
          <p:cNvSpPr txBox="1"/>
          <p:nvPr/>
        </p:nvSpPr>
        <p:spPr>
          <a:xfrm>
            <a:off x="277836" y="243513"/>
            <a:ext cx="6741942" cy="2585323"/>
          </a:xfrm>
          <a:prstGeom prst="rect">
            <a:avLst/>
          </a:prstGeom>
          <a:noFill/>
        </p:spPr>
        <p:txBody>
          <a:bodyPr wrap="square">
            <a:spAutoFit/>
          </a:bodyPr>
          <a:lstStyle/>
          <a:p>
            <a:pPr algn="just"/>
            <a:r>
              <a:rPr lang="en-US" b="1" dirty="0"/>
              <a:t>Facial Recognition</a:t>
            </a:r>
          </a:p>
          <a:p>
            <a:pPr algn="just"/>
            <a:r>
              <a:rPr lang="en-US" dirty="0"/>
              <a:t>Facial recognition is the mechanics behind iPhone logins and Snapchat filters, and it runs on an algorithm. The system works by using a biometrics map to plot facial features from a photo or video. It then takes this information and compares it to a known database of faces to find a match. This is how it can verify identity. When it is just used for Instagram or Snapchat filters, there is no database search. It simply makes a biometric map of the face and applies the filter to it. </a:t>
            </a:r>
          </a:p>
        </p:txBody>
      </p:sp>
      <p:sp>
        <p:nvSpPr>
          <p:cNvPr id="5" name="TextBox 4">
            <a:extLst>
              <a:ext uri="{FF2B5EF4-FFF2-40B4-BE49-F238E27FC236}">
                <a16:creationId xmlns:a16="http://schemas.microsoft.com/office/drawing/2014/main" id="{B2D6E51E-2777-462B-9F3A-A5C82A1B6C0A}"/>
              </a:ext>
            </a:extLst>
          </p:cNvPr>
          <p:cNvSpPr txBox="1"/>
          <p:nvPr/>
        </p:nvSpPr>
        <p:spPr>
          <a:xfrm>
            <a:off x="277836" y="3107385"/>
            <a:ext cx="6741942" cy="2308324"/>
          </a:xfrm>
          <a:prstGeom prst="rect">
            <a:avLst/>
          </a:prstGeom>
          <a:noFill/>
        </p:spPr>
        <p:txBody>
          <a:bodyPr wrap="square">
            <a:spAutoFit/>
          </a:bodyPr>
          <a:lstStyle/>
          <a:p>
            <a:pPr algn="just"/>
            <a:r>
              <a:rPr lang="en-US" b="1" dirty="0"/>
              <a:t>Recipes</a:t>
            </a:r>
          </a:p>
          <a:p>
            <a:pPr algn="just"/>
            <a:r>
              <a:rPr lang="en-US" dirty="0"/>
              <a:t>Just like sorting papers and even tying your shoes, following a recipe is a type of algorithm. The goal of course being to create a duplicated outcome. In order to complete a recipe, you have to follow a given set of steps. Say you are making bread. You need flour, yeast and water. After you have your ingredients, you need to combine them in a certain way that will create a predictable outcome, in this case a loaf of bread. </a:t>
            </a:r>
          </a:p>
        </p:txBody>
      </p:sp>
      <p:sp>
        <p:nvSpPr>
          <p:cNvPr id="7" name="TextBox 6">
            <a:extLst>
              <a:ext uri="{FF2B5EF4-FFF2-40B4-BE49-F238E27FC236}">
                <a16:creationId xmlns:a16="http://schemas.microsoft.com/office/drawing/2014/main" id="{5729750E-BDA2-4675-AE40-4A4ADFEA5B5D}"/>
              </a:ext>
            </a:extLst>
          </p:cNvPr>
          <p:cNvSpPr txBox="1"/>
          <p:nvPr/>
        </p:nvSpPr>
        <p:spPr>
          <a:xfrm>
            <a:off x="840543" y="5855841"/>
            <a:ext cx="9991580" cy="369332"/>
          </a:xfrm>
          <a:prstGeom prst="rect">
            <a:avLst/>
          </a:prstGeom>
          <a:noFill/>
        </p:spPr>
        <p:txBody>
          <a:bodyPr wrap="square">
            <a:spAutoFit/>
          </a:bodyPr>
          <a:lstStyle/>
          <a:p>
            <a:r>
              <a:rPr lang="en-US" b="1" dirty="0"/>
              <a:t>Sorting Papers, Traffic Signals, Bus Schedules, GPS, Google Search, Facebook, etc.</a:t>
            </a:r>
          </a:p>
        </p:txBody>
      </p:sp>
      <p:pic>
        <p:nvPicPr>
          <p:cNvPr id="5122" name="Picture 2" descr="Facial recognition: strict regulation is needed to prevent human rights  violations - Newsroom">
            <a:extLst>
              <a:ext uri="{FF2B5EF4-FFF2-40B4-BE49-F238E27FC236}">
                <a16:creationId xmlns:a16="http://schemas.microsoft.com/office/drawing/2014/main" id="{75FE6AEB-E408-4575-92FA-1E930BAF3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57" y="2182863"/>
            <a:ext cx="4434107" cy="249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8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p:txBody>
          <a:bodyPr/>
          <a:lstStyle/>
          <a:p>
            <a:r>
              <a:rPr lang="en-US"/>
              <a:t>Searching Algorithms</a:t>
            </a:r>
            <a:endParaRPr lang="en-US" dirty="0"/>
          </a:p>
        </p:txBody>
      </p:sp>
      <mc:AlternateContent xmlns:mc="http://schemas.openxmlformats.org/markup-compatibility/2006" xmlns:a14="http://schemas.microsoft.com/office/drawing/2010/main">
        <mc:Choice Requires="a14">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4098" name="Picture 2" descr="Word 2010: Checking Spelling and Grammar">
            <a:extLst>
              <a:ext uri="{FF2B5EF4-FFF2-40B4-BE49-F238E27FC236}">
                <a16:creationId xmlns:a16="http://schemas.microsoft.com/office/drawing/2014/main" id="{DA9279E4-25FF-4871-A0A0-D23DC06581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4170" y="150001"/>
            <a:ext cx="3061261" cy="306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1A18-B7BC-4696-9416-90F39A313191}"/>
              </a:ext>
            </a:extLst>
          </p:cNvPr>
          <p:cNvSpPr>
            <a:spLocks noGrp="1"/>
          </p:cNvSpPr>
          <p:nvPr>
            <p:ph type="title"/>
          </p:nvPr>
        </p:nvSpPr>
        <p:spPr/>
        <p:txBody>
          <a:bodyPr/>
          <a:lstStyle/>
          <a:p>
            <a:r>
              <a:rPr lang="en-US" dirty="0"/>
              <a:t>Linear Search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4A275F-46E2-4D43-929F-DF2A33758716}"/>
                  </a:ext>
                </a:extLst>
              </p:cNvPr>
              <p:cNvSpPr>
                <a:spLocks noGrp="1"/>
              </p:cNvSpPr>
              <p:nvPr>
                <p:ph idx="1"/>
              </p:nvPr>
            </p:nvSpPr>
            <p:spPr>
              <a:xfrm>
                <a:off x="5162168" y="659442"/>
                <a:ext cx="5190066" cy="2405840"/>
              </a:xfrm>
            </p:spPr>
            <p:txBody>
              <a:bodyPr/>
              <a:lstStyle/>
              <a:p>
                <a:pPr algn="just"/>
                <a:r>
                  <a:rPr lang="en-US" dirty="0"/>
                  <a:t>This algorithm checks each term in the sequence, in order, with the desired term, </a:t>
                </a:r>
                <a14:m>
                  <m:oMath xmlns:m="http://schemas.openxmlformats.org/officeDocument/2006/math">
                    <m:r>
                      <a:rPr lang="en-US" b="0" i="1" smtClean="0">
                        <a:latin typeface="Cambria Math" panose="02040503050406030204" pitchFamily="18" charset="0"/>
                      </a:rPr>
                      <m:t>𝑥</m:t>
                    </m:r>
                  </m:oMath>
                </a14:m>
                <a:r>
                  <a:rPr lang="en-US" dirty="0"/>
                  <a:t>.</a:t>
                </a:r>
              </a:p>
              <a:p>
                <a:pPr algn="just"/>
                <a:r>
                  <a:rPr lang="en-US" dirty="0">
                    <a:solidFill>
                      <a:srgbClr val="7030A0"/>
                    </a:solidFill>
                  </a:rPr>
                  <a:t>Let </a:t>
                </a:r>
                <a14:m>
                  <m:oMath xmlns:m="http://schemas.openxmlformats.org/officeDocument/2006/math">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=9</m:t>
                    </m:r>
                  </m:oMath>
                </a14:m>
                <a:endParaRPr lang="en-US" dirty="0">
                  <a:solidFill>
                    <a:srgbClr val="7030A0"/>
                  </a:solidFill>
                </a:endParaRPr>
              </a:p>
              <a:p>
                <a:pPr algn="just"/>
                <a:endParaRPr lang="en-US" dirty="0">
                  <a:solidFill>
                    <a:srgbClr val="7030A0"/>
                  </a:solidFill>
                </a:endParaRPr>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4, 7, 3, 2, 1, 0, 9</m:t>
                      </m:r>
                    </m:oMath>
                  </m:oMathPara>
                </a14:m>
                <a:endParaRPr lang="en-US" sz="2400" dirty="0"/>
              </a:p>
            </p:txBody>
          </p:sp>
        </mc:Choice>
        <mc:Fallback xmlns="">
          <p:sp>
            <p:nvSpPr>
              <p:cNvPr id="3" name="Content Placeholder 2">
                <a:extLst>
                  <a:ext uri="{FF2B5EF4-FFF2-40B4-BE49-F238E27FC236}">
                    <a16:creationId xmlns:a16="http://schemas.microsoft.com/office/drawing/2014/main" id="{2E4A275F-46E2-4D43-929F-DF2A33758716}"/>
                  </a:ext>
                </a:extLst>
              </p:cNvPr>
              <p:cNvSpPr>
                <a:spLocks noGrp="1" noRot="1" noChangeAspect="1" noMove="1" noResize="1" noEditPoints="1" noAdjustHandles="1" noChangeArrowheads="1" noChangeShapeType="1" noTextEdit="1"/>
              </p:cNvSpPr>
              <p:nvPr>
                <p:ph idx="1"/>
              </p:nvPr>
            </p:nvSpPr>
            <p:spPr>
              <a:xfrm>
                <a:off x="5162168" y="659442"/>
                <a:ext cx="5190066" cy="2405840"/>
              </a:xfrm>
              <a:blipFill>
                <a:blip r:embed="rId3"/>
                <a:stretch>
                  <a:fillRect l="-353" r="-940"/>
                </a:stretch>
              </a:blipFill>
            </p:spPr>
            <p:txBody>
              <a:bodyPr/>
              <a:lstStyle/>
              <a:p>
                <a:r>
                  <a:rPr lang="en-US">
                    <a:noFill/>
                  </a:rPr>
                  <a:t> </a:t>
                </a:r>
              </a:p>
            </p:txBody>
          </p:sp>
        </mc:Fallback>
      </mc:AlternateContent>
      <p:pic>
        <p:nvPicPr>
          <p:cNvPr id="1026" name="Picture 2" descr="Linear, Binary, and Interpolation Search Algorithms Explained | LaptrinhX">
            <a:extLst>
              <a:ext uri="{FF2B5EF4-FFF2-40B4-BE49-F238E27FC236}">
                <a16:creationId xmlns:a16="http://schemas.microsoft.com/office/drawing/2014/main" id="{2C878835-D801-4922-9594-63D9CB773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23" y="3663993"/>
            <a:ext cx="3873158" cy="1898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8C8B610-224C-4E2C-8ECF-9E05FB8947F1}"/>
              </a:ext>
            </a:extLst>
          </p:cNvPr>
          <p:cNvGrpSpPr/>
          <p:nvPr/>
        </p:nvGrpSpPr>
        <p:grpSpPr>
          <a:xfrm>
            <a:off x="6110068" y="1985541"/>
            <a:ext cx="2790929" cy="1956670"/>
            <a:chOff x="6741555" y="3853640"/>
            <a:chExt cx="2790929" cy="195667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D2F4A6-8C46-4012-B967-E0DE64E72DAB}"/>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5" name="TextBox 4">
                  <a:extLst>
                    <a:ext uri="{FF2B5EF4-FFF2-40B4-BE49-F238E27FC236}">
                      <a16:creationId xmlns:a16="http://schemas.microsoft.com/office/drawing/2014/main" id="{9CD2F4A6-8C46-4012-B967-E0DE64E72DAB}"/>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5"/>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1C957D4-16F0-4D53-86B8-522FC224FCF5}"/>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71C957D4-16F0-4D53-86B8-522FC224FCF5}"/>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6"/>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B7158F-F906-42CF-AEF8-8E9E0788E68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97B7158F-F906-42CF-AEF8-8E9E0788E68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12C9173-834D-420F-A9B9-1ECDF45E2A00}"/>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412C9173-834D-420F-A9B9-1ECDF45E2A00}"/>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445FC1-AC91-4466-B7D8-3AF4E58943F3}"/>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6D445FC1-AC91-4466-B7D8-3AF4E58943F3}"/>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9"/>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4F11AC-A403-480D-B438-08D242462A04}"/>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CE4F11AC-A403-480D-B438-08D242462A04}"/>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198AA5-9EBF-410E-9A2E-A579686FCFBA}"/>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5E198AA5-9EBF-410E-9A2E-A579686FCFBA}"/>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11"/>
                  <a:stretch>
                    <a:fillRect b="-30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EA7BCFE-E7C5-4537-A79A-7A7C9EFC917D}"/>
                </a:ext>
              </a:extLst>
            </p:cNvPr>
            <p:cNvSpPr txBox="1"/>
            <p:nvPr/>
          </p:nvSpPr>
          <p:spPr>
            <a:xfrm>
              <a:off x="6741555" y="541020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p:grpSp>
      <p:pic>
        <p:nvPicPr>
          <p:cNvPr id="14" name="Picture 13">
            <a:extLst>
              <a:ext uri="{FF2B5EF4-FFF2-40B4-BE49-F238E27FC236}">
                <a16:creationId xmlns:a16="http://schemas.microsoft.com/office/drawing/2014/main" id="{08953C17-AC04-4D81-A99E-E9D19030B8A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39345" t="46937" r="14616" b="25364"/>
          <a:stretch/>
        </p:blipFill>
        <p:spPr>
          <a:xfrm>
            <a:off x="4936248" y="4238685"/>
            <a:ext cx="7112584" cy="2405840"/>
          </a:xfrm>
          <a:prstGeom prst="rect">
            <a:avLst/>
          </a:prstGeom>
        </p:spPr>
      </p:pic>
    </p:spTree>
    <p:extLst>
      <p:ext uri="{BB962C8B-B14F-4D97-AF65-F5344CB8AC3E}">
        <p14:creationId xmlns:p14="http://schemas.microsoft.com/office/powerpoint/2010/main" val="1037320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12 in the list:</a:t>
            </a:r>
          </a:p>
        </p:txBody>
      </p:sp>
      <p:sp>
        <p:nvSpPr>
          <p:cNvPr id="7" name="TextBox 6">
            <a:extLst>
              <a:ext uri="{FF2B5EF4-FFF2-40B4-BE49-F238E27FC236}">
                <a16:creationId xmlns:a16="http://schemas.microsoft.com/office/drawing/2014/main" id="{5AC32E0D-ADC5-48B4-9116-FC30F63659F0}"/>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1AA15E-C220-4E72-809E-C8298A5212A8}"/>
                  </a:ext>
                </a:extLst>
              </p:cNvPr>
              <p:cNvSpPr txBox="1"/>
              <p:nvPr/>
            </p:nvSpPr>
            <p:spPr>
              <a:xfrm>
                <a:off x="389880" y="1330362"/>
                <a:ext cx="7443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=12</m:t>
                      </m:r>
                    </m:oMath>
                  </m:oMathPara>
                </a14:m>
                <a:endParaRPr lang="en-US" dirty="0"/>
              </a:p>
            </p:txBody>
          </p:sp>
        </mc:Choice>
        <mc:Fallback xmlns="">
          <p:sp>
            <p:nvSpPr>
              <p:cNvPr id="9" name="TextBox 8">
                <a:extLst>
                  <a:ext uri="{FF2B5EF4-FFF2-40B4-BE49-F238E27FC236}">
                    <a16:creationId xmlns:a16="http://schemas.microsoft.com/office/drawing/2014/main" id="{541AA15E-C220-4E72-809E-C8298A5212A8}"/>
                  </a:ext>
                </a:extLst>
              </p:cNvPr>
              <p:cNvSpPr txBox="1">
                <a:spLocks noRot="1" noChangeAspect="1" noMove="1" noResize="1" noEditPoints="1" noAdjustHandles="1" noChangeArrowheads="1" noChangeShapeType="1" noTextEdit="1"/>
              </p:cNvSpPr>
              <p:nvPr/>
            </p:nvSpPr>
            <p:spPr>
              <a:xfrm>
                <a:off x="389880" y="1330362"/>
                <a:ext cx="744371" cy="276999"/>
              </a:xfrm>
              <a:prstGeom prst="rect">
                <a:avLst/>
              </a:prstGeom>
              <a:blipFill>
                <a:blip r:embed="rId2"/>
                <a:stretch>
                  <a:fillRect l="-4098" r="-655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86650-9DD1-4399-81B9-7C6FF42708A5}"/>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10" name="TextBox 9">
                <a:extLst>
                  <a:ext uri="{FF2B5EF4-FFF2-40B4-BE49-F238E27FC236}">
                    <a16:creationId xmlns:a16="http://schemas.microsoft.com/office/drawing/2014/main" id="{CDC86650-9DD1-4399-81B9-7C6FF42708A5}"/>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F3F37D-F378-4809-834E-A001DFCDBC4C}"/>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11" name="TextBox 10">
                <a:extLst>
                  <a:ext uri="{FF2B5EF4-FFF2-40B4-BE49-F238E27FC236}">
                    <a16:creationId xmlns:a16="http://schemas.microsoft.com/office/drawing/2014/main" id="{3BF3F37D-F378-4809-834E-A001DFCDBC4C}"/>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DABA8C-EA71-493B-AB32-11B0892F51BA}"/>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2" name="TextBox 11">
                <a:extLst>
                  <a:ext uri="{FF2B5EF4-FFF2-40B4-BE49-F238E27FC236}">
                    <a16:creationId xmlns:a16="http://schemas.microsoft.com/office/drawing/2014/main" id="{0FDABA8C-EA71-493B-AB32-11B0892F51BA}"/>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BBD285C-5261-4A26-AE0A-AD636BBF0F05}"/>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13" name="TextBox 12">
                <a:extLst>
                  <a:ext uri="{FF2B5EF4-FFF2-40B4-BE49-F238E27FC236}">
                    <a16:creationId xmlns:a16="http://schemas.microsoft.com/office/drawing/2014/main" id="{5BBD285C-5261-4A26-AE0A-AD636BBF0F05}"/>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3DD6B-B370-4633-9C07-07572B4C40DA}"/>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14" name="TextBox 13">
                <a:extLst>
                  <a:ext uri="{FF2B5EF4-FFF2-40B4-BE49-F238E27FC236}">
                    <a16:creationId xmlns:a16="http://schemas.microsoft.com/office/drawing/2014/main" id="{A1A3DD6B-B370-4633-9C07-07572B4C40DA}"/>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ACB43D-52EF-4420-B946-5B87B6BEB0FC}"/>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5" name="TextBox 14">
                <a:extLst>
                  <a:ext uri="{FF2B5EF4-FFF2-40B4-BE49-F238E27FC236}">
                    <a16:creationId xmlns:a16="http://schemas.microsoft.com/office/drawing/2014/main" id="{FAACB43D-52EF-4420-B946-5B87B6BEB0FC}"/>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CFBDC5F-1B4B-46DF-8B95-829B23EDC984}"/>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6" name="TextBox 15">
                <a:extLst>
                  <a:ext uri="{FF2B5EF4-FFF2-40B4-BE49-F238E27FC236}">
                    <a16:creationId xmlns:a16="http://schemas.microsoft.com/office/drawing/2014/main" id="{CCFBDC5F-1B4B-46DF-8B95-829B23EDC984}"/>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25334A-4B8F-4EB6-8550-9E1FFAE5843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2625334A-4B8F-4EB6-8550-9E1FFAE5843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1E28F2A-F434-4F94-BF6F-F92B1310D5C0}"/>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8" name="TextBox 17">
                <a:extLst>
                  <a:ext uri="{FF2B5EF4-FFF2-40B4-BE49-F238E27FC236}">
                    <a16:creationId xmlns:a16="http://schemas.microsoft.com/office/drawing/2014/main" id="{E1E28F2A-F434-4F94-BF6F-F92B1310D5C0}"/>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1CD22B4-EBDF-43D0-A213-B2187ACB59D9}"/>
              </a:ext>
            </a:extLst>
          </p:cNvPr>
          <p:cNvGrpSpPr/>
          <p:nvPr/>
        </p:nvGrpSpPr>
        <p:grpSpPr>
          <a:xfrm>
            <a:off x="457583" y="1832749"/>
            <a:ext cx="8071127" cy="4761957"/>
            <a:chOff x="457583" y="1832749"/>
            <a:chExt cx="8071127" cy="4761957"/>
          </a:xfrm>
        </p:grpSpPr>
        <p:pic>
          <p:nvPicPr>
            <p:cNvPr id="24" name="Picture 2" descr="PostgresQL BOOLEAN Data Type with Practical Examples">
              <a:extLst>
                <a:ext uri="{FF2B5EF4-FFF2-40B4-BE49-F238E27FC236}">
                  <a16:creationId xmlns:a16="http://schemas.microsoft.com/office/drawing/2014/main" id="{3063EF98-EFA0-43EC-B19F-56743AD2D17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3856668" y="1832749"/>
              <a:ext cx="475488" cy="5384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369BE42-3C15-4407-9D96-330CE44E1779}"/>
                </a:ext>
              </a:extLst>
            </p:cNvPr>
            <p:cNvGrpSpPr/>
            <p:nvPr/>
          </p:nvGrpSpPr>
          <p:grpSpPr>
            <a:xfrm>
              <a:off x="457583" y="1873484"/>
              <a:ext cx="8071127" cy="4721222"/>
              <a:chOff x="457583" y="1873484"/>
              <a:chExt cx="8071127" cy="472122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5BC01D-5A6B-407F-8D90-0008199B0D6B}"/>
                      </a:ext>
                    </a:extLst>
                  </p:cNvPr>
                  <p:cNvSpPr txBox="1"/>
                  <p:nvPr/>
                </p:nvSpPr>
                <p:spPr>
                  <a:xfrm>
                    <a:off x="551463" y="200184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9" name="TextBox 18">
                    <a:extLst>
                      <a:ext uri="{FF2B5EF4-FFF2-40B4-BE49-F238E27FC236}">
                        <a16:creationId xmlns:a16="http://schemas.microsoft.com/office/drawing/2014/main" id="{1F5BC01D-5A6B-407F-8D90-0008199B0D6B}"/>
                      </a:ext>
                    </a:extLst>
                  </p:cNvPr>
                  <p:cNvSpPr txBox="1">
                    <a:spLocks noRot="1" noChangeAspect="1" noMove="1" noResize="1" noEditPoints="1" noAdjustHandles="1" noChangeArrowheads="1" noChangeShapeType="1" noTextEdit="1"/>
                  </p:cNvSpPr>
                  <p:nvPr/>
                </p:nvSpPr>
                <p:spPr>
                  <a:xfrm>
                    <a:off x="551463" y="2001840"/>
                    <a:ext cx="582788" cy="276999"/>
                  </a:xfrm>
                  <a:prstGeom prst="rect">
                    <a:avLst/>
                  </a:prstGeom>
                  <a:blipFill>
                    <a:blip r:embed="rId13"/>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45C5E2A-1048-486E-96CF-8B965A33CAED}"/>
                      </a:ext>
                    </a:extLst>
                  </p:cNvPr>
                  <p:cNvSpPr txBox="1"/>
                  <p:nvPr/>
                </p:nvSpPr>
                <p:spPr>
                  <a:xfrm>
                    <a:off x="1417303" y="200184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20" name="TextBox 19">
                    <a:extLst>
                      <a:ext uri="{FF2B5EF4-FFF2-40B4-BE49-F238E27FC236}">
                        <a16:creationId xmlns:a16="http://schemas.microsoft.com/office/drawing/2014/main" id="{A45C5E2A-1048-486E-96CF-8B965A33CAED}"/>
                      </a:ext>
                    </a:extLst>
                  </p:cNvPr>
                  <p:cNvSpPr txBox="1">
                    <a:spLocks noRot="1" noChangeAspect="1" noMove="1" noResize="1" noEditPoints="1" noAdjustHandles="1" noChangeArrowheads="1" noChangeShapeType="1" noTextEdit="1"/>
                  </p:cNvSpPr>
                  <p:nvPr/>
                </p:nvSpPr>
                <p:spPr>
                  <a:xfrm>
                    <a:off x="1417303" y="2001840"/>
                    <a:ext cx="711733" cy="276999"/>
                  </a:xfrm>
                  <a:prstGeom prst="rect">
                    <a:avLst/>
                  </a:prstGeom>
                  <a:blipFill>
                    <a:blip r:embed="rId14"/>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5FE033C-96D2-48C5-B39C-744FA71EC48A}"/>
                      </a:ext>
                    </a:extLst>
                  </p:cNvPr>
                  <p:cNvSpPr txBox="1"/>
                  <p:nvPr/>
                </p:nvSpPr>
                <p:spPr>
                  <a:xfrm>
                    <a:off x="2917383" y="200443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21" name="TextBox 20">
                    <a:extLst>
                      <a:ext uri="{FF2B5EF4-FFF2-40B4-BE49-F238E27FC236}">
                        <a16:creationId xmlns:a16="http://schemas.microsoft.com/office/drawing/2014/main" id="{D5FE033C-96D2-48C5-B39C-744FA71EC48A}"/>
                      </a:ext>
                    </a:extLst>
                  </p:cNvPr>
                  <p:cNvSpPr txBox="1">
                    <a:spLocks noRot="1" noChangeAspect="1" noMove="1" noResize="1" noEditPoints="1" noAdjustHandles="1" noChangeArrowheads="1" noChangeShapeType="1" noTextEdit="1"/>
                  </p:cNvSpPr>
                  <p:nvPr/>
                </p:nvSpPr>
                <p:spPr>
                  <a:xfrm>
                    <a:off x="2917383" y="2004431"/>
                    <a:ext cx="839974" cy="276999"/>
                  </a:xfrm>
                  <a:prstGeom prst="rect">
                    <a:avLst/>
                  </a:prstGeom>
                  <a:blipFill>
                    <a:blip r:embed="rId15"/>
                    <a:stretch>
                      <a:fillRect l="-6569" r="-6569" b="-8889"/>
                    </a:stretch>
                  </a:blipFill>
                </p:spPr>
                <p:txBody>
                  <a:bodyPr/>
                  <a:lstStyle/>
                  <a:p>
                    <a:r>
                      <a:rPr lang="en-US">
                        <a:noFill/>
                      </a:rPr>
                      <a:t> </a:t>
                    </a:r>
                  </a:p>
                </p:txBody>
              </p:sp>
            </mc:Fallback>
          </mc:AlternateContent>
          <p:pic>
            <p:nvPicPr>
              <p:cNvPr id="1026" name="Picture 2" descr="PostgresQL BOOLEAN Data Type with Practical Examples">
                <a:extLst>
                  <a:ext uri="{FF2B5EF4-FFF2-40B4-BE49-F238E27FC236}">
                    <a16:creationId xmlns:a16="http://schemas.microsoft.com/office/drawing/2014/main" id="{C6CC9DCD-0695-49D7-B3E4-11B9DF43592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204151" y="187348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ostgresQL BOOLEAN Data Type with Practical Examples">
                <a:extLst>
                  <a:ext uri="{FF2B5EF4-FFF2-40B4-BE49-F238E27FC236}">
                    <a16:creationId xmlns:a16="http://schemas.microsoft.com/office/drawing/2014/main" id="{A36D9859-5691-4EB4-BD63-02EA729AC93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8699" t="9502" r="18736" b="29212"/>
              <a:stretch/>
            </p:blipFill>
            <p:spPr bwMode="auto">
              <a:xfrm>
                <a:off x="4027684" y="549862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DDAB9B6-8750-4D79-BA57-E336915642AE}"/>
                      </a:ext>
                    </a:extLst>
                  </p:cNvPr>
                  <p:cNvSpPr txBox="1"/>
                  <p:nvPr/>
                </p:nvSpPr>
                <p:spPr>
                  <a:xfrm>
                    <a:off x="490455" y="2636622"/>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5" name="TextBox 24">
                    <a:extLst>
                      <a:ext uri="{FF2B5EF4-FFF2-40B4-BE49-F238E27FC236}">
                        <a16:creationId xmlns:a16="http://schemas.microsoft.com/office/drawing/2014/main" id="{3DDAB9B6-8750-4D79-BA57-E336915642AE}"/>
                      </a:ext>
                    </a:extLst>
                  </p:cNvPr>
                  <p:cNvSpPr txBox="1">
                    <a:spLocks noRot="1" noChangeAspect="1" noMove="1" noResize="1" noEditPoints="1" noAdjustHandles="1" noChangeArrowheads="1" noChangeShapeType="1" noTextEdit="1"/>
                  </p:cNvSpPr>
                  <p:nvPr/>
                </p:nvSpPr>
                <p:spPr>
                  <a:xfrm>
                    <a:off x="490455" y="2636622"/>
                    <a:ext cx="582788" cy="276999"/>
                  </a:xfrm>
                  <a:prstGeom prst="rect">
                    <a:avLst/>
                  </a:prstGeom>
                  <a:blipFill>
                    <a:blip r:embed="rId16"/>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86A202-31F8-45AA-9EED-C078259A00B6}"/>
                      </a:ext>
                    </a:extLst>
                  </p:cNvPr>
                  <p:cNvSpPr txBox="1"/>
                  <p:nvPr/>
                </p:nvSpPr>
                <p:spPr>
                  <a:xfrm>
                    <a:off x="1555684" y="263662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6" name="TextBox 25">
                    <a:extLst>
                      <a:ext uri="{FF2B5EF4-FFF2-40B4-BE49-F238E27FC236}">
                        <a16:creationId xmlns:a16="http://schemas.microsoft.com/office/drawing/2014/main" id="{AD86A202-31F8-45AA-9EED-C078259A00B6}"/>
                      </a:ext>
                    </a:extLst>
                  </p:cNvPr>
                  <p:cNvSpPr txBox="1">
                    <a:spLocks noRot="1" noChangeAspect="1" noMove="1" noResize="1" noEditPoints="1" noAdjustHandles="1" noChangeArrowheads="1" noChangeShapeType="1" noTextEdit="1"/>
                  </p:cNvSpPr>
                  <p:nvPr/>
                </p:nvSpPr>
                <p:spPr>
                  <a:xfrm>
                    <a:off x="1555684" y="2636622"/>
                    <a:ext cx="711733" cy="276999"/>
                  </a:xfrm>
                  <a:prstGeom prst="rect">
                    <a:avLst/>
                  </a:prstGeom>
                  <a:blipFill>
                    <a:blip r:embed="rId17"/>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1D6F7D-A108-4334-96DF-7A532CD66C97}"/>
                      </a:ext>
                    </a:extLst>
                  </p:cNvPr>
                  <p:cNvSpPr txBox="1"/>
                  <p:nvPr/>
                </p:nvSpPr>
                <p:spPr>
                  <a:xfrm>
                    <a:off x="3177094" y="263662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7" name="TextBox 26">
                    <a:extLst>
                      <a:ext uri="{FF2B5EF4-FFF2-40B4-BE49-F238E27FC236}">
                        <a16:creationId xmlns:a16="http://schemas.microsoft.com/office/drawing/2014/main" id="{521D6F7D-A108-4334-96DF-7A532CD66C97}"/>
                      </a:ext>
                    </a:extLst>
                  </p:cNvPr>
                  <p:cNvSpPr txBox="1">
                    <a:spLocks noRot="1" noChangeAspect="1" noMove="1" noResize="1" noEditPoints="1" noAdjustHandles="1" noChangeArrowheads="1" noChangeShapeType="1" noTextEdit="1"/>
                  </p:cNvSpPr>
                  <p:nvPr/>
                </p:nvSpPr>
                <p:spPr>
                  <a:xfrm>
                    <a:off x="3177094" y="2636622"/>
                    <a:ext cx="839974" cy="276999"/>
                  </a:xfrm>
                  <a:prstGeom prst="rect">
                    <a:avLst/>
                  </a:prstGeom>
                  <a:blipFill>
                    <a:blip r:embed="rId18"/>
                    <a:stretch>
                      <a:fillRect l="-5797" r="-6522" b="-8889"/>
                    </a:stretch>
                  </a:blipFill>
                </p:spPr>
                <p:txBody>
                  <a:bodyPr/>
                  <a:lstStyle/>
                  <a:p>
                    <a:r>
                      <a:rPr lang="en-US">
                        <a:noFill/>
                      </a:rPr>
                      <a:t> </a:t>
                    </a:r>
                  </a:p>
                </p:txBody>
              </p:sp>
            </mc:Fallback>
          </mc:AlternateContent>
          <p:pic>
            <p:nvPicPr>
              <p:cNvPr id="28" name="Picture 2" descr="PostgresQL BOOLEAN Data Type with Practical Examples">
                <a:extLst>
                  <a:ext uri="{FF2B5EF4-FFF2-40B4-BE49-F238E27FC236}">
                    <a16:creationId xmlns:a16="http://schemas.microsoft.com/office/drawing/2014/main" id="{6C5036B3-CEE0-4A4A-AAC0-DCEFA20C077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73031" y="2408146"/>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ostgresQL BOOLEAN Data Type with Practical Examples">
                <a:extLst>
                  <a:ext uri="{FF2B5EF4-FFF2-40B4-BE49-F238E27FC236}">
                    <a16:creationId xmlns:a16="http://schemas.microsoft.com/office/drawing/2014/main" id="{7ADE1E5E-76DF-45D9-94FD-7E8D05C33BC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4148307" y="240814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0FF0089-9D0D-46A6-A0D1-F599DCFD963C}"/>
                      </a:ext>
                    </a:extLst>
                  </p:cNvPr>
                  <p:cNvSpPr txBox="1"/>
                  <p:nvPr/>
                </p:nvSpPr>
                <p:spPr>
                  <a:xfrm>
                    <a:off x="474522" y="3311651"/>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30" name="TextBox 29">
                    <a:extLst>
                      <a:ext uri="{FF2B5EF4-FFF2-40B4-BE49-F238E27FC236}">
                        <a16:creationId xmlns:a16="http://schemas.microsoft.com/office/drawing/2014/main" id="{C0FF0089-9D0D-46A6-A0D1-F599DCFD963C}"/>
                      </a:ext>
                    </a:extLst>
                  </p:cNvPr>
                  <p:cNvSpPr txBox="1">
                    <a:spLocks noRot="1" noChangeAspect="1" noMove="1" noResize="1" noEditPoints="1" noAdjustHandles="1" noChangeArrowheads="1" noChangeShapeType="1" noTextEdit="1"/>
                  </p:cNvSpPr>
                  <p:nvPr/>
                </p:nvSpPr>
                <p:spPr>
                  <a:xfrm>
                    <a:off x="474522" y="3311651"/>
                    <a:ext cx="582788" cy="276999"/>
                  </a:xfrm>
                  <a:prstGeom prst="rect">
                    <a:avLst/>
                  </a:prstGeom>
                  <a:blipFill>
                    <a:blip r:embed="rId19"/>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440D73-478E-46F4-9B6D-EFADFDEB21B6}"/>
                      </a:ext>
                    </a:extLst>
                  </p:cNvPr>
                  <p:cNvSpPr txBox="1"/>
                  <p:nvPr/>
                </p:nvSpPr>
                <p:spPr>
                  <a:xfrm>
                    <a:off x="1539751" y="331165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31" name="TextBox 30">
                    <a:extLst>
                      <a:ext uri="{FF2B5EF4-FFF2-40B4-BE49-F238E27FC236}">
                        <a16:creationId xmlns:a16="http://schemas.microsoft.com/office/drawing/2014/main" id="{53440D73-478E-46F4-9B6D-EFADFDEB21B6}"/>
                      </a:ext>
                    </a:extLst>
                  </p:cNvPr>
                  <p:cNvSpPr txBox="1">
                    <a:spLocks noRot="1" noChangeAspect="1" noMove="1" noResize="1" noEditPoints="1" noAdjustHandles="1" noChangeArrowheads="1" noChangeShapeType="1" noTextEdit="1"/>
                  </p:cNvSpPr>
                  <p:nvPr/>
                </p:nvSpPr>
                <p:spPr>
                  <a:xfrm>
                    <a:off x="1539751" y="3311651"/>
                    <a:ext cx="711733" cy="276999"/>
                  </a:xfrm>
                  <a:prstGeom prst="rect">
                    <a:avLst/>
                  </a:prstGeom>
                  <a:blipFill>
                    <a:blip r:embed="rId20"/>
                    <a:stretch>
                      <a:fillRect l="-7759" r="-7759"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4E3FB06-8883-4BCE-BFBB-84A3625AAC6B}"/>
                      </a:ext>
                    </a:extLst>
                  </p:cNvPr>
                  <p:cNvSpPr txBox="1"/>
                  <p:nvPr/>
                </p:nvSpPr>
                <p:spPr>
                  <a:xfrm>
                    <a:off x="3161161" y="331165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2" name="TextBox 31">
                    <a:extLst>
                      <a:ext uri="{FF2B5EF4-FFF2-40B4-BE49-F238E27FC236}">
                        <a16:creationId xmlns:a16="http://schemas.microsoft.com/office/drawing/2014/main" id="{E4E3FB06-8883-4BCE-BFBB-84A3625AAC6B}"/>
                      </a:ext>
                    </a:extLst>
                  </p:cNvPr>
                  <p:cNvSpPr txBox="1">
                    <a:spLocks noRot="1" noChangeAspect="1" noMove="1" noResize="1" noEditPoints="1" noAdjustHandles="1" noChangeArrowheads="1" noChangeShapeType="1" noTextEdit="1"/>
                  </p:cNvSpPr>
                  <p:nvPr/>
                </p:nvSpPr>
                <p:spPr>
                  <a:xfrm>
                    <a:off x="3161161" y="3311651"/>
                    <a:ext cx="839974" cy="276999"/>
                  </a:xfrm>
                  <a:prstGeom prst="rect">
                    <a:avLst/>
                  </a:prstGeom>
                  <a:blipFill>
                    <a:blip r:embed="rId21"/>
                    <a:stretch>
                      <a:fillRect l="-6569" r="-6569" b="-8696"/>
                    </a:stretch>
                  </a:blipFill>
                </p:spPr>
                <p:txBody>
                  <a:bodyPr/>
                  <a:lstStyle/>
                  <a:p>
                    <a:r>
                      <a:rPr lang="en-US">
                        <a:noFill/>
                      </a:rPr>
                      <a:t> </a:t>
                    </a:r>
                  </a:p>
                </p:txBody>
              </p:sp>
            </mc:Fallback>
          </mc:AlternateContent>
          <p:pic>
            <p:nvPicPr>
              <p:cNvPr id="33" name="Picture 2" descr="PostgresQL BOOLEAN Data Type with Practical Examples">
                <a:extLst>
                  <a:ext uri="{FF2B5EF4-FFF2-40B4-BE49-F238E27FC236}">
                    <a16:creationId xmlns:a16="http://schemas.microsoft.com/office/drawing/2014/main" id="{535C37AC-C0AB-4D6C-9618-DABA3FDC9BB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57098" y="3083175"/>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ostgresQL BOOLEAN Data Type with Practical Examples">
                <a:extLst>
                  <a:ext uri="{FF2B5EF4-FFF2-40B4-BE49-F238E27FC236}">
                    <a16:creationId xmlns:a16="http://schemas.microsoft.com/office/drawing/2014/main" id="{E86FEA68-58C8-4FEC-BBCA-679D6427534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4132374" y="308317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21C7F83-E317-4432-A984-B4CBA9536DE5}"/>
                      </a:ext>
                    </a:extLst>
                  </p:cNvPr>
                  <p:cNvSpPr txBox="1"/>
                  <p:nvPr/>
                </p:nvSpPr>
                <p:spPr>
                  <a:xfrm>
                    <a:off x="464008" y="390473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5" name="TextBox 34">
                    <a:extLst>
                      <a:ext uri="{FF2B5EF4-FFF2-40B4-BE49-F238E27FC236}">
                        <a16:creationId xmlns:a16="http://schemas.microsoft.com/office/drawing/2014/main" id="{321C7F83-E317-4432-A984-B4CBA9536DE5}"/>
                      </a:ext>
                    </a:extLst>
                  </p:cNvPr>
                  <p:cNvSpPr txBox="1">
                    <a:spLocks noRot="1" noChangeAspect="1" noMove="1" noResize="1" noEditPoints="1" noAdjustHandles="1" noChangeArrowheads="1" noChangeShapeType="1" noTextEdit="1"/>
                  </p:cNvSpPr>
                  <p:nvPr/>
                </p:nvSpPr>
                <p:spPr>
                  <a:xfrm>
                    <a:off x="464008" y="3904738"/>
                    <a:ext cx="582788" cy="276999"/>
                  </a:xfrm>
                  <a:prstGeom prst="rect">
                    <a:avLst/>
                  </a:prstGeom>
                  <a:blipFill>
                    <a:blip r:embed="rId22"/>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5986B92-5487-4140-A96F-5A2224333C8B}"/>
                      </a:ext>
                    </a:extLst>
                  </p:cNvPr>
                  <p:cNvSpPr txBox="1"/>
                  <p:nvPr/>
                </p:nvSpPr>
                <p:spPr>
                  <a:xfrm>
                    <a:off x="1529237" y="390473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6" name="TextBox 35">
                    <a:extLst>
                      <a:ext uri="{FF2B5EF4-FFF2-40B4-BE49-F238E27FC236}">
                        <a16:creationId xmlns:a16="http://schemas.microsoft.com/office/drawing/2014/main" id="{C5986B92-5487-4140-A96F-5A2224333C8B}"/>
                      </a:ext>
                    </a:extLst>
                  </p:cNvPr>
                  <p:cNvSpPr txBox="1">
                    <a:spLocks noRot="1" noChangeAspect="1" noMove="1" noResize="1" noEditPoints="1" noAdjustHandles="1" noChangeArrowheads="1" noChangeShapeType="1" noTextEdit="1"/>
                  </p:cNvSpPr>
                  <p:nvPr/>
                </p:nvSpPr>
                <p:spPr>
                  <a:xfrm>
                    <a:off x="1529237" y="3904738"/>
                    <a:ext cx="711733" cy="276999"/>
                  </a:xfrm>
                  <a:prstGeom prst="rect">
                    <a:avLst/>
                  </a:prstGeom>
                  <a:blipFill>
                    <a:blip r:embed="rId23"/>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F894CCA-CC67-4F47-A8D2-12FEE4666E49}"/>
                      </a:ext>
                    </a:extLst>
                  </p:cNvPr>
                  <p:cNvSpPr txBox="1"/>
                  <p:nvPr/>
                </p:nvSpPr>
                <p:spPr>
                  <a:xfrm>
                    <a:off x="3150647" y="3904738"/>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7" name="TextBox 36">
                    <a:extLst>
                      <a:ext uri="{FF2B5EF4-FFF2-40B4-BE49-F238E27FC236}">
                        <a16:creationId xmlns:a16="http://schemas.microsoft.com/office/drawing/2014/main" id="{FF894CCA-CC67-4F47-A8D2-12FEE4666E49}"/>
                      </a:ext>
                    </a:extLst>
                  </p:cNvPr>
                  <p:cNvSpPr txBox="1">
                    <a:spLocks noRot="1" noChangeAspect="1" noMove="1" noResize="1" noEditPoints="1" noAdjustHandles="1" noChangeArrowheads="1" noChangeShapeType="1" noTextEdit="1"/>
                  </p:cNvSpPr>
                  <p:nvPr/>
                </p:nvSpPr>
                <p:spPr>
                  <a:xfrm>
                    <a:off x="3150647" y="3904738"/>
                    <a:ext cx="839974" cy="276999"/>
                  </a:xfrm>
                  <a:prstGeom prst="rect">
                    <a:avLst/>
                  </a:prstGeom>
                  <a:blipFill>
                    <a:blip r:embed="rId24"/>
                    <a:stretch>
                      <a:fillRect l="-6522" r="-5797" b="-8889"/>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7ECBC1B4-155B-4053-B0AD-2A05E441448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46584" y="367626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07774C6B-6538-476C-B69D-70A0FDC91E9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4121860" y="3676262"/>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919B266-88E2-41F8-A78B-C61652F936A1}"/>
                      </a:ext>
                    </a:extLst>
                  </p:cNvPr>
                  <p:cNvSpPr txBox="1"/>
                  <p:nvPr/>
                </p:nvSpPr>
                <p:spPr>
                  <a:xfrm>
                    <a:off x="474867" y="457834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40" name="TextBox 39">
                    <a:extLst>
                      <a:ext uri="{FF2B5EF4-FFF2-40B4-BE49-F238E27FC236}">
                        <a16:creationId xmlns:a16="http://schemas.microsoft.com/office/drawing/2014/main" id="{B919B266-88E2-41F8-A78B-C61652F936A1}"/>
                      </a:ext>
                    </a:extLst>
                  </p:cNvPr>
                  <p:cNvSpPr txBox="1">
                    <a:spLocks noRot="1" noChangeAspect="1" noMove="1" noResize="1" noEditPoints="1" noAdjustHandles="1" noChangeArrowheads="1" noChangeShapeType="1" noTextEdit="1"/>
                  </p:cNvSpPr>
                  <p:nvPr/>
                </p:nvSpPr>
                <p:spPr>
                  <a:xfrm>
                    <a:off x="474867" y="4578344"/>
                    <a:ext cx="582788" cy="276999"/>
                  </a:xfrm>
                  <a:prstGeom prst="rect">
                    <a:avLst/>
                  </a:prstGeom>
                  <a:blipFill>
                    <a:blip r:embed="rId25"/>
                    <a:stretch>
                      <a:fillRect l="-14737" t="-28889" r="-24211"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2E1DD3-0168-4AA5-8361-0A75D0DC3880}"/>
                      </a:ext>
                    </a:extLst>
                  </p:cNvPr>
                  <p:cNvSpPr txBox="1"/>
                  <p:nvPr/>
                </p:nvSpPr>
                <p:spPr>
                  <a:xfrm>
                    <a:off x="1540096" y="457834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41" name="TextBox 40">
                    <a:extLst>
                      <a:ext uri="{FF2B5EF4-FFF2-40B4-BE49-F238E27FC236}">
                        <a16:creationId xmlns:a16="http://schemas.microsoft.com/office/drawing/2014/main" id="{412E1DD3-0168-4AA5-8361-0A75D0DC3880}"/>
                      </a:ext>
                    </a:extLst>
                  </p:cNvPr>
                  <p:cNvSpPr txBox="1">
                    <a:spLocks noRot="1" noChangeAspect="1" noMove="1" noResize="1" noEditPoints="1" noAdjustHandles="1" noChangeArrowheads="1" noChangeShapeType="1" noTextEdit="1"/>
                  </p:cNvSpPr>
                  <p:nvPr/>
                </p:nvSpPr>
                <p:spPr>
                  <a:xfrm>
                    <a:off x="1540096" y="4578344"/>
                    <a:ext cx="711733" cy="276999"/>
                  </a:xfrm>
                  <a:prstGeom prst="rect">
                    <a:avLst/>
                  </a:prstGeom>
                  <a:blipFill>
                    <a:blip r:embed="rId26"/>
                    <a:stretch>
                      <a:fillRect l="-7759" r="-775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A7BA579-C34D-424F-BEDD-F305E8C76D8E}"/>
                      </a:ext>
                    </a:extLst>
                  </p:cNvPr>
                  <p:cNvSpPr txBox="1"/>
                  <p:nvPr/>
                </p:nvSpPr>
                <p:spPr>
                  <a:xfrm>
                    <a:off x="3161506" y="4578344"/>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42" name="TextBox 41">
                    <a:extLst>
                      <a:ext uri="{FF2B5EF4-FFF2-40B4-BE49-F238E27FC236}">
                        <a16:creationId xmlns:a16="http://schemas.microsoft.com/office/drawing/2014/main" id="{9A7BA579-C34D-424F-BEDD-F305E8C76D8E}"/>
                      </a:ext>
                    </a:extLst>
                  </p:cNvPr>
                  <p:cNvSpPr txBox="1">
                    <a:spLocks noRot="1" noChangeAspect="1" noMove="1" noResize="1" noEditPoints="1" noAdjustHandles="1" noChangeArrowheads="1" noChangeShapeType="1" noTextEdit="1"/>
                  </p:cNvSpPr>
                  <p:nvPr/>
                </p:nvSpPr>
                <p:spPr>
                  <a:xfrm>
                    <a:off x="3161506" y="4578344"/>
                    <a:ext cx="839974" cy="276999"/>
                  </a:xfrm>
                  <a:prstGeom prst="rect">
                    <a:avLst/>
                  </a:prstGeom>
                  <a:blipFill>
                    <a:blip r:embed="rId27"/>
                    <a:stretch>
                      <a:fillRect l="-6569" r="-6569" b="-11111"/>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48B64E65-14A2-45BE-9A35-5D686519051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57443" y="4349868"/>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B6DE3CB9-1DAC-4D24-9345-71ABB870D3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4132719" y="4349868"/>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385FEE7-00CB-445F-982F-7EF1B2B3E89F}"/>
                      </a:ext>
                    </a:extLst>
                  </p:cNvPr>
                  <p:cNvSpPr txBox="1"/>
                  <p:nvPr/>
                </p:nvSpPr>
                <p:spPr>
                  <a:xfrm>
                    <a:off x="457583" y="511724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5" name="TextBox 44">
                    <a:extLst>
                      <a:ext uri="{FF2B5EF4-FFF2-40B4-BE49-F238E27FC236}">
                        <a16:creationId xmlns:a16="http://schemas.microsoft.com/office/drawing/2014/main" id="{C385FEE7-00CB-445F-982F-7EF1B2B3E89F}"/>
                      </a:ext>
                    </a:extLst>
                  </p:cNvPr>
                  <p:cNvSpPr txBox="1">
                    <a:spLocks noRot="1" noChangeAspect="1" noMove="1" noResize="1" noEditPoints="1" noAdjustHandles="1" noChangeArrowheads="1" noChangeShapeType="1" noTextEdit="1"/>
                  </p:cNvSpPr>
                  <p:nvPr/>
                </p:nvSpPr>
                <p:spPr>
                  <a:xfrm>
                    <a:off x="457583" y="5117243"/>
                    <a:ext cx="582788" cy="276999"/>
                  </a:xfrm>
                  <a:prstGeom prst="rect">
                    <a:avLst/>
                  </a:prstGeom>
                  <a:blipFill>
                    <a:blip r:embed="rId28"/>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A7E67DA-4D70-4028-B833-01D6DA16034D}"/>
                      </a:ext>
                    </a:extLst>
                  </p:cNvPr>
                  <p:cNvSpPr txBox="1"/>
                  <p:nvPr/>
                </p:nvSpPr>
                <p:spPr>
                  <a:xfrm>
                    <a:off x="1522812" y="511724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6" name="TextBox 45">
                    <a:extLst>
                      <a:ext uri="{FF2B5EF4-FFF2-40B4-BE49-F238E27FC236}">
                        <a16:creationId xmlns:a16="http://schemas.microsoft.com/office/drawing/2014/main" id="{4A7E67DA-4D70-4028-B833-01D6DA16034D}"/>
                      </a:ext>
                    </a:extLst>
                  </p:cNvPr>
                  <p:cNvSpPr txBox="1">
                    <a:spLocks noRot="1" noChangeAspect="1" noMove="1" noResize="1" noEditPoints="1" noAdjustHandles="1" noChangeArrowheads="1" noChangeShapeType="1" noTextEdit="1"/>
                  </p:cNvSpPr>
                  <p:nvPr/>
                </p:nvSpPr>
                <p:spPr>
                  <a:xfrm>
                    <a:off x="1522812" y="5117243"/>
                    <a:ext cx="711733" cy="276999"/>
                  </a:xfrm>
                  <a:prstGeom prst="rect">
                    <a:avLst/>
                  </a:prstGeom>
                  <a:blipFill>
                    <a:blip r:embed="rId29"/>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A219DB9-9487-4147-A3EB-45B3C7626892}"/>
                      </a:ext>
                    </a:extLst>
                  </p:cNvPr>
                  <p:cNvSpPr txBox="1"/>
                  <p:nvPr/>
                </p:nvSpPr>
                <p:spPr>
                  <a:xfrm>
                    <a:off x="3144222" y="5117243"/>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7" name="TextBox 46">
                    <a:extLst>
                      <a:ext uri="{FF2B5EF4-FFF2-40B4-BE49-F238E27FC236}">
                        <a16:creationId xmlns:a16="http://schemas.microsoft.com/office/drawing/2014/main" id="{AA219DB9-9487-4147-A3EB-45B3C7626892}"/>
                      </a:ext>
                    </a:extLst>
                  </p:cNvPr>
                  <p:cNvSpPr txBox="1">
                    <a:spLocks noRot="1" noChangeAspect="1" noMove="1" noResize="1" noEditPoints="1" noAdjustHandles="1" noChangeArrowheads="1" noChangeShapeType="1" noTextEdit="1"/>
                  </p:cNvSpPr>
                  <p:nvPr/>
                </p:nvSpPr>
                <p:spPr>
                  <a:xfrm>
                    <a:off x="3144222" y="5117243"/>
                    <a:ext cx="968214" cy="276999"/>
                  </a:xfrm>
                  <a:prstGeom prst="rect">
                    <a:avLst/>
                  </a:prstGeom>
                  <a:blipFill>
                    <a:blip r:embed="rId30"/>
                    <a:stretch>
                      <a:fillRect l="-5660" r="-5031" b="-8696"/>
                    </a:stretch>
                  </a:blipFill>
                </p:spPr>
                <p:txBody>
                  <a:bodyPr/>
                  <a:lstStyle/>
                  <a:p>
                    <a:r>
                      <a:rPr lang="en-US">
                        <a:noFill/>
                      </a:rPr>
                      <a:t> </a:t>
                    </a:r>
                  </a:p>
                </p:txBody>
              </p:sp>
            </mc:Fallback>
          </mc:AlternateContent>
          <p:pic>
            <p:nvPicPr>
              <p:cNvPr id="48" name="Picture 2" descr="PostgresQL BOOLEAN Data Type with Practical Examples">
                <a:extLst>
                  <a:ext uri="{FF2B5EF4-FFF2-40B4-BE49-F238E27FC236}">
                    <a16:creationId xmlns:a16="http://schemas.microsoft.com/office/drawing/2014/main" id="{32A8A5A9-B9B5-4F01-88C8-D29E30F69B7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40159" y="488876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PostgresQL BOOLEAN Data Type with Practical Examples">
                <a:extLst>
                  <a:ext uri="{FF2B5EF4-FFF2-40B4-BE49-F238E27FC236}">
                    <a16:creationId xmlns:a16="http://schemas.microsoft.com/office/drawing/2014/main" id="{0095F202-0A7F-4DC3-B1BA-C143E0FB01E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4115435" y="4888767"/>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82C6206-3661-4774-BFB1-972F02040377}"/>
                      </a:ext>
                    </a:extLst>
                  </p:cNvPr>
                  <p:cNvSpPr txBox="1"/>
                  <p:nvPr/>
                </p:nvSpPr>
                <p:spPr>
                  <a:xfrm>
                    <a:off x="459993" y="560902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50" name="TextBox 49">
                    <a:extLst>
                      <a:ext uri="{FF2B5EF4-FFF2-40B4-BE49-F238E27FC236}">
                        <a16:creationId xmlns:a16="http://schemas.microsoft.com/office/drawing/2014/main" id="{482C6206-3661-4774-BFB1-972F02040377}"/>
                      </a:ext>
                    </a:extLst>
                  </p:cNvPr>
                  <p:cNvSpPr txBox="1">
                    <a:spLocks noRot="1" noChangeAspect="1" noMove="1" noResize="1" noEditPoints="1" noAdjustHandles="1" noChangeArrowheads="1" noChangeShapeType="1" noTextEdit="1"/>
                  </p:cNvSpPr>
                  <p:nvPr/>
                </p:nvSpPr>
                <p:spPr>
                  <a:xfrm>
                    <a:off x="459993" y="5609028"/>
                    <a:ext cx="582788" cy="276999"/>
                  </a:xfrm>
                  <a:prstGeom prst="rect">
                    <a:avLst/>
                  </a:prstGeom>
                  <a:blipFill>
                    <a:blip r:embed="rId31"/>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D8577B9-B13C-4825-8AAF-32321D8188E2}"/>
                      </a:ext>
                    </a:extLst>
                  </p:cNvPr>
                  <p:cNvSpPr txBox="1"/>
                  <p:nvPr/>
                </p:nvSpPr>
                <p:spPr>
                  <a:xfrm>
                    <a:off x="1539751" y="571129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1" name="TextBox 50">
                    <a:extLst>
                      <a:ext uri="{FF2B5EF4-FFF2-40B4-BE49-F238E27FC236}">
                        <a16:creationId xmlns:a16="http://schemas.microsoft.com/office/drawing/2014/main" id="{FD8577B9-B13C-4825-8AAF-32321D8188E2}"/>
                      </a:ext>
                    </a:extLst>
                  </p:cNvPr>
                  <p:cNvSpPr txBox="1">
                    <a:spLocks noRot="1" noChangeAspect="1" noMove="1" noResize="1" noEditPoints="1" noAdjustHandles="1" noChangeArrowheads="1" noChangeShapeType="1" noTextEdit="1"/>
                  </p:cNvSpPr>
                  <p:nvPr/>
                </p:nvSpPr>
                <p:spPr>
                  <a:xfrm>
                    <a:off x="1539751" y="5711290"/>
                    <a:ext cx="711733" cy="276999"/>
                  </a:xfrm>
                  <a:prstGeom prst="rect">
                    <a:avLst/>
                  </a:prstGeom>
                  <a:blipFill>
                    <a:blip r:embed="rId32"/>
                    <a:stretch>
                      <a:fillRect l="-7759" r="-7759"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1353AF2-0552-4749-8131-C1F6E05EF9D8}"/>
                      </a:ext>
                    </a:extLst>
                  </p:cNvPr>
                  <p:cNvSpPr txBox="1"/>
                  <p:nvPr/>
                </p:nvSpPr>
                <p:spPr>
                  <a:xfrm>
                    <a:off x="3137021" y="5699492"/>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52" name="TextBox 51">
                    <a:extLst>
                      <a:ext uri="{FF2B5EF4-FFF2-40B4-BE49-F238E27FC236}">
                        <a16:creationId xmlns:a16="http://schemas.microsoft.com/office/drawing/2014/main" id="{C1353AF2-0552-4749-8131-C1F6E05EF9D8}"/>
                      </a:ext>
                    </a:extLst>
                  </p:cNvPr>
                  <p:cNvSpPr txBox="1">
                    <a:spLocks noRot="1" noChangeAspect="1" noMove="1" noResize="1" noEditPoints="1" noAdjustHandles="1" noChangeArrowheads="1" noChangeShapeType="1" noTextEdit="1"/>
                  </p:cNvSpPr>
                  <p:nvPr/>
                </p:nvSpPr>
                <p:spPr>
                  <a:xfrm>
                    <a:off x="3137021" y="5699492"/>
                    <a:ext cx="968214" cy="276999"/>
                  </a:xfrm>
                  <a:prstGeom prst="rect">
                    <a:avLst/>
                  </a:prstGeom>
                  <a:blipFill>
                    <a:blip r:embed="rId33"/>
                    <a:stretch>
                      <a:fillRect l="-5696" r="-5696" b="-8889"/>
                    </a:stretch>
                  </a:blipFill>
                </p:spPr>
                <p:txBody>
                  <a:bodyPr/>
                  <a:lstStyle/>
                  <a:p>
                    <a:r>
                      <a:rPr lang="en-US">
                        <a:noFill/>
                      </a:rPr>
                      <a:t> </a:t>
                    </a:r>
                  </a:p>
                </p:txBody>
              </p:sp>
            </mc:Fallback>
          </mc:AlternateContent>
          <p:pic>
            <p:nvPicPr>
              <p:cNvPr id="53" name="Picture 2" descr="PostgresQL BOOLEAN Data Type with Practical Examples">
                <a:extLst>
                  <a:ext uri="{FF2B5EF4-FFF2-40B4-BE49-F238E27FC236}">
                    <a16:creationId xmlns:a16="http://schemas.microsoft.com/office/drawing/2014/main" id="{0C2D4DE5-E3FF-43BD-8D2C-C97EBB2C105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2357098" y="5482814"/>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BC050A9-A8CE-4837-A036-745BD0946A67}"/>
                      </a:ext>
                    </a:extLst>
                  </p:cNvPr>
                  <p:cNvSpPr txBox="1"/>
                  <p:nvPr/>
                </p:nvSpPr>
                <p:spPr>
                  <a:xfrm>
                    <a:off x="5592964" y="618699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5" name="TextBox 54">
                    <a:extLst>
                      <a:ext uri="{FF2B5EF4-FFF2-40B4-BE49-F238E27FC236}">
                        <a16:creationId xmlns:a16="http://schemas.microsoft.com/office/drawing/2014/main" id="{BBC050A9-A8CE-4837-A036-745BD0946A67}"/>
                      </a:ext>
                    </a:extLst>
                  </p:cNvPr>
                  <p:cNvSpPr txBox="1">
                    <a:spLocks noRot="1" noChangeAspect="1" noMove="1" noResize="1" noEditPoints="1" noAdjustHandles="1" noChangeArrowheads="1" noChangeShapeType="1" noTextEdit="1"/>
                  </p:cNvSpPr>
                  <p:nvPr/>
                </p:nvSpPr>
                <p:spPr>
                  <a:xfrm>
                    <a:off x="5592964" y="6186997"/>
                    <a:ext cx="711733" cy="276999"/>
                  </a:xfrm>
                  <a:prstGeom prst="rect">
                    <a:avLst/>
                  </a:prstGeom>
                  <a:blipFill>
                    <a:blip r:embed="rId34"/>
                    <a:stretch>
                      <a:fillRect l="-6838" r="-7692" b="-13333"/>
                    </a:stretch>
                  </a:blipFill>
                </p:spPr>
                <p:txBody>
                  <a:bodyPr/>
                  <a:lstStyle/>
                  <a:p>
                    <a:r>
                      <a:rPr lang="en-US">
                        <a:noFill/>
                      </a:rPr>
                      <a:t> </a:t>
                    </a:r>
                  </a:p>
                </p:txBody>
              </p:sp>
            </mc:Fallback>
          </mc:AlternateContent>
          <p:pic>
            <p:nvPicPr>
              <p:cNvPr id="56" name="Picture 2" descr="PostgresQL BOOLEAN Data Type with Practical Examples">
                <a:extLst>
                  <a:ext uri="{FF2B5EF4-FFF2-40B4-BE49-F238E27FC236}">
                    <a16:creationId xmlns:a16="http://schemas.microsoft.com/office/drawing/2014/main" id="{57A189F6-6912-4C2F-878D-03C8FD15FA8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491" t="8324" r="59589" b="29213"/>
              <a:stretch/>
            </p:blipFill>
            <p:spPr bwMode="auto">
              <a:xfrm>
                <a:off x="6488795" y="605628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A3C50C-FC91-42EF-A594-13D707A5B15F}"/>
                      </a:ext>
                    </a:extLst>
                  </p:cNvPr>
                  <p:cNvSpPr txBox="1"/>
                  <p:nvPr/>
                </p:nvSpPr>
                <p:spPr>
                  <a:xfrm>
                    <a:off x="7187830" y="6186997"/>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54A3C50C-FC91-42EF-A594-13D707A5B15F}"/>
                      </a:ext>
                    </a:extLst>
                  </p:cNvPr>
                  <p:cNvSpPr txBox="1">
                    <a:spLocks noRot="1" noChangeAspect="1" noMove="1" noResize="1" noEditPoints="1" noAdjustHandles="1" noChangeArrowheads="1" noChangeShapeType="1" noTextEdit="1"/>
                  </p:cNvSpPr>
                  <p:nvPr/>
                </p:nvSpPr>
                <p:spPr>
                  <a:xfrm>
                    <a:off x="7187830" y="6186997"/>
                    <a:ext cx="1340880" cy="276999"/>
                  </a:xfrm>
                  <a:prstGeom prst="rect">
                    <a:avLst/>
                  </a:prstGeom>
                  <a:blipFill>
                    <a:blip r:embed="rId35"/>
                    <a:stretch>
                      <a:fillRect l="-3153" r="-3153" b="-8511"/>
                    </a:stretch>
                  </a:blipFill>
                  <a:ln>
                    <a:solidFill>
                      <a:schemeClr val="accent4">
                        <a:lumMod val="50000"/>
                      </a:schemeClr>
                    </a:solidFill>
                  </a:ln>
                </p:spPr>
                <p:txBody>
                  <a:bodyPr/>
                  <a:lstStyle/>
                  <a:p>
                    <a:r>
                      <a:rPr lang="en-US">
                        <a:noFill/>
                      </a:rPr>
                      <a:t> </a:t>
                    </a:r>
                  </a:p>
                </p:txBody>
              </p:sp>
            </mc:Fallback>
          </mc:AlternateContent>
          <p:sp>
            <p:nvSpPr>
              <p:cNvPr id="57" name="Arrow: Right 56">
                <a:extLst>
                  <a:ext uri="{FF2B5EF4-FFF2-40B4-BE49-F238E27FC236}">
                    <a16:creationId xmlns:a16="http://schemas.microsoft.com/office/drawing/2014/main" id="{B46539AB-BE0B-4294-886E-47B387A24F7D}"/>
                  </a:ext>
                </a:extLst>
              </p:cNvPr>
              <p:cNvSpPr/>
              <p:nvPr/>
            </p:nvSpPr>
            <p:spPr>
              <a:xfrm rot="1237163">
                <a:off x="4851001" y="5953123"/>
                <a:ext cx="512094" cy="13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6EDA9BB9-85B6-4D7B-8FA0-E460D5DDF526}"/>
              </a:ext>
            </a:extLst>
          </p:cNvPr>
          <p:cNvPicPr>
            <a:picLocks noChangeAspect="1"/>
          </p:cNvPicPr>
          <p:nvPr/>
        </p:nvPicPr>
        <p:blipFill rotWithShape="1">
          <a:blip r:embed="rId36">
            <a:extLst>
              <a:ext uri="{BEBA8EAE-BF5A-486C-A8C5-ECC9F3942E4B}">
                <a14:imgProps xmlns:a14="http://schemas.microsoft.com/office/drawing/2010/main">
                  <a14:imgLayer r:embed="rId37">
                    <a14:imgEffect>
                      <a14:sharpenSoften amount="50000"/>
                    </a14:imgEffect>
                  </a14:imgLayer>
                </a14:imgProps>
              </a:ext>
            </a:extLst>
          </a:blip>
          <a:srcRect l="8077" t="33325" r="48175" b="45329"/>
          <a:stretch/>
        </p:blipFill>
        <p:spPr>
          <a:xfrm>
            <a:off x="5279297" y="2191323"/>
            <a:ext cx="6638672" cy="1821099"/>
          </a:xfrm>
          <a:prstGeom prst="rect">
            <a:avLst/>
          </a:prstGeom>
        </p:spPr>
      </p:pic>
    </p:spTree>
    <p:extLst>
      <p:ext uri="{BB962C8B-B14F-4D97-AF65-F5344CB8AC3E}">
        <p14:creationId xmlns:p14="http://schemas.microsoft.com/office/powerpoint/2010/main" val="419827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B34A4-D836-4C01-8C40-7BEA0D742E68}"/>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3 in the list:</a:t>
            </a:r>
          </a:p>
        </p:txBody>
      </p:sp>
      <p:sp>
        <p:nvSpPr>
          <p:cNvPr id="3" name="TextBox 2">
            <a:extLst>
              <a:ext uri="{FF2B5EF4-FFF2-40B4-BE49-F238E27FC236}">
                <a16:creationId xmlns:a16="http://schemas.microsoft.com/office/drawing/2014/main" id="{26B71CE1-4F7B-41FA-B4C0-85F4C518B168}"/>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F4A558-A432-4148-A1C0-86FEA577EC32}"/>
                  </a:ext>
                </a:extLst>
              </p:cNvPr>
              <p:cNvSpPr txBox="1"/>
              <p:nvPr/>
            </p:nvSpPr>
            <p:spPr>
              <a:xfrm>
                <a:off x="575035" y="1484721"/>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=3</m:t>
                      </m:r>
                    </m:oMath>
                  </m:oMathPara>
                </a14:m>
                <a:endParaRPr lang="en-US" dirty="0"/>
              </a:p>
            </p:txBody>
          </p:sp>
        </mc:Choice>
        <mc:Fallback xmlns="">
          <p:sp>
            <p:nvSpPr>
              <p:cNvPr id="4" name="TextBox 3">
                <a:extLst>
                  <a:ext uri="{FF2B5EF4-FFF2-40B4-BE49-F238E27FC236}">
                    <a16:creationId xmlns:a16="http://schemas.microsoft.com/office/drawing/2014/main" id="{81F4A558-A432-4148-A1C0-86FEA577EC32}"/>
                  </a:ext>
                </a:extLst>
              </p:cNvPr>
              <p:cNvSpPr txBox="1">
                <a:spLocks noRot="1" noChangeAspect="1" noMove="1" noResize="1" noEditPoints="1" noAdjustHandles="1" noChangeArrowheads="1" noChangeShapeType="1" noTextEdit="1"/>
              </p:cNvSpPr>
              <p:nvPr/>
            </p:nvSpPr>
            <p:spPr>
              <a:xfrm>
                <a:off x="575035" y="1484721"/>
                <a:ext cx="616130" cy="276999"/>
              </a:xfrm>
              <a:prstGeom prst="rect">
                <a:avLst/>
              </a:prstGeom>
              <a:blipFill>
                <a:blip r:embed="rId2"/>
                <a:stretch>
                  <a:fillRect l="-4950" r="-891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8CB768-82DC-427B-ACBC-4EDB05D84CDB}"/>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548CB768-82DC-427B-ACBC-4EDB05D84CDB}"/>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484544-FE79-4810-B670-015EBC7E5977}"/>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6" name="TextBox 5">
                <a:extLst>
                  <a:ext uri="{FF2B5EF4-FFF2-40B4-BE49-F238E27FC236}">
                    <a16:creationId xmlns:a16="http://schemas.microsoft.com/office/drawing/2014/main" id="{A5484544-FE79-4810-B670-015EBC7E5977}"/>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06E160-7361-4FC5-A94F-BFDE18508B5F}"/>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7" name="TextBox 6">
                <a:extLst>
                  <a:ext uri="{FF2B5EF4-FFF2-40B4-BE49-F238E27FC236}">
                    <a16:creationId xmlns:a16="http://schemas.microsoft.com/office/drawing/2014/main" id="{6306E160-7361-4FC5-A94F-BFDE18508B5F}"/>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F5AC53-0642-4AC3-94E2-D8860C8759E1}"/>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8" name="TextBox 7">
                <a:extLst>
                  <a:ext uri="{FF2B5EF4-FFF2-40B4-BE49-F238E27FC236}">
                    <a16:creationId xmlns:a16="http://schemas.microsoft.com/office/drawing/2014/main" id="{33F5AC53-0642-4AC3-94E2-D8860C8759E1}"/>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D53204D-C7B6-4FA7-A0EA-165E399A6839}"/>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9" name="TextBox 8">
                <a:extLst>
                  <a:ext uri="{FF2B5EF4-FFF2-40B4-BE49-F238E27FC236}">
                    <a16:creationId xmlns:a16="http://schemas.microsoft.com/office/drawing/2014/main" id="{AD53204D-C7B6-4FA7-A0EA-165E399A6839}"/>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92E591-1566-418B-8BF2-F5134D14E8A8}"/>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0" name="TextBox 9">
                <a:extLst>
                  <a:ext uri="{FF2B5EF4-FFF2-40B4-BE49-F238E27FC236}">
                    <a16:creationId xmlns:a16="http://schemas.microsoft.com/office/drawing/2014/main" id="{AD92E591-1566-418B-8BF2-F5134D14E8A8}"/>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63CD9-BF54-483B-AED2-338946796796}"/>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1" name="TextBox 10">
                <a:extLst>
                  <a:ext uri="{FF2B5EF4-FFF2-40B4-BE49-F238E27FC236}">
                    <a16:creationId xmlns:a16="http://schemas.microsoft.com/office/drawing/2014/main" id="{3CA63CD9-BF54-483B-AED2-338946796796}"/>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35021-4A08-4927-BC38-15AF8D7D0CF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AF235021-4A08-4927-BC38-15AF8D7D0CF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833BF3-89D5-41EF-A24A-86506CDC1C2C}"/>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3" name="TextBox 12">
                <a:extLst>
                  <a:ext uri="{FF2B5EF4-FFF2-40B4-BE49-F238E27FC236}">
                    <a16:creationId xmlns:a16="http://schemas.microsoft.com/office/drawing/2014/main" id="{BC833BF3-89D5-41EF-A24A-86506CDC1C2C}"/>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3975D0FF-E5F8-4941-836D-1FE4F77CBEBE}"/>
              </a:ext>
            </a:extLst>
          </p:cNvPr>
          <p:cNvGrpSpPr/>
          <p:nvPr/>
        </p:nvGrpSpPr>
        <p:grpSpPr>
          <a:xfrm>
            <a:off x="507471" y="1988289"/>
            <a:ext cx="9139321" cy="4477713"/>
            <a:chOff x="507471" y="1988289"/>
            <a:chExt cx="9139321" cy="4477713"/>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7EAE3C-900F-482F-8F4E-DB8D883F4271}"/>
                    </a:ext>
                  </a:extLst>
                </p:cNvPr>
                <p:cNvSpPr txBox="1"/>
                <p:nvPr/>
              </p:nvSpPr>
              <p:spPr>
                <a:xfrm>
                  <a:off x="575035" y="228599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4" name="TextBox 13">
                  <a:extLst>
                    <a:ext uri="{FF2B5EF4-FFF2-40B4-BE49-F238E27FC236}">
                      <a16:creationId xmlns:a16="http://schemas.microsoft.com/office/drawing/2014/main" id="{707EAE3C-900F-482F-8F4E-DB8D883F4271}"/>
                    </a:ext>
                  </a:extLst>
                </p:cNvPr>
                <p:cNvSpPr txBox="1">
                  <a:spLocks noRot="1" noChangeAspect="1" noMove="1" noResize="1" noEditPoints="1" noAdjustHandles="1" noChangeArrowheads="1" noChangeShapeType="1" noTextEdit="1"/>
                </p:cNvSpPr>
                <p:nvPr/>
              </p:nvSpPr>
              <p:spPr>
                <a:xfrm>
                  <a:off x="575035" y="2285999"/>
                  <a:ext cx="582788" cy="276999"/>
                </a:xfrm>
                <a:prstGeom prst="rect">
                  <a:avLst/>
                </a:prstGeom>
                <a:blipFill>
                  <a:blip r:embed="rId12"/>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DBA20F-B4A7-4692-8095-48C86B948970}"/>
                    </a:ext>
                  </a:extLst>
                </p:cNvPr>
                <p:cNvSpPr txBox="1"/>
                <p:nvPr/>
              </p:nvSpPr>
              <p:spPr>
                <a:xfrm>
                  <a:off x="164026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15" name="TextBox 14">
                  <a:extLst>
                    <a:ext uri="{FF2B5EF4-FFF2-40B4-BE49-F238E27FC236}">
                      <a16:creationId xmlns:a16="http://schemas.microsoft.com/office/drawing/2014/main" id="{0FDBA20F-B4A7-4692-8095-48C86B948970}"/>
                    </a:ext>
                  </a:extLst>
                </p:cNvPr>
                <p:cNvSpPr txBox="1">
                  <a:spLocks noRot="1" noChangeAspect="1" noMove="1" noResize="1" noEditPoints="1" noAdjustHandles="1" noChangeArrowheads="1" noChangeShapeType="1" noTextEdit="1"/>
                </p:cNvSpPr>
                <p:nvPr/>
              </p:nvSpPr>
              <p:spPr>
                <a:xfrm>
                  <a:off x="1640264" y="2285999"/>
                  <a:ext cx="711733" cy="276999"/>
                </a:xfrm>
                <a:prstGeom prst="rect">
                  <a:avLst/>
                </a:prstGeom>
                <a:blipFill>
                  <a:blip r:embed="rId13"/>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4FF472-5D54-4513-A779-549C06697AD6}"/>
                    </a:ext>
                  </a:extLst>
                </p:cNvPr>
                <p:cNvSpPr txBox="1"/>
                <p:nvPr/>
              </p:nvSpPr>
              <p:spPr>
                <a:xfrm>
                  <a:off x="326167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16" name="TextBox 15">
                  <a:extLst>
                    <a:ext uri="{FF2B5EF4-FFF2-40B4-BE49-F238E27FC236}">
                      <a16:creationId xmlns:a16="http://schemas.microsoft.com/office/drawing/2014/main" id="{4A4FF472-5D54-4513-A779-549C06697AD6}"/>
                    </a:ext>
                  </a:extLst>
                </p:cNvPr>
                <p:cNvSpPr txBox="1">
                  <a:spLocks noRot="1" noChangeAspect="1" noMove="1" noResize="1" noEditPoints="1" noAdjustHandles="1" noChangeArrowheads="1" noChangeShapeType="1" noTextEdit="1"/>
                </p:cNvSpPr>
                <p:nvPr/>
              </p:nvSpPr>
              <p:spPr>
                <a:xfrm>
                  <a:off x="3261674" y="2285999"/>
                  <a:ext cx="711733" cy="276999"/>
                </a:xfrm>
                <a:prstGeom prst="rect">
                  <a:avLst/>
                </a:prstGeom>
                <a:blipFill>
                  <a:blip r:embed="rId14"/>
                  <a:stretch>
                    <a:fillRect l="-6838" r="-7692" b="-8889"/>
                  </a:stretch>
                </a:blipFill>
              </p:spPr>
              <p:txBody>
                <a:bodyPr/>
                <a:lstStyle/>
                <a:p>
                  <a:r>
                    <a:rPr lang="en-US">
                      <a:noFill/>
                    </a:rPr>
                    <a:t> </a:t>
                  </a:r>
                </a:p>
              </p:txBody>
            </p:sp>
          </mc:Fallback>
        </mc:AlternateContent>
        <p:pic>
          <p:nvPicPr>
            <p:cNvPr id="17" name="Picture 2" descr="PostgresQL BOOLEAN Data Type with Practical Examples">
              <a:extLst>
                <a:ext uri="{FF2B5EF4-FFF2-40B4-BE49-F238E27FC236}">
                  <a16:creationId xmlns:a16="http://schemas.microsoft.com/office/drawing/2014/main" id="{5353375E-0B03-45CB-B2DC-F7DAFD64126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57611" y="205752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ostgresQL BOOLEAN Data Type with Practical Examples">
              <a:extLst>
                <a:ext uri="{FF2B5EF4-FFF2-40B4-BE49-F238E27FC236}">
                  <a16:creationId xmlns:a16="http://schemas.microsoft.com/office/drawing/2014/main" id="{1912724D-B014-4062-B266-57969FD262D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32887" y="2057523"/>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562E37-6D55-4165-855A-3BBCDD69DE25}"/>
                    </a:ext>
                  </a:extLst>
                </p:cNvPr>
                <p:cNvSpPr txBox="1"/>
                <p:nvPr/>
              </p:nvSpPr>
              <p:spPr>
                <a:xfrm>
                  <a:off x="557750" y="289088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0" name="TextBox 19">
                  <a:extLst>
                    <a:ext uri="{FF2B5EF4-FFF2-40B4-BE49-F238E27FC236}">
                      <a16:creationId xmlns:a16="http://schemas.microsoft.com/office/drawing/2014/main" id="{37562E37-6D55-4165-855A-3BBCDD69DE25}"/>
                    </a:ext>
                  </a:extLst>
                </p:cNvPr>
                <p:cNvSpPr txBox="1">
                  <a:spLocks noRot="1" noChangeAspect="1" noMove="1" noResize="1" noEditPoints="1" noAdjustHandles="1" noChangeArrowheads="1" noChangeShapeType="1" noTextEdit="1"/>
                </p:cNvSpPr>
                <p:nvPr/>
              </p:nvSpPr>
              <p:spPr>
                <a:xfrm>
                  <a:off x="557750" y="2890885"/>
                  <a:ext cx="582788" cy="276999"/>
                </a:xfrm>
                <a:prstGeom prst="rect">
                  <a:avLst/>
                </a:prstGeom>
                <a:blipFill>
                  <a:blip r:embed="rId16"/>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9CEBC3-3838-4431-9485-66C8513187D8}"/>
                    </a:ext>
                  </a:extLst>
                </p:cNvPr>
                <p:cNvSpPr txBox="1"/>
                <p:nvPr/>
              </p:nvSpPr>
              <p:spPr>
                <a:xfrm>
                  <a:off x="162297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1" name="TextBox 20">
                  <a:extLst>
                    <a:ext uri="{FF2B5EF4-FFF2-40B4-BE49-F238E27FC236}">
                      <a16:creationId xmlns:a16="http://schemas.microsoft.com/office/drawing/2014/main" id="{999CEBC3-3838-4431-9485-66C8513187D8}"/>
                    </a:ext>
                  </a:extLst>
                </p:cNvPr>
                <p:cNvSpPr txBox="1">
                  <a:spLocks noRot="1" noChangeAspect="1" noMove="1" noResize="1" noEditPoints="1" noAdjustHandles="1" noChangeArrowheads="1" noChangeShapeType="1" noTextEdit="1"/>
                </p:cNvSpPr>
                <p:nvPr/>
              </p:nvSpPr>
              <p:spPr>
                <a:xfrm>
                  <a:off x="1622979" y="2890885"/>
                  <a:ext cx="711733" cy="276999"/>
                </a:xfrm>
                <a:prstGeom prst="rect">
                  <a:avLst/>
                </a:prstGeom>
                <a:blipFill>
                  <a:blip r:embed="rId17"/>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88C6ED-7778-4E03-85A4-D9F3C3127F6A}"/>
                    </a:ext>
                  </a:extLst>
                </p:cNvPr>
                <p:cNvSpPr txBox="1"/>
                <p:nvPr/>
              </p:nvSpPr>
              <p:spPr>
                <a:xfrm>
                  <a:off x="324438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7688C6ED-7778-4E03-85A4-D9F3C3127F6A}"/>
                    </a:ext>
                  </a:extLst>
                </p:cNvPr>
                <p:cNvSpPr txBox="1">
                  <a:spLocks noRot="1" noChangeAspect="1" noMove="1" noResize="1" noEditPoints="1" noAdjustHandles="1" noChangeArrowheads="1" noChangeShapeType="1" noTextEdit="1"/>
                </p:cNvSpPr>
                <p:nvPr/>
              </p:nvSpPr>
              <p:spPr>
                <a:xfrm>
                  <a:off x="3244389" y="2890885"/>
                  <a:ext cx="711733" cy="276999"/>
                </a:xfrm>
                <a:prstGeom prst="rect">
                  <a:avLst/>
                </a:prstGeom>
                <a:blipFill>
                  <a:blip r:embed="rId18"/>
                  <a:stretch>
                    <a:fillRect l="-6838" r="-7692" b="-8696"/>
                  </a:stretch>
                </a:blipFill>
              </p:spPr>
              <p:txBody>
                <a:bodyPr/>
                <a:lstStyle/>
                <a:p>
                  <a:r>
                    <a:rPr lang="en-US">
                      <a:noFill/>
                    </a:rPr>
                    <a:t> </a:t>
                  </a:r>
                </a:p>
              </p:txBody>
            </p:sp>
          </mc:Fallback>
        </mc:AlternateContent>
        <p:pic>
          <p:nvPicPr>
            <p:cNvPr id="23" name="Picture 2" descr="PostgresQL BOOLEAN Data Type with Practical Examples">
              <a:extLst>
                <a:ext uri="{FF2B5EF4-FFF2-40B4-BE49-F238E27FC236}">
                  <a16:creationId xmlns:a16="http://schemas.microsoft.com/office/drawing/2014/main" id="{7F23AD0D-BA93-462F-9F7B-B0FA1FB1110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40326" y="266240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ostgresQL BOOLEAN Data Type with Practical Examples">
              <a:extLst>
                <a:ext uri="{FF2B5EF4-FFF2-40B4-BE49-F238E27FC236}">
                  <a16:creationId xmlns:a16="http://schemas.microsoft.com/office/drawing/2014/main" id="{B7328144-2FE6-4ABD-B09C-CBB167B4871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5602" y="266240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307E811-0E56-4F90-B360-ADE27E79859D}"/>
                    </a:ext>
                  </a:extLst>
                </p:cNvPr>
                <p:cNvSpPr txBox="1"/>
                <p:nvPr/>
              </p:nvSpPr>
              <p:spPr>
                <a:xfrm>
                  <a:off x="559319" y="349577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25" name="TextBox 24">
                  <a:extLst>
                    <a:ext uri="{FF2B5EF4-FFF2-40B4-BE49-F238E27FC236}">
                      <a16:creationId xmlns:a16="http://schemas.microsoft.com/office/drawing/2014/main" id="{E307E811-0E56-4F90-B360-ADE27E79859D}"/>
                    </a:ext>
                  </a:extLst>
                </p:cNvPr>
                <p:cNvSpPr txBox="1">
                  <a:spLocks noRot="1" noChangeAspect="1" noMove="1" noResize="1" noEditPoints="1" noAdjustHandles="1" noChangeArrowheads="1" noChangeShapeType="1" noTextEdit="1"/>
                </p:cNvSpPr>
                <p:nvPr/>
              </p:nvSpPr>
              <p:spPr>
                <a:xfrm>
                  <a:off x="559319" y="3495773"/>
                  <a:ext cx="582788" cy="276999"/>
                </a:xfrm>
                <a:prstGeom prst="rect">
                  <a:avLst/>
                </a:prstGeom>
                <a:blipFill>
                  <a:blip r:embed="rId19"/>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06969A-6460-40B8-9FD8-3AC0F83C6A88}"/>
                    </a:ext>
                  </a:extLst>
                </p:cNvPr>
                <p:cNvSpPr txBox="1"/>
                <p:nvPr/>
              </p:nvSpPr>
              <p:spPr>
                <a:xfrm>
                  <a:off x="162454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26" name="TextBox 25">
                  <a:extLst>
                    <a:ext uri="{FF2B5EF4-FFF2-40B4-BE49-F238E27FC236}">
                      <a16:creationId xmlns:a16="http://schemas.microsoft.com/office/drawing/2014/main" id="{9106969A-6460-40B8-9FD8-3AC0F83C6A88}"/>
                    </a:ext>
                  </a:extLst>
                </p:cNvPr>
                <p:cNvSpPr txBox="1">
                  <a:spLocks noRot="1" noChangeAspect="1" noMove="1" noResize="1" noEditPoints="1" noAdjustHandles="1" noChangeArrowheads="1" noChangeShapeType="1" noTextEdit="1"/>
                </p:cNvSpPr>
                <p:nvPr/>
              </p:nvSpPr>
              <p:spPr>
                <a:xfrm>
                  <a:off x="1624548" y="3495773"/>
                  <a:ext cx="711733" cy="276999"/>
                </a:xfrm>
                <a:prstGeom prst="rect">
                  <a:avLst/>
                </a:prstGeom>
                <a:blipFill>
                  <a:blip r:embed="rId20"/>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CA8199-EAE9-4BAC-A66C-3CD769F6AD7D}"/>
                    </a:ext>
                  </a:extLst>
                </p:cNvPr>
                <p:cNvSpPr txBox="1"/>
                <p:nvPr/>
              </p:nvSpPr>
              <p:spPr>
                <a:xfrm>
                  <a:off x="324595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27" name="TextBox 26">
                  <a:extLst>
                    <a:ext uri="{FF2B5EF4-FFF2-40B4-BE49-F238E27FC236}">
                      <a16:creationId xmlns:a16="http://schemas.microsoft.com/office/drawing/2014/main" id="{3FCA8199-EAE9-4BAC-A66C-3CD769F6AD7D}"/>
                    </a:ext>
                  </a:extLst>
                </p:cNvPr>
                <p:cNvSpPr txBox="1">
                  <a:spLocks noRot="1" noChangeAspect="1" noMove="1" noResize="1" noEditPoints="1" noAdjustHandles="1" noChangeArrowheads="1" noChangeShapeType="1" noTextEdit="1"/>
                </p:cNvSpPr>
                <p:nvPr/>
              </p:nvSpPr>
              <p:spPr>
                <a:xfrm>
                  <a:off x="3245958" y="3495773"/>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28" name="Picture 2" descr="PostgresQL BOOLEAN Data Type with Practical Examples">
              <a:extLst>
                <a:ext uri="{FF2B5EF4-FFF2-40B4-BE49-F238E27FC236}">
                  <a16:creationId xmlns:a16="http://schemas.microsoft.com/office/drawing/2014/main" id="{69D5F4FD-7328-4D45-8139-C7E98708F08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41895" y="326729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ostgresQL BOOLEAN Data Type with Practical Examples">
              <a:extLst>
                <a:ext uri="{FF2B5EF4-FFF2-40B4-BE49-F238E27FC236}">
                  <a16:creationId xmlns:a16="http://schemas.microsoft.com/office/drawing/2014/main" id="{1E4413D0-1127-4B2A-BA43-060FB2D0E42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7171" y="3267297"/>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232A118-C433-4A18-B21E-B3462C982DDD}"/>
                    </a:ext>
                  </a:extLst>
                </p:cNvPr>
                <p:cNvSpPr txBox="1"/>
                <p:nvPr/>
              </p:nvSpPr>
              <p:spPr>
                <a:xfrm>
                  <a:off x="551463" y="4128937"/>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0" name="TextBox 29">
                  <a:extLst>
                    <a:ext uri="{FF2B5EF4-FFF2-40B4-BE49-F238E27FC236}">
                      <a16:creationId xmlns:a16="http://schemas.microsoft.com/office/drawing/2014/main" id="{B232A118-C433-4A18-B21E-B3462C982DDD}"/>
                    </a:ext>
                  </a:extLst>
                </p:cNvPr>
                <p:cNvSpPr txBox="1">
                  <a:spLocks noRot="1" noChangeAspect="1" noMove="1" noResize="1" noEditPoints="1" noAdjustHandles="1" noChangeArrowheads="1" noChangeShapeType="1" noTextEdit="1"/>
                </p:cNvSpPr>
                <p:nvPr/>
              </p:nvSpPr>
              <p:spPr>
                <a:xfrm>
                  <a:off x="551463" y="4128937"/>
                  <a:ext cx="582788" cy="276999"/>
                </a:xfrm>
                <a:prstGeom prst="rect">
                  <a:avLst/>
                </a:prstGeom>
                <a:blipFill>
                  <a:blip r:embed="rId22"/>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FDFFC3B-88C5-4D46-B367-CBD0A301C18A}"/>
                    </a:ext>
                  </a:extLst>
                </p:cNvPr>
                <p:cNvSpPr txBox="1"/>
                <p:nvPr/>
              </p:nvSpPr>
              <p:spPr>
                <a:xfrm>
                  <a:off x="161669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1" name="TextBox 30">
                  <a:extLst>
                    <a:ext uri="{FF2B5EF4-FFF2-40B4-BE49-F238E27FC236}">
                      <a16:creationId xmlns:a16="http://schemas.microsoft.com/office/drawing/2014/main" id="{FFDFFC3B-88C5-4D46-B367-CBD0A301C18A}"/>
                    </a:ext>
                  </a:extLst>
                </p:cNvPr>
                <p:cNvSpPr txBox="1">
                  <a:spLocks noRot="1" noChangeAspect="1" noMove="1" noResize="1" noEditPoints="1" noAdjustHandles="1" noChangeArrowheads="1" noChangeShapeType="1" noTextEdit="1"/>
                </p:cNvSpPr>
                <p:nvPr/>
              </p:nvSpPr>
              <p:spPr>
                <a:xfrm>
                  <a:off x="1616692" y="4128937"/>
                  <a:ext cx="711733" cy="276999"/>
                </a:xfrm>
                <a:prstGeom prst="rect">
                  <a:avLst/>
                </a:prstGeom>
                <a:blipFill>
                  <a:blip r:embed="rId23"/>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C1B93B-06C7-4FEE-9C11-186FE6FAE97D}"/>
                    </a:ext>
                  </a:extLst>
                </p:cNvPr>
                <p:cNvSpPr txBox="1"/>
                <p:nvPr/>
              </p:nvSpPr>
              <p:spPr>
                <a:xfrm>
                  <a:off x="323810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2" name="TextBox 31">
                  <a:extLst>
                    <a:ext uri="{FF2B5EF4-FFF2-40B4-BE49-F238E27FC236}">
                      <a16:creationId xmlns:a16="http://schemas.microsoft.com/office/drawing/2014/main" id="{FCC1B93B-06C7-4FEE-9C11-186FE6FAE97D}"/>
                    </a:ext>
                  </a:extLst>
                </p:cNvPr>
                <p:cNvSpPr txBox="1">
                  <a:spLocks noRot="1" noChangeAspect="1" noMove="1" noResize="1" noEditPoints="1" noAdjustHandles="1" noChangeArrowheads="1" noChangeShapeType="1" noTextEdit="1"/>
                </p:cNvSpPr>
                <p:nvPr/>
              </p:nvSpPr>
              <p:spPr>
                <a:xfrm>
                  <a:off x="3238102" y="4128937"/>
                  <a:ext cx="711733" cy="276999"/>
                </a:xfrm>
                <a:prstGeom prst="rect">
                  <a:avLst/>
                </a:prstGeom>
                <a:blipFill>
                  <a:blip r:embed="rId24"/>
                  <a:stretch>
                    <a:fillRect l="-6838" r="-7692" b="-8696"/>
                  </a:stretch>
                </a:blipFill>
              </p:spPr>
              <p:txBody>
                <a:bodyPr/>
                <a:lstStyle/>
                <a:p>
                  <a:r>
                    <a:rPr lang="en-US">
                      <a:noFill/>
                    </a:rPr>
                    <a:t> </a:t>
                  </a:r>
                </a:p>
              </p:txBody>
            </p:sp>
          </mc:Fallback>
        </mc:AlternateContent>
        <p:pic>
          <p:nvPicPr>
            <p:cNvPr id="33" name="Picture 2" descr="PostgresQL BOOLEAN Data Type with Practical Examples">
              <a:extLst>
                <a:ext uri="{FF2B5EF4-FFF2-40B4-BE49-F238E27FC236}">
                  <a16:creationId xmlns:a16="http://schemas.microsoft.com/office/drawing/2014/main" id="{27FB64C4-0AF1-42D9-B7D9-87F60F4B74E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34039" y="3900461"/>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ostgresQL BOOLEAN Data Type with Practical Examples">
              <a:extLst>
                <a:ext uri="{FF2B5EF4-FFF2-40B4-BE49-F238E27FC236}">
                  <a16:creationId xmlns:a16="http://schemas.microsoft.com/office/drawing/2014/main" id="{8834ADAB-C2C8-42F7-8B81-9BB891B79C2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09315" y="390046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AA3241F-9A38-4FDF-B69A-EE4EB3ED1C07}"/>
                    </a:ext>
                  </a:extLst>
                </p:cNvPr>
                <p:cNvSpPr txBox="1"/>
                <p:nvPr/>
              </p:nvSpPr>
              <p:spPr>
                <a:xfrm>
                  <a:off x="524755" y="4818666"/>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35" name="TextBox 34">
                  <a:extLst>
                    <a:ext uri="{FF2B5EF4-FFF2-40B4-BE49-F238E27FC236}">
                      <a16:creationId xmlns:a16="http://schemas.microsoft.com/office/drawing/2014/main" id="{0AA3241F-9A38-4FDF-B69A-EE4EB3ED1C07}"/>
                    </a:ext>
                  </a:extLst>
                </p:cNvPr>
                <p:cNvSpPr txBox="1">
                  <a:spLocks noRot="1" noChangeAspect="1" noMove="1" noResize="1" noEditPoints="1" noAdjustHandles="1" noChangeArrowheads="1" noChangeShapeType="1" noTextEdit="1"/>
                </p:cNvSpPr>
                <p:nvPr/>
              </p:nvSpPr>
              <p:spPr>
                <a:xfrm>
                  <a:off x="524755" y="4818666"/>
                  <a:ext cx="582788" cy="276999"/>
                </a:xfrm>
                <a:prstGeom prst="rect">
                  <a:avLst/>
                </a:prstGeom>
                <a:blipFill>
                  <a:blip r:embed="rId25"/>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23EE158-FC6F-4129-81DD-66D19A5526E8}"/>
                    </a:ext>
                  </a:extLst>
                </p:cNvPr>
                <p:cNvSpPr txBox="1"/>
                <p:nvPr/>
              </p:nvSpPr>
              <p:spPr>
                <a:xfrm>
                  <a:off x="158998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36" name="TextBox 35">
                  <a:extLst>
                    <a:ext uri="{FF2B5EF4-FFF2-40B4-BE49-F238E27FC236}">
                      <a16:creationId xmlns:a16="http://schemas.microsoft.com/office/drawing/2014/main" id="{E23EE158-FC6F-4129-81DD-66D19A5526E8}"/>
                    </a:ext>
                  </a:extLst>
                </p:cNvPr>
                <p:cNvSpPr txBox="1">
                  <a:spLocks noRot="1" noChangeAspect="1" noMove="1" noResize="1" noEditPoints="1" noAdjustHandles="1" noChangeArrowheads="1" noChangeShapeType="1" noTextEdit="1"/>
                </p:cNvSpPr>
                <p:nvPr/>
              </p:nvSpPr>
              <p:spPr>
                <a:xfrm>
                  <a:off x="1589984" y="4818666"/>
                  <a:ext cx="711733" cy="276999"/>
                </a:xfrm>
                <a:prstGeom prst="rect">
                  <a:avLst/>
                </a:prstGeom>
                <a:blipFill>
                  <a:blip r:embed="rId26"/>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AB35840-6510-4474-BB55-05E77F3792AD}"/>
                    </a:ext>
                  </a:extLst>
                </p:cNvPr>
                <p:cNvSpPr txBox="1"/>
                <p:nvPr/>
              </p:nvSpPr>
              <p:spPr>
                <a:xfrm>
                  <a:off x="321139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37" name="TextBox 36">
                  <a:extLst>
                    <a:ext uri="{FF2B5EF4-FFF2-40B4-BE49-F238E27FC236}">
                      <a16:creationId xmlns:a16="http://schemas.microsoft.com/office/drawing/2014/main" id="{BAB35840-6510-4474-BB55-05E77F3792AD}"/>
                    </a:ext>
                  </a:extLst>
                </p:cNvPr>
                <p:cNvSpPr txBox="1">
                  <a:spLocks noRot="1" noChangeAspect="1" noMove="1" noResize="1" noEditPoints="1" noAdjustHandles="1" noChangeArrowheads="1" noChangeShapeType="1" noTextEdit="1"/>
                </p:cNvSpPr>
                <p:nvPr/>
              </p:nvSpPr>
              <p:spPr>
                <a:xfrm>
                  <a:off x="3211394" y="4818666"/>
                  <a:ext cx="711733" cy="276999"/>
                </a:xfrm>
                <a:prstGeom prst="rect">
                  <a:avLst/>
                </a:prstGeom>
                <a:blipFill>
                  <a:blip r:embed="rId27"/>
                  <a:stretch>
                    <a:fillRect l="-7692" r="-6838" b="-8696"/>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DAFB0482-708A-44B2-B69F-C66720D7163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7331" y="4590190"/>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5BFA5B0F-48C6-43C9-B94C-C953497E7B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459019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D559D4C-D35A-4F78-BB40-0B9988203377}"/>
                    </a:ext>
                  </a:extLst>
                </p:cNvPr>
                <p:cNvSpPr txBox="1"/>
                <p:nvPr/>
              </p:nvSpPr>
              <p:spPr>
                <a:xfrm>
                  <a:off x="507471" y="535756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0" name="TextBox 39">
                  <a:extLst>
                    <a:ext uri="{FF2B5EF4-FFF2-40B4-BE49-F238E27FC236}">
                      <a16:creationId xmlns:a16="http://schemas.microsoft.com/office/drawing/2014/main" id="{7D559D4C-D35A-4F78-BB40-0B9988203377}"/>
                    </a:ext>
                  </a:extLst>
                </p:cNvPr>
                <p:cNvSpPr txBox="1">
                  <a:spLocks noRot="1" noChangeAspect="1" noMove="1" noResize="1" noEditPoints="1" noAdjustHandles="1" noChangeArrowheads="1" noChangeShapeType="1" noTextEdit="1"/>
                </p:cNvSpPr>
                <p:nvPr/>
              </p:nvSpPr>
              <p:spPr>
                <a:xfrm>
                  <a:off x="507471" y="5357565"/>
                  <a:ext cx="582788" cy="276999"/>
                </a:xfrm>
                <a:prstGeom prst="rect">
                  <a:avLst/>
                </a:prstGeom>
                <a:blipFill>
                  <a:blip r:embed="rId28"/>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888A8A2-7088-4BA5-8D32-8B263359D7F2}"/>
                    </a:ext>
                  </a:extLst>
                </p:cNvPr>
                <p:cNvSpPr txBox="1"/>
                <p:nvPr/>
              </p:nvSpPr>
              <p:spPr>
                <a:xfrm>
                  <a:off x="1572700" y="535756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1" name="TextBox 40">
                  <a:extLst>
                    <a:ext uri="{FF2B5EF4-FFF2-40B4-BE49-F238E27FC236}">
                      <a16:creationId xmlns:a16="http://schemas.microsoft.com/office/drawing/2014/main" id="{1888A8A2-7088-4BA5-8D32-8B263359D7F2}"/>
                    </a:ext>
                  </a:extLst>
                </p:cNvPr>
                <p:cNvSpPr txBox="1">
                  <a:spLocks noRot="1" noChangeAspect="1" noMove="1" noResize="1" noEditPoints="1" noAdjustHandles="1" noChangeArrowheads="1" noChangeShapeType="1" noTextEdit="1"/>
                </p:cNvSpPr>
                <p:nvPr/>
              </p:nvSpPr>
              <p:spPr>
                <a:xfrm>
                  <a:off x="1572700" y="5357565"/>
                  <a:ext cx="711733" cy="276999"/>
                </a:xfrm>
                <a:prstGeom prst="rect">
                  <a:avLst/>
                </a:prstGeom>
                <a:blipFill>
                  <a:blip r:embed="rId29"/>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BF29642-EED7-4878-9DC0-41828F3E7766}"/>
                    </a:ext>
                  </a:extLst>
                </p:cNvPr>
                <p:cNvSpPr txBox="1"/>
                <p:nvPr/>
              </p:nvSpPr>
              <p:spPr>
                <a:xfrm>
                  <a:off x="3194110" y="5357565"/>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2" name="TextBox 41">
                  <a:extLst>
                    <a:ext uri="{FF2B5EF4-FFF2-40B4-BE49-F238E27FC236}">
                      <a16:creationId xmlns:a16="http://schemas.microsoft.com/office/drawing/2014/main" id="{2BF29642-EED7-4878-9DC0-41828F3E7766}"/>
                    </a:ext>
                  </a:extLst>
                </p:cNvPr>
                <p:cNvSpPr txBox="1">
                  <a:spLocks noRot="1" noChangeAspect="1" noMove="1" noResize="1" noEditPoints="1" noAdjustHandles="1" noChangeArrowheads="1" noChangeShapeType="1" noTextEdit="1"/>
                </p:cNvSpPr>
                <p:nvPr/>
              </p:nvSpPr>
              <p:spPr>
                <a:xfrm>
                  <a:off x="3194110" y="5357565"/>
                  <a:ext cx="839974" cy="276999"/>
                </a:xfrm>
                <a:prstGeom prst="rect">
                  <a:avLst/>
                </a:prstGeom>
                <a:blipFill>
                  <a:blip r:embed="rId30"/>
                  <a:stretch>
                    <a:fillRect l="-6522" r="-5797" b="-8889"/>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052A065F-B33F-457B-9E68-C0160E372A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390047" y="51290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5D7F8CF1-9EC0-4EF4-8A85-238A1EE00EC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65323" y="51290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854C966-D11E-4D26-9CDA-BECBDB4AE71B}"/>
                    </a:ext>
                  </a:extLst>
                </p:cNvPr>
                <p:cNvSpPr txBox="1"/>
                <p:nvPr/>
              </p:nvSpPr>
              <p:spPr>
                <a:xfrm>
                  <a:off x="518466" y="609442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45" name="TextBox 44">
                  <a:extLst>
                    <a:ext uri="{FF2B5EF4-FFF2-40B4-BE49-F238E27FC236}">
                      <a16:creationId xmlns:a16="http://schemas.microsoft.com/office/drawing/2014/main" id="{8854C966-D11E-4D26-9CDA-BECBDB4AE71B}"/>
                    </a:ext>
                  </a:extLst>
                </p:cNvPr>
                <p:cNvSpPr txBox="1">
                  <a:spLocks noRot="1" noChangeAspect="1" noMove="1" noResize="1" noEditPoints="1" noAdjustHandles="1" noChangeArrowheads="1" noChangeShapeType="1" noTextEdit="1"/>
                </p:cNvSpPr>
                <p:nvPr/>
              </p:nvSpPr>
              <p:spPr>
                <a:xfrm>
                  <a:off x="518466" y="6094429"/>
                  <a:ext cx="582788" cy="276999"/>
                </a:xfrm>
                <a:prstGeom prst="rect">
                  <a:avLst/>
                </a:prstGeom>
                <a:blipFill>
                  <a:blip r:embed="rId31"/>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B5AD51E-CD9E-4B8D-B512-B81200A4F56E}"/>
                    </a:ext>
                  </a:extLst>
                </p:cNvPr>
                <p:cNvSpPr txBox="1"/>
                <p:nvPr/>
              </p:nvSpPr>
              <p:spPr>
                <a:xfrm>
                  <a:off x="1583695" y="609442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46" name="TextBox 45">
                  <a:extLst>
                    <a:ext uri="{FF2B5EF4-FFF2-40B4-BE49-F238E27FC236}">
                      <a16:creationId xmlns:a16="http://schemas.microsoft.com/office/drawing/2014/main" id="{7B5AD51E-CD9E-4B8D-B512-B81200A4F56E}"/>
                    </a:ext>
                  </a:extLst>
                </p:cNvPr>
                <p:cNvSpPr txBox="1">
                  <a:spLocks noRot="1" noChangeAspect="1" noMove="1" noResize="1" noEditPoints="1" noAdjustHandles="1" noChangeArrowheads="1" noChangeShapeType="1" noTextEdit="1"/>
                </p:cNvSpPr>
                <p:nvPr/>
              </p:nvSpPr>
              <p:spPr>
                <a:xfrm>
                  <a:off x="1583695" y="6094429"/>
                  <a:ext cx="711733" cy="276999"/>
                </a:xfrm>
                <a:prstGeom prst="rect">
                  <a:avLst/>
                </a:prstGeom>
                <a:blipFill>
                  <a:blip r:embed="rId32"/>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87257F-90EC-4C34-AC4D-C49B631A8480}"/>
                    </a:ext>
                  </a:extLst>
                </p:cNvPr>
                <p:cNvSpPr txBox="1"/>
                <p:nvPr/>
              </p:nvSpPr>
              <p:spPr>
                <a:xfrm>
                  <a:off x="3205105" y="6094429"/>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47" name="TextBox 46">
                  <a:extLst>
                    <a:ext uri="{FF2B5EF4-FFF2-40B4-BE49-F238E27FC236}">
                      <a16:creationId xmlns:a16="http://schemas.microsoft.com/office/drawing/2014/main" id="{9C87257F-90EC-4C34-AC4D-C49B631A8480}"/>
                    </a:ext>
                  </a:extLst>
                </p:cNvPr>
                <p:cNvSpPr txBox="1">
                  <a:spLocks noRot="1" noChangeAspect="1" noMove="1" noResize="1" noEditPoints="1" noAdjustHandles="1" noChangeArrowheads="1" noChangeShapeType="1" noTextEdit="1"/>
                </p:cNvSpPr>
                <p:nvPr/>
              </p:nvSpPr>
              <p:spPr>
                <a:xfrm>
                  <a:off x="3205105" y="6094429"/>
                  <a:ext cx="839974" cy="276999"/>
                </a:xfrm>
                <a:prstGeom prst="rect">
                  <a:avLst/>
                </a:prstGeom>
                <a:blipFill>
                  <a:blip r:embed="rId33"/>
                  <a:stretch>
                    <a:fillRect l="-6522" r="-5797" b="-8889"/>
                  </a:stretch>
                </a:blipFill>
              </p:spPr>
              <p:txBody>
                <a:bodyPr/>
                <a:lstStyle/>
                <a:p>
                  <a:r>
                    <a:rPr lang="en-US">
                      <a:noFill/>
                    </a:rPr>
                    <a:t> </a:t>
                  </a:r>
                </a:p>
              </p:txBody>
            </p:sp>
          </mc:Fallback>
        </mc:AlternateContent>
        <p:pic>
          <p:nvPicPr>
            <p:cNvPr id="48" name="Picture 2" descr="PostgresQL BOOLEAN Data Type with Practical Examples">
              <a:extLst>
                <a:ext uri="{FF2B5EF4-FFF2-40B4-BE49-F238E27FC236}">
                  <a16:creationId xmlns:a16="http://schemas.microsoft.com/office/drawing/2014/main" id="{7A5F224D-3A72-4792-A752-6A58834923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1042" y="586595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ostgresQL BOOLEAN Data Type with Practical Examples">
              <a:extLst>
                <a:ext uri="{FF2B5EF4-FFF2-40B4-BE49-F238E27FC236}">
                  <a16:creationId xmlns:a16="http://schemas.microsoft.com/office/drawing/2014/main" id="{12B5BC68-9CEE-4D76-B375-EB1C02097F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592758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26E95AE-D3CD-43F3-BB4F-BF904624A323}"/>
                    </a:ext>
                  </a:extLst>
                </p:cNvPr>
                <p:cNvSpPr txBox="1"/>
                <p:nvPr/>
              </p:nvSpPr>
              <p:spPr>
                <a:xfrm>
                  <a:off x="5529166" y="211936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=8</m:t>
                      </m:r>
                    </m:oMath>
                  </a14:m>
                  <a:r>
                    <a:rPr lang="en-US" dirty="0"/>
                    <a:t>:</a:t>
                  </a:r>
                </a:p>
              </p:txBody>
            </p:sp>
          </mc:Choice>
          <mc:Fallback xmlns="">
            <p:sp>
              <p:nvSpPr>
                <p:cNvPr id="53" name="TextBox 52">
                  <a:extLst>
                    <a:ext uri="{FF2B5EF4-FFF2-40B4-BE49-F238E27FC236}">
                      <a16:creationId xmlns:a16="http://schemas.microsoft.com/office/drawing/2014/main" id="{D26E95AE-D3CD-43F3-BB4F-BF904624A323}"/>
                    </a:ext>
                  </a:extLst>
                </p:cNvPr>
                <p:cNvSpPr txBox="1">
                  <a:spLocks noRot="1" noChangeAspect="1" noMove="1" noResize="1" noEditPoints="1" noAdjustHandles="1" noChangeArrowheads="1" noChangeShapeType="1" noTextEdit="1"/>
                </p:cNvSpPr>
                <p:nvPr/>
              </p:nvSpPr>
              <p:spPr>
                <a:xfrm>
                  <a:off x="5529166" y="2119364"/>
                  <a:ext cx="582788" cy="276999"/>
                </a:xfrm>
                <a:prstGeom prst="rect">
                  <a:avLst/>
                </a:prstGeom>
                <a:blipFill>
                  <a:blip r:embed="rId34"/>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00F41A4-436F-4C21-8305-F19D71EE2DB0}"/>
                    </a:ext>
                  </a:extLst>
                </p:cNvPr>
                <p:cNvSpPr txBox="1"/>
                <p:nvPr/>
              </p:nvSpPr>
              <p:spPr>
                <a:xfrm>
                  <a:off x="659439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8≤9?</m:t>
                        </m:r>
                      </m:oMath>
                    </m:oMathPara>
                  </a14:m>
                  <a:endParaRPr lang="en-US" dirty="0"/>
                </a:p>
              </p:txBody>
            </p:sp>
          </mc:Choice>
          <mc:Fallback xmlns="">
            <p:sp>
              <p:nvSpPr>
                <p:cNvPr id="54" name="TextBox 53">
                  <a:extLst>
                    <a:ext uri="{FF2B5EF4-FFF2-40B4-BE49-F238E27FC236}">
                      <a16:creationId xmlns:a16="http://schemas.microsoft.com/office/drawing/2014/main" id="{A00F41A4-436F-4C21-8305-F19D71EE2DB0}"/>
                    </a:ext>
                  </a:extLst>
                </p:cNvPr>
                <p:cNvSpPr txBox="1">
                  <a:spLocks noRot="1" noChangeAspect="1" noMove="1" noResize="1" noEditPoints="1" noAdjustHandles="1" noChangeArrowheads="1" noChangeShapeType="1" noTextEdit="1"/>
                </p:cNvSpPr>
                <p:nvPr/>
              </p:nvSpPr>
              <p:spPr>
                <a:xfrm>
                  <a:off x="6594395" y="2119364"/>
                  <a:ext cx="711733" cy="276999"/>
                </a:xfrm>
                <a:prstGeom prst="rect">
                  <a:avLst/>
                </a:prstGeom>
                <a:blipFill>
                  <a:blip r:embed="rId35"/>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1FB64C-6DD5-44A6-B75D-C43D67DBD3B5}"/>
                    </a:ext>
                  </a:extLst>
                </p:cNvPr>
                <p:cNvSpPr txBox="1"/>
                <p:nvPr/>
              </p:nvSpPr>
              <p:spPr>
                <a:xfrm>
                  <a:off x="821580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55" name="TextBox 54">
                  <a:extLst>
                    <a:ext uri="{FF2B5EF4-FFF2-40B4-BE49-F238E27FC236}">
                      <a16:creationId xmlns:a16="http://schemas.microsoft.com/office/drawing/2014/main" id="{6D1FB64C-6DD5-44A6-B75D-C43D67DBD3B5}"/>
                    </a:ext>
                  </a:extLst>
                </p:cNvPr>
                <p:cNvSpPr txBox="1">
                  <a:spLocks noRot="1" noChangeAspect="1" noMove="1" noResize="1" noEditPoints="1" noAdjustHandles="1" noChangeArrowheads="1" noChangeShapeType="1" noTextEdit="1"/>
                </p:cNvSpPr>
                <p:nvPr/>
              </p:nvSpPr>
              <p:spPr>
                <a:xfrm>
                  <a:off x="8215805" y="2119364"/>
                  <a:ext cx="711733" cy="276999"/>
                </a:xfrm>
                <a:prstGeom prst="rect">
                  <a:avLst/>
                </a:prstGeom>
                <a:blipFill>
                  <a:blip r:embed="rId36"/>
                  <a:stretch>
                    <a:fillRect l="-7759" r="-7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B9E97DA-B0DB-4640-80C9-5E282F661D87}"/>
                    </a:ext>
                  </a:extLst>
                </p:cNvPr>
                <p:cNvSpPr txBox="1"/>
                <p:nvPr/>
              </p:nvSpPr>
              <p:spPr>
                <a:xfrm>
                  <a:off x="5511881" y="272425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=9</m:t>
                      </m:r>
                    </m:oMath>
                  </a14:m>
                  <a:r>
                    <a:rPr lang="en-US" dirty="0"/>
                    <a:t>:</a:t>
                  </a:r>
                </a:p>
              </p:txBody>
            </p:sp>
          </mc:Choice>
          <mc:Fallback xmlns="">
            <p:sp>
              <p:nvSpPr>
                <p:cNvPr id="56" name="TextBox 55">
                  <a:extLst>
                    <a:ext uri="{FF2B5EF4-FFF2-40B4-BE49-F238E27FC236}">
                      <a16:creationId xmlns:a16="http://schemas.microsoft.com/office/drawing/2014/main" id="{3B9E97DA-B0DB-4640-80C9-5E282F661D87}"/>
                    </a:ext>
                  </a:extLst>
                </p:cNvPr>
                <p:cNvSpPr txBox="1">
                  <a:spLocks noRot="1" noChangeAspect="1" noMove="1" noResize="1" noEditPoints="1" noAdjustHandles="1" noChangeArrowheads="1" noChangeShapeType="1" noTextEdit="1"/>
                </p:cNvSpPr>
                <p:nvPr/>
              </p:nvSpPr>
              <p:spPr>
                <a:xfrm>
                  <a:off x="5511881" y="2724250"/>
                  <a:ext cx="582788" cy="276999"/>
                </a:xfrm>
                <a:prstGeom prst="rect">
                  <a:avLst/>
                </a:prstGeom>
                <a:blipFill>
                  <a:blip r:embed="rId37"/>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5AB353E-51DE-4F98-A7F9-C62A5014C6F4}"/>
                    </a:ext>
                  </a:extLst>
                </p:cNvPr>
                <p:cNvSpPr txBox="1"/>
                <p:nvPr/>
              </p:nvSpPr>
              <p:spPr>
                <a:xfrm>
                  <a:off x="657711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9≤9?</m:t>
                        </m:r>
                      </m:oMath>
                    </m:oMathPara>
                  </a14:m>
                  <a:endParaRPr lang="en-US" dirty="0"/>
                </a:p>
              </p:txBody>
            </p:sp>
          </mc:Choice>
          <mc:Fallback xmlns="">
            <p:sp>
              <p:nvSpPr>
                <p:cNvPr id="57" name="TextBox 56">
                  <a:extLst>
                    <a:ext uri="{FF2B5EF4-FFF2-40B4-BE49-F238E27FC236}">
                      <a16:creationId xmlns:a16="http://schemas.microsoft.com/office/drawing/2014/main" id="{05AB353E-51DE-4F98-A7F9-C62A5014C6F4}"/>
                    </a:ext>
                  </a:extLst>
                </p:cNvPr>
                <p:cNvSpPr txBox="1">
                  <a:spLocks noRot="1" noChangeAspect="1" noMove="1" noResize="1" noEditPoints="1" noAdjustHandles="1" noChangeArrowheads="1" noChangeShapeType="1" noTextEdit="1"/>
                </p:cNvSpPr>
                <p:nvPr/>
              </p:nvSpPr>
              <p:spPr>
                <a:xfrm>
                  <a:off x="6577110" y="2724250"/>
                  <a:ext cx="711733" cy="276999"/>
                </a:xfrm>
                <a:prstGeom prst="rect">
                  <a:avLst/>
                </a:prstGeom>
                <a:blipFill>
                  <a:blip r:embed="rId38"/>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ACF6E4-51B9-47CF-9D2B-8F40F2E82A7F}"/>
                    </a:ext>
                  </a:extLst>
                </p:cNvPr>
                <p:cNvSpPr txBox="1"/>
                <p:nvPr/>
              </p:nvSpPr>
              <p:spPr>
                <a:xfrm>
                  <a:off x="819852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58" name="TextBox 57">
                  <a:extLst>
                    <a:ext uri="{FF2B5EF4-FFF2-40B4-BE49-F238E27FC236}">
                      <a16:creationId xmlns:a16="http://schemas.microsoft.com/office/drawing/2014/main" id="{2DACF6E4-51B9-47CF-9D2B-8F40F2E82A7F}"/>
                    </a:ext>
                  </a:extLst>
                </p:cNvPr>
                <p:cNvSpPr txBox="1">
                  <a:spLocks noRot="1" noChangeAspect="1" noMove="1" noResize="1" noEditPoints="1" noAdjustHandles="1" noChangeArrowheads="1" noChangeShapeType="1" noTextEdit="1"/>
                </p:cNvSpPr>
                <p:nvPr/>
              </p:nvSpPr>
              <p:spPr>
                <a:xfrm>
                  <a:off x="8198520" y="2724250"/>
                  <a:ext cx="711733" cy="276999"/>
                </a:xfrm>
                <a:prstGeom prst="rect">
                  <a:avLst/>
                </a:prstGeom>
                <a:blipFill>
                  <a:blip r:embed="rId39"/>
                  <a:stretch>
                    <a:fillRect l="-7692" r="-6838" b="-8889"/>
                  </a:stretch>
                </a:blipFill>
              </p:spPr>
              <p:txBody>
                <a:bodyPr/>
                <a:lstStyle/>
                <a:p>
                  <a:r>
                    <a:rPr lang="en-US">
                      <a:noFill/>
                    </a:rPr>
                    <a:t> </a:t>
                  </a:r>
                </a:p>
              </p:txBody>
            </p:sp>
          </mc:Fallback>
        </mc:AlternateContent>
        <p:pic>
          <p:nvPicPr>
            <p:cNvPr id="59" name="Picture 2" descr="PostgresQL BOOLEAN Data Type with Practical Examples">
              <a:extLst>
                <a:ext uri="{FF2B5EF4-FFF2-40B4-BE49-F238E27FC236}">
                  <a16:creationId xmlns:a16="http://schemas.microsoft.com/office/drawing/2014/main" id="{759CF87E-9B05-4BB2-B9F7-EBAAA9862AE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4457"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ostgresQL BOOLEAN Data Type with Practical Examples">
              <a:extLst>
                <a:ext uri="{FF2B5EF4-FFF2-40B4-BE49-F238E27FC236}">
                  <a16:creationId xmlns:a16="http://schemas.microsoft.com/office/drawing/2014/main" id="{9B08D4DB-5BD1-4FB6-98C8-09C0783DF2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69733"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PostgresQL BOOLEAN Data Type with Practical Examples">
              <a:extLst>
                <a:ext uri="{FF2B5EF4-FFF2-40B4-BE49-F238E27FC236}">
                  <a16:creationId xmlns:a16="http://schemas.microsoft.com/office/drawing/2014/main" id="{B16CB38F-6FF7-4ADD-9F6E-6BEA19B5E8B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6028" y="19882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PostgresQL BOOLEAN Data Type with Practical Examples">
              <a:extLst>
                <a:ext uri="{FF2B5EF4-FFF2-40B4-BE49-F238E27FC236}">
                  <a16:creationId xmlns:a16="http://schemas.microsoft.com/office/drawing/2014/main" id="{345ED792-83C3-45A6-8EBB-7F8C0BDE52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71304" y="19882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3206C45-3894-4CF1-9DA7-7C3334048C1E}"/>
                    </a:ext>
                  </a:extLst>
                </p:cNvPr>
                <p:cNvSpPr txBox="1"/>
                <p:nvPr/>
              </p:nvSpPr>
              <p:spPr>
                <a:xfrm>
                  <a:off x="5511881" y="3347860"/>
                  <a:ext cx="71102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=10</m:t>
                      </m:r>
                    </m:oMath>
                  </a14:m>
                  <a:r>
                    <a:rPr lang="en-US" dirty="0"/>
                    <a:t>:</a:t>
                  </a:r>
                </a:p>
              </p:txBody>
            </p:sp>
          </mc:Choice>
          <mc:Fallback xmlns="">
            <p:sp>
              <p:nvSpPr>
                <p:cNvPr id="68" name="TextBox 67">
                  <a:extLst>
                    <a:ext uri="{FF2B5EF4-FFF2-40B4-BE49-F238E27FC236}">
                      <a16:creationId xmlns:a16="http://schemas.microsoft.com/office/drawing/2014/main" id="{43206C45-3894-4CF1-9DA7-7C3334048C1E}"/>
                    </a:ext>
                  </a:extLst>
                </p:cNvPr>
                <p:cNvSpPr txBox="1">
                  <a:spLocks noRot="1" noChangeAspect="1" noMove="1" noResize="1" noEditPoints="1" noAdjustHandles="1" noChangeArrowheads="1" noChangeShapeType="1" noTextEdit="1"/>
                </p:cNvSpPr>
                <p:nvPr/>
              </p:nvSpPr>
              <p:spPr>
                <a:xfrm>
                  <a:off x="5511881" y="3347860"/>
                  <a:ext cx="711028" cy="276999"/>
                </a:xfrm>
                <a:prstGeom prst="rect">
                  <a:avLst/>
                </a:prstGeom>
                <a:blipFill>
                  <a:blip r:embed="rId40"/>
                  <a:stretch>
                    <a:fillRect l="-11966" t="-28261" r="-196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0A41658-2EE5-43F3-AA28-0A30A2596982}"/>
                    </a:ext>
                  </a:extLst>
                </p:cNvPr>
                <p:cNvSpPr txBox="1"/>
                <p:nvPr/>
              </p:nvSpPr>
              <p:spPr>
                <a:xfrm>
                  <a:off x="6577110" y="3347860"/>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69" name="TextBox 68">
                  <a:extLst>
                    <a:ext uri="{FF2B5EF4-FFF2-40B4-BE49-F238E27FC236}">
                      <a16:creationId xmlns:a16="http://schemas.microsoft.com/office/drawing/2014/main" id="{C0A41658-2EE5-43F3-AA28-0A30A2596982}"/>
                    </a:ext>
                  </a:extLst>
                </p:cNvPr>
                <p:cNvSpPr txBox="1">
                  <a:spLocks noRot="1" noChangeAspect="1" noMove="1" noResize="1" noEditPoints="1" noAdjustHandles="1" noChangeArrowheads="1" noChangeShapeType="1" noTextEdit="1"/>
                </p:cNvSpPr>
                <p:nvPr/>
              </p:nvSpPr>
              <p:spPr>
                <a:xfrm>
                  <a:off x="6577110" y="3347860"/>
                  <a:ext cx="839974" cy="276999"/>
                </a:xfrm>
                <a:prstGeom prst="rect">
                  <a:avLst/>
                </a:prstGeom>
                <a:blipFill>
                  <a:blip r:embed="rId41"/>
                  <a:stretch>
                    <a:fillRect l="-6522" r="-5797" b="-13043"/>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B21A79E3-8CDD-42B8-AB37-58E3D52CFCC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8699" t="9502" r="18736" b="29212"/>
            <a:stretch/>
          </p:blipFill>
          <p:spPr bwMode="auto">
            <a:xfrm>
              <a:off x="7343018" y="314271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D62A554-DC1D-4A1D-94ED-275DE5579A06}"/>
                    </a:ext>
                  </a:extLst>
                </p:cNvPr>
                <p:cNvSpPr txBox="1"/>
                <p:nvPr/>
              </p:nvSpPr>
              <p:spPr>
                <a:xfrm>
                  <a:off x="6907916" y="395547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74" name="TextBox 73">
                  <a:extLst>
                    <a:ext uri="{FF2B5EF4-FFF2-40B4-BE49-F238E27FC236}">
                      <a16:creationId xmlns:a16="http://schemas.microsoft.com/office/drawing/2014/main" id="{5D62A554-DC1D-4A1D-94ED-275DE5579A06}"/>
                    </a:ext>
                  </a:extLst>
                </p:cNvPr>
                <p:cNvSpPr txBox="1">
                  <a:spLocks noRot="1" noChangeAspect="1" noMove="1" noResize="1" noEditPoints="1" noAdjustHandles="1" noChangeArrowheads="1" noChangeShapeType="1" noTextEdit="1"/>
                </p:cNvSpPr>
                <p:nvPr/>
              </p:nvSpPr>
              <p:spPr>
                <a:xfrm>
                  <a:off x="6907916" y="3955472"/>
                  <a:ext cx="839974" cy="276999"/>
                </a:xfrm>
                <a:prstGeom prst="rect">
                  <a:avLst/>
                </a:prstGeom>
                <a:blipFill>
                  <a:blip r:embed="rId42"/>
                  <a:stretch>
                    <a:fillRect l="-5797" r="-65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1019D0F-AA57-4B20-B49A-C864D66715A7}"/>
                    </a:ext>
                  </a:extLst>
                </p:cNvPr>
                <p:cNvSpPr txBox="1"/>
                <p:nvPr/>
              </p:nvSpPr>
              <p:spPr>
                <a:xfrm>
                  <a:off x="7923006" y="3914738"/>
                  <a:ext cx="1340880" cy="276999"/>
                </a:xfrm>
                <a:prstGeom prst="rect">
                  <a:avLst/>
                </a:prstGeom>
                <a:solidFill>
                  <a:schemeClr val="accent6">
                    <a:lumMod val="40000"/>
                    <a:lumOff val="60000"/>
                  </a:schemeClr>
                </a:solid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75" name="TextBox 74">
                  <a:extLst>
                    <a:ext uri="{FF2B5EF4-FFF2-40B4-BE49-F238E27FC236}">
                      <a16:creationId xmlns:a16="http://schemas.microsoft.com/office/drawing/2014/main" id="{F1019D0F-AA57-4B20-B49A-C864D66715A7}"/>
                    </a:ext>
                  </a:extLst>
                </p:cNvPr>
                <p:cNvSpPr txBox="1">
                  <a:spLocks noRot="1" noChangeAspect="1" noMove="1" noResize="1" noEditPoints="1" noAdjustHandles="1" noChangeArrowheads="1" noChangeShapeType="1" noTextEdit="1"/>
                </p:cNvSpPr>
                <p:nvPr/>
              </p:nvSpPr>
              <p:spPr>
                <a:xfrm>
                  <a:off x="7923006" y="3914738"/>
                  <a:ext cx="1340880" cy="276999"/>
                </a:xfrm>
                <a:prstGeom prst="rect">
                  <a:avLst/>
                </a:prstGeom>
                <a:blipFill>
                  <a:blip r:embed="rId43"/>
                  <a:stretch>
                    <a:fillRect l="-3153" r="-2703" b="-6250"/>
                  </a:stretch>
                </a:blipFill>
                <a:ln>
                  <a:solidFill>
                    <a:srgbClr val="0070C0"/>
                  </a:solidFill>
                </a:ln>
              </p:spPr>
              <p:txBody>
                <a:bodyPr/>
                <a:lstStyle/>
                <a:p>
                  <a:r>
                    <a:rPr lang="en-US">
                      <a:noFill/>
                    </a:rPr>
                    <a:t> </a:t>
                  </a:r>
                </a:p>
              </p:txBody>
            </p:sp>
          </mc:Fallback>
        </mc:AlternateContent>
      </p:grpSp>
      <p:pic>
        <p:nvPicPr>
          <p:cNvPr id="76" name="Picture 75">
            <a:extLst>
              <a:ext uri="{FF2B5EF4-FFF2-40B4-BE49-F238E27FC236}">
                <a16:creationId xmlns:a16="http://schemas.microsoft.com/office/drawing/2014/main" id="{3520389D-2685-4B37-8BE3-107B8663D7D9}"/>
              </a:ext>
            </a:extLst>
          </p:cNvPr>
          <p:cNvPicPr>
            <a:picLocks noChangeAspect="1"/>
          </p:cNvPicPr>
          <p:nvPr/>
        </p:nvPicPr>
        <p:blipFill rotWithShape="1">
          <a:blip r:embed="rId44">
            <a:extLst>
              <a:ext uri="{BEBA8EAE-BF5A-486C-A8C5-ECC9F3942E4B}">
                <a14:imgProps xmlns:a14="http://schemas.microsoft.com/office/drawing/2010/main">
                  <a14:imgLayer r:embed="rId45">
                    <a14:imgEffect>
                      <a14:sharpenSoften amount="25000"/>
                    </a14:imgEffect>
                  </a14:imgLayer>
                </a14:imgProps>
              </a:ext>
            </a:extLst>
          </a:blip>
          <a:srcRect l="39345" t="46937" r="14616" b="25364"/>
          <a:stretch/>
        </p:blipFill>
        <p:spPr>
          <a:xfrm>
            <a:off x="5205631" y="4498346"/>
            <a:ext cx="6291453" cy="2128091"/>
          </a:xfrm>
          <a:prstGeom prst="rect">
            <a:avLst/>
          </a:prstGeom>
        </p:spPr>
      </p:pic>
    </p:spTree>
    <p:extLst>
      <p:ext uri="{BB962C8B-B14F-4D97-AF65-F5344CB8AC3E}">
        <p14:creationId xmlns:p14="http://schemas.microsoft.com/office/powerpoint/2010/main" val="234354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091991" y="433633"/>
            <a:ext cx="5692584" cy="523220"/>
          </a:xfrm>
          <a:prstGeom prst="rect">
            <a:avLst/>
          </a:prstGeom>
          <a:noFill/>
        </p:spPr>
        <p:txBody>
          <a:bodyPr wrap="none" rtlCol="0">
            <a:spAutoFit/>
          </a:bodyPr>
          <a:lstStyle/>
          <a:p>
            <a:r>
              <a:rPr lang="en-US" sz="2800" b="1" dirty="0">
                <a:solidFill>
                  <a:schemeClr val="accent6">
                    <a:lumMod val="50000"/>
                  </a:schemeClr>
                </a:solidFill>
              </a:rPr>
              <a:t>Flowchart for a Linear Search</a:t>
            </a:r>
          </a:p>
        </p:txBody>
      </p:sp>
      <p:pic>
        <p:nvPicPr>
          <p:cNvPr id="10" name="Picture 9">
            <a:extLst>
              <a:ext uri="{FF2B5EF4-FFF2-40B4-BE49-F238E27FC236}">
                <a16:creationId xmlns:a16="http://schemas.microsoft.com/office/drawing/2014/main" id="{62A78E06-7CB2-4A95-9C46-9E1DF86D2C5F}"/>
              </a:ext>
            </a:extLst>
          </p:cNvPr>
          <p:cNvPicPr>
            <a:picLocks noChangeAspect="1"/>
          </p:cNvPicPr>
          <p:nvPr/>
        </p:nvPicPr>
        <p:blipFill rotWithShape="1">
          <a:blip r:embed="rId2"/>
          <a:srcRect l="34468" t="25105" r="30505" b="14894"/>
          <a:stretch/>
        </p:blipFill>
        <p:spPr>
          <a:xfrm>
            <a:off x="2958813" y="1197804"/>
            <a:ext cx="5732430" cy="5523507"/>
          </a:xfrm>
          <a:prstGeom prst="rect">
            <a:avLst/>
          </a:prstGeom>
        </p:spPr>
      </p:pic>
    </p:spTree>
    <p:extLst>
      <p:ext uri="{BB962C8B-B14F-4D97-AF65-F5344CB8AC3E}">
        <p14:creationId xmlns:p14="http://schemas.microsoft.com/office/powerpoint/2010/main" val="30851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376603"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510234"/>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510234"/>
                <a:ext cx="4396653" cy="400110"/>
              </a:xfrm>
              <a:prstGeom prst="rect">
                <a:avLst/>
              </a:prstGeom>
              <a:blipFill>
                <a:blip r:embed="rId4"/>
                <a:stretch>
                  <a:fillRect l="-1385" t="-10769" b="-2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171283"/>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171283"/>
                <a:ext cx="4553747" cy="400110"/>
              </a:xfrm>
              <a:prstGeom prst="rect">
                <a:avLst/>
              </a:prstGeom>
              <a:blipFill>
                <a:blip r:embed="rId5"/>
                <a:stretch>
                  <a:fillRect l="-1337" t="-9091"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4832332"/>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9" name="TextBox 8">
            <a:extLst>
              <a:ext uri="{FF2B5EF4-FFF2-40B4-BE49-F238E27FC236}">
                <a16:creationId xmlns:a16="http://schemas.microsoft.com/office/drawing/2014/main" id="{F1F6601E-5606-493D-A72E-7B8340C78D83}"/>
              </a:ext>
            </a:extLst>
          </p:cNvPr>
          <p:cNvSpPr txBox="1"/>
          <p:nvPr/>
        </p:nvSpPr>
        <p:spPr>
          <a:xfrm>
            <a:off x="2723479" y="2834562"/>
            <a:ext cx="6098344" cy="369332"/>
          </a:xfrm>
          <a:prstGeom prst="rect">
            <a:avLst/>
          </a:prstGeom>
          <a:noFill/>
        </p:spPr>
        <p:txBody>
          <a:bodyPr wrap="square">
            <a:spAutoFit/>
          </a:bodyPr>
          <a:lstStyle/>
          <a:p>
            <a:r>
              <a:rPr lang="en-US" sz="1800" b="1" dirty="0">
                <a:solidFill>
                  <a:schemeClr val="accent6">
                    <a:lumMod val="50000"/>
                  </a:schemeClr>
                </a:solidFill>
              </a:rPr>
              <a:t>Using a Linear Search Algorithm</a:t>
            </a:r>
            <a:endParaRPr lang="en-US" dirty="0"/>
          </a:p>
        </p:txBody>
      </p:sp>
    </p:spTree>
    <p:extLst>
      <p:ext uri="{BB962C8B-B14F-4D97-AF65-F5344CB8AC3E}">
        <p14:creationId xmlns:p14="http://schemas.microsoft.com/office/powerpoint/2010/main" val="308997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032D416-093B-458B-9D0D-2040E43B67BD}"/>
              </a:ext>
            </a:extLst>
          </p:cNvPr>
          <p:cNvSpPr/>
          <p:nvPr/>
        </p:nvSpPr>
        <p:spPr>
          <a:xfrm>
            <a:off x="70338" y="8984"/>
            <a:ext cx="10283483" cy="131286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A3E563EC-826D-4280-9A18-529B696A4646}"/>
              </a:ext>
            </a:extLst>
          </p:cNvPr>
          <p:cNvSpPr>
            <a:spLocks noGrp="1"/>
          </p:cNvSpPr>
          <p:nvPr>
            <p:ph type="title" idx="4294967295"/>
          </p:nvPr>
        </p:nvSpPr>
        <p:spPr>
          <a:xfrm>
            <a:off x="275421" y="-113575"/>
            <a:ext cx="3671888" cy="1600201"/>
          </a:xfrm>
        </p:spPr>
        <p:txBody>
          <a:bodyPr/>
          <a:lstStyle/>
          <a:p>
            <a:r>
              <a:rPr lang="en-US" dirty="0">
                <a:solidFill>
                  <a:schemeClr val="accent6">
                    <a:lumMod val="50000"/>
                  </a:schemeClr>
                </a:solidFill>
              </a:rPr>
              <a:t>Binary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9A2069-A3DD-447E-AEFC-982AB87F272B}"/>
                  </a:ext>
                </a:extLst>
              </p:cNvPr>
              <p:cNvSpPr>
                <a:spLocks noGrp="1"/>
              </p:cNvSpPr>
              <p:nvPr>
                <p:ph idx="4294967295"/>
              </p:nvPr>
            </p:nvSpPr>
            <p:spPr>
              <a:xfrm>
                <a:off x="621722" y="1661153"/>
                <a:ext cx="8751888" cy="2632075"/>
              </a:xfrm>
            </p:spPr>
            <p:txBody>
              <a:bodyPr>
                <a:normAutofit/>
              </a:bodyPr>
              <a:lstStyle/>
              <a:p>
                <a:r>
                  <a:rPr lang="en-US" dirty="0">
                    <a:solidFill>
                      <a:schemeClr val="tx1"/>
                    </a:solidFill>
                  </a:rPr>
                  <a:t>In a list of items </a:t>
                </a:r>
                <a:r>
                  <a:rPr lang="en-US" u="sng" dirty="0">
                    <a:solidFill>
                      <a:schemeClr val="tx1"/>
                    </a:solidFill>
                  </a:rPr>
                  <a:t>in increasing order</a:t>
                </a:r>
                <a:r>
                  <a:rPr lang="en-US" dirty="0">
                    <a:solidFill>
                      <a:schemeClr val="tx1"/>
                    </a:solidFill>
                  </a:rPr>
                  <a:t>, the binary search algorithm begins by comparing the desired element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with the middle value.</a:t>
                </a:r>
              </a:p>
              <a:p>
                <a:r>
                  <a:rPr lang="en-US" dirty="0">
                    <a:solidFill>
                      <a:schemeClr val="tx1"/>
                    </a:solidFill>
                  </a:rPr>
                  <a:t>The algorithm then chooses the upper or lower half of the data by comparing the desired value with the middle value. </a:t>
                </a:r>
              </a:p>
              <a:p>
                <a:r>
                  <a:rPr lang="en-US" dirty="0">
                    <a:solidFill>
                      <a:schemeClr val="tx1"/>
                    </a:solidFill>
                  </a:rPr>
                  <a:t>The process continues until a list of size 1 is found.</a:t>
                </a:r>
              </a:p>
              <a:p>
                <a:r>
                  <a:rPr lang="en-US" dirty="0">
                    <a:solidFill>
                      <a:srgbClr val="7030A0"/>
                    </a:solidFill>
                  </a:rPr>
                  <a:t>Let </a:t>
                </a:r>
                <a14:m>
                  <m:oMath xmlns:m="http://schemas.openxmlformats.org/officeDocument/2006/math">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=9</m:t>
                    </m:r>
                  </m:oMath>
                </a14:m>
                <a:endParaRPr lang="en-US" dirty="0">
                  <a:solidFill>
                    <a:srgbClr val="7030A0"/>
                  </a:solidFill>
                </a:endParaRP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409A2069-A3DD-447E-AEFC-982AB87F272B}"/>
                  </a:ext>
                </a:extLst>
              </p:cNvPr>
              <p:cNvSpPr>
                <a:spLocks noGrp="1" noRot="1" noChangeAspect="1" noMove="1" noResize="1" noEditPoints="1" noAdjustHandles="1" noChangeArrowheads="1" noChangeShapeType="1" noTextEdit="1"/>
              </p:cNvSpPr>
              <p:nvPr>
                <p:ph idx="4294967295"/>
              </p:nvPr>
            </p:nvSpPr>
            <p:spPr>
              <a:xfrm>
                <a:off x="621722" y="1661153"/>
                <a:ext cx="8751888" cy="2632075"/>
              </a:xfrm>
              <a:blipFill>
                <a:blip r:embed="rId2"/>
                <a:stretch>
                  <a:fillRect l="-209" t="-115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2001462-189E-469A-970C-777C5454DBF4}"/>
              </a:ext>
            </a:extLst>
          </p:cNvPr>
          <p:cNvGrpSpPr/>
          <p:nvPr/>
        </p:nvGrpSpPr>
        <p:grpSpPr>
          <a:xfrm>
            <a:off x="1647920" y="3552094"/>
            <a:ext cx="2189148" cy="1046738"/>
            <a:chOff x="7343336" y="3853640"/>
            <a:chExt cx="2189148" cy="1046738"/>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F666B-F17D-4431-9D0E-BC1E13D42D61}"/>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6" name="TextBox 5">
                  <a:extLst>
                    <a:ext uri="{FF2B5EF4-FFF2-40B4-BE49-F238E27FC236}">
                      <a16:creationId xmlns:a16="http://schemas.microsoft.com/office/drawing/2014/main" id="{1FEF666B-F17D-4431-9D0E-BC1E13D42D61}"/>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3"/>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713F4F-2142-4CCA-8124-4CB4EA00AF50}"/>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2D713F4F-2142-4CCA-8124-4CB4EA00AF50}"/>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74DE9C-EB74-41CB-8916-AD62B2DB319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B674DE9C-EB74-41CB-8916-AD62B2DB319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5"/>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A0E2CE-C6D6-47D1-9CAD-9EA8AA100FFD}"/>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33A0E2CE-C6D6-47D1-9CAD-9EA8AA100FFD}"/>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6"/>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A6642F-B27E-4E90-A1E2-51E6BA860CE4}"/>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B8A6642F-B27E-4E90-A1E2-51E6BA860CE4}"/>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715457-1CB4-4703-9547-792DC56FD1BE}"/>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17715457-1CB4-4703-9547-792DC56FD1BE}"/>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E80BCF-8B2E-4EDA-877D-87105A6E926D}"/>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99E80BCF-8B2E-4EDA-877D-87105A6E926D}"/>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9"/>
                  <a:stretch>
                    <a:fillRect b="-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BB6517-5AE3-4425-92D4-DFDCC4451883}"/>
                  </a:ext>
                </a:extLst>
              </p:cNvPr>
              <p:cNvSpPr txBox="1"/>
              <p:nvPr/>
            </p:nvSpPr>
            <p:spPr>
              <a:xfrm>
                <a:off x="-350310" y="3952204"/>
                <a:ext cx="6098344" cy="461665"/>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0, 1, 2, 3, 4, 7, 9</m:t>
                      </m:r>
                    </m:oMath>
                  </m:oMathPara>
                </a14:m>
                <a:endParaRPr lang="en-US" sz="2400" dirty="0"/>
              </a:p>
            </p:txBody>
          </p:sp>
        </mc:Choice>
        <mc:Fallback xmlns="">
          <p:sp>
            <p:nvSpPr>
              <p:cNvPr id="15" name="TextBox 14">
                <a:extLst>
                  <a:ext uri="{FF2B5EF4-FFF2-40B4-BE49-F238E27FC236}">
                    <a16:creationId xmlns:a16="http://schemas.microsoft.com/office/drawing/2014/main" id="{1EBB6517-5AE3-4425-92D4-DFDCC4451883}"/>
                  </a:ext>
                </a:extLst>
              </p:cNvPr>
              <p:cNvSpPr txBox="1">
                <a:spLocks noRot="1" noChangeAspect="1" noMove="1" noResize="1" noEditPoints="1" noAdjustHandles="1" noChangeArrowheads="1" noChangeShapeType="1" noTextEdit="1"/>
              </p:cNvSpPr>
              <p:nvPr/>
            </p:nvSpPr>
            <p:spPr>
              <a:xfrm>
                <a:off x="-350310" y="3952204"/>
                <a:ext cx="6098344" cy="461665"/>
              </a:xfrm>
              <a:prstGeom prst="rect">
                <a:avLst/>
              </a:prstGeom>
              <a:blipFill>
                <a:blip r:embed="rId10"/>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0211E5-92CB-4C84-B616-B49997018746}"/>
              </a:ext>
            </a:extLst>
          </p:cNvPr>
          <p:cNvSpPr txBox="1"/>
          <p:nvPr/>
        </p:nvSpPr>
        <p:spPr>
          <a:xfrm>
            <a:off x="6691359" y="302889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5782115-FCB3-49D1-BFFF-A15E5FEB1D01}"/>
                  </a:ext>
                </a:extLst>
              </p:cNvPr>
              <p:cNvSpPr txBox="1"/>
              <p:nvPr/>
            </p:nvSpPr>
            <p:spPr>
              <a:xfrm>
                <a:off x="484381" y="4882597"/>
                <a:ext cx="1626984" cy="518604"/>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1+7</m:t>
                          </m:r>
                        </m:num>
                        <m:den>
                          <m:r>
                            <a:rPr lang="en-US" b="0" i="1" smtClean="0">
                              <a:latin typeface="Cambria Math" panose="02040503050406030204" pitchFamily="18" charset="0"/>
                            </a:rPr>
                            <m:t>2</m:t>
                          </m:r>
                        </m:den>
                      </m:f>
                      <m:r>
                        <a:rPr lang="en-US" b="0" i="1" smtClean="0">
                          <a:latin typeface="Cambria Math" panose="02040503050406030204" pitchFamily="18" charset="0"/>
                        </a:rPr>
                        <m:t>=4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7" name="TextBox 16">
                <a:extLst>
                  <a:ext uri="{FF2B5EF4-FFF2-40B4-BE49-F238E27FC236}">
                    <a16:creationId xmlns:a16="http://schemas.microsoft.com/office/drawing/2014/main" id="{85782115-FCB3-49D1-BFFF-A15E5FEB1D01}"/>
                  </a:ext>
                </a:extLst>
              </p:cNvPr>
              <p:cNvSpPr txBox="1">
                <a:spLocks noRot="1" noChangeAspect="1" noMove="1" noResize="1" noEditPoints="1" noAdjustHandles="1" noChangeArrowheads="1" noChangeShapeType="1" noTextEdit="1"/>
              </p:cNvSpPr>
              <p:nvPr/>
            </p:nvSpPr>
            <p:spPr>
              <a:xfrm>
                <a:off x="484381" y="4882597"/>
                <a:ext cx="1626984" cy="518604"/>
              </a:xfrm>
              <a:prstGeom prst="rect">
                <a:avLst/>
              </a:prstGeom>
              <a:blipFill>
                <a:blip r:embed="rId11"/>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A3FE18-F3DD-427A-B604-F8633CAA77FC}"/>
                  </a:ext>
                </a:extLst>
              </p:cNvPr>
              <p:cNvSpPr txBox="1"/>
              <p:nvPr/>
            </p:nvSpPr>
            <p:spPr>
              <a:xfrm>
                <a:off x="2203828" y="4909940"/>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18" name="TextBox 17">
                <a:extLst>
                  <a:ext uri="{FF2B5EF4-FFF2-40B4-BE49-F238E27FC236}">
                    <a16:creationId xmlns:a16="http://schemas.microsoft.com/office/drawing/2014/main" id="{99A3FE18-F3DD-427A-B604-F8633CAA77FC}"/>
                  </a:ext>
                </a:extLst>
              </p:cNvPr>
              <p:cNvSpPr txBox="1">
                <a:spLocks noRot="1" noChangeAspect="1" noMove="1" noResize="1" noEditPoints="1" noAdjustHandles="1" noChangeArrowheads="1" noChangeShapeType="1" noTextEdit="1"/>
              </p:cNvSpPr>
              <p:nvPr/>
            </p:nvSpPr>
            <p:spPr>
              <a:xfrm>
                <a:off x="2203828" y="4909940"/>
                <a:ext cx="3830857" cy="646331"/>
              </a:xfrm>
              <a:prstGeom prst="rect">
                <a:avLst/>
              </a:prstGeom>
              <a:blipFill>
                <a:blip r:embed="rId12"/>
                <a:stretch>
                  <a:fillRect b="-7407"/>
                </a:stretch>
              </a:blipFill>
              <a:ln>
                <a:solidFill>
                  <a:schemeClr val="accent6">
                    <a:lumMod val="75000"/>
                  </a:schemeClr>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82214C0-D857-4C74-82CD-3F3838654086}"/>
              </a:ext>
            </a:extLst>
          </p:cNvPr>
          <p:cNvCxnSpPr/>
          <p:nvPr/>
        </p:nvCxnSpPr>
        <p:spPr>
          <a:xfrm>
            <a:off x="1547886" y="4183036"/>
            <a:ext cx="121781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0A6F493-A4F3-4890-80CA-03A96B4CBEE1}"/>
                  </a:ext>
                </a:extLst>
              </p:cNvPr>
              <p:cNvSpPr txBox="1"/>
              <p:nvPr/>
            </p:nvSpPr>
            <p:spPr>
              <a:xfrm>
                <a:off x="484381" y="5647292"/>
                <a:ext cx="1678280" cy="524182"/>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5+7</m:t>
                          </m:r>
                        </m:num>
                        <m:den>
                          <m:r>
                            <a:rPr lang="en-US" b="0" i="1" smtClean="0">
                              <a:latin typeface="Cambria Math" panose="02040503050406030204" pitchFamily="18" charset="0"/>
                            </a:rPr>
                            <m:t>2</m:t>
                          </m:r>
                        </m:den>
                      </m:f>
                      <m:r>
                        <a:rPr lang="en-US" b="0" i="1" smtClean="0">
                          <a:latin typeface="Cambria Math" panose="02040503050406030204" pitchFamily="18" charset="0"/>
                        </a:rPr>
                        <m:t>=6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22" name="TextBox 21">
                <a:extLst>
                  <a:ext uri="{FF2B5EF4-FFF2-40B4-BE49-F238E27FC236}">
                    <a16:creationId xmlns:a16="http://schemas.microsoft.com/office/drawing/2014/main" id="{90A6F493-A4F3-4890-80CA-03A96B4CBEE1}"/>
                  </a:ext>
                </a:extLst>
              </p:cNvPr>
              <p:cNvSpPr txBox="1">
                <a:spLocks noRot="1" noChangeAspect="1" noMove="1" noResize="1" noEditPoints="1" noAdjustHandles="1" noChangeArrowheads="1" noChangeShapeType="1" noTextEdit="1"/>
              </p:cNvSpPr>
              <p:nvPr/>
            </p:nvSpPr>
            <p:spPr>
              <a:xfrm>
                <a:off x="484381" y="5647292"/>
                <a:ext cx="1678280" cy="524182"/>
              </a:xfrm>
              <a:prstGeom prst="rect">
                <a:avLst/>
              </a:prstGeom>
              <a:blipFill>
                <a:blip r:embed="rId13"/>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B2797FB-3657-41BB-B558-AF54B18EDF14}"/>
                  </a:ext>
                </a:extLst>
              </p:cNvPr>
              <p:cNvSpPr txBox="1"/>
              <p:nvPr/>
            </p:nvSpPr>
            <p:spPr>
              <a:xfrm>
                <a:off x="2203828" y="5724717"/>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7</m:t>
                      </m:r>
                      <m:r>
                        <a:rPr lang="en-US" b="0" i="1" smtClean="0">
                          <a:latin typeface="Cambria Math" panose="02040503050406030204" pitchFamily="18" charset="0"/>
                        </a:rPr>
                        <m:t>&lt;9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23" name="TextBox 22">
                <a:extLst>
                  <a:ext uri="{FF2B5EF4-FFF2-40B4-BE49-F238E27FC236}">
                    <a16:creationId xmlns:a16="http://schemas.microsoft.com/office/drawing/2014/main" id="{CB2797FB-3657-41BB-B558-AF54B18EDF14}"/>
                  </a:ext>
                </a:extLst>
              </p:cNvPr>
              <p:cNvSpPr txBox="1">
                <a:spLocks noRot="1" noChangeAspect="1" noMove="1" noResize="1" noEditPoints="1" noAdjustHandles="1" noChangeArrowheads="1" noChangeShapeType="1" noTextEdit="1"/>
              </p:cNvSpPr>
              <p:nvPr/>
            </p:nvSpPr>
            <p:spPr>
              <a:xfrm>
                <a:off x="2203828" y="5724717"/>
                <a:ext cx="3830857" cy="646331"/>
              </a:xfrm>
              <a:prstGeom prst="rect">
                <a:avLst/>
              </a:prstGeom>
              <a:blipFill>
                <a:blip r:embed="rId14"/>
                <a:stretch>
                  <a:fillRect b="-7407"/>
                </a:stretch>
              </a:blipFill>
              <a:ln>
                <a:solidFill>
                  <a:schemeClr val="accent6">
                    <a:lumMod val="75000"/>
                  </a:schemeClr>
                </a:solidFill>
              </a:ln>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B7243128-F5CA-467D-9028-4C30A15F7F18}"/>
              </a:ext>
            </a:extLst>
          </p:cNvPr>
          <p:cNvCxnSpPr>
            <a:cxnSpLocks/>
          </p:cNvCxnSpPr>
          <p:nvPr/>
        </p:nvCxnSpPr>
        <p:spPr>
          <a:xfrm flipH="1">
            <a:off x="2765699" y="4183036"/>
            <a:ext cx="561871" cy="0"/>
          </a:xfrm>
          <a:prstGeom prst="line">
            <a:avLst/>
          </a:prstGeom>
        </p:spPr>
        <p:style>
          <a:lnRef idx="3">
            <a:schemeClr val="accent6"/>
          </a:lnRef>
          <a:fillRef idx="0">
            <a:schemeClr val="accent6"/>
          </a:fillRef>
          <a:effectRef idx="2">
            <a:schemeClr val="accent6"/>
          </a:effectRef>
          <a:fontRef idx="minor">
            <a:schemeClr val="tx1"/>
          </a:fontRef>
        </p:style>
      </p:cxnSp>
      <p:sp>
        <p:nvSpPr>
          <p:cNvPr id="28" name="Rectangle: Rounded Corners 27">
            <a:extLst>
              <a:ext uri="{FF2B5EF4-FFF2-40B4-BE49-F238E27FC236}">
                <a16:creationId xmlns:a16="http://schemas.microsoft.com/office/drawing/2014/main" id="{37DE8472-7EC3-4524-B408-7F1DB7A4EFB4}"/>
              </a:ext>
            </a:extLst>
          </p:cNvPr>
          <p:cNvSpPr/>
          <p:nvPr/>
        </p:nvSpPr>
        <p:spPr>
          <a:xfrm>
            <a:off x="3837068" y="3012904"/>
            <a:ext cx="2335263" cy="3747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A2B9885-CA96-4166-80D9-B7D3FD2610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25000"/>
                    </a14:imgEffect>
                  </a14:imgLayer>
                </a14:imgProps>
              </a:ext>
            </a:extLst>
          </a:blip>
          <a:srcRect l="41769" t="51795" r="16476" b="14170"/>
          <a:stretch/>
        </p:blipFill>
        <p:spPr>
          <a:xfrm>
            <a:off x="6172331" y="3746508"/>
            <a:ext cx="5925885" cy="2765014"/>
          </a:xfrm>
          <a:prstGeom prst="rect">
            <a:avLst/>
          </a:prstGeom>
          <a:ln>
            <a:solidFill>
              <a:schemeClr val="tx1"/>
            </a:solidFill>
          </a:ln>
        </p:spPr>
      </p:pic>
    </p:spTree>
    <p:extLst>
      <p:ext uri="{BB962C8B-B14F-4D97-AF65-F5344CB8AC3E}">
        <p14:creationId xmlns:p14="http://schemas.microsoft.com/office/powerpoint/2010/main" val="6282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P spid="23"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207772" y="252669"/>
            <a:ext cx="7160935" cy="369332"/>
          </a:xfrm>
          <a:prstGeom prst="rect">
            <a:avLst/>
          </a:prstGeom>
          <a:noFill/>
        </p:spPr>
        <p:txBody>
          <a:bodyPr wrap="none" rtlCol="0">
            <a:spAutoFit/>
          </a:bodyPr>
          <a:lstStyle/>
          <a:p>
            <a:r>
              <a:rPr lang="en-US" dirty="0"/>
              <a:t>Search for the umber 8 in the list using the binary search algorithm :</a:t>
            </a:r>
          </a:p>
        </p:txBody>
      </p:sp>
      <p:sp>
        <p:nvSpPr>
          <p:cNvPr id="7" name="TextBox 6">
            <a:extLst>
              <a:ext uri="{FF2B5EF4-FFF2-40B4-BE49-F238E27FC236}">
                <a16:creationId xmlns:a16="http://schemas.microsoft.com/office/drawing/2014/main" id="{5AC32E0D-ADC5-48B4-9116-FC30F63659F0}"/>
              </a:ext>
            </a:extLst>
          </p:cNvPr>
          <p:cNvSpPr txBox="1"/>
          <p:nvPr/>
        </p:nvSpPr>
        <p:spPr>
          <a:xfrm>
            <a:off x="3007150" y="790166"/>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8940444" y="139511"/>
            <a:ext cx="3187990" cy="1792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AFB6CF74-548C-4408-9F90-A12412205005}"/>
              </a:ext>
            </a:extLst>
          </p:cNvPr>
          <p:cNvGrpSpPr/>
          <p:nvPr/>
        </p:nvGrpSpPr>
        <p:grpSpPr>
          <a:xfrm>
            <a:off x="3117498" y="1211392"/>
            <a:ext cx="2268250" cy="858855"/>
            <a:chOff x="3117498" y="1211392"/>
            <a:chExt cx="2268250" cy="858855"/>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117498" y="1793248"/>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117498" y="1793248"/>
                  <a:ext cx="2268250" cy="276999"/>
                </a:xfrm>
                <a:prstGeom prst="rect">
                  <a:avLst/>
                </a:prstGeom>
                <a:blipFill>
                  <a:blip r:embed="rId2"/>
                  <a:stretch>
                    <a:fillRect l="-1613" r="-2151" b="-8696"/>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2158" y="1211392"/>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7084FC4-1B6B-44FA-AE45-242D0F00B2C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11602" y="2630865"/>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=8</m:t>
                      </m:r>
                    </m:oMath>
                  </m:oMathPara>
                </a14:m>
                <a:endParaRPr lang="en-US" dirty="0"/>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11602" y="2630865"/>
                <a:ext cx="616131" cy="276999"/>
              </a:xfrm>
              <a:prstGeom prst="rect">
                <a:avLst/>
              </a:prstGeom>
              <a:blipFill>
                <a:blip r:embed="rId6"/>
                <a:stretch>
                  <a:fillRect l="-4950" r="-7921" b="-8889"/>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0A25D7E-18FD-48A2-9453-52651028492C}"/>
              </a:ext>
            </a:extLst>
          </p:cNvPr>
          <p:cNvGrpSpPr/>
          <p:nvPr/>
        </p:nvGrpSpPr>
        <p:grpSpPr>
          <a:xfrm>
            <a:off x="756000" y="3222430"/>
            <a:ext cx="10464873" cy="3366030"/>
            <a:chOff x="756000" y="3222430"/>
            <a:chExt cx="10464873" cy="3366030"/>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756000" y="335314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756000" y="3353142"/>
                  <a:ext cx="711733" cy="276999"/>
                </a:xfrm>
                <a:prstGeom prst="rect">
                  <a:avLst/>
                </a:prstGeom>
                <a:blipFill>
                  <a:blip r:embed="rId7"/>
                  <a:stretch>
                    <a:fillRect l="-6838" r="-7692" b="-11111"/>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322243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333298" y="3325406"/>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333298" y="3325406"/>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756000" y="419568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756000" y="4195682"/>
                  <a:ext cx="711733" cy="276999"/>
                </a:xfrm>
                <a:prstGeom prst="rect">
                  <a:avLst/>
                </a:prstGeom>
                <a:blipFill>
                  <a:blip r:embed="rId10"/>
                  <a:stretch>
                    <a:fillRect l="-6838" r="-7692" b="-8696"/>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D88B69B2-DB52-48BC-B477-1839007788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4007213"/>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2333298" y="4072379"/>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2333298" y="4072379"/>
                  <a:ext cx="1644746" cy="276999"/>
                </a:xfrm>
                <a:prstGeom prst="rect">
                  <a:avLst/>
                </a:prstGeom>
                <a:blipFill>
                  <a:blip r:embed="rId11"/>
                  <a:stretch>
                    <a:fillRect l="-2963" r="-259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298003" y="4714762"/>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6+9</m:t>
                            </m:r>
                          </m:num>
                          <m:den>
                            <m:r>
                              <a:rPr lang="en-US" b="0" i="1" smtClean="0">
                                <a:latin typeface="Cambria Math" panose="02040503050406030204" pitchFamily="18" charset="0"/>
                              </a:rPr>
                              <m:t>2</m:t>
                            </m:r>
                          </m:den>
                        </m:f>
                        <m:r>
                          <a:rPr lang="en-US" b="0" i="1" smtClean="0">
                            <a:latin typeface="Cambria Math" panose="02040503050406030204" pitchFamily="18" charset="0"/>
                          </a:rPr>
                          <m:t> _|=7</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298003" y="4714762"/>
                  <a:ext cx="1962845"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56000" y="48010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6&lt;9?</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56000" y="4801066"/>
                  <a:ext cx="711733" cy="276999"/>
                </a:xfrm>
                <a:prstGeom prst="rect">
                  <a:avLst/>
                </a:prstGeom>
                <a:blipFill>
                  <a:blip r:embed="rId13"/>
                  <a:stretch>
                    <a:fillRect l="-6838" r="-7692" b="-8889"/>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4670354"/>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825564" y="548713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8&gt;9?</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825564" y="5487133"/>
                  <a:ext cx="711733" cy="276999"/>
                </a:xfrm>
                <a:prstGeom prst="rect">
                  <a:avLst/>
                </a:prstGeom>
                <a:blipFill>
                  <a:blip r:embed="rId14"/>
                  <a:stretch>
                    <a:fillRect l="-6838" r="-7692" b="-8696"/>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537297" y="534065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2390883" y="5487133"/>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=7</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2390883" y="5487133"/>
                  <a:ext cx="1644746" cy="276999"/>
                </a:xfrm>
                <a:prstGeom prst="rect">
                  <a:avLst/>
                </a:prstGeom>
                <a:blipFill>
                  <a:blip r:embed="rId15"/>
                  <a:stretch>
                    <a:fillRect l="-2963" r="-296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825564" y="618075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8&lt;9?</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825564" y="6180751"/>
                  <a:ext cx="711733" cy="276999"/>
                </a:xfrm>
                <a:prstGeom prst="rect">
                  <a:avLst/>
                </a:prstGeom>
                <a:blipFill>
                  <a:blip r:embed="rId16"/>
                  <a:stretch>
                    <a:fillRect l="-6838" r="-7692" b="-8889"/>
                  </a:stretch>
                </a:blipFill>
              </p:spPr>
              <p:txBody>
                <a:bodyPr/>
                <a:lstStyle/>
                <a:p>
                  <a:r>
                    <a:rPr lang="en-US">
                      <a:noFill/>
                    </a:rPr>
                    <a:t> </a:t>
                  </a:r>
                </a:p>
              </p:txBody>
            </p:sp>
          </mc:Fallback>
        </mc:AlternateContent>
        <p:pic>
          <p:nvPicPr>
            <p:cNvPr id="85" name="Picture 2" descr="PostgresQL BOOLEAN Data Type with Practical Examples">
              <a:extLst>
                <a:ext uri="{FF2B5EF4-FFF2-40B4-BE49-F238E27FC236}">
                  <a16:creationId xmlns:a16="http://schemas.microsoft.com/office/drawing/2014/main" id="{74D66674-A7AA-419C-8C3F-376BC00623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6861" y="605003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EA7BC8EB-32E2-481E-921B-35164309514F}"/>
                    </a:ext>
                  </a:extLst>
                </p:cNvPr>
                <p:cNvSpPr txBox="1"/>
                <p:nvPr/>
              </p:nvSpPr>
              <p:spPr>
                <a:xfrm>
                  <a:off x="2390883" y="6056489"/>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8+9</m:t>
                            </m:r>
                          </m:num>
                          <m:den>
                            <m:r>
                              <a:rPr lang="en-US" b="0" i="1" smtClean="0">
                                <a:latin typeface="Cambria Math" panose="02040503050406030204" pitchFamily="18" charset="0"/>
                              </a:rPr>
                              <m:t>2</m:t>
                            </m:r>
                          </m:den>
                        </m:f>
                        <m:r>
                          <a:rPr lang="en-US" b="0" i="1" smtClean="0">
                            <a:latin typeface="Cambria Math" panose="02040503050406030204" pitchFamily="18" charset="0"/>
                          </a:rPr>
                          <m:t> _|=8</m:t>
                        </m:r>
                      </m:oMath>
                    </m:oMathPara>
                  </a14:m>
                  <a:endParaRPr lang="en-US" dirty="0"/>
                </a:p>
              </p:txBody>
            </p:sp>
          </mc:Choice>
          <mc:Fallback xmlns="">
            <p:sp>
              <p:nvSpPr>
                <p:cNvPr id="86" name="TextBox 85">
                  <a:extLst>
                    <a:ext uri="{FF2B5EF4-FFF2-40B4-BE49-F238E27FC236}">
                      <a16:creationId xmlns:a16="http://schemas.microsoft.com/office/drawing/2014/main" id="{EA7BC8EB-32E2-481E-921B-35164309514F}"/>
                    </a:ext>
                  </a:extLst>
                </p:cNvPr>
                <p:cNvSpPr txBox="1">
                  <a:spLocks noRot="1" noChangeAspect="1" noMove="1" noResize="1" noEditPoints="1" noAdjustHandles="1" noChangeArrowheads="1" noChangeShapeType="1" noTextEdit="1"/>
                </p:cNvSpPr>
                <p:nvPr/>
              </p:nvSpPr>
              <p:spPr>
                <a:xfrm>
                  <a:off x="2390883" y="6056489"/>
                  <a:ext cx="1962845" cy="51860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604F3E5-8785-4F82-B7D8-853995D81BD1}"/>
                    </a:ext>
                  </a:extLst>
                </p:cNvPr>
                <p:cNvSpPr txBox="1"/>
                <p:nvPr/>
              </p:nvSpPr>
              <p:spPr>
                <a:xfrm>
                  <a:off x="5429608" y="514809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8&gt;8?</m:t>
                        </m:r>
                      </m:oMath>
                    </m:oMathPara>
                  </a14:m>
                  <a:endParaRPr lang="en-US" dirty="0"/>
                </a:p>
              </p:txBody>
            </p:sp>
          </mc:Choice>
          <mc:Fallback xmlns="">
            <p:sp>
              <p:nvSpPr>
                <p:cNvPr id="87" name="TextBox 86">
                  <a:extLst>
                    <a:ext uri="{FF2B5EF4-FFF2-40B4-BE49-F238E27FC236}">
                      <a16:creationId xmlns:a16="http://schemas.microsoft.com/office/drawing/2014/main" id="{4604F3E5-8785-4F82-B7D8-853995D81BD1}"/>
                    </a:ext>
                  </a:extLst>
                </p:cNvPr>
                <p:cNvSpPr txBox="1">
                  <a:spLocks noRot="1" noChangeAspect="1" noMove="1" noResize="1" noEditPoints="1" noAdjustHandles="1" noChangeArrowheads="1" noChangeShapeType="1" noTextEdit="1"/>
                </p:cNvSpPr>
                <p:nvPr/>
              </p:nvSpPr>
              <p:spPr>
                <a:xfrm>
                  <a:off x="5429608" y="5148090"/>
                  <a:ext cx="711733" cy="276999"/>
                </a:xfrm>
                <a:prstGeom prst="rect">
                  <a:avLst/>
                </a:prstGeom>
                <a:blipFill>
                  <a:blip r:embed="rId18"/>
                  <a:stretch>
                    <a:fillRect l="-7759" r="-7759" b="-8889"/>
                  </a:stretch>
                </a:blipFill>
              </p:spPr>
              <p:txBody>
                <a:bodyPr/>
                <a:lstStyle/>
                <a:p>
                  <a:r>
                    <a:rPr lang="en-US">
                      <a:noFill/>
                    </a:rPr>
                    <a:t> </a:t>
                  </a:r>
                </a:p>
              </p:txBody>
            </p:sp>
          </mc:Fallback>
        </mc:AlternateContent>
        <p:pic>
          <p:nvPicPr>
            <p:cNvPr id="88" name="Picture 2" descr="PostgresQL BOOLEAN Data Type with Practical Examples">
              <a:extLst>
                <a:ext uri="{FF2B5EF4-FFF2-40B4-BE49-F238E27FC236}">
                  <a16:creationId xmlns:a16="http://schemas.microsoft.com/office/drawing/2014/main" id="{4695EECB-F4C2-4792-9B12-A0AE761D87B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6141341" y="500161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0806BBE-212F-49F8-9AEA-83B5932181CB}"/>
                    </a:ext>
                  </a:extLst>
                </p:cNvPr>
                <p:cNvSpPr txBox="1"/>
                <p:nvPr/>
              </p:nvSpPr>
              <p:spPr>
                <a:xfrm>
                  <a:off x="7046371" y="5148090"/>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=6</m:t>
                        </m:r>
                      </m:oMath>
                    </m:oMathPara>
                  </a14:m>
                  <a:endParaRPr lang="en-US" dirty="0"/>
                </a:p>
              </p:txBody>
            </p:sp>
          </mc:Choice>
          <mc:Fallback xmlns="">
            <p:sp>
              <p:nvSpPr>
                <p:cNvPr id="89" name="TextBox 88">
                  <a:extLst>
                    <a:ext uri="{FF2B5EF4-FFF2-40B4-BE49-F238E27FC236}">
                      <a16:creationId xmlns:a16="http://schemas.microsoft.com/office/drawing/2014/main" id="{90806BBE-212F-49F8-9AEA-83B5932181CB}"/>
                    </a:ext>
                  </a:extLst>
                </p:cNvPr>
                <p:cNvSpPr txBox="1">
                  <a:spLocks noRot="1" noChangeAspect="1" noMove="1" noResize="1" noEditPoints="1" noAdjustHandles="1" noChangeArrowheads="1" noChangeShapeType="1" noTextEdit="1"/>
                </p:cNvSpPr>
                <p:nvPr/>
              </p:nvSpPr>
              <p:spPr>
                <a:xfrm>
                  <a:off x="7046371" y="5148090"/>
                  <a:ext cx="1644746" cy="276999"/>
                </a:xfrm>
                <a:prstGeom prst="rect">
                  <a:avLst/>
                </a:prstGeom>
                <a:blipFill>
                  <a:blip r:embed="rId19"/>
                  <a:stretch>
                    <a:fillRect l="-2963" t="-2222" r="-259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0F1CA31-8077-4FD1-A683-1FB4D2412AB9}"/>
                    </a:ext>
                  </a:extLst>
                </p:cNvPr>
                <p:cNvSpPr txBox="1"/>
                <p:nvPr/>
              </p:nvSpPr>
              <p:spPr>
                <a:xfrm>
                  <a:off x="5429608" y="587494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6&lt;6?</m:t>
                        </m:r>
                      </m:oMath>
                    </m:oMathPara>
                  </a14:m>
                  <a:endParaRPr lang="en-US" dirty="0"/>
                </a:p>
              </p:txBody>
            </p:sp>
          </mc:Choice>
          <mc:Fallback xmlns="">
            <p:sp>
              <p:nvSpPr>
                <p:cNvPr id="90" name="TextBox 89">
                  <a:extLst>
                    <a:ext uri="{FF2B5EF4-FFF2-40B4-BE49-F238E27FC236}">
                      <a16:creationId xmlns:a16="http://schemas.microsoft.com/office/drawing/2014/main" id="{D0F1CA31-8077-4FD1-A683-1FB4D2412AB9}"/>
                    </a:ext>
                  </a:extLst>
                </p:cNvPr>
                <p:cNvSpPr txBox="1">
                  <a:spLocks noRot="1" noChangeAspect="1" noMove="1" noResize="1" noEditPoints="1" noAdjustHandles="1" noChangeArrowheads="1" noChangeShapeType="1" noTextEdit="1"/>
                </p:cNvSpPr>
                <p:nvPr/>
              </p:nvSpPr>
              <p:spPr>
                <a:xfrm>
                  <a:off x="5429608" y="5874943"/>
                  <a:ext cx="711733" cy="276999"/>
                </a:xfrm>
                <a:prstGeom prst="rect">
                  <a:avLst/>
                </a:prstGeom>
                <a:blipFill>
                  <a:blip r:embed="rId20"/>
                  <a:stretch>
                    <a:fillRect l="-7759" r="-7759" b="-8889"/>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6141341" y="572846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10009350" y="533948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8=8?</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10009350" y="5339487"/>
                  <a:ext cx="711733" cy="276999"/>
                </a:xfrm>
                <a:prstGeom prst="rect">
                  <a:avLst/>
                </a:prstGeom>
                <a:blipFill>
                  <a:blip r:embed="rId21"/>
                  <a:stretch>
                    <a:fillRect l="-7692" r="-6838" b="-8889"/>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0745385" y="520877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9879993" y="5874942"/>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=6</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9879993" y="5874942"/>
                  <a:ext cx="1340880" cy="276999"/>
                </a:xfrm>
                <a:prstGeom prst="rect">
                  <a:avLst/>
                </a:prstGeom>
                <a:blipFill>
                  <a:blip r:embed="rId22"/>
                  <a:stretch>
                    <a:fillRect l="-3153" r="-2703" b="-8511"/>
                  </a:stretch>
                </a:blipFill>
                <a:ln>
                  <a:solidFill>
                    <a:schemeClr val="accent4">
                      <a:lumMod val="50000"/>
                    </a:schemeClr>
                  </a:solid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9C617A7E-24CE-41AE-85B0-7E3E7819784A}"/>
              </a:ext>
            </a:extLst>
          </p:cNvPr>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Lst>
          </a:blip>
          <a:srcRect l="7615" t="39221" r="49827" b="29984"/>
          <a:stretch/>
        </p:blipFill>
        <p:spPr>
          <a:xfrm>
            <a:off x="6219413" y="2175411"/>
            <a:ext cx="5770098" cy="2347494"/>
          </a:xfrm>
          <a:prstGeom prst="rect">
            <a:avLst/>
          </a:prstGeom>
        </p:spPr>
      </p:pic>
    </p:spTree>
    <p:extLst>
      <p:ext uri="{BB962C8B-B14F-4D97-AF65-F5344CB8AC3E}">
        <p14:creationId xmlns:p14="http://schemas.microsoft.com/office/powerpoint/2010/main" val="1405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D599B-4D97-462C-AEB5-E52CA10550FA}"/>
                  </a:ext>
                </a:extLst>
              </p:cNvPr>
              <p:cNvSpPr txBox="1"/>
              <p:nvPr/>
            </p:nvSpPr>
            <p:spPr>
              <a:xfrm>
                <a:off x="207772" y="252669"/>
                <a:ext cx="7725705" cy="369332"/>
              </a:xfrm>
              <a:prstGeom prst="rect">
                <a:avLst/>
              </a:prstGeom>
              <a:noFill/>
            </p:spPr>
            <p:txBody>
              <a:bodyPr wrap="none" rtlCol="0">
                <a:spAutoFit/>
              </a:bodyPr>
              <a:lstStyle/>
              <a:p>
                <a:r>
                  <a:rPr lang="en-US" dirty="0"/>
                  <a:t>Search for </a:t>
                </a:r>
                <a14:m>
                  <m:oMath xmlns:m="http://schemas.openxmlformats.org/officeDocument/2006/math">
                    <m:r>
                      <a:rPr lang="en-US" i="1" dirty="0" smtClean="0">
                        <a:latin typeface="Cambria Math" panose="02040503050406030204" pitchFamily="18" charset="0"/>
                      </a:rPr>
                      <m:t>𝑡h𝑒</m:t>
                    </m:r>
                    <m:r>
                      <a:rPr lang="en-US" i="1" dirty="0" smtClean="0">
                        <a:latin typeface="Cambria Math" panose="02040503050406030204" pitchFamily="18" charset="0"/>
                      </a:rPr>
                      <m:t> </m:t>
                    </m:r>
                    <m:r>
                      <a:rPr lang="en-US" i="1" dirty="0" smtClean="0">
                        <a:latin typeface="Cambria Math" panose="02040503050406030204" pitchFamily="18" charset="0"/>
                      </a:rPr>
                      <m:t>𝑛𝑢𝑚𝑏𝑒𝑟</m:t>
                    </m:r>
                    <m:r>
                      <a:rPr lang="en-US" i="1" dirty="0" smtClean="0">
                        <a:latin typeface="Cambria Math" panose="02040503050406030204" pitchFamily="18" charset="0"/>
                      </a:rPr>
                      <m:t> 3</m:t>
                    </m:r>
                  </m:oMath>
                </a14:m>
                <a:r>
                  <a:rPr lang="en-US" dirty="0"/>
                  <a:t> in the list using the </a:t>
                </a:r>
                <a:r>
                  <a:rPr lang="en-US" b="1" dirty="0"/>
                  <a:t>binary search algorithm </a:t>
                </a:r>
                <a:r>
                  <a:rPr lang="en-US" dirty="0"/>
                  <a:t>:</a:t>
                </a:r>
              </a:p>
            </p:txBody>
          </p:sp>
        </mc:Choice>
        <mc:Fallback xmlns="">
          <p:sp>
            <p:nvSpPr>
              <p:cNvPr id="4" name="TextBox 3">
                <a:extLst>
                  <a:ext uri="{FF2B5EF4-FFF2-40B4-BE49-F238E27FC236}">
                    <a16:creationId xmlns:a16="http://schemas.microsoft.com/office/drawing/2014/main" id="{369D599B-4D97-462C-AEB5-E52CA10550FA}"/>
                  </a:ext>
                </a:extLst>
              </p:cNvPr>
              <p:cNvSpPr txBox="1">
                <a:spLocks noRot="1" noChangeAspect="1" noMove="1" noResize="1" noEditPoints="1" noAdjustHandles="1" noChangeArrowheads="1" noChangeShapeType="1" noTextEdit="1"/>
              </p:cNvSpPr>
              <p:nvPr/>
            </p:nvSpPr>
            <p:spPr>
              <a:xfrm>
                <a:off x="207772" y="252669"/>
                <a:ext cx="7725705" cy="369332"/>
              </a:xfrm>
              <a:prstGeom prst="rect">
                <a:avLst/>
              </a:prstGeom>
              <a:blipFill>
                <a:blip r:embed="rId2"/>
                <a:stretch>
                  <a:fillRect l="-631" t="-8197" b="-2459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AC32E0D-ADC5-48B4-9116-FC30F63659F0}"/>
              </a:ext>
            </a:extLst>
          </p:cNvPr>
          <p:cNvSpPr txBox="1"/>
          <p:nvPr/>
        </p:nvSpPr>
        <p:spPr>
          <a:xfrm>
            <a:off x="3007150" y="790166"/>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9281527" y="123546"/>
            <a:ext cx="2850166" cy="1618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C407B918-1FAA-4705-93E4-0B4FBEC8F32D}"/>
              </a:ext>
            </a:extLst>
          </p:cNvPr>
          <p:cNvGrpSpPr/>
          <p:nvPr/>
        </p:nvGrpSpPr>
        <p:grpSpPr>
          <a:xfrm>
            <a:off x="3084254" y="1282045"/>
            <a:ext cx="2268250" cy="913307"/>
            <a:chOff x="3084254" y="1282045"/>
            <a:chExt cx="2268250" cy="913307"/>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084254" y="1918353"/>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084254" y="1918353"/>
                  <a:ext cx="2268250" cy="276999"/>
                </a:xfrm>
                <a:prstGeom prst="rect">
                  <a:avLst/>
                </a:prstGeom>
                <a:blipFill>
                  <a:blip r:embed="rId3"/>
                  <a:stretch>
                    <a:fillRect l="-1882" r="-1882" b="-11111"/>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8940" y="1282045"/>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BE4FCE0-C403-4F66-9293-AAD42502D823}"/>
              </a:ext>
            </a:extLst>
          </p:cNvPr>
          <p:cNvGrpSpPr/>
          <p:nvPr/>
        </p:nvGrpSpPr>
        <p:grpSpPr>
          <a:xfrm>
            <a:off x="2975727" y="2195352"/>
            <a:ext cx="2460164" cy="453750"/>
            <a:chOff x="2975727" y="2195352"/>
            <a:chExt cx="2460164" cy="453750"/>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9EE05085-50E7-44EE-B246-50511D08CB6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11602" y="2630865"/>
                <a:ext cx="4943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3</a:t>
                </a:r>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11602" y="2630865"/>
                <a:ext cx="494302" cy="276999"/>
              </a:xfrm>
              <a:prstGeom prst="rect">
                <a:avLst/>
              </a:prstGeom>
              <a:blipFill>
                <a:blip r:embed="rId6"/>
                <a:stretch>
                  <a:fillRect l="-12346" t="-28889" r="-28395" b="-51111"/>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2B5A0AAB-20D9-49F4-BD22-336D3AA1A72D}"/>
              </a:ext>
            </a:extLst>
          </p:cNvPr>
          <p:cNvGrpSpPr/>
          <p:nvPr/>
        </p:nvGrpSpPr>
        <p:grpSpPr>
          <a:xfrm>
            <a:off x="756000" y="2553795"/>
            <a:ext cx="11001159" cy="4034665"/>
            <a:chOff x="756000" y="2553795"/>
            <a:chExt cx="11001159" cy="4034665"/>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756000" y="335314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756000" y="3353142"/>
                  <a:ext cx="711733" cy="276999"/>
                </a:xfrm>
                <a:prstGeom prst="rect">
                  <a:avLst/>
                </a:prstGeom>
                <a:blipFill>
                  <a:blip r:embed="rId7"/>
                  <a:stretch>
                    <a:fillRect l="-6838" r="-7692" b="-11111"/>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322243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333298" y="3325406"/>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333298" y="3325406"/>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756000" y="419568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756000" y="4195682"/>
                  <a:ext cx="711733" cy="276999"/>
                </a:xfrm>
                <a:prstGeom prst="rect">
                  <a:avLst/>
                </a:prstGeom>
                <a:blipFill>
                  <a:blip r:embed="rId10"/>
                  <a:stretch>
                    <a:fillRect l="-6838" r="-7692"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2333298" y="4158142"/>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=5</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2333298" y="4158142"/>
                  <a:ext cx="1644746" cy="276999"/>
                </a:xfrm>
                <a:prstGeom prst="rect">
                  <a:avLst/>
                </a:prstGeom>
                <a:blipFill>
                  <a:blip r:embed="rId11"/>
                  <a:stretch>
                    <a:fillRect l="-2963" r="-296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298003" y="4714762"/>
                  <a:ext cx="1962845"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1+5</m:t>
                            </m:r>
                          </m:num>
                          <m:den>
                            <m:r>
                              <a:rPr lang="en-US" b="0" i="1" smtClean="0">
                                <a:latin typeface="Cambria Math" panose="02040503050406030204" pitchFamily="18" charset="0"/>
                              </a:rPr>
                              <m:t>2</m:t>
                            </m:r>
                          </m:den>
                        </m:f>
                        <m:r>
                          <a:rPr lang="en-US" b="0" i="1" smtClean="0">
                            <a:latin typeface="Cambria Math" panose="02040503050406030204" pitchFamily="18" charset="0"/>
                          </a:rPr>
                          <m:t> _|=3</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298003" y="4714762"/>
                  <a:ext cx="1962845" cy="52418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56000" y="48010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&lt;5?</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56000" y="4801066"/>
                  <a:ext cx="711733" cy="276999"/>
                </a:xfrm>
                <a:prstGeom prst="rect">
                  <a:avLst/>
                </a:prstGeom>
                <a:blipFill>
                  <a:blip r:embed="rId13"/>
                  <a:stretch>
                    <a:fillRect l="-6838" r="-7692" b="-11111"/>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4670354"/>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825564" y="548713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3&gt;4?</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825564" y="5487133"/>
                  <a:ext cx="711733" cy="276999"/>
                </a:xfrm>
                <a:prstGeom prst="rect">
                  <a:avLst/>
                </a:prstGeom>
                <a:blipFill>
                  <a:blip r:embed="rId14"/>
                  <a:stretch>
                    <a:fillRect l="-6838" r="-7692" b="-8696"/>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537297" y="534065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2390883" y="5487133"/>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2390883" y="5487133"/>
                  <a:ext cx="1644746" cy="276999"/>
                </a:xfrm>
                <a:prstGeom prst="rect">
                  <a:avLst/>
                </a:prstGeom>
                <a:blipFill>
                  <a:blip r:embed="rId15"/>
                  <a:stretch>
                    <a:fillRect l="-2963" r="-296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825564" y="618075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&lt;3?</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825564" y="6180751"/>
                  <a:ext cx="711733" cy="276999"/>
                </a:xfrm>
                <a:prstGeom prst="rect">
                  <a:avLst/>
                </a:prstGeom>
                <a:blipFill>
                  <a:blip r:embed="rId16"/>
                  <a:stretch>
                    <a:fillRect l="-6838" r="-7692" b="-8889"/>
                  </a:stretch>
                </a:blipFill>
              </p:spPr>
              <p:txBody>
                <a:bodyPr/>
                <a:lstStyle/>
                <a:p>
                  <a:r>
                    <a:rPr lang="en-US">
                      <a:noFill/>
                    </a:rPr>
                    <a:t> </a:t>
                  </a:r>
                </a:p>
              </p:txBody>
            </p:sp>
          </mc:Fallback>
        </mc:AlternateContent>
        <p:pic>
          <p:nvPicPr>
            <p:cNvPr id="85" name="Picture 2" descr="PostgresQL BOOLEAN Data Type with Practical Examples">
              <a:extLst>
                <a:ext uri="{FF2B5EF4-FFF2-40B4-BE49-F238E27FC236}">
                  <a16:creationId xmlns:a16="http://schemas.microsoft.com/office/drawing/2014/main" id="{74D66674-A7AA-419C-8C3F-376BC00623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6861" y="605003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EA7BC8EB-32E2-481E-921B-35164309514F}"/>
                    </a:ext>
                  </a:extLst>
                </p:cNvPr>
                <p:cNvSpPr txBox="1"/>
                <p:nvPr/>
              </p:nvSpPr>
              <p:spPr>
                <a:xfrm>
                  <a:off x="2390883" y="6056489"/>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2</m:t>
                            </m:r>
                          </m:den>
                        </m:f>
                        <m:r>
                          <a:rPr lang="en-US" b="0" i="1" smtClean="0">
                            <a:latin typeface="Cambria Math" panose="02040503050406030204" pitchFamily="18" charset="0"/>
                          </a:rPr>
                          <m:t> _|=2</m:t>
                        </m:r>
                      </m:oMath>
                    </m:oMathPara>
                  </a14:m>
                  <a:endParaRPr lang="en-US" dirty="0"/>
                </a:p>
              </p:txBody>
            </p:sp>
          </mc:Choice>
          <mc:Fallback xmlns="">
            <p:sp>
              <p:nvSpPr>
                <p:cNvPr id="86" name="TextBox 85">
                  <a:extLst>
                    <a:ext uri="{FF2B5EF4-FFF2-40B4-BE49-F238E27FC236}">
                      <a16:creationId xmlns:a16="http://schemas.microsoft.com/office/drawing/2014/main" id="{EA7BC8EB-32E2-481E-921B-35164309514F}"/>
                    </a:ext>
                  </a:extLst>
                </p:cNvPr>
                <p:cNvSpPr txBox="1">
                  <a:spLocks noRot="1" noChangeAspect="1" noMove="1" noResize="1" noEditPoints="1" noAdjustHandles="1" noChangeArrowheads="1" noChangeShapeType="1" noTextEdit="1"/>
                </p:cNvSpPr>
                <p:nvPr/>
              </p:nvSpPr>
              <p:spPr>
                <a:xfrm>
                  <a:off x="2390883" y="6056489"/>
                  <a:ext cx="1962845" cy="51860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604F3E5-8785-4F82-B7D8-853995D81BD1}"/>
                    </a:ext>
                  </a:extLst>
                </p:cNvPr>
                <p:cNvSpPr txBox="1"/>
                <p:nvPr/>
              </p:nvSpPr>
              <p:spPr>
                <a:xfrm>
                  <a:off x="7366509" y="272503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3&gt;2?</m:t>
                        </m:r>
                      </m:oMath>
                    </m:oMathPara>
                  </a14:m>
                  <a:endParaRPr lang="en-US" dirty="0"/>
                </a:p>
              </p:txBody>
            </p:sp>
          </mc:Choice>
          <mc:Fallback xmlns="">
            <p:sp>
              <p:nvSpPr>
                <p:cNvPr id="87" name="TextBox 86">
                  <a:extLst>
                    <a:ext uri="{FF2B5EF4-FFF2-40B4-BE49-F238E27FC236}">
                      <a16:creationId xmlns:a16="http://schemas.microsoft.com/office/drawing/2014/main" id="{4604F3E5-8785-4F82-B7D8-853995D81BD1}"/>
                    </a:ext>
                  </a:extLst>
                </p:cNvPr>
                <p:cNvSpPr txBox="1">
                  <a:spLocks noRot="1" noChangeAspect="1" noMove="1" noResize="1" noEditPoints="1" noAdjustHandles="1" noChangeArrowheads="1" noChangeShapeType="1" noTextEdit="1"/>
                </p:cNvSpPr>
                <p:nvPr/>
              </p:nvSpPr>
              <p:spPr>
                <a:xfrm>
                  <a:off x="7366509" y="2725032"/>
                  <a:ext cx="711733" cy="276999"/>
                </a:xfrm>
                <a:prstGeom prst="rect">
                  <a:avLst/>
                </a:prstGeom>
                <a:blipFill>
                  <a:blip r:embed="rId18"/>
                  <a:stretch>
                    <a:fillRect l="-6838" r="-769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0806BBE-212F-49F8-9AEA-83B5932181CB}"/>
                    </a:ext>
                  </a:extLst>
                </p:cNvPr>
                <p:cNvSpPr txBox="1"/>
                <p:nvPr/>
              </p:nvSpPr>
              <p:spPr>
                <a:xfrm>
                  <a:off x="8805817" y="2725032"/>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9" name="TextBox 88">
                  <a:extLst>
                    <a:ext uri="{FF2B5EF4-FFF2-40B4-BE49-F238E27FC236}">
                      <a16:creationId xmlns:a16="http://schemas.microsoft.com/office/drawing/2014/main" id="{90806BBE-212F-49F8-9AEA-83B5932181CB}"/>
                    </a:ext>
                  </a:extLst>
                </p:cNvPr>
                <p:cNvSpPr txBox="1">
                  <a:spLocks noRot="1" noChangeAspect="1" noMove="1" noResize="1" noEditPoints="1" noAdjustHandles="1" noChangeArrowheads="1" noChangeShapeType="1" noTextEdit="1"/>
                </p:cNvSpPr>
                <p:nvPr/>
              </p:nvSpPr>
              <p:spPr>
                <a:xfrm>
                  <a:off x="8805817" y="2725032"/>
                  <a:ext cx="1644746" cy="276999"/>
                </a:xfrm>
                <a:prstGeom prst="rect">
                  <a:avLst/>
                </a:prstGeom>
                <a:blipFill>
                  <a:blip r:embed="rId19"/>
                  <a:stretch>
                    <a:fillRect l="-2974" r="-297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0F1CA31-8077-4FD1-A683-1FB4D2412AB9}"/>
                    </a:ext>
                  </a:extLst>
                </p:cNvPr>
                <p:cNvSpPr txBox="1"/>
                <p:nvPr/>
              </p:nvSpPr>
              <p:spPr>
                <a:xfrm>
                  <a:off x="7366509" y="3451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3</m:t>
                        </m:r>
                        <m:r>
                          <a:rPr lang="en-US" b="0" i="1" smtClean="0">
                            <a:latin typeface="Cambria Math" panose="02040503050406030204" pitchFamily="18" charset="0"/>
                          </a:rPr>
                          <m:t>&lt;3?</m:t>
                        </m:r>
                      </m:oMath>
                    </m:oMathPara>
                  </a14:m>
                  <a:endParaRPr lang="en-US" dirty="0"/>
                </a:p>
              </p:txBody>
            </p:sp>
          </mc:Choice>
          <mc:Fallback xmlns="">
            <p:sp>
              <p:nvSpPr>
                <p:cNvPr id="90" name="TextBox 89">
                  <a:extLst>
                    <a:ext uri="{FF2B5EF4-FFF2-40B4-BE49-F238E27FC236}">
                      <a16:creationId xmlns:a16="http://schemas.microsoft.com/office/drawing/2014/main" id="{D0F1CA31-8077-4FD1-A683-1FB4D2412AB9}"/>
                    </a:ext>
                  </a:extLst>
                </p:cNvPr>
                <p:cNvSpPr txBox="1">
                  <a:spLocks noRot="1" noChangeAspect="1" noMove="1" noResize="1" noEditPoints="1" noAdjustHandles="1" noChangeArrowheads="1" noChangeShapeType="1" noTextEdit="1"/>
                </p:cNvSpPr>
                <p:nvPr/>
              </p:nvSpPr>
              <p:spPr>
                <a:xfrm>
                  <a:off x="7366509" y="3451885"/>
                  <a:ext cx="711733" cy="276999"/>
                </a:xfrm>
                <a:prstGeom prst="rect">
                  <a:avLst/>
                </a:prstGeom>
                <a:blipFill>
                  <a:blip r:embed="rId20"/>
                  <a:stretch>
                    <a:fillRect l="-6838" r="-7692" b="-8696"/>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467733" y="3983157"/>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9450959" y="346876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3=4?</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9450959" y="3468769"/>
                  <a:ext cx="711733" cy="276999"/>
                </a:xfrm>
                <a:prstGeom prst="rect">
                  <a:avLst/>
                </a:prstGeom>
                <a:blipFill>
                  <a:blip r:embed="rId21"/>
                  <a:stretch>
                    <a:fillRect l="-6838" r="-7692" b="-11111"/>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8086412" y="255379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10416279" y="3877667"/>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10416279" y="3877667"/>
                  <a:ext cx="1340880" cy="276999"/>
                </a:xfrm>
                <a:prstGeom prst="rect">
                  <a:avLst/>
                </a:prstGeom>
                <a:blipFill>
                  <a:blip r:embed="rId22"/>
                  <a:stretch>
                    <a:fillRect l="-3153" r="-2703" b="-6250"/>
                  </a:stretch>
                </a:blipFill>
                <a:ln>
                  <a:solidFill>
                    <a:schemeClr val="accent4">
                      <a:lumMod val="50000"/>
                    </a:schemeClr>
                  </a:solidFill>
                </a:ln>
              </p:spPr>
              <p:txBody>
                <a:bodyPr/>
                <a:lstStyle/>
                <a:p>
                  <a:r>
                    <a:rPr lang="en-US">
                      <a:noFill/>
                    </a:rPr>
                    <a:t> </a:t>
                  </a:r>
                </a:p>
              </p:txBody>
            </p:sp>
          </mc:Fallback>
        </mc:AlternateContent>
        <p:pic>
          <p:nvPicPr>
            <p:cNvPr id="40" name="Picture 2" descr="PostgresQL BOOLEAN Data Type with Practical Examples">
              <a:extLst>
                <a:ext uri="{FF2B5EF4-FFF2-40B4-BE49-F238E27FC236}">
                  <a16:creationId xmlns:a16="http://schemas.microsoft.com/office/drawing/2014/main" id="{8481ED2D-5768-47F2-ADC3-67C8ECE56F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8049806" y="3221509"/>
              <a:ext cx="512094" cy="6787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stgresQL BOOLEAN Data Type with Practical Examples">
              <a:extLst>
                <a:ext uri="{FF2B5EF4-FFF2-40B4-BE49-F238E27FC236}">
                  <a16:creationId xmlns:a16="http://schemas.microsoft.com/office/drawing/2014/main" id="{C691B195-FE99-479F-B7AE-7CFEC2ACB0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0194516" y="3229096"/>
              <a:ext cx="512094" cy="67873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88BC69C7-54E4-41C9-A554-7AB4284A4776}"/>
              </a:ext>
            </a:extLst>
          </p:cNvPr>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Lst>
          </a:blip>
          <a:srcRect l="41769" t="51795" r="16476" b="14170"/>
          <a:stretch/>
        </p:blipFill>
        <p:spPr>
          <a:xfrm>
            <a:off x="6900052" y="4321781"/>
            <a:ext cx="5107652" cy="2383227"/>
          </a:xfrm>
          <a:prstGeom prst="rect">
            <a:avLst/>
          </a:prstGeom>
          <a:ln>
            <a:solidFill>
              <a:schemeClr val="tx1"/>
            </a:solidFill>
          </a:ln>
        </p:spPr>
      </p:pic>
    </p:spTree>
    <p:extLst>
      <p:ext uri="{BB962C8B-B14F-4D97-AF65-F5344CB8AC3E}">
        <p14:creationId xmlns:p14="http://schemas.microsoft.com/office/powerpoint/2010/main" val="7952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FF5-525C-4102-B28A-A078908E130A}"/>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E4471CC4-8834-4EFA-9DBB-47CD5EBF277B}"/>
              </a:ext>
            </a:extLst>
          </p:cNvPr>
          <p:cNvSpPr>
            <a:spLocks noGrp="1"/>
          </p:cNvSpPr>
          <p:nvPr>
            <p:ph idx="1"/>
          </p:nvPr>
        </p:nvSpPr>
        <p:spPr>
          <a:xfrm>
            <a:off x="1154954" y="3429000"/>
            <a:ext cx="8825659" cy="2390335"/>
          </a:xfrm>
        </p:spPr>
        <p:txBody>
          <a:bodyPr>
            <a:normAutofit/>
          </a:bodyPr>
          <a:lstStyle/>
          <a:p>
            <a:pPr algn="just"/>
            <a:r>
              <a:rPr lang="en-US" sz="2400" b="0" i="0" u="none" strike="noStrike" baseline="0" dirty="0">
                <a:latin typeface="Times New Roman" panose="02020603050405020304" pitchFamily="18" charset="0"/>
              </a:rPr>
              <a:t>An </a:t>
            </a:r>
            <a:r>
              <a:rPr lang="en-US" sz="2400" b="0" i="1" u="none" strike="noStrike" baseline="0" dirty="0">
                <a:latin typeface="Times New Roman" panose="02020603050405020304" pitchFamily="18" charset="0"/>
              </a:rPr>
              <a:t>algorithm </a:t>
            </a:r>
            <a:r>
              <a:rPr lang="en-US" sz="2400" b="0" i="0" u="none" strike="noStrike" baseline="0" dirty="0">
                <a:latin typeface="Times New Roman" panose="02020603050405020304" pitchFamily="18" charset="0"/>
              </a:rPr>
              <a:t>is a finite sequence of precise instructions for performing a computation or for solving a problem.</a:t>
            </a:r>
          </a:p>
        </p:txBody>
      </p:sp>
      <p:pic>
        <p:nvPicPr>
          <p:cNvPr id="1026" name="Picture 2" descr="What is an Algorithm and What are the Different Types of Algorithms">
            <a:extLst>
              <a:ext uri="{FF2B5EF4-FFF2-40B4-BE49-F238E27FC236}">
                <a16:creationId xmlns:a16="http://schemas.microsoft.com/office/drawing/2014/main" id="{A99242A2-AEFD-412E-B175-5C0CC5D657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526" t="10544" r="14980" b="14601"/>
          <a:stretch/>
        </p:blipFill>
        <p:spPr bwMode="auto">
          <a:xfrm>
            <a:off x="8097932" y="4543962"/>
            <a:ext cx="4094068" cy="231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1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139125" y="593889"/>
            <a:ext cx="5715026" cy="523220"/>
          </a:xfrm>
          <a:prstGeom prst="rect">
            <a:avLst/>
          </a:prstGeom>
          <a:noFill/>
        </p:spPr>
        <p:txBody>
          <a:bodyPr wrap="none" rtlCol="0">
            <a:spAutoFit/>
          </a:bodyPr>
          <a:lstStyle/>
          <a:p>
            <a:r>
              <a:rPr lang="en-US" sz="2800" b="1" dirty="0">
                <a:solidFill>
                  <a:schemeClr val="accent6">
                    <a:lumMod val="50000"/>
                  </a:schemeClr>
                </a:solidFill>
              </a:rPr>
              <a:t>Flowchart for a Binary Search</a:t>
            </a:r>
          </a:p>
        </p:txBody>
      </p:sp>
      <p:pic>
        <p:nvPicPr>
          <p:cNvPr id="5" name="Picture 4">
            <a:extLst>
              <a:ext uri="{FF2B5EF4-FFF2-40B4-BE49-F238E27FC236}">
                <a16:creationId xmlns:a16="http://schemas.microsoft.com/office/drawing/2014/main" id="{DBD7F1EC-1E0E-4976-8C6C-D1501D09F532}"/>
              </a:ext>
            </a:extLst>
          </p:cNvPr>
          <p:cNvPicPr>
            <a:picLocks noChangeAspect="1"/>
          </p:cNvPicPr>
          <p:nvPr/>
        </p:nvPicPr>
        <p:blipFill rotWithShape="1">
          <a:blip r:embed="rId3"/>
          <a:srcRect l="35346" t="24964" r="30505" b="12907"/>
          <a:stretch/>
        </p:blipFill>
        <p:spPr>
          <a:xfrm>
            <a:off x="3433864" y="1420239"/>
            <a:ext cx="5155659" cy="5276119"/>
          </a:xfrm>
          <a:prstGeom prst="rect">
            <a:avLst/>
          </a:prstGeom>
        </p:spPr>
      </p:pic>
    </p:spTree>
    <p:extLst>
      <p:ext uri="{BB962C8B-B14F-4D97-AF65-F5344CB8AC3E}">
        <p14:creationId xmlns:p14="http://schemas.microsoft.com/office/powerpoint/2010/main" val="35990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61461"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702887"/>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702887"/>
                <a:ext cx="4396653" cy="400110"/>
              </a:xfrm>
              <a:prstGeom prst="rect">
                <a:avLst/>
              </a:prstGeom>
              <a:blipFill>
                <a:blip r:embed="rId4"/>
                <a:stretch>
                  <a:fillRect l="-1385"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363936"/>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363936"/>
                <a:ext cx="4553747" cy="400110"/>
              </a:xfrm>
              <a:prstGeom prst="rect">
                <a:avLst/>
              </a:prstGeom>
              <a:blipFill>
                <a:blip r:embed="rId5"/>
                <a:stretch>
                  <a:fillRect l="-1337" t="-10606"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5024985"/>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8" name="TextBox 7">
            <a:extLst>
              <a:ext uri="{FF2B5EF4-FFF2-40B4-BE49-F238E27FC236}">
                <a16:creationId xmlns:a16="http://schemas.microsoft.com/office/drawing/2014/main" id="{553111C2-5A09-4F7D-B35A-4089D40D0BD7}"/>
              </a:ext>
            </a:extLst>
          </p:cNvPr>
          <p:cNvSpPr txBox="1"/>
          <p:nvPr/>
        </p:nvSpPr>
        <p:spPr>
          <a:xfrm>
            <a:off x="2723479" y="2875900"/>
            <a:ext cx="6098344" cy="369332"/>
          </a:xfrm>
          <a:prstGeom prst="rect">
            <a:avLst/>
          </a:prstGeom>
          <a:noFill/>
        </p:spPr>
        <p:txBody>
          <a:bodyPr wrap="square">
            <a:spAutoFit/>
          </a:bodyPr>
          <a:lstStyle/>
          <a:p>
            <a:r>
              <a:rPr lang="en-US" sz="1800" b="1" dirty="0">
                <a:solidFill>
                  <a:schemeClr val="accent6">
                    <a:lumMod val="50000"/>
                  </a:schemeClr>
                </a:solidFill>
              </a:rPr>
              <a:t>Using a Binary Search Algorithm</a:t>
            </a:r>
            <a:endParaRPr lang="en-US" dirty="0"/>
          </a:p>
        </p:txBody>
      </p:sp>
    </p:spTree>
    <p:extLst>
      <p:ext uri="{BB962C8B-B14F-4D97-AF65-F5344CB8AC3E}">
        <p14:creationId xmlns:p14="http://schemas.microsoft.com/office/powerpoint/2010/main" val="1606918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1D16-E489-4F7D-AC6F-59C9461780F7}"/>
              </a:ext>
            </a:extLst>
          </p:cNvPr>
          <p:cNvSpPr>
            <a:spLocks noGrp="1"/>
          </p:cNvSpPr>
          <p:nvPr>
            <p:ph type="title"/>
          </p:nvPr>
        </p:nvSpPr>
        <p:spPr/>
        <p:txBody>
          <a:bodyPr/>
          <a:lstStyle/>
          <a:p>
            <a:r>
              <a:rPr lang="en-US" dirty="0"/>
              <a:t>More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28ED81-014E-40EF-9AE8-3F12CF03A2F4}"/>
                  </a:ext>
                </a:extLst>
              </p:cNvPr>
              <p:cNvSpPr>
                <a:spLocks noGrp="1"/>
              </p:cNvSpPr>
              <p:nvPr>
                <p:ph idx="1"/>
              </p:nvPr>
            </p:nvSpPr>
            <p:spPr/>
            <p:txBody>
              <a:bodyPr>
                <a:normAutofit/>
              </a:bodyPr>
              <a:lstStyle/>
              <a:p>
                <a:r>
                  <a:rPr lang="en-US" sz="2400" dirty="0">
                    <a:solidFill>
                      <a:srgbClr val="002060"/>
                    </a:solidFill>
                  </a:rPr>
                  <a:t>Use linear and binary searching algorithms to locate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=22</m:t>
                    </m:r>
                  </m:oMath>
                </a14:m>
                <a:r>
                  <a:rPr lang="en-US" sz="2400" dirty="0">
                    <a:solidFill>
                      <a:srgbClr val="002060"/>
                    </a:solidFill>
                  </a:rPr>
                  <a:t> and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=5</m:t>
                    </m:r>
                  </m:oMath>
                </a14:m>
                <a:r>
                  <a:rPr lang="en-US" sz="2400" dirty="0">
                    <a:solidFill>
                      <a:srgbClr val="002060"/>
                    </a:solidFill>
                  </a:rPr>
                  <a:t> in set A.</a:t>
                </a:r>
              </a:p>
              <a:p>
                <a:pPr marL="0" indent="0">
                  <a:buNone/>
                </a:pPr>
                <a:endParaRPr lang="en-US" sz="2400" dirty="0">
                  <a:solidFill>
                    <a:srgbClr val="002060"/>
                  </a:solidFill>
                </a:endParaRPr>
              </a:p>
              <a:p>
                <a:pPr marL="0" indent="0">
                  <a:buNone/>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𝐴</m:t>
                      </m:r>
                      <m:r>
                        <a:rPr lang="en-US" sz="2400" b="0" i="1" smtClean="0">
                          <a:solidFill>
                            <a:srgbClr val="002060"/>
                          </a:solidFill>
                          <a:latin typeface="Cambria Math" panose="02040503050406030204" pitchFamily="18" charset="0"/>
                        </a:rPr>
                        <m:t>={0, 2, 4, 11, 22, 8, 14, 9, 27, 30}</m:t>
                      </m:r>
                    </m:oMath>
                  </m:oMathPara>
                </a14:m>
                <a:endParaRPr lang="en-US" sz="2400" dirty="0">
                  <a:solidFill>
                    <a:srgbClr val="002060"/>
                  </a:solidFill>
                </a:endParaRPr>
              </a:p>
            </p:txBody>
          </p:sp>
        </mc:Choice>
        <mc:Fallback xmlns="">
          <p:sp>
            <p:nvSpPr>
              <p:cNvPr id="3" name="Content Placeholder 2">
                <a:extLst>
                  <a:ext uri="{FF2B5EF4-FFF2-40B4-BE49-F238E27FC236}">
                    <a16:creationId xmlns:a16="http://schemas.microsoft.com/office/drawing/2014/main" id="{A928ED81-014E-40EF-9AE8-3F12CF03A2F4}"/>
                  </a:ext>
                </a:extLst>
              </p:cNvPr>
              <p:cNvSpPr>
                <a:spLocks noGrp="1" noRot="1" noChangeAspect="1" noMove="1" noResize="1" noEditPoints="1" noAdjustHandles="1" noChangeArrowheads="1" noChangeShapeType="1" noTextEdit="1"/>
              </p:cNvSpPr>
              <p:nvPr>
                <p:ph idx="1"/>
              </p:nvPr>
            </p:nvSpPr>
            <p:spPr>
              <a:blipFill>
                <a:blip r:embed="rId2"/>
                <a:stretch>
                  <a:fillRect l="-552" t="-1426"/>
                </a:stretch>
              </a:blipFill>
            </p:spPr>
            <p:txBody>
              <a:bodyPr/>
              <a:lstStyle/>
              <a:p>
                <a:r>
                  <a:rPr lang="en-US">
                    <a:noFill/>
                  </a:rPr>
                  <a:t> </a:t>
                </a:r>
              </a:p>
            </p:txBody>
          </p:sp>
        </mc:Fallback>
      </mc:AlternateContent>
      <p:pic>
        <p:nvPicPr>
          <p:cNvPr id="1026" name="Picture 2" descr="Lessons - Blendspace">
            <a:extLst>
              <a:ext uri="{FF2B5EF4-FFF2-40B4-BE49-F238E27FC236}">
                <a16:creationId xmlns:a16="http://schemas.microsoft.com/office/drawing/2014/main" id="{11FE2B56-DB84-4A01-A194-995D73DAE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367" y="641057"/>
            <a:ext cx="1882037" cy="196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76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a:xfrm>
            <a:off x="745589" y="833121"/>
            <a:ext cx="3896750" cy="1600200"/>
          </a:xfrm>
        </p:spPr>
        <p:txBody>
          <a:bodyPr/>
          <a:lstStyle/>
          <a:p>
            <a:r>
              <a:rPr lang="en-US" sz="3200" dirty="0"/>
              <a:t>Sorting Algorithms</a:t>
            </a:r>
          </a:p>
        </p:txBody>
      </p:sp>
      <p:sp>
        <p:nvSpPr>
          <p:cNvPr id="3" name="Text Placeholder 2">
            <a:extLst>
              <a:ext uri="{FF2B5EF4-FFF2-40B4-BE49-F238E27FC236}">
                <a16:creationId xmlns:a16="http://schemas.microsoft.com/office/drawing/2014/main" id="{28941265-0B7B-4473-9A12-9386FF4994E5}"/>
              </a:ext>
            </a:extLst>
          </p:cNvPr>
          <p:cNvSpPr>
            <a:spLocks noGrp="1"/>
          </p:cNvSpPr>
          <p:nvPr>
            <p:ph type="body" sz="half" idx="2"/>
          </p:nvPr>
        </p:nvSpPr>
        <p:spPr>
          <a:xfrm>
            <a:off x="958005" y="2976880"/>
            <a:ext cx="3107557" cy="2895599"/>
          </a:xfrm>
        </p:spPr>
        <p:txBody>
          <a:bodyPr>
            <a:normAutofit/>
          </a:bodyPr>
          <a:lstStyle/>
          <a:p>
            <a:r>
              <a:rPr lang="en-US" sz="1800" b="0" i="0" dirty="0">
                <a:solidFill>
                  <a:schemeClr val="accent1">
                    <a:lumMod val="40000"/>
                    <a:lumOff val="60000"/>
                  </a:schemeClr>
                </a:solidFill>
              </a:rPr>
              <a:t>An algorithm that sorts the elements of a list into increasing order (numerical, alphabetical, etc.)</a:t>
            </a:r>
            <a:endParaRPr lang="en-US" sz="1800" dirty="0">
              <a:solidFill>
                <a:schemeClr val="accent1">
                  <a:lumMod val="40000"/>
                  <a:lumOff val="60000"/>
                </a:schemeClr>
              </a:solidFill>
            </a:endParaRPr>
          </a:p>
          <a:p>
            <a:endParaRPr lang="en-US" sz="1800" dirty="0">
              <a:solidFill>
                <a:schemeClr val="accent1">
                  <a:lumMod val="40000"/>
                  <a:lumOff val="60000"/>
                </a:schemeClr>
              </a:solidFill>
            </a:endParaRPr>
          </a:p>
        </p:txBody>
      </p:sp>
      <p:sp>
        <p:nvSpPr>
          <p:cNvPr id="5" name="Content Placeholder 4">
            <a:extLst>
              <a:ext uri="{FF2B5EF4-FFF2-40B4-BE49-F238E27FC236}">
                <a16:creationId xmlns:a16="http://schemas.microsoft.com/office/drawing/2014/main" id="{CE3ED7FA-7112-401F-8A91-FD28EF79E226}"/>
              </a:ext>
            </a:extLst>
          </p:cNvPr>
          <p:cNvSpPr>
            <a:spLocks noGrp="1"/>
          </p:cNvSpPr>
          <p:nvPr>
            <p:ph idx="1"/>
          </p:nvPr>
        </p:nvSpPr>
        <p:spPr/>
        <p:txBody>
          <a:bodyPr/>
          <a:lstStyle/>
          <a:p>
            <a:r>
              <a:rPr lang="en-US" dirty="0"/>
              <a:t>Used often for large databases like sorting customer or part numbers, prices, etc.</a:t>
            </a:r>
          </a:p>
          <a:p>
            <a:r>
              <a:rPr lang="en-US" dirty="0"/>
              <a:t>Phone directories (by last name) </a:t>
            </a:r>
          </a:p>
          <a:p>
            <a:r>
              <a:rPr lang="en-US" dirty="0"/>
              <a:t>Over 100 sorting algorithms have been devised</a:t>
            </a:r>
          </a:p>
        </p:txBody>
      </p:sp>
    </p:spTree>
    <p:extLst>
      <p:ext uri="{BB962C8B-B14F-4D97-AF65-F5344CB8AC3E}">
        <p14:creationId xmlns:p14="http://schemas.microsoft.com/office/powerpoint/2010/main" val="3536460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C9B1-90C6-49A9-9851-B340A44B3BA5}"/>
              </a:ext>
            </a:extLst>
          </p:cNvPr>
          <p:cNvSpPr>
            <a:spLocks noGrp="1"/>
          </p:cNvSpPr>
          <p:nvPr>
            <p:ph type="title"/>
          </p:nvPr>
        </p:nvSpPr>
        <p:spPr>
          <a:xfrm>
            <a:off x="781920" y="889262"/>
            <a:ext cx="8825659" cy="706964"/>
          </a:xfrm>
        </p:spPr>
        <p:txBody>
          <a:bodyPr/>
          <a:lstStyle/>
          <a:p>
            <a:r>
              <a:rPr lang="en-US" dirty="0"/>
              <a:t>Sorting Algorithms </a:t>
            </a:r>
          </a:p>
        </p:txBody>
      </p:sp>
      <p:sp>
        <p:nvSpPr>
          <p:cNvPr id="6" name="Text Placeholder 5">
            <a:extLst>
              <a:ext uri="{FF2B5EF4-FFF2-40B4-BE49-F238E27FC236}">
                <a16:creationId xmlns:a16="http://schemas.microsoft.com/office/drawing/2014/main" id="{AB315C5B-CA05-4DC3-8C13-F48547C9437C}"/>
              </a:ext>
            </a:extLst>
          </p:cNvPr>
          <p:cNvSpPr>
            <a:spLocks noGrp="1"/>
          </p:cNvSpPr>
          <p:nvPr>
            <p:ph type="body" idx="1"/>
          </p:nvPr>
        </p:nvSpPr>
        <p:spPr>
          <a:xfrm>
            <a:off x="1144588" y="4961432"/>
            <a:ext cx="3050438" cy="576262"/>
          </a:xfrm>
        </p:spPr>
        <p:txBody>
          <a:bodyPr/>
          <a:lstStyle/>
          <a:p>
            <a:r>
              <a:rPr lang="en-US" sz="2800" dirty="0"/>
              <a:t>Bubble Sort </a:t>
            </a:r>
          </a:p>
        </p:txBody>
      </p:sp>
      <p:sp>
        <p:nvSpPr>
          <p:cNvPr id="7" name="Text Placeholder 6">
            <a:extLst>
              <a:ext uri="{FF2B5EF4-FFF2-40B4-BE49-F238E27FC236}">
                <a16:creationId xmlns:a16="http://schemas.microsoft.com/office/drawing/2014/main" id="{E63CCF58-D759-4C66-9E6C-BBD956DAAB14}"/>
              </a:ext>
            </a:extLst>
          </p:cNvPr>
          <p:cNvSpPr>
            <a:spLocks noGrp="1"/>
          </p:cNvSpPr>
          <p:nvPr>
            <p:ph type="body" sz="quarter" idx="3"/>
          </p:nvPr>
        </p:nvSpPr>
        <p:spPr>
          <a:xfrm>
            <a:off x="8355012" y="4958445"/>
            <a:ext cx="3050438" cy="576263"/>
          </a:xfrm>
        </p:spPr>
        <p:txBody>
          <a:bodyPr/>
          <a:lstStyle/>
          <a:p>
            <a:r>
              <a:rPr lang="en-US" sz="2800" dirty="0"/>
              <a:t>Insertion Sort</a:t>
            </a:r>
          </a:p>
        </p:txBody>
      </p:sp>
      <p:pic>
        <p:nvPicPr>
          <p:cNvPr id="2050" name="Picture 2">
            <a:extLst>
              <a:ext uri="{FF2B5EF4-FFF2-40B4-BE49-F238E27FC236}">
                <a16:creationId xmlns:a16="http://schemas.microsoft.com/office/drawing/2014/main" id="{1B70F127-C433-47CC-AF6A-A137F10A21F9}"/>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l="2471" r="2471"/>
          <a:stretch/>
        </p:blipFill>
        <p:spPr bwMode="auto">
          <a:xfrm>
            <a:off x="1144588"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ertion Sort Algorithm | How Insertion Sort Works with Example | Part - 1  | Sorting Algorithms DS - YouTube">
            <a:extLst>
              <a:ext uri="{FF2B5EF4-FFF2-40B4-BE49-F238E27FC236}">
                <a16:creationId xmlns:a16="http://schemas.microsoft.com/office/drawing/2014/main" id="{775879F1-DF88-4C82-A8BF-A255D4FC95E3}"/>
              </a:ext>
            </a:extLst>
          </p:cNvPr>
          <p:cNvPicPr>
            <a:picLocks noGrp="1" noChangeAspect="1" noChangeArrowheads="1"/>
          </p:cNvPicPr>
          <p:nvPr>
            <p:ph type="pic" idx="21"/>
          </p:nvPr>
        </p:nvPicPr>
        <p:blipFill>
          <a:blip r:embed="rId4">
            <a:extLst>
              <a:ext uri="{28A0092B-C50C-407E-A947-70E740481C1C}">
                <a14:useLocalDpi xmlns:a14="http://schemas.microsoft.com/office/drawing/2010/main" val="0"/>
              </a:ext>
            </a:extLst>
          </a:blip>
          <a:srcRect l="2471" r="2471"/>
          <a:stretch>
            <a:fillRect/>
          </a:stretch>
        </p:blipFill>
        <p:spPr bwMode="auto">
          <a:xfrm>
            <a:off x="8355013"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rting | Sorting in C | Types of sorting | C sorting algorithm">
            <a:extLst>
              <a:ext uri="{FF2B5EF4-FFF2-40B4-BE49-F238E27FC236}">
                <a16:creationId xmlns:a16="http://schemas.microsoft.com/office/drawing/2014/main" id="{4A3E089B-4523-4FFB-BB59-790523A90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849" y="3580784"/>
            <a:ext cx="3050438" cy="166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77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A6D4-FAF7-4913-A1CE-0F5A212D045F}"/>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A6D461-7338-4278-8DF3-53A1C4CF8B8D}"/>
              </a:ext>
            </a:extLst>
          </p:cNvPr>
          <p:cNvSpPr>
            <a:spLocks noGrp="1"/>
          </p:cNvSpPr>
          <p:nvPr>
            <p:ph idx="1"/>
          </p:nvPr>
        </p:nvSpPr>
        <p:spPr/>
        <p:txBody>
          <a:bodyPr>
            <a:normAutofit fontScale="92500" lnSpcReduction="20000"/>
          </a:bodyPr>
          <a:lstStyle/>
          <a:p>
            <a:pPr marL="0" indent="0">
              <a:buNone/>
            </a:pPr>
            <a:r>
              <a:rPr lang="en-US" sz="1600" dirty="0"/>
              <a:t>An example of a computer algorithm is bubble sort. This is a simple algorithm used for taking a list of jumbled up numbers and putting them into the correct order. The algorithm runs as follows:</a:t>
            </a:r>
          </a:p>
          <a:p>
            <a:endParaRPr lang="en-US" sz="1600" dirty="0"/>
          </a:p>
          <a:p>
            <a:r>
              <a:rPr lang="en-US" sz="1600" dirty="0"/>
              <a:t>Look at the first number in the list.</a:t>
            </a:r>
          </a:p>
          <a:p>
            <a:r>
              <a:rPr lang="en-US" sz="1600" dirty="0"/>
              <a:t>Compare the current number with the next number.</a:t>
            </a:r>
          </a:p>
          <a:p>
            <a:r>
              <a:rPr lang="en-US" sz="1600" dirty="0"/>
              <a:t>Is the next number smaller than the current number? If so, swap the two numbers around. If not, do not swap.</a:t>
            </a:r>
          </a:p>
          <a:p>
            <a:r>
              <a:rPr lang="en-US" sz="1600" dirty="0"/>
              <a:t>Move to the next number along in the list and make this the current number.</a:t>
            </a:r>
          </a:p>
          <a:p>
            <a:r>
              <a:rPr lang="en-US" sz="1600" dirty="0"/>
              <a:t>Repeat from step 2 until the last number in the list has been reached.</a:t>
            </a:r>
          </a:p>
          <a:p>
            <a:r>
              <a:rPr lang="en-US" sz="1600" dirty="0"/>
              <a:t>If any numbers were swapped, repeat again from step 1.</a:t>
            </a:r>
          </a:p>
          <a:p>
            <a:r>
              <a:rPr lang="en-US" sz="1600" dirty="0"/>
              <a:t>If the end of the list is reached </a:t>
            </a:r>
            <a:r>
              <a:rPr lang="en-US" sz="1600" i="1" dirty="0"/>
              <a:t>without any swaps being made</a:t>
            </a:r>
            <a:r>
              <a:rPr lang="en-US" sz="1600" dirty="0"/>
              <a:t>, then the list is ordered, and the </a:t>
            </a:r>
            <a:r>
              <a:rPr lang="en-US" sz="1600" b="1" dirty="0"/>
              <a:t>algorithm can stop</a:t>
            </a:r>
            <a:r>
              <a:rPr lang="en-US" sz="1600" dirty="0"/>
              <a:t>.</a:t>
            </a:r>
          </a:p>
        </p:txBody>
      </p:sp>
    </p:spTree>
    <p:extLst>
      <p:ext uri="{BB962C8B-B14F-4D97-AF65-F5344CB8AC3E}">
        <p14:creationId xmlns:p14="http://schemas.microsoft.com/office/powerpoint/2010/main" val="1744035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9ED3-8DFD-4063-B089-A0BB3A78849B}"/>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B66E1A-6426-467B-B275-FF19B3AE5C31}"/>
              </a:ext>
            </a:extLst>
          </p:cNvPr>
          <p:cNvSpPr>
            <a:spLocks noGrp="1"/>
          </p:cNvSpPr>
          <p:nvPr>
            <p:ph idx="1"/>
          </p:nvPr>
        </p:nvSpPr>
        <p:spPr/>
        <p:txBody>
          <a:bodyPr/>
          <a:lstStyle/>
          <a:p>
            <a:r>
              <a:rPr lang="en-US" sz="1800" dirty="0"/>
              <a:t>A simple algorithm that successively compares adjacent elements, interchanging them if they are in the wrong order. This may require several passes.</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FF1DE0-47A6-4EFC-A204-8A4E0885ACE4}"/>
                  </a:ext>
                </a:extLst>
              </p:cNvPr>
              <p:cNvSpPr txBox="1"/>
              <p:nvPr/>
            </p:nvSpPr>
            <p:spPr>
              <a:xfrm>
                <a:off x="265929" y="4311650"/>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CCFF1DE0-47A6-4EFC-A204-8A4E0885ACE4}"/>
                  </a:ext>
                </a:extLst>
              </p:cNvPr>
              <p:cNvSpPr txBox="1">
                <a:spLocks noRot="1" noChangeAspect="1" noMove="1" noResize="1" noEditPoints="1" noAdjustHandles="1" noChangeArrowheads="1" noChangeShapeType="1" noTextEdit="1"/>
              </p:cNvSpPr>
              <p:nvPr/>
            </p:nvSpPr>
            <p:spPr>
              <a:xfrm>
                <a:off x="265929" y="4311650"/>
                <a:ext cx="184346" cy="1384995"/>
              </a:xfrm>
              <a:prstGeom prst="rect">
                <a:avLst/>
              </a:prstGeom>
              <a:blipFill>
                <a:blip r:embed="rId3"/>
                <a:stretch>
                  <a:fillRect l="-66667" r="-60000" b="-969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6EFD8B1-8B48-4F15-8D59-31A26DFED1F3}"/>
              </a:ext>
            </a:extLst>
          </p:cNvPr>
          <p:cNvSpPr txBox="1"/>
          <p:nvPr/>
        </p:nvSpPr>
        <p:spPr>
          <a:xfrm>
            <a:off x="1194479" y="3685736"/>
            <a:ext cx="979755" cy="369332"/>
          </a:xfrm>
          <a:prstGeom prst="rect">
            <a:avLst/>
          </a:prstGeom>
          <a:noFill/>
        </p:spPr>
        <p:txBody>
          <a:bodyPr wrap="none" rtlCol="0">
            <a:spAutoFit/>
          </a:bodyPr>
          <a:lstStyle/>
          <a:p>
            <a:r>
              <a:rPr lang="en-US" b="1" dirty="0"/>
              <a:t>Pass 1:</a:t>
            </a:r>
          </a:p>
        </p:txBody>
      </p:sp>
      <p:sp>
        <p:nvSpPr>
          <p:cNvPr id="6" name="Rectangle: Rounded Corners 5">
            <a:extLst>
              <a:ext uri="{FF2B5EF4-FFF2-40B4-BE49-F238E27FC236}">
                <a16:creationId xmlns:a16="http://schemas.microsoft.com/office/drawing/2014/main" id="{B6D53525-5DFE-49A1-BCD8-60E4B5DD5C74}"/>
              </a:ext>
            </a:extLst>
          </p:cNvPr>
          <p:cNvSpPr/>
          <p:nvPr/>
        </p:nvSpPr>
        <p:spPr>
          <a:xfrm>
            <a:off x="152476" y="4311650"/>
            <a:ext cx="357061"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51B9A5-A5C5-4DD8-B8CB-41EE546E0E23}"/>
                  </a:ext>
                </a:extLst>
              </p:cNvPr>
              <p:cNvSpPr txBox="1"/>
              <p:nvPr/>
            </p:nvSpPr>
            <p:spPr>
              <a:xfrm>
                <a:off x="978071" y="431165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EF51B9A5-A5C5-4DD8-B8CB-41EE546E0E23}"/>
                  </a:ext>
                </a:extLst>
              </p:cNvPr>
              <p:cNvSpPr txBox="1">
                <a:spLocks noRot="1" noChangeAspect="1" noMove="1" noResize="1" noEditPoints="1" noAdjustHandles="1" noChangeArrowheads="1" noChangeShapeType="1" noTextEdit="1"/>
              </p:cNvSpPr>
              <p:nvPr/>
            </p:nvSpPr>
            <p:spPr>
              <a:xfrm>
                <a:off x="978071" y="4311650"/>
                <a:ext cx="185115" cy="1384995"/>
              </a:xfrm>
              <a:prstGeom prst="rect">
                <a:avLst/>
              </a:prstGeom>
              <a:blipFill>
                <a:blip r:embed="rId4"/>
                <a:stretch>
                  <a:fillRect l="-61290" r="-58065" b="-9692"/>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36160281-A193-49FF-85E8-8C21EE3D6323}"/>
              </a:ext>
            </a:extLst>
          </p:cNvPr>
          <p:cNvSpPr/>
          <p:nvPr/>
        </p:nvSpPr>
        <p:spPr>
          <a:xfrm>
            <a:off x="936112" y="4668107"/>
            <a:ext cx="256488"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394E3A6A-8EF6-4ADD-BC5E-52A999F0325E}"/>
              </a:ext>
            </a:extLst>
          </p:cNvPr>
          <p:cNvSpPr txBox="1"/>
          <p:nvPr/>
        </p:nvSpPr>
        <p:spPr>
          <a:xfrm>
            <a:off x="1166896" y="4769043"/>
            <a:ext cx="453683" cy="307777"/>
          </a:xfrm>
          <a:prstGeom prst="rect">
            <a:avLst/>
          </a:prstGeom>
          <a:noFill/>
        </p:spPr>
        <p:txBody>
          <a:bodyPr wrap="square">
            <a:spAutoFit/>
          </a:bodyPr>
          <a:lstStyle/>
          <a:p>
            <a:r>
              <a:rPr lang="en-US" sz="1400" dirty="0"/>
              <a:t>✔</a:t>
            </a:r>
          </a:p>
        </p:txBody>
      </p:sp>
      <p:sp>
        <p:nvSpPr>
          <p:cNvPr id="12" name="TextBox 11">
            <a:extLst>
              <a:ext uri="{FF2B5EF4-FFF2-40B4-BE49-F238E27FC236}">
                <a16:creationId xmlns:a16="http://schemas.microsoft.com/office/drawing/2014/main" id="{2D18C0F4-9C40-4AE3-AA87-46C83C55D2BF}"/>
              </a:ext>
            </a:extLst>
          </p:cNvPr>
          <p:cNvSpPr txBox="1"/>
          <p:nvPr/>
        </p:nvSpPr>
        <p:spPr>
          <a:xfrm>
            <a:off x="431962" y="4447501"/>
            <a:ext cx="509954" cy="307777"/>
          </a:xfrm>
          <a:prstGeom prst="rect">
            <a:avLst/>
          </a:prstGeom>
          <a:noFill/>
        </p:spPr>
        <p:txBody>
          <a:bodyPr wrap="square">
            <a:spAutoFit/>
          </a:bodyPr>
          <a:lstStyle/>
          <a:p>
            <a:r>
              <a:rPr lang="en-US" sz="1400" dirty="0"/>
              <a:t>❌</a:t>
            </a:r>
          </a:p>
        </p:txBody>
      </p:sp>
      <p:sp>
        <p:nvSpPr>
          <p:cNvPr id="13" name="Rectangle: Rounded Corners 12">
            <a:extLst>
              <a:ext uri="{FF2B5EF4-FFF2-40B4-BE49-F238E27FC236}">
                <a16:creationId xmlns:a16="http://schemas.microsoft.com/office/drawing/2014/main" id="{91380A4A-C266-47AD-A75B-050F47E74DC4}"/>
              </a:ext>
            </a:extLst>
          </p:cNvPr>
          <p:cNvSpPr/>
          <p:nvPr/>
        </p:nvSpPr>
        <p:spPr>
          <a:xfrm>
            <a:off x="848740" y="4892408"/>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8195F124-1F73-4506-B4B5-2CF3C51AD795}"/>
              </a:ext>
            </a:extLst>
          </p:cNvPr>
          <p:cNvSpPr txBox="1"/>
          <p:nvPr/>
        </p:nvSpPr>
        <p:spPr>
          <a:xfrm>
            <a:off x="1191392" y="5137304"/>
            <a:ext cx="509954" cy="307777"/>
          </a:xfrm>
          <a:prstGeom prst="rect">
            <a:avLst/>
          </a:prstGeom>
          <a:noFill/>
        </p:spPr>
        <p:txBody>
          <a:bodyPr wrap="square">
            <a:spAutoFit/>
          </a:bodyPr>
          <a:lstStyle/>
          <a:p>
            <a:r>
              <a:rPr lang="en-US" sz="1400" dirty="0"/>
              <a:t>❌</a:t>
            </a:r>
          </a:p>
        </p:txBody>
      </p:sp>
      <p:sp>
        <p:nvSpPr>
          <p:cNvPr id="15" name="TextBox 14">
            <a:extLst>
              <a:ext uri="{FF2B5EF4-FFF2-40B4-BE49-F238E27FC236}">
                <a16:creationId xmlns:a16="http://schemas.microsoft.com/office/drawing/2014/main" id="{8B6551B7-BF38-4819-8A0B-A1FA399737EE}"/>
              </a:ext>
            </a:extLst>
          </p:cNvPr>
          <p:cNvSpPr txBox="1"/>
          <p:nvPr/>
        </p:nvSpPr>
        <p:spPr>
          <a:xfrm>
            <a:off x="3899277" y="3685736"/>
            <a:ext cx="1010213" cy="369332"/>
          </a:xfrm>
          <a:prstGeom prst="rect">
            <a:avLst/>
          </a:prstGeom>
          <a:noFill/>
        </p:spPr>
        <p:txBody>
          <a:bodyPr wrap="none" rtlCol="0">
            <a:spAutoFit/>
          </a:bodyPr>
          <a:lstStyle/>
          <a:p>
            <a:r>
              <a:rPr lang="en-US" b="1" dirty="0"/>
              <a:t>Pass 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272ADE6-8203-4D0D-8E21-8C841958C56C}"/>
                  </a:ext>
                </a:extLst>
              </p:cNvPr>
              <p:cNvSpPr txBox="1"/>
              <p:nvPr/>
            </p:nvSpPr>
            <p:spPr>
              <a:xfrm>
                <a:off x="1731459" y="431164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5</a:t>
                </a:r>
              </a:p>
              <a:p>
                <a:pPr algn="ctr"/>
                <a:r>
                  <a:rPr lang="en-US" dirty="0">
                    <a:solidFill>
                      <a:schemeClr val="accent6">
                        <a:lumMod val="50000"/>
                      </a:schemeClr>
                    </a:solidFill>
                  </a:rPr>
                  <a:t>1</a:t>
                </a:r>
              </a:p>
            </p:txBody>
          </p:sp>
        </mc:Choice>
        <mc:Fallback xmlns="">
          <p:sp>
            <p:nvSpPr>
              <p:cNvPr id="16" name="TextBox 15">
                <a:extLst>
                  <a:ext uri="{FF2B5EF4-FFF2-40B4-BE49-F238E27FC236}">
                    <a16:creationId xmlns:a16="http://schemas.microsoft.com/office/drawing/2014/main" id="{8272ADE6-8203-4D0D-8E21-8C841958C56C}"/>
                  </a:ext>
                </a:extLst>
              </p:cNvPr>
              <p:cNvSpPr txBox="1">
                <a:spLocks noRot="1" noChangeAspect="1" noMove="1" noResize="1" noEditPoints="1" noAdjustHandles="1" noChangeArrowheads="1" noChangeShapeType="1" noTextEdit="1"/>
              </p:cNvSpPr>
              <p:nvPr/>
            </p:nvSpPr>
            <p:spPr>
              <a:xfrm>
                <a:off x="1731459" y="4311649"/>
                <a:ext cx="185115" cy="1384995"/>
              </a:xfrm>
              <a:prstGeom prst="rect">
                <a:avLst/>
              </a:prstGeom>
              <a:blipFill>
                <a:blip r:embed="rId5"/>
                <a:stretch>
                  <a:fillRect l="-63333" r="-63333" b="-9692"/>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9867F24-CE69-4FD7-8BAC-4F52BFA02F07}"/>
              </a:ext>
            </a:extLst>
          </p:cNvPr>
          <p:cNvSpPr/>
          <p:nvPr/>
        </p:nvSpPr>
        <p:spPr>
          <a:xfrm>
            <a:off x="1645835" y="5137304"/>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99EC807E-9793-4887-9E1F-7999FECD780D}"/>
              </a:ext>
            </a:extLst>
          </p:cNvPr>
          <p:cNvSpPr txBox="1"/>
          <p:nvPr/>
        </p:nvSpPr>
        <p:spPr>
          <a:xfrm>
            <a:off x="1927081" y="5365668"/>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E71992-629C-45ED-A672-C96C8307B89D}"/>
                  </a:ext>
                </a:extLst>
              </p:cNvPr>
              <p:cNvSpPr txBox="1"/>
              <p:nvPr/>
            </p:nvSpPr>
            <p:spPr>
              <a:xfrm>
                <a:off x="2434128" y="4311648"/>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19" name="TextBox 18">
                <a:extLst>
                  <a:ext uri="{FF2B5EF4-FFF2-40B4-BE49-F238E27FC236}">
                    <a16:creationId xmlns:a16="http://schemas.microsoft.com/office/drawing/2014/main" id="{1DE71992-629C-45ED-A672-C96C8307B89D}"/>
                  </a:ext>
                </a:extLst>
              </p:cNvPr>
              <p:cNvSpPr txBox="1">
                <a:spLocks noRot="1" noChangeAspect="1" noMove="1" noResize="1" noEditPoints="1" noAdjustHandles="1" noChangeArrowheads="1" noChangeShapeType="1" noTextEdit="1"/>
              </p:cNvSpPr>
              <p:nvPr/>
            </p:nvSpPr>
            <p:spPr>
              <a:xfrm>
                <a:off x="2434128" y="4311648"/>
                <a:ext cx="185115" cy="1384995"/>
              </a:xfrm>
              <a:prstGeom prst="rect">
                <a:avLst/>
              </a:prstGeom>
              <a:blipFill>
                <a:blip r:embed="rId6"/>
                <a:stretch>
                  <a:fillRect l="-61290" r="-58065" b="-969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616C20E-5043-419B-8E5F-270E9C8ED427}"/>
              </a:ext>
            </a:extLst>
          </p:cNvPr>
          <p:cNvSpPr txBox="1"/>
          <p:nvPr/>
        </p:nvSpPr>
        <p:spPr>
          <a:xfrm>
            <a:off x="6768767" y="3689309"/>
            <a:ext cx="1010213" cy="369332"/>
          </a:xfrm>
          <a:prstGeom prst="rect">
            <a:avLst/>
          </a:prstGeom>
          <a:noFill/>
        </p:spPr>
        <p:txBody>
          <a:bodyPr wrap="none" rtlCol="0">
            <a:spAutoFit/>
          </a:bodyPr>
          <a:lstStyle/>
          <a:p>
            <a:r>
              <a:rPr lang="en-US" b="1" dirty="0"/>
              <a:t>Pass 3:</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60ED4A-E8EC-4A5C-B8A1-68A4DEC90304}"/>
                  </a:ext>
                </a:extLst>
              </p:cNvPr>
              <p:cNvSpPr txBox="1"/>
              <p:nvPr/>
            </p:nvSpPr>
            <p:spPr>
              <a:xfrm>
                <a:off x="3484194" y="428296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1" name="TextBox 20">
                <a:extLst>
                  <a:ext uri="{FF2B5EF4-FFF2-40B4-BE49-F238E27FC236}">
                    <a16:creationId xmlns:a16="http://schemas.microsoft.com/office/drawing/2014/main" id="{F060ED4A-E8EC-4A5C-B8A1-68A4DEC90304}"/>
                  </a:ext>
                </a:extLst>
              </p:cNvPr>
              <p:cNvSpPr txBox="1">
                <a:spLocks noRot="1" noChangeAspect="1" noMove="1" noResize="1" noEditPoints="1" noAdjustHandles="1" noChangeArrowheads="1" noChangeShapeType="1" noTextEdit="1"/>
              </p:cNvSpPr>
              <p:nvPr/>
            </p:nvSpPr>
            <p:spPr>
              <a:xfrm>
                <a:off x="3484194" y="4282969"/>
                <a:ext cx="185115" cy="1384995"/>
              </a:xfrm>
              <a:prstGeom prst="rect">
                <a:avLst/>
              </a:prstGeom>
              <a:blipFill>
                <a:blip r:embed="rId7"/>
                <a:stretch>
                  <a:fillRect l="-66667" r="-60000" b="-9251"/>
                </a:stretch>
              </a:blipFill>
            </p:spPr>
            <p:txBody>
              <a:bodyPr/>
              <a:lstStyle/>
              <a:p>
                <a:r>
                  <a:rPr lang="en-US">
                    <a:noFill/>
                  </a:rPr>
                  <a:t> </a:t>
                </a:r>
              </a:p>
            </p:txBody>
          </p:sp>
        </mc:Fallback>
      </mc:AlternateContent>
      <p:sp>
        <p:nvSpPr>
          <p:cNvPr id="22" name="Rectangle: Rounded Corners 21">
            <a:extLst>
              <a:ext uri="{FF2B5EF4-FFF2-40B4-BE49-F238E27FC236}">
                <a16:creationId xmlns:a16="http://schemas.microsoft.com/office/drawing/2014/main" id="{09A02A39-4D8A-4605-9C1B-8631C4074674}"/>
              </a:ext>
            </a:extLst>
          </p:cNvPr>
          <p:cNvSpPr/>
          <p:nvPr/>
        </p:nvSpPr>
        <p:spPr>
          <a:xfrm>
            <a:off x="3412693" y="430616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13EBB40B-1831-4DEA-84CA-DA4FDB09A5E0}"/>
              </a:ext>
            </a:extLst>
          </p:cNvPr>
          <p:cNvSpPr txBox="1"/>
          <p:nvPr/>
        </p:nvSpPr>
        <p:spPr>
          <a:xfrm>
            <a:off x="3632796" y="4400181"/>
            <a:ext cx="453683" cy="307777"/>
          </a:xfrm>
          <a:prstGeom prst="rect">
            <a:avLst/>
          </a:prstGeom>
          <a:noFill/>
        </p:spPr>
        <p:txBody>
          <a:bodyPr wrap="square">
            <a:spAutoFit/>
          </a:bodyPr>
          <a:lstStyle/>
          <a:p>
            <a:r>
              <a:rPr lang="en-US" sz="1400" dirty="0"/>
              <a:t>✔</a:t>
            </a:r>
          </a:p>
        </p:txBody>
      </p:sp>
      <p:sp>
        <p:nvSpPr>
          <p:cNvPr id="25" name="Rectangle: Rounded Corners 24">
            <a:extLst>
              <a:ext uri="{FF2B5EF4-FFF2-40B4-BE49-F238E27FC236}">
                <a16:creationId xmlns:a16="http://schemas.microsoft.com/office/drawing/2014/main" id="{A550C9DC-1352-4385-AC9D-981044188249}"/>
              </a:ext>
            </a:extLst>
          </p:cNvPr>
          <p:cNvSpPr/>
          <p:nvPr/>
        </p:nvSpPr>
        <p:spPr>
          <a:xfrm>
            <a:off x="3317608" y="4637915"/>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35472287-ED6F-4F79-829F-9E52F5AC6450}"/>
              </a:ext>
            </a:extLst>
          </p:cNvPr>
          <p:cNvSpPr txBox="1"/>
          <p:nvPr/>
        </p:nvSpPr>
        <p:spPr>
          <a:xfrm>
            <a:off x="3692719" y="4731932"/>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521DAAF-393F-457F-88DD-62BFDCEF7FBF}"/>
                  </a:ext>
                </a:extLst>
              </p:cNvPr>
              <p:cNvSpPr txBox="1"/>
              <p:nvPr/>
            </p:nvSpPr>
            <p:spPr>
              <a:xfrm>
                <a:off x="4615336" y="428845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4</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7" name="TextBox 26">
                <a:extLst>
                  <a:ext uri="{FF2B5EF4-FFF2-40B4-BE49-F238E27FC236}">
                    <a16:creationId xmlns:a16="http://schemas.microsoft.com/office/drawing/2014/main" id="{C521DAAF-393F-457F-88DD-62BFDCEF7FBF}"/>
                  </a:ext>
                </a:extLst>
              </p:cNvPr>
              <p:cNvSpPr txBox="1">
                <a:spLocks noRot="1" noChangeAspect="1" noMove="1" noResize="1" noEditPoints="1" noAdjustHandles="1" noChangeArrowheads="1" noChangeShapeType="1" noTextEdit="1"/>
              </p:cNvSpPr>
              <p:nvPr/>
            </p:nvSpPr>
            <p:spPr>
              <a:xfrm>
                <a:off x="4615336" y="4288450"/>
                <a:ext cx="185115" cy="1384995"/>
              </a:xfrm>
              <a:prstGeom prst="rect">
                <a:avLst/>
              </a:prstGeom>
              <a:blipFill>
                <a:blip r:embed="rId8"/>
                <a:stretch>
                  <a:fillRect l="-63333" r="-63333" b="-9211"/>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89F77B6-C27D-453B-B3A7-45E62AF1EAD6}"/>
              </a:ext>
            </a:extLst>
          </p:cNvPr>
          <p:cNvSpPr/>
          <p:nvPr/>
        </p:nvSpPr>
        <p:spPr>
          <a:xfrm>
            <a:off x="4584681" y="4922633"/>
            <a:ext cx="239714" cy="5224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E6C17B7D-2D1F-4621-939F-2244C40458F7}"/>
              </a:ext>
            </a:extLst>
          </p:cNvPr>
          <p:cNvSpPr txBox="1"/>
          <p:nvPr/>
        </p:nvSpPr>
        <p:spPr>
          <a:xfrm>
            <a:off x="4744982" y="5043244"/>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9FD1B42-8089-4A67-8A44-00A3FA2B015B}"/>
                  </a:ext>
                </a:extLst>
              </p:cNvPr>
              <p:cNvSpPr txBox="1"/>
              <p:nvPr/>
            </p:nvSpPr>
            <p:spPr>
              <a:xfrm>
                <a:off x="5556193" y="431677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4</a:t>
                </a:r>
              </a:p>
              <a:p>
                <a:pPr algn="ctr"/>
                <a:r>
                  <a:rPr lang="en-US" dirty="0">
                    <a:solidFill>
                      <a:schemeClr val="accent6">
                        <a:lumMod val="50000"/>
                      </a:schemeClr>
                    </a:solidFill>
                  </a:rPr>
                  <a:t>5</a:t>
                </a:r>
              </a:p>
            </p:txBody>
          </p:sp>
        </mc:Choice>
        <mc:Fallback xmlns="">
          <p:sp>
            <p:nvSpPr>
              <p:cNvPr id="30" name="TextBox 29">
                <a:extLst>
                  <a:ext uri="{FF2B5EF4-FFF2-40B4-BE49-F238E27FC236}">
                    <a16:creationId xmlns:a16="http://schemas.microsoft.com/office/drawing/2014/main" id="{59FD1B42-8089-4A67-8A44-00A3FA2B015B}"/>
                  </a:ext>
                </a:extLst>
              </p:cNvPr>
              <p:cNvSpPr txBox="1">
                <a:spLocks noRot="1" noChangeAspect="1" noMove="1" noResize="1" noEditPoints="1" noAdjustHandles="1" noChangeArrowheads="1" noChangeShapeType="1" noTextEdit="1"/>
              </p:cNvSpPr>
              <p:nvPr/>
            </p:nvSpPr>
            <p:spPr>
              <a:xfrm>
                <a:off x="5556193" y="4316770"/>
                <a:ext cx="185115" cy="1384995"/>
              </a:xfrm>
              <a:prstGeom prst="rect">
                <a:avLst/>
              </a:prstGeom>
              <a:blipFill>
                <a:blip r:embed="rId9"/>
                <a:stretch>
                  <a:fillRect l="-61290" r="-58065" b="-9692"/>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B8AC8B70-80AD-41C1-A69C-85648218CEE0}"/>
              </a:ext>
            </a:extLst>
          </p:cNvPr>
          <p:cNvSpPr/>
          <p:nvPr/>
        </p:nvSpPr>
        <p:spPr>
          <a:xfrm>
            <a:off x="5516207" y="5198742"/>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D9E9A6C1-348B-48D2-8F8E-9327B65C2D1C}"/>
              </a:ext>
            </a:extLst>
          </p:cNvPr>
          <p:cNvSpPr txBox="1"/>
          <p:nvPr/>
        </p:nvSpPr>
        <p:spPr>
          <a:xfrm>
            <a:off x="5705300" y="5402113"/>
            <a:ext cx="453683"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814E29F-4188-4F8D-AF19-A58DCADB4A13}"/>
                  </a:ext>
                </a:extLst>
              </p:cNvPr>
              <p:cNvSpPr txBox="1"/>
              <p:nvPr/>
            </p:nvSpPr>
            <p:spPr>
              <a:xfrm>
                <a:off x="6630166" y="429159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3</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3" name="TextBox 32">
                <a:extLst>
                  <a:ext uri="{FF2B5EF4-FFF2-40B4-BE49-F238E27FC236}">
                    <a16:creationId xmlns:a16="http://schemas.microsoft.com/office/drawing/2014/main" id="{9814E29F-4188-4F8D-AF19-A58DCADB4A13}"/>
                  </a:ext>
                </a:extLst>
              </p:cNvPr>
              <p:cNvSpPr txBox="1">
                <a:spLocks noRot="1" noChangeAspect="1" noMove="1" noResize="1" noEditPoints="1" noAdjustHandles="1" noChangeArrowheads="1" noChangeShapeType="1" noTextEdit="1"/>
              </p:cNvSpPr>
              <p:nvPr/>
            </p:nvSpPr>
            <p:spPr>
              <a:xfrm>
                <a:off x="6630166" y="4291597"/>
                <a:ext cx="205954" cy="1538883"/>
              </a:xfrm>
              <a:prstGeom prst="rect">
                <a:avLst/>
              </a:prstGeom>
              <a:blipFill>
                <a:blip r:embed="rId10"/>
                <a:stretch>
                  <a:fillRect l="-63636" r="-63636" b="-9127"/>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D23D21F2-D6AC-407B-BAFA-AC0E693D646D}"/>
              </a:ext>
            </a:extLst>
          </p:cNvPr>
          <p:cNvSpPr/>
          <p:nvPr/>
        </p:nvSpPr>
        <p:spPr>
          <a:xfrm>
            <a:off x="6586437" y="429159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79D207CB-6D8F-4F17-9E1B-75C5A9AF6259}"/>
              </a:ext>
            </a:extLst>
          </p:cNvPr>
          <p:cNvSpPr txBox="1"/>
          <p:nvPr/>
        </p:nvSpPr>
        <p:spPr>
          <a:xfrm>
            <a:off x="6784855" y="4411699"/>
            <a:ext cx="509954" cy="338554"/>
          </a:xfrm>
          <a:prstGeom prst="rect">
            <a:avLst/>
          </a:prstGeom>
          <a:noFill/>
        </p:spPr>
        <p:txBody>
          <a:bodyPr wrap="square">
            <a:spAutoFit/>
          </a:bodyPr>
          <a:lstStyle/>
          <a:p>
            <a:r>
              <a:rPr lang="en-US" sz="1600" dirty="0"/>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D5E7EA6-6761-467F-A78E-6A17493C1178}"/>
                  </a:ext>
                </a:extLst>
              </p:cNvPr>
              <p:cNvSpPr txBox="1"/>
              <p:nvPr/>
            </p:nvSpPr>
            <p:spPr>
              <a:xfrm>
                <a:off x="7446809" y="429159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3</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6" name="TextBox 35">
                <a:extLst>
                  <a:ext uri="{FF2B5EF4-FFF2-40B4-BE49-F238E27FC236}">
                    <a16:creationId xmlns:a16="http://schemas.microsoft.com/office/drawing/2014/main" id="{AD5E7EA6-6761-467F-A78E-6A17493C1178}"/>
                  </a:ext>
                </a:extLst>
              </p:cNvPr>
              <p:cNvSpPr txBox="1">
                <a:spLocks noRot="1" noChangeAspect="1" noMove="1" noResize="1" noEditPoints="1" noAdjustHandles="1" noChangeArrowheads="1" noChangeShapeType="1" noTextEdit="1"/>
              </p:cNvSpPr>
              <p:nvPr/>
            </p:nvSpPr>
            <p:spPr>
              <a:xfrm>
                <a:off x="7446809" y="4291596"/>
                <a:ext cx="205954" cy="1538883"/>
              </a:xfrm>
              <a:prstGeom prst="rect">
                <a:avLst/>
              </a:prstGeom>
              <a:blipFill>
                <a:blip r:embed="rId11"/>
                <a:stretch>
                  <a:fillRect l="-63636" r="-63636" b="-9127"/>
                </a:stretch>
              </a:blipFill>
            </p:spPr>
            <p:txBody>
              <a:bodyPr/>
              <a:lstStyle/>
              <a:p>
                <a:r>
                  <a:rPr lang="en-US">
                    <a:noFill/>
                  </a:rPr>
                  <a:t> </a:t>
                </a:r>
              </a:p>
            </p:txBody>
          </p:sp>
        </mc:Fallback>
      </mc:AlternateContent>
      <p:sp>
        <p:nvSpPr>
          <p:cNvPr id="37" name="Rectangle: Rounded Corners 36">
            <a:extLst>
              <a:ext uri="{FF2B5EF4-FFF2-40B4-BE49-F238E27FC236}">
                <a16:creationId xmlns:a16="http://schemas.microsoft.com/office/drawing/2014/main" id="{FEE92B93-0597-4D18-BA3F-481FFA43AD01}"/>
              </a:ext>
            </a:extLst>
          </p:cNvPr>
          <p:cNvSpPr/>
          <p:nvPr/>
        </p:nvSpPr>
        <p:spPr>
          <a:xfrm>
            <a:off x="7406875" y="458663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50652C7-43A2-4D13-A75F-427E2D70684D}"/>
                  </a:ext>
                </a:extLst>
              </p:cNvPr>
              <p:cNvSpPr txBox="1"/>
              <p:nvPr/>
            </p:nvSpPr>
            <p:spPr>
              <a:xfrm>
                <a:off x="8189693" y="432973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8" name="TextBox 37">
                <a:extLst>
                  <a:ext uri="{FF2B5EF4-FFF2-40B4-BE49-F238E27FC236}">
                    <a16:creationId xmlns:a16="http://schemas.microsoft.com/office/drawing/2014/main" id="{D50652C7-43A2-4D13-A75F-427E2D70684D}"/>
                  </a:ext>
                </a:extLst>
              </p:cNvPr>
              <p:cNvSpPr txBox="1">
                <a:spLocks noRot="1" noChangeAspect="1" noMove="1" noResize="1" noEditPoints="1" noAdjustHandles="1" noChangeArrowheads="1" noChangeShapeType="1" noTextEdit="1"/>
              </p:cNvSpPr>
              <p:nvPr/>
            </p:nvSpPr>
            <p:spPr>
              <a:xfrm>
                <a:off x="8189693" y="4329736"/>
                <a:ext cx="205954" cy="1538883"/>
              </a:xfrm>
              <a:prstGeom prst="rect">
                <a:avLst/>
              </a:prstGeom>
              <a:blipFill>
                <a:blip r:embed="rId12"/>
                <a:stretch>
                  <a:fillRect l="-58824" r="-61765" b="-8696"/>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DACDB351-FDF6-48D4-855F-BA83ACE84D3A}"/>
              </a:ext>
            </a:extLst>
          </p:cNvPr>
          <p:cNvSpPr txBox="1"/>
          <p:nvPr/>
        </p:nvSpPr>
        <p:spPr>
          <a:xfrm>
            <a:off x="9270982" y="3716325"/>
            <a:ext cx="1010213" cy="369332"/>
          </a:xfrm>
          <a:prstGeom prst="rect">
            <a:avLst/>
          </a:prstGeom>
          <a:noFill/>
        </p:spPr>
        <p:txBody>
          <a:bodyPr wrap="none" rtlCol="0">
            <a:spAutoFit/>
          </a:bodyPr>
          <a:lstStyle/>
          <a:p>
            <a:r>
              <a:rPr lang="en-US" b="1" dirty="0"/>
              <a:t>Pass 4:</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0B0A969-34F1-42F5-BE97-3927C9B15A5A}"/>
                  </a:ext>
                </a:extLst>
              </p:cNvPr>
              <p:cNvSpPr txBox="1"/>
              <p:nvPr/>
            </p:nvSpPr>
            <p:spPr>
              <a:xfrm>
                <a:off x="9177889" y="428841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0" name="TextBox 39">
                <a:extLst>
                  <a:ext uri="{FF2B5EF4-FFF2-40B4-BE49-F238E27FC236}">
                    <a16:creationId xmlns:a16="http://schemas.microsoft.com/office/drawing/2014/main" id="{F0B0A969-34F1-42F5-BE97-3927C9B15A5A}"/>
                  </a:ext>
                </a:extLst>
              </p:cNvPr>
              <p:cNvSpPr txBox="1">
                <a:spLocks noRot="1" noChangeAspect="1" noMove="1" noResize="1" noEditPoints="1" noAdjustHandles="1" noChangeArrowheads="1" noChangeShapeType="1" noTextEdit="1"/>
              </p:cNvSpPr>
              <p:nvPr/>
            </p:nvSpPr>
            <p:spPr>
              <a:xfrm>
                <a:off x="9177889" y="4288417"/>
                <a:ext cx="205954" cy="1538883"/>
              </a:xfrm>
              <a:prstGeom prst="rect">
                <a:avLst/>
              </a:prstGeom>
              <a:blipFill>
                <a:blip r:embed="rId13"/>
                <a:stretch>
                  <a:fillRect l="-63636" r="-63636" b="-8696"/>
                </a:stretch>
              </a:blipFill>
            </p:spPr>
            <p:txBody>
              <a:bodyPr/>
              <a:lstStyle/>
              <a:p>
                <a:r>
                  <a:rPr lang="en-US">
                    <a:noFill/>
                  </a:rPr>
                  <a:t> </a:t>
                </a:r>
              </a:p>
            </p:txBody>
          </p:sp>
        </mc:Fallback>
      </mc:AlternateContent>
      <p:sp>
        <p:nvSpPr>
          <p:cNvPr id="41" name="Rectangle: Rounded Corners 40">
            <a:extLst>
              <a:ext uri="{FF2B5EF4-FFF2-40B4-BE49-F238E27FC236}">
                <a16:creationId xmlns:a16="http://schemas.microsoft.com/office/drawing/2014/main" id="{4999BC54-C21E-4CF2-A91A-AEFF18D45656}"/>
              </a:ext>
            </a:extLst>
          </p:cNvPr>
          <p:cNvSpPr/>
          <p:nvPr/>
        </p:nvSpPr>
        <p:spPr>
          <a:xfrm>
            <a:off x="9151500" y="429159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613CA05-0B63-4851-820D-BE8D8F96BD23}"/>
                  </a:ext>
                </a:extLst>
              </p:cNvPr>
              <p:cNvSpPr txBox="1"/>
              <p:nvPr/>
            </p:nvSpPr>
            <p:spPr>
              <a:xfrm>
                <a:off x="9916394" y="4288417"/>
                <a:ext cx="206018"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1</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2" name="TextBox 41">
                <a:extLst>
                  <a:ext uri="{FF2B5EF4-FFF2-40B4-BE49-F238E27FC236}">
                    <a16:creationId xmlns:a16="http://schemas.microsoft.com/office/drawing/2014/main" id="{5613CA05-0B63-4851-820D-BE8D8F96BD23}"/>
                  </a:ext>
                </a:extLst>
              </p:cNvPr>
              <p:cNvSpPr txBox="1">
                <a:spLocks noRot="1" noChangeAspect="1" noMove="1" noResize="1" noEditPoints="1" noAdjustHandles="1" noChangeArrowheads="1" noChangeShapeType="1" noTextEdit="1"/>
              </p:cNvSpPr>
              <p:nvPr/>
            </p:nvSpPr>
            <p:spPr>
              <a:xfrm>
                <a:off x="9916394" y="4288417"/>
                <a:ext cx="206018" cy="1538883"/>
              </a:xfrm>
              <a:prstGeom prst="rect">
                <a:avLst/>
              </a:prstGeom>
              <a:blipFill>
                <a:blip r:embed="rId14"/>
                <a:stretch>
                  <a:fillRect l="-61765" r="-58824" b="-8696"/>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12E5929D-E029-4076-9C65-BCBB2F703F96}"/>
              </a:ext>
            </a:extLst>
          </p:cNvPr>
          <p:cNvSpPr txBox="1"/>
          <p:nvPr/>
        </p:nvSpPr>
        <p:spPr>
          <a:xfrm>
            <a:off x="7609136" y="4716543"/>
            <a:ext cx="509954" cy="338554"/>
          </a:xfrm>
          <a:prstGeom prst="rect">
            <a:avLst/>
          </a:prstGeom>
          <a:noFill/>
        </p:spPr>
        <p:txBody>
          <a:bodyPr wrap="square">
            <a:spAutoFit/>
          </a:bodyPr>
          <a:lstStyle/>
          <a:p>
            <a:r>
              <a:rPr lang="en-US" sz="1600" dirty="0"/>
              <a:t>❌</a:t>
            </a:r>
          </a:p>
        </p:txBody>
      </p:sp>
      <p:sp>
        <p:nvSpPr>
          <p:cNvPr id="44" name="TextBox 43">
            <a:extLst>
              <a:ext uri="{FF2B5EF4-FFF2-40B4-BE49-F238E27FC236}">
                <a16:creationId xmlns:a16="http://schemas.microsoft.com/office/drawing/2014/main" id="{F9129850-FB64-407A-BCF4-43D689C4222A}"/>
              </a:ext>
            </a:extLst>
          </p:cNvPr>
          <p:cNvSpPr txBox="1"/>
          <p:nvPr/>
        </p:nvSpPr>
        <p:spPr>
          <a:xfrm>
            <a:off x="9387519" y="4406237"/>
            <a:ext cx="509954" cy="338554"/>
          </a:xfrm>
          <a:prstGeom prst="rect">
            <a:avLst/>
          </a:prstGeom>
          <a:noFill/>
        </p:spPr>
        <p:txBody>
          <a:bodyPr wrap="square">
            <a:spAutoFit/>
          </a:bodyPr>
          <a:lstStyle/>
          <a:p>
            <a:r>
              <a:rPr lang="en-US" sz="1600" dirty="0"/>
              <a:t>❌</a:t>
            </a:r>
          </a:p>
        </p:txBody>
      </p:sp>
      <p:sp>
        <p:nvSpPr>
          <p:cNvPr id="45" name="Rectangle: Rounded Corners 44">
            <a:extLst>
              <a:ext uri="{FF2B5EF4-FFF2-40B4-BE49-F238E27FC236}">
                <a16:creationId xmlns:a16="http://schemas.microsoft.com/office/drawing/2014/main" id="{75361D3F-9024-4263-AD51-2601DFC797B5}"/>
              </a:ext>
            </a:extLst>
          </p:cNvPr>
          <p:cNvSpPr/>
          <p:nvPr/>
        </p:nvSpPr>
        <p:spPr>
          <a:xfrm>
            <a:off x="116383" y="3685736"/>
            <a:ext cx="2771339"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34F1FAA-7443-487B-8E22-42AAC3026527}"/>
              </a:ext>
            </a:extLst>
          </p:cNvPr>
          <p:cNvSpPr/>
          <p:nvPr/>
        </p:nvSpPr>
        <p:spPr>
          <a:xfrm>
            <a:off x="3101764" y="3685736"/>
            <a:ext cx="2951240"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78F2752A-4DB1-4A10-A98B-965FFE05E721}"/>
              </a:ext>
            </a:extLst>
          </p:cNvPr>
          <p:cNvSpPr/>
          <p:nvPr/>
        </p:nvSpPr>
        <p:spPr>
          <a:xfrm>
            <a:off x="6269462" y="3685736"/>
            <a:ext cx="23875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1B05F5D3-A2D9-4D60-B655-75F6A55CC454}"/>
              </a:ext>
            </a:extLst>
          </p:cNvPr>
          <p:cNvSpPr/>
          <p:nvPr/>
        </p:nvSpPr>
        <p:spPr>
          <a:xfrm>
            <a:off x="8906755" y="3716325"/>
            <a:ext cx="15699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A6506C45-1F82-4550-BE61-A8E9A8CD6EDE}"/>
              </a:ext>
            </a:extLst>
          </p:cNvPr>
          <p:cNvSpPr txBox="1"/>
          <p:nvPr/>
        </p:nvSpPr>
        <p:spPr>
          <a:xfrm>
            <a:off x="10810084" y="3766803"/>
            <a:ext cx="1010213" cy="369332"/>
          </a:xfrm>
          <a:prstGeom prst="rect">
            <a:avLst/>
          </a:prstGeom>
          <a:noFill/>
        </p:spPr>
        <p:txBody>
          <a:bodyPr wrap="none" rtlCol="0">
            <a:spAutoFit/>
          </a:bodyPr>
          <a:lstStyle/>
          <a:p>
            <a:r>
              <a:rPr lang="en-US" b="1" dirty="0"/>
              <a:t>Pass 5:</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FC0F3AD-9A65-43A8-A69E-4E7030965240}"/>
                  </a:ext>
                </a:extLst>
              </p:cNvPr>
              <p:cNvSpPr txBox="1"/>
              <p:nvPr/>
            </p:nvSpPr>
            <p:spPr>
              <a:xfrm>
                <a:off x="11207211" y="4307378"/>
                <a:ext cx="206018"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1</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50" name="TextBox 49">
                <a:extLst>
                  <a:ext uri="{FF2B5EF4-FFF2-40B4-BE49-F238E27FC236}">
                    <a16:creationId xmlns:a16="http://schemas.microsoft.com/office/drawing/2014/main" id="{4FC0F3AD-9A65-43A8-A69E-4E7030965240}"/>
                  </a:ext>
                </a:extLst>
              </p:cNvPr>
              <p:cNvSpPr txBox="1">
                <a:spLocks noRot="1" noChangeAspect="1" noMove="1" noResize="1" noEditPoints="1" noAdjustHandles="1" noChangeArrowheads="1" noChangeShapeType="1" noTextEdit="1"/>
              </p:cNvSpPr>
              <p:nvPr/>
            </p:nvSpPr>
            <p:spPr>
              <a:xfrm>
                <a:off x="11207211" y="4307378"/>
                <a:ext cx="206018" cy="1538883"/>
              </a:xfrm>
              <a:prstGeom prst="rect">
                <a:avLst/>
              </a:prstGeom>
              <a:blipFill>
                <a:blip r:embed="rId15"/>
                <a:stretch>
                  <a:fillRect l="-58824" r="-61765" b="-8730"/>
                </a:stretch>
              </a:blipFill>
            </p:spPr>
            <p:txBody>
              <a:bodyPr/>
              <a:lstStyle/>
              <a:p>
                <a:r>
                  <a:rPr lang="en-US">
                    <a:noFill/>
                  </a:rPr>
                  <a:t> </a:t>
                </a:r>
              </a:p>
            </p:txBody>
          </p:sp>
        </mc:Fallback>
      </mc:AlternateContent>
      <p:sp>
        <p:nvSpPr>
          <p:cNvPr id="51" name="Rectangle: Rounded Corners 50">
            <a:extLst>
              <a:ext uri="{FF2B5EF4-FFF2-40B4-BE49-F238E27FC236}">
                <a16:creationId xmlns:a16="http://schemas.microsoft.com/office/drawing/2014/main" id="{20E98EE2-E0E8-4F37-9208-40915EC641B0}"/>
              </a:ext>
            </a:extLst>
          </p:cNvPr>
          <p:cNvSpPr/>
          <p:nvPr/>
        </p:nvSpPr>
        <p:spPr>
          <a:xfrm>
            <a:off x="10807830" y="3719504"/>
            <a:ext cx="101021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64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4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5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10" grpId="0"/>
      <p:bldP spid="12" grpId="0"/>
      <p:bldP spid="13" grpId="0" animBg="1"/>
      <p:bldP spid="14" grpId="0"/>
      <p:bldP spid="15" grpId="0"/>
      <p:bldP spid="16" grpId="0"/>
      <p:bldP spid="17" grpId="0" animBg="1"/>
      <p:bldP spid="18" grpId="0"/>
      <p:bldP spid="19" grpId="0"/>
      <p:bldP spid="20" grpId="0"/>
      <p:bldP spid="21" grpId="0"/>
      <p:bldP spid="22" grpId="0" animBg="1"/>
      <p:bldP spid="23" grpId="0"/>
      <p:bldP spid="25" grpId="0" animBg="1"/>
      <p:bldP spid="26" grpId="0"/>
      <p:bldP spid="27" grpId="0"/>
      <p:bldP spid="28" grpId="0" animBg="1"/>
      <p:bldP spid="29" grpId="0"/>
      <p:bldP spid="30" grpId="0"/>
      <p:bldP spid="31" grpId="0" animBg="1"/>
      <p:bldP spid="32" grpId="0"/>
      <p:bldP spid="33" grpId="0"/>
      <p:bldP spid="34" grpId="0" animBg="1"/>
      <p:bldP spid="35" grpId="0"/>
      <p:bldP spid="36" grpId="0"/>
      <p:bldP spid="37" grpId="0" animBg="1"/>
      <p:bldP spid="38" grpId="0"/>
      <p:bldP spid="39" grpId="0"/>
      <p:bldP spid="40" grpId="0"/>
      <p:bldP spid="41" grpId="0" animBg="1"/>
      <p:bldP spid="42" grpId="0"/>
      <p:bldP spid="43" grpId="0"/>
      <p:bldP spid="44" grpId="0"/>
      <p:bldP spid="45" grpId="0" animBg="1"/>
      <p:bldP spid="46" grpId="0" animBg="1"/>
      <p:bldP spid="47" grpId="0" animBg="1"/>
      <p:bldP spid="48" grpId="0" animBg="1"/>
      <p:bldP spid="49" grpId="0"/>
      <p:bldP spid="50" grpId="0"/>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E74C08-E126-444D-8966-FBA51E43D907}"/>
                  </a:ext>
                </a:extLst>
              </p:cNvPr>
              <p:cNvSpPr txBox="1"/>
              <p:nvPr/>
            </p:nvSpPr>
            <p:spPr>
              <a:xfrm>
                <a:off x="173418" y="612655"/>
                <a:ext cx="2071080"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latin typeface="Cambria Math" panose="02040503050406030204" pitchFamily="18" charset="0"/>
                        </a:rPr>
                        <m:t>5, 1, 4, 2, 8</m:t>
                      </m:r>
                    </m:oMath>
                  </m:oMathPara>
                </a14:m>
                <a:endParaRPr lang="en-US" sz="3600" dirty="0">
                  <a:solidFill>
                    <a:schemeClr val="accent6">
                      <a:lumMod val="50000"/>
                    </a:schemeClr>
                  </a:solidFill>
                </a:endParaRPr>
              </a:p>
            </p:txBody>
          </p:sp>
        </mc:Choice>
        <mc:Fallback xmlns="">
          <p:sp>
            <p:nvSpPr>
              <p:cNvPr id="2" name="TextBox 1">
                <a:extLst>
                  <a:ext uri="{FF2B5EF4-FFF2-40B4-BE49-F238E27FC236}">
                    <a16:creationId xmlns:a16="http://schemas.microsoft.com/office/drawing/2014/main" id="{26E74C08-E126-444D-8966-FBA51E43D907}"/>
                  </a:ext>
                </a:extLst>
              </p:cNvPr>
              <p:cNvSpPr txBox="1">
                <a:spLocks noRot="1" noChangeAspect="1" noMove="1" noResize="1" noEditPoints="1" noAdjustHandles="1" noChangeArrowheads="1" noChangeShapeType="1" noTextEdit="1"/>
              </p:cNvSpPr>
              <p:nvPr/>
            </p:nvSpPr>
            <p:spPr>
              <a:xfrm>
                <a:off x="173418" y="612655"/>
                <a:ext cx="2071080" cy="553998"/>
              </a:xfrm>
              <a:prstGeom prst="rect">
                <a:avLst/>
              </a:prstGeom>
              <a:blipFill>
                <a:blip r:embed="rId2"/>
                <a:stretch>
                  <a:fillRect/>
                </a:stretch>
              </a:blipFill>
              <a:ln>
                <a:solidFill>
                  <a:schemeClr val="accent6">
                    <a:lumMod val="50000"/>
                  </a:schemeClr>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D7A95DBC-3DDE-40E9-B58F-7CBC4F452D1D}"/>
              </a:ext>
            </a:extLst>
          </p:cNvPr>
          <p:cNvSpPr txBox="1"/>
          <p:nvPr/>
        </p:nvSpPr>
        <p:spPr>
          <a:xfrm>
            <a:off x="3254052" y="5705447"/>
            <a:ext cx="6097554" cy="923330"/>
          </a:xfrm>
          <a:prstGeom prst="rect">
            <a:avLst/>
          </a:prstGeom>
          <a:noFill/>
        </p:spPr>
        <p:txBody>
          <a:bodyPr wrap="square">
            <a:spAutoFit/>
          </a:bodyPr>
          <a:lstStyle/>
          <a:p>
            <a:r>
              <a:rPr lang="en-US" b="0" i="0" dirty="0">
                <a:solidFill>
                  <a:srgbClr val="273239"/>
                </a:solidFill>
                <a:effectLst/>
                <a:latin typeface="Times New Roman" panose="02020603050405020304" pitchFamily="18" charset="0"/>
                <a:cs typeface="Times New Roman" panose="02020603050405020304" pitchFamily="18" charset="0"/>
              </a:rPr>
              <a:t>Now, the array is already sorted, but our algorithm does not know if it is completed. The algorithm needs one </a:t>
            </a:r>
            <a:r>
              <a:rPr lang="en-US" b="1" i="0" dirty="0">
                <a:solidFill>
                  <a:srgbClr val="273239"/>
                </a:solidFill>
                <a:effectLst/>
                <a:latin typeface="Times New Roman" panose="02020603050405020304" pitchFamily="18" charset="0"/>
                <a:cs typeface="Times New Roman" panose="02020603050405020304" pitchFamily="18" charset="0"/>
              </a:rPr>
              <a:t>whole</a:t>
            </a:r>
            <a:r>
              <a:rPr lang="en-US" b="0" i="0" dirty="0">
                <a:solidFill>
                  <a:srgbClr val="273239"/>
                </a:solidFill>
                <a:effectLst/>
                <a:latin typeface="Times New Roman" panose="02020603050405020304" pitchFamily="18" charset="0"/>
                <a:cs typeface="Times New Roman" panose="02020603050405020304" pitchFamily="18" charset="0"/>
              </a:rPr>
              <a:t> pass without </a:t>
            </a:r>
            <a:r>
              <a:rPr lang="en-US" b="1" i="0" dirty="0">
                <a:solidFill>
                  <a:srgbClr val="273239"/>
                </a:solidFill>
                <a:effectLst/>
                <a:latin typeface="Times New Roman" panose="02020603050405020304" pitchFamily="18" charset="0"/>
                <a:cs typeface="Times New Roman" panose="02020603050405020304" pitchFamily="18" charset="0"/>
              </a:rPr>
              <a:t>any</a:t>
            </a:r>
            <a:r>
              <a:rPr lang="en-US" b="0" i="0" dirty="0">
                <a:solidFill>
                  <a:srgbClr val="273239"/>
                </a:solidFill>
                <a:effectLst/>
                <a:latin typeface="Times New Roman" panose="02020603050405020304" pitchFamily="18" charset="0"/>
                <a:cs typeface="Times New Roman" panose="02020603050405020304" pitchFamily="18" charset="0"/>
              </a:rPr>
              <a:t> swap to know it is sorted.</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9018A08-F180-405F-A97B-9939B5D65EFE}"/>
              </a:ext>
            </a:extLst>
          </p:cNvPr>
          <p:cNvPicPr>
            <a:picLocks noChangeAspect="1"/>
          </p:cNvPicPr>
          <p:nvPr/>
        </p:nvPicPr>
        <p:blipFill>
          <a:blip r:embed="rId3"/>
          <a:stretch>
            <a:fillRect/>
          </a:stretch>
        </p:blipFill>
        <p:spPr>
          <a:xfrm>
            <a:off x="2514847" y="612655"/>
            <a:ext cx="2162175" cy="4819650"/>
          </a:xfrm>
          <a:prstGeom prst="rect">
            <a:avLst/>
          </a:prstGeom>
          <a:ln>
            <a:solidFill>
              <a:schemeClr val="accent4">
                <a:lumMod val="50000"/>
              </a:schemeClr>
            </a:solidFill>
          </a:ln>
        </p:spPr>
      </p:pic>
      <p:pic>
        <p:nvPicPr>
          <p:cNvPr id="7" name="Picture 6">
            <a:extLst>
              <a:ext uri="{FF2B5EF4-FFF2-40B4-BE49-F238E27FC236}">
                <a16:creationId xmlns:a16="http://schemas.microsoft.com/office/drawing/2014/main" id="{15E8E7BB-748D-48DC-82F1-BF53C619DF37}"/>
              </a:ext>
            </a:extLst>
          </p:cNvPr>
          <p:cNvPicPr>
            <a:picLocks noChangeAspect="1"/>
          </p:cNvPicPr>
          <p:nvPr/>
        </p:nvPicPr>
        <p:blipFill>
          <a:blip r:embed="rId4"/>
          <a:stretch>
            <a:fillRect/>
          </a:stretch>
        </p:blipFill>
        <p:spPr>
          <a:xfrm>
            <a:off x="4789553" y="565030"/>
            <a:ext cx="2181225" cy="4867275"/>
          </a:xfrm>
          <a:prstGeom prst="rect">
            <a:avLst/>
          </a:prstGeom>
          <a:ln>
            <a:solidFill>
              <a:schemeClr val="accent4">
                <a:lumMod val="50000"/>
              </a:schemeClr>
            </a:solidFill>
          </a:ln>
        </p:spPr>
      </p:pic>
      <p:pic>
        <p:nvPicPr>
          <p:cNvPr id="12" name="Picture 11">
            <a:extLst>
              <a:ext uri="{FF2B5EF4-FFF2-40B4-BE49-F238E27FC236}">
                <a16:creationId xmlns:a16="http://schemas.microsoft.com/office/drawing/2014/main" id="{99216426-08F2-4A90-AE61-828391B890B0}"/>
              </a:ext>
            </a:extLst>
          </p:cNvPr>
          <p:cNvPicPr>
            <a:picLocks noChangeAspect="1"/>
          </p:cNvPicPr>
          <p:nvPr/>
        </p:nvPicPr>
        <p:blipFill>
          <a:blip r:embed="rId5"/>
          <a:stretch>
            <a:fillRect/>
          </a:stretch>
        </p:blipFill>
        <p:spPr>
          <a:xfrm>
            <a:off x="7241127" y="541217"/>
            <a:ext cx="2028825" cy="4914900"/>
          </a:xfrm>
          <a:prstGeom prst="rect">
            <a:avLst/>
          </a:prstGeom>
          <a:ln>
            <a:solidFill>
              <a:schemeClr val="accent4">
                <a:lumMod val="50000"/>
              </a:schemeClr>
            </a:solidFill>
          </a:ln>
        </p:spPr>
      </p:pic>
    </p:spTree>
    <p:extLst>
      <p:ext uri="{BB962C8B-B14F-4D97-AF65-F5344CB8AC3E}">
        <p14:creationId xmlns:p14="http://schemas.microsoft.com/office/powerpoint/2010/main" val="30963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Graphical user interface, text, application&#10;&#10;Description automatically generated">
            <a:extLst>
              <a:ext uri="{FF2B5EF4-FFF2-40B4-BE49-F238E27FC236}">
                <a16:creationId xmlns:a16="http://schemas.microsoft.com/office/drawing/2014/main" id="{31C89F04-D52E-4F88-B177-99A7D100FC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5928" t="46019" r="7943" b="27516"/>
          <a:stretch/>
        </p:blipFill>
        <p:spPr>
          <a:xfrm>
            <a:off x="1126066" y="2095179"/>
            <a:ext cx="10035037" cy="2661496"/>
          </a:xfrm>
          <a:prstGeom prst="rect">
            <a:avLst/>
          </a:prstGeom>
        </p:spPr>
      </p:pic>
    </p:spTree>
    <p:extLst>
      <p:ext uri="{BB962C8B-B14F-4D97-AF65-F5344CB8AC3E}">
        <p14:creationId xmlns:p14="http://schemas.microsoft.com/office/powerpoint/2010/main" val="1584257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43E852-4A2E-4F8C-A3B0-F7F6023580D3}"/>
                  </a:ext>
                </a:extLst>
              </p:cNvPr>
              <p:cNvSpPr txBox="1"/>
              <p:nvPr/>
            </p:nvSpPr>
            <p:spPr>
              <a:xfrm>
                <a:off x="648873" y="364261"/>
                <a:ext cx="3388555" cy="584775"/>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000000"/>
                          </a:solidFill>
                          <a:effectLst/>
                          <a:latin typeface="Cambria Math" panose="02040503050406030204" pitchFamily="18" charset="0"/>
                        </a:rPr>
                        <m:t>0</m:t>
                      </m:r>
                      <m:r>
                        <a:rPr lang="en-US" sz="3200" b="0" i="1" dirty="0">
                          <a:solidFill>
                            <a:srgbClr val="000000"/>
                          </a:solidFill>
                          <a:effectLst/>
                          <a:latin typeface="Cambria Math" panose="02040503050406030204" pitchFamily="18" charset="0"/>
                        </a:rPr>
                        <m:t>, 5, 7, 6, 9, 4, 3, 2</m:t>
                      </m:r>
                    </m:oMath>
                  </m:oMathPara>
                </a14:m>
                <a:endParaRPr lang="en-US" sz="3200" dirty="0"/>
              </a:p>
            </p:txBody>
          </p:sp>
        </mc:Choice>
        <mc:Fallback xmlns="">
          <p:sp>
            <p:nvSpPr>
              <p:cNvPr id="15" name="TextBox 14">
                <a:extLst>
                  <a:ext uri="{FF2B5EF4-FFF2-40B4-BE49-F238E27FC236}">
                    <a16:creationId xmlns:a16="http://schemas.microsoft.com/office/drawing/2014/main" id="{EA43E852-4A2E-4F8C-A3B0-F7F6023580D3}"/>
                  </a:ext>
                </a:extLst>
              </p:cNvPr>
              <p:cNvSpPr txBox="1">
                <a:spLocks noRot="1" noChangeAspect="1" noMove="1" noResize="1" noEditPoints="1" noAdjustHandles="1" noChangeArrowheads="1" noChangeShapeType="1" noTextEdit="1"/>
              </p:cNvSpPr>
              <p:nvPr/>
            </p:nvSpPr>
            <p:spPr>
              <a:xfrm>
                <a:off x="648873" y="364261"/>
                <a:ext cx="3388555" cy="58477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532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BB3AB9-58FE-4181-9178-307CA7B202F9}"/>
              </a:ext>
            </a:extLst>
          </p:cNvPr>
          <p:cNvSpPr txBox="1"/>
          <p:nvPr/>
        </p:nvSpPr>
        <p:spPr>
          <a:xfrm>
            <a:off x="1135965" y="4451201"/>
            <a:ext cx="6094428"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https://app.diagrams.net/</a:t>
            </a:r>
            <a:r>
              <a:rPr lang="en-US" dirty="0">
                <a:solidFill>
                  <a:srgbClr val="0070C0"/>
                </a:solidFill>
              </a:rPr>
              <a:t> </a:t>
            </a:r>
          </a:p>
        </p:txBody>
      </p:sp>
      <p:sp>
        <p:nvSpPr>
          <p:cNvPr id="7" name="TextBox 6">
            <a:extLst>
              <a:ext uri="{FF2B5EF4-FFF2-40B4-BE49-F238E27FC236}">
                <a16:creationId xmlns:a16="http://schemas.microsoft.com/office/drawing/2014/main" id="{2AE7500F-456F-4831-930D-6EF3F5A47313}"/>
              </a:ext>
            </a:extLst>
          </p:cNvPr>
          <p:cNvSpPr txBox="1"/>
          <p:nvPr/>
        </p:nvSpPr>
        <p:spPr>
          <a:xfrm>
            <a:off x="1135965" y="5000122"/>
            <a:ext cx="7178041"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https://www.lucidchart.com/pages/what-is-a-flowchart-tutorial</a:t>
            </a:r>
            <a:r>
              <a:rPr lang="en-US" dirty="0">
                <a:solidFill>
                  <a:srgbClr val="0070C0"/>
                </a:solidFill>
              </a:rPr>
              <a:t> </a:t>
            </a:r>
          </a:p>
        </p:txBody>
      </p:sp>
      <p:sp>
        <p:nvSpPr>
          <p:cNvPr id="6" name="Title 1">
            <a:extLst>
              <a:ext uri="{FF2B5EF4-FFF2-40B4-BE49-F238E27FC236}">
                <a16:creationId xmlns:a16="http://schemas.microsoft.com/office/drawing/2014/main" id="{D7F1D7F8-2A87-4391-81E3-6946D1D6C293}"/>
              </a:ext>
            </a:extLst>
          </p:cNvPr>
          <p:cNvSpPr txBox="1">
            <a:spLocks/>
          </p:cNvSpPr>
          <p:nvPr/>
        </p:nvSpPr>
        <p:spPr>
          <a:xfrm>
            <a:off x="746991" y="63503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accent6">
                    <a:lumMod val="50000"/>
                  </a:schemeClr>
                </a:solidFill>
              </a:rPr>
              <a:t>Flowchart</a:t>
            </a:r>
          </a:p>
        </p:txBody>
      </p:sp>
      <p:sp>
        <p:nvSpPr>
          <p:cNvPr id="9" name="TextBox 8">
            <a:extLst>
              <a:ext uri="{FF2B5EF4-FFF2-40B4-BE49-F238E27FC236}">
                <a16:creationId xmlns:a16="http://schemas.microsoft.com/office/drawing/2014/main" id="{C9E3A84E-CBBB-4F9C-A3EB-FCB8C902A5AF}"/>
              </a:ext>
            </a:extLst>
          </p:cNvPr>
          <p:cNvSpPr txBox="1"/>
          <p:nvPr/>
        </p:nvSpPr>
        <p:spPr>
          <a:xfrm>
            <a:off x="1135965" y="2140766"/>
            <a:ext cx="9189720" cy="923330"/>
          </a:xfrm>
          <a:prstGeom prst="rect">
            <a:avLst/>
          </a:prstGeom>
          <a:noFill/>
        </p:spPr>
        <p:txBody>
          <a:bodyPr wrap="square">
            <a:spAutoFit/>
          </a:bodyPr>
          <a:lstStyle/>
          <a:p>
            <a:pPr algn="just"/>
            <a:r>
              <a:rPr lang="en-US" dirty="0"/>
              <a:t>A </a:t>
            </a:r>
            <a:r>
              <a:rPr lang="en-US" dirty="0">
                <a:solidFill>
                  <a:schemeClr val="accent6">
                    <a:lumMod val="50000"/>
                  </a:schemeClr>
                </a:solidFill>
              </a:rPr>
              <a:t>flowchart</a:t>
            </a:r>
            <a:r>
              <a:rPr lang="en-US" dirty="0"/>
              <a:t> is a diagram that depicts a process, system or computer algorithm. They are widely used in multiple fields to document, study, plan, improve and communicate often complex processes in clear, easy-to-understand diagrams. </a:t>
            </a:r>
          </a:p>
        </p:txBody>
      </p:sp>
      <p:pic>
        <p:nvPicPr>
          <p:cNvPr id="1026" name="Picture 2" descr="Flow chart - Free business icons">
            <a:extLst>
              <a:ext uri="{FF2B5EF4-FFF2-40B4-BE49-F238E27FC236}">
                <a16:creationId xmlns:a16="http://schemas.microsoft.com/office/drawing/2014/main" id="{75A0BB35-487E-478D-AC4F-70B6F953C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813" y="358289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900+ Sleuth Clip Art | Royalty Free - GoGraph">
            <a:extLst>
              <a:ext uri="{FF2B5EF4-FFF2-40B4-BE49-F238E27FC236}">
                <a16:creationId xmlns:a16="http://schemas.microsoft.com/office/drawing/2014/main" id="{AD80324F-DD08-44B9-8292-4797D45E73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12"/>
          <a:stretch/>
        </p:blipFill>
        <p:spPr bwMode="auto">
          <a:xfrm>
            <a:off x="197170" y="3633819"/>
            <a:ext cx="1099641" cy="70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AE051-4169-4A93-977E-792CE748C65A}"/>
              </a:ext>
            </a:extLst>
          </p:cNvPr>
          <p:cNvSpPr txBox="1"/>
          <p:nvPr/>
        </p:nvSpPr>
        <p:spPr>
          <a:xfrm>
            <a:off x="408978" y="1751586"/>
            <a:ext cx="3366627" cy="369332"/>
          </a:xfrm>
          <a:prstGeom prst="rect">
            <a:avLst/>
          </a:prstGeom>
          <a:noFill/>
        </p:spPr>
        <p:txBody>
          <a:bodyPr wrap="none" rtlCol="0">
            <a:spAutoFit/>
          </a:bodyPr>
          <a:lstStyle/>
          <a:p>
            <a:r>
              <a:rPr lang="en-US" dirty="0"/>
              <a:t>Sort the list using Bubble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5F1297-30E0-4C82-930D-A9ACF9719B9D}"/>
                  </a:ext>
                </a:extLst>
              </p:cNvPr>
              <p:cNvSpPr txBox="1"/>
              <p:nvPr/>
            </p:nvSpPr>
            <p:spPr>
              <a:xfrm>
                <a:off x="3892353" y="1797753"/>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0F5F1297-30E0-4C82-930D-A9ACF9719B9D}"/>
                  </a:ext>
                </a:extLst>
              </p:cNvPr>
              <p:cNvSpPr txBox="1">
                <a:spLocks noRot="1" noChangeAspect="1" noMove="1" noResize="1" noEditPoints="1" noAdjustHandles="1" noChangeArrowheads="1" noChangeShapeType="1" noTextEdit="1"/>
              </p:cNvSpPr>
              <p:nvPr/>
            </p:nvSpPr>
            <p:spPr>
              <a:xfrm>
                <a:off x="3892353" y="1797753"/>
                <a:ext cx="1043555" cy="276999"/>
              </a:xfrm>
              <a:prstGeom prst="rect">
                <a:avLst/>
              </a:prstGeom>
              <a:blipFill>
                <a:blip r:embed="rId2"/>
                <a:stretch>
                  <a:fillRect l="-5263" r="-467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9D28E0-F77C-4B1B-9421-EFBCE3607A7B}"/>
                  </a:ext>
                </a:extLst>
              </p:cNvPr>
              <p:cNvSpPr txBox="1"/>
              <p:nvPr/>
            </p:nvSpPr>
            <p:spPr>
              <a:xfrm>
                <a:off x="581491" y="315200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739D28E0-F77C-4B1B-9421-EFBCE3607A7B}"/>
                  </a:ext>
                </a:extLst>
              </p:cNvPr>
              <p:cNvSpPr txBox="1">
                <a:spLocks noRot="1" noChangeAspect="1" noMove="1" noResize="1" noEditPoints="1" noAdjustHandles="1" noChangeArrowheads="1" noChangeShapeType="1" noTextEdit="1"/>
              </p:cNvSpPr>
              <p:nvPr/>
            </p:nvSpPr>
            <p:spPr>
              <a:xfrm>
                <a:off x="581491" y="3152001"/>
                <a:ext cx="1043555" cy="276999"/>
              </a:xfrm>
              <a:prstGeom prst="rect">
                <a:avLst/>
              </a:prstGeom>
              <a:blipFill>
                <a:blip r:embed="rId5"/>
                <a:stretch>
                  <a:fillRect l="-4651" r="-4651" b="-8696"/>
                </a:stretch>
              </a:blipFill>
            </p:spPr>
            <p:txBody>
              <a:bodyPr/>
              <a:lstStyle/>
              <a:p>
                <a:r>
                  <a:rPr lang="en-US">
                    <a:noFill/>
                  </a:rPr>
                  <a:t> </a:t>
                </a:r>
              </a:p>
            </p:txBody>
          </p:sp>
        </mc:Fallback>
      </mc:AlternateContent>
      <p:pic>
        <p:nvPicPr>
          <p:cNvPr id="3074" name="Picture 2" descr="Valve assembly - Vector stencils library">
            <a:extLst>
              <a:ext uri="{FF2B5EF4-FFF2-40B4-BE49-F238E27FC236}">
                <a16:creationId xmlns:a16="http://schemas.microsoft.com/office/drawing/2014/main" id="{EEDAD14E-4012-4808-ACFB-AE588B1A145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708497" y="338868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B3EA89-6784-408F-97BB-2659A81456A3}"/>
                  </a:ext>
                </a:extLst>
              </p:cNvPr>
              <p:cNvSpPr txBox="1"/>
              <p:nvPr/>
            </p:nvSpPr>
            <p:spPr>
              <a:xfrm>
                <a:off x="581491" y="3851156"/>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1" name="TextBox 10">
                <a:extLst>
                  <a:ext uri="{FF2B5EF4-FFF2-40B4-BE49-F238E27FC236}">
                    <a16:creationId xmlns:a16="http://schemas.microsoft.com/office/drawing/2014/main" id="{06B3EA89-6784-408F-97BB-2659A81456A3}"/>
                  </a:ext>
                </a:extLst>
              </p:cNvPr>
              <p:cNvSpPr txBox="1">
                <a:spLocks noRot="1" noChangeAspect="1" noMove="1" noResize="1" noEditPoints="1" noAdjustHandles="1" noChangeArrowheads="1" noChangeShapeType="1" noTextEdit="1"/>
              </p:cNvSpPr>
              <p:nvPr/>
            </p:nvSpPr>
            <p:spPr>
              <a:xfrm>
                <a:off x="581491" y="3851156"/>
                <a:ext cx="1043555" cy="276999"/>
              </a:xfrm>
              <a:prstGeom prst="rect">
                <a:avLst/>
              </a:prstGeom>
              <a:blipFill>
                <a:blip r:embed="rId8"/>
                <a:stretch>
                  <a:fillRect l="-4651" r="-4651" b="-11111"/>
                </a:stretch>
              </a:blipFill>
            </p:spPr>
            <p:txBody>
              <a:bodyPr/>
              <a:lstStyle/>
              <a:p>
                <a:r>
                  <a:rPr lang="en-US">
                    <a:noFill/>
                  </a:rPr>
                  <a:t> </a:t>
                </a:r>
              </a:p>
            </p:txBody>
          </p:sp>
        </mc:Fallback>
      </mc:AlternateContent>
      <p:pic>
        <p:nvPicPr>
          <p:cNvPr id="3076" name="Picture 4" descr="Valve assembly - Vector stencils library">
            <a:extLst>
              <a:ext uri="{FF2B5EF4-FFF2-40B4-BE49-F238E27FC236}">
                <a16:creationId xmlns:a16="http://schemas.microsoft.com/office/drawing/2014/main" id="{77EDB29E-C687-4E16-B825-D07E145E3E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939820" y="3981930"/>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8F74A3-3854-4AEE-8AE2-3DAD81736CF4}"/>
                  </a:ext>
                </a:extLst>
              </p:cNvPr>
              <p:cNvSpPr txBox="1"/>
              <p:nvPr/>
            </p:nvSpPr>
            <p:spPr>
              <a:xfrm>
                <a:off x="581490" y="448292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4" name="TextBox 13">
                <a:extLst>
                  <a:ext uri="{FF2B5EF4-FFF2-40B4-BE49-F238E27FC236}">
                    <a16:creationId xmlns:a16="http://schemas.microsoft.com/office/drawing/2014/main" id="{5E8F74A3-3854-4AEE-8AE2-3DAD81736CF4}"/>
                  </a:ext>
                </a:extLst>
              </p:cNvPr>
              <p:cNvSpPr txBox="1">
                <a:spLocks noRot="1" noChangeAspect="1" noMove="1" noResize="1" noEditPoints="1" noAdjustHandles="1" noChangeArrowheads="1" noChangeShapeType="1" noTextEdit="1"/>
              </p:cNvSpPr>
              <p:nvPr/>
            </p:nvSpPr>
            <p:spPr>
              <a:xfrm>
                <a:off x="581490" y="4482921"/>
                <a:ext cx="1043555" cy="276999"/>
              </a:xfrm>
              <a:prstGeom prst="rect">
                <a:avLst/>
              </a:prstGeom>
              <a:blipFill>
                <a:blip r:embed="rId9"/>
                <a:stretch>
                  <a:fillRect l="-4651" r="-4651" b="-8696"/>
                </a:stretch>
              </a:blipFill>
            </p:spPr>
            <p:txBody>
              <a:bodyPr/>
              <a:lstStyle/>
              <a:p>
                <a:r>
                  <a:rPr lang="en-US">
                    <a:noFill/>
                  </a:rPr>
                  <a:t> </a:t>
                </a:r>
              </a:p>
            </p:txBody>
          </p:sp>
        </mc:Fallback>
      </mc:AlternateContent>
      <p:pic>
        <p:nvPicPr>
          <p:cNvPr id="15" name="Picture 2" descr="Valve assembly - Vector stencils library">
            <a:extLst>
              <a:ext uri="{FF2B5EF4-FFF2-40B4-BE49-F238E27FC236}">
                <a16:creationId xmlns:a16="http://schemas.microsoft.com/office/drawing/2014/main" id="{97CC9794-DE9F-4E6C-A1E2-CF14170B6A5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200471"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97D5800-EA9D-49E3-8F1A-BCD0FB1CFCE4}"/>
                  </a:ext>
                </a:extLst>
              </p:cNvPr>
              <p:cNvSpPr txBox="1"/>
              <p:nvPr/>
            </p:nvSpPr>
            <p:spPr>
              <a:xfrm>
                <a:off x="581490" y="513933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3, 5, 7, 2</m:t>
                      </m:r>
                    </m:oMath>
                  </m:oMathPara>
                </a14:m>
                <a:endParaRPr lang="en-US" dirty="0"/>
              </a:p>
            </p:txBody>
          </p:sp>
        </mc:Choice>
        <mc:Fallback xmlns="">
          <p:sp>
            <p:nvSpPr>
              <p:cNvPr id="16" name="TextBox 15">
                <a:extLst>
                  <a:ext uri="{FF2B5EF4-FFF2-40B4-BE49-F238E27FC236}">
                    <a16:creationId xmlns:a16="http://schemas.microsoft.com/office/drawing/2014/main" id="{497D5800-EA9D-49E3-8F1A-BCD0FB1CFCE4}"/>
                  </a:ext>
                </a:extLst>
              </p:cNvPr>
              <p:cNvSpPr txBox="1">
                <a:spLocks noRot="1" noChangeAspect="1" noMove="1" noResize="1" noEditPoints="1" noAdjustHandles="1" noChangeArrowheads="1" noChangeShapeType="1" noTextEdit="1"/>
              </p:cNvSpPr>
              <p:nvPr/>
            </p:nvSpPr>
            <p:spPr>
              <a:xfrm>
                <a:off x="581490" y="5139338"/>
                <a:ext cx="1043554" cy="276999"/>
              </a:xfrm>
              <a:prstGeom prst="rect">
                <a:avLst/>
              </a:prstGeom>
              <a:blipFill>
                <a:blip r:embed="rId10"/>
                <a:stretch>
                  <a:fillRect l="-4651" r="-4651" b="-8696"/>
                </a:stretch>
              </a:blipFill>
            </p:spPr>
            <p:txBody>
              <a:bodyPr/>
              <a:lstStyle/>
              <a:p>
                <a:r>
                  <a:rPr lang="en-US">
                    <a:noFill/>
                  </a:rPr>
                  <a:t> </a:t>
                </a:r>
              </a:p>
            </p:txBody>
          </p:sp>
        </mc:Fallback>
      </mc:AlternateContent>
      <p:pic>
        <p:nvPicPr>
          <p:cNvPr id="17" name="Picture 2" descr="Valve assembly - Vector stencils library">
            <a:extLst>
              <a:ext uri="{FF2B5EF4-FFF2-40B4-BE49-F238E27FC236}">
                <a16:creationId xmlns:a16="http://schemas.microsoft.com/office/drawing/2014/main" id="{66ACCB2A-16BB-45C6-8805-E1C45456D8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374867" y="5284452"/>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79C419-D1EE-4F19-9EE1-1C2984AFFF54}"/>
                  </a:ext>
                </a:extLst>
              </p:cNvPr>
              <p:cNvSpPr txBox="1"/>
              <p:nvPr/>
            </p:nvSpPr>
            <p:spPr>
              <a:xfrm>
                <a:off x="581490" y="577835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8" name="TextBox 17">
                <a:extLst>
                  <a:ext uri="{FF2B5EF4-FFF2-40B4-BE49-F238E27FC236}">
                    <a16:creationId xmlns:a16="http://schemas.microsoft.com/office/drawing/2014/main" id="{AA79C419-D1EE-4F19-9EE1-1C2984AFFF54}"/>
                  </a:ext>
                </a:extLst>
              </p:cNvPr>
              <p:cNvSpPr txBox="1">
                <a:spLocks noRot="1" noChangeAspect="1" noMove="1" noResize="1" noEditPoints="1" noAdjustHandles="1" noChangeArrowheads="1" noChangeShapeType="1" noTextEdit="1"/>
              </p:cNvSpPr>
              <p:nvPr/>
            </p:nvSpPr>
            <p:spPr>
              <a:xfrm>
                <a:off x="581490" y="5778358"/>
                <a:ext cx="1043554" cy="276999"/>
              </a:xfrm>
              <a:prstGeom prst="rect">
                <a:avLst/>
              </a:prstGeom>
              <a:blipFill>
                <a:blip r:embed="rId11"/>
                <a:stretch>
                  <a:fillRect l="-4651" r="-4651"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E4E222C-5980-4019-8EEC-9D5E5DFE4748}"/>
                  </a:ext>
                </a:extLst>
              </p:cNvPr>
              <p:cNvSpPr txBox="1"/>
              <p:nvPr/>
            </p:nvSpPr>
            <p:spPr>
              <a:xfrm>
                <a:off x="3137081" y="31520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9" name="TextBox 18">
                <a:extLst>
                  <a:ext uri="{FF2B5EF4-FFF2-40B4-BE49-F238E27FC236}">
                    <a16:creationId xmlns:a16="http://schemas.microsoft.com/office/drawing/2014/main" id="{FE4E222C-5980-4019-8EEC-9D5E5DFE4748}"/>
                  </a:ext>
                </a:extLst>
              </p:cNvPr>
              <p:cNvSpPr txBox="1">
                <a:spLocks noRot="1" noChangeAspect="1" noMove="1" noResize="1" noEditPoints="1" noAdjustHandles="1" noChangeArrowheads="1" noChangeShapeType="1" noTextEdit="1"/>
              </p:cNvSpPr>
              <p:nvPr/>
            </p:nvSpPr>
            <p:spPr>
              <a:xfrm>
                <a:off x="3137081" y="3152001"/>
                <a:ext cx="1043554" cy="276999"/>
              </a:xfrm>
              <a:prstGeom prst="rect">
                <a:avLst/>
              </a:prstGeom>
              <a:blipFill>
                <a:blip r:embed="rId12"/>
                <a:stretch>
                  <a:fillRect l="-5263" r="-4678" b="-8696"/>
                </a:stretch>
              </a:blipFill>
            </p:spPr>
            <p:txBody>
              <a:bodyPr/>
              <a:lstStyle/>
              <a:p>
                <a:r>
                  <a:rPr lang="en-US">
                    <a:noFill/>
                  </a:rPr>
                  <a:t> </a:t>
                </a:r>
              </a:p>
            </p:txBody>
          </p:sp>
        </mc:Fallback>
      </mc:AlternateContent>
      <p:pic>
        <p:nvPicPr>
          <p:cNvPr id="20" name="Picture 4" descr="Valve assembly - Vector stencils library">
            <a:extLst>
              <a:ext uri="{FF2B5EF4-FFF2-40B4-BE49-F238E27FC236}">
                <a16:creationId xmlns:a16="http://schemas.microsoft.com/office/drawing/2014/main" id="{D43EF31E-BB50-40C1-BB5B-FF8243828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283306" y="3282775"/>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5FEC4D-DE52-498A-9C6A-094D4E512709}"/>
                  </a:ext>
                </a:extLst>
              </p:cNvPr>
              <p:cNvSpPr txBox="1"/>
              <p:nvPr/>
            </p:nvSpPr>
            <p:spPr>
              <a:xfrm>
                <a:off x="3137081"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1" name="TextBox 20">
                <a:extLst>
                  <a:ext uri="{FF2B5EF4-FFF2-40B4-BE49-F238E27FC236}">
                    <a16:creationId xmlns:a16="http://schemas.microsoft.com/office/drawing/2014/main" id="{165FEC4D-DE52-498A-9C6A-094D4E512709}"/>
                  </a:ext>
                </a:extLst>
              </p:cNvPr>
              <p:cNvSpPr txBox="1">
                <a:spLocks noRot="1" noChangeAspect="1" noMove="1" noResize="1" noEditPoints="1" noAdjustHandles="1" noChangeArrowheads="1" noChangeShapeType="1" noTextEdit="1"/>
              </p:cNvSpPr>
              <p:nvPr/>
            </p:nvSpPr>
            <p:spPr>
              <a:xfrm>
                <a:off x="3137081" y="3850901"/>
                <a:ext cx="1043554" cy="276999"/>
              </a:xfrm>
              <a:prstGeom prst="rect">
                <a:avLst/>
              </a:prstGeom>
              <a:blipFill>
                <a:blip r:embed="rId13"/>
                <a:stretch>
                  <a:fillRect l="-5263" r="-4678" b="-11111"/>
                </a:stretch>
              </a:blipFill>
            </p:spPr>
            <p:txBody>
              <a:bodyPr/>
              <a:lstStyle/>
              <a:p>
                <a:r>
                  <a:rPr lang="en-US">
                    <a:noFill/>
                  </a:rPr>
                  <a:t> </a:t>
                </a:r>
              </a:p>
            </p:txBody>
          </p:sp>
        </mc:Fallback>
      </mc:AlternateContent>
      <p:pic>
        <p:nvPicPr>
          <p:cNvPr id="22" name="Picture 4" descr="Valve assembly - Vector stencils library">
            <a:extLst>
              <a:ext uri="{FF2B5EF4-FFF2-40B4-BE49-F238E27FC236}">
                <a16:creationId xmlns:a16="http://schemas.microsoft.com/office/drawing/2014/main" id="{198E0FED-897B-4E8F-AFD5-BA8A1FFA619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551614" y="4001959"/>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748C686-404E-4DEE-B8A8-D7B25C3C64D3}"/>
                  </a:ext>
                </a:extLst>
              </p:cNvPr>
              <p:cNvSpPr txBox="1"/>
              <p:nvPr/>
            </p:nvSpPr>
            <p:spPr>
              <a:xfrm>
                <a:off x="3151069"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3" name="TextBox 22">
                <a:extLst>
                  <a:ext uri="{FF2B5EF4-FFF2-40B4-BE49-F238E27FC236}">
                    <a16:creationId xmlns:a16="http://schemas.microsoft.com/office/drawing/2014/main" id="{2748C686-404E-4DEE-B8A8-D7B25C3C64D3}"/>
                  </a:ext>
                </a:extLst>
              </p:cNvPr>
              <p:cNvSpPr txBox="1">
                <a:spLocks noRot="1" noChangeAspect="1" noMove="1" noResize="1" noEditPoints="1" noAdjustHandles="1" noChangeArrowheads="1" noChangeShapeType="1" noTextEdit="1"/>
              </p:cNvSpPr>
              <p:nvPr/>
            </p:nvSpPr>
            <p:spPr>
              <a:xfrm>
                <a:off x="3151069" y="4482921"/>
                <a:ext cx="1043554" cy="276999"/>
              </a:xfrm>
              <a:prstGeom prst="rect">
                <a:avLst/>
              </a:prstGeom>
              <a:blipFill>
                <a:blip r:embed="rId14"/>
                <a:stretch>
                  <a:fillRect l="-5263" r="-4678" b="-8696"/>
                </a:stretch>
              </a:blipFill>
            </p:spPr>
            <p:txBody>
              <a:bodyPr/>
              <a:lstStyle/>
              <a:p>
                <a:r>
                  <a:rPr lang="en-US">
                    <a:noFill/>
                  </a:rPr>
                  <a:t> </a:t>
                </a:r>
              </a:p>
            </p:txBody>
          </p:sp>
        </mc:Fallback>
      </mc:AlternateContent>
      <p:pic>
        <p:nvPicPr>
          <p:cNvPr id="24" name="Picture 2" descr="Valve assembly - Vector stencils library">
            <a:extLst>
              <a:ext uri="{FF2B5EF4-FFF2-40B4-BE49-F238E27FC236}">
                <a16:creationId xmlns:a16="http://schemas.microsoft.com/office/drawing/2014/main" id="{5CF25677-E17B-4369-81FF-C9CDA1AFE2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3728216"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97965E-21A9-4719-A363-15D44A9DF6DA}"/>
                  </a:ext>
                </a:extLst>
              </p:cNvPr>
              <p:cNvSpPr txBox="1"/>
              <p:nvPr/>
            </p:nvSpPr>
            <p:spPr>
              <a:xfrm>
                <a:off x="3137081" y="511494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5" name="TextBox 24">
                <a:extLst>
                  <a:ext uri="{FF2B5EF4-FFF2-40B4-BE49-F238E27FC236}">
                    <a16:creationId xmlns:a16="http://schemas.microsoft.com/office/drawing/2014/main" id="{2E97965E-21A9-4719-A363-15D44A9DF6DA}"/>
                  </a:ext>
                </a:extLst>
              </p:cNvPr>
              <p:cNvSpPr txBox="1">
                <a:spLocks noRot="1" noChangeAspect="1" noMove="1" noResize="1" noEditPoints="1" noAdjustHandles="1" noChangeArrowheads="1" noChangeShapeType="1" noTextEdit="1"/>
              </p:cNvSpPr>
              <p:nvPr/>
            </p:nvSpPr>
            <p:spPr>
              <a:xfrm>
                <a:off x="3137081" y="5114941"/>
                <a:ext cx="1043554" cy="276999"/>
              </a:xfrm>
              <a:prstGeom prst="rect">
                <a:avLst/>
              </a:prstGeom>
              <a:blipFill>
                <a:blip r:embed="rId15"/>
                <a:stretch>
                  <a:fillRect l="-5263" r="-46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105C29-B7AA-4590-9B9D-B82A69BEA237}"/>
                  </a:ext>
                </a:extLst>
              </p:cNvPr>
              <p:cNvSpPr txBox="1"/>
              <p:nvPr/>
            </p:nvSpPr>
            <p:spPr>
              <a:xfrm>
                <a:off x="5337804" y="3152000"/>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6" name="TextBox 25">
                <a:extLst>
                  <a:ext uri="{FF2B5EF4-FFF2-40B4-BE49-F238E27FC236}">
                    <a16:creationId xmlns:a16="http://schemas.microsoft.com/office/drawing/2014/main" id="{A3105C29-B7AA-4590-9B9D-B82A69BEA237}"/>
                  </a:ext>
                </a:extLst>
              </p:cNvPr>
              <p:cNvSpPr txBox="1">
                <a:spLocks noRot="1" noChangeAspect="1" noMove="1" noResize="1" noEditPoints="1" noAdjustHandles="1" noChangeArrowheads="1" noChangeShapeType="1" noTextEdit="1"/>
              </p:cNvSpPr>
              <p:nvPr/>
            </p:nvSpPr>
            <p:spPr>
              <a:xfrm>
                <a:off x="5337804" y="3152000"/>
                <a:ext cx="1043554" cy="276999"/>
              </a:xfrm>
              <a:prstGeom prst="rect">
                <a:avLst/>
              </a:prstGeom>
              <a:blipFill>
                <a:blip r:embed="rId16"/>
                <a:stretch>
                  <a:fillRect l="-5263" r="-4678" b="-1111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F5EE5436-1492-4E48-8EC9-1EBB49594A53}"/>
              </a:ext>
            </a:extLst>
          </p:cNvPr>
          <p:cNvSpPr/>
          <p:nvPr/>
        </p:nvSpPr>
        <p:spPr>
          <a:xfrm>
            <a:off x="1422257" y="5778357"/>
            <a:ext cx="20278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97D532B-2BCE-48A0-BA20-4E83D6E3E13F}"/>
              </a:ext>
            </a:extLst>
          </p:cNvPr>
          <p:cNvSpPr/>
          <p:nvPr/>
        </p:nvSpPr>
        <p:spPr>
          <a:xfrm>
            <a:off x="3775605" y="5107472"/>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descr="Valve assembly - Vector stencils library">
            <a:extLst>
              <a:ext uri="{FF2B5EF4-FFF2-40B4-BE49-F238E27FC236}">
                <a16:creationId xmlns:a16="http://schemas.microsoft.com/office/drawing/2014/main" id="{2CD7B174-148A-40B0-AC76-9F6E210BF49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5484029" y="3321658"/>
            <a:ext cx="77767" cy="37021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5DAF2359-E482-478A-947F-CF6B4CFCE3F9}"/>
              </a:ext>
            </a:extLst>
          </p:cNvPr>
          <p:cNvSpPr/>
          <p:nvPr/>
        </p:nvSpPr>
        <p:spPr>
          <a:xfrm>
            <a:off x="3995725" y="3152001"/>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C7DEE1D-9FC3-4BC8-B452-ADC5228BFD16}"/>
              </a:ext>
            </a:extLst>
          </p:cNvPr>
          <p:cNvSpPr/>
          <p:nvPr/>
        </p:nvSpPr>
        <p:spPr>
          <a:xfrm>
            <a:off x="5981195" y="3152000"/>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60EE0A-E7DC-4565-BE50-4F1D54A76D44}"/>
                  </a:ext>
                </a:extLst>
              </p:cNvPr>
              <p:cNvSpPr txBox="1"/>
              <p:nvPr/>
            </p:nvSpPr>
            <p:spPr>
              <a:xfrm>
                <a:off x="5337804"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32" name="TextBox 31">
                <a:extLst>
                  <a:ext uri="{FF2B5EF4-FFF2-40B4-BE49-F238E27FC236}">
                    <a16:creationId xmlns:a16="http://schemas.microsoft.com/office/drawing/2014/main" id="{FC60EE0A-E7DC-4565-BE50-4F1D54A76D44}"/>
                  </a:ext>
                </a:extLst>
              </p:cNvPr>
              <p:cNvSpPr txBox="1">
                <a:spLocks noRot="1" noChangeAspect="1" noMove="1" noResize="1" noEditPoints="1" noAdjustHandles="1" noChangeArrowheads="1" noChangeShapeType="1" noTextEdit="1"/>
              </p:cNvSpPr>
              <p:nvPr/>
            </p:nvSpPr>
            <p:spPr>
              <a:xfrm>
                <a:off x="5337804" y="3850901"/>
                <a:ext cx="1043554" cy="276999"/>
              </a:xfrm>
              <a:prstGeom prst="rect">
                <a:avLst/>
              </a:prstGeom>
              <a:blipFill>
                <a:blip r:embed="rId17"/>
                <a:stretch>
                  <a:fillRect l="-5263" r="-4678" b="-11111"/>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41C2BA11-8B83-49F8-8C87-ABB3629B7668}"/>
              </a:ext>
            </a:extLst>
          </p:cNvPr>
          <p:cNvSpPr/>
          <p:nvPr/>
        </p:nvSpPr>
        <p:spPr>
          <a:xfrm>
            <a:off x="3995725" y="4481692"/>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E0CF79C-FC3E-4250-A53A-4D45F61531D9}"/>
              </a:ext>
            </a:extLst>
          </p:cNvPr>
          <p:cNvSpPr/>
          <p:nvPr/>
        </p:nvSpPr>
        <p:spPr>
          <a:xfrm>
            <a:off x="3995725" y="3843488"/>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41F79CC-6336-427B-B0EF-5C5813BD1749}"/>
              </a:ext>
            </a:extLst>
          </p:cNvPr>
          <p:cNvSpPr/>
          <p:nvPr/>
        </p:nvSpPr>
        <p:spPr>
          <a:xfrm>
            <a:off x="5981195" y="3842648"/>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765E4EA-C74C-4A83-9C6C-CDC243CC95A0}"/>
                  </a:ext>
                </a:extLst>
              </p:cNvPr>
              <p:cNvSpPr txBox="1"/>
              <p:nvPr/>
            </p:nvSpPr>
            <p:spPr>
              <a:xfrm>
                <a:off x="5337804"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7" name="TextBox 36">
                <a:extLst>
                  <a:ext uri="{FF2B5EF4-FFF2-40B4-BE49-F238E27FC236}">
                    <a16:creationId xmlns:a16="http://schemas.microsoft.com/office/drawing/2014/main" id="{4765E4EA-C74C-4A83-9C6C-CDC243CC95A0}"/>
                  </a:ext>
                </a:extLst>
              </p:cNvPr>
              <p:cNvSpPr txBox="1">
                <a:spLocks noRot="1" noChangeAspect="1" noMove="1" noResize="1" noEditPoints="1" noAdjustHandles="1" noChangeArrowheads="1" noChangeShapeType="1" noTextEdit="1"/>
              </p:cNvSpPr>
              <p:nvPr/>
            </p:nvSpPr>
            <p:spPr>
              <a:xfrm>
                <a:off x="5337804" y="4482921"/>
                <a:ext cx="1043554" cy="276999"/>
              </a:xfrm>
              <a:prstGeom prst="rect">
                <a:avLst/>
              </a:prstGeom>
              <a:blipFill>
                <a:blip r:embed="rId19"/>
                <a:stretch>
                  <a:fillRect l="-5263" r="-4678" b="-8696"/>
                </a:stretch>
              </a:blipFill>
            </p:spPr>
            <p:txBody>
              <a:bodyPr/>
              <a:lstStyle/>
              <a:p>
                <a:r>
                  <a:rPr lang="en-US">
                    <a:noFill/>
                  </a:rPr>
                  <a:t> </a:t>
                </a:r>
              </a:p>
            </p:txBody>
          </p:sp>
        </mc:Fallback>
      </mc:AlternateContent>
      <p:sp>
        <p:nvSpPr>
          <p:cNvPr id="38" name="Rectangle: Rounded Corners 37">
            <a:extLst>
              <a:ext uri="{FF2B5EF4-FFF2-40B4-BE49-F238E27FC236}">
                <a16:creationId xmlns:a16="http://schemas.microsoft.com/office/drawing/2014/main" id="{D037A06E-1392-48A9-92AB-6B248451EB42}"/>
              </a:ext>
            </a:extLst>
          </p:cNvPr>
          <p:cNvSpPr/>
          <p:nvPr/>
        </p:nvSpPr>
        <p:spPr>
          <a:xfrm>
            <a:off x="5771686" y="4484462"/>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CDA3416-AA2C-4AC4-9C67-E4BA3587DA92}"/>
                  </a:ext>
                </a:extLst>
              </p:cNvPr>
              <p:cNvSpPr txBox="1"/>
              <p:nvPr/>
            </p:nvSpPr>
            <p:spPr>
              <a:xfrm>
                <a:off x="7375565" y="3134604"/>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9" name="TextBox 38">
                <a:extLst>
                  <a:ext uri="{FF2B5EF4-FFF2-40B4-BE49-F238E27FC236}">
                    <a16:creationId xmlns:a16="http://schemas.microsoft.com/office/drawing/2014/main" id="{FCDA3416-AA2C-4AC4-9C67-E4BA3587DA92}"/>
                  </a:ext>
                </a:extLst>
              </p:cNvPr>
              <p:cNvSpPr txBox="1">
                <a:spLocks noRot="1" noChangeAspect="1" noMove="1" noResize="1" noEditPoints="1" noAdjustHandles="1" noChangeArrowheads="1" noChangeShapeType="1" noTextEdit="1"/>
              </p:cNvSpPr>
              <p:nvPr/>
            </p:nvSpPr>
            <p:spPr>
              <a:xfrm>
                <a:off x="7375565" y="3134604"/>
                <a:ext cx="1043554" cy="276999"/>
              </a:xfrm>
              <a:prstGeom prst="rect">
                <a:avLst/>
              </a:prstGeom>
              <a:blipFill>
                <a:blip r:embed="rId20"/>
                <a:stretch>
                  <a:fillRect l="-5263" r="-4678" b="-8696"/>
                </a:stretch>
              </a:blipFill>
            </p:spPr>
            <p:txBody>
              <a:bodyPr/>
              <a:lstStyle/>
              <a:p>
                <a:r>
                  <a:rPr lang="en-US">
                    <a:noFill/>
                  </a:rPr>
                  <a:t> </a:t>
                </a:r>
              </a:p>
            </p:txBody>
          </p:sp>
        </mc:Fallback>
      </mc:AlternateContent>
      <p:sp>
        <p:nvSpPr>
          <p:cNvPr id="40" name="Rectangle: Rounded Corners 39">
            <a:extLst>
              <a:ext uri="{FF2B5EF4-FFF2-40B4-BE49-F238E27FC236}">
                <a16:creationId xmlns:a16="http://schemas.microsoft.com/office/drawing/2014/main" id="{EAA0B1E3-90D3-4E90-A6A5-0D2FE5AE6AF7}"/>
              </a:ext>
            </a:extLst>
          </p:cNvPr>
          <p:cNvSpPr/>
          <p:nvPr/>
        </p:nvSpPr>
        <p:spPr>
          <a:xfrm>
            <a:off x="7809447" y="3136145"/>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descr="Valve assembly - Vector stencils library">
            <a:extLst>
              <a:ext uri="{FF2B5EF4-FFF2-40B4-BE49-F238E27FC236}">
                <a16:creationId xmlns:a16="http://schemas.microsoft.com/office/drawing/2014/main" id="{B7E0A911-1653-4702-AE40-DC540E44389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7554348" y="3284959"/>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65ED96D-31F3-468E-B0C4-F5226DB1AC55}"/>
                  </a:ext>
                </a:extLst>
              </p:cNvPr>
              <p:cNvSpPr txBox="1"/>
              <p:nvPr/>
            </p:nvSpPr>
            <p:spPr>
              <a:xfrm>
                <a:off x="7375565" y="384264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42" name="TextBox 41">
                <a:extLst>
                  <a:ext uri="{FF2B5EF4-FFF2-40B4-BE49-F238E27FC236}">
                    <a16:creationId xmlns:a16="http://schemas.microsoft.com/office/drawing/2014/main" id="{465ED96D-31F3-468E-B0C4-F5226DB1AC55}"/>
                  </a:ext>
                </a:extLst>
              </p:cNvPr>
              <p:cNvSpPr txBox="1">
                <a:spLocks noRot="1" noChangeAspect="1" noMove="1" noResize="1" noEditPoints="1" noAdjustHandles="1" noChangeArrowheads="1" noChangeShapeType="1" noTextEdit="1"/>
              </p:cNvSpPr>
              <p:nvPr/>
            </p:nvSpPr>
            <p:spPr>
              <a:xfrm>
                <a:off x="7375565" y="3842647"/>
                <a:ext cx="1043554" cy="276999"/>
              </a:xfrm>
              <a:prstGeom prst="rect">
                <a:avLst/>
              </a:prstGeom>
              <a:blipFill>
                <a:blip r:embed="rId21"/>
                <a:stretch>
                  <a:fillRect l="-5263" r="-4678" b="-8696"/>
                </a:stretch>
              </a:blipFill>
            </p:spPr>
            <p:txBody>
              <a:bodyPr/>
              <a:lstStyle/>
              <a:p>
                <a:r>
                  <a:rPr lang="en-US">
                    <a:noFill/>
                  </a:rPr>
                  <a:t> </a:t>
                </a:r>
              </a:p>
            </p:txBody>
          </p:sp>
        </mc:Fallback>
      </mc:AlternateContent>
      <p:sp>
        <p:nvSpPr>
          <p:cNvPr id="43" name="Rectangle: Rounded Corners 42">
            <a:extLst>
              <a:ext uri="{FF2B5EF4-FFF2-40B4-BE49-F238E27FC236}">
                <a16:creationId xmlns:a16="http://schemas.microsoft.com/office/drawing/2014/main" id="{EE2729DE-8852-48F1-A0C1-8A05426120FF}"/>
              </a:ext>
            </a:extLst>
          </p:cNvPr>
          <p:cNvSpPr/>
          <p:nvPr/>
        </p:nvSpPr>
        <p:spPr>
          <a:xfrm>
            <a:off x="7357693" y="3854117"/>
            <a:ext cx="1080279"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Valve assembly - Vector stencils library">
            <a:extLst>
              <a:ext uri="{FF2B5EF4-FFF2-40B4-BE49-F238E27FC236}">
                <a16:creationId xmlns:a16="http://schemas.microsoft.com/office/drawing/2014/main" id="{74CCD98B-821E-4300-AAA4-CD28E3969E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5724296" y="4040032"/>
            <a:ext cx="94780" cy="34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6" grpId="0"/>
      <p:bldP spid="18" grpId="0"/>
      <p:bldP spid="19" grpId="0"/>
      <p:bldP spid="21" grpId="0"/>
      <p:bldP spid="23" grpId="0"/>
      <p:bldP spid="25" grpId="0"/>
      <p:bldP spid="26" grpId="0"/>
      <p:bldP spid="10" grpId="0" animBg="1"/>
      <p:bldP spid="28" grpId="0" animBg="1"/>
      <p:bldP spid="30" grpId="0" animBg="1"/>
      <p:bldP spid="31" grpId="0" animBg="1"/>
      <p:bldP spid="32" grpId="0"/>
      <p:bldP spid="34" grpId="0" animBg="1"/>
      <p:bldP spid="35" grpId="0" animBg="1"/>
      <p:bldP spid="36" grpId="0" animBg="1"/>
      <p:bldP spid="37" grpId="0"/>
      <p:bldP spid="38" grpId="0" animBg="1"/>
      <p:bldP spid="39" grpId="0"/>
      <p:bldP spid="40" grpId="0" animBg="1"/>
      <p:bldP spid="42" grpId="0"/>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CF655-F038-4FC4-A244-191C01BB4A31}"/>
              </a:ext>
            </a:extLst>
          </p:cNvPr>
          <p:cNvSpPr txBox="1"/>
          <p:nvPr/>
        </p:nvSpPr>
        <p:spPr>
          <a:xfrm>
            <a:off x="1431385" y="1348712"/>
            <a:ext cx="8359727" cy="461665"/>
          </a:xfrm>
          <a:prstGeom prst="rect">
            <a:avLst/>
          </a:prstGeom>
          <a:noFill/>
        </p:spPr>
        <p:txBody>
          <a:bodyPr wrap="square">
            <a:spAutoFit/>
          </a:bodyPr>
          <a:lstStyle/>
          <a:p>
            <a:pPr marL="342900" indent="-342900">
              <a:buFont typeface="Wingdings" panose="05000000000000000000" pitchFamily="2" charset="2"/>
              <a:buChar char="Ø"/>
            </a:pPr>
            <a:r>
              <a:rPr lang="en-US" sz="2400" b="0" i="0" u="none" strike="noStrike" baseline="0" dirty="0">
                <a:latin typeface="Times New Roman" panose="02020603050405020304" pitchFamily="18" charset="0"/>
              </a:rPr>
              <a:t>Use the bubble sort to put 3, 2, 4, 1, 5 into increasing order.</a:t>
            </a:r>
            <a:endParaRPr lang="en-US" sz="2400" dirty="0"/>
          </a:p>
        </p:txBody>
      </p:sp>
      <p:sp>
        <p:nvSpPr>
          <p:cNvPr id="4" name="TextBox 3">
            <a:extLst>
              <a:ext uri="{FF2B5EF4-FFF2-40B4-BE49-F238E27FC236}">
                <a16:creationId xmlns:a16="http://schemas.microsoft.com/office/drawing/2014/main" id="{64E6B825-717D-4479-B9C9-BA3D2E4861FC}"/>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pic>
        <p:nvPicPr>
          <p:cNvPr id="6" name="Picture 5">
            <a:extLst>
              <a:ext uri="{FF2B5EF4-FFF2-40B4-BE49-F238E27FC236}">
                <a16:creationId xmlns:a16="http://schemas.microsoft.com/office/drawing/2014/main" id="{61D8D52C-CC1F-4BCF-870E-E057A3E85E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5014" t="30271" r="42455" b="48676"/>
          <a:stretch/>
        </p:blipFill>
        <p:spPr>
          <a:xfrm>
            <a:off x="520505" y="2081014"/>
            <a:ext cx="3946757" cy="2073309"/>
          </a:xfrm>
          <a:prstGeom prst="rect">
            <a:avLst/>
          </a:prstGeom>
        </p:spPr>
      </p:pic>
      <p:pic>
        <p:nvPicPr>
          <p:cNvPr id="7" name="Picture 6">
            <a:extLst>
              <a:ext uri="{FF2B5EF4-FFF2-40B4-BE49-F238E27FC236}">
                <a16:creationId xmlns:a16="http://schemas.microsoft.com/office/drawing/2014/main" id="{C7B69335-62FF-42DB-89AD-051F7E9F16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727" t="32502" r="21930" b="49163"/>
          <a:stretch/>
        </p:blipFill>
        <p:spPr>
          <a:xfrm>
            <a:off x="520505" y="4416252"/>
            <a:ext cx="3474721" cy="1760733"/>
          </a:xfrm>
          <a:prstGeom prst="rect">
            <a:avLst/>
          </a:prstGeom>
        </p:spPr>
      </p:pic>
      <p:pic>
        <p:nvPicPr>
          <p:cNvPr id="8" name="Picture 7">
            <a:extLst>
              <a:ext uri="{FF2B5EF4-FFF2-40B4-BE49-F238E27FC236}">
                <a16:creationId xmlns:a16="http://schemas.microsoft.com/office/drawing/2014/main" id="{4465007A-F11B-44B4-B0D2-1427BE266B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4375" t="51586" r="50026" b="30667"/>
          <a:stretch/>
        </p:blipFill>
        <p:spPr>
          <a:xfrm>
            <a:off x="5908432" y="2415121"/>
            <a:ext cx="2823436" cy="1806024"/>
          </a:xfrm>
          <a:prstGeom prst="rect">
            <a:avLst/>
          </a:prstGeom>
        </p:spPr>
      </p:pic>
      <p:pic>
        <p:nvPicPr>
          <p:cNvPr id="9" name="Picture 8">
            <a:extLst>
              <a:ext uri="{FF2B5EF4-FFF2-40B4-BE49-F238E27FC236}">
                <a16:creationId xmlns:a16="http://schemas.microsoft.com/office/drawing/2014/main" id="{71B49C25-79DA-46CF-A70E-6389030DB3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362" t="51586" r="14269" b="29198"/>
          <a:stretch/>
        </p:blipFill>
        <p:spPr>
          <a:xfrm>
            <a:off x="5968871" y="4510968"/>
            <a:ext cx="4375050" cy="1666017"/>
          </a:xfrm>
          <a:prstGeom prst="rect">
            <a:avLst/>
          </a:prstGeom>
        </p:spPr>
      </p:pic>
    </p:spTree>
    <p:extLst>
      <p:ext uri="{BB962C8B-B14F-4D97-AF65-F5344CB8AC3E}">
        <p14:creationId xmlns:p14="http://schemas.microsoft.com/office/powerpoint/2010/main" val="40988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B9D9-FC3C-40B6-813C-F56D5903EDF3}"/>
              </a:ext>
            </a:extLst>
          </p:cNvPr>
          <p:cNvSpPr>
            <a:spLocks noGrp="1"/>
          </p:cNvSpPr>
          <p:nvPr>
            <p:ph type="title"/>
          </p:nvPr>
        </p:nvSpPr>
        <p:spPr/>
        <p:txBody>
          <a:bodyPr/>
          <a:lstStyle/>
          <a:p>
            <a:r>
              <a:rPr lang="en-US" dirty="0"/>
              <a:t>Insertion Sort Algorithm</a:t>
            </a:r>
          </a:p>
        </p:txBody>
      </p:sp>
      <p:sp>
        <p:nvSpPr>
          <p:cNvPr id="3" name="Content Placeholder 2">
            <a:extLst>
              <a:ext uri="{FF2B5EF4-FFF2-40B4-BE49-F238E27FC236}">
                <a16:creationId xmlns:a16="http://schemas.microsoft.com/office/drawing/2014/main" id="{303D2416-2C46-4688-AABA-DC3DE359215B}"/>
              </a:ext>
            </a:extLst>
          </p:cNvPr>
          <p:cNvSpPr>
            <a:spLocks noGrp="1"/>
          </p:cNvSpPr>
          <p:nvPr>
            <p:ph idx="1"/>
          </p:nvPr>
        </p:nvSpPr>
        <p:spPr/>
        <p:txBody>
          <a:bodyPr/>
          <a:lstStyle/>
          <a:p>
            <a:r>
              <a:rPr lang="en-US" dirty="0"/>
              <a:t>Another simple sorting algorithm that begins with the second element, comparing it to the first and ordering it appropriately. The third element is then compared with the first and, if necessary, the second to order it. This pattern repeats.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992D89-3E7B-4F09-8D23-789C8B537FB1}"/>
                  </a:ext>
                </a:extLst>
              </p:cNvPr>
              <p:cNvSpPr txBox="1"/>
              <p:nvPr/>
            </p:nvSpPr>
            <p:spPr>
              <a:xfrm>
                <a:off x="2009731" y="4526253"/>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4C992D89-3E7B-4F09-8D23-789C8B537FB1}"/>
                  </a:ext>
                </a:extLst>
              </p:cNvPr>
              <p:cNvSpPr txBox="1">
                <a:spLocks noRot="1" noChangeAspect="1" noMove="1" noResize="1" noEditPoints="1" noAdjustHandles="1" noChangeArrowheads="1" noChangeShapeType="1" noTextEdit="1"/>
              </p:cNvSpPr>
              <p:nvPr/>
            </p:nvSpPr>
            <p:spPr>
              <a:xfrm>
                <a:off x="2009731" y="4526253"/>
                <a:ext cx="184346" cy="1384995"/>
              </a:xfrm>
              <a:prstGeom prst="rect">
                <a:avLst/>
              </a:prstGeom>
              <a:blipFill>
                <a:blip r:embed="rId2"/>
                <a:stretch>
                  <a:fillRect l="-66667" r="-60000" b="-921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1562ADF-701B-41CB-ACA3-5DCDFB4562D0}"/>
              </a:ext>
            </a:extLst>
          </p:cNvPr>
          <p:cNvSpPr txBox="1"/>
          <p:nvPr/>
        </p:nvSpPr>
        <p:spPr>
          <a:xfrm>
            <a:off x="2522307" y="4028051"/>
            <a:ext cx="1109599" cy="369332"/>
          </a:xfrm>
          <a:prstGeom prst="rect">
            <a:avLst/>
          </a:prstGeom>
          <a:noFill/>
        </p:spPr>
        <p:txBody>
          <a:bodyPr wrap="none" rtlCol="0">
            <a:spAutoFit/>
          </a:bodyPr>
          <a:lstStyle/>
          <a:p>
            <a:r>
              <a:rPr lang="en-US" b="1" dirty="0">
                <a:solidFill>
                  <a:srgbClr val="00B050"/>
                </a:solidFill>
              </a:rPr>
              <a:t>1</a:t>
            </a:r>
            <a:r>
              <a:rPr lang="en-US" b="1" baseline="30000" dirty="0">
                <a:solidFill>
                  <a:srgbClr val="00B050"/>
                </a:solidFill>
              </a:rPr>
              <a:t>st</a:t>
            </a:r>
            <a:r>
              <a:rPr lang="en-US" b="1" dirty="0">
                <a:solidFill>
                  <a:srgbClr val="00B050"/>
                </a:solidFill>
              </a:rPr>
              <a:t> pass:</a:t>
            </a:r>
          </a:p>
        </p:txBody>
      </p:sp>
      <p:sp>
        <p:nvSpPr>
          <p:cNvPr id="6" name="Rectangle: Rounded Corners 5">
            <a:extLst>
              <a:ext uri="{FF2B5EF4-FFF2-40B4-BE49-F238E27FC236}">
                <a16:creationId xmlns:a16="http://schemas.microsoft.com/office/drawing/2014/main" id="{1F2CC8DC-81B2-4ACA-9BB6-8A24DBF8A9B8}"/>
              </a:ext>
            </a:extLst>
          </p:cNvPr>
          <p:cNvSpPr/>
          <p:nvPr/>
        </p:nvSpPr>
        <p:spPr>
          <a:xfrm>
            <a:off x="1926301" y="4526253"/>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36746A-1E36-47CE-9767-095919A7BCB6}"/>
                  </a:ext>
                </a:extLst>
              </p:cNvPr>
              <p:cNvSpPr txBox="1"/>
              <p:nvPr/>
            </p:nvSpPr>
            <p:spPr>
              <a:xfrm>
                <a:off x="2892762" y="4534469"/>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A736746A-1E36-47CE-9767-095919A7BCB6}"/>
                  </a:ext>
                </a:extLst>
              </p:cNvPr>
              <p:cNvSpPr txBox="1">
                <a:spLocks noRot="1" noChangeAspect="1" noMove="1" noResize="1" noEditPoints="1" noAdjustHandles="1" noChangeArrowheads="1" noChangeShapeType="1" noTextEdit="1"/>
              </p:cNvSpPr>
              <p:nvPr/>
            </p:nvSpPr>
            <p:spPr>
              <a:xfrm>
                <a:off x="2892762" y="4534469"/>
                <a:ext cx="184345" cy="1384995"/>
              </a:xfrm>
              <a:prstGeom prst="rect">
                <a:avLst/>
              </a:prstGeom>
              <a:blipFill>
                <a:blip r:embed="rId3"/>
                <a:stretch>
                  <a:fillRect l="-66667" r="-60000" b="-92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E5A7845-1447-4C67-86BF-1FCAA1299EFA}"/>
              </a:ext>
            </a:extLst>
          </p:cNvPr>
          <p:cNvSpPr txBox="1"/>
          <p:nvPr/>
        </p:nvSpPr>
        <p:spPr>
          <a:xfrm>
            <a:off x="3917730" y="4028051"/>
            <a:ext cx="1208985" cy="369332"/>
          </a:xfrm>
          <a:prstGeom prst="rect">
            <a:avLst/>
          </a:prstGeom>
          <a:noFill/>
        </p:spPr>
        <p:txBody>
          <a:bodyPr wrap="none" rtlCol="0">
            <a:spAutoFit/>
          </a:bodyPr>
          <a:lstStyle/>
          <a:p>
            <a:r>
              <a:rPr lang="en-US" b="1" dirty="0">
                <a:solidFill>
                  <a:srgbClr val="00B050"/>
                </a:solidFill>
              </a:rPr>
              <a:t>2</a:t>
            </a:r>
            <a:r>
              <a:rPr lang="en-US" b="1" baseline="30000" dirty="0">
                <a:solidFill>
                  <a:srgbClr val="00B050"/>
                </a:solidFill>
              </a:rPr>
              <a:t>nd</a:t>
            </a:r>
            <a:r>
              <a:rPr lang="en-US" b="1" dirty="0">
                <a:solidFill>
                  <a:srgbClr val="00B050"/>
                </a:solidFill>
              </a:rPr>
              <a:t> pass:</a:t>
            </a:r>
          </a:p>
        </p:txBody>
      </p:sp>
      <p:sp>
        <p:nvSpPr>
          <p:cNvPr id="9" name="Flowchart: Connector 8">
            <a:extLst>
              <a:ext uri="{FF2B5EF4-FFF2-40B4-BE49-F238E27FC236}">
                <a16:creationId xmlns:a16="http://schemas.microsoft.com/office/drawing/2014/main" id="{A0D032D0-7339-4BC5-8F3C-4A68038F5322}"/>
              </a:ext>
            </a:extLst>
          </p:cNvPr>
          <p:cNvSpPr/>
          <p:nvPr/>
        </p:nvSpPr>
        <p:spPr>
          <a:xfrm>
            <a:off x="2845111" y="5135585"/>
            <a:ext cx="279646"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A5B1E9-3468-4960-9373-FA637585D0FF}"/>
                  </a:ext>
                </a:extLst>
              </p:cNvPr>
              <p:cNvSpPr txBox="1"/>
              <p:nvPr/>
            </p:nvSpPr>
            <p:spPr>
              <a:xfrm>
                <a:off x="4352279" y="4526252"/>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10" name="TextBox 9">
                <a:extLst>
                  <a:ext uri="{FF2B5EF4-FFF2-40B4-BE49-F238E27FC236}">
                    <a16:creationId xmlns:a16="http://schemas.microsoft.com/office/drawing/2014/main" id="{86A5B1E9-3468-4960-9373-FA637585D0FF}"/>
                  </a:ext>
                </a:extLst>
              </p:cNvPr>
              <p:cNvSpPr txBox="1">
                <a:spLocks noRot="1" noChangeAspect="1" noMove="1" noResize="1" noEditPoints="1" noAdjustHandles="1" noChangeArrowheads="1" noChangeShapeType="1" noTextEdit="1"/>
              </p:cNvSpPr>
              <p:nvPr/>
            </p:nvSpPr>
            <p:spPr>
              <a:xfrm>
                <a:off x="4352279" y="4526252"/>
                <a:ext cx="184345" cy="1384995"/>
              </a:xfrm>
              <a:prstGeom prst="rect">
                <a:avLst/>
              </a:prstGeom>
              <a:blipFill>
                <a:blip r:embed="rId4"/>
                <a:stretch>
                  <a:fillRect l="-66667" r="-60000" b="-92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F9D6912-B55A-411E-B2D8-18E2B1501868}"/>
              </a:ext>
            </a:extLst>
          </p:cNvPr>
          <p:cNvSpPr txBox="1"/>
          <p:nvPr/>
        </p:nvSpPr>
        <p:spPr>
          <a:xfrm>
            <a:off x="5412539" y="4028051"/>
            <a:ext cx="1208985" cy="369332"/>
          </a:xfrm>
          <a:prstGeom prst="rect">
            <a:avLst/>
          </a:prstGeom>
          <a:noFill/>
        </p:spPr>
        <p:txBody>
          <a:bodyPr wrap="none" rtlCol="0">
            <a:spAutoFit/>
          </a:bodyPr>
          <a:lstStyle/>
          <a:p>
            <a:r>
              <a:rPr lang="en-US" b="1" dirty="0">
                <a:solidFill>
                  <a:srgbClr val="00B050"/>
                </a:solidFill>
              </a:rPr>
              <a:t>3</a:t>
            </a:r>
            <a:r>
              <a:rPr lang="en-US" b="1" baseline="30000" dirty="0">
                <a:solidFill>
                  <a:srgbClr val="00B050"/>
                </a:solidFill>
              </a:rPr>
              <a:t>rd</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5FFC71-6AB6-4DAA-9AF9-B7213B16F3E3}"/>
                  </a:ext>
                </a:extLst>
              </p:cNvPr>
              <p:cNvSpPr txBox="1"/>
              <p:nvPr/>
            </p:nvSpPr>
            <p:spPr>
              <a:xfrm>
                <a:off x="5763729" y="4510072"/>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1</a:t>
                </a:r>
              </a:p>
            </p:txBody>
          </p:sp>
        </mc:Choice>
        <mc:Fallback xmlns="">
          <p:sp>
            <p:nvSpPr>
              <p:cNvPr id="12" name="TextBox 11">
                <a:extLst>
                  <a:ext uri="{FF2B5EF4-FFF2-40B4-BE49-F238E27FC236}">
                    <a16:creationId xmlns:a16="http://schemas.microsoft.com/office/drawing/2014/main" id="{A45FFC71-6AB6-4DAA-9AF9-B7213B16F3E3}"/>
                  </a:ext>
                </a:extLst>
              </p:cNvPr>
              <p:cNvSpPr txBox="1">
                <a:spLocks noRot="1" noChangeAspect="1" noMove="1" noResize="1" noEditPoints="1" noAdjustHandles="1" noChangeArrowheads="1" noChangeShapeType="1" noTextEdit="1"/>
              </p:cNvSpPr>
              <p:nvPr/>
            </p:nvSpPr>
            <p:spPr>
              <a:xfrm>
                <a:off x="5763729" y="4510072"/>
                <a:ext cx="185179" cy="1384995"/>
              </a:xfrm>
              <a:prstGeom prst="rect">
                <a:avLst/>
              </a:prstGeom>
              <a:blipFill>
                <a:blip r:embed="rId5"/>
                <a:stretch>
                  <a:fillRect l="-61290" t="-6167" r="-58065" b="-925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7CE24AA-A4C6-4ED1-BE12-6DB73D443D3B}"/>
              </a:ext>
            </a:extLst>
          </p:cNvPr>
          <p:cNvSpPr txBox="1"/>
          <p:nvPr/>
        </p:nvSpPr>
        <p:spPr>
          <a:xfrm>
            <a:off x="6907348" y="4028051"/>
            <a:ext cx="1165704" cy="369332"/>
          </a:xfrm>
          <a:prstGeom prst="rect">
            <a:avLst/>
          </a:prstGeom>
          <a:noFill/>
        </p:spPr>
        <p:txBody>
          <a:bodyPr wrap="none" rtlCol="0">
            <a:spAutoFit/>
          </a:bodyPr>
          <a:lstStyle/>
          <a:p>
            <a:r>
              <a:rPr lang="en-US" b="1" dirty="0">
                <a:solidFill>
                  <a:srgbClr val="00B050"/>
                </a:solidFill>
              </a:rPr>
              <a:t>4</a:t>
            </a:r>
            <a:r>
              <a:rPr lang="en-US" b="1" baseline="30000" dirty="0">
                <a:solidFill>
                  <a:srgbClr val="00B050"/>
                </a:solidFill>
              </a:rPr>
              <a:t>th</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CD540C-2128-4043-98DF-E97B56E077C2}"/>
                  </a:ext>
                </a:extLst>
              </p:cNvPr>
              <p:cNvSpPr txBox="1"/>
              <p:nvPr/>
            </p:nvSpPr>
            <p:spPr>
              <a:xfrm>
                <a:off x="7420947" y="4510071"/>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1</a:t>
                </a:r>
              </a:p>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endParaRPr lang="en-US" dirty="0">
                  <a:solidFill>
                    <a:schemeClr val="accent6">
                      <a:lumMod val="50000"/>
                    </a:schemeClr>
                  </a:solidFill>
                </a:endParaRPr>
              </a:p>
            </p:txBody>
          </p:sp>
        </mc:Choice>
        <mc:Fallback xmlns="">
          <p:sp>
            <p:nvSpPr>
              <p:cNvPr id="14" name="TextBox 13">
                <a:extLst>
                  <a:ext uri="{FF2B5EF4-FFF2-40B4-BE49-F238E27FC236}">
                    <a16:creationId xmlns:a16="http://schemas.microsoft.com/office/drawing/2014/main" id="{A9CD540C-2128-4043-98DF-E97B56E077C2}"/>
                  </a:ext>
                </a:extLst>
              </p:cNvPr>
              <p:cNvSpPr txBox="1">
                <a:spLocks noRot="1" noChangeAspect="1" noMove="1" noResize="1" noEditPoints="1" noAdjustHandles="1" noChangeArrowheads="1" noChangeShapeType="1" noTextEdit="1"/>
              </p:cNvSpPr>
              <p:nvPr/>
            </p:nvSpPr>
            <p:spPr>
              <a:xfrm>
                <a:off x="7420947" y="4510071"/>
                <a:ext cx="185179" cy="1384995"/>
              </a:xfrm>
              <a:prstGeom prst="rect">
                <a:avLst/>
              </a:prstGeom>
              <a:blipFill>
                <a:blip r:embed="rId6"/>
                <a:stretch>
                  <a:fillRect l="-61290" t="-6167" r="-58065" b="-9251"/>
                </a:stretch>
              </a:blipFill>
            </p:spPr>
            <p:txBody>
              <a:bodyPr/>
              <a:lstStyle/>
              <a:p>
                <a:r>
                  <a:rPr lang="en-US">
                    <a:noFill/>
                  </a:rPr>
                  <a:t> </a:t>
                </a:r>
              </a:p>
            </p:txBody>
          </p:sp>
        </mc:Fallback>
      </mc:AlternateContent>
      <p:sp>
        <p:nvSpPr>
          <p:cNvPr id="15" name="Flowchart: Connector 14">
            <a:extLst>
              <a:ext uri="{FF2B5EF4-FFF2-40B4-BE49-F238E27FC236}">
                <a16:creationId xmlns:a16="http://schemas.microsoft.com/office/drawing/2014/main" id="{C2BE8D11-317F-40A5-8E5C-4AB0149E67D3}"/>
              </a:ext>
            </a:extLst>
          </p:cNvPr>
          <p:cNvSpPr/>
          <p:nvPr/>
        </p:nvSpPr>
        <p:spPr>
          <a:xfrm>
            <a:off x="4322192" y="5380666"/>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8FBAEEA9-50F7-49A5-BF43-3570A13ED554}"/>
              </a:ext>
            </a:extLst>
          </p:cNvPr>
          <p:cNvSpPr/>
          <p:nvPr/>
        </p:nvSpPr>
        <p:spPr>
          <a:xfrm>
            <a:off x="5734059" y="5633964"/>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p:bldP spid="13" grpId="0"/>
      <p:bldP spid="14" grpId="0"/>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75" name="Freeform: Shape 7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29DB75-0243-4E26-952B-24DE4BD39115}"/>
                  </a:ext>
                </a:extLst>
              </p:cNvPr>
              <p:cNvSpPr txBox="1"/>
              <p:nvPr/>
            </p:nvSpPr>
            <p:spPr>
              <a:xfrm>
                <a:off x="5273659" y="366467"/>
                <a:ext cx="1644681"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latin typeface="Cambria Math" panose="02040503050406030204" pitchFamily="18" charset="0"/>
                        </a:rPr>
                        <m:t>7, 4, 5, 2</m:t>
                      </m:r>
                    </m:oMath>
                  </m:oMathPara>
                </a14:m>
                <a:endParaRPr lang="en-US" sz="3600" dirty="0">
                  <a:solidFill>
                    <a:schemeClr val="accent6">
                      <a:lumMod val="50000"/>
                    </a:schemeClr>
                  </a:solidFill>
                </a:endParaRPr>
              </a:p>
            </p:txBody>
          </p:sp>
        </mc:Choice>
        <mc:Fallback xmlns="">
          <p:sp>
            <p:nvSpPr>
              <p:cNvPr id="6" name="TextBox 5">
                <a:extLst>
                  <a:ext uri="{FF2B5EF4-FFF2-40B4-BE49-F238E27FC236}">
                    <a16:creationId xmlns:a16="http://schemas.microsoft.com/office/drawing/2014/main" id="{3729DB75-0243-4E26-952B-24DE4BD39115}"/>
                  </a:ext>
                </a:extLst>
              </p:cNvPr>
              <p:cNvSpPr txBox="1">
                <a:spLocks noRot="1" noChangeAspect="1" noMove="1" noResize="1" noEditPoints="1" noAdjustHandles="1" noChangeArrowheads="1" noChangeShapeType="1" noTextEdit="1"/>
              </p:cNvSpPr>
              <p:nvPr/>
            </p:nvSpPr>
            <p:spPr>
              <a:xfrm>
                <a:off x="5273659" y="366467"/>
                <a:ext cx="1644681" cy="553998"/>
              </a:xfrm>
              <a:prstGeom prst="rect">
                <a:avLst/>
              </a:prstGeom>
              <a:blipFill>
                <a:blip r:embed="rId3"/>
                <a:stretch>
                  <a:fillRect/>
                </a:stretch>
              </a:blipFill>
              <a:ln>
                <a:solidFill>
                  <a:schemeClr val="accent6">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911652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4C9A8-32E1-4572-9E0D-6C2F20CE31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403" t="48980" r="14975" b="18639"/>
          <a:stretch/>
        </p:blipFill>
        <p:spPr>
          <a:xfrm>
            <a:off x="1246826" y="1614196"/>
            <a:ext cx="9698347" cy="4049486"/>
          </a:xfrm>
          <a:prstGeom prst="rect">
            <a:avLst/>
          </a:prstGeom>
        </p:spPr>
      </p:pic>
    </p:spTree>
    <p:extLst>
      <p:ext uri="{BB962C8B-B14F-4D97-AF65-F5344CB8AC3E}">
        <p14:creationId xmlns:p14="http://schemas.microsoft.com/office/powerpoint/2010/main" val="3427812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BE0D0-AF55-428B-ACEE-B2AE6EE1458C}"/>
              </a:ext>
            </a:extLst>
          </p:cNvPr>
          <p:cNvSpPr txBox="1"/>
          <p:nvPr/>
        </p:nvSpPr>
        <p:spPr>
          <a:xfrm>
            <a:off x="408978" y="697374"/>
            <a:ext cx="3586238" cy="369332"/>
          </a:xfrm>
          <a:prstGeom prst="rect">
            <a:avLst/>
          </a:prstGeom>
          <a:noFill/>
        </p:spPr>
        <p:txBody>
          <a:bodyPr wrap="none" rtlCol="0">
            <a:spAutoFit/>
          </a:bodyPr>
          <a:lstStyle/>
          <a:p>
            <a:r>
              <a:rPr lang="en-US" dirty="0"/>
              <a:t>Sort the list using Insertion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AAE88C-8F65-429E-8040-E888A355AC58}"/>
                  </a:ext>
                </a:extLst>
              </p:cNvPr>
              <p:cNvSpPr txBox="1"/>
              <p:nvPr/>
            </p:nvSpPr>
            <p:spPr>
              <a:xfrm>
                <a:off x="3892353" y="780167"/>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88AAE88C-8F65-429E-8040-E888A355AC58}"/>
                  </a:ext>
                </a:extLst>
              </p:cNvPr>
              <p:cNvSpPr txBox="1">
                <a:spLocks noRot="1" noChangeAspect="1" noMove="1" noResize="1" noEditPoints="1" noAdjustHandles="1" noChangeArrowheads="1" noChangeShapeType="1" noTextEdit="1"/>
              </p:cNvSpPr>
              <p:nvPr/>
            </p:nvSpPr>
            <p:spPr>
              <a:xfrm>
                <a:off x="3892353" y="780167"/>
                <a:ext cx="1043555" cy="276999"/>
              </a:xfrm>
              <a:prstGeom prst="rect">
                <a:avLst/>
              </a:prstGeom>
              <a:blipFill>
                <a:blip r:embed="rId2"/>
                <a:stretch>
                  <a:fillRect l="-5263" r="-4678" b="-111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11DB677-2235-4469-8B81-C87A5712F70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1403" t="48980" r="14975" b="18639"/>
          <a:stretch/>
        </p:blipFill>
        <p:spPr>
          <a:xfrm>
            <a:off x="4220839" y="2118755"/>
            <a:ext cx="7241190" cy="302351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39DE98-08A1-4FD3-B373-0AE3688885F1}"/>
                  </a:ext>
                </a:extLst>
              </p:cNvPr>
              <p:cNvSpPr txBox="1"/>
              <p:nvPr/>
            </p:nvSpPr>
            <p:spPr>
              <a:xfrm>
                <a:off x="1172550" y="21187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6439DE98-08A1-4FD3-B373-0AE3688885F1}"/>
                  </a:ext>
                </a:extLst>
              </p:cNvPr>
              <p:cNvSpPr txBox="1">
                <a:spLocks noRot="1" noChangeAspect="1" noMove="1" noResize="1" noEditPoints="1" noAdjustHandles="1" noChangeArrowheads="1" noChangeShapeType="1" noTextEdit="1"/>
              </p:cNvSpPr>
              <p:nvPr/>
            </p:nvSpPr>
            <p:spPr>
              <a:xfrm>
                <a:off x="1172550" y="2118755"/>
                <a:ext cx="1043554" cy="276999"/>
              </a:xfrm>
              <a:prstGeom prst="rect">
                <a:avLst/>
              </a:prstGeom>
              <a:blipFill>
                <a:blip r:embed="rId5"/>
                <a:stretch>
                  <a:fillRect l="-4651" r="-4651" b="-11111"/>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7404D648-D521-461D-9B68-C1D4C63F5963}"/>
              </a:ext>
            </a:extLst>
          </p:cNvPr>
          <p:cNvCxnSpPr/>
          <p:nvPr/>
        </p:nvCxnSpPr>
        <p:spPr>
          <a:xfrm>
            <a:off x="1395169" y="2017336"/>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29924A01-A788-4ECC-8FA6-F8BADDD8EE50}"/>
              </a:ext>
            </a:extLst>
          </p:cNvPr>
          <p:cNvSpPr txBox="1"/>
          <p:nvPr/>
        </p:nvSpPr>
        <p:spPr>
          <a:xfrm rot="19405018">
            <a:off x="752324" y="1980256"/>
            <a:ext cx="611065" cy="276999"/>
          </a:xfrm>
          <a:prstGeom prst="rect">
            <a:avLst/>
          </a:prstGeom>
          <a:noFill/>
        </p:spPr>
        <p:txBody>
          <a:bodyPr wrap="none" rtlCol="0">
            <a:spAutoFit/>
          </a:bodyPr>
          <a:lstStyle/>
          <a:p>
            <a:r>
              <a:rPr lang="en-US" sz="1200" dirty="0"/>
              <a:t>sorted</a:t>
            </a:r>
          </a:p>
        </p:txBody>
      </p:sp>
      <p:sp>
        <p:nvSpPr>
          <p:cNvPr id="10" name="TextBox 9">
            <a:extLst>
              <a:ext uri="{FF2B5EF4-FFF2-40B4-BE49-F238E27FC236}">
                <a16:creationId xmlns:a16="http://schemas.microsoft.com/office/drawing/2014/main" id="{F51C0C8D-9DF8-4552-AD13-E092251632CA}"/>
              </a:ext>
            </a:extLst>
          </p:cNvPr>
          <p:cNvSpPr txBox="1"/>
          <p:nvPr/>
        </p:nvSpPr>
        <p:spPr>
          <a:xfrm>
            <a:off x="1445385" y="1878837"/>
            <a:ext cx="790601" cy="276999"/>
          </a:xfrm>
          <a:prstGeom prst="rect">
            <a:avLst/>
          </a:prstGeom>
          <a:noFill/>
        </p:spPr>
        <p:txBody>
          <a:bodyPr wrap="none" rtlCol="0">
            <a:spAutoFit/>
          </a:bodyPr>
          <a:lstStyle/>
          <a:p>
            <a:r>
              <a:rPr lang="en-US" sz="1200" dirty="0"/>
              <a:t>unsorted</a:t>
            </a:r>
          </a:p>
        </p:txBody>
      </p:sp>
      <p:sp>
        <p:nvSpPr>
          <p:cNvPr id="12" name="Oval 11">
            <a:extLst>
              <a:ext uri="{FF2B5EF4-FFF2-40B4-BE49-F238E27FC236}">
                <a16:creationId xmlns:a16="http://schemas.microsoft.com/office/drawing/2014/main" id="{C32FCE8F-8885-4CC9-817A-5D814375EEF0}"/>
              </a:ext>
            </a:extLst>
          </p:cNvPr>
          <p:cNvSpPr/>
          <p:nvPr/>
        </p:nvSpPr>
        <p:spPr>
          <a:xfrm>
            <a:off x="1396710" y="20919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AF5F2F-B095-47B7-8784-B6C504D7464B}"/>
              </a:ext>
            </a:extLst>
          </p:cNvPr>
          <p:cNvGrpSpPr/>
          <p:nvPr/>
        </p:nvGrpSpPr>
        <p:grpSpPr>
          <a:xfrm>
            <a:off x="1286760" y="2489520"/>
            <a:ext cx="245096" cy="206547"/>
            <a:chOff x="1286760" y="2489520"/>
            <a:chExt cx="245096" cy="206547"/>
          </a:xfrm>
        </p:grpSpPr>
        <p:cxnSp>
          <p:nvCxnSpPr>
            <p:cNvPr id="17" name="Straight Connector 16">
              <a:extLst>
                <a:ext uri="{FF2B5EF4-FFF2-40B4-BE49-F238E27FC236}">
                  <a16:creationId xmlns:a16="http://schemas.microsoft.com/office/drawing/2014/main" id="{07E67377-4A98-4E3D-B92D-9616A46C7C2A}"/>
                </a:ext>
              </a:extLst>
            </p:cNvPr>
            <p:cNvCxnSpPr>
              <a:cxnSpLocks/>
            </p:cNvCxnSpPr>
            <p:nvPr/>
          </p:nvCxnSpPr>
          <p:spPr>
            <a:xfrm>
              <a:off x="1531856" y="248952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535C5A-962B-4ED3-B8ED-B1B44D4059D2}"/>
                </a:ext>
              </a:extLst>
            </p:cNvPr>
            <p:cNvCxnSpPr>
              <a:cxnSpLocks/>
            </p:cNvCxnSpPr>
            <p:nvPr/>
          </p:nvCxnSpPr>
          <p:spPr>
            <a:xfrm flipH="1">
              <a:off x="1286760" y="269606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5A4513-9039-4DF2-90FA-0B8933409913}"/>
                </a:ext>
              </a:extLst>
            </p:cNvPr>
            <p:cNvCxnSpPr>
              <a:cxnSpLocks/>
            </p:cNvCxnSpPr>
            <p:nvPr/>
          </p:nvCxnSpPr>
          <p:spPr>
            <a:xfrm flipV="1">
              <a:off x="1286760" y="249627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01A48A3-4375-4148-8A4F-714D55E6D2CB}"/>
                  </a:ext>
                </a:extLst>
              </p:cNvPr>
              <p:cNvSpPr txBox="1"/>
              <p:nvPr/>
            </p:nvSpPr>
            <p:spPr>
              <a:xfrm>
                <a:off x="1255980" y="304098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27" name="TextBox 26">
                <a:extLst>
                  <a:ext uri="{FF2B5EF4-FFF2-40B4-BE49-F238E27FC236}">
                    <a16:creationId xmlns:a16="http://schemas.microsoft.com/office/drawing/2014/main" id="{B01A48A3-4375-4148-8A4F-714D55E6D2CB}"/>
                  </a:ext>
                </a:extLst>
              </p:cNvPr>
              <p:cNvSpPr txBox="1">
                <a:spLocks noRot="1" noChangeAspect="1" noMove="1" noResize="1" noEditPoints="1" noAdjustHandles="1" noChangeArrowheads="1" noChangeShapeType="1" noTextEdit="1"/>
              </p:cNvSpPr>
              <p:nvPr/>
            </p:nvSpPr>
            <p:spPr>
              <a:xfrm>
                <a:off x="1255980" y="3040981"/>
                <a:ext cx="1043554" cy="276999"/>
              </a:xfrm>
              <a:prstGeom prst="rect">
                <a:avLst/>
              </a:prstGeom>
              <a:blipFill>
                <a:blip r:embed="rId6"/>
                <a:stretch>
                  <a:fillRect l="-4678" r="-5263" b="-11111"/>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461F193E-B81F-46A5-B8DA-07A655B2BD4B}"/>
              </a:ext>
            </a:extLst>
          </p:cNvPr>
          <p:cNvCxnSpPr/>
          <p:nvPr/>
        </p:nvCxnSpPr>
        <p:spPr>
          <a:xfrm>
            <a:off x="1679547" y="2895604"/>
            <a:ext cx="0" cy="518474"/>
          </a:xfrm>
          <a:prstGeom prst="line">
            <a:avLst/>
          </a:prstGeom>
        </p:spPr>
        <p:style>
          <a:lnRef idx="3">
            <a:schemeClr val="accent1"/>
          </a:lnRef>
          <a:fillRef idx="0">
            <a:schemeClr val="accent1"/>
          </a:fillRef>
          <a:effectRef idx="2">
            <a:schemeClr val="accent1"/>
          </a:effectRef>
          <a:fontRef idx="minor">
            <a:schemeClr val="tx1"/>
          </a:fontRef>
        </p:style>
      </p:cxnSp>
      <p:grpSp>
        <p:nvGrpSpPr>
          <p:cNvPr id="8" name="Group 7">
            <a:extLst>
              <a:ext uri="{FF2B5EF4-FFF2-40B4-BE49-F238E27FC236}">
                <a16:creationId xmlns:a16="http://schemas.microsoft.com/office/drawing/2014/main" id="{7D8DF497-14B8-4515-B975-DC1D22F760D9}"/>
              </a:ext>
            </a:extLst>
          </p:cNvPr>
          <p:cNvGrpSpPr/>
          <p:nvPr/>
        </p:nvGrpSpPr>
        <p:grpSpPr>
          <a:xfrm>
            <a:off x="1308758" y="3414917"/>
            <a:ext cx="441487" cy="208116"/>
            <a:chOff x="1308758" y="3414917"/>
            <a:chExt cx="441487" cy="208116"/>
          </a:xfrm>
        </p:grpSpPr>
        <p:cxnSp>
          <p:nvCxnSpPr>
            <p:cNvPr id="29" name="Straight Connector 28">
              <a:extLst>
                <a:ext uri="{FF2B5EF4-FFF2-40B4-BE49-F238E27FC236}">
                  <a16:creationId xmlns:a16="http://schemas.microsoft.com/office/drawing/2014/main" id="{9269ECE5-C099-4417-B270-7AD6D59985F8}"/>
                </a:ext>
              </a:extLst>
            </p:cNvPr>
            <p:cNvCxnSpPr>
              <a:cxnSpLocks/>
            </p:cNvCxnSpPr>
            <p:nvPr/>
          </p:nvCxnSpPr>
          <p:spPr>
            <a:xfrm>
              <a:off x="1750245" y="3414917"/>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626C3F-8F97-4244-BECF-BA73EAD93B70}"/>
                </a:ext>
              </a:extLst>
            </p:cNvPr>
            <p:cNvCxnSpPr>
              <a:cxnSpLocks/>
            </p:cNvCxnSpPr>
            <p:nvPr/>
          </p:nvCxnSpPr>
          <p:spPr>
            <a:xfrm flipH="1">
              <a:off x="1505149" y="3621464"/>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5647D0-70A7-4747-AF04-D1D24988DBEB}"/>
                </a:ext>
              </a:extLst>
            </p:cNvPr>
            <p:cNvCxnSpPr>
              <a:cxnSpLocks/>
            </p:cNvCxnSpPr>
            <p:nvPr/>
          </p:nvCxnSpPr>
          <p:spPr>
            <a:xfrm flipV="1">
              <a:off x="1505149" y="342167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F6F3CF-63F0-4A3C-9B70-9DE947407FF7}"/>
                </a:ext>
              </a:extLst>
            </p:cNvPr>
            <p:cNvCxnSpPr>
              <a:cxnSpLocks/>
            </p:cNvCxnSpPr>
            <p:nvPr/>
          </p:nvCxnSpPr>
          <p:spPr>
            <a:xfrm flipH="1">
              <a:off x="1308758" y="3623033"/>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366EB90-030B-4D35-8B6A-AA24A50B3443}"/>
                </a:ext>
              </a:extLst>
            </p:cNvPr>
            <p:cNvCxnSpPr>
              <a:cxnSpLocks/>
            </p:cNvCxnSpPr>
            <p:nvPr/>
          </p:nvCxnSpPr>
          <p:spPr>
            <a:xfrm flipV="1">
              <a:off x="1308758" y="342324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2F0EFE92-464A-4CC2-8D0F-F5159B7CD4E2}"/>
              </a:ext>
            </a:extLst>
          </p:cNvPr>
          <p:cNvSpPr/>
          <p:nvPr/>
        </p:nvSpPr>
        <p:spPr>
          <a:xfrm>
            <a:off x="1679547" y="2970175"/>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DDB510C-8AE6-438D-9506-44B31B3B347B}"/>
                  </a:ext>
                </a:extLst>
              </p:cNvPr>
              <p:cNvSpPr txBox="1"/>
              <p:nvPr/>
            </p:nvSpPr>
            <p:spPr>
              <a:xfrm>
                <a:off x="1286760" y="400433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35" name="TextBox 34">
                <a:extLst>
                  <a:ext uri="{FF2B5EF4-FFF2-40B4-BE49-F238E27FC236}">
                    <a16:creationId xmlns:a16="http://schemas.microsoft.com/office/drawing/2014/main" id="{6DDB510C-8AE6-438D-9506-44B31B3B347B}"/>
                  </a:ext>
                </a:extLst>
              </p:cNvPr>
              <p:cNvSpPr txBox="1">
                <a:spLocks noRot="1" noChangeAspect="1" noMove="1" noResize="1" noEditPoints="1" noAdjustHandles="1" noChangeArrowheads="1" noChangeShapeType="1" noTextEdit="1"/>
              </p:cNvSpPr>
              <p:nvPr/>
            </p:nvSpPr>
            <p:spPr>
              <a:xfrm>
                <a:off x="1286760" y="4004331"/>
                <a:ext cx="1043554" cy="276999"/>
              </a:xfrm>
              <a:prstGeom prst="rect">
                <a:avLst/>
              </a:prstGeom>
              <a:blipFill>
                <a:blip r:embed="rId7"/>
                <a:stretch>
                  <a:fillRect l="-4678" r="-5263" b="-11111"/>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BEB2983-D0A2-4888-9DA5-86EA63F57958}"/>
              </a:ext>
            </a:extLst>
          </p:cNvPr>
          <p:cNvCxnSpPr/>
          <p:nvPr/>
        </p:nvCxnSpPr>
        <p:spPr>
          <a:xfrm>
            <a:off x="1945068" y="3869695"/>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37" name="Oval 36">
            <a:extLst>
              <a:ext uri="{FF2B5EF4-FFF2-40B4-BE49-F238E27FC236}">
                <a16:creationId xmlns:a16="http://schemas.microsoft.com/office/drawing/2014/main" id="{FBE6ED8F-6D3C-42B4-A45E-0BEF838CD44F}"/>
              </a:ext>
            </a:extLst>
          </p:cNvPr>
          <p:cNvSpPr/>
          <p:nvPr/>
        </p:nvSpPr>
        <p:spPr>
          <a:xfrm>
            <a:off x="1935641" y="39632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7A5FE8-BF14-4F83-BA11-5930AF01A65F}"/>
              </a:ext>
            </a:extLst>
          </p:cNvPr>
          <p:cNvGrpSpPr/>
          <p:nvPr/>
        </p:nvGrpSpPr>
        <p:grpSpPr>
          <a:xfrm>
            <a:off x="1387316" y="4330890"/>
            <a:ext cx="637880" cy="209684"/>
            <a:chOff x="1387316" y="4330890"/>
            <a:chExt cx="637880" cy="209684"/>
          </a:xfrm>
        </p:grpSpPr>
        <p:cxnSp>
          <p:nvCxnSpPr>
            <p:cNvPr id="38" name="Straight Connector 37">
              <a:extLst>
                <a:ext uri="{FF2B5EF4-FFF2-40B4-BE49-F238E27FC236}">
                  <a16:creationId xmlns:a16="http://schemas.microsoft.com/office/drawing/2014/main" id="{F5C154B4-5BBC-4C5F-B27D-618B8F32A32C}"/>
                </a:ext>
              </a:extLst>
            </p:cNvPr>
            <p:cNvCxnSpPr>
              <a:cxnSpLocks/>
            </p:cNvCxnSpPr>
            <p:nvPr/>
          </p:nvCxnSpPr>
          <p:spPr>
            <a:xfrm>
              <a:off x="2025196" y="433089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F9EC02-E2F2-4CBB-9071-698A020A3B55}"/>
                </a:ext>
              </a:extLst>
            </p:cNvPr>
            <p:cNvCxnSpPr>
              <a:cxnSpLocks/>
            </p:cNvCxnSpPr>
            <p:nvPr/>
          </p:nvCxnSpPr>
          <p:spPr>
            <a:xfrm flipH="1">
              <a:off x="1780100"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765053-9614-4C03-9A49-B79AC59BCDE2}"/>
                </a:ext>
              </a:extLst>
            </p:cNvPr>
            <p:cNvCxnSpPr>
              <a:cxnSpLocks/>
            </p:cNvCxnSpPr>
            <p:nvPr/>
          </p:nvCxnSpPr>
          <p:spPr>
            <a:xfrm flipV="1">
              <a:off x="1780100" y="433764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2B88BC-2DDC-46E7-B869-0D0D0DE140CD}"/>
                </a:ext>
              </a:extLst>
            </p:cNvPr>
            <p:cNvCxnSpPr>
              <a:cxnSpLocks/>
            </p:cNvCxnSpPr>
            <p:nvPr/>
          </p:nvCxnSpPr>
          <p:spPr>
            <a:xfrm flipH="1">
              <a:off x="1583709"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3AB6780-0AE2-494D-B38D-B1857857D85F}"/>
                </a:ext>
              </a:extLst>
            </p:cNvPr>
            <p:cNvCxnSpPr>
              <a:cxnSpLocks/>
            </p:cNvCxnSpPr>
            <p:nvPr/>
          </p:nvCxnSpPr>
          <p:spPr>
            <a:xfrm flipV="1">
              <a:off x="1583709" y="4339215"/>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45430B-DC7F-4DD9-8A84-051BB33CC39E}"/>
                </a:ext>
              </a:extLst>
            </p:cNvPr>
            <p:cNvCxnSpPr>
              <a:cxnSpLocks/>
            </p:cNvCxnSpPr>
            <p:nvPr/>
          </p:nvCxnSpPr>
          <p:spPr>
            <a:xfrm flipH="1">
              <a:off x="1387316" y="4539005"/>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332FA9A-3555-4D9A-91A1-70D13643C08C}"/>
                </a:ext>
              </a:extLst>
            </p:cNvPr>
            <p:cNvCxnSpPr>
              <a:cxnSpLocks/>
            </p:cNvCxnSpPr>
            <p:nvPr/>
          </p:nvCxnSpPr>
          <p:spPr>
            <a:xfrm flipV="1">
              <a:off x="1387316" y="434078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F0500A3-0E37-460C-821A-F6C312AD7265}"/>
                  </a:ext>
                </a:extLst>
              </p:cNvPr>
              <p:cNvSpPr txBox="1"/>
              <p:nvPr/>
            </p:nvSpPr>
            <p:spPr>
              <a:xfrm>
                <a:off x="1363744" y="49391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1, 3, 5, 7, 2</m:t>
                      </m:r>
                    </m:oMath>
                  </m:oMathPara>
                </a14:m>
                <a:endParaRPr lang="en-US" dirty="0"/>
              </a:p>
            </p:txBody>
          </p:sp>
        </mc:Choice>
        <mc:Fallback xmlns="">
          <p:sp>
            <p:nvSpPr>
              <p:cNvPr id="45" name="TextBox 44">
                <a:extLst>
                  <a:ext uri="{FF2B5EF4-FFF2-40B4-BE49-F238E27FC236}">
                    <a16:creationId xmlns:a16="http://schemas.microsoft.com/office/drawing/2014/main" id="{6F0500A3-0E37-460C-821A-F6C312AD7265}"/>
                  </a:ext>
                </a:extLst>
              </p:cNvPr>
              <p:cNvSpPr txBox="1">
                <a:spLocks noRot="1" noChangeAspect="1" noMove="1" noResize="1" noEditPoints="1" noAdjustHandles="1" noChangeArrowheads="1" noChangeShapeType="1" noTextEdit="1"/>
              </p:cNvSpPr>
              <p:nvPr/>
            </p:nvSpPr>
            <p:spPr>
              <a:xfrm>
                <a:off x="1363744" y="4939155"/>
                <a:ext cx="1043554" cy="276999"/>
              </a:xfrm>
              <a:prstGeom prst="rect">
                <a:avLst/>
              </a:prstGeom>
              <a:blipFill>
                <a:blip r:embed="rId8"/>
                <a:stretch>
                  <a:fillRect l="-5263" r="-4678" b="-8696"/>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58D9DB4F-A695-4040-9496-EE72E3E2D615}"/>
              </a:ext>
            </a:extLst>
          </p:cNvPr>
          <p:cNvCxnSpPr/>
          <p:nvPr/>
        </p:nvCxnSpPr>
        <p:spPr>
          <a:xfrm>
            <a:off x="2226559" y="4826504"/>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47" name="Oval 46">
            <a:extLst>
              <a:ext uri="{FF2B5EF4-FFF2-40B4-BE49-F238E27FC236}">
                <a16:creationId xmlns:a16="http://schemas.microsoft.com/office/drawing/2014/main" id="{EB1E9FBF-F2A6-40F4-81F2-19A264720658}"/>
              </a:ext>
            </a:extLst>
          </p:cNvPr>
          <p:cNvSpPr/>
          <p:nvPr/>
        </p:nvSpPr>
        <p:spPr>
          <a:xfrm>
            <a:off x="2216104" y="4892988"/>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B2D7EF6-5171-4A08-BD94-FEF278038A19}"/>
              </a:ext>
            </a:extLst>
          </p:cNvPr>
          <p:cNvGrpSpPr/>
          <p:nvPr/>
        </p:nvGrpSpPr>
        <p:grpSpPr>
          <a:xfrm>
            <a:off x="1466661" y="5216154"/>
            <a:ext cx="854233" cy="201359"/>
            <a:chOff x="1466661" y="5216154"/>
            <a:chExt cx="854233" cy="201359"/>
          </a:xfrm>
        </p:grpSpPr>
        <p:cxnSp>
          <p:nvCxnSpPr>
            <p:cNvPr id="48" name="Straight Connector 47">
              <a:extLst>
                <a:ext uri="{FF2B5EF4-FFF2-40B4-BE49-F238E27FC236}">
                  <a16:creationId xmlns:a16="http://schemas.microsoft.com/office/drawing/2014/main" id="{A3637623-0EBE-4755-B427-5C538168F822}"/>
                </a:ext>
              </a:extLst>
            </p:cNvPr>
            <p:cNvCxnSpPr>
              <a:cxnSpLocks/>
            </p:cNvCxnSpPr>
            <p:nvPr/>
          </p:nvCxnSpPr>
          <p:spPr>
            <a:xfrm>
              <a:off x="2320894" y="5263936"/>
              <a:ext cx="0" cy="15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62431A1-F1A1-46E6-B749-09F5F140F65D}"/>
                </a:ext>
              </a:extLst>
            </p:cNvPr>
            <p:cNvCxnSpPr>
              <a:cxnSpLocks/>
            </p:cNvCxnSpPr>
            <p:nvPr/>
          </p:nvCxnSpPr>
          <p:spPr>
            <a:xfrm flipV="1">
              <a:off x="1466661" y="5216154"/>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7DB1F0-7836-43C0-9271-81F68E00A84A}"/>
                </a:ext>
              </a:extLst>
            </p:cNvPr>
            <p:cNvCxnSpPr>
              <a:cxnSpLocks/>
            </p:cNvCxnSpPr>
            <p:nvPr/>
          </p:nvCxnSpPr>
          <p:spPr>
            <a:xfrm flipV="1">
              <a:off x="1666196" y="521772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2288F5-C9D2-4B01-A96E-1DDBE3CE83EE}"/>
                </a:ext>
              </a:extLst>
            </p:cNvPr>
            <p:cNvCxnSpPr/>
            <p:nvPr/>
          </p:nvCxnSpPr>
          <p:spPr>
            <a:xfrm>
              <a:off x="1466661" y="5415945"/>
              <a:ext cx="854233"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7335E3A-0CFB-476B-AD43-226C20206718}"/>
                  </a:ext>
                </a:extLst>
              </p:cNvPr>
              <p:cNvSpPr txBox="1"/>
              <p:nvPr/>
            </p:nvSpPr>
            <p:spPr>
              <a:xfrm>
                <a:off x="1404629" y="562197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1, 2, 3, 5, 7</m:t>
                      </m:r>
                    </m:oMath>
                  </m:oMathPara>
                </a14:m>
                <a:endParaRPr lang="en-US" dirty="0"/>
              </a:p>
            </p:txBody>
          </p:sp>
        </mc:Choice>
        <mc:Fallback xmlns="">
          <p:sp>
            <p:nvSpPr>
              <p:cNvPr id="54" name="TextBox 53">
                <a:extLst>
                  <a:ext uri="{FF2B5EF4-FFF2-40B4-BE49-F238E27FC236}">
                    <a16:creationId xmlns:a16="http://schemas.microsoft.com/office/drawing/2014/main" id="{D7335E3A-0CFB-476B-AD43-226C20206718}"/>
                  </a:ext>
                </a:extLst>
              </p:cNvPr>
              <p:cNvSpPr txBox="1">
                <a:spLocks noRot="1" noChangeAspect="1" noMove="1" noResize="1" noEditPoints="1" noAdjustHandles="1" noChangeArrowheads="1" noChangeShapeType="1" noTextEdit="1"/>
              </p:cNvSpPr>
              <p:nvPr/>
            </p:nvSpPr>
            <p:spPr>
              <a:xfrm>
                <a:off x="1404629" y="5621977"/>
                <a:ext cx="1043554" cy="276999"/>
              </a:xfrm>
              <a:prstGeom prst="rect">
                <a:avLst/>
              </a:prstGeom>
              <a:blipFill>
                <a:blip r:embed="rId9"/>
                <a:stretch>
                  <a:fillRect l="-4651" r="-4651" b="-8696"/>
                </a:stretch>
              </a:blipFill>
            </p:spPr>
            <p:txBody>
              <a:bodyPr/>
              <a:lstStyle/>
              <a:p>
                <a:r>
                  <a:rPr lang="en-US">
                    <a:noFill/>
                  </a:rPr>
                  <a:t> </a:t>
                </a:r>
              </a:p>
            </p:txBody>
          </p:sp>
        </mc:Fallback>
      </mc:AlternateContent>
    </p:spTree>
    <p:extLst>
      <p:ext uri="{BB962C8B-B14F-4D97-AF65-F5344CB8AC3E}">
        <p14:creationId xmlns:p14="http://schemas.microsoft.com/office/powerpoint/2010/main" val="25813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Practice</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Tree>
    <p:extLst>
      <p:ext uri="{BB962C8B-B14F-4D97-AF65-F5344CB8AC3E}">
        <p14:creationId xmlns:p14="http://schemas.microsoft.com/office/powerpoint/2010/main" val="2346997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Bubble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275673"/>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p:nvPr/>
        </p:nvCxnSpPr>
        <p:spPr>
          <a:xfrm>
            <a:off x="4954549" y="2929815"/>
            <a:ext cx="214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D2E310-3351-40C9-AFBF-25182C396E55}"/>
              </a:ext>
            </a:extLst>
          </p:cNvPr>
          <p:cNvCxnSpPr/>
          <p:nvPr/>
        </p:nvCxnSpPr>
        <p:spPr>
          <a:xfrm>
            <a:off x="5328755" y="2929815"/>
            <a:ext cx="214604"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384512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19, 42, 32, 11, 8, 1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3845123"/>
                <a:ext cx="1771319" cy="276999"/>
              </a:xfrm>
              <a:prstGeom prst="rect">
                <a:avLst/>
              </a:prstGeom>
              <a:blipFill>
                <a:blip r:embed="rId3"/>
                <a:stretch>
                  <a:fillRect l="-2759" r="-2759" b="-8889"/>
                </a:stretch>
              </a:blipFill>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956D96FA-7DD9-4FE7-8507-1867E1C14B9B}"/>
              </a:ext>
            </a:extLst>
          </p:cNvPr>
          <p:cNvSpPr/>
          <p:nvPr/>
        </p:nvSpPr>
        <p:spPr>
          <a:xfrm rot="428656">
            <a:off x="825707" y="413676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39C160-6B21-49D4-B138-35CA13A13FBF}"/>
                  </a:ext>
                </a:extLst>
              </p:cNvPr>
              <p:cNvSpPr txBox="1"/>
              <p:nvPr/>
            </p:nvSpPr>
            <p:spPr>
              <a:xfrm>
                <a:off x="328406" y="4472302"/>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19, 32, 42, 11, 8, 1</m:t>
                      </m:r>
                    </m:oMath>
                  </m:oMathPara>
                </a14:m>
                <a:endParaRPr lang="en-US" dirty="0"/>
              </a:p>
            </p:txBody>
          </p:sp>
        </mc:Choice>
        <mc:Fallback xmlns="">
          <p:sp>
            <p:nvSpPr>
              <p:cNvPr id="10" name="TextBox 9">
                <a:extLst>
                  <a:ext uri="{FF2B5EF4-FFF2-40B4-BE49-F238E27FC236}">
                    <a16:creationId xmlns:a16="http://schemas.microsoft.com/office/drawing/2014/main" id="{DE39C160-6B21-49D4-B138-35CA13A13FBF}"/>
                  </a:ext>
                </a:extLst>
              </p:cNvPr>
              <p:cNvSpPr txBox="1">
                <a:spLocks noRot="1" noChangeAspect="1" noMove="1" noResize="1" noEditPoints="1" noAdjustHandles="1" noChangeArrowheads="1" noChangeShapeType="1" noTextEdit="1"/>
              </p:cNvSpPr>
              <p:nvPr/>
            </p:nvSpPr>
            <p:spPr>
              <a:xfrm>
                <a:off x="328406" y="4472302"/>
                <a:ext cx="1771319" cy="276999"/>
              </a:xfrm>
              <a:prstGeom prst="rect">
                <a:avLst/>
              </a:prstGeom>
              <a:blipFill>
                <a:blip r:embed="rId4"/>
                <a:stretch>
                  <a:fillRect l="-2759" r="-2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A6F341-A592-4EC1-9476-9C794BD80140}"/>
                  </a:ext>
                </a:extLst>
              </p:cNvPr>
              <p:cNvSpPr txBox="1"/>
              <p:nvPr/>
            </p:nvSpPr>
            <p:spPr>
              <a:xfrm>
                <a:off x="328406" y="5012787"/>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19, 32, 11, 42, 8, 1</m:t>
                      </m:r>
                    </m:oMath>
                  </m:oMathPara>
                </a14:m>
                <a:endParaRPr lang="en-US" dirty="0"/>
              </a:p>
            </p:txBody>
          </p:sp>
        </mc:Choice>
        <mc:Fallback xmlns="">
          <p:sp>
            <p:nvSpPr>
              <p:cNvPr id="11" name="TextBox 10">
                <a:extLst>
                  <a:ext uri="{FF2B5EF4-FFF2-40B4-BE49-F238E27FC236}">
                    <a16:creationId xmlns:a16="http://schemas.microsoft.com/office/drawing/2014/main" id="{4FA6F341-A592-4EC1-9476-9C794BD80140}"/>
                  </a:ext>
                </a:extLst>
              </p:cNvPr>
              <p:cNvSpPr txBox="1">
                <a:spLocks noRot="1" noChangeAspect="1" noMove="1" noResize="1" noEditPoints="1" noAdjustHandles="1" noChangeArrowheads="1" noChangeShapeType="1" noTextEdit="1"/>
              </p:cNvSpPr>
              <p:nvPr/>
            </p:nvSpPr>
            <p:spPr>
              <a:xfrm>
                <a:off x="328406" y="5012787"/>
                <a:ext cx="1771319" cy="276999"/>
              </a:xfrm>
              <a:prstGeom prst="rect">
                <a:avLst/>
              </a:prstGeom>
              <a:blipFill>
                <a:blip r:embed="rId5"/>
                <a:stretch>
                  <a:fillRect l="-2759" r="-2759" b="-8696"/>
                </a:stretch>
              </a:blipFill>
            </p:spPr>
            <p:txBody>
              <a:bodyPr/>
              <a:lstStyle/>
              <a:p>
                <a:r>
                  <a:rPr lang="en-US">
                    <a:noFill/>
                  </a:rPr>
                  <a:t> </a:t>
                </a:r>
              </a:p>
            </p:txBody>
          </p:sp>
        </mc:Fallback>
      </mc:AlternateContent>
      <p:sp>
        <p:nvSpPr>
          <p:cNvPr id="12" name="Freeform: Shape 11">
            <a:extLst>
              <a:ext uri="{FF2B5EF4-FFF2-40B4-BE49-F238E27FC236}">
                <a16:creationId xmlns:a16="http://schemas.microsoft.com/office/drawing/2014/main" id="{4C724EFD-6C0B-42E3-9EE0-F30561DF7077}"/>
              </a:ext>
            </a:extLst>
          </p:cNvPr>
          <p:cNvSpPr/>
          <p:nvPr/>
        </p:nvSpPr>
        <p:spPr>
          <a:xfrm rot="428656">
            <a:off x="1222288"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F2A9B9A-F18B-480F-B9C4-295982BC9776}"/>
              </a:ext>
            </a:extLst>
          </p:cNvPr>
          <p:cNvSpPr/>
          <p:nvPr/>
        </p:nvSpPr>
        <p:spPr>
          <a:xfrm rot="428656">
            <a:off x="1530947"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535C51-2C6C-4B7A-BB79-B2DEBBC32D2C}"/>
                  </a:ext>
                </a:extLst>
              </p:cNvPr>
              <p:cNvSpPr txBox="1"/>
              <p:nvPr/>
            </p:nvSpPr>
            <p:spPr>
              <a:xfrm>
                <a:off x="328406" y="5625608"/>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19, 32, 11, 8, 42, 1</m:t>
                      </m:r>
                    </m:oMath>
                  </m:oMathPara>
                </a14:m>
                <a:endParaRPr lang="en-US" dirty="0"/>
              </a:p>
            </p:txBody>
          </p:sp>
        </mc:Choice>
        <mc:Fallback xmlns="">
          <p:sp>
            <p:nvSpPr>
              <p:cNvPr id="14" name="TextBox 13">
                <a:extLst>
                  <a:ext uri="{FF2B5EF4-FFF2-40B4-BE49-F238E27FC236}">
                    <a16:creationId xmlns:a16="http://schemas.microsoft.com/office/drawing/2014/main" id="{71535C51-2C6C-4B7A-BB79-B2DEBBC32D2C}"/>
                  </a:ext>
                </a:extLst>
              </p:cNvPr>
              <p:cNvSpPr txBox="1">
                <a:spLocks noRot="1" noChangeAspect="1" noMove="1" noResize="1" noEditPoints="1" noAdjustHandles="1" noChangeArrowheads="1" noChangeShapeType="1" noTextEdit="1"/>
              </p:cNvSpPr>
              <p:nvPr/>
            </p:nvSpPr>
            <p:spPr>
              <a:xfrm>
                <a:off x="328406" y="5625608"/>
                <a:ext cx="1771319" cy="276999"/>
              </a:xfrm>
              <a:prstGeom prst="rect">
                <a:avLst/>
              </a:prstGeom>
              <a:blipFill>
                <a:blip r:embed="rId6"/>
                <a:stretch>
                  <a:fillRect l="-2759" r="-2759" b="-8889"/>
                </a:stretch>
              </a:blipFill>
            </p:spPr>
            <p:txBody>
              <a:bodyPr/>
              <a:lstStyle/>
              <a:p>
                <a:r>
                  <a:rPr lang="en-US">
                    <a:noFill/>
                  </a:rPr>
                  <a:t> </a:t>
                </a:r>
              </a:p>
            </p:txBody>
          </p:sp>
        </mc:Fallback>
      </mc:AlternateContent>
      <p:sp>
        <p:nvSpPr>
          <p:cNvPr id="15" name="Freeform: Shape 14">
            <a:extLst>
              <a:ext uri="{FF2B5EF4-FFF2-40B4-BE49-F238E27FC236}">
                <a16:creationId xmlns:a16="http://schemas.microsoft.com/office/drawing/2014/main" id="{76B92DD1-B9B6-4CC9-B1F5-E8580C317CE7}"/>
              </a:ext>
            </a:extLst>
          </p:cNvPr>
          <p:cNvSpPr/>
          <p:nvPr/>
        </p:nvSpPr>
        <p:spPr>
          <a:xfrm rot="428656">
            <a:off x="1700480" y="590630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62C5B8-766A-45E4-9BD7-006949A929B2}"/>
                  </a:ext>
                </a:extLst>
              </p:cNvPr>
              <p:cNvSpPr txBox="1"/>
              <p:nvPr/>
            </p:nvSpPr>
            <p:spPr>
              <a:xfrm>
                <a:off x="328406" y="6196006"/>
                <a:ext cx="1771318"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6" name="TextBox 15">
                <a:extLst>
                  <a:ext uri="{FF2B5EF4-FFF2-40B4-BE49-F238E27FC236}">
                    <a16:creationId xmlns:a16="http://schemas.microsoft.com/office/drawing/2014/main" id="{3B62C5B8-766A-45E4-9BD7-006949A929B2}"/>
                  </a:ext>
                </a:extLst>
              </p:cNvPr>
              <p:cNvSpPr txBox="1">
                <a:spLocks noRot="1" noChangeAspect="1" noMove="1" noResize="1" noEditPoints="1" noAdjustHandles="1" noChangeArrowheads="1" noChangeShapeType="1" noTextEdit="1"/>
              </p:cNvSpPr>
              <p:nvPr/>
            </p:nvSpPr>
            <p:spPr>
              <a:xfrm>
                <a:off x="328406" y="6196006"/>
                <a:ext cx="1771318" cy="276999"/>
              </a:xfrm>
              <a:prstGeom prst="rect">
                <a:avLst/>
              </a:prstGeom>
              <a:blipFill>
                <a:blip r:embed="rId7"/>
                <a:stretch>
                  <a:fillRect l="-2397" r="-2397" b="-6250"/>
                </a:stretch>
              </a:blipFill>
              <a:ln>
                <a:solidFill>
                  <a:schemeClr val="accent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330259"/>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F6D0CEF-FA4F-4A6E-B56F-DE1C99261FA0}"/>
                  </a:ext>
                </a:extLst>
              </p:cNvPr>
              <p:cNvSpPr txBox="1"/>
              <p:nvPr/>
            </p:nvSpPr>
            <p:spPr>
              <a:xfrm>
                <a:off x="2757273" y="3848947"/>
                <a:ext cx="1771318"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9" name="TextBox 18">
                <a:extLst>
                  <a:ext uri="{FF2B5EF4-FFF2-40B4-BE49-F238E27FC236}">
                    <a16:creationId xmlns:a16="http://schemas.microsoft.com/office/drawing/2014/main" id="{5F6D0CEF-FA4F-4A6E-B56F-DE1C99261FA0}"/>
                  </a:ext>
                </a:extLst>
              </p:cNvPr>
              <p:cNvSpPr txBox="1">
                <a:spLocks noRot="1" noChangeAspect="1" noMove="1" noResize="1" noEditPoints="1" noAdjustHandles="1" noChangeArrowheads="1" noChangeShapeType="1" noTextEdit="1"/>
              </p:cNvSpPr>
              <p:nvPr/>
            </p:nvSpPr>
            <p:spPr>
              <a:xfrm>
                <a:off x="2757273" y="3848947"/>
                <a:ext cx="1771318" cy="276999"/>
              </a:xfrm>
              <a:prstGeom prst="rect">
                <a:avLst/>
              </a:prstGeom>
              <a:blipFill>
                <a:blip r:embed="rId8"/>
                <a:stretch>
                  <a:fillRect l="-2048" r="-2389" b="-625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0D34EA-5013-4D79-BD67-5DA967C4B9BA}"/>
                  </a:ext>
                </a:extLst>
              </p:cNvPr>
              <p:cNvSpPr txBox="1"/>
              <p:nvPr/>
            </p:nvSpPr>
            <p:spPr>
              <a:xfrm>
                <a:off x="2739664" y="4455661"/>
                <a:ext cx="177131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19, 11, 32, 8, 1, 42</m:t>
                      </m:r>
                    </m:oMath>
                  </m:oMathPara>
                </a14:m>
                <a:endParaRPr lang="en-US" dirty="0"/>
              </a:p>
            </p:txBody>
          </p:sp>
        </mc:Choice>
        <mc:Fallback xmlns="">
          <p:sp>
            <p:nvSpPr>
              <p:cNvPr id="20" name="TextBox 19">
                <a:extLst>
                  <a:ext uri="{FF2B5EF4-FFF2-40B4-BE49-F238E27FC236}">
                    <a16:creationId xmlns:a16="http://schemas.microsoft.com/office/drawing/2014/main" id="{8F0D34EA-5013-4D79-BD67-5DA967C4B9BA}"/>
                  </a:ext>
                </a:extLst>
              </p:cNvPr>
              <p:cNvSpPr txBox="1">
                <a:spLocks noRot="1" noChangeAspect="1" noMove="1" noResize="1" noEditPoints="1" noAdjustHandles="1" noChangeArrowheads="1" noChangeShapeType="1" noTextEdit="1"/>
              </p:cNvSpPr>
              <p:nvPr/>
            </p:nvSpPr>
            <p:spPr>
              <a:xfrm>
                <a:off x="2739664" y="4455661"/>
                <a:ext cx="1771318" cy="276999"/>
              </a:xfrm>
              <a:prstGeom prst="rect">
                <a:avLst/>
              </a:prstGeom>
              <a:blipFill>
                <a:blip r:embed="rId9"/>
                <a:stretch>
                  <a:fillRect l="-2405" r="-2749" b="-8889"/>
                </a:stretch>
              </a:blipFill>
              <a:ln>
                <a:noFill/>
              </a:ln>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4004F7F6-0ACB-4E62-A64A-C3BCA0B2116F}"/>
              </a:ext>
            </a:extLst>
          </p:cNvPr>
          <p:cNvSpPr/>
          <p:nvPr/>
        </p:nvSpPr>
        <p:spPr>
          <a:xfrm rot="428656">
            <a:off x="3337558" y="4152544"/>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7B9834F-B4F5-4A18-BC89-DDD9CEDA88EE}"/>
              </a:ext>
            </a:extLst>
          </p:cNvPr>
          <p:cNvSpPr/>
          <p:nvPr/>
        </p:nvSpPr>
        <p:spPr>
          <a:xfrm rot="428656">
            <a:off x="3625864"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AF065F-8C5A-4154-BC73-B72DA3533EB7}"/>
                  </a:ext>
                </a:extLst>
              </p:cNvPr>
              <p:cNvSpPr txBox="1"/>
              <p:nvPr/>
            </p:nvSpPr>
            <p:spPr>
              <a:xfrm>
                <a:off x="2719677" y="5012786"/>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19, 11, 8, 32, 1, 42</m:t>
                      </m:r>
                    </m:oMath>
                  </m:oMathPara>
                </a14:m>
                <a:endParaRPr lang="en-US" dirty="0"/>
              </a:p>
            </p:txBody>
          </p:sp>
        </mc:Choice>
        <mc:Fallback xmlns="">
          <p:sp>
            <p:nvSpPr>
              <p:cNvPr id="23" name="TextBox 22">
                <a:extLst>
                  <a:ext uri="{FF2B5EF4-FFF2-40B4-BE49-F238E27FC236}">
                    <a16:creationId xmlns:a16="http://schemas.microsoft.com/office/drawing/2014/main" id="{B2AF065F-8C5A-4154-BC73-B72DA3533EB7}"/>
                  </a:ext>
                </a:extLst>
              </p:cNvPr>
              <p:cNvSpPr txBox="1">
                <a:spLocks noRot="1" noChangeAspect="1" noMove="1" noResize="1" noEditPoints="1" noAdjustHandles="1" noChangeArrowheads="1" noChangeShapeType="1" noTextEdit="1"/>
              </p:cNvSpPr>
              <p:nvPr/>
            </p:nvSpPr>
            <p:spPr>
              <a:xfrm>
                <a:off x="2719677" y="5012786"/>
                <a:ext cx="1771319" cy="276999"/>
              </a:xfrm>
              <a:prstGeom prst="rect">
                <a:avLst/>
              </a:prstGeom>
              <a:blipFill>
                <a:blip r:embed="rId10"/>
                <a:stretch>
                  <a:fillRect l="-2405" r="-2749" b="-8696"/>
                </a:stretch>
              </a:blipFill>
              <a:ln>
                <a:noFill/>
              </a:ln>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AA35DAFD-73B1-46E7-AB20-CAE51B83E5BE}"/>
              </a:ext>
            </a:extLst>
          </p:cNvPr>
          <p:cNvSpPr/>
          <p:nvPr/>
        </p:nvSpPr>
        <p:spPr>
          <a:xfrm rot="428656">
            <a:off x="3786560" y="5319147"/>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8498FC-22E8-4A5C-B21F-1CC128DD4C7B}"/>
                  </a:ext>
                </a:extLst>
              </p:cNvPr>
              <p:cNvSpPr txBox="1"/>
              <p:nvPr/>
            </p:nvSpPr>
            <p:spPr>
              <a:xfrm>
                <a:off x="2731980" y="564895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5" name="TextBox 24">
                <a:extLst>
                  <a:ext uri="{FF2B5EF4-FFF2-40B4-BE49-F238E27FC236}">
                    <a16:creationId xmlns:a16="http://schemas.microsoft.com/office/drawing/2014/main" id="{2E8498FC-22E8-4A5C-B21F-1CC128DD4C7B}"/>
                  </a:ext>
                </a:extLst>
              </p:cNvPr>
              <p:cNvSpPr txBox="1">
                <a:spLocks noRot="1" noChangeAspect="1" noMove="1" noResize="1" noEditPoints="1" noAdjustHandles="1" noChangeArrowheads="1" noChangeShapeType="1" noTextEdit="1"/>
              </p:cNvSpPr>
              <p:nvPr/>
            </p:nvSpPr>
            <p:spPr>
              <a:xfrm>
                <a:off x="2731980" y="5648957"/>
                <a:ext cx="1771319" cy="276999"/>
              </a:xfrm>
              <a:prstGeom prst="rect">
                <a:avLst/>
              </a:prstGeom>
              <a:blipFill>
                <a:blip r:embed="rId11"/>
                <a:stretch>
                  <a:fillRect l="-2405" r="-2749"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E0EDEB-7F31-4471-84BB-248469030628}"/>
                  </a:ext>
                </a:extLst>
              </p:cNvPr>
              <p:cNvSpPr txBox="1"/>
              <p:nvPr/>
            </p:nvSpPr>
            <p:spPr>
              <a:xfrm>
                <a:off x="5333848" y="3830014"/>
                <a:ext cx="1771319" cy="276999"/>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6" name="TextBox 25">
                <a:extLst>
                  <a:ext uri="{FF2B5EF4-FFF2-40B4-BE49-F238E27FC236}">
                    <a16:creationId xmlns:a16="http://schemas.microsoft.com/office/drawing/2014/main" id="{91E0EDEB-7F31-4471-84BB-248469030628}"/>
                  </a:ext>
                </a:extLst>
              </p:cNvPr>
              <p:cNvSpPr txBox="1">
                <a:spLocks noRot="1" noChangeAspect="1" noMove="1" noResize="1" noEditPoints="1" noAdjustHandles="1" noChangeArrowheads="1" noChangeShapeType="1" noTextEdit="1"/>
              </p:cNvSpPr>
              <p:nvPr/>
            </p:nvSpPr>
            <p:spPr>
              <a:xfrm>
                <a:off x="5333848" y="3830014"/>
                <a:ext cx="1771319" cy="276999"/>
              </a:xfrm>
              <a:prstGeom prst="rect">
                <a:avLst/>
              </a:prstGeom>
              <a:blipFill>
                <a:blip r:embed="rId12"/>
                <a:stretch>
                  <a:fillRect l="-2389" r="-2048" b="-6250"/>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28CEEB4-C603-45F3-AA77-3EC74AFBF5A7}"/>
                  </a:ext>
                </a:extLst>
              </p:cNvPr>
              <p:cNvSpPr txBox="1"/>
              <p:nvPr/>
            </p:nvSpPr>
            <p:spPr>
              <a:xfrm>
                <a:off x="5333847" y="447009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11, 19, 8, 1, 32, 42</m:t>
                      </m:r>
                    </m:oMath>
                  </m:oMathPara>
                </a14:m>
                <a:endParaRPr lang="en-US" dirty="0"/>
              </a:p>
            </p:txBody>
          </p:sp>
        </mc:Choice>
        <mc:Fallback xmlns="">
          <p:sp>
            <p:nvSpPr>
              <p:cNvPr id="27" name="TextBox 26">
                <a:extLst>
                  <a:ext uri="{FF2B5EF4-FFF2-40B4-BE49-F238E27FC236}">
                    <a16:creationId xmlns:a16="http://schemas.microsoft.com/office/drawing/2014/main" id="{828CEEB4-C603-45F3-AA77-3EC74AFBF5A7}"/>
                  </a:ext>
                </a:extLst>
              </p:cNvPr>
              <p:cNvSpPr txBox="1">
                <a:spLocks noRot="1" noChangeAspect="1" noMove="1" noResize="1" noEditPoints="1" noAdjustHandles="1" noChangeArrowheads="1" noChangeShapeType="1" noTextEdit="1"/>
              </p:cNvSpPr>
              <p:nvPr/>
            </p:nvSpPr>
            <p:spPr>
              <a:xfrm>
                <a:off x="5333847" y="4470097"/>
                <a:ext cx="1771319" cy="276999"/>
              </a:xfrm>
              <a:prstGeom prst="rect">
                <a:avLst/>
              </a:prstGeom>
              <a:blipFill>
                <a:blip r:embed="rId13"/>
                <a:stretch>
                  <a:fillRect l="-2749" r="-2405" b="-8696"/>
                </a:stretch>
              </a:blipFill>
              <a:ln>
                <a:noFill/>
              </a:ln>
            </p:spPr>
            <p:txBody>
              <a:bodyPr/>
              <a:lstStyle/>
              <a:p>
                <a:r>
                  <a:rPr lang="en-US">
                    <a:noFill/>
                  </a:rPr>
                  <a:t> </a:t>
                </a:r>
              </a:p>
            </p:txBody>
          </p:sp>
        </mc:Fallback>
      </mc:AlternateContent>
      <p:sp>
        <p:nvSpPr>
          <p:cNvPr id="28" name="Freeform: Shape 27">
            <a:extLst>
              <a:ext uri="{FF2B5EF4-FFF2-40B4-BE49-F238E27FC236}">
                <a16:creationId xmlns:a16="http://schemas.microsoft.com/office/drawing/2014/main" id="{E414FAD7-2914-471C-94EA-9F9106B707FA}"/>
              </a:ext>
            </a:extLst>
          </p:cNvPr>
          <p:cNvSpPr/>
          <p:nvPr/>
        </p:nvSpPr>
        <p:spPr>
          <a:xfrm rot="428656">
            <a:off x="5588324" y="415677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FDC930-382D-4980-B3DF-F8BDC7794296}"/>
                  </a:ext>
                </a:extLst>
              </p:cNvPr>
              <p:cNvSpPr txBox="1"/>
              <p:nvPr/>
            </p:nvSpPr>
            <p:spPr>
              <a:xfrm>
                <a:off x="5333846" y="5015081"/>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11, 8, 19, 1, 32, 42</m:t>
                      </m:r>
                    </m:oMath>
                  </m:oMathPara>
                </a14:m>
                <a:endParaRPr lang="en-US" dirty="0"/>
              </a:p>
            </p:txBody>
          </p:sp>
        </mc:Choice>
        <mc:Fallback xmlns="">
          <p:sp>
            <p:nvSpPr>
              <p:cNvPr id="29" name="TextBox 28">
                <a:extLst>
                  <a:ext uri="{FF2B5EF4-FFF2-40B4-BE49-F238E27FC236}">
                    <a16:creationId xmlns:a16="http://schemas.microsoft.com/office/drawing/2014/main" id="{EDFDC930-382D-4980-B3DF-F8BDC7794296}"/>
                  </a:ext>
                </a:extLst>
              </p:cNvPr>
              <p:cNvSpPr txBox="1">
                <a:spLocks noRot="1" noChangeAspect="1" noMove="1" noResize="1" noEditPoints="1" noAdjustHandles="1" noChangeArrowheads="1" noChangeShapeType="1" noTextEdit="1"/>
              </p:cNvSpPr>
              <p:nvPr/>
            </p:nvSpPr>
            <p:spPr>
              <a:xfrm>
                <a:off x="5333846" y="5015081"/>
                <a:ext cx="1771319" cy="276999"/>
              </a:xfrm>
              <a:prstGeom prst="rect">
                <a:avLst/>
              </a:prstGeom>
              <a:blipFill>
                <a:blip r:embed="rId14"/>
                <a:stretch>
                  <a:fillRect l="-2749" r="-2405"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96C42D8-5BD1-429D-83DB-2F6AC578DE50}"/>
                  </a:ext>
                </a:extLst>
              </p:cNvPr>
              <p:cNvSpPr txBox="1"/>
              <p:nvPr/>
            </p:nvSpPr>
            <p:spPr>
              <a:xfrm>
                <a:off x="5328755" y="5553273"/>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0" name="TextBox 29">
                <a:extLst>
                  <a:ext uri="{FF2B5EF4-FFF2-40B4-BE49-F238E27FC236}">
                    <a16:creationId xmlns:a16="http://schemas.microsoft.com/office/drawing/2014/main" id="{696C42D8-5BD1-429D-83DB-2F6AC578DE50}"/>
                  </a:ext>
                </a:extLst>
              </p:cNvPr>
              <p:cNvSpPr txBox="1">
                <a:spLocks noRot="1" noChangeAspect="1" noMove="1" noResize="1" noEditPoints="1" noAdjustHandles="1" noChangeArrowheads="1" noChangeShapeType="1" noTextEdit="1"/>
              </p:cNvSpPr>
              <p:nvPr/>
            </p:nvSpPr>
            <p:spPr>
              <a:xfrm>
                <a:off x="5328755" y="5553273"/>
                <a:ext cx="1771319" cy="276999"/>
              </a:xfrm>
              <a:prstGeom prst="rect">
                <a:avLst/>
              </a:prstGeom>
              <a:blipFill>
                <a:blip r:embed="rId15"/>
                <a:stretch>
                  <a:fillRect l="-2405" r="-2749" b="-8889"/>
                </a:stretch>
              </a:blipFill>
              <a:ln>
                <a:noFill/>
              </a:ln>
            </p:spPr>
            <p:txBody>
              <a:bodyPr/>
              <a:lstStyle/>
              <a:p>
                <a:r>
                  <a:rPr lang="en-US">
                    <a:noFill/>
                  </a:rPr>
                  <a:t> </a:t>
                </a:r>
              </a:p>
            </p:txBody>
          </p:sp>
        </mc:Fallback>
      </mc:AlternateContent>
      <p:sp>
        <p:nvSpPr>
          <p:cNvPr id="31" name="Freeform: Shape 30">
            <a:extLst>
              <a:ext uri="{FF2B5EF4-FFF2-40B4-BE49-F238E27FC236}">
                <a16:creationId xmlns:a16="http://schemas.microsoft.com/office/drawing/2014/main" id="{D74070F7-0C7E-420C-BFD8-990540F543D4}"/>
              </a:ext>
            </a:extLst>
          </p:cNvPr>
          <p:cNvSpPr/>
          <p:nvPr/>
        </p:nvSpPr>
        <p:spPr>
          <a:xfrm rot="428656">
            <a:off x="5849409" y="4757245"/>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5F2DD85-BDEB-4A6D-8B93-47DBAA60C829}"/>
              </a:ext>
            </a:extLst>
          </p:cNvPr>
          <p:cNvSpPr/>
          <p:nvPr/>
        </p:nvSpPr>
        <p:spPr>
          <a:xfrm rot="428656">
            <a:off x="6045511"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A8AE852-FC64-46CD-B4B3-A55E4EE7E379}"/>
                  </a:ext>
                </a:extLst>
              </p:cNvPr>
              <p:cNvSpPr txBox="1"/>
              <p:nvPr/>
            </p:nvSpPr>
            <p:spPr>
              <a:xfrm>
                <a:off x="7910424" y="3830013"/>
                <a:ext cx="1771319" cy="276999"/>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3" name="TextBox 32">
                <a:extLst>
                  <a:ext uri="{FF2B5EF4-FFF2-40B4-BE49-F238E27FC236}">
                    <a16:creationId xmlns:a16="http://schemas.microsoft.com/office/drawing/2014/main" id="{6A8AE852-FC64-46CD-B4B3-A55E4EE7E379}"/>
                  </a:ext>
                </a:extLst>
              </p:cNvPr>
              <p:cNvSpPr txBox="1">
                <a:spLocks noRot="1" noChangeAspect="1" noMove="1" noResize="1" noEditPoints="1" noAdjustHandles="1" noChangeArrowheads="1" noChangeShapeType="1" noTextEdit="1"/>
              </p:cNvSpPr>
              <p:nvPr/>
            </p:nvSpPr>
            <p:spPr>
              <a:xfrm>
                <a:off x="7910424" y="3830013"/>
                <a:ext cx="1771319" cy="276999"/>
              </a:xfrm>
              <a:prstGeom prst="rect">
                <a:avLst/>
              </a:prstGeom>
              <a:blipFill>
                <a:blip r:embed="rId16"/>
                <a:stretch>
                  <a:fillRect l="-2397" r="-2397" b="-6250"/>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27721C1-F40E-416A-9DA3-DC88BF69ED20}"/>
                  </a:ext>
                </a:extLst>
              </p:cNvPr>
              <p:cNvSpPr txBox="1"/>
              <p:nvPr/>
            </p:nvSpPr>
            <p:spPr>
              <a:xfrm>
                <a:off x="7910423" y="448144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8, 11, 1, 19, 32, 42</m:t>
                      </m:r>
                    </m:oMath>
                  </m:oMathPara>
                </a14:m>
                <a:endParaRPr lang="en-US" dirty="0"/>
              </a:p>
            </p:txBody>
          </p:sp>
        </mc:Choice>
        <mc:Fallback xmlns="">
          <p:sp>
            <p:nvSpPr>
              <p:cNvPr id="34" name="TextBox 33">
                <a:extLst>
                  <a:ext uri="{FF2B5EF4-FFF2-40B4-BE49-F238E27FC236}">
                    <a16:creationId xmlns:a16="http://schemas.microsoft.com/office/drawing/2014/main" id="{427721C1-F40E-416A-9DA3-DC88BF69ED20}"/>
                  </a:ext>
                </a:extLst>
              </p:cNvPr>
              <p:cNvSpPr txBox="1">
                <a:spLocks noRot="1" noChangeAspect="1" noMove="1" noResize="1" noEditPoints="1" noAdjustHandles="1" noChangeArrowheads="1" noChangeShapeType="1" noTextEdit="1"/>
              </p:cNvSpPr>
              <p:nvPr/>
            </p:nvSpPr>
            <p:spPr>
              <a:xfrm>
                <a:off x="7910423" y="4481447"/>
                <a:ext cx="1771319" cy="276999"/>
              </a:xfrm>
              <a:prstGeom prst="rect">
                <a:avLst/>
              </a:prstGeom>
              <a:blipFill>
                <a:blip r:embed="rId17"/>
                <a:stretch>
                  <a:fillRect l="-2759" r="-2759" b="-8696"/>
                </a:stretch>
              </a:blipFill>
              <a:ln>
                <a:noFill/>
              </a:ln>
            </p:spPr>
            <p:txBody>
              <a:bodyPr/>
              <a:lstStyle/>
              <a:p>
                <a:r>
                  <a:rPr lang="en-US">
                    <a:noFill/>
                  </a:rPr>
                  <a:t> </a:t>
                </a:r>
              </a:p>
            </p:txBody>
          </p:sp>
        </mc:Fallback>
      </mc:AlternateContent>
      <p:sp>
        <p:nvSpPr>
          <p:cNvPr id="35" name="Freeform: Shape 34">
            <a:extLst>
              <a:ext uri="{FF2B5EF4-FFF2-40B4-BE49-F238E27FC236}">
                <a16:creationId xmlns:a16="http://schemas.microsoft.com/office/drawing/2014/main" id="{090459F5-E262-49EA-977E-8436ECF6278B}"/>
              </a:ext>
            </a:extLst>
          </p:cNvPr>
          <p:cNvSpPr/>
          <p:nvPr/>
        </p:nvSpPr>
        <p:spPr>
          <a:xfrm rot="428656">
            <a:off x="8111840" y="413069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2A760F-2648-460D-81A3-B344846FAA61}"/>
                  </a:ext>
                </a:extLst>
              </p:cNvPr>
              <p:cNvSpPr txBox="1"/>
              <p:nvPr/>
            </p:nvSpPr>
            <p:spPr>
              <a:xfrm>
                <a:off x="7910422" y="5005149"/>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6" name="TextBox 35">
                <a:extLst>
                  <a:ext uri="{FF2B5EF4-FFF2-40B4-BE49-F238E27FC236}">
                    <a16:creationId xmlns:a16="http://schemas.microsoft.com/office/drawing/2014/main" id="{962A760F-2648-460D-81A3-B344846FAA61}"/>
                  </a:ext>
                </a:extLst>
              </p:cNvPr>
              <p:cNvSpPr txBox="1">
                <a:spLocks noRot="1" noChangeAspect="1" noMove="1" noResize="1" noEditPoints="1" noAdjustHandles="1" noChangeArrowheads="1" noChangeShapeType="1" noTextEdit="1"/>
              </p:cNvSpPr>
              <p:nvPr/>
            </p:nvSpPr>
            <p:spPr>
              <a:xfrm>
                <a:off x="7910422" y="5005149"/>
                <a:ext cx="1771319" cy="276999"/>
              </a:xfrm>
              <a:prstGeom prst="rect">
                <a:avLst/>
              </a:prstGeom>
              <a:blipFill>
                <a:blip r:embed="rId18"/>
                <a:stretch>
                  <a:fillRect l="-2759" r="-2759" b="-111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F262AF-2E29-4F29-8FD8-4346FEC61DC0}"/>
                  </a:ext>
                </a:extLst>
              </p:cNvPr>
              <p:cNvSpPr txBox="1"/>
              <p:nvPr/>
            </p:nvSpPr>
            <p:spPr>
              <a:xfrm>
                <a:off x="9941584" y="3830012"/>
                <a:ext cx="1771319" cy="276999"/>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7" name="TextBox 36">
                <a:extLst>
                  <a:ext uri="{FF2B5EF4-FFF2-40B4-BE49-F238E27FC236}">
                    <a16:creationId xmlns:a16="http://schemas.microsoft.com/office/drawing/2014/main" id="{A9F262AF-2E29-4F29-8FD8-4346FEC61DC0}"/>
                  </a:ext>
                </a:extLst>
              </p:cNvPr>
              <p:cNvSpPr txBox="1">
                <a:spLocks noRot="1" noChangeAspect="1" noMove="1" noResize="1" noEditPoints="1" noAdjustHandles="1" noChangeArrowheads="1" noChangeShapeType="1" noTextEdit="1"/>
              </p:cNvSpPr>
              <p:nvPr/>
            </p:nvSpPr>
            <p:spPr>
              <a:xfrm>
                <a:off x="9941584" y="3830012"/>
                <a:ext cx="1771319" cy="276999"/>
              </a:xfrm>
              <a:prstGeom prst="rect">
                <a:avLst/>
              </a:prstGeom>
              <a:blipFill>
                <a:blip r:embed="rId19"/>
                <a:stretch>
                  <a:fillRect l="-2397" r="-2397" b="-6250"/>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941584" y="4515595"/>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1, 8, 11, 19, 32, 42</m:t>
                      </m:r>
                    </m:oMath>
                  </m:oMathPara>
                </a14:m>
                <a:endParaRPr lang="en-US" dirty="0"/>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941584" y="4515595"/>
                <a:ext cx="1771319" cy="276999"/>
              </a:xfrm>
              <a:prstGeom prst="rect">
                <a:avLst/>
              </a:prstGeom>
              <a:blipFill>
                <a:blip r:embed="rId20"/>
                <a:stretch>
                  <a:fillRect l="-2759" r="-2759" b="-8889"/>
                </a:stretch>
              </a:blipFill>
              <a:ln>
                <a:noFill/>
              </a:ln>
            </p:spPr>
            <p:txBody>
              <a:bodyPr/>
              <a:lstStyle/>
              <a:p>
                <a:r>
                  <a:rPr lang="en-US">
                    <a:noFill/>
                  </a:rPr>
                  <a:t> </a:t>
                </a:r>
              </a:p>
            </p:txBody>
          </p:sp>
        </mc:Fallback>
      </mc:AlternateContent>
      <p:sp>
        <p:nvSpPr>
          <p:cNvPr id="39" name="Freeform: Shape 38">
            <a:extLst>
              <a:ext uri="{FF2B5EF4-FFF2-40B4-BE49-F238E27FC236}">
                <a16:creationId xmlns:a16="http://schemas.microsoft.com/office/drawing/2014/main" id="{139E2B97-991C-48C0-8B37-6796264E478A}"/>
              </a:ext>
            </a:extLst>
          </p:cNvPr>
          <p:cNvSpPr/>
          <p:nvPr/>
        </p:nvSpPr>
        <p:spPr>
          <a:xfrm rot="428656">
            <a:off x="8307426"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02E71BD3-03D4-4292-99D4-42E585D5735F}"/>
              </a:ext>
            </a:extLst>
          </p:cNvPr>
          <p:cNvSpPr/>
          <p:nvPr/>
        </p:nvSpPr>
        <p:spPr>
          <a:xfrm rot="428656">
            <a:off x="10033093" y="4130693"/>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3A30624-663A-4831-9E94-926A7FF628B0}"/>
              </a:ext>
            </a:extLst>
          </p:cNvPr>
          <p:cNvSpPr txBox="1"/>
          <p:nvPr/>
        </p:nvSpPr>
        <p:spPr>
          <a:xfrm>
            <a:off x="5588285" y="3332363"/>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285054" y="3331477"/>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8207254" y="3330259"/>
            <a:ext cx="898003" cy="369332"/>
          </a:xfrm>
          <a:prstGeom prst="rect">
            <a:avLst/>
          </a:prstGeom>
          <a:noFill/>
        </p:spPr>
        <p:txBody>
          <a:bodyPr wrap="none" rtlCol="0">
            <a:spAutoFit/>
          </a:bodyPr>
          <a:lstStyle/>
          <a:p>
            <a:r>
              <a:rPr lang="en-US" dirty="0">
                <a:solidFill>
                  <a:schemeClr val="accent1">
                    <a:lumMod val="50000"/>
                  </a:schemeClr>
                </a:solidFill>
              </a:rPr>
              <a:t>Pass 4:</a:t>
            </a:r>
          </a:p>
        </p:txBody>
      </p:sp>
      <p:sp>
        <p:nvSpPr>
          <p:cNvPr id="45" name="Rectangle: Rounded Corners 44">
            <a:extLst>
              <a:ext uri="{FF2B5EF4-FFF2-40B4-BE49-F238E27FC236}">
                <a16:creationId xmlns:a16="http://schemas.microsoft.com/office/drawing/2014/main" id="{4ED44173-E8D1-43C2-9B28-0ACF02BB15AD}"/>
              </a:ext>
            </a:extLst>
          </p:cNvPr>
          <p:cNvSpPr/>
          <p:nvPr/>
        </p:nvSpPr>
        <p:spPr>
          <a:xfrm>
            <a:off x="4954549" y="2556588"/>
            <a:ext cx="1699287" cy="338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5C4151A-BB8D-4633-B7A3-507DEFD15926}"/>
              </a:ext>
            </a:extLst>
          </p:cNvPr>
          <p:cNvSpPr txBox="1"/>
          <p:nvPr/>
        </p:nvSpPr>
        <p:spPr>
          <a:xfrm>
            <a:off x="10487085" y="5630998"/>
            <a:ext cx="898003" cy="369332"/>
          </a:xfrm>
          <a:prstGeom prst="rect">
            <a:avLst/>
          </a:prstGeom>
          <a:noFill/>
        </p:spPr>
        <p:txBody>
          <a:bodyPr wrap="none" rtlCol="0">
            <a:spAutoFit/>
          </a:bodyPr>
          <a:lstStyle/>
          <a:p>
            <a:r>
              <a:rPr lang="en-US" dirty="0">
                <a:solidFill>
                  <a:schemeClr val="accent1">
                    <a:lumMod val="50000"/>
                  </a:schemeClr>
                </a:solidFill>
              </a:rPr>
              <a:t>Pass 6:</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FEE4D13-989B-4D5F-8F70-70DEE3900DBF}"/>
                  </a:ext>
                </a:extLst>
              </p:cNvPr>
              <p:cNvSpPr txBox="1"/>
              <p:nvPr/>
            </p:nvSpPr>
            <p:spPr>
              <a:xfrm>
                <a:off x="10095396" y="6107754"/>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1, 8, 11, 19, 32, 42</m:t>
                      </m:r>
                    </m:oMath>
                  </m:oMathPara>
                </a14:m>
                <a:endParaRPr lang="en-US" dirty="0"/>
              </a:p>
            </p:txBody>
          </p:sp>
        </mc:Choice>
        <mc:Fallback xmlns="">
          <p:sp>
            <p:nvSpPr>
              <p:cNvPr id="46" name="TextBox 45">
                <a:extLst>
                  <a:ext uri="{FF2B5EF4-FFF2-40B4-BE49-F238E27FC236}">
                    <a16:creationId xmlns:a16="http://schemas.microsoft.com/office/drawing/2014/main" id="{9FEE4D13-989B-4D5F-8F70-70DEE3900DBF}"/>
                  </a:ext>
                </a:extLst>
              </p:cNvPr>
              <p:cNvSpPr txBox="1">
                <a:spLocks noRot="1" noChangeAspect="1" noMove="1" noResize="1" noEditPoints="1" noAdjustHandles="1" noChangeArrowheads="1" noChangeShapeType="1" noTextEdit="1"/>
              </p:cNvSpPr>
              <p:nvPr/>
            </p:nvSpPr>
            <p:spPr>
              <a:xfrm>
                <a:off x="10095396" y="6107754"/>
                <a:ext cx="1771319" cy="276999"/>
              </a:xfrm>
              <a:prstGeom prst="rect">
                <a:avLst/>
              </a:prstGeom>
              <a:blipFill>
                <a:blip r:embed="rId21"/>
                <a:stretch>
                  <a:fillRect l="-2405" r="-2749" b="-88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122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Insertion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704881"/>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a:cxnSpLocks/>
          </p:cNvCxnSpPr>
          <p:nvPr/>
        </p:nvCxnSpPr>
        <p:spPr>
          <a:xfrm>
            <a:off x="4954549" y="2929815"/>
            <a:ext cx="51319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427433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19, 42</m:t>
                      </m:r>
                      <m:r>
                        <a:rPr lang="en-US" b="0" i="1" smtClean="0">
                          <a:latin typeface="Cambria Math" panose="02040503050406030204" pitchFamily="18" charset="0"/>
                        </a:rPr>
                        <m:t>,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4274331"/>
                <a:ext cx="1771319" cy="276999"/>
              </a:xfrm>
              <a:prstGeom prst="rect">
                <a:avLst/>
              </a:prstGeom>
              <a:blipFill>
                <a:blip r:embed="rId3"/>
                <a:stretch>
                  <a:fillRect l="-2759" r="-2759" b="-869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759467"/>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771710" y="4268260"/>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1, 8, 11, 19, 32, 42</m:t>
                      </m:r>
                    </m:oMath>
                  </m:oMathPara>
                </a14:m>
                <a:endParaRPr lang="en-US" dirty="0">
                  <a:solidFill>
                    <a:srgbClr val="0070C0"/>
                  </a:solidFill>
                </a:endParaRPr>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771710" y="4268260"/>
                <a:ext cx="1771319" cy="276999"/>
              </a:xfrm>
              <a:prstGeom prst="rect">
                <a:avLst/>
              </a:prstGeom>
              <a:blipFill>
                <a:blip r:embed="rId4"/>
                <a:stretch>
                  <a:fillRect l="-2749" r="-2405" b="-8696"/>
                </a:stretch>
              </a:blipFill>
              <a:ln>
                <a:no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C3A30624-663A-4831-9E94-926A7FF628B0}"/>
              </a:ext>
            </a:extLst>
          </p:cNvPr>
          <p:cNvSpPr txBox="1"/>
          <p:nvPr/>
        </p:nvSpPr>
        <p:spPr>
          <a:xfrm>
            <a:off x="5393635" y="3759467"/>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141329" y="3754805"/>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7776394" y="3759467"/>
            <a:ext cx="898003" cy="369332"/>
          </a:xfrm>
          <a:prstGeom prst="rect">
            <a:avLst/>
          </a:prstGeom>
          <a:noFill/>
        </p:spPr>
        <p:txBody>
          <a:bodyPr wrap="none" rtlCol="0">
            <a:spAutoFit/>
          </a:bodyPr>
          <a:lstStyle/>
          <a:p>
            <a:r>
              <a:rPr lang="en-US" dirty="0">
                <a:solidFill>
                  <a:schemeClr val="accent1">
                    <a:lumMod val="50000"/>
                  </a:schemeClr>
                </a:solidFill>
              </a:rPr>
              <a:t>Pass 4:</a:t>
            </a:r>
          </a:p>
        </p:txBody>
      </p:sp>
      <p:cxnSp>
        <p:nvCxnSpPr>
          <p:cNvPr id="44" name="Straight Connector 43">
            <a:extLst>
              <a:ext uri="{FF2B5EF4-FFF2-40B4-BE49-F238E27FC236}">
                <a16:creationId xmlns:a16="http://schemas.microsoft.com/office/drawing/2014/main" id="{C2605ADC-9266-46AF-B359-55104578D03C}"/>
              </a:ext>
            </a:extLst>
          </p:cNvPr>
          <p:cNvCxnSpPr/>
          <p:nvPr/>
        </p:nvCxnSpPr>
        <p:spPr>
          <a:xfrm>
            <a:off x="1054358" y="4567112"/>
            <a:ext cx="223935"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C2F7718-6589-47AF-9B91-A3E02E8B46F8}"/>
                  </a:ext>
                </a:extLst>
              </p:cNvPr>
              <p:cNvSpPr txBox="1"/>
              <p:nvPr/>
            </p:nvSpPr>
            <p:spPr>
              <a:xfrm>
                <a:off x="2579567"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19, 32, 42, </m:t>
                      </m:r>
                      <m:r>
                        <a:rPr lang="en-US" b="0" i="1" smtClean="0">
                          <a:latin typeface="Cambria Math" panose="02040503050406030204" pitchFamily="18" charset="0"/>
                        </a:rPr>
                        <m:t>11, 8, 1</m:t>
                      </m:r>
                    </m:oMath>
                  </m:oMathPara>
                </a14:m>
                <a:endParaRPr lang="en-US" dirty="0"/>
              </a:p>
            </p:txBody>
          </p:sp>
        </mc:Choice>
        <mc:Fallback xmlns="">
          <p:sp>
            <p:nvSpPr>
              <p:cNvPr id="46" name="TextBox 45">
                <a:extLst>
                  <a:ext uri="{FF2B5EF4-FFF2-40B4-BE49-F238E27FC236}">
                    <a16:creationId xmlns:a16="http://schemas.microsoft.com/office/drawing/2014/main" id="{AC2F7718-6589-47AF-9B91-A3E02E8B46F8}"/>
                  </a:ext>
                </a:extLst>
              </p:cNvPr>
              <p:cNvSpPr txBox="1">
                <a:spLocks noRot="1" noChangeAspect="1" noMove="1" noResize="1" noEditPoints="1" noAdjustHandles="1" noChangeArrowheads="1" noChangeShapeType="1" noTextEdit="1"/>
              </p:cNvSpPr>
              <p:nvPr/>
            </p:nvSpPr>
            <p:spPr>
              <a:xfrm>
                <a:off x="2579567" y="4268261"/>
                <a:ext cx="1771319" cy="276999"/>
              </a:xfrm>
              <a:prstGeom prst="rect">
                <a:avLst/>
              </a:prstGeom>
              <a:blipFill>
                <a:blip r:embed="rId5"/>
                <a:stretch>
                  <a:fillRect l="-2405" r="-274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9B0F7AF-6396-4A6D-A3DF-5C08182D2C6B}"/>
                  </a:ext>
                </a:extLst>
              </p:cNvPr>
              <p:cNvSpPr txBox="1"/>
              <p:nvPr/>
            </p:nvSpPr>
            <p:spPr>
              <a:xfrm>
                <a:off x="4889839" y="429011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11, 19, 32, 42, </m:t>
                      </m:r>
                      <m:r>
                        <a:rPr lang="en-US" b="0" i="1" smtClean="0">
                          <a:latin typeface="Cambria Math" panose="02040503050406030204" pitchFamily="18" charset="0"/>
                        </a:rPr>
                        <m:t>8, 1</m:t>
                      </m:r>
                    </m:oMath>
                  </m:oMathPara>
                </a14:m>
                <a:endParaRPr lang="en-US" dirty="0"/>
              </a:p>
            </p:txBody>
          </p:sp>
        </mc:Choice>
        <mc:Fallback xmlns="">
          <p:sp>
            <p:nvSpPr>
              <p:cNvPr id="47" name="TextBox 46">
                <a:extLst>
                  <a:ext uri="{FF2B5EF4-FFF2-40B4-BE49-F238E27FC236}">
                    <a16:creationId xmlns:a16="http://schemas.microsoft.com/office/drawing/2014/main" id="{69B0F7AF-6396-4A6D-A3DF-5C08182D2C6B}"/>
                  </a:ext>
                </a:extLst>
              </p:cNvPr>
              <p:cNvSpPr txBox="1">
                <a:spLocks noRot="1" noChangeAspect="1" noMove="1" noResize="1" noEditPoints="1" noAdjustHandles="1" noChangeArrowheads="1" noChangeShapeType="1" noTextEdit="1"/>
              </p:cNvSpPr>
              <p:nvPr/>
            </p:nvSpPr>
            <p:spPr>
              <a:xfrm>
                <a:off x="4889839" y="4290113"/>
                <a:ext cx="1771319" cy="276999"/>
              </a:xfrm>
              <a:prstGeom prst="rect">
                <a:avLst/>
              </a:prstGeom>
              <a:blipFill>
                <a:blip r:embed="rId6"/>
                <a:stretch>
                  <a:fillRect l="-2405" r="-274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C8A023-04F5-48CB-BDCE-0E8C35671629}"/>
                  </a:ext>
                </a:extLst>
              </p:cNvPr>
              <p:cNvSpPr txBox="1"/>
              <p:nvPr/>
            </p:nvSpPr>
            <p:spPr>
              <a:xfrm>
                <a:off x="7321594"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8, 11, 19, 32, 42, </m:t>
                      </m:r>
                      <m:r>
                        <a:rPr lang="en-US" b="0" i="1" smtClean="0">
                          <a:latin typeface="Cambria Math" panose="02040503050406030204" pitchFamily="18" charset="0"/>
                        </a:rPr>
                        <m:t>1</m:t>
                      </m:r>
                    </m:oMath>
                  </m:oMathPara>
                </a14:m>
                <a:endParaRPr lang="en-US" dirty="0"/>
              </a:p>
            </p:txBody>
          </p:sp>
        </mc:Choice>
        <mc:Fallback xmlns="">
          <p:sp>
            <p:nvSpPr>
              <p:cNvPr id="48" name="TextBox 47">
                <a:extLst>
                  <a:ext uri="{FF2B5EF4-FFF2-40B4-BE49-F238E27FC236}">
                    <a16:creationId xmlns:a16="http://schemas.microsoft.com/office/drawing/2014/main" id="{06C8A023-04F5-48CB-BDCE-0E8C35671629}"/>
                  </a:ext>
                </a:extLst>
              </p:cNvPr>
              <p:cNvSpPr txBox="1">
                <a:spLocks noRot="1" noChangeAspect="1" noMove="1" noResize="1" noEditPoints="1" noAdjustHandles="1" noChangeArrowheads="1" noChangeShapeType="1" noTextEdit="1"/>
              </p:cNvSpPr>
              <p:nvPr/>
            </p:nvSpPr>
            <p:spPr>
              <a:xfrm>
                <a:off x="7321594" y="4268261"/>
                <a:ext cx="1771319" cy="276999"/>
              </a:xfrm>
              <a:prstGeom prst="rect">
                <a:avLst/>
              </a:prstGeom>
              <a:blipFill>
                <a:blip r:embed="rId7"/>
                <a:stretch>
                  <a:fillRect l="-2405" r="-2749" b="-8696"/>
                </a:stretch>
              </a:blipFill>
            </p:spPr>
            <p:txBody>
              <a:bodyPr/>
              <a:lstStyle/>
              <a:p>
                <a:r>
                  <a:rPr lang="en-US">
                    <a:noFill/>
                  </a:rPr>
                  <a:t> </a:t>
                </a:r>
              </a:p>
            </p:txBody>
          </p:sp>
        </mc:Fallback>
      </mc:AlternateContent>
    </p:spTree>
    <p:extLst>
      <p:ext uri="{BB962C8B-B14F-4D97-AF65-F5344CB8AC3E}">
        <p14:creationId xmlns:p14="http://schemas.microsoft.com/office/powerpoint/2010/main" val="4009722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971E7-5B77-4739-A329-7E00C017861E}"/>
              </a:ext>
            </a:extLst>
          </p:cNvPr>
          <p:cNvSpPr txBox="1"/>
          <p:nvPr/>
        </p:nvSpPr>
        <p:spPr>
          <a:xfrm>
            <a:off x="1318846" y="1604107"/>
            <a:ext cx="9091247" cy="830997"/>
          </a:xfrm>
          <a:prstGeom prst="rect">
            <a:avLst/>
          </a:prstGeom>
          <a:noFill/>
        </p:spPr>
        <p:txBody>
          <a:bodyPr wrap="square">
            <a:spAutoFit/>
          </a:bodyPr>
          <a:lstStyle/>
          <a:p>
            <a:pPr marL="342900" indent="-342900">
              <a:buFont typeface="Wingdings" panose="05000000000000000000" pitchFamily="2" charset="2"/>
              <a:buChar char="Ø"/>
            </a:pPr>
            <a:r>
              <a:rPr lang="en-US" sz="2400" dirty="0"/>
              <a:t>Use the insertion sort to put the elements of the list 3, 2, 4, 1, 5 in increasing order.</a:t>
            </a:r>
          </a:p>
        </p:txBody>
      </p:sp>
      <p:sp>
        <p:nvSpPr>
          <p:cNvPr id="4" name="TextBox 3">
            <a:extLst>
              <a:ext uri="{FF2B5EF4-FFF2-40B4-BE49-F238E27FC236}">
                <a16:creationId xmlns:a16="http://schemas.microsoft.com/office/drawing/2014/main" id="{7EDACF4C-0091-4E04-A555-B8CD0ACF21FE}"/>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grpSp>
        <p:nvGrpSpPr>
          <p:cNvPr id="2" name="Group 1">
            <a:extLst>
              <a:ext uri="{FF2B5EF4-FFF2-40B4-BE49-F238E27FC236}">
                <a16:creationId xmlns:a16="http://schemas.microsoft.com/office/drawing/2014/main" id="{2F866DC1-6E5E-4CDD-8C32-3B9277B99019}"/>
              </a:ext>
            </a:extLst>
          </p:cNvPr>
          <p:cNvGrpSpPr/>
          <p:nvPr/>
        </p:nvGrpSpPr>
        <p:grpSpPr>
          <a:xfrm>
            <a:off x="502919" y="3224068"/>
            <a:ext cx="6657536" cy="2456718"/>
            <a:chOff x="502919" y="3224068"/>
            <a:chExt cx="6657536" cy="2456718"/>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285066-0B6A-4077-B70A-A7FAEE53999D}"/>
                    </a:ext>
                  </a:extLst>
                </p:cNvPr>
                <p:cNvSpPr txBox="1"/>
                <p:nvPr/>
              </p:nvSpPr>
              <p:spPr>
                <a:xfrm>
                  <a:off x="1080512" y="3258738"/>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3&gt;2,</m:t>
                        </m:r>
                      </m:oMath>
                    </m:oMathPara>
                  </a14:m>
                  <a:endParaRPr lang="en-US" sz="2400" dirty="0"/>
                </a:p>
              </p:txBody>
            </p:sp>
          </mc:Choice>
          <mc:Fallback xmlns="">
            <p:sp>
              <p:nvSpPr>
                <p:cNvPr id="7" name="TextBox 6">
                  <a:extLst>
                    <a:ext uri="{FF2B5EF4-FFF2-40B4-BE49-F238E27FC236}">
                      <a16:creationId xmlns:a16="http://schemas.microsoft.com/office/drawing/2014/main" id="{31285066-0B6A-4077-B70A-A7FAEE53999D}"/>
                    </a:ext>
                  </a:extLst>
                </p:cNvPr>
                <p:cNvSpPr txBox="1">
                  <a:spLocks noRot="1" noChangeAspect="1" noMove="1" noResize="1" noEditPoints="1" noAdjustHandles="1" noChangeArrowheads="1" noChangeShapeType="1" noTextEdit="1"/>
                </p:cNvSpPr>
                <p:nvPr/>
              </p:nvSpPr>
              <p:spPr>
                <a:xfrm>
                  <a:off x="1080512" y="3258738"/>
                  <a:ext cx="877869" cy="369332"/>
                </a:xfrm>
                <a:prstGeom prst="rect">
                  <a:avLst/>
                </a:prstGeom>
                <a:blipFill>
                  <a:blip r:embed="rId2"/>
                  <a:stretch>
                    <a:fillRect l="-6944" r="-694" b="-8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CEEC133-F952-4FA0-BF97-C28589BD5B8F}"/>
                </a:ext>
              </a:extLst>
            </p:cNvPr>
            <p:cNvSpPr txBox="1"/>
            <p:nvPr/>
          </p:nvSpPr>
          <p:spPr>
            <a:xfrm>
              <a:off x="4153748" y="3224068"/>
              <a:ext cx="24862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a:t>
              </a:r>
              <a:r>
                <a:rPr lang="en-US" sz="2400" b="0" i="0" u="none" strike="noStrike" baseline="0" dirty="0">
                  <a:solidFill>
                    <a:srgbClr val="000000"/>
                  </a:solidFill>
                  <a:latin typeface="Times New Roman" panose="02020603050405020304" pitchFamily="18" charset="0"/>
                </a:rPr>
                <a:t>4</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700FF6-D4CB-4CA8-9F5A-065955F57C3A}"/>
                    </a:ext>
                  </a:extLst>
                </p:cNvPr>
                <p:cNvSpPr txBox="1"/>
                <p:nvPr/>
              </p:nvSpPr>
              <p:spPr>
                <a:xfrm>
                  <a:off x="502919" y="3946625"/>
                  <a:ext cx="20330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4&gt;2 &amp; 4&gt;3, </m:t>
                        </m:r>
                      </m:oMath>
                    </m:oMathPara>
                  </a14:m>
                  <a:endParaRPr lang="en-US" sz="2400" dirty="0"/>
                </a:p>
              </p:txBody>
            </p:sp>
          </mc:Choice>
          <mc:Fallback xmlns="">
            <p:sp>
              <p:nvSpPr>
                <p:cNvPr id="10" name="TextBox 9">
                  <a:extLst>
                    <a:ext uri="{FF2B5EF4-FFF2-40B4-BE49-F238E27FC236}">
                      <a16:creationId xmlns:a16="http://schemas.microsoft.com/office/drawing/2014/main" id="{91700FF6-D4CB-4CA8-9F5A-065955F57C3A}"/>
                    </a:ext>
                  </a:extLst>
                </p:cNvPr>
                <p:cNvSpPr txBox="1">
                  <a:spLocks noRot="1" noChangeAspect="1" noMove="1" noResize="1" noEditPoints="1" noAdjustHandles="1" noChangeArrowheads="1" noChangeShapeType="1" noTextEdit="1"/>
                </p:cNvSpPr>
                <p:nvPr/>
              </p:nvSpPr>
              <p:spPr>
                <a:xfrm>
                  <a:off x="502919" y="3946625"/>
                  <a:ext cx="2033057" cy="369332"/>
                </a:xfrm>
                <a:prstGeom prst="rect">
                  <a:avLst/>
                </a:prstGeom>
                <a:blipFill>
                  <a:blip r:embed="rId3"/>
                  <a:stretch>
                    <a:fillRect l="-2695" b="-819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DD02AFD-5B30-43AC-8661-C0F0B561BE0A}"/>
                </a:ext>
              </a:extLst>
            </p:cNvPr>
            <p:cNvSpPr txBox="1"/>
            <p:nvPr/>
          </p:nvSpPr>
          <p:spPr>
            <a:xfrm>
              <a:off x="4153748" y="3852262"/>
              <a:ext cx="25329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2, 3, 4</a:t>
              </a:r>
              <a:r>
                <a:rPr lang="en-US" sz="2400" b="0" i="1" u="none" strike="noStrike" baseline="0" dirty="0">
                  <a:solidFill>
                    <a:srgbClr val="C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3C0FDF5-A230-4032-B81F-E6A4E8DF4655}"/>
                    </a:ext>
                  </a:extLst>
                </p:cNvPr>
                <p:cNvSpPr txBox="1"/>
                <p:nvPr/>
              </p:nvSpPr>
              <p:spPr>
                <a:xfrm>
                  <a:off x="939018" y="4583735"/>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1&lt;2,</m:t>
                        </m:r>
                      </m:oMath>
                    </m:oMathPara>
                  </a14:m>
                  <a:endParaRPr lang="en-US" sz="2400" dirty="0"/>
                </a:p>
              </p:txBody>
            </p:sp>
          </mc:Choice>
          <mc:Fallback xmlns="">
            <p:sp>
              <p:nvSpPr>
                <p:cNvPr id="12" name="TextBox 11">
                  <a:extLst>
                    <a:ext uri="{FF2B5EF4-FFF2-40B4-BE49-F238E27FC236}">
                      <a16:creationId xmlns:a16="http://schemas.microsoft.com/office/drawing/2014/main" id="{D3C0FDF5-A230-4032-B81F-E6A4E8DF4655}"/>
                    </a:ext>
                  </a:extLst>
                </p:cNvPr>
                <p:cNvSpPr txBox="1">
                  <a:spLocks noRot="1" noChangeAspect="1" noMove="1" noResize="1" noEditPoints="1" noAdjustHandles="1" noChangeArrowheads="1" noChangeShapeType="1" noTextEdit="1"/>
                </p:cNvSpPr>
                <p:nvPr/>
              </p:nvSpPr>
              <p:spPr>
                <a:xfrm>
                  <a:off x="939018" y="4583735"/>
                  <a:ext cx="877869" cy="369332"/>
                </a:xfrm>
                <a:prstGeom prst="rect">
                  <a:avLst/>
                </a:prstGeom>
                <a:blipFill>
                  <a:blip r:embed="rId4"/>
                  <a:stretch>
                    <a:fillRect l="-6944" r="-694" b="-655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992A233-BF4B-4782-AC8B-5B1A69E61015}"/>
                </a:ext>
              </a:extLst>
            </p:cNvPr>
            <p:cNvSpPr txBox="1"/>
            <p:nvPr/>
          </p:nvSpPr>
          <p:spPr>
            <a:xfrm>
              <a:off x="4153749" y="4466610"/>
              <a:ext cx="3006706"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6E0802-1329-43D7-9014-E58C006E06E3}"/>
                    </a:ext>
                  </a:extLst>
                </p:cNvPr>
                <p:cNvSpPr txBox="1"/>
                <p:nvPr/>
              </p:nvSpPr>
              <p:spPr>
                <a:xfrm>
                  <a:off x="1005839" y="5247150"/>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5&gt;4,</m:t>
                        </m:r>
                      </m:oMath>
                    </m:oMathPara>
                  </a14:m>
                  <a:endParaRPr lang="en-US" sz="2400" dirty="0"/>
                </a:p>
              </p:txBody>
            </p:sp>
          </mc:Choice>
          <mc:Fallback xmlns="">
            <p:sp>
              <p:nvSpPr>
                <p:cNvPr id="14" name="TextBox 13">
                  <a:extLst>
                    <a:ext uri="{FF2B5EF4-FFF2-40B4-BE49-F238E27FC236}">
                      <a16:creationId xmlns:a16="http://schemas.microsoft.com/office/drawing/2014/main" id="{C86E0802-1329-43D7-9014-E58C006E06E3}"/>
                    </a:ext>
                  </a:extLst>
                </p:cNvPr>
                <p:cNvSpPr txBox="1">
                  <a:spLocks noRot="1" noChangeAspect="1" noMove="1" noResize="1" noEditPoints="1" noAdjustHandles="1" noChangeArrowheads="1" noChangeShapeType="1" noTextEdit="1"/>
                </p:cNvSpPr>
                <p:nvPr/>
              </p:nvSpPr>
              <p:spPr>
                <a:xfrm>
                  <a:off x="1005839" y="5247150"/>
                  <a:ext cx="877869" cy="369332"/>
                </a:xfrm>
                <a:prstGeom prst="rect">
                  <a:avLst/>
                </a:prstGeom>
                <a:blipFill>
                  <a:blip r:embed="rId5"/>
                  <a:stretch>
                    <a:fillRect l="-7639" b="-1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A6A262F-CB02-4F46-BA8A-A625A5C685BB}"/>
                </a:ext>
              </a:extLst>
            </p:cNvPr>
            <p:cNvSpPr txBox="1"/>
            <p:nvPr/>
          </p:nvSpPr>
          <p:spPr>
            <a:xfrm>
              <a:off x="4153750" y="5219121"/>
              <a:ext cx="2255255"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C00000"/>
                  </a:solidFill>
                  <a:latin typeface="Times New Roman" panose="02020603050405020304" pitchFamily="18" charset="0"/>
                </a:rPr>
                <a:t>5</a:t>
              </a:r>
              <a:endParaRPr lang="en-US" sz="2400" dirty="0">
                <a:solidFill>
                  <a:srgbClr val="C00000"/>
                </a:solidFill>
              </a:endParaRPr>
            </a:p>
          </p:txBody>
        </p:sp>
        <p:sp>
          <p:nvSpPr>
            <p:cNvPr id="18" name="Arrow: Right 17">
              <a:extLst>
                <a:ext uri="{FF2B5EF4-FFF2-40B4-BE49-F238E27FC236}">
                  <a16:creationId xmlns:a16="http://schemas.microsoft.com/office/drawing/2014/main" id="{664696C4-D63A-45FB-96A3-3D328C20814E}"/>
                </a:ext>
              </a:extLst>
            </p:cNvPr>
            <p:cNvSpPr/>
            <p:nvPr/>
          </p:nvSpPr>
          <p:spPr>
            <a:xfrm>
              <a:off x="2784779" y="337853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3A1812A2-E316-4248-AAD3-3D1D9A1FD94C}"/>
                </a:ext>
              </a:extLst>
            </p:cNvPr>
            <p:cNvSpPr/>
            <p:nvPr/>
          </p:nvSpPr>
          <p:spPr>
            <a:xfrm>
              <a:off x="2804708" y="394201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06878C5-7C8E-4AB4-9B2B-731FE5698F7C}"/>
                </a:ext>
              </a:extLst>
            </p:cNvPr>
            <p:cNvSpPr/>
            <p:nvPr/>
          </p:nvSpPr>
          <p:spPr>
            <a:xfrm>
              <a:off x="2804708" y="4656208"/>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A571A90-998E-4471-A918-CF8E9EEF2CFC}"/>
                </a:ext>
              </a:extLst>
            </p:cNvPr>
            <p:cNvSpPr/>
            <p:nvPr/>
          </p:nvSpPr>
          <p:spPr>
            <a:xfrm>
              <a:off x="2784778" y="5422819"/>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991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9" name="Group 205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60" name="Rectangle 205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Oval 206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2" name="Oval 206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3" name="Oval 206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4" name="Oval 206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5" name="Oval 206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6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6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70" name="Rectangle 206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72" name="Rectangle 2071">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07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07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9" name="TextBox 8">
            <a:extLst>
              <a:ext uri="{FF2B5EF4-FFF2-40B4-BE49-F238E27FC236}">
                <a16:creationId xmlns:a16="http://schemas.microsoft.com/office/drawing/2014/main" id="{16CAB117-B0BB-413B-B2B7-94B65C6CEA4F}"/>
              </a:ext>
            </a:extLst>
          </p:cNvPr>
          <p:cNvSpPr txBox="1"/>
          <p:nvPr/>
        </p:nvSpPr>
        <p:spPr>
          <a:xfrm>
            <a:off x="992004" y="788125"/>
            <a:ext cx="6072776" cy="1622322"/>
          </a:xfrm>
          <a:prstGeom prst="rect">
            <a:avLst/>
          </a:prstGeom>
        </p:spPr>
        <p:txBody>
          <a:bodyPr vert="horz" lIns="91440" tIns="45720" rIns="91440" bIns="45720" rtlCol="0" anchor="ctr">
            <a:normAutofit/>
          </a:bodyPr>
          <a:lstStyle/>
          <a:p>
            <a:pPr>
              <a:spcBef>
                <a:spcPct val="0"/>
              </a:spcBef>
              <a:spcAft>
                <a:spcPts val="600"/>
              </a:spcAft>
            </a:pPr>
            <a:r>
              <a:rPr lang="en-US" sz="3600" dirty="0">
                <a:solidFill>
                  <a:srgbClr val="FFFFFF"/>
                </a:solidFill>
                <a:latin typeface="+mj-lt"/>
                <a:ea typeface="+mj-ea"/>
                <a:cs typeface="+mj-cs"/>
              </a:rPr>
              <a:t>Flowcharts can:</a:t>
            </a:r>
          </a:p>
        </p:txBody>
      </p:sp>
      <p:pic>
        <p:nvPicPr>
          <p:cNvPr id="2054" name="Picture 6" descr="Flowchart Icon - Download in Colored Outline Style">
            <a:extLst>
              <a:ext uri="{FF2B5EF4-FFF2-40B4-BE49-F238E27FC236}">
                <a16:creationId xmlns:a16="http://schemas.microsoft.com/office/drawing/2014/main" id="{DE765D9B-89A4-4246-9337-1C797CD7C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4" r="9961" b="2"/>
          <a:stretch/>
        </p:blipFill>
        <p:spPr bwMode="auto">
          <a:xfrm>
            <a:off x="7709890" y="1721471"/>
            <a:ext cx="3220246" cy="3852609"/>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a:noFill/>
          <a:extLst>
            <a:ext uri="{909E8E84-426E-40DD-AFC4-6F175D3DCCD1}">
              <a14:hiddenFill xmlns:a14="http://schemas.microsoft.com/office/drawing/2010/main">
                <a:solidFill>
                  <a:srgbClr val="FFFFFF"/>
                </a:solidFill>
              </a14:hiddenFill>
            </a:ext>
          </a:extLst>
        </p:spPr>
      </p:pic>
      <p:sp>
        <p:nvSpPr>
          <p:cNvPr id="2078" name="Rectangle 207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80" name="Oval 207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82" name="Oval 208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FE211AF0-76D4-44F0-958B-1101F444163B}"/>
              </a:ext>
            </a:extLst>
          </p:cNvPr>
          <p:cNvSpPr txBox="1"/>
          <p:nvPr/>
        </p:nvSpPr>
        <p:spPr>
          <a:xfrm>
            <a:off x="639097" y="2418735"/>
            <a:ext cx="6176545" cy="3324218"/>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r>
              <a:rPr lang="en-US" sz="2000" dirty="0">
                <a:solidFill>
                  <a:srgbClr val="FFFFFF"/>
                </a:solidFill>
              </a:rPr>
              <a:t>Demonstrate the way code is organized.</a:t>
            </a:r>
          </a:p>
          <a:p>
            <a:pPr marL="285750" indent="-285750">
              <a:spcBef>
                <a:spcPts val="1000"/>
              </a:spcBef>
              <a:buClr>
                <a:schemeClr val="accent1"/>
              </a:buClr>
              <a:buSzPct val="80000"/>
              <a:buFont typeface="Wingdings 3" charset="2"/>
              <a:buChar char=""/>
            </a:pPr>
            <a:r>
              <a:rPr lang="en-US" sz="2000" dirty="0">
                <a:solidFill>
                  <a:srgbClr val="FFFFFF"/>
                </a:solidFill>
              </a:rPr>
              <a:t>Visualize the execution of code within a program.</a:t>
            </a:r>
          </a:p>
          <a:p>
            <a:pPr marL="285750" indent="-285750">
              <a:spcBef>
                <a:spcPts val="1000"/>
              </a:spcBef>
              <a:buClr>
                <a:schemeClr val="accent1"/>
              </a:buClr>
              <a:buSzPct val="80000"/>
              <a:buFont typeface="Wingdings 3" charset="2"/>
              <a:buChar char=""/>
            </a:pPr>
            <a:r>
              <a:rPr lang="en-US" sz="2000" dirty="0">
                <a:solidFill>
                  <a:srgbClr val="FFFFFF"/>
                </a:solidFill>
              </a:rPr>
              <a:t>Show the structure of a website or application.</a:t>
            </a:r>
          </a:p>
          <a:p>
            <a:pPr marL="285750" indent="-285750">
              <a:spcBef>
                <a:spcPts val="1000"/>
              </a:spcBef>
              <a:buClr>
                <a:schemeClr val="accent1"/>
              </a:buClr>
              <a:buSzPct val="80000"/>
              <a:buFont typeface="Wingdings 3" charset="2"/>
              <a:buChar char=""/>
            </a:pPr>
            <a:r>
              <a:rPr lang="en-US" sz="2000" dirty="0">
                <a:solidFill>
                  <a:srgbClr val="FFFFFF"/>
                </a:solidFill>
              </a:rPr>
              <a:t>Understand how users navigate a website or program.</a:t>
            </a:r>
          </a:p>
        </p:txBody>
      </p:sp>
    </p:spTree>
    <p:extLst>
      <p:ext uri="{BB962C8B-B14F-4D97-AF65-F5344CB8AC3E}">
        <p14:creationId xmlns:p14="http://schemas.microsoft.com/office/powerpoint/2010/main" val="208160402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B1674-5C61-4F77-857B-52D1367B0340}"/>
              </a:ext>
            </a:extLst>
          </p:cNvPr>
          <p:cNvSpPr>
            <a:spLocks noGrp="1"/>
          </p:cNvSpPr>
          <p:nvPr>
            <p:ph type="title"/>
          </p:nvPr>
        </p:nvSpPr>
        <p:spPr>
          <a:xfrm>
            <a:off x="893697" y="838200"/>
            <a:ext cx="9603242" cy="706964"/>
          </a:xfrm>
        </p:spPr>
        <p:txBody>
          <a:bodyPr/>
          <a:lstStyle/>
          <a:p>
            <a:r>
              <a:rPr lang="en-US" dirty="0"/>
              <a:t>Optimization Algorithms: Greedy Algorithms</a:t>
            </a:r>
          </a:p>
        </p:txBody>
      </p:sp>
      <p:sp>
        <p:nvSpPr>
          <p:cNvPr id="4" name="Content Placeholder 3">
            <a:extLst>
              <a:ext uri="{FF2B5EF4-FFF2-40B4-BE49-F238E27FC236}">
                <a16:creationId xmlns:a16="http://schemas.microsoft.com/office/drawing/2014/main" id="{441585DA-9901-429A-963E-59C8FEC76F11}"/>
              </a:ext>
            </a:extLst>
          </p:cNvPr>
          <p:cNvSpPr>
            <a:spLocks noGrp="1"/>
          </p:cNvSpPr>
          <p:nvPr>
            <p:ph idx="1"/>
          </p:nvPr>
        </p:nvSpPr>
        <p:spPr>
          <a:xfrm>
            <a:off x="1154954" y="2926080"/>
            <a:ext cx="8825659" cy="3093720"/>
          </a:xfrm>
        </p:spPr>
        <p:txBody>
          <a:bodyPr/>
          <a:lstStyle/>
          <a:p>
            <a:pPr>
              <a:buFont typeface="Wingdings" panose="05000000000000000000" pitchFamily="2" charset="2"/>
              <a:buChar char="q"/>
            </a:pPr>
            <a:r>
              <a:rPr lang="en-US" dirty="0"/>
              <a:t>These algorithms makes the “best” choice at each step. We must specify what that “best” choice is.</a:t>
            </a:r>
          </a:p>
          <a:p>
            <a:r>
              <a:rPr lang="en-US" dirty="0"/>
              <a:t>Finding shortest path between two points </a:t>
            </a:r>
          </a:p>
          <a:p>
            <a:r>
              <a:rPr lang="en-US" dirty="0"/>
              <a:t>Connect network using least amount of fiber-optic cable</a:t>
            </a:r>
          </a:p>
          <a:p>
            <a:r>
              <a:rPr lang="en-US" dirty="0"/>
              <a:t>Scheduling </a:t>
            </a:r>
          </a:p>
        </p:txBody>
      </p:sp>
      <p:sp>
        <p:nvSpPr>
          <p:cNvPr id="5" name="TextBox 4">
            <a:extLst>
              <a:ext uri="{FF2B5EF4-FFF2-40B4-BE49-F238E27FC236}">
                <a16:creationId xmlns:a16="http://schemas.microsoft.com/office/drawing/2014/main" id="{C8187FED-5AB0-475D-B7E1-5CC8A868C08E}"/>
              </a:ext>
            </a:extLst>
          </p:cNvPr>
          <p:cNvSpPr txBox="1"/>
          <p:nvPr/>
        </p:nvSpPr>
        <p:spPr>
          <a:xfrm>
            <a:off x="1154954" y="5274996"/>
            <a:ext cx="6848207" cy="369332"/>
          </a:xfrm>
          <a:prstGeom prst="rect">
            <a:avLst/>
          </a:prstGeom>
          <a:noFill/>
        </p:spPr>
        <p:txBody>
          <a:bodyPr wrap="square">
            <a:spAutoFit/>
          </a:bodyPr>
          <a:lstStyle/>
          <a:p>
            <a:pPr marL="285750" indent="-285750">
              <a:buClr>
                <a:srgbClr val="C00000"/>
              </a:buClr>
              <a:buFont typeface="Wingdings" panose="05000000000000000000" pitchFamily="2" charset="2"/>
              <a:buChar char="q"/>
            </a:pPr>
            <a:r>
              <a:rPr lang="en-US" b="0" i="0" dirty="0">
                <a:effectLst/>
                <a:latin typeface="Amasis MT Pro" panose="02040504050005020304" pitchFamily="18" charset="0"/>
              </a:rPr>
              <a:t>There are perhaps hundreds of popular optimization algorithms</a:t>
            </a:r>
            <a:endParaRPr lang="en-US" dirty="0">
              <a:latin typeface="Amasis MT Pro" panose="02040504050005020304" pitchFamily="18" charset="0"/>
            </a:endParaRPr>
          </a:p>
        </p:txBody>
      </p:sp>
    </p:spTree>
    <p:extLst>
      <p:ext uri="{BB962C8B-B14F-4D97-AF65-F5344CB8AC3E}">
        <p14:creationId xmlns:p14="http://schemas.microsoft.com/office/powerpoint/2010/main" val="1556608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8C69808-E7D2-49C9-AB52-494803892D77}"/>
              </a:ext>
            </a:extLst>
          </p:cNvPr>
          <p:cNvSpPr txBox="1">
            <a:spLocks/>
          </p:cNvSpPr>
          <p:nvPr/>
        </p:nvSpPr>
        <p:spPr>
          <a:xfrm>
            <a:off x="679093" y="578757"/>
            <a:ext cx="9393375"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Design a greedy algorithm for making change of n U.S. cents with quarter	s, dimes, nickels and pennies.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CBE670-DF7C-4030-BC02-604EDCB69D3C}"/>
                  </a:ext>
                </a:extLst>
              </p:cNvPr>
              <p:cNvSpPr txBox="1"/>
              <p:nvPr/>
            </p:nvSpPr>
            <p:spPr>
              <a:xfrm>
                <a:off x="797767" y="1628192"/>
                <a:ext cx="3736600" cy="430887"/>
              </a:xfrm>
              <a:prstGeom prst="rect">
                <a:avLst/>
              </a:prstGeom>
              <a:noFill/>
            </p:spPr>
            <p:txBody>
              <a:bodyPr wrap="none" lIns="0" tIns="0" rIns="0" bIns="0" rtlCol="0">
                <a:spAutoFit/>
              </a:bodyPr>
              <a:lstStyle/>
              <a:p>
                <a14:m>
                  <m:oMath xmlns:m="http://schemas.openxmlformats.org/officeDocument/2006/math">
                    <m:r>
                      <a:rPr lang="en-US" sz="2800" b="0" i="1" smtClean="0">
                        <a:latin typeface="Cambria Math" panose="02040503050406030204" pitchFamily="18" charset="0"/>
                      </a:rPr>
                      <m:t>$0.97</m:t>
                    </m:r>
                  </m:oMath>
                </a14:m>
                <a:r>
                  <a:rPr lang="en-US" sz="2800" dirty="0"/>
                  <a:t> – Making Change</a:t>
                </a:r>
              </a:p>
            </p:txBody>
          </p:sp>
        </mc:Choice>
        <mc:Fallback xmlns="">
          <p:sp>
            <p:nvSpPr>
              <p:cNvPr id="3" name="TextBox 2">
                <a:extLst>
                  <a:ext uri="{FF2B5EF4-FFF2-40B4-BE49-F238E27FC236}">
                    <a16:creationId xmlns:a16="http://schemas.microsoft.com/office/drawing/2014/main" id="{A5CBE670-DF7C-4030-BC02-604EDCB69D3C}"/>
                  </a:ext>
                </a:extLst>
              </p:cNvPr>
              <p:cNvSpPr txBox="1">
                <a:spLocks noRot="1" noChangeAspect="1" noMove="1" noResize="1" noEditPoints="1" noAdjustHandles="1" noChangeArrowheads="1" noChangeShapeType="1" noTextEdit="1"/>
              </p:cNvSpPr>
              <p:nvPr/>
            </p:nvSpPr>
            <p:spPr>
              <a:xfrm>
                <a:off x="797767" y="1628192"/>
                <a:ext cx="3736600" cy="430887"/>
              </a:xfrm>
              <a:prstGeom prst="rect">
                <a:avLst/>
              </a:prstGeom>
              <a:blipFill>
                <a:blip r:embed="rId3"/>
                <a:stretch>
                  <a:fillRect t="-25352" r="-4568" b="-49296"/>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D4C0F12C-2BB9-431E-88BF-DA0B12962065}"/>
              </a:ext>
            </a:extLst>
          </p:cNvPr>
          <p:cNvSpPr txBox="1">
            <a:spLocks/>
          </p:cNvSpPr>
          <p:nvPr/>
        </p:nvSpPr>
        <p:spPr>
          <a:xfrm>
            <a:off x="486117" y="2439910"/>
            <a:ext cx="10346006"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At each step, use the largest possible value coin that does not exceed the amount of change left.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6B9A0C-353D-4777-90F5-44498B510360}"/>
                  </a:ext>
                </a:extLst>
              </p:cNvPr>
              <p:cNvSpPr txBox="1"/>
              <p:nvPr/>
            </p:nvSpPr>
            <p:spPr>
              <a:xfrm>
                <a:off x="1478902" y="3301955"/>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m:t>
                      </m:r>
                    </m:oMath>
                  </m:oMathPara>
                </a14:m>
                <a:endParaRPr lang="en-US" dirty="0"/>
              </a:p>
            </p:txBody>
          </p:sp>
        </mc:Choice>
        <mc:Fallback xmlns="">
          <p:sp>
            <p:nvSpPr>
              <p:cNvPr id="6" name="TextBox 5">
                <a:extLst>
                  <a:ext uri="{FF2B5EF4-FFF2-40B4-BE49-F238E27FC236}">
                    <a16:creationId xmlns:a16="http://schemas.microsoft.com/office/drawing/2014/main" id="{3B6B9A0C-353D-4777-90F5-44498B510360}"/>
                  </a:ext>
                </a:extLst>
              </p:cNvPr>
              <p:cNvSpPr txBox="1">
                <a:spLocks noRot="1" noChangeAspect="1" noMove="1" noResize="1" noEditPoints="1" noAdjustHandles="1" noChangeArrowheads="1" noChangeShapeType="1" noTextEdit="1"/>
              </p:cNvSpPr>
              <p:nvPr/>
            </p:nvSpPr>
            <p:spPr>
              <a:xfrm>
                <a:off x="1478902" y="3301955"/>
                <a:ext cx="605935" cy="276999"/>
              </a:xfrm>
              <a:prstGeom prst="rect">
                <a:avLst/>
              </a:prstGeom>
              <a:blipFill>
                <a:blip r:embed="rId4"/>
                <a:stretch>
                  <a:fillRect l="-11111" t="-4444" r="-9091" b="-20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FFC2822-7757-4C5F-BDAE-93C1E0146EA2}"/>
              </a:ext>
            </a:extLst>
          </p:cNvPr>
          <p:cNvSpPr txBox="1"/>
          <p:nvPr/>
        </p:nvSpPr>
        <p:spPr>
          <a:xfrm>
            <a:off x="3387012" y="3301955"/>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A4D4D7-89FB-43EC-9830-5A5A75AB6351}"/>
                  </a:ext>
                </a:extLst>
              </p:cNvPr>
              <p:cNvSpPr txBox="1"/>
              <p:nvPr/>
            </p:nvSpPr>
            <p:spPr>
              <a:xfrm>
                <a:off x="1478902" y="3818249"/>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m:t>
                      </m:r>
                    </m:oMath>
                  </m:oMathPara>
                </a14:m>
                <a:endParaRPr lang="en-US" dirty="0"/>
              </a:p>
            </p:txBody>
          </p:sp>
        </mc:Choice>
        <mc:Fallback xmlns="">
          <p:sp>
            <p:nvSpPr>
              <p:cNvPr id="8" name="TextBox 7">
                <a:extLst>
                  <a:ext uri="{FF2B5EF4-FFF2-40B4-BE49-F238E27FC236}">
                    <a16:creationId xmlns:a16="http://schemas.microsoft.com/office/drawing/2014/main" id="{A4A4D4D7-89FB-43EC-9830-5A5A75AB6351}"/>
                  </a:ext>
                </a:extLst>
              </p:cNvPr>
              <p:cNvSpPr txBox="1">
                <a:spLocks noRot="1" noChangeAspect="1" noMove="1" noResize="1" noEditPoints="1" noAdjustHandles="1" noChangeArrowheads="1" noChangeShapeType="1" noTextEdit="1"/>
              </p:cNvSpPr>
              <p:nvPr/>
            </p:nvSpPr>
            <p:spPr>
              <a:xfrm>
                <a:off x="1478902" y="3818249"/>
                <a:ext cx="605935" cy="276999"/>
              </a:xfrm>
              <a:prstGeom prst="rect">
                <a:avLst/>
              </a:prstGeom>
              <a:blipFill>
                <a:blip r:embed="rId5"/>
                <a:stretch>
                  <a:fillRect l="-11111" t="-2174" r="-909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49AFD0-F89D-467A-8F1B-40551B8634B9}"/>
                  </a:ext>
                </a:extLst>
              </p:cNvPr>
              <p:cNvSpPr txBox="1"/>
              <p:nvPr/>
            </p:nvSpPr>
            <p:spPr>
              <a:xfrm>
                <a:off x="4624113" y="3350881"/>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$0.97−$0.25</m:t>
                      </m:r>
                    </m:oMath>
                  </m:oMathPara>
                </a14:m>
                <a:endParaRPr lang="en-US" dirty="0"/>
              </a:p>
            </p:txBody>
          </p:sp>
        </mc:Choice>
        <mc:Fallback xmlns="">
          <p:sp>
            <p:nvSpPr>
              <p:cNvPr id="9" name="TextBox 8">
                <a:extLst>
                  <a:ext uri="{FF2B5EF4-FFF2-40B4-BE49-F238E27FC236}">
                    <a16:creationId xmlns:a16="http://schemas.microsoft.com/office/drawing/2014/main" id="{6D49AFD0-F89D-467A-8F1B-40551B8634B9}"/>
                  </a:ext>
                </a:extLst>
              </p:cNvPr>
              <p:cNvSpPr txBox="1">
                <a:spLocks noRot="1" noChangeAspect="1" noMove="1" noResize="1" noEditPoints="1" noAdjustHandles="1" noChangeArrowheads="1" noChangeShapeType="1" noTextEdit="1"/>
              </p:cNvSpPr>
              <p:nvPr/>
            </p:nvSpPr>
            <p:spPr>
              <a:xfrm>
                <a:off x="4624113" y="3350881"/>
                <a:ext cx="1431482" cy="276999"/>
              </a:xfrm>
              <a:prstGeom prst="rect">
                <a:avLst/>
              </a:prstGeom>
              <a:blipFill>
                <a:blip r:embed="rId6"/>
                <a:stretch>
                  <a:fillRect l="-4274" t="-4444" r="-4274" b="-20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A467588-4CAC-4BDF-A41A-C7F9299F5576}"/>
              </a:ext>
            </a:extLst>
          </p:cNvPr>
          <p:cNvSpPr txBox="1"/>
          <p:nvPr/>
        </p:nvSpPr>
        <p:spPr>
          <a:xfrm>
            <a:off x="3387011" y="3772368"/>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B30A4F-6CBD-459D-BDA4-23F3270790BF}"/>
                  </a:ext>
                </a:extLst>
              </p:cNvPr>
              <p:cNvSpPr txBox="1"/>
              <p:nvPr/>
            </p:nvSpPr>
            <p:spPr>
              <a:xfrm>
                <a:off x="4624113" y="3818248"/>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$0.72−$0.25</m:t>
                      </m:r>
                    </m:oMath>
                  </m:oMathPara>
                </a14:m>
                <a:endParaRPr lang="en-US" dirty="0"/>
              </a:p>
            </p:txBody>
          </p:sp>
        </mc:Choice>
        <mc:Fallback xmlns="">
          <p:sp>
            <p:nvSpPr>
              <p:cNvPr id="11" name="TextBox 10">
                <a:extLst>
                  <a:ext uri="{FF2B5EF4-FFF2-40B4-BE49-F238E27FC236}">
                    <a16:creationId xmlns:a16="http://schemas.microsoft.com/office/drawing/2014/main" id="{B4B30A4F-6CBD-459D-BDA4-23F3270790BF}"/>
                  </a:ext>
                </a:extLst>
              </p:cNvPr>
              <p:cNvSpPr txBox="1">
                <a:spLocks noRot="1" noChangeAspect="1" noMove="1" noResize="1" noEditPoints="1" noAdjustHandles="1" noChangeArrowheads="1" noChangeShapeType="1" noTextEdit="1"/>
              </p:cNvSpPr>
              <p:nvPr/>
            </p:nvSpPr>
            <p:spPr>
              <a:xfrm>
                <a:off x="4624113" y="3818248"/>
                <a:ext cx="1431482" cy="276999"/>
              </a:xfrm>
              <a:prstGeom prst="rect">
                <a:avLst/>
              </a:prstGeom>
              <a:blipFill>
                <a:blip r:embed="rId7"/>
                <a:stretch>
                  <a:fillRect l="-4274" t="-2174" r="-427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C8AF84-1809-4E22-9587-A86BE6A30037}"/>
                  </a:ext>
                </a:extLst>
              </p:cNvPr>
              <p:cNvSpPr txBox="1"/>
              <p:nvPr/>
            </p:nvSpPr>
            <p:spPr>
              <a:xfrm>
                <a:off x="1478902" y="4353464"/>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m:t>
                      </m:r>
                    </m:oMath>
                  </m:oMathPara>
                </a14:m>
                <a:endParaRPr lang="en-US" dirty="0"/>
              </a:p>
            </p:txBody>
          </p:sp>
        </mc:Choice>
        <mc:Fallback xmlns="">
          <p:sp>
            <p:nvSpPr>
              <p:cNvPr id="12" name="TextBox 11">
                <a:extLst>
                  <a:ext uri="{FF2B5EF4-FFF2-40B4-BE49-F238E27FC236}">
                    <a16:creationId xmlns:a16="http://schemas.microsoft.com/office/drawing/2014/main" id="{BBC8AF84-1809-4E22-9587-A86BE6A30037}"/>
                  </a:ext>
                </a:extLst>
              </p:cNvPr>
              <p:cNvSpPr txBox="1">
                <a:spLocks noRot="1" noChangeAspect="1" noMove="1" noResize="1" noEditPoints="1" noAdjustHandles="1" noChangeArrowheads="1" noChangeShapeType="1" noTextEdit="1"/>
              </p:cNvSpPr>
              <p:nvPr/>
            </p:nvSpPr>
            <p:spPr>
              <a:xfrm>
                <a:off x="1478902" y="4353464"/>
                <a:ext cx="605935" cy="276999"/>
              </a:xfrm>
              <a:prstGeom prst="rect">
                <a:avLst/>
              </a:prstGeom>
              <a:blipFill>
                <a:blip r:embed="rId8"/>
                <a:stretch>
                  <a:fillRect l="-11111" t="-2174" r="-9091" b="-173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5E2CFF3-17BF-4178-8EDD-86822CF1B7DF}"/>
              </a:ext>
            </a:extLst>
          </p:cNvPr>
          <p:cNvSpPr txBox="1"/>
          <p:nvPr/>
        </p:nvSpPr>
        <p:spPr>
          <a:xfrm>
            <a:off x="3387011" y="4261131"/>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F49465B-5CAB-4283-8F79-9608F484BCA7}"/>
                  </a:ext>
                </a:extLst>
              </p:cNvPr>
              <p:cNvSpPr txBox="1"/>
              <p:nvPr/>
            </p:nvSpPr>
            <p:spPr>
              <a:xfrm>
                <a:off x="4624113" y="4307297"/>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$0.47−$0.25</m:t>
                      </m:r>
                    </m:oMath>
                  </m:oMathPara>
                </a14:m>
                <a:endParaRPr lang="en-US" dirty="0"/>
              </a:p>
            </p:txBody>
          </p:sp>
        </mc:Choice>
        <mc:Fallback xmlns="">
          <p:sp>
            <p:nvSpPr>
              <p:cNvPr id="14" name="TextBox 13">
                <a:extLst>
                  <a:ext uri="{FF2B5EF4-FFF2-40B4-BE49-F238E27FC236}">
                    <a16:creationId xmlns:a16="http://schemas.microsoft.com/office/drawing/2014/main" id="{AF49465B-5CAB-4283-8F79-9608F484BCA7}"/>
                  </a:ext>
                </a:extLst>
              </p:cNvPr>
              <p:cNvSpPr txBox="1">
                <a:spLocks noRot="1" noChangeAspect="1" noMove="1" noResize="1" noEditPoints="1" noAdjustHandles="1" noChangeArrowheads="1" noChangeShapeType="1" noTextEdit="1"/>
              </p:cNvSpPr>
              <p:nvPr/>
            </p:nvSpPr>
            <p:spPr>
              <a:xfrm>
                <a:off x="4624113" y="4307297"/>
                <a:ext cx="1431482" cy="276999"/>
              </a:xfrm>
              <a:prstGeom prst="rect">
                <a:avLst/>
              </a:prstGeom>
              <a:blipFill>
                <a:blip r:embed="rId9"/>
                <a:stretch>
                  <a:fillRect l="-4274" t="-4444" r="-427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A75662-15DC-489F-91B6-83F5A7A54F6B}"/>
                  </a:ext>
                </a:extLst>
              </p:cNvPr>
              <p:cNvSpPr txBox="1"/>
              <p:nvPr/>
            </p:nvSpPr>
            <p:spPr>
              <a:xfrm>
                <a:off x="1478902" y="4880288"/>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m:t>
                      </m:r>
                    </m:oMath>
                  </m:oMathPara>
                </a14:m>
                <a:endParaRPr lang="en-US" dirty="0"/>
              </a:p>
            </p:txBody>
          </p:sp>
        </mc:Choice>
        <mc:Fallback xmlns="">
          <p:sp>
            <p:nvSpPr>
              <p:cNvPr id="15" name="TextBox 14">
                <a:extLst>
                  <a:ext uri="{FF2B5EF4-FFF2-40B4-BE49-F238E27FC236}">
                    <a16:creationId xmlns:a16="http://schemas.microsoft.com/office/drawing/2014/main" id="{BCA75662-15DC-489F-91B6-83F5A7A54F6B}"/>
                  </a:ext>
                </a:extLst>
              </p:cNvPr>
              <p:cNvSpPr txBox="1">
                <a:spLocks noRot="1" noChangeAspect="1" noMove="1" noResize="1" noEditPoints="1" noAdjustHandles="1" noChangeArrowheads="1" noChangeShapeType="1" noTextEdit="1"/>
              </p:cNvSpPr>
              <p:nvPr/>
            </p:nvSpPr>
            <p:spPr>
              <a:xfrm>
                <a:off x="1478902" y="4880288"/>
                <a:ext cx="605935" cy="276999"/>
              </a:xfrm>
              <a:prstGeom prst="rect">
                <a:avLst/>
              </a:prstGeom>
              <a:blipFill>
                <a:blip r:embed="rId10"/>
                <a:stretch>
                  <a:fillRect l="-11111" t="-4444" r="-9091" b="-20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49D8FFE-3D37-4379-B00E-8F3F14957A7F}"/>
              </a:ext>
            </a:extLst>
          </p:cNvPr>
          <p:cNvSpPr txBox="1"/>
          <p:nvPr/>
        </p:nvSpPr>
        <p:spPr>
          <a:xfrm>
            <a:off x="3387011" y="4830663"/>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D3AECB7-5094-4AF2-B6D8-F5B88825408A}"/>
                  </a:ext>
                </a:extLst>
              </p:cNvPr>
              <p:cNvSpPr txBox="1"/>
              <p:nvPr/>
            </p:nvSpPr>
            <p:spPr>
              <a:xfrm>
                <a:off x="4624113" y="4830663"/>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$0.22−$0.10</m:t>
                      </m:r>
                    </m:oMath>
                  </m:oMathPara>
                </a14:m>
                <a:endParaRPr lang="en-US" dirty="0"/>
              </a:p>
            </p:txBody>
          </p:sp>
        </mc:Choice>
        <mc:Fallback xmlns="">
          <p:sp>
            <p:nvSpPr>
              <p:cNvPr id="17" name="TextBox 16">
                <a:extLst>
                  <a:ext uri="{FF2B5EF4-FFF2-40B4-BE49-F238E27FC236}">
                    <a16:creationId xmlns:a16="http://schemas.microsoft.com/office/drawing/2014/main" id="{0D3AECB7-5094-4AF2-B6D8-F5B88825408A}"/>
                  </a:ext>
                </a:extLst>
              </p:cNvPr>
              <p:cNvSpPr txBox="1">
                <a:spLocks noRot="1" noChangeAspect="1" noMove="1" noResize="1" noEditPoints="1" noAdjustHandles="1" noChangeArrowheads="1" noChangeShapeType="1" noTextEdit="1"/>
              </p:cNvSpPr>
              <p:nvPr/>
            </p:nvSpPr>
            <p:spPr>
              <a:xfrm>
                <a:off x="4624113" y="4830663"/>
                <a:ext cx="1431482" cy="276999"/>
              </a:xfrm>
              <a:prstGeom prst="rect">
                <a:avLst/>
              </a:prstGeom>
              <a:blipFill>
                <a:blip r:embed="rId11"/>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B84557-64DA-468B-B795-0B2F205F7194}"/>
                  </a:ext>
                </a:extLst>
              </p:cNvPr>
              <p:cNvSpPr txBox="1"/>
              <p:nvPr/>
            </p:nvSpPr>
            <p:spPr>
              <a:xfrm>
                <a:off x="1478901" y="5407112"/>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m:t>
                      </m:r>
                    </m:oMath>
                  </m:oMathPara>
                </a14:m>
                <a:endParaRPr lang="en-US" dirty="0"/>
              </a:p>
            </p:txBody>
          </p:sp>
        </mc:Choice>
        <mc:Fallback xmlns="">
          <p:sp>
            <p:nvSpPr>
              <p:cNvPr id="18" name="TextBox 17">
                <a:extLst>
                  <a:ext uri="{FF2B5EF4-FFF2-40B4-BE49-F238E27FC236}">
                    <a16:creationId xmlns:a16="http://schemas.microsoft.com/office/drawing/2014/main" id="{9AB84557-64DA-468B-B795-0B2F205F7194}"/>
                  </a:ext>
                </a:extLst>
              </p:cNvPr>
              <p:cNvSpPr txBox="1">
                <a:spLocks noRot="1" noChangeAspect="1" noMove="1" noResize="1" noEditPoints="1" noAdjustHandles="1" noChangeArrowheads="1" noChangeShapeType="1" noTextEdit="1"/>
              </p:cNvSpPr>
              <p:nvPr/>
            </p:nvSpPr>
            <p:spPr>
              <a:xfrm>
                <a:off x="1478901" y="5407112"/>
                <a:ext cx="605935" cy="276999"/>
              </a:xfrm>
              <a:prstGeom prst="rect">
                <a:avLst/>
              </a:prstGeom>
              <a:blipFill>
                <a:blip r:embed="rId12"/>
                <a:stretch>
                  <a:fillRect l="-11111" t="-2222" r="-9091" b="-20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873EC4E-09DD-4BEB-A2E1-69C34FB05AF2}"/>
              </a:ext>
            </a:extLst>
          </p:cNvPr>
          <p:cNvSpPr txBox="1"/>
          <p:nvPr/>
        </p:nvSpPr>
        <p:spPr>
          <a:xfrm>
            <a:off x="3409461" y="5314779"/>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FBB5BB4-F4E5-43EC-BD0B-0D2BE36849BC}"/>
                  </a:ext>
                </a:extLst>
              </p:cNvPr>
              <p:cNvSpPr txBox="1"/>
              <p:nvPr/>
            </p:nvSpPr>
            <p:spPr>
              <a:xfrm>
                <a:off x="4624113" y="535402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$0.12−$0.10</m:t>
                      </m:r>
                    </m:oMath>
                  </m:oMathPara>
                </a14:m>
                <a:endParaRPr lang="en-US" dirty="0"/>
              </a:p>
            </p:txBody>
          </p:sp>
        </mc:Choice>
        <mc:Fallback xmlns="">
          <p:sp>
            <p:nvSpPr>
              <p:cNvPr id="20" name="TextBox 19">
                <a:extLst>
                  <a:ext uri="{FF2B5EF4-FFF2-40B4-BE49-F238E27FC236}">
                    <a16:creationId xmlns:a16="http://schemas.microsoft.com/office/drawing/2014/main" id="{DFBB5BB4-F4E5-43EC-BD0B-0D2BE36849BC}"/>
                  </a:ext>
                </a:extLst>
              </p:cNvPr>
              <p:cNvSpPr txBox="1">
                <a:spLocks noRot="1" noChangeAspect="1" noMove="1" noResize="1" noEditPoints="1" noAdjustHandles="1" noChangeArrowheads="1" noChangeShapeType="1" noTextEdit="1"/>
              </p:cNvSpPr>
              <p:nvPr/>
            </p:nvSpPr>
            <p:spPr>
              <a:xfrm>
                <a:off x="4624113" y="5354029"/>
                <a:ext cx="1431482" cy="276999"/>
              </a:xfrm>
              <a:prstGeom prst="rect">
                <a:avLst/>
              </a:prstGeom>
              <a:blipFill>
                <a:blip r:embed="rId13"/>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427F518-FE6E-4F51-8B25-5B615A9E6C89}"/>
                  </a:ext>
                </a:extLst>
              </p:cNvPr>
              <p:cNvSpPr txBox="1"/>
              <p:nvPr/>
            </p:nvSpPr>
            <p:spPr>
              <a:xfrm>
                <a:off x="1483010" y="583276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m:t>
                      </m:r>
                    </m:oMath>
                  </m:oMathPara>
                </a14:m>
                <a:endParaRPr lang="en-US" dirty="0"/>
              </a:p>
            </p:txBody>
          </p:sp>
        </mc:Choice>
        <mc:Fallback xmlns="">
          <p:sp>
            <p:nvSpPr>
              <p:cNvPr id="21" name="TextBox 20">
                <a:extLst>
                  <a:ext uri="{FF2B5EF4-FFF2-40B4-BE49-F238E27FC236}">
                    <a16:creationId xmlns:a16="http://schemas.microsoft.com/office/drawing/2014/main" id="{8427F518-FE6E-4F51-8B25-5B615A9E6C89}"/>
                  </a:ext>
                </a:extLst>
              </p:cNvPr>
              <p:cNvSpPr txBox="1">
                <a:spLocks noRot="1" noChangeAspect="1" noMove="1" noResize="1" noEditPoints="1" noAdjustHandles="1" noChangeArrowheads="1" noChangeShapeType="1" noTextEdit="1"/>
              </p:cNvSpPr>
              <p:nvPr/>
            </p:nvSpPr>
            <p:spPr>
              <a:xfrm>
                <a:off x="1483010" y="5832760"/>
                <a:ext cx="605935" cy="276999"/>
              </a:xfrm>
              <a:prstGeom prst="rect">
                <a:avLst/>
              </a:prstGeom>
              <a:blipFill>
                <a:blip r:embed="rId14"/>
                <a:stretch>
                  <a:fillRect l="-11000" t="-2222" r="-9000" b="-2000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9553D643-5ABA-4EDC-8BEF-DD561EC881FD}"/>
              </a:ext>
            </a:extLst>
          </p:cNvPr>
          <p:cNvSpPr txBox="1"/>
          <p:nvPr/>
        </p:nvSpPr>
        <p:spPr>
          <a:xfrm>
            <a:off x="3409461" y="578659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996612C-EF99-421A-8F56-5F4E319A7C32}"/>
                  </a:ext>
                </a:extLst>
              </p:cNvPr>
              <p:cNvSpPr txBox="1"/>
              <p:nvPr/>
            </p:nvSpPr>
            <p:spPr>
              <a:xfrm>
                <a:off x="4624113" y="583275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$0.02−$0.01</m:t>
                      </m:r>
                    </m:oMath>
                  </m:oMathPara>
                </a14:m>
                <a:endParaRPr lang="en-US" dirty="0"/>
              </a:p>
            </p:txBody>
          </p:sp>
        </mc:Choice>
        <mc:Fallback xmlns="">
          <p:sp>
            <p:nvSpPr>
              <p:cNvPr id="23" name="TextBox 22">
                <a:extLst>
                  <a:ext uri="{FF2B5EF4-FFF2-40B4-BE49-F238E27FC236}">
                    <a16:creationId xmlns:a16="http://schemas.microsoft.com/office/drawing/2014/main" id="{5996612C-EF99-421A-8F56-5F4E319A7C32}"/>
                  </a:ext>
                </a:extLst>
              </p:cNvPr>
              <p:cNvSpPr txBox="1">
                <a:spLocks noRot="1" noChangeAspect="1" noMove="1" noResize="1" noEditPoints="1" noAdjustHandles="1" noChangeArrowheads="1" noChangeShapeType="1" noTextEdit="1"/>
              </p:cNvSpPr>
              <p:nvPr/>
            </p:nvSpPr>
            <p:spPr>
              <a:xfrm>
                <a:off x="4624113" y="5832759"/>
                <a:ext cx="1431482" cy="276999"/>
              </a:xfrm>
              <a:prstGeom prst="rect">
                <a:avLst/>
              </a:prstGeom>
              <a:blipFill>
                <a:blip r:embed="rId15"/>
                <a:stretch>
                  <a:fillRect l="-4274" t="-2222" r="-384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89504F3-47C0-42A6-BE19-85028902B478}"/>
                  </a:ext>
                </a:extLst>
              </p:cNvPr>
              <p:cNvSpPr txBox="1"/>
              <p:nvPr/>
            </p:nvSpPr>
            <p:spPr>
              <a:xfrm>
                <a:off x="1483010" y="628438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m:t>
                      </m:r>
                    </m:oMath>
                  </m:oMathPara>
                </a14:m>
                <a:endParaRPr lang="en-US" dirty="0"/>
              </a:p>
            </p:txBody>
          </p:sp>
        </mc:Choice>
        <mc:Fallback xmlns="">
          <p:sp>
            <p:nvSpPr>
              <p:cNvPr id="24" name="TextBox 23">
                <a:extLst>
                  <a:ext uri="{FF2B5EF4-FFF2-40B4-BE49-F238E27FC236}">
                    <a16:creationId xmlns:a16="http://schemas.microsoft.com/office/drawing/2014/main" id="{489504F3-47C0-42A6-BE19-85028902B478}"/>
                  </a:ext>
                </a:extLst>
              </p:cNvPr>
              <p:cNvSpPr txBox="1">
                <a:spLocks noRot="1" noChangeAspect="1" noMove="1" noResize="1" noEditPoints="1" noAdjustHandles="1" noChangeArrowheads="1" noChangeShapeType="1" noTextEdit="1"/>
              </p:cNvSpPr>
              <p:nvPr/>
            </p:nvSpPr>
            <p:spPr>
              <a:xfrm>
                <a:off x="1483010" y="6284380"/>
                <a:ext cx="605935" cy="276999"/>
              </a:xfrm>
              <a:prstGeom prst="rect">
                <a:avLst/>
              </a:prstGeom>
              <a:blipFill>
                <a:blip r:embed="rId16"/>
                <a:stretch>
                  <a:fillRect l="-11000" t="-2222" r="-9000" b="-20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A0D141C7-A467-4BFA-A32F-A6BC46B8E208}"/>
              </a:ext>
            </a:extLst>
          </p:cNvPr>
          <p:cNvSpPr txBox="1"/>
          <p:nvPr/>
        </p:nvSpPr>
        <p:spPr>
          <a:xfrm>
            <a:off x="3409460" y="621843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D9BB1F7-4D01-4ABF-86D9-92957C6D32B8}"/>
                  </a:ext>
                </a:extLst>
              </p:cNvPr>
              <p:cNvSpPr txBox="1"/>
              <p:nvPr/>
            </p:nvSpPr>
            <p:spPr>
              <a:xfrm>
                <a:off x="4624113" y="6295004"/>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$0.01−$0.01</m:t>
                      </m:r>
                    </m:oMath>
                  </m:oMathPara>
                </a14:m>
                <a:endParaRPr lang="en-US" dirty="0"/>
              </a:p>
            </p:txBody>
          </p:sp>
        </mc:Choice>
        <mc:Fallback xmlns="">
          <p:sp>
            <p:nvSpPr>
              <p:cNvPr id="26" name="TextBox 25">
                <a:extLst>
                  <a:ext uri="{FF2B5EF4-FFF2-40B4-BE49-F238E27FC236}">
                    <a16:creationId xmlns:a16="http://schemas.microsoft.com/office/drawing/2014/main" id="{7D9BB1F7-4D01-4ABF-86D9-92957C6D32B8}"/>
                  </a:ext>
                </a:extLst>
              </p:cNvPr>
              <p:cNvSpPr txBox="1">
                <a:spLocks noRot="1" noChangeAspect="1" noMove="1" noResize="1" noEditPoints="1" noAdjustHandles="1" noChangeArrowheads="1" noChangeShapeType="1" noTextEdit="1"/>
              </p:cNvSpPr>
              <p:nvPr/>
            </p:nvSpPr>
            <p:spPr>
              <a:xfrm>
                <a:off x="4624113" y="6295004"/>
                <a:ext cx="1431482" cy="276999"/>
              </a:xfrm>
              <a:prstGeom prst="rect">
                <a:avLst/>
              </a:prstGeom>
              <a:blipFill>
                <a:blip r:embed="rId17"/>
                <a:stretch>
                  <a:fillRect l="-4274" t="-4444" r="-3846" b="-20000"/>
                </a:stretch>
              </a:blipFill>
            </p:spPr>
            <p:txBody>
              <a:bodyPr/>
              <a:lstStyle/>
              <a:p>
                <a:r>
                  <a:rPr lang="en-US">
                    <a:noFill/>
                  </a:rPr>
                  <a:t> </a:t>
                </a:r>
              </a:p>
            </p:txBody>
          </p:sp>
        </mc:Fallback>
      </mc:AlternateContent>
      <p:sp>
        <p:nvSpPr>
          <p:cNvPr id="27" name="Rectangle: Rounded Corners 26">
            <a:extLst>
              <a:ext uri="{FF2B5EF4-FFF2-40B4-BE49-F238E27FC236}">
                <a16:creationId xmlns:a16="http://schemas.microsoft.com/office/drawing/2014/main" id="{3B8DB0CC-AE1D-4AD7-AE0D-5ED06A42EB46}"/>
              </a:ext>
            </a:extLst>
          </p:cNvPr>
          <p:cNvSpPr/>
          <p:nvPr/>
        </p:nvSpPr>
        <p:spPr>
          <a:xfrm>
            <a:off x="3191069" y="3301955"/>
            <a:ext cx="1287625" cy="3345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C43A9AD-55F1-4B3C-A558-B3DD90E383D2}"/>
              </a:ext>
            </a:extLst>
          </p:cNvPr>
          <p:cNvGrpSpPr/>
          <p:nvPr/>
        </p:nvGrpSpPr>
        <p:grpSpPr>
          <a:xfrm>
            <a:off x="8966718" y="3818248"/>
            <a:ext cx="2705878" cy="1754326"/>
            <a:chOff x="8966718" y="3818248"/>
            <a:chExt cx="2705878" cy="1754326"/>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AC9CDB6-98B0-490E-88DD-56B967EF3F9C}"/>
                    </a:ext>
                  </a:extLst>
                </p:cNvPr>
                <p:cNvSpPr txBox="1"/>
                <p:nvPr/>
              </p:nvSpPr>
              <p:spPr>
                <a:xfrm>
                  <a:off x="8966718" y="3818248"/>
                  <a:ext cx="2705878" cy="1754326"/>
                </a:xfrm>
                <a:prstGeom prst="rect">
                  <a:avLst/>
                </a:prstGeom>
                <a:noFill/>
                <a:ln>
                  <a:solidFill>
                    <a:schemeClr val="accent1"/>
                  </a:solidFill>
                </a:ln>
              </p:spPr>
              <p:txBody>
                <a:bodyPr wrap="square">
                  <a:spAutoFit/>
                </a:bodyPr>
                <a:lstStyle/>
                <a:p>
                  <a:r>
                    <a:rPr lang="en-US" dirty="0">
                      <a:ln>
                        <a:solidFill>
                          <a:srgbClr val="00B050"/>
                        </a:solidFill>
                      </a:ln>
                    </a:rPr>
                    <a:t>1 dollar             </a:t>
                  </a:r>
                  <a14:m>
                    <m:oMath xmlns:m="http://schemas.openxmlformats.org/officeDocument/2006/math">
                      <m:r>
                        <a:rPr lang="en-US" i="1" dirty="0" smtClean="0">
                          <a:ln>
                            <a:solidFill>
                              <a:srgbClr val="00B050"/>
                            </a:solidFill>
                          </a:ln>
                          <a:latin typeface="Cambria Math" panose="02040503050406030204" pitchFamily="18" charset="0"/>
                        </a:rPr>
                        <m:t>100</m:t>
                      </m:r>
                    </m:oMath>
                  </a14:m>
                  <a:r>
                    <a:rPr lang="en-US" dirty="0">
                      <a:ln>
                        <a:solidFill>
                          <a:srgbClr val="00B050"/>
                        </a:solidFill>
                      </a:ln>
                    </a:rPr>
                    <a:t> cents</a:t>
                  </a:r>
                </a:p>
                <a:p>
                  <a:r>
                    <a:rPr lang="en-US" dirty="0">
                      <a:ln>
                        <a:solidFill>
                          <a:srgbClr val="00B050"/>
                        </a:solidFill>
                      </a:ln>
                    </a:rPr>
                    <a:t>half dollar        </a:t>
                  </a:r>
                  <a14:m>
                    <m:oMath xmlns:m="http://schemas.openxmlformats.org/officeDocument/2006/math">
                      <m:r>
                        <a:rPr lang="en-US" i="1" dirty="0" smtClean="0">
                          <a:ln>
                            <a:solidFill>
                              <a:srgbClr val="00B050"/>
                            </a:solidFill>
                          </a:ln>
                          <a:latin typeface="Cambria Math" panose="02040503050406030204" pitchFamily="18" charset="0"/>
                        </a:rPr>
                        <m:t>50</m:t>
                      </m:r>
                    </m:oMath>
                  </a14:m>
                  <a:r>
                    <a:rPr lang="en-US" dirty="0">
                      <a:ln>
                        <a:solidFill>
                          <a:srgbClr val="00B050"/>
                        </a:solidFill>
                      </a:ln>
                    </a:rPr>
                    <a:t> cents</a:t>
                  </a:r>
                </a:p>
                <a:p>
                  <a:r>
                    <a:rPr lang="en-US" dirty="0">
                      <a:ln>
                        <a:solidFill>
                          <a:srgbClr val="00B050"/>
                        </a:solidFill>
                      </a:ln>
                    </a:rPr>
                    <a:t>quarter             </a:t>
                  </a:r>
                  <a14:m>
                    <m:oMath xmlns:m="http://schemas.openxmlformats.org/officeDocument/2006/math">
                      <m:r>
                        <a:rPr lang="en-US" i="1" dirty="0" smtClean="0">
                          <a:ln>
                            <a:solidFill>
                              <a:srgbClr val="00B050"/>
                            </a:solidFill>
                          </a:ln>
                          <a:latin typeface="Cambria Math" panose="02040503050406030204" pitchFamily="18" charset="0"/>
                        </a:rPr>
                        <m:t>25</m:t>
                      </m:r>
                    </m:oMath>
                  </a14:m>
                  <a:r>
                    <a:rPr lang="en-US" dirty="0">
                      <a:ln>
                        <a:solidFill>
                          <a:srgbClr val="00B050"/>
                        </a:solidFill>
                      </a:ln>
                    </a:rPr>
                    <a:t> cents</a:t>
                  </a:r>
                </a:p>
                <a:p>
                  <a:r>
                    <a:rPr lang="en-US" dirty="0">
                      <a:ln>
                        <a:solidFill>
                          <a:srgbClr val="00B050"/>
                        </a:solidFill>
                      </a:ln>
                    </a:rPr>
                    <a:t>dime                 </a:t>
                  </a:r>
                  <a14:m>
                    <m:oMath xmlns:m="http://schemas.openxmlformats.org/officeDocument/2006/math">
                      <m:r>
                        <a:rPr lang="en-US" i="1" dirty="0" smtClean="0">
                          <a:ln>
                            <a:solidFill>
                              <a:srgbClr val="00B050"/>
                            </a:solidFill>
                          </a:ln>
                          <a:latin typeface="Cambria Math" panose="02040503050406030204" pitchFamily="18" charset="0"/>
                        </a:rPr>
                        <m:t>10</m:t>
                      </m:r>
                    </m:oMath>
                  </a14:m>
                  <a:r>
                    <a:rPr lang="en-US" dirty="0">
                      <a:ln>
                        <a:solidFill>
                          <a:srgbClr val="00B050"/>
                        </a:solidFill>
                      </a:ln>
                    </a:rPr>
                    <a:t> cents</a:t>
                  </a:r>
                </a:p>
                <a:p>
                  <a:r>
                    <a:rPr lang="en-US" dirty="0">
                      <a:ln>
                        <a:solidFill>
                          <a:srgbClr val="00B050"/>
                        </a:solidFill>
                      </a:ln>
                    </a:rPr>
                    <a:t>nickel                 </a:t>
                  </a:r>
                  <a14:m>
                    <m:oMath xmlns:m="http://schemas.openxmlformats.org/officeDocument/2006/math">
                      <m:r>
                        <a:rPr lang="en-US" i="1" dirty="0" smtClean="0">
                          <a:ln>
                            <a:solidFill>
                              <a:srgbClr val="00B050"/>
                            </a:solidFill>
                          </a:ln>
                          <a:latin typeface="Cambria Math" panose="02040503050406030204" pitchFamily="18" charset="0"/>
                        </a:rPr>
                        <m:t>5</m:t>
                      </m:r>
                    </m:oMath>
                  </a14:m>
                  <a:r>
                    <a:rPr lang="en-US" dirty="0">
                      <a:ln>
                        <a:solidFill>
                          <a:srgbClr val="00B050"/>
                        </a:solidFill>
                      </a:ln>
                    </a:rPr>
                    <a:t> cents</a:t>
                  </a:r>
                </a:p>
                <a:p>
                  <a:r>
                    <a:rPr lang="en-US" dirty="0">
                      <a:ln>
                        <a:solidFill>
                          <a:srgbClr val="00B050"/>
                        </a:solidFill>
                      </a:ln>
                    </a:rPr>
                    <a:t>penny                </a:t>
                  </a:r>
                  <a14:m>
                    <m:oMath xmlns:m="http://schemas.openxmlformats.org/officeDocument/2006/math">
                      <m:r>
                        <a:rPr lang="en-US" i="1" dirty="0" smtClean="0">
                          <a:ln>
                            <a:solidFill>
                              <a:srgbClr val="00B050"/>
                            </a:solidFill>
                          </a:ln>
                          <a:latin typeface="Cambria Math" panose="02040503050406030204" pitchFamily="18" charset="0"/>
                        </a:rPr>
                        <m:t>1</m:t>
                      </m:r>
                    </m:oMath>
                  </a14:m>
                  <a:r>
                    <a:rPr lang="en-US" dirty="0">
                      <a:ln>
                        <a:solidFill>
                          <a:srgbClr val="00B050"/>
                        </a:solidFill>
                      </a:ln>
                    </a:rPr>
                    <a:t> cent</a:t>
                  </a:r>
                </a:p>
              </p:txBody>
            </p:sp>
          </mc:Choice>
          <mc:Fallback xmlns="">
            <p:sp>
              <p:nvSpPr>
                <p:cNvPr id="28" name="TextBox 27">
                  <a:extLst>
                    <a:ext uri="{FF2B5EF4-FFF2-40B4-BE49-F238E27FC236}">
                      <a16:creationId xmlns:a16="http://schemas.microsoft.com/office/drawing/2014/main" id="{0AC9CDB6-98B0-490E-88DD-56B967EF3F9C}"/>
                    </a:ext>
                  </a:extLst>
                </p:cNvPr>
                <p:cNvSpPr txBox="1">
                  <a:spLocks noRot="1" noChangeAspect="1" noMove="1" noResize="1" noEditPoints="1" noAdjustHandles="1" noChangeArrowheads="1" noChangeShapeType="1" noTextEdit="1"/>
                </p:cNvSpPr>
                <p:nvPr/>
              </p:nvSpPr>
              <p:spPr>
                <a:xfrm>
                  <a:off x="8966718" y="3818248"/>
                  <a:ext cx="2705878" cy="1754326"/>
                </a:xfrm>
                <a:prstGeom prst="rect">
                  <a:avLst/>
                </a:prstGeom>
                <a:blipFill>
                  <a:blip r:embed="rId18"/>
                  <a:stretch>
                    <a:fillRect/>
                  </a:stretch>
                </a:blipFill>
                <a:ln>
                  <a:solidFill>
                    <a:schemeClr val="accent1"/>
                  </a:solidFill>
                </a:ln>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AB5FBBC3-D02D-47FF-8B96-A86293FB103F}"/>
                </a:ext>
              </a:extLst>
            </p:cNvPr>
            <p:cNvCxnSpPr>
              <a:cxnSpLocks/>
            </p:cNvCxnSpPr>
            <p:nvPr/>
          </p:nvCxnSpPr>
          <p:spPr>
            <a:xfrm>
              <a:off x="9862457" y="4565634"/>
              <a:ext cx="329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DCB8AAC-1B0C-460D-A47B-21E778BEFB89}"/>
                </a:ext>
              </a:extLst>
            </p:cNvPr>
            <p:cNvCxnSpPr/>
            <p:nvPr/>
          </p:nvCxnSpPr>
          <p:spPr>
            <a:xfrm>
              <a:off x="9924662" y="4830663"/>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BDDECAC-DC58-4169-9B63-35823A3B37D4}"/>
                </a:ext>
              </a:extLst>
            </p:cNvPr>
            <p:cNvCxnSpPr>
              <a:cxnSpLocks/>
            </p:cNvCxnSpPr>
            <p:nvPr/>
          </p:nvCxnSpPr>
          <p:spPr>
            <a:xfrm>
              <a:off x="10182809" y="4279793"/>
              <a:ext cx="202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0628AAA-0BF8-4B06-9224-1AE38CC9834E}"/>
                </a:ext>
              </a:extLst>
            </p:cNvPr>
            <p:cNvCxnSpPr/>
            <p:nvPr/>
          </p:nvCxnSpPr>
          <p:spPr>
            <a:xfrm>
              <a:off x="9937246" y="5107662"/>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1728E3-AEC0-47CC-BED0-464C6418A98C}"/>
                </a:ext>
              </a:extLst>
            </p:cNvPr>
            <p:cNvCxnSpPr/>
            <p:nvPr/>
          </p:nvCxnSpPr>
          <p:spPr>
            <a:xfrm>
              <a:off x="10002416" y="5354029"/>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F934F7-B64B-4EC8-80DC-A1CFCDC4696D}"/>
                </a:ext>
              </a:extLst>
            </p:cNvPr>
            <p:cNvCxnSpPr/>
            <p:nvPr/>
          </p:nvCxnSpPr>
          <p:spPr>
            <a:xfrm>
              <a:off x="9924662" y="3999577"/>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2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1FA3D-11F9-42E6-A445-4580DF76427A}"/>
              </a:ext>
            </a:extLst>
          </p:cNvPr>
          <p:cNvPicPr>
            <a:picLocks noChangeAspect="1"/>
          </p:cNvPicPr>
          <p:nvPr/>
        </p:nvPicPr>
        <p:blipFill rotWithShape="1">
          <a:blip r:embed="rId2"/>
          <a:srcRect l="43699" t="36599" r="12832" b="35238"/>
          <a:stretch/>
        </p:blipFill>
        <p:spPr>
          <a:xfrm>
            <a:off x="1250017" y="1707931"/>
            <a:ext cx="9445088" cy="3442137"/>
          </a:xfrm>
          <a:prstGeom prst="rect">
            <a:avLst/>
          </a:prstGeom>
        </p:spPr>
      </p:pic>
    </p:spTree>
    <p:extLst>
      <p:ext uri="{BB962C8B-B14F-4D97-AF65-F5344CB8AC3E}">
        <p14:creationId xmlns:p14="http://schemas.microsoft.com/office/powerpoint/2010/main" val="2743228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5137-998A-45AD-8486-E32B39EA315A}"/>
              </a:ext>
            </a:extLst>
          </p:cNvPr>
          <p:cNvSpPr>
            <a:spLocks noGrp="1"/>
          </p:cNvSpPr>
          <p:nvPr>
            <p:ph type="title"/>
          </p:nvPr>
        </p:nvSpPr>
        <p:spPr/>
        <p:txBody>
          <a:bodyPr/>
          <a:lstStyle/>
          <a:p>
            <a:r>
              <a:rPr lang="en-US" dirty="0"/>
              <a:t>Greedy Algorithm: scheduling</a:t>
            </a:r>
          </a:p>
        </p:txBody>
      </p:sp>
      <p:sp>
        <p:nvSpPr>
          <p:cNvPr id="3" name="Content Placeholder 2">
            <a:extLst>
              <a:ext uri="{FF2B5EF4-FFF2-40B4-BE49-F238E27FC236}">
                <a16:creationId xmlns:a16="http://schemas.microsoft.com/office/drawing/2014/main" id="{418B6B3A-AF07-480B-9B06-943BBCC4ACEB}"/>
              </a:ext>
            </a:extLst>
          </p:cNvPr>
          <p:cNvSpPr>
            <a:spLocks noGrp="1"/>
          </p:cNvSpPr>
          <p:nvPr>
            <p:ph idx="1"/>
          </p:nvPr>
        </p:nvSpPr>
        <p:spPr>
          <a:xfrm>
            <a:off x="875037" y="2435290"/>
            <a:ext cx="10153748" cy="4357395"/>
          </a:xfrm>
        </p:spPr>
        <p:txBody>
          <a:bodyPr>
            <a:normAutofit fontScale="92500" lnSpcReduction="10000"/>
          </a:bodyPr>
          <a:lstStyle/>
          <a:p>
            <a:r>
              <a:rPr lang="en-US" sz="1900" b="0" i="0" dirty="0">
                <a:solidFill>
                  <a:srgbClr val="242021"/>
                </a:solidFill>
                <a:effectLst/>
                <a:latin typeface="Times-Roman"/>
              </a:rPr>
              <a:t>A greedy algorithm makes the best choice at each step according to a specified criterion. However, it also can be difficult to determine which of many possible criteria to choose:</a:t>
            </a:r>
          </a:p>
          <a:p>
            <a:pPr marL="0" indent="0">
              <a:buNone/>
            </a:pPr>
            <a:r>
              <a:rPr lang="en-US" sz="1900" b="0" i="0" dirty="0">
                <a:solidFill>
                  <a:srgbClr val="242021"/>
                </a:solidFill>
                <a:effectLst/>
                <a:latin typeface="Times-Roman"/>
              </a:rPr>
              <a:t>To use a greedy algorithm to schedule the most talks, that is, an optimal schedule, we need to decide how to choose which talk to add at each step. </a:t>
            </a:r>
            <a:r>
              <a:rPr lang="en-US" sz="1900" b="1" i="0" dirty="0">
                <a:solidFill>
                  <a:srgbClr val="242021"/>
                </a:solidFill>
                <a:effectLst/>
                <a:latin typeface="Times-Roman"/>
              </a:rPr>
              <a:t>There are many criteria</a:t>
            </a:r>
            <a:r>
              <a:rPr lang="en-US" sz="1900" b="0" i="0" dirty="0">
                <a:solidFill>
                  <a:srgbClr val="242021"/>
                </a:solidFill>
                <a:effectLst/>
                <a:latin typeface="Times-Roman"/>
              </a:rPr>
              <a:t> we could use to select a talk at each step, where we chose from the talks that </a:t>
            </a:r>
            <a:r>
              <a:rPr lang="en-US" sz="1900" b="0" i="0" u="sng" dirty="0">
                <a:solidFill>
                  <a:srgbClr val="242021"/>
                </a:solidFill>
                <a:effectLst/>
                <a:latin typeface="Times-Roman"/>
              </a:rPr>
              <a:t>do not overlap</a:t>
            </a:r>
            <a:r>
              <a:rPr lang="en-US" sz="1900" b="0" i="0" dirty="0">
                <a:solidFill>
                  <a:srgbClr val="242021"/>
                </a:solidFill>
                <a:effectLst/>
                <a:latin typeface="Times-Roman"/>
              </a:rPr>
              <a:t> talks already selected. For example, we could add talks in order of </a:t>
            </a:r>
            <a:r>
              <a:rPr lang="en-US" sz="1900" b="0" i="1" dirty="0">
                <a:solidFill>
                  <a:srgbClr val="242021"/>
                </a:solidFill>
                <a:effectLst/>
                <a:latin typeface="Times-Roman"/>
              </a:rPr>
              <a:t>earliest start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shortest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earliest finish time</a:t>
            </a:r>
            <a:r>
              <a:rPr lang="en-US" sz="1900" b="0" i="0" dirty="0">
                <a:solidFill>
                  <a:srgbClr val="242021"/>
                </a:solidFill>
                <a:effectLst/>
                <a:latin typeface="Times-Roman"/>
              </a:rPr>
              <a:t>, or we could use some other criterion.</a:t>
            </a:r>
            <a:r>
              <a:rPr lang="en-US" sz="1900" dirty="0"/>
              <a:t> </a:t>
            </a:r>
          </a:p>
          <a:p>
            <a:pPr marL="0" indent="0">
              <a:buNone/>
            </a:pPr>
            <a:endParaRPr lang="en-US" sz="1900" dirty="0"/>
          </a:p>
          <a:p>
            <a:r>
              <a:rPr lang="en-US" sz="1900" b="0" i="0" dirty="0">
                <a:solidFill>
                  <a:srgbClr val="242021"/>
                </a:solidFill>
                <a:effectLst/>
                <a:latin typeface="Times-Roman"/>
              </a:rPr>
              <a:t>Talk 1 starts at 8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a:p>
            <a:r>
              <a:rPr lang="en-US" sz="1900" b="0" i="0" dirty="0">
                <a:solidFill>
                  <a:srgbClr val="242021"/>
                </a:solidFill>
                <a:effectLst/>
                <a:latin typeface="Times-Roman"/>
              </a:rPr>
              <a:t>Talk 2 starts at 9 </a:t>
            </a:r>
            <a:r>
              <a:rPr lang="en-US" sz="1900" b="0" i="0" dirty="0">
                <a:solidFill>
                  <a:srgbClr val="242021"/>
                </a:solidFill>
                <a:effectLst/>
                <a:latin typeface="Times-RomanSC"/>
              </a:rPr>
              <a:t>a.m. </a:t>
            </a:r>
            <a:r>
              <a:rPr lang="en-US" sz="1900" b="0" i="0" dirty="0">
                <a:solidFill>
                  <a:srgbClr val="242021"/>
                </a:solidFill>
                <a:effectLst/>
                <a:latin typeface="Times-Roman"/>
              </a:rPr>
              <a:t>and ends at 10 </a:t>
            </a:r>
            <a:r>
              <a:rPr lang="en-US" sz="1900" b="0" i="0" dirty="0">
                <a:solidFill>
                  <a:srgbClr val="242021"/>
                </a:solidFill>
                <a:effectLst/>
                <a:latin typeface="Times-RomanSC"/>
              </a:rPr>
              <a:t>a.m.</a:t>
            </a:r>
            <a:r>
              <a:rPr lang="en-US" sz="1900" b="0" i="0" dirty="0">
                <a:solidFill>
                  <a:srgbClr val="242021"/>
                </a:solidFill>
                <a:effectLst/>
                <a:latin typeface="Times-Roman"/>
              </a:rPr>
              <a:t>, </a:t>
            </a:r>
          </a:p>
          <a:p>
            <a:r>
              <a:rPr lang="en-US" sz="1900" b="0" i="0" dirty="0">
                <a:solidFill>
                  <a:srgbClr val="242021"/>
                </a:solidFill>
                <a:effectLst/>
                <a:latin typeface="Times-Roman"/>
              </a:rPr>
              <a:t>Talk 3 starts at 11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a:p>
            <a:pPr marL="0" indent="0">
              <a:buNone/>
            </a:pPr>
            <a:br>
              <a:rPr lang="en-US" sz="1900" dirty="0"/>
            </a:br>
            <a:r>
              <a:rPr lang="en-US" dirty="0"/>
              <a:t> </a:t>
            </a:r>
            <a:br>
              <a:rPr lang="en-US" dirty="0"/>
            </a:br>
            <a:endParaRPr lang="en-US" dirty="0"/>
          </a:p>
        </p:txBody>
      </p:sp>
    </p:spTree>
    <p:extLst>
      <p:ext uri="{BB962C8B-B14F-4D97-AF65-F5344CB8AC3E}">
        <p14:creationId xmlns:p14="http://schemas.microsoft.com/office/powerpoint/2010/main" val="2937915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BF72A-FB15-4B1F-82C2-DA14F901D6BE}"/>
              </a:ext>
            </a:extLst>
          </p:cNvPr>
          <p:cNvSpPr/>
          <p:nvPr/>
        </p:nvSpPr>
        <p:spPr>
          <a:xfrm>
            <a:off x="2248676" y="1474237"/>
            <a:ext cx="4907903" cy="51318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8 am – 12 pm </a:t>
            </a:r>
          </a:p>
        </p:txBody>
      </p:sp>
      <p:sp>
        <p:nvSpPr>
          <p:cNvPr id="3" name="Rectangle: Rounded Corners 2">
            <a:extLst>
              <a:ext uri="{FF2B5EF4-FFF2-40B4-BE49-F238E27FC236}">
                <a16:creationId xmlns:a16="http://schemas.microsoft.com/office/drawing/2014/main" id="{5AA94543-57C3-4A82-B310-B1D7BE7CA7CF}"/>
              </a:ext>
            </a:extLst>
          </p:cNvPr>
          <p:cNvSpPr/>
          <p:nvPr/>
        </p:nvSpPr>
        <p:spPr>
          <a:xfrm>
            <a:off x="2858277" y="2223796"/>
            <a:ext cx="1928327" cy="5131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9 am – 10 am </a:t>
            </a:r>
          </a:p>
        </p:txBody>
      </p:sp>
      <p:sp>
        <p:nvSpPr>
          <p:cNvPr id="4" name="Rectangle: Rounded Corners 3">
            <a:extLst>
              <a:ext uri="{FF2B5EF4-FFF2-40B4-BE49-F238E27FC236}">
                <a16:creationId xmlns:a16="http://schemas.microsoft.com/office/drawing/2014/main" id="{503B0EF4-CCED-4EBE-BE64-6EC2C1AAACE8}"/>
              </a:ext>
            </a:extLst>
          </p:cNvPr>
          <p:cNvSpPr/>
          <p:nvPr/>
        </p:nvSpPr>
        <p:spPr>
          <a:xfrm>
            <a:off x="5131836" y="2894045"/>
            <a:ext cx="1928327" cy="51318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11 am – 12 am </a:t>
            </a:r>
          </a:p>
        </p:txBody>
      </p:sp>
      <p:sp>
        <p:nvSpPr>
          <p:cNvPr id="6" name="TextBox 5">
            <a:extLst>
              <a:ext uri="{FF2B5EF4-FFF2-40B4-BE49-F238E27FC236}">
                <a16:creationId xmlns:a16="http://schemas.microsoft.com/office/drawing/2014/main" id="{60D2E3E7-D0A5-47E0-B9B9-98EF82A2262B}"/>
              </a:ext>
            </a:extLst>
          </p:cNvPr>
          <p:cNvSpPr txBox="1"/>
          <p:nvPr/>
        </p:nvSpPr>
        <p:spPr>
          <a:xfrm>
            <a:off x="1145333" y="4783598"/>
            <a:ext cx="9631524" cy="1200329"/>
          </a:xfrm>
          <a:prstGeom prst="rect">
            <a:avLst/>
          </a:prstGeom>
          <a:noFill/>
        </p:spPr>
        <p:txBody>
          <a:bodyPr wrap="square">
            <a:spAutoFit/>
          </a:bodyPr>
          <a:lstStyle/>
          <a:p>
            <a:r>
              <a:rPr lang="en-US" sz="1800" b="0" i="0" dirty="0">
                <a:solidFill>
                  <a:srgbClr val="242021"/>
                </a:solidFill>
                <a:effectLst/>
                <a:latin typeface="Times-Roman"/>
              </a:rPr>
              <a:t>We first select the Talk 1 because it starts earliest. But once we have selected Talk 1 we cannot select either Talk 2 or Talk 3 because both overlap Talk 1. Hence, this greedy algorithm selects only one talk. This is not optimal because we could schedule Talk 2 and Talk 3, which do not overlap.</a:t>
            </a:r>
            <a:r>
              <a:rPr lang="en-US" sz="1800" dirty="0"/>
              <a:t> </a:t>
            </a:r>
            <a:br>
              <a:rPr lang="en-US" dirty="0"/>
            </a:br>
            <a:endParaRPr lang="en-US" dirty="0"/>
          </a:p>
        </p:txBody>
      </p:sp>
    </p:spTree>
    <p:extLst>
      <p:ext uri="{BB962C8B-B14F-4D97-AF65-F5344CB8AC3E}">
        <p14:creationId xmlns:p14="http://schemas.microsoft.com/office/powerpoint/2010/main" val="1189985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EC03C-AA8F-4966-918A-9C3743900A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3623" t="48707" r="12832" b="23129"/>
          <a:stretch/>
        </p:blipFill>
        <p:spPr>
          <a:xfrm>
            <a:off x="1351138" y="2006081"/>
            <a:ext cx="9489723" cy="3452327"/>
          </a:xfrm>
          <a:prstGeom prst="rect">
            <a:avLst/>
          </a:prstGeom>
        </p:spPr>
      </p:pic>
    </p:spTree>
    <p:extLst>
      <p:ext uri="{BB962C8B-B14F-4D97-AF65-F5344CB8AC3E}">
        <p14:creationId xmlns:p14="http://schemas.microsoft.com/office/powerpoint/2010/main" val="3200276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F664E-AE6E-4C21-B3C1-64E30F7F9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82" y="203135"/>
            <a:ext cx="4200525"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B35BC1-5386-467B-BD32-80C4E5DF61F1}"/>
              </a:ext>
            </a:extLst>
          </p:cNvPr>
          <p:cNvSpPr txBox="1"/>
          <p:nvPr/>
        </p:nvSpPr>
        <p:spPr>
          <a:xfrm>
            <a:off x="291484" y="2228671"/>
            <a:ext cx="5176255"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1</a:t>
            </a:r>
            <a:r>
              <a:rPr lang="en-US" b="1" i="0" dirty="0">
                <a:solidFill>
                  <a:srgbClr val="273239"/>
                </a:solidFill>
                <a:effectLst/>
                <a:latin typeface="Times New Roman" panose="02020603050405020304" pitchFamily="18" charset="0"/>
                <a:cs typeface="Times New Roman" panose="02020603050405020304" pitchFamily="18" charset="0"/>
              </a:rPr>
              <a:t>: </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first idea is to select as </a:t>
            </a:r>
            <a:r>
              <a:rPr lang="en-US" b="0" i="0" u="sng" dirty="0">
                <a:solidFill>
                  <a:srgbClr val="273239"/>
                </a:solidFill>
                <a:effectLst/>
                <a:latin typeface="Times New Roman" panose="02020603050405020304" pitchFamily="18" charset="0"/>
                <a:cs typeface="Times New Roman" panose="02020603050405020304" pitchFamily="18" charset="0"/>
              </a:rPr>
              <a:t>short events as possible</a:t>
            </a:r>
            <a:r>
              <a:rPr lang="en-US" b="0" i="0" dirty="0">
                <a:solidFill>
                  <a:srgbClr val="273239"/>
                </a:solidFill>
                <a:effectLst/>
                <a:latin typeface="Times New Roman" panose="02020603050405020304" pitchFamily="18" charset="0"/>
                <a:cs typeface="Times New Roman" panose="02020603050405020304" pitchFamily="18" charset="0"/>
              </a:rPr>
              <a:t>. In the example, this algorithm selects the following events:</a:t>
            </a:r>
          </a:p>
        </p:txBody>
      </p:sp>
      <p:pic>
        <p:nvPicPr>
          <p:cNvPr id="1028" name="Picture 4">
            <a:extLst>
              <a:ext uri="{FF2B5EF4-FFF2-40B4-BE49-F238E27FC236}">
                <a16:creationId xmlns:a16="http://schemas.microsoft.com/office/drawing/2014/main" id="{06E212BA-4665-4EF2-B6BF-4306B46F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0385"/>
            <a:ext cx="4667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449240-2098-43FA-B64F-967CB79D12BF}"/>
              </a:ext>
            </a:extLst>
          </p:cNvPr>
          <p:cNvSpPr txBox="1"/>
          <p:nvPr/>
        </p:nvSpPr>
        <p:spPr>
          <a:xfrm>
            <a:off x="6456105" y="2709770"/>
            <a:ext cx="4843267"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selecting short events is not always a correct strategy. For example, the algorithm fails in the below case:</a:t>
            </a:r>
          </a:p>
        </p:txBody>
      </p:sp>
      <p:pic>
        <p:nvPicPr>
          <p:cNvPr id="1030" name="Picture 6">
            <a:extLst>
              <a:ext uri="{FF2B5EF4-FFF2-40B4-BE49-F238E27FC236}">
                <a16:creationId xmlns:a16="http://schemas.microsoft.com/office/drawing/2014/main" id="{B1FC803A-B55B-4BE1-A2AE-E3703B8E2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438" y="4150385"/>
            <a:ext cx="33718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38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5D839D-46B3-4916-B0C6-F185A0E7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82" y="203135"/>
            <a:ext cx="4200525"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8B0E7-E28D-4999-8542-B80364889F98}"/>
              </a:ext>
            </a:extLst>
          </p:cNvPr>
          <p:cNvSpPr txBox="1"/>
          <p:nvPr/>
        </p:nvSpPr>
        <p:spPr>
          <a:xfrm>
            <a:off x="212272" y="2334313"/>
            <a:ext cx="4742283" cy="1200329"/>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2</a:t>
            </a:r>
            <a:r>
              <a:rPr lang="en-US" b="1" i="0" dirty="0">
                <a:solidFill>
                  <a:srgbClr val="273239"/>
                </a:solidFill>
                <a:effectLst/>
                <a:latin typeface="Times New Roman" panose="02020603050405020304" pitchFamily="18" charset="0"/>
                <a:cs typeface="Times New Roman" panose="02020603050405020304" pitchFamily="18" charset="0"/>
              </a:rPr>
              <a:t>:</a:t>
            </a:r>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Another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begins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2050" name="Picture 2">
            <a:extLst>
              <a:ext uri="{FF2B5EF4-FFF2-40B4-BE49-F238E27FC236}">
                <a16:creationId xmlns:a16="http://schemas.microsoft.com/office/drawing/2014/main" id="{D3242360-29D0-45EE-A073-E2E633CC3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72" y="3934213"/>
            <a:ext cx="4267200" cy="1695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5AC4C6-398C-41A2-A6F7-1B6262612C34}"/>
              </a:ext>
            </a:extLst>
          </p:cNvPr>
          <p:cNvSpPr txBox="1"/>
          <p:nvPr/>
        </p:nvSpPr>
        <p:spPr>
          <a:xfrm>
            <a:off x="5959929" y="2600321"/>
            <a:ext cx="4574333"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given a counter example for this algorithm. In this case, the algorithm only selects one event:</a:t>
            </a:r>
          </a:p>
        </p:txBody>
      </p:sp>
      <p:pic>
        <p:nvPicPr>
          <p:cNvPr id="2052" name="Picture 4">
            <a:extLst>
              <a:ext uri="{FF2B5EF4-FFF2-40B4-BE49-F238E27FC236}">
                <a16:creationId xmlns:a16="http://schemas.microsoft.com/office/drawing/2014/main" id="{8BE8F7A8-10D4-4410-9486-3B695A435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069" y="4158050"/>
            <a:ext cx="41052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84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D51485-4355-47B0-9438-4DA0DA955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82" y="203135"/>
            <a:ext cx="4200525"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6AF119-59F9-40DE-B543-EF5A594A6192}"/>
              </a:ext>
            </a:extLst>
          </p:cNvPr>
          <p:cNvSpPr txBox="1"/>
          <p:nvPr/>
        </p:nvSpPr>
        <p:spPr>
          <a:xfrm>
            <a:off x="342900" y="2390297"/>
            <a:ext cx="4714292" cy="1200329"/>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3</a:t>
            </a:r>
            <a:r>
              <a:rPr lang="en-US" b="1" i="0" dirty="0">
                <a:solidFill>
                  <a:srgbClr val="273239"/>
                </a:solidFill>
                <a:effectLst/>
                <a:latin typeface="Times New Roman" panose="02020603050405020304" pitchFamily="18" charset="0"/>
                <a:cs typeface="Times New Roman" panose="02020603050405020304" pitchFamily="18" charset="0"/>
              </a:rPr>
              <a:t>:</a:t>
            </a:r>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third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ends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3074" name="Picture 2">
            <a:extLst>
              <a:ext uri="{FF2B5EF4-FFF2-40B4-BE49-F238E27FC236}">
                <a16:creationId xmlns:a16="http://schemas.microsoft.com/office/drawing/2014/main" id="{DD63C1BB-FF0B-456A-8E8C-F077055E5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196638"/>
            <a:ext cx="4533900"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96E682-79EC-4850-8D3C-B84ECE3DAC85}"/>
              </a:ext>
            </a:extLst>
          </p:cNvPr>
          <p:cNvSpPr txBox="1"/>
          <p:nvPr/>
        </p:nvSpPr>
        <p:spPr>
          <a:xfrm>
            <a:off x="5751546" y="2655361"/>
            <a:ext cx="6097554" cy="3693319"/>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It turns out that this algorithm </a:t>
            </a:r>
            <a:r>
              <a:rPr lang="en-US" b="1" i="0" u="sng" dirty="0">
                <a:solidFill>
                  <a:srgbClr val="273239"/>
                </a:solidFill>
                <a:effectLst/>
                <a:latin typeface="Times New Roman" panose="02020603050405020304" pitchFamily="18" charset="0"/>
                <a:cs typeface="Times New Roman" panose="02020603050405020304" pitchFamily="18" charset="0"/>
              </a:rPr>
              <a:t>always produces an optimal solution</a:t>
            </a:r>
            <a:r>
              <a:rPr lang="en-US" b="0" i="0" dirty="0">
                <a:solidFill>
                  <a:srgbClr val="273239"/>
                </a:solidFill>
                <a:effectLst/>
                <a:latin typeface="Times New Roman" panose="02020603050405020304" pitchFamily="18" charset="0"/>
                <a:cs typeface="Times New Roman" panose="02020603050405020304" pitchFamily="18" charset="0"/>
              </a:rPr>
              <a:t>.</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reason for this is that it is always an optimal choice to first select an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After this, it is an optimal choice to select the next event using the same strategy, etc., until any other event can’t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One way is the algorithm works is to consider what happens if first select an event that ends later than the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Now, with having at most an equal number of choices how the next event can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Hence, selecting an event that ends later can never yield a better solution, and the greedy algorithm is correct.</a:t>
            </a:r>
          </a:p>
        </p:txBody>
      </p:sp>
    </p:spTree>
    <p:extLst>
      <p:ext uri="{BB962C8B-B14F-4D97-AF65-F5344CB8AC3E}">
        <p14:creationId xmlns:p14="http://schemas.microsoft.com/office/powerpoint/2010/main" val="3593683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A27B-4875-4B9B-B3C8-75129519800C}"/>
              </a:ext>
            </a:extLst>
          </p:cNvPr>
          <p:cNvSpPr>
            <a:spLocks noGrp="1"/>
          </p:cNvSpPr>
          <p:nvPr>
            <p:ph type="title"/>
          </p:nvPr>
        </p:nvSpPr>
        <p:spPr/>
        <p:txBody>
          <a:bodyPr/>
          <a:lstStyle/>
          <a:p>
            <a:r>
              <a:rPr lang="en-US" dirty="0"/>
              <a:t>Hunting strategy of Humpback Whale</a:t>
            </a:r>
          </a:p>
        </p:txBody>
      </p:sp>
      <p:sp>
        <p:nvSpPr>
          <p:cNvPr id="3" name="Content Placeholder 2">
            <a:extLst>
              <a:ext uri="{FF2B5EF4-FFF2-40B4-BE49-F238E27FC236}">
                <a16:creationId xmlns:a16="http://schemas.microsoft.com/office/drawing/2014/main" id="{3879B57B-9866-4096-A221-E38321149F6C}"/>
              </a:ext>
            </a:extLst>
          </p:cNvPr>
          <p:cNvSpPr>
            <a:spLocks noGrp="1"/>
          </p:cNvSpPr>
          <p:nvPr>
            <p:ph idx="1"/>
          </p:nvPr>
        </p:nvSpPr>
        <p:spPr/>
        <p:txBody>
          <a:bodyPr/>
          <a:lstStyle/>
          <a:p>
            <a:r>
              <a:rPr lang="en-US" dirty="0"/>
              <a:t>Humpback Whale dive 12 meters deep.</a:t>
            </a:r>
          </a:p>
          <a:p>
            <a:r>
              <a:rPr lang="en-US" dirty="0"/>
              <a:t>They create bubble around the target.</a:t>
            </a:r>
          </a:p>
          <a:p>
            <a:r>
              <a:rPr lang="en-US" dirty="0"/>
              <a:t>Target will be captured by bubbles.</a:t>
            </a:r>
          </a:p>
          <a:p>
            <a:r>
              <a:rPr lang="en-US" dirty="0"/>
              <a:t>Ready to eat.</a:t>
            </a:r>
          </a:p>
        </p:txBody>
      </p:sp>
      <p:sp>
        <p:nvSpPr>
          <p:cNvPr id="4" name="Text Placeholder 3">
            <a:extLst>
              <a:ext uri="{FF2B5EF4-FFF2-40B4-BE49-F238E27FC236}">
                <a16:creationId xmlns:a16="http://schemas.microsoft.com/office/drawing/2014/main" id="{92A7B489-3B60-4D75-B058-2FF7DC3C036C}"/>
              </a:ext>
            </a:extLst>
          </p:cNvPr>
          <p:cNvSpPr>
            <a:spLocks noGrp="1"/>
          </p:cNvSpPr>
          <p:nvPr>
            <p:ph type="body" sz="half" idx="2"/>
          </p:nvPr>
        </p:nvSpPr>
        <p:spPr/>
        <p:txBody>
          <a:bodyPr/>
          <a:lstStyle/>
          <a:p>
            <a:r>
              <a:rPr lang="en-US" dirty="0"/>
              <a:t>To catch their prey, whales use Bubble Net Feeding method  </a:t>
            </a:r>
          </a:p>
        </p:txBody>
      </p:sp>
      <p:pic>
        <p:nvPicPr>
          <p:cNvPr id="3074" name="Picture 2" descr="Automatic breast cancer detection based on optimized neural network using  whale optimization algorithm - Fang - 2021 - International Journal of  Imaging Systems and Technology - Wiley Online Library">
            <a:extLst>
              <a:ext uri="{FF2B5EF4-FFF2-40B4-BE49-F238E27FC236}">
                <a16:creationId xmlns:a16="http://schemas.microsoft.com/office/drawing/2014/main" id="{783F373E-C3AF-40D4-B159-33917C423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63" y="3758639"/>
            <a:ext cx="3536852" cy="230699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0171DE3-DB35-41BF-B739-BA0037EA5126}"/>
              </a:ext>
            </a:extLst>
          </p:cNvPr>
          <p:cNvSpPr txBox="1">
            <a:spLocks/>
          </p:cNvSpPr>
          <p:nvPr/>
        </p:nvSpPr>
        <p:spPr bwMode="gray">
          <a:xfrm>
            <a:off x="5297934" y="495300"/>
            <a:ext cx="4630124" cy="16002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Whale Optimization Algorithm (WOA)</a:t>
            </a:r>
          </a:p>
        </p:txBody>
      </p:sp>
    </p:spTree>
    <p:extLst>
      <p:ext uri="{BB962C8B-B14F-4D97-AF65-F5344CB8AC3E}">
        <p14:creationId xmlns:p14="http://schemas.microsoft.com/office/powerpoint/2010/main" val="3329766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aveen Kandwal: FLOWCHART">
            <a:extLst>
              <a:ext uri="{FF2B5EF4-FFF2-40B4-BE49-F238E27FC236}">
                <a16:creationId xmlns:a16="http://schemas.microsoft.com/office/drawing/2014/main" id="{C9E72355-E864-4A2F-A3F8-9FE7BE92EE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54079" y="136211"/>
            <a:ext cx="7283841" cy="658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5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9A58-E2C4-4EC8-9052-2F8A3295A260}"/>
              </a:ext>
            </a:extLst>
          </p:cNvPr>
          <p:cNvSpPr>
            <a:spLocks noGrp="1"/>
          </p:cNvSpPr>
          <p:nvPr>
            <p:ph type="title"/>
          </p:nvPr>
        </p:nvSpPr>
        <p:spPr/>
        <p:txBody>
          <a:bodyPr/>
          <a:lstStyle/>
          <a:p>
            <a:r>
              <a:rPr lang="en-US" dirty="0"/>
              <a:t>Applications of WOA</a:t>
            </a:r>
          </a:p>
        </p:txBody>
      </p:sp>
      <p:sp>
        <p:nvSpPr>
          <p:cNvPr id="5" name="TextBox 4">
            <a:extLst>
              <a:ext uri="{FF2B5EF4-FFF2-40B4-BE49-F238E27FC236}">
                <a16:creationId xmlns:a16="http://schemas.microsoft.com/office/drawing/2014/main" id="{F9CD6857-34C1-48A8-853F-052784F02F59}"/>
              </a:ext>
            </a:extLst>
          </p:cNvPr>
          <p:cNvSpPr txBox="1"/>
          <p:nvPr/>
        </p:nvSpPr>
        <p:spPr>
          <a:xfrm>
            <a:off x="633954" y="2792745"/>
            <a:ext cx="4522508" cy="3416320"/>
          </a:xfrm>
          <a:prstGeom prst="rect">
            <a:avLst/>
          </a:prstGeom>
          <a:noFill/>
        </p:spPr>
        <p:txBody>
          <a:bodyPr wrap="square">
            <a:spAutoFit/>
          </a:bodyPr>
          <a:lstStyle/>
          <a:p>
            <a:pPr algn="just"/>
            <a:r>
              <a:rPr lang="en-US" dirty="0"/>
              <a:t>The WOA is a new swarm intelligence optimization algorithm, which was proposed by Australian scholars </a:t>
            </a:r>
            <a:r>
              <a:rPr lang="en-US" dirty="0" err="1"/>
              <a:t>Mirjalili</a:t>
            </a:r>
            <a:r>
              <a:rPr lang="en-US" dirty="0"/>
              <a:t> and Lewis in 2016. Inspired by the hunting behavior of humpback whales in nature, the algorithm simulates the shrinking encircling, spiral updating position, and random hunting mechanisms of the humpback whale population. The algorithm includes three stages: encircling prey, bubble net attack and search for prey. </a:t>
            </a:r>
          </a:p>
        </p:txBody>
      </p:sp>
      <p:pic>
        <p:nvPicPr>
          <p:cNvPr id="9" name="Picture 8">
            <a:extLst>
              <a:ext uri="{FF2B5EF4-FFF2-40B4-BE49-F238E27FC236}">
                <a16:creationId xmlns:a16="http://schemas.microsoft.com/office/drawing/2014/main" id="{098F1194-7D41-4F18-854E-8F621E217D92}"/>
              </a:ext>
            </a:extLst>
          </p:cNvPr>
          <p:cNvPicPr>
            <a:picLocks noChangeAspect="1"/>
          </p:cNvPicPr>
          <p:nvPr/>
        </p:nvPicPr>
        <p:blipFill rotWithShape="1">
          <a:blip r:embed="rId2"/>
          <a:srcRect l="35181" t="27490" r="8609" b="24261"/>
          <a:stretch/>
        </p:blipFill>
        <p:spPr>
          <a:xfrm>
            <a:off x="5635220" y="2792745"/>
            <a:ext cx="6262543" cy="3023593"/>
          </a:xfrm>
          <a:prstGeom prst="rect">
            <a:avLst/>
          </a:prstGeom>
          <a:ln>
            <a:solidFill>
              <a:schemeClr val="tx1"/>
            </a:solidFill>
          </a:ln>
        </p:spPr>
      </p:pic>
    </p:spTree>
    <p:extLst>
      <p:ext uri="{BB962C8B-B14F-4D97-AF65-F5344CB8AC3E}">
        <p14:creationId xmlns:p14="http://schemas.microsoft.com/office/powerpoint/2010/main" val="2948972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C9E-8389-46BC-A45E-FF5D4EB26A9F}"/>
              </a:ext>
            </a:extLst>
          </p:cNvPr>
          <p:cNvSpPr txBox="1"/>
          <p:nvPr/>
        </p:nvSpPr>
        <p:spPr>
          <a:xfrm>
            <a:off x="1583049" y="621758"/>
            <a:ext cx="8087470" cy="646331"/>
          </a:xfrm>
          <a:prstGeom prst="rect">
            <a:avLst/>
          </a:prstGeom>
          <a:noFill/>
        </p:spPr>
        <p:txBody>
          <a:bodyPr wrap="none" rtlCol="0">
            <a:spAutoFit/>
          </a:bodyPr>
          <a:lstStyle/>
          <a:p>
            <a:r>
              <a:rPr lang="en-US" sz="3600" dirty="0"/>
              <a:t>Humpback Whale: Hunting Technique</a:t>
            </a:r>
          </a:p>
        </p:txBody>
      </p:sp>
      <p:pic>
        <p:nvPicPr>
          <p:cNvPr id="3" name="videoplayback">
            <a:hlinkClick r:id="" action="ppaction://media"/>
            <a:extLst>
              <a:ext uri="{FF2B5EF4-FFF2-40B4-BE49-F238E27FC236}">
                <a16:creationId xmlns:a16="http://schemas.microsoft.com/office/drawing/2014/main" id="{71116D5C-59AC-4631-B382-2D89913905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363" y="1721306"/>
            <a:ext cx="6019914" cy="4514936"/>
          </a:xfrm>
          <a:prstGeom prst="rect">
            <a:avLst/>
          </a:prstGeom>
        </p:spPr>
      </p:pic>
    </p:spTree>
    <p:extLst>
      <p:ext uri="{BB962C8B-B14F-4D97-AF65-F5344CB8AC3E}">
        <p14:creationId xmlns:p14="http://schemas.microsoft.com/office/powerpoint/2010/main" val="14402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2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6" name="Picture 2" descr="Online revision classes for our SSS3 students - St Gregory's College">
            <a:extLst>
              <a:ext uri="{FF2B5EF4-FFF2-40B4-BE49-F238E27FC236}">
                <a16:creationId xmlns:a16="http://schemas.microsoft.com/office/drawing/2014/main" id="{97107B0C-5702-4EBA-B50D-AAA38B8AC8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2607" y="643467"/>
            <a:ext cx="3536013" cy="359020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8" name="Picture 4" descr="Team Work PNG File Clipart | Clip art, Free clip art, Stick man">
            <a:extLst>
              <a:ext uri="{FF2B5EF4-FFF2-40B4-BE49-F238E27FC236}">
                <a16:creationId xmlns:a16="http://schemas.microsoft.com/office/drawing/2014/main" id="{47FF9FB7-5992-4D2A-85A9-7ADBE7B799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9529" y="2108541"/>
            <a:ext cx="5489331" cy="411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50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80DA2-F673-47C9-AA04-FCA2FA649B7A}"/>
              </a:ext>
            </a:extLst>
          </p:cNvPr>
          <p:cNvSpPr txBox="1"/>
          <p:nvPr/>
        </p:nvSpPr>
        <p:spPr>
          <a:xfrm>
            <a:off x="756136" y="1955801"/>
            <a:ext cx="10737169" cy="707886"/>
          </a:xfrm>
          <a:prstGeom prst="rect">
            <a:avLst/>
          </a:prstGeom>
          <a:noFill/>
        </p:spPr>
        <p:txBody>
          <a:bodyPr wrap="square">
            <a:spAutoFit/>
          </a:bodyPr>
          <a:lstStyle/>
          <a:p>
            <a:pPr algn="l"/>
            <a:r>
              <a:rPr lang="en-US" sz="2000" b="1" i="0" u="none" strike="noStrike" baseline="0" dirty="0">
                <a:latin typeface="Times New Roman" panose="02020603050405020304" pitchFamily="18" charset="0"/>
              </a:rPr>
              <a:t>1. </a:t>
            </a:r>
            <a:r>
              <a:rPr lang="en-US" sz="2000" b="0" i="0" u="none" strike="noStrike" baseline="0" dirty="0">
                <a:latin typeface="Times New Roman" panose="02020603050405020304" pitchFamily="18" charset="0"/>
              </a:rPr>
              <a:t>List all the steps used by </a:t>
            </a:r>
            <a:r>
              <a:rPr lang="en-US" sz="2000" b="0" i="0" u="none" strike="noStrike" baseline="0" dirty="0">
                <a:solidFill>
                  <a:srgbClr val="002060"/>
                </a:solidFill>
                <a:latin typeface="Times New Roman" panose="02020603050405020304" pitchFamily="18" charset="0"/>
              </a:rPr>
              <a:t>Algorithm 1 (procedure max)</a:t>
            </a:r>
            <a:r>
              <a:rPr lang="en-US" sz="2000" b="0" i="0" u="none" strike="noStrike" baseline="0" dirty="0">
                <a:latin typeface="Times New Roman" panose="02020603050405020304" pitchFamily="18" charset="0"/>
              </a:rPr>
              <a:t> to find the maximum of the list: 1, 8, 12, 9, 11, 2, 14, 5, 10, 4.</a:t>
            </a:r>
            <a:endParaRPr lang="en-US" sz="2000" dirty="0"/>
          </a:p>
        </p:txBody>
      </p:sp>
      <p:sp>
        <p:nvSpPr>
          <p:cNvPr id="7" name="TextBox 6">
            <a:extLst>
              <a:ext uri="{FF2B5EF4-FFF2-40B4-BE49-F238E27FC236}">
                <a16:creationId xmlns:a16="http://schemas.microsoft.com/office/drawing/2014/main" id="{E6B9EACF-E663-4308-8217-9C3E108948BC}"/>
              </a:ext>
            </a:extLst>
          </p:cNvPr>
          <p:cNvSpPr txBox="1"/>
          <p:nvPr/>
        </p:nvSpPr>
        <p:spPr>
          <a:xfrm>
            <a:off x="756136" y="4729816"/>
            <a:ext cx="10568356" cy="707886"/>
          </a:xfrm>
          <a:prstGeom prst="rect">
            <a:avLst/>
          </a:prstGeom>
          <a:noFill/>
        </p:spPr>
        <p:txBody>
          <a:bodyPr wrap="square">
            <a:spAutoFit/>
          </a:bodyPr>
          <a:lstStyle/>
          <a:p>
            <a:pPr algn="l"/>
            <a:r>
              <a:rPr lang="en-US" sz="2000" dirty="0">
                <a:latin typeface="Times New Roman" panose="02020603050405020304" pitchFamily="18" charset="0"/>
              </a:rPr>
              <a:t>3</a:t>
            </a:r>
            <a:r>
              <a:rPr lang="en-US" sz="2000" b="0" i="0" u="none" strike="noStrike" baseline="0" dirty="0">
                <a:latin typeface="Times New Roman" panose="02020603050405020304" pitchFamily="18" charset="0"/>
              </a:rPr>
              <a:t>. Describe an algorithm that takes as input a list of </a:t>
            </a:r>
            <a:r>
              <a:rPr lang="en-US" sz="2000" b="0" i="1" u="none" strike="noStrike" baseline="0" dirty="0">
                <a:latin typeface="MTMI"/>
              </a:rPr>
              <a:t>n </a:t>
            </a:r>
            <a:r>
              <a:rPr lang="en-US" sz="2000" b="0" i="0" u="none" strike="noStrike" baseline="0" dirty="0">
                <a:latin typeface="Times New Roman" panose="02020603050405020304" pitchFamily="18" charset="0"/>
              </a:rPr>
              <a:t>integers and finds the location of the last even integer in the list or returns 0 if there are no even integers in the list.</a:t>
            </a:r>
            <a:endParaRPr lang="en-US" sz="2000" dirty="0"/>
          </a:p>
        </p:txBody>
      </p:sp>
      <p:sp>
        <p:nvSpPr>
          <p:cNvPr id="9" name="TextBox 8">
            <a:extLst>
              <a:ext uri="{FF2B5EF4-FFF2-40B4-BE49-F238E27FC236}">
                <a16:creationId xmlns:a16="http://schemas.microsoft.com/office/drawing/2014/main" id="{A77F1324-9B41-4449-970C-040095EF5FB9}"/>
              </a:ext>
            </a:extLst>
          </p:cNvPr>
          <p:cNvSpPr txBox="1"/>
          <p:nvPr/>
        </p:nvSpPr>
        <p:spPr>
          <a:xfrm>
            <a:off x="756136" y="3323327"/>
            <a:ext cx="8486338" cy="400110"/>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2. Devise an algorithm that finds the sum of all the integers in a list.</a:t>
            </a:r>
            <a:endParaRPr lang="en-US" sz="2000" dirty="0"/>
          </a:p>
        </p:txBody>
      </p:sp>
      <p:sp>
        <p:nvSpPr>
          <p:cNvPr id="10" name="TextBox 9">
            <a:extLst>
              <a:ext uri="{FF2B5EF4-FFF2-40B4-BE49-F238E27FC236}">
                <a16:creationId xmlns:a16="http://schemas.microsoft.com/office/drawing/2014/main" id="{B93B64A5-2473-406D-97D6-F9B472D6C072}"/>
              </a:ext>
            </a:extLst>
          </p:cNvPr>
          <p:cNvSpPr txBox="1"/>
          <p:nvPr/>
        </p:nvSpPr>
        <p:spPr>
          <a:xfrm>
            <a:off x="436098" y="535967"/>
            <a:ext cx="2125903" cy="646331"/>
          </a:xfrm>
          <a:prstGeom prst="rect">
            <a:avLst/>
          </a:prstGeom>
          <a:noFill/>
        </p:spPr>
        <p:txBody>
          <a:bodyPr wrap="none" rtlCol="0">
            <a:spAutoFit/>
          </a:bodyPr>
          <a:lstStyle/>
          <a:p>
            <a:r>
              <a:rPr lang="en-US" sz="3600" b="1" dirty="0">
                <a:solidFill>
                  <a:schemeClr val="accent1">
                    <a:lumMod val="75000"/>
                  </a:schemeClr>
                </a:solidFill>
              </a:rPr>
              <a:t>Practice</a:t>
            </a:r>
          </a:p>
        </p:txBody>
      </p:sp>
      <p:pic>
        <p:nvPicPr>
          <p:cNvPr id="6" name="Picture 2" descr="The Definition of a Problem - a Critical Step | Indra Process and  Performance Consulting">
            <a:extLst>
              <a:ext uri="{FF2B5EF4-FFF2-40B4-BE49-F238E27FC236}">
                <a16:creationId xmlns:a16="http://schemas.microsoft.com/office/drawing/2014/main" id="{9D172E21-07D9-4F07-8A59-B35EF29B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74" y="2631086"/>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65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5C930-101A-4442-88B8-38FDC9311255}"/>
              </a:ext>
            </a:extLst>
          </p:cNvPr>
          <p:cNvPicPr>
            <a:picLocks noChangeAspect="1"/>
          </p:cNvPicPr>
          <p:nvPr/>
        </p:nvPicPr>
        <p:blipFill>
          <a:blip r:embed="rId2"/>
          <a:stretch>
            <a:fillRect/>
          </a:stretch>
        </p:blipFill>
        <p:spPr>
          <a:xfrm>
            <a:off x="718830" y="732580"/>
            <a:ext cx="7302204" cy="1178244"/>
          </a:xfrm>
          <a:prstGeom prst="rect">
            <a:avLst/>
          </a:prstGeom>
        </p:spPr>
      </p:pic>
      <p:pic>
        <p:nvPicPr>
          <p:cNvPr id="5" name="Picture 4">
            <a:extLst>
              <a:ext uri="{FF2B5EF4-FFF2-40B4-BE49-F238E27FC236}">
                <a16:creationId xmlns:a16="http://schemas.microsoft.com/office/drawing/2014/main" id="{3F6854A7-3030-4CB0-8586-9818BEA5DE27}"/>
              </a:ext>
            </a:extLst>
          </p:cNvPr>
          <p:cNvPicPr>
            <a:picLocks noChangeAspect="1"/>
          </p:cNvPicPr>
          <p:nvPr/>
        </p:nvPicPr>
        <p:blipFill>
          <a:blip r:embed="rId3"/>
          <a:stretch>
            <a:fillRect/>
          </a:stretch>
        </p:blipFill>
        <p:spPr>
          <a:xfrm>
            <a:off x="1595069" y="2431347"/>
            <a:ext cx="5831131" cy="1696329"/>
          </a:xfrm>
          <a:prstGeom prst="rect">
            <a:avLst/>
          </a:prstGeom>
        </p:spPr>
      </p:pic>
      <p:pic>
        <p:nvPicPr>
          <p:cNvPr id="7" name="Picture 6">
            <a:extLst>
              <a:ext uri="{FF2B5EF4-FFF2-40B4-BE49-F238E27FC236}">
                <a16:creationId xmlns:a16="http://schemas.microsoft.com/office/drawing/2014/main" id="{C8BD8994-EE5A-41BE-9E1E-6127D90859C5}"/>
              </a:ext>
            </a:extLst>
          </p:cNvPr>
          <p:cNvPicPr>
            <a:picLocks noChangeAspect="1"/>
          </p:cNvPicPr>
          <p:nvPr/>
        </p:nvPicPr>
        <p:blipFill>
          <a:blip r:embed="rId4"/>
          <a:stretch>
            <a:fillRect/>
          </a:stretch>
        </p:blipFill>
        <p:spPr>
          <a:xfrm>
            <a:off x="3817763" y="4648199"/>
            <a:ext cx="6606397" cy="1812585"/>
          </a:xfrm>
          <a:prstGeom prst="rect">
            <a:avLst/>
          </a:prstGeom>
        </p:spPr>
      </p:pic>
      <p:pic>
        <p:nvPicPr>
          <p:cNvPr id="8" name="Picture 2" descr="Act Now Button Concept 3d Illustration Stock Illustration 1148735156 |  Shutterstock">
            <a:extLst>
              <a:ext uri="{FF2B5EF4-FFF2-40B4-BE49-F238E27FC236}">
                <a16:creationId xmlns:a16="http://schemas.microsoft.com/office/drawing/2014/main" id="{87FC849B-1E99-47CB-8420-12BDB7DDB9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307"/>
          <a:stretch/>
        </p:blipFill>
        <p:spPr bwMode="auto">
          <a:xfrm>
            <a:off x="9106678" y="1910824"/>
            <a:ext cx="2366492" cy="210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42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33B017CD-80F1-4546-AEF4-AAA2B01F6981}"/>
              </a:ext>
            </a:extLst>
          </p:cNvPr>
          <p:cNvSpPr txBox="1"/>
          <p:nvPr/>
        </p:nvSpPr>
        <p:spPr>
          <a:xfrm>
            <a:off x="1154954" y="2603500"/>
            <a:ext cx="3654073" cy="341630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rPr>
              <a:t>4. </a:t>
            </a:r>
            <a:r>
              <a:rPr lang="en-US" sz="2000" u="none" strike="noStrike" baseline="0" dirty="0">
                <a:solidFill>
                  <a:schemeClr val="tx1">
                    <a:lumMod val="75000"/>
                    <a:lumOff val="25000"/>
                  </a:schemeClr>
                </a:solidFill>
              </a:rPr>
              <a:t>Describe an algorithm that locates the first occurrence of the largest element in a finite list of integers, where the integers in the list are not necessarily distinct.</a:t>
            </a:r>
            <a:endParaRPr lang="en-US" sz="2000" dirty="0">
              <a:solidFill>
                <a:schemeClr val="tx1">
                  <a:lumMod val="75000"/>
                  <a:lumOff val="25000"/>
                </a:schemeClr>
              </a:solidFill>
            </a:endParaRPr>
          </a:p>
        </p:txBody>
      </p:sp>
      <p:pic>
        <p:nvPicPr>
          <p:cNvPr id="5" name="Picture 4">
            <a:extLst>
              <a:ext uri="{FF2B5EF4-FFF2-40B4-BE49-F238E27FC236}">
                <a16:creationId xmlns:a16="http://schemas.microsoft.com/office/drawing/2014/main" id="{C60789C4-30EF-48F6-8128-6D6A450DB456}"/>
              </a:ext>
            </a:extLst>
          </p:cNvPr>
          <p:cNvPicPr>
            <a:picLocks noChangeAspect="1"/>
          </p:cNvPicPr>
          <p:nvPr/>
        </p:nvPicPr>
        <p:blipFill>
          <a:blip r:embed="rId3"/>
          <a:stretch>
            <a:fillRect/>
          </a:stretch>
        </p:blipFill>
        <p:spPr>
          <a:xfrm>
            <a:off x="5184391" y="2775951"/>
            <a:ext cx="5759931"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881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53994-4E13-4AC9-8541-70FA7B612B60}"/>
              </a:ext>
            </a:extLst>
          </p:cNvPr>
          <p:cNvPicPr>
            <a:picLocks noChangeAspect="1"/>
          </p:cNvPicPr>
          <p:nvPr/>
        </p:nvPicPr>
        <p:blipFill>
          <a:blip r:embed="rId2"/>
          <a:stretch>
            <a:fillRect/>
          </a:stretch>
        </p:blipFill>
        <p:spPr>
          <a:xfrm>
            <a:off x="1410433" y="1254002"/>
            <a:ext cx="5010150" cy="1114425"/>
          </a:xfrm>
          <a:prstGeom prst="rect">
            <a:avLst/>
          </a:prstGeom>
        </p:spPr>
      </p:pic>
      <p:pic>
        <p:nvPicPr>
          <p:cNvPr id="7" name="Picture 6">
            <a:extLst>
              <a:ext uri="{FF2B5EF4-FFF2-40B4-BE49-F238E27FC236}">
                <a16:creationId xmlns:a16="http://schemas.microsoft.com/office/drawing/2014/main" id="{51728DCC-BFFE-4A5B-9910-CC84410B2D51}"/>
              </a:ext>
            </a:extLst>
          </p:cNvPr>
          <p:cNvPicPr>
            <a:picLocks noChangeAspect="1"/>
          </p:cNvPicPr>
          <p:nvPr/>
        </p:nvPicPr>
        <p:blipFill>
          <a:blip r:embed="rId3"/>
          <a:stretch>
            <a:fillRect/>
          </a:stretch>
        </p:blipFill>
        <p:spPr>
          <a:xfrm>
            <a:off x="1410433" y="3765674"/>
            <a:ext cx="6343650" cy="723900"/>
          </a:xfrm>
          <a:prstGeom prst="rect">
            <a:avLst/>
          </a:prstGeom>
        </p:spPr>
      </p:pic>
      <p:sp>
        <p:nvSpPr>
          <p:cNvPr id="8" name="TextBox 7">
            <a:extLst>
              <a:ext uri="{FF2B5EF4-FFF2-40B4-BE49-F238E27FC236}">
                <a16:creationId xmlns:a16="http://schemas.microsoft.com/office/drawing/2014/main" id="{AF977D27-EC04-4739-9DA9-869089AB69C6}"/>
              </a:ext>
            </a:extLst>
          </p:cNvPr>
          <p:cNvSpPr txBox="1"/>
          <p:nvPr/>
        </p:nvSpPr>
        <p:spPr>
          <a:xfrm>
            <a:off x="900332" y="1254002"/>
            <a:ext cx="393056" cy="369332"/>
          </a:xfrm>
          <a:prstGeom prst="rect">
            <a:avLst/>
          </a:prstGeom>
          <a:noFill/>
        </p:spPr>
        <p:txBody>
          <a:bodyPr wrap="none" rtlCol="0">
            <a:spAutoFit/>
          </a:bodyPr>
          <a:lstStyle/>
          <a:p>
            <a:r>
              <a:rPr lang="en-US" dirty="0"/>
              <a:t>5)</a:t>
            </a:r>
          </a:p>
        </p:txBody>
      </p:sp>
      <p:sp>
        <p:nvSpPr>
          <p:cNvPr id="9" name="TextBox 8">
            <a:extLst>
              <a:ext uri="{FF2B5EF4-FFF2-40B4-BE49-F238E27FC236}">
                <a16:creationId xmlns:a16="http://schemas.microsoft.com/office/drawing/2014/main" id="{3E37477B-675C-42F4-BEF5-21E0ECE91B8E}"/>
              </a:ext>
            </a:extLst>
          </p:cNvPr>
          <p:cNvSpPr txBox="1"/>
          <p:nvPr/>
        </p:nvSpPr>
        <p:spPr>
          <a:xfrm>
            <a:off x="900332" y="3765674"/>
            <a:ext cx="401072" cy="369332"/>
          </a:xfrm>
          <a:prstGeom prst="rect">
            <a:avLst/>
          </a:prstGeom>
          <a:noFill/>
        </p:spPr>
        <p:txBody>
          <a:bodyPr wrap="none" rtlCol="0">
            <a:spAutoFit/>
          </a:bodyPr>
          <a:lstStyle/>
          <a:p>
            <a:r>
              <a:rPr lang="en-US" dirty="0"/>
              <a:t>6)</a:t>
            </a:r>
          </a:p>
        </p:txBody>
      </p:sp>
      <p:pic>
        <p:nvPicPr>
          <p:cNvPr id="6" name="Picture 2" descr="The Definition of a Problem - a Critical Step | Indra Process and  Performance Consulting">
            <a:extLst>
              <a:ext uri="{FF2B5EF4-FFF2-40B4-BE49-F238E27FC236}">
                <a16:creationId xmlns:a16="http://schemas.microsoft.com/office/drawing/2014/main" id="{0C210B04-8508-4DEF-916C-B14FBC9B3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746" y="4127624"/>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21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2A81D-6E57-4D64-BD06-C74F365771D2}"/>
              </a:ext>
            </a:extLst>
          </p:cNvPr>
          <p:cNvPicPr>
            <a:picLocks noChangeAspect="1"/>
          </p:cNvPicPr>
          <p:nvPr/>
        </p:nvPicPr>
        <p:blipFill rotWithShape="1">
          <a:blip r:embed="rId2"/>
          <a:srcRect t="10156"/>
          <a:stretch/>
        </p:blipFill>
        <p:spPr>
          <a:xfrm>
            <a:off x="1571917" y="3899632"/>
            <a:ext cx="6057900" cy="871171"/>
          </a:xfrm>
          <a:prstGeom prst="rect">
            <a:avLst/>
          </a:prstGeom>
        </p:spPr>
      </p:pic>
      <p:sp>
        <p:nvSpPr>
          <p:cNvPr id="5" name="TextBox 4">
            <a:extLst>
              <a:ext uri="{FF2B5EF4-FFF2-40B4-BE49-F238E27FC236}">
                <a16:creationId xmlns:a16="http://schemas.microsoft.com/office/drawing/2014/main" id="{47598A76-448E-4BD3-9052-E2031B4F271C}"/>
              </a:ext>
            </a:extLst>
          </p:cNvPr>
          <p:cNvSpPr txBox="1"/>
          <p:nvPr/>
        </p:nvSpPr>
        <p:spPr>
          <a:xfrm>
            <a:off x="1571917" y="1322062"/>
            <a:ext cx="2642675" cy="1200329"/>
          </a:xfrm>
          <a:prstGeom prst="rect">
            <a:avLst/>
          </a:prstGeom>
          <a:noFill/>
        </p:spPr>
        <p:txBody>
          <a:bodyPr wrap="square">
            <a:spAutoFit/>
          </a:bodyPr>
          <a:lstStyle/>
          <a:p>
            <a:pPr marL="342900" indent="-342900">
              <a:buAutoNum type="alphaLcParenR"/>
            </a:pPr>
            <a:r>
              <a:rPr lang="pt-BR" dirty="0">
                <a:latin typeface="Amasis MT Pro Medium" panose="02040604050005020304" pitchFamily="18" charset="0"/>
              </a:rPr>
              <a:t>1, 5, 4, 3, 2; </a:t>
            </a:r>
          </a:p>
          <a:p>
            <a:r>
              <a:rPr lang="pt-BR" dirty="0">
                <a:latin typeface="Amasis MT Pro Medium" panose="02040604050005020304" pitchFamily="18" charset="0"/>
              </a:rPr>
              <a:t>1, 2, 4, 3, 5; </a:t>
            </a:r>
          </a:p>
          <a:p>
            <a:r>
              <a:rPr lang="pt-BR" dirty="0">
                <a:latin typeface="Amasis MT Pro Medium" panose="02040604050005020304" pitchFamily="18" charset="0"/>
              </a:rPr>
              <a:t>1, 2, 3, 4, 5; </a:t>
            </a:r>
          </a:p>
          <a:p>
            <a:r>
              <a:rPr lang="pt-BR" dirty="0">
                <a:latin typeface="Amasis MT Pro Medium" panose="02040604050005020304" pitchFamily="18" charset="0"/>
              </a:rPr>
              <a:t>1, 2, 3, 4, 5 </a:t>
            </a:r>
          </a:p>
        </p:txBody>
      </p:sp>
      <p:sp>
        <p:nvSpPr>
          <p:cNvPr id="7" name="TextBox 6">
            <a:extLst>
              <a:ext uri="{FF2B5EF4-FFF2-40B4-BE49-F238E27FC236}">
                <a16:creationId xmlns:a16="http://schemas.microsoft.com/office/drawing/2014/main" id="{091408CA-A6D2-4C2E-B50F-CC377D2492A0}"/>
              </a:ext>
            </a:extLst>
          </p:cNvPr>
          <p:cNvSpPr txBox="1"/>
          <p:nvPr/>
        </p:nvSpPr>
        <p:spPr>
          <a:xfrm>
            <a:off x="3835935" y="1322061"/>
            <a:ext cx="2296552" cy="1200329"/>
          </a:xfrm>
          <a:prstGeom prst="rect">
            <a:avLst/>
          </a:prstGeom>
          <a:noFill/>
        </p:spPr>
        <p:txBody>
          <a:bodyPr wrap="square">
            <a:spAutoFit/>
          </a:bodyPr>
          <a:lstStyle/>
          <a:p>
            <a:r>
              <a:rPr lang="pt-BR" dirty="0">
                <a:latin typeface="Amasis MT Pro Medium" panose="02040604050005020304" pitchFamily="18" charset="0"/>
              </a:rPr>
              <a:t>b) 1, 4, 3, 2, 5; </a:t>
            </a:r>
          </a:p>
          <a:p>
            <a:r>
              <a:rPr lang="pt-BR" dirty="0">
                <a:latin typeface="Amasis MT Pro Medium" panose="02040604050005020304" pitchFamily="18" charset="0"/>
              </a:rPr>
              <a:t>1, 2, 3, 4, 5; </a:t>
            </a:r>
          </a:p>
          <a:p>
            <a:r>
              <a:rPr lang="pt-BR" dirty="0">
                <a:latin typeface="Amasis MT Pro Medium" panose="02040604050005020304" pitchFamily="18" charset="0"/>
              </a:rPr>
              <a:t>1, 2, 3, 4, 5; </a:t>
            </a:r>
          </a:p>
          <a:p>
            <a:r>
              <a:rPr lang="pt-BR" dirty="0">
                <a:latin typeface="Amasis MT Pro Medium" panose="02040604050005020304" pitchFamily="18" charset="0"/>
              </a:rPr>
              <a:t>1, 2, 3, 4, 5</a:t>
            </a:r>
            <a:endParaRPr lang="en-US" dirty="0">
              <a:latin typeface="Amasis MT Pro Medium" panose="02040604050005020304" pitchFamily="18" charset="0"/>
            </a:endParaRPr>
          </a:p>
        </p:txBody>
      </p:sp>
      <p:sp>
        <p:nvSpPr>
          <p:cNvPr id="9" name="TextBox 8">
            <a:extLst>
              <a:ext uri="{FF2B5EF4-FFF2-40B4-BE49-F238E27FC236}">
                <a16:creationId xmlns:a16="http://schemas.microsoft.com/office/drawing/2014/main" id="{34F57B36-FD82-4EE9-AE60-42511ADA0DF0}"/>
              </a:ext>
            </a:extLst>
          </p:cNvPr>
          <p:cNvSpPr txBox="1"/>
          <p:nvPr/>
        </p:nvSpPr>
        <p:spPr>
          <a:xfrm>
            <a:off x="6278597" y="1322060"/>
            <a:ext cx="2296551" cy="1200329"/>
          </a:xfrm>
          <a:prstGeom prst="rect">
            <a:avLst/>
          </a:prstGeom>
          <a:noFill/>
        </p:spPr>
        <p:txBody>
          <a:bodyPr wrap="square">
            <a:spAutoFit/>
          </a:bodyPr>
          <a:lstStyle/>
          <a:p>
            <a:r>
              <a:rPr lang="pt-BR" dirty="0">
                <a:latin typeface="Amasis MT Pro Medium" panose="02040604050005020304" pitchFamily="18" charset="0"/>
              </a:rPr>
              <a:t>c) 1, 2, 3, 4, 5; </a:t>
            </a:r>
          </a:p>
          <a:p>
            <a:r>
              <a:rPr lang="pt-BR" dirty="0">
                <a:latin typeface="Amasis MT Pro Medium" panose="02040604050005020304" pitchFamily="18" charset="0"/>
              </a:rPr>
              <a:t>1, 2, 3, 4, 5; </a:t>
            </a:r>
          </a:p>
          <a:p>
            <a:r>
              <a:rPr lang="pt-BR" dirty="0">
                <a:latin typeface="Amasis MT Pro Medium" panose="02040604050005020304" pitchFamily="18" charset="0"/>
              </a:rPr>
              <a:t>1, 2, 3, 4, 5; </a:t>
            </a:r>
          </a:p>
          <a:p>
            <a:r>
              <a:rPr lang="pt-BR" dirty="0">
                <a:latin typeface="Amasis MT Pro Medium" panose="02040604050005020304" pitchFamily="18" charset="0"/>
              </a:rPr>
              <a:t>1, 2, 3, 4, 5</a:t>
            </a:r>
            <a:endParaRPr lang="en-US" dirty="0">
              <a:latin typeface="Amasis MT Pro Medium" panose="02040604050005020304" pitchFamily="18" charset="0"/>
            </a:endParaRPr>
          </a:p>
        </p:txBody>
      </p:sp>
      <p:sp>
        <p:nvSpPr>
          <p:cNvPr id="10" name="TextBox 9">
            <a:extLst>
              <a:ext uri="{FF2B5EF4-FFF2-40B4-BE49-F238E27FC236}">
                <a16:creationId xmlns:a16="http://schemas.microsoft.com/office/drawing/2014/main" id="{0171C538-29BA-4619-AB5A-EB2F27FF59A4}"/>
              </a:ext>
            </a:extLst>
          </p:cNvPr>
          <p:cNvSpPr txBox="1"/>
          <p:nvPr/>
        </p:nvSpPr>
        <p:spPr>
          <a:xfrm>
            <a:off x="956603" y="3873352"/>
            <a:ext cx="436338" cy="369332"/>
          </a:xfrm>
          <a:prstGeom prst="rect">
            <a:avLst/>
          </a:prstGeom>
          <a:noFill/>
        </p:spPr>
        <p:txBody>
          <a:bodyPr wrap="none" rtlCol="0">
            <a:spAutoFit/>
          </a:bodyPr>
          <a:lstStyle/>
          <a:p>
            <a:r>
              <a:rPr lang="en-US" b="1" dirty="0">
                <a:solidFill>
                  <a:srgbClr val="00B050"/>
                </a:solidFill>
              </a:rPr>
              <a:t>6)</a:t>
            </a:r>
          </a:p>
        </p:txBody>
      </p:sp>
      <p:sp>
        <p:nvSpPr>
          <p:cNvPr id="11" name="TextBox 10">
            <a:extLst>
              <a:ext uri="{FF2B5EF4-FFF2-40B4-BE49-F238E27FC236}">
                <a16:creationId xmlns:a16="http://schemas.microsoft.com/office/drawing/2014/main" id="{91E84F29-A4E5-417A-8335-9B211E8220EB}"/>
              </a:ext>
            </a:extLst>
          </p:cNvPr>
          <p:cNvSpPr txBox="1"/>
          <p:nvPr/>
        </p:nvSpPr>
        <p:spPr>
          <a:xfrm>
            <a:off x="876825" y="1322061"/>
            <a:ext cx="425116" cy="369332"/>
          </a:xfrm>
          <a:prstGeom prst="rect">
            <a:avLst/>
          </a:prstGeom>
          <a:noFill/>
        </p:spPr>
        <p:txBody>
          <a:bodyPr wrap="none" rtlCol="0">
            <a:spAutoFit/>
          </a:bodyPr>
          <a:lstStyle/>
          <a:p>
            <a:r>
              <a:rPr lang="en-US" b="1" dirty="0">
                <a:solidFill>
                  <a:srgbClr val="00B050"/>
                </a:solidFill>
              </a:rPr>
              <a:t>5)</a:t>
            </a:r>
          </a:p>
        </p:txBody>
      </p:sp>
      <p:pic>
        <p:nvPicPr>
          <p:cNvPr id="12" name="Picture 2" descr="Act Now Button Concept 3d Illustration Stock Illustration 1148735156 |  Shutterstock">
            <a:extLst>
              <a:ext uri="{FF2B5EF4-FFF2-40B4-BE49-F238E27FC236}">
                <a16:creationId xmlns:a16="http://schemas.microsoft.com/office/drawing/2014/main" id="{F31ACEA0-7FEF-4CB0-8FDD-30E5DFA12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07"/>
          <a:stretch/>
        </p:blipFill>
        <p:spPr bwMode="auto">
          <a:xfrm>
            <a:off x="8924203" y="2304045"/>
            <a:ext cx="2176872" cy="193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101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21AE5-5246-46FF-9D2D-0D230930CF31}"/>
              </a:ext>
            </a:extLst>
          </p:cNvPr>
          <p:cNvPicPr>
            <a:picLocks noChangeAspect="1"/>
          </p:cNvPicPr>
          <p:nvPr/>
        </p:nvPicPr>
        <p:blipFill rotWithShape="1">
          <a:blip r:embed="rId2"/>
          <a:srcRect l="28167" t="48328" r="34560" b="23983"/>
          <a:stretch/>
        </p:blipFill>
        <p:spPr>
          <a:xfrm>
            <a:off x="5893405" y="4184910"/>
            <a:ext cx="5688115" cy="2375727"/>
          </a:xfrm>
          <a:prstGeom prst="rect">
            <a:avLst/>
          </a:prstGeom>
        </p:spPr>
      </p:pic>
      <p:sp>
        <p:nvSpPr>
          <p:cNvPr id="8" name="TextBox 7">
            <a:extLst>
              <a:ext uri="{FF2B5EF4-FFF2-40B4-BE49-F238E27FC236}">
                <a16:creationId xmlns:a16="http://schemas.microsoft.com/office/drawing/2014/main" id="{818CDDFD-D630-4180-9325-3D9294058197}"/>
              </a:ext>
            </a:extLst>
          </p:cNvPr>
          <p:cNvSpPr txBox="1"/>
          <p:nvPr/>
        </p:nvSpPr>
        <p:spPr>
          <a:xfrm>
            <a:off x="1031774" y="451011"/>
            <a:ext cx="401072" cy="369332"/>
          </a:xfrm>
          <a:prstGeom prst="rect">
            <a:avLst/>
          </a:prstGeom>
          <a:noFill/>
        </p:spPr>
        <p:txBody>
          <a:bodyPr wrap="none" rtlCol="0">
            <a:spAutoFit/>
          </a:bodyPr>
          <a:lstStyle/>
          <a:p>
            <a:r>
              <a:rPr lang="en-US" dirty="0"/>
              <a:t>7)</a:t>
            </a:r>
          </a:p>
        </p:txBody>
      </p:sp>
      <p:sp>
        <p:nvSpPr>
          <p:cNvPr id="9" name="TextBox 8">
            <a:extLst>
              <a:ext uri="{FF2B5EF4-FFF2-40B4-BE49-F238E27FC236}">
                <a16:creationId xmlns:a16="http://schemas.microsoft.com/office/drawing/2014/main" id="{7815FDE9-56D6-4DC3-9B30-8D1E9FF398F9}"/>
              </a:ext>
            </a:extLst>
          </p:cNvPr>
          <p:cNvSpPr txBox="1"/>
          <p:nvPr/>
        </p:nvSpPr>
        <p:spPr>
          <a:xfrm>
            <a:off x="2362248" y="2673090"/>
            <a:ext cx="409086" cy="369332"/>
          </a:xfrm>
          <a:prstGeom prst="rect">
            <a:avLst/>
          </a:prstGeom>
          <a:noFill/>
        </p:spPr>
        <p:txBody>
          <a:bodyPr wrap="none" rtlCol="0">
            <a:spAutoFit/>
          </a:bodyPr>
          <a:lstStyle/>
          <a:p>
            <a:r>
              <a:rPr lang="en-US" dirty="0"/>
              <a:t>8)</a:t>
            </a:r>
          </a:p>
        </p:txBody>
      </p:sp>
      <p:sp>
        <p:nvSpPr>
          <p:cNvPr id="10" name="TextBox 9">
            <a:extLst>
              <a:ext uri="{FF2B5EF4-FFF2-40B4-BE49-F238E27FC236}">
                <a16:creationId xmlns:a16="http://schemas.microsoft.com/office/drawing/2014/main" id="{EEFF87EF-1BF9-4BFF-B68A-C3F2028C69E3}"/>
              </a:ext>
            </a:extLst>
          </p:cNvPr>
          <p:cNvSpPr txBox="1"/>
          <p:nvPr/>
        </p:nvSpPr>
        <p:spPr>
          <a:xfrm>
            <a:off x="5492333" y="4184910"/>
            <a:ext cx="401072" cy="369332"/>
          </a:xfrm>
          <a:prstGeom prst="rect">
            <a:avLst/>
          </a:prstGeom>
          <a:noFill/>
        </p:spPr>
        <p:txBody>
          <a:bodyPr wrap="none" rtlCol="0">
            <a:spAutoFit/>
          </a:bodyPr>
          <a:lstStyle/>
          <a:p>
            <a:r>
              <a:rPr lang="en-US" dirty="0"/>
              <a:t>9)</a:t>
            </a:r>
          </a:p>
        </p:txBody>
      </p:sp>
      <p:sp>
        <p:nvSpPr>
          <p:cNvPr id="11" name="TextBox 10">
            <a:extLst>
              <a:ext uri="{FF2B5EF4-FFF2-40B4-BE49-F238E27FC236}">
                <a16:creationId xmlns:a16="http://schemas.microsoft.com/office/drawing/2014/main" id="{B0115F4D-7ADB-41D4-8A00-D344726EECBB}"/>
              </a:ext>
            </a:extLst>
          </p:cNvPr>
          <p:cNvSpPr txBox="1"/>
          <p:nvPr/>
        </p:nvSpPr>
        <p:spPr>
          <a:xfrm>
            <a:off x="2771334" y="2534014"/>
            <a:ext cx="6936514" cy="1200329"/>
          </a:xfrm>
          <a:prstGeom prst="rect">
            <a:avLst/>
          </a:prstGeom>
          <a:noFill/>
        </p:spPr>
        <p:txBody>
          <a:bodyPr wrap="none" rtlCol="0">
            <a:spAutoFit/>
          </a:bodyPr>
          <a:lstStyle/>
          <a:p>
            <a:r>
              <a:rPr lang="en-US" dirty="0"/>
              <a:t>Use the greedy algorithm to make change using quarters, </a:t>
            </a:r>
          </a:p>
          <a:p>
            <a:r>
              <a:rPr lang="en-US" dirty="0"/>
              <a:t>dimes, and pennies (but no nickels) for each of the amounts given </a:t>
            </a:r>
          </a:p>
          <a:p>
            <a:r>
              <a:rPr lang="en-US" dirty="0"/>
              <a:t>in </a:t>
            </a:r>
            <a:r>
              <a:rPr lang="en-US" i="1" dirty="0"/>
              <a:t>7) question above</a:t>
            </a:r>
            <a:r>
              <a:rPr lang="en-US" dirty="0"/>
              <a:t>. For which of these amounts does the greedy </a:t>
            </a:r>
          </a:p>
          <a:p>
            <a:r>
              <a:rPr lang="en-US" dirty="0"/>
              <a:t>algorithm use the fewest coins of these denominations possible? </a:t>
            </a:r>
          </a:p>
        </p:txBody>
      </p:sp>
      <p:sp>
        <p:nvSpPr>
          <p:cNvPr id="12" name="TextBox 11">
            <a:extLst>
              <a:ext uri="{FF2B5EF4-FFF2-40B4-BE49-F238E27FC236}">
                <a16:creationId xmlns:a16="http://schemas.microsoft.com/office/drawing/2014/main" id="{1CB94385-0BF3-4166-86CC-DE5DCAEF33EE}"/>
              </a:ext>
            </a:extLst>
          </p:cNvPr>
          <p:cNvSpPr txBox="1"/>
          <p:nvPr/>
        </p:nvSpPr>
        <p:spPr>
          <a:xfrm>
            <a:off x="1517251" y="451011"/>
            <a:ext cx="6050054" cy="1754326"/>
          </a:xfrm>
          <a:prstGeom prst="rect">
            <a:avLst/>
          </a:prstGeom>
          <a:noFill/>
        </p:spPr>
        <p:txBody>
          <a:bodyPr wrap="none" rtlCol="0">
            <a:spAutoFit/>
          </a:bodyPr>
          <a:lstStyle/>
          <a:p>
            <a:r>
              <a:rPr lang="en-US" dirty="0"/>
              <a:t>Use the greedy algorithm to make change using quarters, </a:t>
            </a:r>
          </a:p>
          <a:p>
            <a:r>
              <a:rPr lang="en-US" dirty="0"/>
              <a:t>dimes, nickels, and pennies for:</a:t>
            </a:r>
          </a:p>
          <a:p>
            <a:pPr marL="342900" indent="-342900">
              <a:buAutoNum type="alphaLcParenR"/>
            </a:pPr>
            <a:r>
              <a:rPr lang="en-US" dirty="0"/>
              <a:t>51 cents</a:t>
            </a:r>
          </a:p>
          <a:p>
            <a:pPr marL="342900" indent="-342900">
              <a:buAutoNum type="alphaLcParenR"/>
            </a:pPr>
            <a:r>
              <a:rPr lang="en-US" dirty="0"/>
              <a:t>69 cents</a:t>
            </a:r>
          </a:p>
          <a:p>
            <a:pPr marL="342900" indent="-342900">
              <a:buAutoNum type="alphaLcParenR"/>
            </a:pPr>
            <a:r>
              <a:rPr lang="en-US" dirty="0"/>
              <a:t>76 cents</a:t>
            </a:r>
          </a:p>
          <a:p>
            <a:pPr marL="342900" indent="-342900">
              <a:buAutoNum type="alphaLcParenR"/>
            </a:pPr>
            <a:r>
              <a:rPr lang="en-US" dirty="0"/>
              <a:t>60 cents</a:t>
            </a:r>
          </a:p>
        </p:txBody>
      </p:sp>
      <p:pic>
        <p:nvPicPr>
          <p:cNvPr id="1026" name="Picture 2" descr="The Definition of a Problem - a Critical Step | Indra Process and  Performance Consulting">
            <a:extLst>
              <a:ext uri="{FF2B5EF4-FFF2-40B4-BE49-F238E27FC236}">
                <a16:creationId xmlns:a16="http://schemas.microsoft.com/office/drawing/2014/main" id="{C87F90BB-B289-4770-A0C3-1F972FE4C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83" y="4535985"/>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90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2C193-22E2-404F-9D1E-60E39B1BB51C}"/>
              </a:ext>
            </a:extLst>
          </p:cNvPr>
          <p:cNvSpPr txBox="1"/>
          <p:nvPr/>
        </p:nvSpPr>
        <p:spPr>
          <a:xfrm>
            <a:off x="2922563" y="2556811"/>
            <a:ext cx="6098344" cy="1477328"/>
          </a:xfrm>
          <a:prstGeom prst="rect">
            <a:avLst/>
          </a:prstGeom>
          <a:noFill/>
        </p:spPr>
        <p:txBody>
          <a:bodyPr wrap="square">
            <a:spAutoFit/>
          </a:bodyPr>
          <a:lstStyle/>
          <a:p>
            <a:endParaRPr lang="en-US" dirty="0"/>
          </a:p>
          <a:p>
            <a:r>
              <a:rPr lang="en-US" b="1" dirty="0">
                <a:solidFill>
                  <a:srgbClr val="00B050"/>
                </a:solidFill>
              </a:rPr>
              <a:t>8)</a:t>
            </a:r>
            <a:r>
              <a:rPr lang="en-US" dirty="0"/>
              <a:t> Greedy algorithm uses fewest coins in parts (a), (c), and (d). a) Two quarters, one penny b) Two quarters, one dime, nine pennies c) Three quarters, one penny d) Two quarters, one dime </a:t>
            </a:r>
          </a:p>
        </p:txBody>
      </p:sp>
      <p:sp>
        <p:nvSpPr>
          <p:cNvPr id="5" name="TextBox 4">
            <a:extLst>
              <a:ext uri="{FF2B5EF4-FFF2-40B4-BE49-F238E27FC236}">
                <a16:creationId xmlns:a16="http://schemas.microsoft.com/office/drawing/2014/main" id="{D365EBFB-7D08-428D-BE65-68E86CE6AE2A}"/>
              </a:ext>
            </a:extLst>
          </p:cNvPr>
          <p:cNvSpPr txBox="1"/>
          <p:nvPr/>
        </p:nvSpPr>
        <p:spPr>
          <a:xfrm>
            <a:off x="1332914" y="792537"/>
            <a:ext cx="580292" cy="369332"/>
          </a:xfrm>
          <a:prstGeom prst="rect">
            <a:avLst/>
          </a:prstGeom>
          <a:noFill/>
        </p:spPr>
        <p:txBody>
          <a:bodyPr wrap="square">
            <a:spAutoFit/>
          </a:bodyPr>
          <a:lstStyle/>
          <a:p>
            <a:r>
              <a:rPr lang="en-US" b="1" dirty="0">
                <a:solidFill>
                  <a:srgbClr val="00B050"/>
                </a:solidFill>
              </a:rPr>
              <a:t>7) </a:t>
            </a:r>
          </a:p>
        </p:txBody>
      </p:sp>
      <p:sp>
        <p:nvSpPr>
          <p:cNvPr id="7" name="TextBox 6">
            <a:extLst>
              <a:ext uri="{FF2B5EF4-FFF2-40B4-BE49-F238E27FC236}">
                <a16:creationId xmlns:a16="http://schemas.microsoft.com/office/drawing/2014/main" id="{4AB94025-26E9-499E-8EE1-CE4341E4403B}"/>
              </a:ext>
            </a:extLst>
          </p:cNvPr>
          <p:cNvSpPr txBox="1"/>
          <p:nvPr/>
        </p:nvSpPr>
        <p:spPr>
          <a:xfrm>
            <a:off x="1769012" y="792537"/>
            <a:ext cx="6098344" cy="1200329"/>
          </a:xfrm>
          <a:prstGeom prst="rect">
            <a:avLst/>
          </a:prstGeom>
          <a:noFill/>
        </p:spPr>
        <p:txBody>
          <a:bodyPr wrap="square">
            <a:spAutoFit/>
          </a:bodyPr>
          <a:lstStyle/>
          <a:p>
            <a:r>
              <a:rPr lang="en-US" dirty="0"/>
              <a:t>a) Two quarters, one penny </a:t>
            </a:r>
          </a:p>
          <a:p>
            <a:r>
              <a:rPr lang="en-US" dirty="0"/>
              <a:t>b) Two quarters, one dime, one nickel, four pennies</a:t>
            </a:r>
          </a:p>
          <a:p>
            <a:r>
              <a:rPr lang="en-US" dirty="0"/>
              <a:t>c) A three quarters, one penny </a:t>
            </a:r>
          </a:p>
          <a:p>
            <a:r>
              <a:rPr lang="en-US" dirty="0"/>
              <a:t>d) Two quarters, one dime </a:t>
            </a:r>
          </a:p>
        </p:txBody>
      </p:sp>
      <p:sp>
        <p:nvSpPr>
          <p:cNvPr id="9" name="TextBox 8">
            <a:extLst>
              <a:ext uri="{FF2B5EF4-FFF2-40B4-BE49-F238E27FC236}">
                <a16:creationId xmlns:a16="http://schemas.microsoft.com/office/drawing/2014/main" id="{87B5F4D0-47B4-4473-8FFA-9B988A31618A}"/>
              </a:ext>
            </a:extLst>
          </p:cNvPr>
          <p:cNvSpPr txBox="1"/>
          <p:nvPr/>
        </p:nvSpPr>
        <p:spPr>
          <a:xfrm>
            <a:off x="4818184" y="4769339"/>
            <a:ext cx="6098344" cy="646331"/>
          </a:xfrm>
          <a:prstGeom prst="rect">
            <a:avLst/>
          </a:prstGeom>
          <a:noFill/>
        </p:spPr>
        <p:txBody>
          <a:bodyPr wrap="square">
            <a:spAutoFit/>
          </a:bodyPr>
          <a:lstStyle/>
          <a:p>
            <a:r>
              <a:rPr lang="en-US" b="1" dirty="0">
                <a:solidFill>
                  <a:srgbClr val="00B050"/>
                </a:solidFill>
              </a:rPr>
              <a:t>9)</a:t>
            </a:r>
            <a:r>
              <a:rPr lang="en-US" dirty="0"/>
              <a:t> The 9:00–9:45 talk, the 9:50–10:15 talk, the 10:15–10:45 talk, the 11:00–11:15 talk</a:t>
            </a:r>
          </a:p>
        </p:txBody>
      </p:sp>
      <p:pic>
        <p:nvPicPr>
          <p:cNvPr id="1026" name="Picture 2" descr="Act Now Button Concept 3d Illustration Stock Illustration 1148735156 |  Shutterstock">
            <a:extLst>
              <a:ext uri="{FF2B5EF4-FFF2-40B4-BE49-F238E27FC236}">
                <a16:creationId xmlns:a16="http://schemas.microsoft.com/office/drawing/2014/main" id="{AE040D8C-4322-443B-91EA-E4E1C2783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07"/>
          <a:stretch/>
        </p:blipFill>
        <p:spPr bwMode="auto">
          <a:xfrm>
            <a:off x="8131962" y="250572"/>
            <a:ext cx="2176872" cy="193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67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sign Flowchart In Programming (With Examples) - Programiz">
            <a:extLst>
              <a:ext uri="{FF2B5EF4-FFF2-40B4-BE49-F238E27FC236}">
                <a16:creationId xmlns:a16="http://schemas.microsoft.com/office/drawing/2014/main" id="{98193C57-2BB9-4F34-BD36-561E2BDD8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76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202008-32A8-4B2E-AE3A-BCCFE5F81CD5}"/>
              </a:ext>
            </a:extLst>
          </p:cNvPr>
          <p:cNvSpPr txBox="1"/>
          <p:nvPr/>
        </p:nvSpPr>
        <p:spPr>
          <a:xfrm>
            <a:off x="263950" y="348792"/>
            <a:ext cx="3892412" cy="461665"/>
          </a:xfrm>
          <a:prstGeom prst="rect">
            <a:avLst/>
          </a:prstGeom>
          <a:solidFill>
            <a:schemeClr val="accent5"/>
          </a:solidFill>
          <a:ln>
            <a:solidFill>
              <a:schemeClr val="accent6"/>
            </a:solidFill>
          </a:ln>
        </p:spPr>
        <p:txBody>
          <a:bodyPr wrap="none" rtlCol="0">
            <a:spAutoFit/>
          </a:bodyPr>
          <a:lstStyle/>
          <a:p>
            <a:r>
              <a:rPr lang="en-US" sz="2400" dirty="0"/>
              <a:t>Finding the largest number</a:t>
            </a:r>
          </a:p>
        </p:txBody>
      </p:sp>
    </p:spTree>
    <p:extLst>
      <p:ext uri="{BB962C8B-B14F-4D97-AF65-F5344CB8AC3E}">
        <p14:creationId xmlns:p14="http://schemas.microsoft.com/office/powerpoint/2010/main" val="29390610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688FE5-DF25-41CD-984B-C76B03584F27}"/>
              </a:ext>
            </a:extLst>
          </p:cNvPr>
          <p:cNvSpPr txBox="1"/>
          <p:nvPr/>
        </p:nvSpPr>
        <p:spPr>
          <a:xfrm>
            <a:off x="2008869" y="3101151"/>
            <a:ext cx="8586860" cy="400110"/>
          </a:xfrm>
          <a:prstGeom prst="rect">
            <a:avLst/>
          </a:prstGeom>
          <a:noFill/>
        </p:spPr>
        <p:txBody>
          <a:bodyPr wrap="square">
            <a:spAutoFit/>
          </a:bodyPr>
          <a:lstStyle/>
          <a:p>
            <a:r>
              <a:rPr lang="en-US" sz="2000" dirty="0">
                <a:solidFill>
                  <a:srgbClr val="00B0F0"/>
                </a:solidFill>
                <a:hlinkClick r:id="rId2">
                  <a:extLst>
                    <a:ext uri="{A12FA001-AC4F-418D-AE19-62706E023703}">
                      <ahyp:hlinkClr xmlns:ahyp="http://schemas.microsoft.com/office/drawing/2018/hyperlinkcolor" val="tx"/>
                    </a:ext>
                  </a:extLst>
                </a:hlinkClick>
              </a:rPr>
              <a:t>https://machinelearningmastery.com/tour-of-optimization-algorithms/</a:t>
            </a:r>
            <a:r>
              <a:rPr lang="en-US" sz="2000" dirty="0">
                <a:solidFill>
                  <a:srgbClr val="00B0F0"/>
                </a:solidFill>
              </a:rPr>
              <a:t> </a:t>
            </a:r>
          </a:p>
        </p:txBody>
      </p:sp>
      <p:sp>
        <p:nvSpPr>
          <p:cNvPr id="12" name="TextBox 11">
            <a:extLst>
              <a:ext uri="{FF2B5EF4-FFF2-40B4-BE49-F238E27FC236}">
                <a16:creationId xmlns:a16="http://schemas.microsoft.com/office/drawing/2014/main" id="{9C739E6A-A1E4-4876-9D59-56733C28F90E}"/>
              </a:ext>
            </a:extLst>
          </p:cNvPr>
          <p:cNvSpPr txBox="1"/>
          <p:nvPr/>
        </p:nvSpPr>
        <p:spPr>
          <a:xfrm>
            <a:off x="2008868" y="4047394"/>
            <a:ext cx="8586861" cy="400110"/>
          </a:xfrm>
          <a:prstGeom prst="rect">
            <a:avLst/>
          </a:prstGeom>
          <a:noFill/>
        </p:spPr>
        <p:txBody>
          <a:bodyPr wrap="square">
            <a:spAutoFit/>
          </a:bodyPr>
          <a:lstStyle/>
          <a:p>
            <a:r>
              <a:rPr lang="en-US" sz="2000" dirty="0">
                <a:solidFill>
                  <a:srgbClr val="00B0F0"/>
                </a:solidFill>
                <a:hlinkClick r:id="rId3">
                  <a:extLst>
                    <a:ext uri="{A12FA001-AC4F-418D-AE19-62706E023703}">
                      <ahyp:hlinkClr xmlns:ahyp="http://schemas.microsoft.com/office/drawing/2018/hyperlinkcolor" val="tx"/>
                    </a:ext>
                  </a:extLst>
                </a:hlinkClick>
              </a:rPr>
              <a:t>https://algorithmsbook.com/optimization/files/optimization.pdf</a:t>
            </a:r>
            <a:r>
              <a:rPr lang="en-US" sz="2000" dirty="0">
                <a:solidFill>
                  <a:srgbClr val="00B0F0"/>
                </a:solidFill>
              </a:rPr>
              <a:t> </a:t>
            </a:r>
          </a:p>
        </p:txBody>
      </p:sp>
      <p:sp>
        <p:nvSpPr>
          <p:cNvPr id="13" name="TextBox 12">
            <a:extLst>
              <a:ext uri="{FF2B5EF4-FFF2-40B4-BE49-F238E27FC236}">
                <a16:creationId xmlns:a16="http://schemas.microsoft.com/office/drawing/2014/main" id="{B37DC39F-1031-4CEC-BA00-EE467E1A6136}"/>
              </a:ext>
            </a:extLst>
          </p:cNvPr>
          <p:cNvSpPr txBox="1"/>
          <p:nvPr/>
        </p:nvSpPr>
        <p:spPr>
          <a:xfrm>
            <a:off x="2008868" y="960096"/>
            <a:ext cx="7229400" cy="830997"/>
          </a:xfrm>
          <a:prstGeom prst="rect">
            <a:avLst/>
          </a:prstGeom>
          <a:noFill/>
        </p:spPr>
        <p:txBody>
          <a:bodyPr wrap="square" rtlCol="0">
            <a:spAutoFit/>
          </a:bodyPr>
          <a:lstStyle/>
          <a:p>
            <a:pPr algn="ctr"/>
            <a:r>
              <a:rPr lang="en-US" sz="2400" b="1" dirty="0">
                <a:solidFill>
                  <a:schemeClr val="accent1"/>
                </a:solidFill>
              </a:rPr>
              <a:t>Links for additional and detailed information about Optimization</a:t>
            </a:r>
          </a:p>
        </p:txBody>
      </p:sp>
      <p:pic>
        <p:nvPicPr>
          <p:cNvPr id="5" name="Picture 2" descr="900+ Sleuth Clip Art | Royalty Free - GoGraph">
            <a:extLst>
              <a:ext uri="{FF2B5EF4-FFF2-40B4-BE49-F238E27FC236}">
                <a16:creationId xmlns:a16="http://schemas.microsoft.com/office/drawing/2014/main" id="{B1D4D3ED-96BA-401F-8DD0-C74FBFD44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93165" y="855225"/>
            <a:ext cx="1618807" cy="10407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ference - Free education icons">
            <a:extLst>
              <a:ext uri="{FF2B5EF4-FFF2-40B4-BE49-F238E27FC236}">
                <a16:creationId xmlns:a16="http://schemas.microsoft.com/office/drawing/2014/main" id="{176DC5F2-CB83-4C65-B69C-A825FDA4D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310115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ference - Free education icons">
            <a:extLst>
              <a:ext uri="{FF2B5EF4-FFF2-40B4-BE49-F238E27FC236}">
                <a16:creationId xmlns:a16="http://schemas.microsoft.com/office/drawing/2014/main" id="{4603E3CA-CCAE-4797-9281-9FB08A634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404739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59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906331F9-7C9F-4BB2-87F8-B8727CC2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7" name="Freeform 5">
            <a:extLst>
              <a:ext uri="{FF2B5EF4-FFF2-40B4-BE49-F238E27FC236}">
                <a16:creationId xmlns:a16="http://schemas.microsoft.com/office/drawing/2014/main" id="{760E064B-C2F2-4237-8792-5F01F0F4C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9" name="Freeform: Shape 1038">
            <a:extLst>
              <a:ext uri="{FF2B5EF4-FFF2-40B4-BE49-F238E27FC236}">
                <a16:creationId xmlns:a16="http://schemas.microsoft.com/office/drawing/2014/main" id="{C5F377F0-1AD0-4A6F-A698-97241870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1" name="Freeform 5">
            <a:extLst>
              <a:ext uri="{FF2B5EF4-FFF2-40B4-BE49-F238E27FC236}">
                <a16:creationId xmlns:a16="http://schemas.microsoft.com/office/drawing/2014/main" id="{F094C3D3-17E7-4BCC-B786-4B3BDD25E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847623E-7A6E-48F3-8C46-C8367345B156}"/>
              </a:ext>
            </a:extLst>
          </p:cNvPr>
          <p:cNvSpPr>
            <a:spLocks noGrp="1"/>
          </p:cNvSpPr>
          <p:nvPr>
            <p:ph type="title"/>
          </p:nvPr>
        </p:nvSpPr>
        <p:spPr>
          <a:xfrm>
            <a:off x="1154955" y="973668"/>
            <a:ext cx="2942210" cy="1020232"/>
          </a:xfrm>
        </p:spPr>
        <p:txBody>
          <a:bodyPr>
            <a:normAutofit/>
          </a:bodyPr>
          <a:lstStyle/>
          <a:p>
            <a:r>
              <a:rPr lang="en-US">
                <a:solidFill>
                  <a:srgbClr val="FFFFFE"/>
                </a:solidFill>
              </a:rPr>
              <a:t>Recursive</a:t>
            </a:r>
          </a:p>
        </p:txBody>
      </p:sp>
      <p:pic>
        <p:nvPicPr>
          <p:cNvPr id="1028" name="Picture 4" descr="What are Triangular Numbers? | Definition and Examples">
            <a:extLst>
              <a:ext uri="{FF2B5EF4-FFF2-40B4-BE49-F238E27FC236}">
                <a16:creationId xmlns:a16="http://schemas.microsoft.com/office/drawing/2014/main" id="{459361AF-174B-4B0F-AC40-61894EA408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5010" y="1703340"/>
            <a:ext cx="3871088" cy="41475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the Golden Spiral? To find out, let's draw one. | Tumamoc Sketchbook">
            <a:extLst>
              <a:ext uri="{FF2B5EF4-FFF2-40B4-BE49-F238E27FC236}">
                <a16:creationId xmlns:a16="http://schemas.microsoft.com/office/drawing/2014/main" id="{017AF9C9-4362-43E9-9E02-463A9134DF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4761" y="1487158"/>
            <a:ext cx="3113904" cy="2008467"/>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BC650D5C-009B-4021-82BD-1E28BFF45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352545F6-C338-4550-8474-F08FD52BD447}"/>
              </a:ext>
            </a:extLst>
          </p:cNvPr>
          <p:cNvSpPr>
            <a:spLocks noGrp="1"/>
          </p:cNvSpPr>
          <p:nvPr>
            <p:ph idx="1"/>
          </p:nvPr>
        </p:nvSpPr>
        <p:spPr>
          <a:xfrm>
            <a:off x="1154955" y="2120900"/>
            <a:ext cx="3133726" cy="3898900"/>
          </a:xfrm>
        </p:spPr>
        <p:txBody>
          <a:bodyPr>
            <a:normAutofit/>
          </a:bodyPr>
          <a:lstStyle/>
          <a:p>
            <a:r>
              <a:rPr lang="en-US">
                <a:solidFill>
                  <a:srgbClr val="FFFFFE"/>
                </a:solidFill>
              </a:rPr>
              <a:t>Fibonacci </a:t>
            </a:r>
          </a:p>
          <a:p>
            <a:r>
              <a:rPr lang="en-US">
                <a:solidFill>
                  <a:srgbClr val="FFFFFE"/>
                </a:solidFill>
              </a:rPr>
              <a:t>Triangular Numbers</a:t>
            </a:r>
          </a:p>
          <a:p>
            <a:r>
              <a:rPr lang="en-US">
                <a:solidFill>
                  <a:srgbClr val="FFFFFE"/>
                </a:solidFill>
              </a:rPr>
              <a:t>Towers of Hanoi</a:t>
            </a:r>
          </a:p>
          <a:p>
            <a:r>
              <a:rPr lang="en-US">
                <a:solidFill>
                  <a:srgbClr val="FFFFFE"/>
                </a:solidFill>
              </a:rPr>
              <a:t>Sequences</a:t>
            </a:r>
          </a:p>
        </p:txBody>
      </p:sp>
      <p:pic>
        <p:nvPicPr>
          <p:cNvPr id="1030" name="Picture 6" descr="How to make and solve the Tower of Hanoi - STEM Little Explorers">
            <a:extLst>
              <a:ext uri="{FF2B5EF4-FFF2-40B4-BE49-F238E27FC236}">
                <a16:creationId xmlns:a16="http://schemas.microsoft.com/office/drawing/2014/main" id="{6BB8752C-241A-4346-B743-54A586316E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3825" y="3989873"/>
            <a:ext cx="3113904" cy="155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38006"/>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gram for Tower of Hanoi Algorithm - GeeksforGeeks">
            <a:extLst>
              <a:ext uri="{FF2B5EF4-FFF2-40B4-BE49-F238E27FC236}">
                <a16:creationId xmlns:a16="http://schemas.microsoft.com/office/drawing/2014/main" id="{42AF54E0-8F19-409C-85A1-B4BF425CE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91" y="1600198"/>
            <a:ext cx="7867064" cy="44165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C561F23-C271-448D-94A3-99633880F925}"/>
                  </a:ext>
                </a:extLst>
              </p:cNvPr>
              <p:cNvSpPr txBox="1"/>
              <p:nvPr/>
            </p:nvSpPr>
            <p:spPr>
              <a:xfrm>
                <a:off x="442056" y="768611"/>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=3:</m:t>
                      </m:r>
                    </m:oMath>
                  </m:oMathPara>
                </a14:m>
                <a:endParaRPr lang="en-US" sz="2800" dirty="0"/>
              </a:p>
            </p:txBody>
          </p:sp>
        </mc:Choice>
        <mc:Fallback xmlns="">
          <p:sp>
            <p:nvSpPr>
              <p:cNvPr id="2" name="TextBox 1">
                <a:extLst>
                  <a:ext uri="{FF2B5EF4-FFF2-40B4-BE49-F238E27FC236}">
                    <a16:creationId xmlns:a16="http://schemas.microsoft.com/office/drawing/2014/main" id="{BC561F23-C271-448D-94A3-99633880F925}"/>
                  </a:ext>
                </a:extLst>
              </p:cNvPr>
              <p:cNvSpPr txBox="1">
                <a:spLocks noRot="1" noChangeAspect="1" noMove="1" noResize="1" noEditPoints="1" noAdjustHandles="1" noChangeArrowheads="1" noChangeShapeType="1" noTextEdit="1"/>
              </p:cNvSpPr>
              <p:nvPr/>
            </p:nvSpPr>
            <p:spPr>
              <a:xfrm>
                <a:off x="442056" y="768611"/>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
        <p:nvSpPr>
          <p:cNvPr id="4" name="Title 1">
            <a:extLst>
              <a:ext uri="{FF2B5EF4-FFF2-40B4-BE49-F238E27FC236}">
                <a16:creationId xmlns:a16="http://schemas.microsoft.com/office/drawing/2014/main" id="{AE315055-6D3B-4455-9C52-61FEC9F808EE}"/>
              </a:ext>
            </a:extLst>
          </p:cNvPr>
          <p:cNvSpPr txBox="1">
            <a:spLocks/>
          </p:cNvSpPr>
          <p:nvPr/>
        </p:nvSpPr>
        <p:spPr>
          <a:xfrm>
            <a:off x="4028751" y="120474"/>
            <a:ext cx="3853144"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accent6">
                    <a:lumMod val="50000"/>
                  </a:schemeClr>
                </a:solidFill>
              </a:rPr>
              <a:t>Towers of Hanoi</a:t>
            </a:r>
            <a:endParaRPr lang="en-US" dirty="0">
              <a:solidFill>
                <a:schemeClr val="accent6">
                  <a:lumMod val="50000"/>
                </a:schemeClr>
              </a:solidFill>
            </a:endParaRPr>
          </a:p>
        </p:txBody>
      </p:sp>
    </p:spTree>
    <p:extLst>
      <p:ext uri="{BB962C8B-B14F-4D97-AF65-F5344CB8AC3E}">
        <p14:creationId xmlns:p14="http://schemas.microsoft.com/office/powerpoint/2010/main" val="389781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elar a ser atractivo Rubicundo Cantina tower of hanoi puzzle compartir  lavar Disciplinario">
            <a:extLst>
              <a:ext uri="{FF2B5EF4-FFF2-40B4-BE49-F238E27FC236}">
                <a16:creationId xmlns:a16="http://schemas.microsoft.com/office/drawing/2014/main" id="{20923321-EF34-48E4-973D-248C9E09B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140" y="0"/>
            <a:ext cx="5707063"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D3FECE-6452-47BC-AA47-0872E4CD8721}"/>
                  </a:ext>
                </a:extLst>
              </p:cNvPr>
              <p:cNvSpPr txBox="1"/>
              <p:nvPr/>
            </p:nvSpPr>
            <p:spPr>
              <a:xfrm>
                <a:off x="508518" y="359228"/>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=4:</m:t>
                      </m:r>
                    </m:oMath>
                  </m:oMathPara>
                </a14:m>
                <a:endParaRPr lang="en-US" sz="2800" dirty="0"/>
              </a:p>
            </p:txBody>
          </p:sp>
        </mc:Choice>
        <mc:Fallback xmlns="">
          <p:sp>
            <p:nvSpPr>
              <p:cNvPr id="3" name="TextBox 2">
                <a:extLst>
                  <a:ext uri="{FF2B5EF4-FFF2-40B4-BE49-F238E27FC236}">
                    <a16:creationId xmlns:a16="http://schemas.microsoft.com/office/drawing/2014/main" id="{FFD3FECE-6452-47BC-AA47-0872E4CD8721}"/>
                  </a:ext>
                </a:extLst>
              </p:cNvPr>
              <p:cNvSpPr txBox="1">
                <a:spLocks noRot="1" noChangeAspect="1" noMove="1" noResize="1" noEditPoints="1" noAdjustHandles="1" noChangeArrowheads="1" noChangeShapeType="1" noTextEdit="1"/>
              </p:cNvSpPr>
              <p:nvPr/>
            </p:nvSpPr>
            <p:spPr>
              <a:xfrm>
                <a:off x="508518" y="359228"/>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7876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0A9D-932E-43D5-9989-B2474EEA26AA}"/>
              </a:ext>
            </a:extLst>
          </p:cNvPr>
          <p:cNvSpPr>
            <a:spLocks noGrp="1"/>
          </p:cNvSpPr>
          <p:nvPr>
            <p:ph type="title"/>
          </p:nvPr>
        </p:nvSpPr>
        <p:spPr/>
        <p:txBody>
          <a:bodyPr/>
          <a:lstStyle/>
          <a:p>
            <a:r>
              <a:rPr lang="en-US" dirty="0"/>
              <a:t>Towers of Hanoi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EDA7D3-DD82-4B46-AE84-7ED610FA59FE}"/>
                  </a:ext>
                </a:extLst>
              </p:cNvPr>
              <p:cNvSpPr txBox="1"/>
              <p:nvPr/>
            </p:nvSpPr>
            <p:spPr>
              <a:xfrm>
                <a:off x="798341" y="2685142"/>
                <a:ext cx="360484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1,3,7,15,31,63, </m:t>
                      </m:r>
                      <m:r>
                        <a:rPr lang="en-US" sz="2400" b="0" i="1" dirty="0" smtClean="0">
                          <a:latin typeface="Cambria Math" panose="02040503050406030204" pitchFamily="18" charset="0"/>
                        </a:rPr>
                        <m:t>127, 255</m:t>
                      </m:r>
                      <m:r>
                        <a:rPr lang="en-US" sz="2400" i="1" dirty="0"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F3EDA7D3-DD82-4B46-AE84-7ED610FA59FE}"/>
                  </a:ext>
                </a:extLst>
              </p:cNvPr>
              <p:cNvSpPr txBox="1">
                <a:spLocks noRot="1" noChangeAspect="1" noMove="1" noResize="1" noEditPoints="1" noAdjustHandles="1" noChangeArrowheads="1" noChangeShapeType="1" noTextEdit="1"/>
              </p:cNvSpPr>
              <p:nvPr/>
            </p:nvSpPr>
            <p:spPr>
              <a:xfrm>
                <a:off x="798341" y="2685142"/>
                <a:ext cx="3604847" cy="461665"/>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BEEB45B-BF06-4CD8-9921-6395C2E1F0DB}"/>
              </a:ext>
            </a:extLst>
          </p:cNvPr>
          <p:cNvPicPr>
            <a:picLocks noChangeAspect="1"/>
          </p:cNvPicPr>
          <p:nvPr/>
        </p:nvPicPr>
        <p:blipFill rotWithShape="1">
          <a:blip r:embed="rId4"/>
          <a:srcRect l="24231" t="30555" r="44962" b="42971"/>
          <a:stretch/>
        </p:blipFill>
        <p:spPr>
          <a:xfrm>
            <a:off x="5961386" y="2915975"/>
            <a:ext cx="5765009" cy="278534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F2B314-5474-47CE-8701-379F573AF537}"/>
                  </a:ext>
                </a:extLst>
              </p:cNvPr>
              <p:cNvSpPr txBox="1"/>
              <p:nvPr/>
            </p:nvSpPr>
            <p:spPr>
              <a:xfrm>
                <a:off x="1991252" y="3781985"/>
                <a:ext cx="942117" cy="369332"/>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−1</m:t>
                      </m:r>
                    </m:oMath>
                  </m:oMathPara>
                </a14:m>
                <a:endParaRPr lang="en-US" sz="2400" dirty="0"/>
              </a:p>
            </p:txBody>
          </p:sp>
        </mc:Choice>
        <mc:Fallback xmlns="">
          <p:sp>
            <p:nvSpPr>
              <p:cNvPr id="7" name="TextBox 6">
                <a:extLst>
                  <a:ext uri="{FF2B5EF4-FFF2-40B4-BE49-F238E27FC236}">
                    <a16:creationId xmlns:a16="http://schemas.microsoft.com/office/drawing/2014/main" id="{38F2B314-5474-47CE-8701-379F573AF537}"/>
                  </a:ext>
                </a:extLst>
              </p:cNvPr>
              <p:cNvSpPr txBox="1">
                <a:spLocks noRot="1" noChangeAspect="1" noMove="1" noResize="1" noEditPoints="1" noAdjustHandles="1" noChangeArrowheads="1" noChangeShapeType="1" noTextEdit="1"/>
              </p:cNvSpPr>
              <p:nvPr/>
            </p:nvSpPr>
            <p:spPr>
              <a:xfrm>
                <a:off x="1991252" y="3781985"/>
                <a:ext cx="942117" cy="369332"/>
              </a:xfrm>
              <a:prstGeom prst="rect">
                <a:avLst/>
              </a:prstGeom>
              <a:blipFill>
                <a:blip r:embed="rId5"/>
                <a:stretch>
                  <a:fillRect l="-7143" r="-7143"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19F4A31-DFC6-472B-81E4-DCA18B41389C}"/>
                  </a:ext>
                </a:extLst>
              </p:cNvPr>
              <p:cNvSpPr txBox="1"/>
              <p:nvPr/>
            </p:nvSpPr>
            <p:spPr>
              <a:xfrm>
                <a:off x="578634" y="4786495"/>
                <a:ext cx="4603653" cy="1477328"/>
              </a:xfrm>
              <a:prstGeom prst="rect">
                <a:avLst/>
              </a:prstGeom>
              <a:noFill/>
            </p:spPr>
            <p:txBody>
              <a:bodyPr wrap="square">
                <a:spAutoFit/>
              </a:bodyPr>
              <a:lstStyle/>
              <a:p>
                <a:pPr algn="just"/>
                <a:r>
                  <a:rPr lang="en-US" dirty="0"/>
                  <a:t>If you had </a:t>
                </a:r>
                <a14:m>
                  <m:oMath xmlns:m="http://schemas.openxmlformats.org/officeDocument/2006/math">
                    <m:r>
                      <a:rPr lang="en-US" i="1" dirty="0" smtClean="0">
                        <a:latin typeface="Cambria Math" panose="02040503050406030204" pitchFamily="18" charset="0"/>
                      </a:rPr>
                      <m:t>64</m:t>
                    </m:r>
                  </m:oMath>
                </a14:m>
                <a:r>
                  <a:rPr lang="en-US" dirty="0"/>
                  <a:t> golden disks you would have to use a minimum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64</m:t>
                        </m:r>
                      </m:sup>
                    </m:sSup>
                    <m:r>
                      <a:rPr lang="en-US" b="0" i="1" smtClean="0">
                        <a:latin typeface="Cambria Math" panose="02040503050406030204" pitchFamily="18" charset="0"/>
                      </a:rPr>
                      <m:t>−1</m:t>
                    </m:r>
                  </m:oMath>
                </a14:m>
                <a:r>
                  <a:rPr lang="en-US" dirty="0"/>
                  <a:t> moves.  If each move took one second, it would take around </a:t>
                </a:r>
                <a14:m>
                  <m:oMath xmlns:m="http://schemas.openxmlformats.org/officeDocument/2006/math">
                    <m:r>
                      <a:rPr lang="en-US" i="1" dirty="0" smtClean="0">
                        <a:latin typeface="Cambria Math" panose="02040503050406030204" pitchFamily="18" charset="0"/>
                      </a:rPr>
                      <m:t>585 </m:t>
                    </m:r>
                    <m:r>
                      <a:rPr lang="en-US" i="1" dirty="0" smtClean="0">
                        <a:latin typeface="Cambria Math" panose="02040503050406030204" pitchFamily="18" charset="0"/>
                      </a:rPr>
                      <m:t>𝑏𝑖𝑙𝑙𝑖𝑜𝑛</m:t>
                    </m:r>
                    <m:r>
                      <a:rPr lang="en-US" i="1" dirty="0" smtClean="0">
                        <a:latin typeface="Cambria Math" panose="02040503050406030204" pitchFamily="18" charset="0"/>
                      </a:rPr>
                      <m:t> </m:t>
                    </m:r>
                  </m:oMath>
                </a14:m>
                <a:r>
                  <a:rPr lang="en-US" dirty="0"/>
                  <a:t>years to complete the puzzle!</a:t>
                </a:r>
              </a:p>
            </p:txBody>
          </p:sp>
        </mc:Choice>
        <mc:Fallback xmlns="">
          <p:sp>
            <p:nvSpPr>
              <p:cNvPr id="9" name="TextBox 8">
                <a:extLst>
                  <a:ext uri="{FF2B5EF4-FFF2-40B4-BE49-F238E27FC236}">
                    <a16:creationId xmlns:a16="http://schemas.microsoft.com/office/drawing/2014/main" id="{E19F4A31-DFC6-472B-81E4-DCA18B41389C}"/>
                  </a:ext>
                </a:extLst>
              </p:cNvPr>
              <p:cNvSpPr txBox="1">
                <a:spLocks noRot="1" noChangeAspect="1" noMove="1" noResize="1" noEditPoints="1" noAdjustHandles="1" noChangeArrowheads="1" noChangeShapeType="1" noTextEdit="1"/>
              </p:cNvSpPr>
              <p:nvPr/>
            </p:nvSpPr>
            <p:spPr>
              <a:xfrm>
                <a:off x="578634" y="4786495"/>
                <a:ext cx="4603653" cy="1477328"/>
              </a:xfrm>
              <a:prstGeom prst="rect">
                <a:avLst/>
              </a:prstGeom>
              <a:blipFill>
                <a:blip r:embed="rId6"/>
                <a:stretch>
                  <a:fillRect l="-1192" t="-2058" r="-1060" b="-5350"/>
                </a:stretch>
              </a:blipFill>
            </p:spPr>
            <p:txBody>
              <a:bodyPr/>
              <a:lstStyle/>
              <a:p>
                <a:r>
                  <a:rPr lang="en-US">
                    <a:noFill/>
                  </a:rPr>
                  <a:t> </a:t>
                </a:r>
              </a:p>
            </p:txBody>
          </p:sp>
        </mc:Fallback>
      </mc:AlternateContent>
    </p:spTree>
    <p:extLst>
      <p:ext uri="{BB962C8B-B14F-4D97-AF65-F5344CB8AC3E}">
        <p14:creationId xmlns:p14="http://schemas.microsoft.com/office/powerpoint/2010/main" val="35165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451C-CFEC-4F9D-8512-1A1E9C2AF2F7}"/>
              </a:ext>
            </a:extLst>
          </p:cNvPr>
          <p:cNvSpPr>
            <a:spLocks noGrp="1"/>
          </p:cNvSpPr>
          <p:nvPr>
            <p:ph type="title"/>
          </p:nvPr>
        </p:nvSpPr>
        <p:spPr/>
        <p:txBody>
          <a:bodyPr/>
          <a:lstStyle/>
          <a:p>
            <a:r>
              <a:rPr lang="en-US" dirty="0"/>
              <a:t>Towers of Hanoi animations</a:t>
            </a:r>
          </a:p>
        </p:txBody>
      </p:sp>
      <p:sp>
        <p:nvSpPr>
          <p:cNvPr id="4" name="TextBox 3">
            <a:extLst>
              <a:ext uri="{FF2B5EF4-FFF2-40B4-BE49-F238E27FC236}">
                <a16:creationId xmlns:a16="http://schemas.microsoft.com/office/drawing/2014/main" id="{43EFA490-86FF-43E3-ACF7-766C6FF983BA}"/>
              </a:ext>
            </a:extLst>
          </p:cNvPr>
          <p:cNvSpPr txBox="1"/>
          <p:nvPr/>
        </p:nvSpPr>
        <p:spPr>
          <a:xfrm>
            <a:off x="1154954" y="3059668"/>
            <a:ext cx="6098344"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https://www.mathsisfun.com/games/towerofhanoi.html</a:t>
            </a:r>
            <a:r>
              <a:rPr lang="en-US" dirty="0">
                <a:solidFill>
                  <a:srgbClr val="0070C0"/>
                </a:solidFill>
              </a:rPr>
              <a:t> </a:t>
            </a:r>
          </a:p>
        </p:txBody>
      </p:sp>
      <p:sp>
        <p:nvSpPr>
          <p:cNvPr id="5" name="TextBox 4">
            <a:extLst>
              <a:ext uri="{FF2B5EF4-FFF2-40B4-BE49-F238E27FC236}">
                <a16:creationId xmlns:a16="http://schemas.microsoft.com/office/drawing/2014/main" id="{2D7372ED-ACFD-48D2-940C-1A279F7AE1ED}"/>
              </a:ext>
            </a:extLst>
          </p:cNvPr>
          <p:cNvSpPr txBox="1"/>
          <p:nvPr/>
        </p:nvSpPr>
        <p:spPr>
          <a:xfrm>
            <a:off x="1154954" y="2546252"/>
            <a:ext cx="7548861" cy="369332"/>
          </a:xfrm>
          <a:prstGeom prst="rect">
            <a:avLst/>
          </a:prstGeom>
          <a:noFill/>
        </p:spPr>
        <p:txBody>
          <a:bodyPr wrap="none" rtlCol="0">
            <a:spAutoFit/>
          </a:bodyPr>
          <a:lstStyle/>
          <a:p>
            <a:r>
              <a:rPr lang="en-US" dirty="0"/>
              <a:t>Play and make sure you get minimum moves for certain number of discs:</a:t>
            </a:r>
          </a:p>
        </p:txBody>
      </p:sp>
      <p:sp>
        <p:nvSpPr>
          <p:cNvPr id="7" name="TextBox 6">
            <a:extLst>
              <a:ext uri="{FF2B5EF4-FFF2-40B4-BE49-F238E27FC236}">
                <a16:creationId xmlns:a16="http://schemas.microsoft.com/office/drawing/2014/main" id="{DD504F36-53D6-4E0B-9938-7EF3BED128D5}"/>
              </a:ext>
            </a:extLst>
          </p:cNvPr>
          <p:cNvSpPr txBox="1"/>
          <p:nvPr/>
        </p:nvSpPr>
        <p:spPr>
          <a:xfrm>
            <a:off x="1154954" y="4935974"/>
            <a:ext cx="609834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http://towersofhanoi.info/Animate.aspx</a:t>
            </a:r>
            <a:r>
              <a:rPr lang="en-US" dirty="0">
                <a:solidFill>
                  <a:srgbClr val="0070C0"/>
                </a:solidFill>
              </a:rPr>
              <a:t> </a:t>
            </a:r>
          </a:p>
        </p:txBody>
      </p:sp>
      <p:sp>
        <p:nvSpPr>
          <p:cNvPr id="8" name="TextBox 7">
            <a:extLst>
              <a:ext uri="{FF2B5EF4-FFF2-40B4-BE49-F238E27FC236}">
                <a16:creationId xmlns:a16="http://schemas.microsoft.com/office/drawing/2014/main" id="{EFE55441-625A-4926-B3E0-86D0491088BF}"/>
              </a:ext>
            </a:extLst>
          </p:cNvPr>
          <p:cNvSpPr txBox="1"/>
          <p:nvPr/>
        </p:nvSpPr>
        <p:spPr>
          <a:xfrm>
            <a:off x="1154953" y="4401401"/>
            <a:ext cx="5743880" cy="369332"/>
          </a:xfrm>
          <a:prstGeom prst="rect">
            <a:avLst/>
          </a:prstGeom>
          <a:noFill/>
        </p:spPr>
        <p:txBody>
          <a:bodyPr wrap="none" rtlCol="0">
            <a:spAutoFit/>
          </a:bodyPr>
          <a:lstStyle/>
          <a:p>
            <a:r>
              <a:rPr lang="en-US" dirty="0"/>
              <a:t>You can check your solutions comparing with this one:</a:t>
            </a:r>
          </a:p>
        </p:txBody>
      </p:sp>
      <p:pic>
        <p:nvPicPr>
          <p:cNvPr id="9" name="Picture 2" descr="900+ Sleuth Clip Art | Royalty Free - GoGraph">
            <a:extLst>
              <a:ext uri="{FF2B5EF4-FFF2-40B4-BE49-F238E27FC236}">
                <a16:creationId xmlns:a16="http://schemas.microsoft.com/office/drawing/2014/main" id="{4F51AA62-8733-4596-8B90-9AC76DE807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568876" y="3269070"/>
            <a:ext cx="1982643" cy="127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81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6023002-6F32-44A6-A732-BA5E6B36E33A}"/>
                  </a:ext>
                </a:extLst>
              </p:cNvPr>
              <p:cNvSpPr txBox="1"/>
              <p:nvPr/>
            </p:nvSpPr>
            <p:spPr>
              <a:xfrm>
                <a:off x="1477107" y="1287194"/>
                <a:ext cx="3274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6, 10, 15, 21, 28, 36, 45, 55, …</m:t>
                      </m:r>
                    </m:oMath>
                  </m:oMathPara>
                </a14:m>
                <a:endParaRPr lang="en-US" dirty="0"/>
              </a:p>
            </p:txBody>
          </p:sp>
        </mc:Choice>
        <mc:Fallback xmlns="">
          <p:sp>
            <p:nvSpPr>
              <p:cNvPr id="2" name="TextBox 1">
                <a:extLst>
                  <a:ext uri="{FF2B5EF4-FFF2-40B4-BE49-F238E27FC236}">
                    <a16:creationId xmlns:a16="http://schemas.microsoft.com/office/drawing/2014/main" id="{56023002-6F32-44A6-A732-BA5E6B36E33A}"/>
                  </a:ext>
                </a:extLst>
              </p:cNvPr>
              <p:cNvSpPr txBox="1">
                <a:spLocks noRot="1" noChangeAspect="1" noMove="1" noResize="1" noEditPoints="1" noAdjustHandles="1" noChangeArrowheads="1" noChangeShapeType="1" noTextEdit="1"/>
              </p:cNvSpPr>
              <p:nvPr/>
            </p:nvSpPr>
            <p:spPr>
              <a:xfrm>
                <a:off x="1477107" y="1287194"/>
                <a:ext cx="3274934" cy="276999"/>
              </a:xfrm>
              <a:prstGeom prst="rect">
                <a:avLst/>
              </a:prstGeom>
              <a:blipFill>
                <a:blip r:embed="rId2"/>
                <a:stretch>
                  <a:fillRect l="-1115"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7F550D-6BD3-4AD5-A854-12ED77626E5D}"/>
                  </a:ext>
                </a:extLst>
              </p:cNvPr>
              <p:cNvSpPr txBox="1"/>
              <p:nvPr/>
            </p:nvSpPr>
            <p:spPr>
              <a:xfrm>
                <a:off x="2110153" y="1990579"/>
                <a:ext cx="1470467"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 name="TextBox 2">
                <a:extLst>
                  <a:ext uri="{FF2B5EF4-FFF2-40B4-BE49-F238E27FC236}">
                    <a16:creationId xmlns:a16="http://schemas.microsoft.com/office/drawing/2014/main" id="{8F7F550D-6BD3-4AD5-A854-12ED77626E5D}"/>
                  </a:ext>
                </a:extLst>
              </p:cNvPr>
              <p:cNvSpPr txBox="1">
                <a:spLocks noRot="1" noChangeAspect="1" noMove="1" noResize="1" noEditPoints="1" noAdjustHandles="1" noChangeArrowheads="1" noChangeShapeType="1" noTextEdit="1"/>
              </p:cNvSpPr>
              <p:nvPr/>
            </p:nvSpPr>
            <p:spPr>
              <a:xfrm>
                <a:off x="2110153" y="1990579"/>
                <a:ext cx="1470467" cy="525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696766-E4A7-4634-B6E9-D2A6239ED32F}"/>
                  </a:ext>
                </a:extLst>
              </p:cNvPr>
              <p:cNvSpPr txBox="1"/>
              <p:nvPr/>
            </p:nvSpPr>
            <p:spPr>
              <a:xfrm>
                <a:off x="1477107" y="4762588"/>
                <a:ext cx="78954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 1, 1, 2, 3, 5, 8, 13, 21, 34, 55, 89, 144, 233, 377, 610, 987, 1597, 2584, 4181, …</m:t>
                      </m:r>
                    </m:oMath>
                  </m:oMathPara>
                </a14:m>
                <a:endParaRPr lang="en-US" dirty="0"/>
              </a:p>
            </p:txBody>
          </p:sp>
        </mc:Choice>
        <mc:Fallback xmlns="">
          <p:sp>
            <p:nvSpPr>
              <p:cNvPr id="5" name="TextBox 4">
                <a:extLst>
                  <a:ext uri="{FF2B5EF4-FFF2-40B4-BE49-F238E27FC236}">
                    <a16:creationId xmlns:a16="http://schemas.microsoft.com/office/drawing/2014/main" id="{97696766-E4A7-4634-B6E9-D2A6239ED32F}"/>
                  </a:ext>
                </a:extLst>
              </p:cNvPr>
              <p:cNvSpPr txBox="1">
                <a:spLocks noRot="1" noChangeAspect="1" noMove="1" noResize="1" noEditPoints="1" noAdjustHandles="1" noChangeArrowheads="1" noChangeShapeType="1" noTextEdit="1"/>
              </p:cNvSpPr>
              <p:nvPr/>
            </p:nvSpPr>
            <p:spPr>
              <a:xfrm>
                <a:off x="1477107" y="4762588"/>
                <a:ext cx="7895492"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3A98A0-7199-4BB2-B135-AE54B4F363BB}"/>
                  </a:ext>
                </a:extLst>
              </p:cNvPr>
              <p:cNvSpPr txBox="1"/>
              <p:nvPr/>
            </p:nvSpPr>
            <p:spPr>
              <a:xfrm>
                <a:off x="2110153" y="5432306"/>
                <a:ext cx="17643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−2</m:t>
                          </m:r>
                        </m:sub>
                      </m:sSub>
                    </m:oMath>
                  </m:oMathPara>
                </a14:m>
                <a:endParaRPr lang="en-US" dirty="0"/>
              </a:p>
            </p:txBody>
          </p:sp>
        </mc:Choice>
        <mc:Fallback xmlns="">
          <p:sp>
            <p:nvSpPr>
              <p:cNvPr id="6" name="TextBox 5">
                <a:extLst>
                  <a:ext uri="{FF2B5EF4-FFF2-40B4-BE49-F238E27FC236}">
                    <a16:creationId xmlns:a16="http://schemas.microsoft.com/office/drawing/2014/main" id="{173A98A0-7199-4BB2-B135-AE54B4F363BB}"/>
                  </a:ext>
                </a:extLst>
              </p:cNvPr>
              <p:cNvSpPr txBox="1">
                <a:spLocks noRot="1" noChangeAspect="1" noMove="1" noResize="1" noEditPoints="1" noAdjustHandles="1" noChangeArrowheads="1" noChangeShapeType="1" noTextEdit="1"/>
              </p:cNvSpPr>
              <p:nvPr/>
            </p:nvSpPr>
            <p:spPr>
              <a:xfrm>
                <a:off x="2110153" y="5432306"/>
                <a:ext cx="1764329" cy="276999"/>
              </a:xfrm>
              <a:prstGeom prst="rect">
                <a:avLst/>
              </a:prstGeom>
              <a:blipFill>
                <a:blip r:embed="rId5"/>
                <a:stretch>
                  <a:fillRect l="-2414" r="-690" b="-1739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D521697-1822-4543-BDB1-A633234241C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3174" t="13422" r="32698" b="39661"/>
          <a:stretch/>
        </p:blipFill>
        <p:spPr>
          <a:xfrm>
            <a:off x="5551780" y="696525"/>
            <a:ext cx="6119203" cy="3639677"/>
          </a:xfrm>
          <a:prstGeom prst="rect">
            <a:avLst/>
          </a:prstGeom>
        </p:spPr>
      </p:pic>
    </p:spTree>
    <p:extLst>
      <p:ext uri="{BB962C8B-B14F-4D97-AF65-F5344CB8AC3E}">
        <p14:creationId xmlns:p14="http://schemas.microsoft.com/office/powerpoint/2010/main" val="18175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F4E0E1-F5FB-4DFC-945F-49B1BC4379D8}"/>
                  </a:ext>
                </a:extLst>
              </p:cNvPr>
              <p:cNvSpPr txBox="1"/>
              <p:nvPr/>
            </p:nvSpPr>
            <p:spPr>
              <a:xfrm>
                <a:off x="567054" y="1650868"/>
                <a:ext cx="234038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{3, 6, 12, 24, …}</m:t>
                    </m:r>
                  </m:oMath>
                </a14:m>
                <a:endParaRPr lang="en-US" sz="2400" dirty="0"/>
              </a:p>
            </p:txBody>
          </p:sp>
        </mc:Choice>
        <mc:Fallback xmlns="">
          <p:sp>
            <p:nvSpPr>
              <p:cNvPr id="2" name="TextBox 1">
                <a:extLst>
                  <a:ext uri="{FF2B5EF4-FFF2-40B4-BE49-F238E27FC236}">
                    <a16:creationId xmlns:a16="http://schemas.microsoft.com/office/drawing/2014/main" id="{ABF4E0E1-F5FB-4DFC-945F-49B1BC4379D8}"/>
                  </a:ext>
                </a:extLst>
              </p:cNvPr>
              <p:cNvSpPr txBox="1">
                <a:spLocks noRot="1" noChangeAspect="1" noMove="1" noResize="1" noEditPoints="1" noAdjustHandles="1" noChangeArrowheads="1" noChangeShapeType="1" noTextEdit="1"/>
              </p:cNvSpPr>
              <p:nvPr/>
            </p:nvSpPr>
            <p:spPr>
              <a:xfrm>
                <a:off x="567054" y="1650868"/>
                <a:ext cx="2340384" cy="369332"/>
              </a:xfrm>
              <a:prstGeom prst="rect">
                <a:avLst/>
              </a:prstGeom>
              <a:blipFill>
                <a:blip r:embed="rId2"/>
                <a:stretch>
                  <a:fillRect l="-7292" t="-20000" r="-5208"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F9F429-6E83-4C07-84C6-4765E3F35460}"/>
                  </a:ext>
                </a:extLst>
              </p:cNvPr>
              <p:cNvSpPr txBox="1"/>
              <p:nvPr/>
            </p:nvSpPr>
            <p:spPr>
              <a:xfrm>
                <a:off x="567054" y="2594050"/>
                <a:ext cx="2794035"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6, 14, 30, 62, …}</m:t>
                    </m:r>
                  </m:oMath>
                </a14:m>
                <a:endParaRPr lang="en-US" sz="2400" dirty="0"/>
              </a:p>
            </p:txBody>
          </p:sp>
        </mc:Choice>
        <mc:Fallback xmlns="">
          <p:sp>
            <p:nvSpPr>
              <p:cNvPr id="3" name="TextBox 2">
                <a:extLst>
                  <a:ext uri="{FF2B5EF4-FFF2-40B4-BE49-F238E27FC236}">
                    <a16:creationId xmlns:a16="http://schemas.microsoft.com/office/drawing/2014/main" id="{CCF9F429-6E83-4C07-84C6-4765E3F35460}"/>
                  </a:ext>
                </a:extLst>
              </p:cNvPr>
              <p:cNvSpPr txBox="1">
                <a:spLocks noRot="1" noChangeAspect="1" noMove="1" noResize="1" noEditPoints="1" noAdjustHandles="1" noChangeArrowheads="1" noChangeShapeType="1" noTextEdit="1"/>
              </p:cNvSpPr>
              <p:nvPr/>
            </p:nvSpPr>
            <p:spPr>
              <a:xfrm>
                <a:off x="567054" y="2594050"/>
                <a:ext cx="2794035" cy="369332"/>
              </a:xfrm>
              <a:prstGeom prst="rect">
                <a:avLst/>
              </a:prstGeom>
              <a:blipFill>
                <a:blip r:embed="rId3"/>
                <a:stretch>
                  <a:fillRect l="-6114" t="-20000" r="-4367"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552FFD-2893-4B0D-886E-DA19A1013BBF}"/>
                  </a:ext>
                </a:extLst>
              </p:cNvPr>
              <p:cNvSpPr txBox="1"/>
              <p:nvPr/>
            </p:nvSpPr>
            <p:spPr>
              <a:xfrm>
                <a:off x="567054" y="3709953"/>
                <a:ext cx="3315010"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{1,2,6, 24, 120, 720,…}</m:t>
                    </m:r>
                  </m:oMath>
                </a14:m>
                <a:endParaRPr lang="en-US" sz="2400" dirty="0"/>
              </a:p>
            </p:txBody>
          </p:sp>
        </mc:Choice>
        <mc:Fallback xmlns="">
          <p:sp>
            <p:nvSpPr>
              <p:cNvPr id="4" name="TextBox 3">
                <a:extLst>
                  <a:ext uri="{FF2B5EF4-FFF2-40B4-BE49-F238E27FC236}">
                    <a16:creationId xmlns:a16="http://schemas.microsoft.com/office/drawing/2014/main" id="{CF552FFD-2893-4B0D-886E-DA19A1013BBF}"/>
                  </a:ext>
                </a:extLst>
              </p:cNvPr>
              <p:cNvSpPr txBox="1">
                <a:spLocks noRot="1" noChangeAspect="1" noMove="1" noResize="1" noEditPoints="1" noAdjustHandles="1" noChangeArrowheads="1" noChangeShapeType="1" noTextEdit="1"/>
              </p:cNvSpPr>
              <p:nvPr/>
            </p:nvSpPr>
            <p:spPr>
              <a:xfrm>
                <a:off x="567054" y="3709953"/>
                <a:ext cx="3315010" cy="369332"/>
              </a:xfrm>
              <a:prstGeom prst="rect">
                <a:avLst/>
              </a:prstGeom>
              <a:blipFill>
                <a:blip r:embed="rId4"/>
                <a:stretch>
                  <a:fillRect l="-5147" t="-20000" r="-3309"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D7B65E-FA7B-4B67-B0E4-AF16F60D98BB}"/>
                  </a:ext>
                </a:extLst>
              </p:cNvPr>
              <p:cNvSpPr txBox="1"/>
              <p:nvPr/>
            </p:nvSpPr>
            <p:spPr>
              <a:xfrm>
                <a:off x="567054" y="4641190"/>
                <a:ext cx="3473708"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4, 16, 256, 65536,…}</m:t>
                    </m:r>
                  </m:oMath>
                </a14:m>
                <a:endParaRPr lang="en-US" sz="2400" dirty="0"/>
              </a:p>
            </p:txBody>
          </p:sp>
        </mc:Choice>
        <mc:Fallback xmlns="">
          <p:sp>
            <p:nvSpPr>
              <p:cNvPr id="5" name="TextBox 4">
                <a:extLst>
                  <a:ext uri="{FF2B5EF4-FFF2-40B4-BE49-F238E27FC236}">
                    <a16:creationId xmlns:a16="http://schemas.microsoft.com/office/drawing/2014/main" id="{CCD7B65E-FA7B-4B67-B0E4-AF16F60D98BB}"/>
                  </a:ext>
                </a:extLst>
              </p:cNvPr>
              <p:cNvSpPr txBox="1">
                <a:spLocks noRot="1" noChangeAspect="1" noMove="1" noResize="1" noEditPoints="1" noAdjustHandles="1" noChangeArrowheads="1" noChangeShapeType="1" noTextEdit="1"/>
              </p:cNvSpPr>
              <p:nvPr/>
            </p:nvSpPr>
            <p:spPr>
              <a:xfrm>
                <a:off x="567054" y="4641190"/>
                <a:ext cx="3473708" cy="369332"/>
              </a:xfrm>
              <a:prstGeom prst="rect">
                <a:avLst/>
              </a:prstGeom>
              <a:blipFill>
                <a:blip r:embed="rId5"/>
                <a:stretch>
                  <a:fillRect l="-4912" t="-18033" r="-3158"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50F0A4-A1A0-48FC-A555-F2CD2C36F334}"/>
                  </a:ext>
                </a:extLst>
              </p:cNvPr>
              <p:cNvSpPr txBox="1"/>
              <p:nvPr/>
            </p:nvSpPr>
            <p:spPr>
              <a:xfrm>
                <a:off x="567054" y="5694145"/>
                <a:ext cx="472084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3, 6, 18, 108, 1944, 209952,…}</m:t>
                    </m:r>
                  </m:oMath>
                </a14:m>
                <a:endParaRPr lang="en-US" sz="2400" dirty="0"/>
              </a:p>
            </p:txBody>
          </p:sp>
        </mc:Choice>
        <mc:Fallback xmlns="">
          <p:sp>
            <p:nvSpPr>
              <p:cNvPr id="6" name="TextBox 5">
                <a:extLst>
                  <a:ext uri="{FF2B5EF4-FFF2-40B4-BE49-F238E27FC236}">
                    <a16:creationId xmlns:a16="http://schemas.microsoft.com/office/drawing/2014/main" id="{D250F0A4-A1A0-48FC-A555-F2CD2C36F334}"/>
                  </a:ext>
                </a:extLst>
              </p:cNvPr>
              <p:cNvSpPr txBox="1">
                <a:spLocks noRot="1" noChangeAspect="1" noMove="1" noResize="1" noEditPoints="1" noAdjustHandles="1" noChangeArrowheads="1" noChangeShapeType="1" noTextEdit="1"/>
              </p:cNvSpPr>
              <p:nvPr/>
            </p:nvSpPr>
            <p:spPr>
              <a:xfrm>
                <a:off x="567054" y="5694145"/>
                <a:ext cx="4720844" cy="369332"/>
              </a:xfrm>
              <a:prstGeom prst="rect">
                <a:avLst/>
              </a:prstGeom>
              <a:blipFill>
                <a:blip r:embed="rId6"/>
                <a:stretch>
                  <a:fillRect l="-3618" t="-18033" r="-2196"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7190FF-7CB0-4E30-9BB3-9DA6CB7336A1}"/>
                  </a:ext>
                </a:extLst>
              </p:cNvPr>
              <p:cNvSpPr txBox="1"/>
              <p:nvPr/>
            </p:nvSpPr>
            <p:spPr>
              <a:xfrm>
                <a:off x="567054" y="755059"/>
                <a:ext cx="2510303"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{5, 11, 17, 23, …}</m:t>
                    </m:r>
                  </m:oMath>
                </a14:m>
                <a:endParaRPr lang="en-US" sz="2400" dirty="0"/>
              </a:p>
            </p:txBody>
          </p:sp>
        </mc:Choice>
        <mc:Fallback xmlns="">
          <p:sp>
            <p:nvSpPr>
              <p:cNvPr id="7" name="TextBox 6">
                <a:extLst>
                  <a:ext uri="{FF2B5EF4-FFF2-40B4-BE49-F238E27FC236}">
                    <a16:creationId xmlns:a16="http://schemas.microsoft.com/office/drawing/2014/main" id="{487190FF-7CB0-4E30-9BB3-9DA6CB7336A1}"/>
                  </a:ext>
                </a:extLst>
              </p:cNvPr>
              <p:cNvSpPr txBox="1">
                <a:spLocks noRot="1" noChangeAspect="1" noMove="1" noResize="1" noEditPoints="1" noAdjustHandles="1" noChangeArrowheads="1" noChangeShapeType="1" noTextEdit="1"/>
              </p:cNvSpPr>
              <p:nvPr/>
            </p:nvSpPr>
            <p:spPr>
              <a:xfrm>
                <a:off x="567054" y="755059"/>
                <a:ext cx="2510303" cy="369332"/>
              </a:xfrm>
              <a:prstGeom prst="rect">
                <a:avLst/>
              </a:prstGeom>
              <a:blipFill>
                <a:blip r:embed="rId7"/>
                <a:stretch>
                  <a:fillRect l="-6796" t="-20000" r="-4854" b="-4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7DDA83A-5950-4F77-91C8-C8FBA3C5AC5F}"/>
              </a:ext>
            </a:extLst>
          </p:cNvPr>
          <p:cNvSpPr txBox="1"/>
          <p:nvPr/>
        </p:nvSpPr>
        <p:spPr>
          <a:xfrm>
            <a:off x="5287898" y="3063622"/>
            <a:ext cx="6337048" cy="646331"/>
          </a:xfrm>
          <a:prstGeom prst="rect">
            <a:avLst/>
          </a:prstGeom>
          <a:noFill/>
        </p:spPr>
        <p:txBody>
          <a:bodyPr wrap="square">
            <a:spAutoFit/>
          </a:bodyPr>
          <a:lstStyle/>
          <a:p>
            <a:pPr algn="ctr"/>
            <a:r>
              <a:rPr lang="en-US" b="1" dirty="0">
                <a:solidFill>
                  <a:schemeClr val="accent1"/>
                </a:solidFill>
              </a:rPr>
              <a:t>Find the Factorial of a Number and Fibonacci series using Recursion (</a:t>
            </a:r>
            <a:r>
              <a:rPr lang="en-US" b="1" dirty="0" err="1">
                <a:solidFill>
                  <a:schemeClr val="accent1"/>
                </a:solidFill>
              </a:rPr>
              <a:t>PseudoCode</a:t>
            </a:r>
            <a:r>
              <a:rPr lang="en-US" b="1" dirty="0">
                <a:solidFill>
                  <a:schemeClr val="accent1"/>
                </a:solidFill>
              </a:rPr>
              <a:t> or Algorithm)</a:t>
            </a:r>
          </a:p>
        </p:txBody>
      </p:sp>
    </p:spTree>
    <p:extLst>
      <p:ext uri="{BB962C8B-B14F-4D97-AF65-F5344CB8AC3E}">
        <p14:creationId xmlns:p14="http://schemas.microsoft.com/office/powerpoint/2010/main" val="3333721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2C0C71-FFEE-4FCE-B7D2-B4E45FBBF4DB}"/>
              </a:ext>
            </a:extLst>
          </p:cNvPr>
          <p:cNvSpPr txBox="1"/>
          <p:nvPr/>
        </p:nvSpPr>
        <p:spPr>
          <a:xfrm>
            <a:off x="633952" y="488816"/>
            <a:ext cx="7246855" cy="400110"/>
          </a:xfrm>
          <a:prstGeom prst="rect">
            <a:avLst/>
          </a:prstGeom>
          <a:noFill/>
        </p:spPr>
        <p:txBody>
          <a:bodyPr wrap="square">
            <a:spAutoFit/>
          </a:bodyPr>
          <a:lstStyle/>
          <a:p>
            <a:r>
              <a:rPr lang="en-US" sz="2000" b="1" dirty="0">
                <a:solidFill>
                  <a:schemeClr val="accent1"/>
                </a:solidFill>
              </a:rPr>
              <a:t>Find the Factorial of a Number using Recursion</a:t>
            </a:r>
          </a:p>
        </p:txBody>
      </p:sp>
      <p:sp>
        <p:nvSpPr>
          <p:cNvPr id="10" name="TextBox 9">
            <a:extLst>
              <a:ext uri="{FF2B5EF4-FFF2-40B4-BE49-F238E27FC236}">
                <a16:creationId xmlns:a16="http://schemas.microsoft.com/office/drawing/2014/main" id="{022FF091-25D5-4645-B5B3-5281596B2D94}"/>
              </a:ext>
            </a:extLst>
          </p:cNvPr>
          <p:cNvSpPr txBox="1"/>
          <p:nvPr/>
        </p:nvSpPr>
        <p:spPr>
          <a:xfrm>
            <a:off x="1095866" y="1589783"/>
            <a:ext cx="6094428" cy="4647426"/>
          </a:xfrm>
          <a:prstGeom prst="rect">
            <a:avLst/>
          </a:prstGeom>
          <a:noFill/>
        </p:spPr>
        <p:txBody>
          <a:bodyPr wrap="square">
            <a:spAutoFit/>
          </a:bodyPr>
          <a:lstStyle/>
          <a:p>
            <a:r>
              <a:rPr lang="en-US" sz="1600" dirty="0"/>
              <a:t>#include &lt;iostream&gt;</a:t>
            </a:r>
          </a:p>
          <a:p>
            <a:r>
              <a:rPr lang="en-US" sz="1600" dirty="0"/>
              <a:t>using namespace std;</a:t>
            </a:r>
          </a:p>
          <a:p>
            <a:endParaRPr lang="en-US" sz="1600" dirty="0"/>
          </a:p>
          <a:p>
            <a:r>
              <a:rPr lang="en-US" sz="1600" dirty="0">
                <a:solidFill>
                  <a:srgbClr val="00B050"/>
                </a:solidFill>
              </a:rPr>
              <a:t>unsigned</a:t>
            </a:r>
            <a:r>
              <a:rPr lang="en-US" sz="1600" dirty="0"/>
              <a:t> int factorial(</a:t>
            </a:r>
            <a:r>
              <a:rPr lang="en-US" sz="1600" dirty="0">
                <a:solidFill>
                  <a:srgbClr val="00B050"/>
                </a:solidFill>
              </a:rPr>
              <a:t>unsigned</a:t>
            </a:r>
            <a:r>
              <a:rPr lang="en-US" sz="1600" dirty="0"/>
              <a:t> int n)</a:t>
            </a:r>
          </a:p>
          <a:p>
            <a:r>
              <a:rPr lang="en-US" sz="1600" dirty="0"/>
              <a:t>{</a:t>
            </a:r>
          </a:p>
          <a:p>
            <a:r>
              <a:rPr lang="en-US" sz="1600" dirty="0"/>
              <a:t>	</a:t>
            </a:r>
            <a:r>
              <a:rPr lang="en-US" sz="1600" dirty="0">
                <a:solidFill>
                  <a:srgbClr val="0070C0"/>
                </a:solidFill>
              </a:rPr>
              <a:t>if</a:t>
            </a:r>
            <a:r>
              <a:rPr lang="en-US" sz="1600" dirty="0"/>
              <a:t> (n == 0 || n == 1)</a:t>
            </a:r>
          </a:p>
          <a:p>
            <a:r>
              <a:rPr lang="en-US" sz="1600" dirty="0"/>
              <a:t>		</a:t>
            </a:r>
            <a:r>
              <a:rPr lang="en-US" sz="1600" dirty="0">
                <a:solidFill>
                  <a:srgbClr val="0070C0"/>
                </a:solidFill>
              </a:rPr>
              <a:t>return</a:t>
            </a:r>
            <a:r>
              <a:rPr lang="en-US" sz="1600" dirty="0"/>
              <a:t> 1;</a:t>
            </a:r>
          </a:p>
          <a:p>
            <a:r>
              <a:rPr lang="en-US" sz="1600" dirty="0"/>
              <a:t>	</a:t>
            </a:r>
            <a:r>
              <a:rPr lang="en-US" sz="1600" dirty="0">
                <a:solidFill>
                  <a:srgbClr val="0070C0"/>
                </a:solidFill>
              </a:rPr>
              <a:t>return</a:t>
            </a:r>
            <a:r>
              <a:rPr lang="en-US" sz="1600" dirty="0"/>
              <a:t> n * factorial(n - 1);</a:t>
            </a:r>
          </a:p>
          <a:p>
            <a:r>
              <a:rPr lang="en-US" sz="1600" dirty="0"/>
              <a:t>}</a:t>
            </a:r>
          </a:p>
          <a:p>
            <a:endParaRPr lang="en-US" sz="1600" dirty="0"/>
          </a:p>
          <a:p>
            <a:r>
              <a:rPr lang="en-US" sz="1600" dirty="0"/>
              <a:t>int main()</a:t>
            </a:r>
          </a:p>
          <a:p>
            <a:r>
              <a:rPr lang="en-US" sz="1600" dirty="0"/>
              <a:t>{</a:t>
            </a:r>
          </a:p>
          <a:p>
            <a:r>
              <a:rPr lang="en-US" sz="1600" dirty="0"/>
              <a:t>	int num = 5;</a:t>
            </a:r>
          </a:p>
          <a:p>
            <a:r>
              <a:rPr lang="en-US" sz="1600" dirty="0"/>
              <a:t>	</a:t>
            </a:r>
            <a:r>
              <a:rPr lang="en-US" sz="1600" dirty="0" err="1"/>
              <a:t>cout</a:t>
            </a:r>
            <a:r>
              <a:rPr lang="en-US" sz="1600" dirty="0"/>
              <a:t> &lt;&lt; "Factorial of "</a:t>
            </a:r>
          </a:p>
          <a:p>
            <a:r>
              <a:rPr lang="en-US" sz="1600" dirty="0"/>
              <a:t>		&lt;&lt; num &lt;&lt; " is " &lt;&lt; factorial(num) &lt;&lt; </a:t>
            </a:r>
            <a:r>
              <a:rPr lang="en-US" sz="1600" dirty="0" err="1"/>
              <a:t>endl</a:t>
            </a:r>
            <a:r>
              <a:rPr lang="en-US" sz="1600" dirty="0"/>
              <a:t>;</a:t>
            </a:r>
          </a:p>
          <a:p>
            <a:r>
              <a:rPr lang="en-US" sz="1600" dirty="0"/>
              <a:t>	</a:t>
            </a:r>
            <a:r>
              <a:rPr lang="en-US" sz="1600" dirty="0">
                <a:solidFill>
                  <a:srgbClr val="0070C0"/>
                </a:solidFill>
              </a:rPr>
              <a:t>return</a:t>
            </a:r>
            <a:r>
              <a:rPr lang="en-US" sz="1600" dirty="0"/>
              <a:t> 0;</a:t>
            </a:r>
          </a:p>
          <a:p>
            <a:r>
              <a:rPr lang="en-US" sz="1600" dirty="0"/>
              <a:t>}</a:t>
            </a:r>
          </a:p>
          <a:p>
            <a:endParaRPr lang="en-US" sz="1600" dirty="0"/>
          </a:p>
        </p:txBody>
      </p:sp>
    </p:spTree>
    <p:extLst>
      <p:ext uri="{BB962C8B-B14F-4D97-AF65-F5344CB8AC3E}">
        <p14:creationId xmlns:p14="http://schemas.microsoft.com/office/powerpoint/2010/main" val="3227694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3921EC-BADA-4D4C-B90A-3A9B53D3E8EC}"/>
              </a:ext>
            </a:extLst>
          </p:cNvPr>
          <p:cNvSpPr txBox="1"/>
          <p:nvPr/>
        </p:nvSpPr>
        <p:spPr>
          <a:xfrm>
            <a:off x="386893" y="423762"/>
            <a:ext cx="3806072" cy="4185761"/>
          </a:xfrm>
          <a:prstGeom prst="rect">
            <a:avLst/>
          </a:prstGeom>
          <a:noFill/>
        </p:spPr>
        <p:txBody>
          <a:bodyPr wrap="square">
            <a:spAutoFit/>
          </a:bodyPr>
          <a:lstStyle/>
          <a:p>
            <a:r>
              <a:rPr lang="en-US" sz="1400" b="1" dirty="0">
                <a:solidFill>
                  <a:schemeClr val="accent1"/>
                </a:solidFill>
              </a:rPr>
              <a:t>// Fibonacci Series using Recursion</a:t>
            </a:r>
          </a:p>
          <a:p>
            <a:r>
              <a:rPr lang="en-US" sz="1400" dirty="0"/>
              <a:t>#include &lt;iostream&gt;</a:t>
            </a:r>
          </a:p>
          <a:p>
            <a:r>
              <a:rPr lang="en-US" sz="1400" dirty="0"/>
              <a:t>using namespace std;</a:t>
            </a:r>
          </a:p>
          <a:p>
            <a:endParaRPr lang="en-US" sz="1400" dirty="0"/>
          </a:p>
          <a:p>
            <a:r>
              <a:rPr lang="en-US" sz="1400" dirty="0"/>
              <a:t>int fib(int n)</a:t>
            </a:r>
          </a:p>
          <a:p>
            <a:r>
              <a:rPr lang="en-US" sz="1400" dirty="0"/>
              <a:t>{</a:t>
            </a:r>
          </a:p>
          <a:p>
            <a:r>
              <a:rPr lang="en-US" sz="1400" dirty="0"/>
              <a:t>	</a:t>
            </a:r>
            <a:r>
              <a:rPr lang="en-US" sz="1400" dirty="0">
                <a:solidFill>
                  <a:srgbClr val="0070C0"/>
                </a:solidFill>
              </a:rPr>
              <a:t>if </a:t>
            </a:r>
            <a:r>
              <a:rPr lang="en-US" sz="1400" dirty="0"/>
              <a:t>(n &lt;= 1)</a:t>
            </a:r>
          </a:p>
          <a:p>
            <a:r>
              <a:rPr lang="en-US" sz="1400" dirty="0"/>
              <a:t>		</a:t>
            </a:r>
            <a:r>
              <a:rPr lang="en-US" sz="1400" dirty="0">
                <a:solidFill>
                  <a:srgbClr val="0070C0"/>
                </a:solidFill>
              </a:rPr>
              <a:t>return</a:t>
            </a:r>
            <a:r>
              <a:rPr lang="en-US" sz="1400" dirty="0"/>
              <a:t> n;</a:t>
            </a:r>
          </a:p>
          <a:p>
            <a:r>
              <a:rPr lang="en-US" sz="1400" dirty="0"/>
              <a:t>	</a:t>
            </a:r>
            <a:r>
              <a:rPr lang="en-US" sz="1400" dirty="0">
                <a:solidFill>
                  <a:srgbClr val="0070C0"/>
                </a:solidFill>
              </a:rPr>
              <a:t>return</a:t>
            </a:r>
            <a:r>
              <a:rPr lang="en-US" sz="1400" dirty="0"/>
              <a:t> fib(n - 1) + fib(n - 2);</a:t>
            </a:r>
          </a:p>
          <a:p>
            <a:r>
              <a:rPr lang="en-US" sz="1400" dirty="0"/>
              <a:t>}</a:t>
            </a:r>
          </a:p>
          <a:p>
            <a:endParaRPr lang="en-US" sz="1400" dirty="0"/>
          </a:p>
          <a:p>
            <a:r>
              <a:rPr lang="en-US" sz="1400" dirty="0"/>
              <a:t>int main()</a:t>
            </a:r>
          </a:p>
          <a:p>
            <a:r>
              <a:rPr lang="en-US" sz="1400" dirty="0"/>
              <a:t>{</a:t>
            </a:r>
          </a:p>
          <a:p>
            <a:r>
              <a:rPr lang="en-US" sz="1400" dirty="0"/>
              <a:t>	int n = 9;</a:t>
            </a:r>
          </a:p>
          <a:p>
            <a:r>
              <a:rPr lang="en-US" sz="1400" dirty="0"/>
              <a:t>	</a:t>
            </a:r>
            <a:r>
              <a:rPr lang="en-US" sz="1400" dirty="0" err="1"/>
              <a:t>cout</a:t>
            </a:r>
            <a:r>
              <a:rPr lang="en-US" sz="1400" dirty="0"/>
              <a:t> &lt;&lt; fib(n);</a:t>
            </a:r>
          </a:p>
          <a:p>
            <a:r>
              <a:rPr lang="en-US" sz="1400" dirty="0"/>
              <a:t>	</a:t>
            </a:r>
            <a:r>
              <a:rPr lang="en-US" sz="1400" dirty="0">
                <a:solidFill>
                  <a:srgbClr val="0070C0"/>
                </a:solidFill>
              </a:rPr>
              <a:t>return</a:t>
            </a:r>
            <a:r>
              <a:rPr lang="en-US" sz="1400" dirty="0"/>
              <a:t> 0;</a:t>
            </a:r>
          </a:p>
          <a:p>
            <a:r>
              <a:rPr lang="en-US" sz="1400" dirty="0"/>
              <a:t>}</a:t>
            </a:r>
          </a:p>
          <a:p>
            <a:endParaRPr lang="en-US" sz="1400" dirty="0"/>
          </a:p>
          <a:p>
            <a:endParaRPr lang="en-US" sz="1400" dirty="0"/>
          </a:p>
        </p:txBody>
      </p:sp>
      <p:sp>
        <p:nvSpPr>
          <p:cNvPr id="11" name="TextBox 10">
            <a:extLst>
              <a:ext uri="{FF2B5EF4-FFF2-40B4-BE49-F238E27FC236}">
                <a16:creationId xmlns:a16="http://schemas.microsoft.com/office/drawing/2014/main" id="{5216C070-1EE4-4FE9-ADA5-58216D574688}"/>
              </a:ext>
            </a:extLst>
          </p:cNvPr>
          <p:cNvSpPr txBox="1"/>
          <p:nvPr/>
        </p:nvSpPr>
        <p:spPr>
          <a:xfrm>
            <a:off x="8114120" y="423762"/>
            <a:ext cx="4546077" cy="6124754"/>
          </a:xfrm>
          <a:prstGeom prst="rect">
            <a:avLst/>
          </a:prstGeom>
          <a:noFill/>
        </p:spPr>
        <p:txBody>
          <a:bodyPr wrap="square">
            <a:spAutoFit/>
          </a:bodyPr>
          <a:lstStyle/>
          <a:p>
            <a:r>
              <a:rPr lang="en-US" sz="1400" dirty="0"/>
              <a:t>#include&lt;iostream&gt;</a:t>
            </a:r>
          </a:p>
          <a:p>
            <a:r>
              <a:rPr lang="en-US" sz="1400" dirty="0"/>
              <a:t>using namespace std;</a:t>
            </a:r>
          </a:p>
          <a:p>
            <a:endParaRPr lang="en-US" sz="1400" dirty="0"/>
          </a:p>
          <a:p>
            <a:r>
              <a:rPr lang="en-US" sz="1400" dirty="0">
                <a:solidFill>
                  <a:schemeClr val="accent1"/>
                </a:solidFill>
              </a:rPr>
              <a:t>class</a:t>
            </a:r>
            <a:r>
              <a:rPr lang="en-US" sz="1400" dirty="0"/>
              <a:t> GFG{</a:t>
            </a:r>
          </a:p>
          <a:p>
            <a:r>
              <a:rPr lang="en-US" sz="1400" dirty="0"/>
              <a:t>public:</a:t>
            </a:r>
          </a:p>
          <a:p>
            <a:r>
              <a:rPr lang="en-US" sz="1400" dirty="0"/>
              <a:t>int </a:t>
            </a:r>
            <a:r>
              <a:rPr lang="en-US" sz="1400" dirty="0">
                <a:solidFill>
                  <a:srgbClr val="7030A0"/>
                </a:solidFill>
              </a:rPr>
              <a:t>fib</a:t>
            </a:r>
            <a:r>
              <a:rPr lang="en-US" sz="1400" dirty="0"/>
              <a:t>(int n)</a:t>
            </a:r>
          </a:p>
          <a:p>
            <a:r>
              <a:rPr lang="en-US" sz="1400" dirty="0"/>
              <a:t>{</a:t>
            </a:r>
          </a:p>
          <a:p>
            <a:r>
              <a:rPr lang="en-US" sz="1400" dirty="0"/>
              <a:t>	int f[n + 2];</a:t>
            </a:r>
          </a:p>
          <a:p>
            <a:r>
              <a:rPr lang="en-US" sz="1400" dirty="0"/>
              <a:t>	int </a:t>
            </a:r>
            <a:r>
              <a:rPr lang="en-US" sz="1400" dirty="0" err="1"/>
              <a:t>i</a:t>
            </a:r>
            <a:r>
              <a:rPr lang="en-US" sz="1400" dirty="0"/>
              <a:t>;</a:t>
            </a:r>
          </a:p>
          <a:p>
            <a:r>
              <a:rPr lang="en-US" sz="1400" dirty="0"/>
              <a:t>	f[0] = 0;</a:t>
            </a:r>
          </a:p>
          <a:p>
            <a:r>
              <a:rPr lang="en-US" sz="1400" dirty="0"/>
              <a:t>	f[1] = 1;</a:t>
            </a:r>
          </a:p>
          <a:p>
            <a:r>
              <a:rPr lang="en-US" sz="1400" dirty="0"/>
              <a:t>	for(</a:t>
            </a:r>
            <a:r>
              <a:rPr lang="en-US" sz="1400" dirty="0" err="1"/>
              <a:t>i</a:t>
            </a:r>
            <a:r>
              <a:rPr lang="en-US" sz="1400" dirty="0"/>
              <a:t> = 2; </a:t>
            </a:r>
            <a:r>
              <a:rPr lang="en-US" sz="1400" dirty="0" err="1"/>
              <a:t>i</a:t>
            </a:r>
            <a:r>
              <a:rPr lang="en-US" sz="1400" dirty="0"/>
              <a:t> &lt;= n; </a:t>
            </a:r>
            <a:r>
              <a:rPr lang="en-US" sz="1400" dirty="0" err="1"/>
              <a:t>i</a:t>
            </a:r>
            <a:r>
              <a:rPr lang="en-US" sz="1400" dirty="0"/>
              <a:t>++)</a:t>
            </a:r>
          </a:p>
          <a:p>
            <a:r>
              <a:rPr lang="en-US" sz="1400" dirty="0"/>
              <a:t>	{</a:t>
            </a:r>
          </a:p>
          <a:p>
            <a:r>
              <a:rPr lang="en-US" sz="1400" dirty="0"/>
              <a:t>	f[</a:t>
            </a:r>
            <a:r>
              <a:rPr lang="en-US" sz="1400" dirty="0" err="1"/>
              <a:t>i</a:t>
            </a:r>
            <a:r>
              <a:rPr lang="en-US" sz="1400" dirty="0"/>
              <a:t>] = f[</a:t>
            </a:r>
            <a:r>
              <a:rPr lang="en-US" sz="1400" dirty="0" err="1"/>
              <a:t>i</a:t>
            </a:r>
            <a:r>
              <a:rPr lang="en-US" sz="1400" dirty="0"/>
              <a:t> - 1] + f[</a:t>
            </a:r>
            <a:r>
              <a:rPr lang="en-US" sz="1400" dirty="0" err="1"/>
              <a:t>i</a:t>
            </a:r>
            <a:r>
              <a:rPr lang="en-US" sz="1400" dirty="0"/>
              <a:t> - 2];</a:t>
            </a:r>
          </a:p>
          <a:p>
            <a:r>
              <a:rPr lang="en-US" sz="1400" dirty="0"/>
              <a:t>	}</a:t>
            </a:r>
          </a:p>
          <a:p>
            <a:r>
              <a:rPr lang="en-US" sz="1400" dirty="0"/>
              <a:t>	</a:t>
            </a:r>
            <a:r>
              <a:rPr lang="en-US" sz="1400" dirty="0">
                <a:solidFill>
                  <a:srgbClr val="0070C0"/>
                </a:solidFill>
              </a:rPr>
              <a:t>return</a:t>
            </a:r>
            <a:r>
              <a:rPr lang="en-US" sz="1400" dirty="0"/>
              <a:t> f[n];</a:t>
            </a:r>
          </a:p>
          <a:p>
            <a:r>
              <a:rPr lang="en-US" sz="1400" dirty="0"/>
              <a:t>	}</a:t>
            </a:r>
          </a:p>
          <a:p>
            <a:r>
              <a:rPr lang="en-US" sz="1400" dirty="0"/>
              <a:t>};</a:t>
            </a:r>
          </a:p>
          <a:p>
            <a:endParaRPr lang="en-US" sz="1400" dirty="0"/>
          </a:p>
          <a:p>
            <a:r>
              <a:rPr lang="en-US" sz="1400" dirty="0"/>
              <a:t>int main ()</a:t>
            </a:r>
          </a:p>
          <a:p>
            <a:r>
              <a:rPr lang="en-US" sz="1400" dirty="0"/>
              <a:t>{</a:t>
            </a:r>
          </a:p>
          <a:p>
            <a:r>
              <a:rPr lang="en-US" sz="1400" dirty="0"/>
              <a:t>	GFG g;</a:t>
            </a:r>
          </a:p>
          <a:p>
            <a:r>
              <a:rPr lang="en-US" sz="1400" dirty="0"/>
              <a:t>	int n = 4;</a:t>
            </a:r>
          </a:p>
          <a:p>
            <a:r>
              <a:rPr lang="en-US" sz="1400" dirty="0"/>
              <a:t>	</a:t>
            </a:r>
            <a:r>
              <a:rPr lang="en-US" sz="1400" dirty="0" err="1"/>
              <a:t>cout</a:t>
            </a:r>
            <a:r>
              <a:rPr lang="en-US" sz="1400" dirty="0"/>
              <a:t> &lt;&lt; </a:t>
            </a:r>
            <a:r>
              <a:rPr lang="en-US" sz="1400" dirty="0" err="1"/>
              <a:t>g.</a:t>
            </a:r>
            <a:r>
              <a:rPr lang="en-US" sz="1400" dirty="0" err="1">
                <a:solidFill>
                  <a:srgbClr val="7030A0"/>
                </a:solidFill>
              </a:rPr>
              <a:t>fib</a:t>
            </a:r>
            <a:r>
              <a:rPr lang="en-US" sz="1400" dirty="0"/>
              <a:t>(n);</a:t>
            </a:r>
          </a:p>
          <a:p>
            <a:r>
              <a:rPr lang="en-US" sz="1400" dirty="0"/>
              <a:t>	</a:t>
            </a:r>
            <a:r>
              <a:rPr lang="en-US" sz="1400" dirty="0">
                <a:solidFill>
                  <a:srgbClr val="0070C0"/>
                </a:solidFill>
              </a:rPr>
              <a:t>return</a:t>
            </a:r>
            <a:r>
              <a:rPr lang="en-US" sz="1400" dirty="0"/>
              <a:t> 0;</a:t>
            </a:r>
          </a:p>
          <a:p>
            <a:r>
              <a:rPr lang="en-US" sz="1400" dirty="0"/>
              <a:t>}</a:t>
            </a:r>
          </a:p>
          <a:p>
            <a:endParaRPr lang="en-US" sz="1400" dirty="0"/>
          </a:p>
          <a:p>
            <a:endParaRPr lang="en-US" sz="1400" dirty="0"/>
          </a:p>
        </p:txBody>
      </p:sp>
      <p:sp>
        <p:nvSpPr>
          <p:cNvPr id="13" name="TextBox 12">
            <a:extLst>
              <a:ext uri="{FF2B5EF4-FFF2-40B4-BE49-F238E27FC236}">
                <a16:creationId xmlns:a16="http://schemas.microsoft.com/office/drawing/2014/main" id="{5465DE71-D3F8-42CD-BFA5-7AA99986F1C8}"/>
              </a:ext>
            </a:extLst>
          </p:cNvPr>
          <p:cNvSpPr txBox="1"/>
          <p:nvPr/>
        </p:nvSpPr>
        <p:spPr>
          <a:xfrm>
            <a:off x="4077881" y="423762"/>
            <a:ext cx="4060595" cy="5262979"/>
          </a:xfrm>
          <a:prstGeom prst="rect">
            <a:avLst/>
          </a:prstGeom>
          <a:noFill/>
        </p:spPr>
        <p:txBody>
          <a:bodyPr wrap="square">
            <a:spAutoFit/>
          </a:bodyPr>
          <a:lstStyle/>
          <a:p>
            <a:r>
              <a:rPr lang="en-US" sz="1200" dirty="0">
                <a:solidFill>
                  <a:schemeClr val="accent1"/>
                </a:solidFill>
              </a:rPr>
              <a:t>// Fibonacci Series using Space Optimized Method</a:t>
            </a:r>
          </a:p>
          <a:p>
            <a:r>
              <a:rPr lang="en-US" sz="1200" dirty="0"/>
              <a:t>#include&lt;bits/stdc++.h&gt;</a:t>
            </a:r>
          </a:p>
          <a:p>
            <a:r>
              <a:rPr lang="en-US" sz="1200" dirty="0"/>
              <a:t>using namespace std;</a:t>
            </a:r>
          </a:p>
          <a:p>
            <a:endParaRPr lang="en-US" sz="1200" dirty="0"/>
          </a:p>
          <a:p>
            <a:r>
              <a:rPr lang="en-US" sz="1200" dirty="0"/>
              <a:t>int </a:t>
            </a:r>
            <a:r>
              <a:rPr lang="en-US" sz="1200" dirty="0">
                <a:solidFill>
                  <a:srgbClr val="7030A0"/>
                </a:solidFill>
              </a:rPr>
              <a:t>fib</a:t>
            </a:r>
            <a:r>
              <a:rPr lang="en-US" sz="1200" dirty="0"/>
              <a:t>(int n)</a:t>
            </a:r>
          </a:p>
          <a:p>
            <a:r>
              <a:rPr lang="en-US" sz="1200" dirty="0"/>
              <a:t>{</a:t>
            </a:r>
          </a:p>
          <a:p>
            <a:r>
              <a:rPr lang="en-US" sz="1200" dirty="0"/>
              <a:t>	int a = 0, b = 1, c, </a:t>
            </a:r>
            <a:r>
              <a:rPr lang="en-US" sz="1200" dirty="0" err="1"/>
              <a:t>i</a:t>
            </a:r>
            <a:r>
              <a:rPr lang="en-US" sz="1200" dirty="0"/>
              <a:t>;</a:t>
            </a:r>
          </a:p>
          <a:p>
            <a:r>
              <a:rPr lang="en-US" sz="1200" dirty="0"/>
              <a:t>	</a:t>
            </a:r>
            <a:r>
              <a:rPr lang="en-US" sz="1200" dirty="0">
                <a:solidFill>
                  <a:srgbClr val="0070C0"/>
                </a:solidFill>
              </a:rPr>
              <a:t>if</a:t>
            </a:r>
            <a:r>
              <a:rPr lang="en-US" sz="1200" dirty="0"/>
              <a:t>( n == 0)</a:t>
            </a:r>
          </a:p>
          <a:p>
            <a:r>
              <a:rPr lang="en-US" sz="1200" dirty="0"/>
              <a:t>		</a:t>
            </a:r>
            <a:r>
              <a:rPr lang="en-US" sz="1200" dirty="0">
                <a:solidFill>
                  <a:srgbClr val="0070C0"/>
                </a:solidFill>
              </a:rPr>
              <a:t>return</a:t>
            </a:r>
            <a:r>
              <a:rPr lang="en-US" sz="1200" dirty="0"/>
              <a:t> a;</a:t>
            </a:r>
          </a:p>
          <a:p>
            <a:r>
              <a:rPr lang="en-US" sz="1200" dirty="0"/>
              <a:t>	</a:t>
            </a:r>
            <a:r>
              <a:rPr lang="en-US" sz="1200" dirty="0">
                <a:solidFill>
                  <a:srgbClr val="0070C0"/>
                </a:solidFill>
              </a:rPr>
              <a:t>for</a:t>
            </a:r>
            <a:r>
              <a:rPr lang="en-US" sz="1200" dirty="0"/>
              <a:t>(</a:t>
            </a:r>
            <a:r>
              <a:rPr lang="en-US" sz="1200" dirty="0" err="1"/>
              <a:t>i</a:t>
            </a:r>
            <a:r>
              <a:rPr lang="en-US" sz="1200" dirty="0"/>
              <a:t> = 2; </a:t>
            </a:r>
            <a:r>
              <a:rPr lang="en-US" sz="1200" dirty="0" err="1"/>
              <a:t>i</a:t>
            </a:r>
            <a:r>
              <a:rPr lang="en-US" sz="1200" dirty="0"/>
              <a:t> &lt;= n; </a:t>
            </a:r>
            <a:r>
              <a:rPr lang="en-US" sz="1200" dirty="0" err="1"/>
              <a:t>i</a:t>
            </a:r>
            <a:r>
              <a:rPr lang="en-US" sz="1200" dirty="0"/>
              <a:t>++)</a:t>
            </a:r>
          </a:p>
          <a:p>
            <a:r>
              <a:rPr lang="en-US" sz="1200" dirty="0"/>
              <a:t>	{</a:t>
            </a:r>
          </a:p>
          <a:p>
            <a:r>
              <a:rPr lang="en-US" sz="1200" dirty="0"/>
              <a:t>	c = a + b;</a:t>
            </a:r>
          </a:p>
          <a:p>
            <a:r>
              <a:rPr lang="en-US" sz="1200" dirty="0"/>
              <a:t>	a = b;</a:t>
            </a:r>
          </a:p>
          <a:p>
            <a:r>
              <a:rPr lang="en-US" sz="1200" dirty="0"/>
              <a:t>	b = c;</a:t>
            </a:r>
          </a:p>
          <a:p>
            <a:r>
              <a:rPr lang="en-US" sz="1200" dirty="0"/>
              <a:t>	}</a:t>
            </a:r>
          </a:p>
          <a:p>
            <a:r>
              <a:rPr lang="en-US" sz="1200" dirty="0"/>
              <a:t>	</a:t>
            </a:r>
            <a:r>
              <a:rPr lang="en-US" sz="1200" dirty="0">
                <a:solidFill>
                  <a:srgbClr val="0070C0"/>
                </a:solidFill>
              </a:rPr>
              <a:t>return</a:t>
            </a:r>
            <a:r>
              <a:rPr lang="en-US" sz="1200" dirty="0"/>
              <a:t> b;</a:t>
            </a:r>
          </a:p>
          <a:p>
            <a:r>
              <a:rPr lang="en-US" sz="1200" dirty="0"/>
              <a:t>}</a:t>
            </a:r>
          </a:p>
          <a:p>
            <a:endParaRPr lang="en-US" sz="1200" dirty="0"/>
          </a:p>
          <a:p>
            <a:r>
              <a:rPr lang="en-US" sz="1200" dirty="0"/>
              <a:t>int main()</a:t>
            </a:r>
          </a:p>
          <a:p>
            <a:r>
              <a:rPr lang="en-US" sz="1200" dirty="0"/>
              <a:t>{</a:t>
            </a:r>
          </a:p>
          <a:p>
            <a:r>
              <a:rPr lang="en-US" sz="1200" dirty="0"/>
              <a:t>	int n = 9;</a:t>
            </a:r>
          </a:p>
          <a:p>
            <a:r>
              <a:rPr lang="en-US" sz="1200" dirty="0"/>
              <a:t>	</a:t>
            </a:r>
          </a:p>
          <a:p>
            <a:r>
              <a:rPr lang="en-US" sz="1200" dirty="0"/>
              <a:t>	</a:t>
            </a:r>
            <a:r>
              <a:rPr lang="en-US" sz="1200" dirty="0" err="1"/>
              <a:t>cout</a:t>
            </a:r>
            <a:r>
              <a:rPr lang="en-US" sz="1200" dirty="0"/>
              <a:t> &lt;&lt; </a:t>
            </a:r>
            <a:r>
              <a:rPr lang="en-US" sz="1200" dirty="0">
                <a:solidFill>
                  <a:srgbClr val="7030A0"/>
                </a:solidFill>
              </a:rPr>
              <a:t>fib</a:t>
            </a:r>
            <a:r>
              <a:rPr lang="en-US" sz="1200" dirty="0"/>
              <a:t>(n);</a:t>
            </a:r>
          </a:p>
          <a:p>
            <a:r>
              <a:rPr lang="en-US" sz="1200" dirty="0"/>
              <a:t>	</a:t>
            </a:r>
            <a:r>
              <a:rPr lang="en-US" sz="1200" dirty="0">
                <a:solidFill>
                  <a:srgbClr val="0070C0"/>
                </a:solidFill>
              </a:rPr>
              <a:t>return</a:t>
            </a:r>
            <a:r>
              <a:rPr lang="en-US" sz="1200" dirty="0"/>
              <a:t> 0;</a:t>
            </a:r>
          </a:p>
          <a:p>
            <a:r>
              <a:rPr lang="en-US" sz="1200" dirty="0"/>
              <a:t>}</a:t>
            </a:r>
          </a:p>
          <a:p>
            <a:endParaRPr lang="en-US" sz="1200" dirty="0"/>
          </a:p>
          <a:p>
            <a:endParaRPr lang="en-US" sz="1200" dirty="0"/>
          </a:p>
        </p:txBody>
      </p:sp>
      <p:cxnSp>
        <p:nvCxnSpPr>
          <p:cNvPr id="15" name="Straight Connector 14">
            <a:extLst>
              <a:ext uri="{FF2B5EF4-FFF2-40B4-BE49-F238E27FC236}">
                <a16:creationId xmlns:a16="http://schemas.microsoft.com/office/drawing/2014/main" id="{3F9569FA-FE0E-4E2F-BC09-9F09F41D8197}"/>
              </a:ext>
            </a:extLst>
          </p:cNvPr>
          <p:cNvCxnSpPr/>
          <p:nvPr/>
        </p:nvCxnSpPr>
        <p:spPr>
          <a:xfrm>
            <a:off x="3921551" y="263951"/>
            <a:ext cx="0" cy="6372519"/>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681D572-F6EA-4A55-9F9E-CF9D8D66C514}"/>
              </a:ext>
            </a:extLst>
          </p:cNvPr>
          <p:cNvCxnSpPr/>
          <p:nvPr/>
        </p:nvCxnSpPr>
        <p:spPr>
          <a:xfrm>
            <a:off x="7910660" y="362168"/>
            <a:ext cx="0" cy="6372519"/>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683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sign Flowchart In Programming (With Examples) - Programiz">
            <a:extLst>
              <a:ext uri="{FF2B5EF4-FFF2-40B4-BE49-F238E27FC236}">
                <a16:creationId xmlns:a16="http://schemas.microsoft.com/office/drawing/2014/main" id="{15CD00BB-C226-4616-85FC-DF707F026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25" y="0"/>
            <a:ext cx="6203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01E3AD-EA84-4C97-9E17-6A9E453ECC96}"/>
              </a:ext>
            </a:extLst>
          </p:cNvPr>
          <p:cNvSpPr txBox="1"/>
          <p:nvPr/>
        </p:nvSpPr>
        <p:spPr>
          <a:xfrm>
            <a:off x="263950" y="348792"/>
            <a:ext cx="2860078" cy="461665"/>
          </a:xfrm>
          <a:prstGeom prst="rect">
            <a:avLst/>
          </a:prstGeom>
          <a:solidFill>
            <a:schemeClr val="accent5"/>
          </a:solidFill>
          <a:ln>
            <a:solidFill>
              <a:schemeClr val="accent6"/>
            </a:solidFill>
          </a:ln>
        </p:spPr>
        <p:txBody>
          <a:bodyPr wrap="none" rtlCol="0">
            <a:spAutoFit/>
          </a:bodyPr>
          <a:lstStyle/>
          <a:p>
            <a:r>
              <a:rPr lang="en-US" sz="2400" dirty="0"/>
              <a:t>Quadratic Equation</a:t>
            </a:r>
          </a:p>
        </p:txBody>
      </p:sp>
    </p:spTree>
    <p:extLst>
      <p:ext uri="{BB962C8B-B14F-4D97-AF65-F5344CB8AC3E}">
        <p14:creationId xmlns:p14="http://schemas.microsoft.com/office/powerpoint/2010/main" val="18916476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252C-D1A3-4FDD-92DA-4C08F963154C}"/>
              </a:ext>
            </a:extLst>
          </p:cNvPr>
          <p:cNvSpPr>
            <a:spLocks noGrp="1"/>
          </p:cNvSpPr>
          <p:nvPr>
            <p:ph type="title"/>
          </p:nvPr>
        </p:nvSpPr>
        <p:spPr>
          <a:xfrm>
            <a:off x="4220307" y="2384735"/>
            <a:ext cx="4389122" cy="1822514"/>
          </a:xfrm>
        </p:spPr>
        <p:txBody>
          <a:bodyPr/>
          <a:lstStyle/>
          <a:p>
            <a:r>
              <a:rPr lang="en-US" sz="4800" dirty="0"/>
              <a:t>Big-O Notation</a:t>
            </a:r>
          </a:p>
        </p:txBody>
      </p:sp>
    </p:spTree>
    <p:extLst>
      <p:ext uri="{BB962C8B-B14F-4D97-AF65-F5344CB8AC3E}">
        <p14:creationId xmlns:p14="http://schemas.microsoft.com/office/powerpoint/2010/main" val="4096693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28C5-97F8-4D8D-9F97-C28A6D3D62E3}"/>
              </a:ext>
            </a:extLst>
          </p:cNvPr>
          <p:cNvSpPr>
            <a:spLocks noGrp="1"/>
          </p:cNvSpPr>
          <p:nvPr>
            <p:ph type="title"/>
          </p:nvPr>
        </p:nvSpPr>
        <p:spPr>
          <a:xfrm>
            <a:off x="4403188" y="453718"/>
            <a:ext cx="3629464" cy="1372986"/>
          </a:xfrm>
        </p:spPr>
        <p:txBody>
          <a:bodyPr/>
          <a:lstStyle/>
          <a:p>
            <a:r>
              <a:rPr lang="en-US" dirty="0"/>
              <a:t>Big-O Notation</a:t>
            </a:r>
          </a:p>
        </p:txBody>
      </p:sp>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In the time complexity analysis, we define the time as a function of the problem size and try to estimate the growth of the execution time with the growth in problem size.</a:t>
            </a:r>
          </a:p>
        </p:txBody>
      </p:sp>
      <p:sp>
        <p:nvSpPr>
          <p:cNvPr id="4" name="TextBox 3">
            <a:extLst>
              <a:ext uri="{FF2B5EF4-FFF2-40B4-BE49-F238E27FC236}">
                <a16:creationId xmlns:a16="http://schemas.microsoft.com/office/drawing/2014/main" id="{533DC409-C587-46D8-8889-E46B3E96CA9D}"/>
              </a:ext>
            </a:extLst>
          </p:cNvPr>
          <p:cNvSpPr txBox="1"/>
          <p:nvPr/>
        </p:nvSpPr>
        <p:spPr>
          <a:xfrm>
            <a:off x="4769446" y="1918756"/>
            <a:ext cx="289694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Time Complexity</a:t>
            </a:r>
          </a:p>
        </p:txBody>
      </p:sp>
    </p:spTree>
    <p:extLst>
      <p:ext uri="{BB962C8B-B14F-4D97-AF65-F5344CB8AC3E}">
        <p14:creationId xmlns:p14="http://schemas.microsoft.com/office/powerpoint/2010/main" val="37092052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The space require by the program to save input data and results in memory (RAM).</a:t>
            </a:r>
          </a:p>
        </p:txBody>
      </p:sp>
      <p:sp>
        <p:nvSpPr>
          <p:cNvPr id="4" name="TextBox 3">
            <a:extLst>
              <a:ext uri="{FF2B5EF4-FFF2-40B4-BE49-F238E27FC236}">
                <a16:creationId xmlns:a16="http://schemas.microsoft.com/office/drawing/2014/main" id="{533DC409-C587-46D8-8889-E46B3E96CA9D}"/>
              </a:ext>
            </a:extLst>
          </p:cNvPr>
          <p:cNvSpPr txBox="1"/>
          <p:nvPr/>
        </p:nvSpPr>
        <p:spPr>
          <a:xfrm>
            <a:off x="4827864" y="1900172"/>
            <a:ext cx="2536272"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Memory Space</a:t>
            </a:r>
          </a:p>
        </p:txBody>
      </p:sp>
      <p:sp>
        <p:nvSpPr>
          <p:cNvPr id="7" name="Title 1">
            <a:extLst>
              <a:ext uri="{FF2B5EF4-FFF2-40B4-BE49-F238E27FC236}">
                <a16:creationId xmlns:a16="http://schemas.microsoft.com/office/drawing/2014/main" id="{8DD35442-CAE9-4B5D-8F6C-2ED655B783D7}"/>
              </a:ext>
            </a:extLst>
          </p:cNvPr>
          <p:cNvSpPr txBox="1">
            <a:spLocks/>
          </p:cNvSpPr>
          <p:nvPr/>
        </p:nvSpPr>
        <p:spPr bwMode="gray">
          <a:xfrm>
            <a:off x="4403188" y="453718"/>
            <a:ext cx="3629464" cy="13729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Big-O Notation</a:t>
            </a:r>
            <a:endParaRPr lang="en-US" dirty="0"/>
          </a:p>
        </p:txBody>
      </p:sp>
    </p:spTree>
    <p:extLst>
      <p:ext uri="{BB962C8B-B14F-4D97-AF65-F5344CB8AC3E}">
        <p14:creationId xmlns:p14="http://schemas.microsoft.com/office/powerpoint/2010/main" val="1786620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normAutofit fontScale="92500" lnSpcReduction="10000"/>
          </a:bodyPr>
          <a:lstStyle/>
          <a:p>
            <a:r>
              <a:rPr lang="en-US" dirty="0"/>
              <a:t>Big O notation (with a capital letter O, not a zero), also called Landau’s symbol, is a symbolism used in complexity theory, computer science, and mathematics to describe the basic behavior of functions. Basically, it tells you how fast a function grows or declines.</a:t>
            </a:r>
          </a:p>
          <a:p>
            <a:endParaRPr lang="en-US" dirty="0"/>
          </a:p>
          <a:p>
            <a:r>
              <a:rPr lang="en-US" dirty="0"/>
              <a:t>Landau’s symbol comes from the name of the German mathematician Edmund Landau who invented  the notation.</a:t>
            </a:r>
          </a:p>
          <a:p>
            <a:endParaRPr lang="en-US" dirty="0"/>
          </a:p>
          <a:p>
            <a:r>
              <a:rPr lang="en-US" dirty="0"/>
              <a:t>The letter O is used because the rate of growth of a function is also called its order.</a:t>
            </a:r>
          </a:p>
        </p:txBody>
      </p:sp>
      <p:sp>
        <p:nvSpPr>
          <p:cNvPr id="4" name="TextBox 3">
            <a:extLst>
              <a:ext uri="{FF2B5EF4-FFF2-40B4-BE49-F238E27FC236}">
                <a16:creationId xmlns:a16="http://schemas.microsoft.com/office/drawing/2014/main" id="{533DC409-C587-46D8-8889-E46B3E96CA9D}"/>
              </a:ext>
            </a:extLst>
          </p:cNvPr>
          <p:cNvSpPr txBox="1"/>
          <p:nvPr/>
        </p:nvSpPr>
        <p:spPr>
          <a:xfrm>
            <a:off x="5381523" y="1943411"/>
            <a:ext cx="1380506"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History</a:t>
            </a:r>
          </a:p>
        </p:txBody>
      </p:sp>
      <p:sp>
        <p:nvSpPr>
          <p:cNvPr id="7" name="Title 1">
            <a:extLst>
              <a:ext uri="{FF2B5EF4-FFF2-40B4-BE49-F238E27FC236}">
                <a16:creationId xmlns:a16="http://schemas.microsoft.com/office/drawing/2014/main" id="{EC570610-5C58-4F1C-A9FB-083C97E1430D}"/>
              </a:ext>
            </a:extLst>
          </p:cNvPr>
          <p:cNvSpPr>
            <a:spLocks noGrp="1"/>
          </p:cNvSpPr>
          <p:nvPr>
            <p:ph type="title"/>
          </p:nvPr>
        </p:nvSpPr>
        <p:spPr>
          <a:xfrm>
            <a:off x="4257044" y="540196"/>
            <a:ext cx="3629464" cy="1372986"/>
          </a:xfrm>
        </p:spPr>
        <p:txBody>
          <a:bodyPr/>
          <a:lstStyle/>
          <a:p>
            <a:r>
              <a:rPr lang="en-US" dirty="0"/>
              <a:t>Big-O Notation</a:t>
            </a:r>
          </a:p>
        </p:txBody>
      </p:sp>
    </p:spTree>
    <p:extLst>
      <p:ext uri="{BB962C8B-B14F-4D97-AF65-F5344CB8AC3E}">
        <p14:creationId xmlns:p14="http://schemas.microsoft.com/office/powerpoint/2010/main" val="1985090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BC316-85A6-41E1-94FE-E0A2EBE4A655}"/>
              </a:ext>
            </a:extLst>
          </p:cNvPr>
          <p:cNvSpPr/>
          <p:nvPr/>
        </p:nvSpPr>
        <p:spPr>
          <a:xfrm>
            <a:off x="1148798" y="5393635"/>
            <a:ext cx="6484454" cy="40094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pPr marL="285750" indent="-285750">
                  <a:buFont typeface="Wingdings" panose="05000000000000000000" pitchFamily="2" charset="2"/>
                  <a:buChar char="ü"/>
                </a:pPr>
                <a:r>
                  <a:rPr lang="en-US" dirty="0"/>
                  <a:t>Efficiency of an Algorithm. </a:t>
                </a:r>
              </a:p>
              <a:p>
                <a:pPr marL="285750" indent="-285750">
                  <a:buFont typeface="Wingdings" panose="05000000000000000000" pitchFamily="2" charset="2"/>
                  <a:buChar char="ü"/>
                </a:pPr>
                <a:r>
                  <a:rPr lang="en-US" dirty="0"/>
                  <a:t>Time Factor of an Algorithm.</a:t>
                </a:r>
              </a:p>
              <a:p>
                <a:pPr marL="285750" indent="-285750">
                  <a:buFont typeface="Wingdings" panose="05000000000000000000" pitchFamily="2" charset="2"/>
                  <a:buChar char="ü"/>
                </a:pPr>
                <a:r>
                  <a:rPr lang="en-US" dirty="0"/>
                  <a:t>Space Complexity of an Algorithm.</a:t>
                </a:r>
              </a:p>
              <a:p>
                <a:endParaRPr lang="en-US" dirty="0"/>
              </a:p>
              <a:p>
                <a:r>
                  <a:rPr lang="en-US" dirty="0"/>
                  <a:t>It is represented by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where </a:t>
                </a:r>
                <a14:m>
                  <m:oMath xmlns:m="http://schemas.openxmlformats.org/officeDocument/2006/math">
                    <m:r>
                      <a:rPr lang="en-US" i="1" dirty="0" smtClean="0">
                        <a:latin typeface="Cambria Math" panose="02040503050406030204" pitchFamily="18" charset="0"/>
                      </a:rPr>
                      <m:t>𝑛</m:t>
                    </m:r>
                  </m:oMath>
                </a14:m>
                <a:r>
                  <a:rPr lang="en-US" dirty="0"/>
                  <a:t> is the number of operations. </a:t>
                </a:r>
              </a:p>
            </p:txBody>
          </p:sp>
        </mc:Choice>
        <mc:Fallback xmlns="">
          <p:sp>
            <p:nvSpPr>
              <p:cNvPr id="3" name="Text Placeholder 2">
                <a:extLst>
                  <a:ext uri="{FF2B5EF4-FFF2-40B4-BE49-F238E27FC236}">
                    <a16:creationId xmlns:a16="http://schemas.microsoft.com/office/drawing/2014/main" id="{9F900988-9BDC-4866-A2CB-466D44F62847}"/>
                  </a:ext>
                </a:extLst>
              </p:cNvPr>
              <p:cNvSpPr>
                <a:spLocks noGrp="1" noRot="1" noChangeAspect="1" noMove="1" noResize="1" noEditPoints="1" noAdjustHandles="1" noChangeArrowheads="1" noChangeShapeType="1" noTextEdit="1"/>
              </p:cNvSpPr>
              <p:nvPr>
                <p:ph type="body" sz="half" idx="2"/>
              </p:nvPr>
            </p:nvSpPr>
            <p:spPr>
              <a:blipFill>
                <a:blip r:embed="rId2"/>
                <a:stretch>
                  <a:fillRect l="-55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33DC409-C587-46D8-8889-E46B3E96CA9D}"/>
              </a:ext>
            </a:extLst>
          </p:cNvPr>
          <p:cNvSpPr txBox="1"/>
          <p:nvPr/>
        </p:nvSpPr>
        <p:spPr>
          <a:xfrm>
            <a:off x="724181" y="2002343"/>
            <a:ext cx="219002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It Describes:</a:t>
            </a:r>
          </a:p>
        </p:txBody>
      </p:sp>
      <p:sp>
        <p:nvSpPr>
          <p:cNvPr id="8" name="Title 1">
            <a:extLst>
              <a:ext uri="{FF2B5EF4-FFF2-40B4-BE49-F238E27FC236}">
                <a16:creationId xmlns:a16="http://schemas.microsoft.com/office/drawing/2014/main" id="{2AF34F3E-562F-47AA-ACC2-91D2248D191C}"/>
              </a:ext>
            </a:extLst>
          </p:cNvPr>
          <p:cNvSpPr>
            <a:spLocks noGrp="1"/>
          </p:cNvSpPr>
          <p:nvPr>
            <p:ph type="title"/>
          </p:nvPr>
        </p:nvSpPr>
        <p:spPr>
          <a:xfrm>
            <a:off x="4391025" y="558654"/>
            <a:ext cx="3629464" cy="1372986"/>
          </a:xfrm>
        </p:spPr>
        <p:txBody>
          <a:bodyPr/>
          <a:lstStyle/>
          <a:p>
            <a:r>
              <a:rPr lang="en-US" dirty="0"/>
              <a:t>Big-O Notation</a:t>
            </a:r>
          </a:p>
        </p:txBody>
      </p:sp>
    </p:spTree>
    <p:extLst>
      <p:ext uri="{BB962C8B-B14F-4D97-AF65-F5344CB8AC3E}">
        <p14:creationId xmlns:p14="http://schemas.microsoft.com/office/powerpoint/2010/main" val="32227243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4105" name="Rectangle 4104">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descr="Comparison of worst, best and average case analysis ">
            <a:extLst>
              <a:ext uri="{FF2B5EF4-FFF2-40B4-BE49-F238E27FC236}">
                <a16:creationId xmlns:a16="http://schemas.microsoft.com/office/drawing/2014/main" id="{683B0438-492C-4E4B-AC67-3D9BA0D505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6415" y="1284394"/>
            <a:ext cx="7614339" cy="428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240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93517-12CA-4F8B-BBFA-1CD759A864D4}"/>
              </a:ext>
            </a:extLst>
          </p:cNvPr>
          <p:cNvPicPr>
            <a:picLocks noChangeAspect="1"/>
          </p:cNvPicPr>
          <p:nvPr/>
        </p:nvPicPr>
        <p:blipFill rotWithShape="1">
          <a:blip r:embed="rId2"/>
          <a:srcRect l="15231" t="33428" r="32846" b="24090"/>
          <a:stretch/>
        </p:blipFill>
        <p:spPr>
          <a:xfrm>
            <a:off x="1885069" y="2268416"/>
            <a:ext cx="8004823" cy="36822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F4BFF4F-1869-4848-A21E-06D9AB183D3E}"/>
                  </a:ext>
                </a:extLst>
              </p:cNvPr>
              <p:cNvSpPr txBox="1"/>
              <p:nvPr/>
            </p:nvSpPr>
            <p:spPr>
              <a:xfrm>
                <a:off x="1448969" y="1494273"/>
                <a:ext cx="8004823" cy="400110"/>
              </a:xfrm>
              <a:prstGeom prst="rect">
                <a:avLst/>
              </a:prstGeom>
              <a:noFill/>
            </p:spPr>
            <p:txBody>
              <a:bodyPr wrap="square">
                <a:spAutoFit/>
              </a:bodyPr>
              <a:lstStyle/>
              <a:p>
                <a:r>
                  <a:rPr lang="en-US" sz="2000" dirty="0"/>
                  <a:t>Let us consider that every operation can be executed in 1 ns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−9</m:t>
                        </m:r>
                      </m:sup>
                    </m:sSup>
                  </m:oMath>
                </a14:m>
                <a:r>
                  <a:rPr lang="en-US" sz="2000" dirty="0"/>
                  <a:t>s).</a:t>
                </a:r>
              </a:p>
            </p:txBody>
          </p:sp>
        </mc:Choice>
        <mc:Fallback xmlns="">
          <p:sp>
            <p:nvSpPr>
              <p:cNvPr id="5" name="TextBox 4">
                <a:extLst>
                  <a:ext uri="{FF2B5EF4-FFF2-40B4-BE49-F238E27FC236}">
                    <a16:creationId xmlns:a16="http://schemas.microsoft.com/office/drawing/2014/main" id="{CF4BFF4F-1869-4848-A21E-06D9AB183D3E}"/>
                  </a:ext>
                </a:extLst>
              </p:cNvPr>
              <p:cNvSpPr txBox="1">
                <a:spLocks noRot="1" noChangeAspect="1" noMove="1" noResize="1" noEditPoints="1" noAdjustHandles="1" noChangeArrowheads="1" noChangeShapeType="1" noTextEdit="1"/>
              </p:cNvSpPr>
              <p:nvPr/>
            </p:nvSpPr>
            <p:spPr>
              <a:xfrm>
                <a:off x="1448969" y="1494273"/>
                <a:ext cx="8004823" cy="400110"/>
              </a:xfrm>
              <a:prstGeom prst="rect">
                <a:avLst/>
              </a:prstGeom>
              <a:blipFill>
                <a:blip r:embed="rId3"/>
                <a:stretch>
                  <a:fillRect l="-838" t="-9091" b="-24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31D80A1-0B8D-490F-9B6F-CC7AF2BE37D2}"/>
              </a:ext>
            </a:extLst>
          </p:cNvPr>
          <p:cNvSpPr txBox="1"/>
          <p:nvPr/>
        </p:nvSpPr>
        <p:spPr>
          <a:xfrm>
            <a:off x="618979" y="584200"/>
            <a:ext cx="3392275" cy="646331"/>
          </a:xfrm>
          <a:prstGeom prst="rect">
            <a:avLst/>
          </a:prstGeom>
          <a:noFill/>
        </p:spPr>
        <p:txBody>
          <a:bodyPr wrap="none" rtlCol="0">
            <a:spAutoFit/>
          </a:bodyPr>
          <a:lstStyle/>
          <a:p>
            <a:r>
              <a:rPr lang="en-US" sz="3600" dirty="0">
                <a:solidFill>
                  <a:schemeClr val="accent1"/>
                </a:solidFill>
              </a:rPr>
              <a:t>Execution Time</a:t>
            </a:r>
          </a:p>
        </p:txBody>
      </p:sp>
    </p:spTree>
    <p:extLst>
      <p:ext uri="{BB962C8B-B14F-4D97-AF65-F5344CB8AC3E}">
        <p14:creationId xmlns:p14="http://schemas.microsoft.com/office/powerpoint/2010/main" val="3044557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9B7FE-1FF3-4DD0-BE1D-89103279597C}"/>
              </a:ext>
            </a:extLst>
          </p:cNvPr>
          <p:cNvSpPr txBox="1"/>
          <p:nvPr/>
        </p:nvSpPr>
        <p:spPr>
          <a:xfrm>
            <a:off x="3721338" y="593622"/>
            <a:ext cx="3291286" cy="646331"/>
          </a:xfrm>
          <a:prstGeom prst="rect">
            <a:avLst/>
          </a:prstGeom>
          <a:noFill/>
        </p:spPr>
        <p:txBody>
          <a:bodyPr wrap="none" rtlCol="0">
            <a:spAutoFit/>
          </a:bodyPr>
          <a:lstStyle/>
          <a:p>
            <a:r>
              <a:rPr lang="en-US" sz="3600" dirty="0"/>
              <a:t>Big-O Notation</a:t>
            </a:r>
          </a:p>
        </p:txBody>
      </p:sp>
      <p:pic>
        <p:nvPicPr>
          <p:cNvPr id="3" name="Big-O notation">
            <a:hlinkClick r:id="" action="ppaction://media"/>
            <a:extLst>
              <a:ext uri="{FF2B5EF4-FFF2-40B4-BE49-F238E27FC236}">
                <a16:creationId xmlns:a16="http://schemas.microsoft.com/office/drawing/2014/main" id="{27E3712E-6B21-4A88-9F2D-8B88CF5283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7951" y="1647287"/>
            <a:ext cx="7484012" cy="4209757"/>
          </a:xfrm>
          <a:prstGeom prst="rect">
            <a:avLst/>
          </a:prstGeom>
          <a:ln>
            <a:noFill/>
          </a:ln>
          <a:effectLst>
            <a:outerShdw blurRad="254000" dist="63500" dir="5400000" sx="105000" sy="105000" algn="t" rotWithShape="0">
              <a:srgbClr val="000000">
                <a:alpha val="40000"/>
              </a:srgbClr>
            </a:outerShdw>
          </a:effectLst>
          <a:scene3d>
            <a:camera prst="perspectiveRelaxedModerately" fov="2700000">
              <a:rot lat="20400000" lon="0" rev="0"/>
            </a:camera>
            <a:lightRig rig="soft" dir="t"/>
          </a:scene3d>
          <a:sp3d extrusionH="952500">
            <a:bevelT w="127000" h="127000"/>
            <a:bevelB/>
            <a:extrusionClr>
              <a:srgbClr val="FFFFFF"/>
            </a:extrusionClr>
          </a:sp3d>
        </p:spPr>
      </p:pic>
      <p:sp>
        <p:nvSpPr>
          <p:cNvPr id="5" name="TextBox 4">
            <a:extLst>
              <a:ext uri="{FF2B5EF4-FFF2-40B4-BE49-F238E27FC236}">
                <a16:creationId xmlns:a16="http://schemas.microsoft.com/office/drawing/2014/main" id="{3F9452CC-9708-4C55-93F8-E2EF5CBE200E}"/>
              </a:ext>
            </a:extLst>
          </p:cNvPr>
          <p:cNvSpPr txBox="1"/>
          <p:nvPr/>
        </p:nvSpPr>
        <p:spPr>
          <a:xfrm>
            <a:off x="517421" y="6264378"/>
            <a:ext cx="6098344" cy="369332"/>
          </a:xfrm>
          <a:prstGeom prst="rect">
            <a:avLst/>
          </a:prstGeom>
          <a:noFill/>
        </p:spPr>
        <p:txBody>
          <a:bodyPr wrap="square">
            <a:spAutoFit/>
          </a:bodyPr>
          <a:lstStyle/>
          <a:p>
            <a:pPr marL="285750" indent="-285750">
              <a:buFont typeface="Wingdings" panose="05000000000000000000" pitchFamily="2" charset="2"/>
              <a:buChar char="Ø"/>
            </a:pPr>
            <a:r>
              <a:rPr lang="en-US" dirty="0">
                <a:hlinkClick r:id="rId5"/>
              </a:rPr>
              <a:t>https://www.youtube.com/watch?v=__vX2sjlpXU</a:t>
            </a:r>
            <a:r>
              <a:rPr lang="en-US" dirty="0"/>
              <a:t> </a:t>
            </a:r>
          </a:p>
        </p:txBody>
      </p:sp>
    </p:spTree>
    <p:extLst>
      <p:ext uri="{BB962C8B-B14F-4D97-AF65-F5344CB8AC3E}">
        <p14:creationId xmlns:p14="http://schemas.microsoft.com/office/powerpoint/2010/main" val="21226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9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C169-9DAD-4F4B-9DA2-158DDB896EC1}"/>
              </a:ext>
            </a:extLst>
          </p:cNvPr>
          <p:cNvSpPr>
            <a:spLocks noGrp="1"/>
          </p:cNvSpPr>
          <p:nvPr>
            <p:ph type="title"/>
          </p:nvPr>
        </p:nvSpPr>
        <p:spPr/>
        <p:txBody>
          <a:bodyPr/>
          <a:lstStyle/>
          <a:p>
            <a:r>
              <a:rPr lang="en-US" dirty="0"/>
              <a:t>Big-O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461786-4DED-4473-9E7B-36D5A4796FDB}"/>
                  </a:ext>
                </a:extLst>
              </p:cNvPr>
              <p:cNvSpPr>
                <a:spLocks noGrp="1"/>
              </p:cNvSpPr>
              <p:nvPr>
                <p:ph idx="1"/>
              </p:nvPr>
            </p:nvSpPr>
            <p:spPr>
              <a:xfrm>
                <a:off x="1154954" y="2603500"/>
                <a:ext cx="8825659" cy="1544294"/>
              </a:xfrm>
            </p:spPr>
            <p:txBody>
              <a:bodyPr/>
              <a:lstStyle/>
              <a:p>
                <a:r>
                  <a:rPr lang="en-US" dirty="0"/>
                  <a:t>We use Big-O notation to classify algorithms based on the number operations or comparisons they use.</a:t>
                </a:r>
              </a:p>
              <a:p>
                <a:r>
                  <a:rPr lang="en-US" dirty="0"/>
                  <a:t>For large values of x: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+25, 4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+7</m:t>
                    </m:r>
                    <m:r>
                      <a:rPr lang="en-US" b="0" i="1" smtClean="0">
                        <a:latin typeface="Cambria Math" panose="02040503050406030204" pitchFamily="18" charset="0"/>
                      </a:rPr>
                      <m:t>𝑥</m:t>
                    </m:r>
                    <m:r>
                      <a:rPr lang="en-US" b="0" i="1" smtClean="0">
                        <a:latin typeface="Cambria Math" panose="02040503050406030204" pitchFamily="18" charset="0"/>
                      </a:rPr>
                      <m:t>+10</m:t>
                    </m:r>
                  </m:oMath>
                </a14:m>
                <a:r>
                  <a:rPr lang="en-US" dirty="0"/>
                  <a:t> are all very similar, so we will consider them of the same </a:t>
                </a:r>
                <a:r>
                  <a:rPr lang="en-US" b="1" dirty="0"/>
                  <a:t>order: O(</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𝒙</m:t>
                        </m:r>
                      </m:e>
                      <m:sup>
                        <m:r>
                          <a:rPr lang="en-US" b="1" i="1" smtClean="0">
                            <a:latin typeface="Cambria Math" panose="02040503050406030204" pitchFamily="18" charset="0"/>
                          </a:rPr>
                          <m:t>𝟐</m:t>
                        </m:r>
                      </m:sup>
                    </m:sSup>
                  </m:oMath>
                </a14:m>
                <a:r>
                  <a:rPr lang="en-US" b="1" dirty="0"/>
                  <a:t>) </a:t>
                </a:r>
              </a:p>
            </p:txBody>
          </p:sp>
        </mc:Choice>
        <mc:Fallback xmlns="">
          <p:sp>
            <p:nvSpPr>
              <p:cNvPr id="3" name="Content Placeholder 2">
                <a:extLst>
                  <a:ext uri="{FF2B5EF4-FFF2-40B4-BE49-F238E27FC236}">
                    <a16:creationId xmlns:a16="http://schemas.microsoft.com/office/drawing/2014/main" id="{16461786-4DED-4473-9E7B-36D5A4796FDB}"/>
                  </a:ext>
                </a:extLst>
              </p:cNvPr>
              <p:cNvSpPr>
                <a:spLocks noGrp="1" noRot="1" noChangeAspect="1" noMove="1" noResize="1" noEditPoints="1" noAdjustHandles="1" noChangeArrowheads="1" noChangeShapeType="1" noTextEdit="1"/>
              </p:cNvSpPr>
              <p:nvPr>
                <p:ph idx="1"/>
              </p:nvPr>
            </p:nvSpPr>
            <p:spPr>
              <a:xfrm>
                <a:off x="1154954" y="2603500"/>
                <a:ext cx="8825659" cy="1544294"/>
              </a:xfrm>
              <a:blipFill>
                <a:blip r:embed="rId2"/>
                <a:stretch>
                  <a:fillRect l="-138" t="-1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2B636779-C00E-4095-9E24-36399970A62A}"/>
                  </a:ext>
                </a:extLst>
              </p:cNvPr>
              <p:cNvSpPr txBox="1">
                <a:spLocks/>
              </p:cNvSpPr>
              <p:nvPr/>
            </p:nvSpPr>
            <p:spPr>
              <a:xfrm>
                <a:off x="1154954" y="4147794"/>
                <a:ext cx="8825659" cy="1544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f(x) is O(g(x)) if there exist constants (witnesses) C and k such that </a:t>
                </a:r>
              </a:p>
              <a:p>
                <a:pPr marL="0" indent="0">
                  <a:buNone/>
                </a:pPr>
                <a:r>
                  <a:rPr lang="en-US" b="1" dirty="0"/>
                  <a:t>|f(x)|</a:t>
                </a:r>
                <a14:m>
                  <m:oMath xmlns:m="http://schemas.openxmlformats.org/officeDocument/2006/math">
                    <m:r>
                      <a:rPr lang="en-US" b="1" i="1" smtClean="0">
                        <a:latin typeface="Cambria Math" panose="02040503050406030204" pitchFamily="18" charset="0"/>
                      </a:rPr>
                      <m:t>≤</m:t>
                    </m:r>
                  </m:oMath>
                </a14:m>
                <a:r>
                  <a:rPr lang="en-US" b="1" dirty="0"/>
                  <a:t> </a:t>
                </a:r>
                <a:r>
                  <a:rPr lang="en-US" b="1" dirty="0" err="1"/>
                  <a:t>C|g</a:t>
                </a:r>
                <a:r>
                  <a:rPr lang="en-US" b="1" dirty="0"/>
                  <a:t>(x)| </a:t>
                </a:r>
                <a:r>
                  <a:rPr lang="en-US" dirty="0"/>
                  <a:t>whenever</a:t>
                </a:r>
                <a:r>
                  <a:rPr lang="en-US" b="1" dirty="0"/>
                  <a:t> x &gt; k.</a:t>
                </a:r>
              </a:p>
            </p:txBody>
          </p:sp>
        </mc:Choice>
        <mc:Fallback xmlns="">
          <p:sp>
            <p:nvSpPr>
              <p:cNvPr id="4" name="Content Placeholder 2">
                <a:extLst>
                  <a:ext uri="{FF2B5EF4-FFF2-40B4-BE49-F238E27FC236}">
                    <a16:creationId xmlns:a16="http://schemas.microsoft.com/office/drawing/2014/main" id="{2B636779-C00E-4095-9E24-36399970A62A}"/>
                  </a:ext>
                </a:extLst>
              </p:cNvPr>
              <p:cNvSpPr txBox="1">
                <a:spLocks noRot="1" noChangeAspect="1" noMove="1" noResize="1" noEditPoints="1" noAdjustHandles="1" noChangeArrowheads="1" noChangeShapeType="1" noTextEdit="1"/>
              </p:cNvSpPr>
              <p:nvPr/>
            </p:nvSpPr>
            <p:spPr>
              <a:xfrm>
                <a:off x="1154954" y="4147794"/>
                <a:ext cx="8825659" cy="1544294"/>
              </a:xfrm>
              <a:prstGeom prst="rect">
                <a:avLst/>
              </a:prstGeom>
              <a:blipFill>
                <a:blip r:embed="rId3"/>
                <a:stretch>
                  <a:fillRect l="-552" t="-1969"/>
                </a:stretch>
              </a:blipFill>
            </p:spPr>
            <p:txBody>
              <a:bodyPr/>
              <a:lstStyle/>
              <a:p>
                <a:r>
                  <a:rPr lang="en-US">
                    <a:noFill/>
                  </a:rPr>
                  <a:t> </a:t>
                </a:r>
              </a:p>
            </p:txBody>
          </p:sp>
        </mc:Fallback>
      </mc:AlternateContent>
    </p:spTree>
    <p:extLst>
      <p:ext uri="{BB962C8B-B14F-4D97-AF65-F5344CB8AC3E}">
        <p14:creationId xmlns:p14="http://schemas.microsoft.com/office/powerpoint/2010/main" val="2812946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EA719A-2780-41B8-8ED8-CAE9B920F0E9}"/>
                  </a:ext>
                </a:extLst>
              </p:cNvPr>
              <p:cNvSpPr txBox="1"/>
              <p:nvPr/>
            </p:nvSpPr>
            <p:spPr>
              <a:xfrm>
                <a:off x="1923068" y="3707762"/>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=5:</m:t>
                      </m:r>
                    </m:oMath>
                  </m:oMathPara>
                </a14:m>
                <a:endParaRPr lang="en-US" dirty="0"/>
              </a:p>
            </p:txBody>
          </p:sp>
        </mc:Choice>
        <mc:Fallback xmlns="">
          <p:sp>
            <p:nvSpPr>
              <p:cNvPr id="4" name="TextBox 3">
                <a:extLst>
                  <a:ext uri="{FF2B5EF4-FFF2-40B4-BE49-F238E27FC236}">
                    <a16:creationId xmlns:a16="http://schemas.microsoft.com/office/drawing/2014/main" id="{A6EA719A-2780-41B8-8ED8-CAE9B920F0E9}"/>
                  </a:ext>
                </a:extLst>
              </p:cNvPr>
              <p:cNvSpPr txBox="1">
                <a:spLocks noRot="1" noChangeAspect="1" noMove="1" noResize="1" noEditPoints="1" noAdjustHandles="1" noChangeArrowheads="1" noChangeShapeType="1" noTextEdit="1"/>
              </p:cNvSpPr>
              <p:nvPr/>
            </p:nvSpPr>
            <p:spPr>
              <a:xfrm>
                <a:off x="1923068" y="3707762"/>
                <a:ext cx="677045" cy="276999"/>
              </a:xfrm>
              <a:prstGeom prst="rect">
                <a:avLst/>
              </a:prstGeom>
              <a:blipFill>
                <a:blip r:embed="rId3"/>
                <a:stretch>
                  <a:fillRect l="-4464" r="-267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2A5ACA-FDA0-490A-9875-32BC19534A08}"/>
              </a:ext>
            </a:extLst>
          </p:cNvPr>
          <p:cNvSpPr txBox="1"/>
          <p:nvPr/>
        </p:nvSpPr>
        <p:spPr>
          <a:xfrm>
            <a:off x="1154954" y="3661595"/>
            <a:ext cx="588623"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31736" y="3694822"/>
                <a:ext cx="40232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+25=3</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+25=75+25=100</m:t>
                      </m:r>
                    </m:oMath>
                  </m:oMathPara>
                </a14:m>
                <a:endParaRPr lang="en-US" dirty="0"/>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31736" y="3694822"/>
                <a:ext cx="4023217" cy="276999"/>
              </a:xfrm>
              <a:prstGeom prst="rect">
                <a:avLst/>
              </a:prstGeom>
              <a:blipFill>
                <a:blip r:embed="rId4"/>
                <a:stretch>
                  <a:fillRect l="-909" t="-2174" r="-909"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9C4E9A-CA6C-4193-89D8-96420B2E5056}"/>
                  </a:ext>
                </a:extLst>
              </p:cNvPr>
              <p:cNvSpPr txBox="1"/>
              <p:nvPr/>
            </p:nvSpPr>
            <p:spPr>
              <a:xfrm>
                <a:off x="3242821" y="4342848"/>
                <a:ext cx="12539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≥100</m:t>
                      </m:r>
                    </m:oMath>
                  </m:oMathPara>
                </a14:m>
                <a:endParaRPr lang="en-US" dirty="0"/>
              </a:p>
            </p:txBody>
          </p:sp>
        </mc:Choice>
        <mc:Fallback xmlns="">
          <p:sp>
            <p:nvSpPr>
              <p:cNvPr id="7" name="TextBox 6">
                <a:extLst>
                  <a:ext uri="{FF2B5EF4-FFF2-40B4-BE49-F238E27FC236}">
                    <a16:creationId xmlns:a16="http://schemas.microsoft.com/office/drawing/2014/main" id="{BD9C4E9A-CA6C-4193-89D8-96420B2E5056}"/>
                  </a:ext>
                </a:extLst>
              </p:cNvPr>
              <p:cNvSpPr txBox="1">
                <a:spLocks noRot="1" noChangeAspect="1" noMove="1" noResize="1" noEditPoints="1" noAdjustHandles="1" noChangeArrowheads="1" noChangeShapeType="1" noTextEdit="1"/>
              </p:cNvSpPr>
              <p:nvPr/>
            </p:nvSpPr>
            <p:spPr>
              <a:xfrm>
                <a:off x="3242821" y="4342848"/>
                <a:ext cx="1253998" cy="276999"/>
              </a:xfrm>
              <a:prstGeom prst="rect">
                <a:avLst/>
              </a:prstGeom>
              <a:blipFill>
                <a:blip r:embed="rId5"/>
                <a:stretch>
                  <a:fillRect l="-4369" t="-2174" r="-388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A83C38-826E-44B6-BF0D-C741F086A7D2}"/>
                  </a:ext>
                </a:extLst>
              </p:cNvPr>
              <p:cNvSpPr txBox="1"/>
              <p:nvPr/>
            </p:nvSpPr>
            <p:spPr>
              <a:xfrm>
                <a:off x="3296489" y="4839434"/>
                <a:ext cx="11466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m:t>
                      </m:r>
                      <m:r>
                        <a:rPr lang="en-US" b="0" i="1" smtClean="0">
                          <a:latin typeface="Cambria Math" panose="02040503050406030204" pitchFamily="18" charset="0"/>
                        </a:rPr>
                        <m:t>𝐶</m:t>
                      </m:r>
                      <m:r>
                        <a:rPr lang="en-US" b="0" i="1" smtClean="0">
                          <a:latin typeface="Cambria Math" panose="02040503050406030204" pitchFamily="18" charset="0"/>
                        </a:rPr>
                        <m:t>≥100</m:t>
                      </m:r>
                    </m:oMath>
                  </m:oMathPara>
                </a14:m>
                <a:endParaRPr lang="en-US" dirty="0"/>
              </a:p>
            </p:txBody>
          </p:sp>
        </mc:Choice>
        <mc:Fallback xmlns="">
          <p:sp>
            <p:nvSpPr>
              <p:cNvPr id="8" name="TextBox 7">
                <a:extLst>
                  <a:ext uri="{FF2B5EF4-FFF2-40B4-BE49-F238E27FC236}">
                    <a16:creationId xmlns:a16="http://schemas.microsoft.com/office/drawing/2014/main" id="{B1A83C38-826E-44B6-BF0D-C741F086A7D2}"/>
                  </a:ext>
                </a:extLst>
              </p:cNvPr>
              <p:cNvSpPr txBox="1">
                <a:spLocks noRot="1" noChangeAspect="1" noMove="1" noResize="1" noEditPoints="1" noAdjustHandles="1" noChangeArrowheads="1" noChangeShapeType="1" noTextEdit="1"/>
              </p:cNvSpPr>
              <p:nvPr/>
            </p:nvSpPr>
            <p:spPr>
              <a:xfrm>
                <a:off x="3296489" y="4839434"/>
                <a:ext cx="1146661" cy="276999"/>
              </a:xfrm>
              <a:prstGeom prst="rect">
                <a:avLst/>
              </a:prstGeom>
              <a:blipFill>
                <a:blip r:embed="rId6"/>
                <a:stretch>
                  <a:fillRect l="-4787" r="-425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CA0317-B176-4FB1-83F2-2D70E16AAFA1}"/>
                  </a:ext>
                </a:extLst>
              </p:cNvPr>
              <p:cNvSpPr txBox="1"/>
              <p:nvPr/>
            </p:nvSpPr>
            <p:spPr>
              <a:xfrm>
                <a:off x="3552969" y="5336020"/>
                <a:ext cx="633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m:t>
                      </m:r>
                    </m:oMath>
                  </m:oMathPara>
                </a14:m>
                <a:endParaRPr lang="en-US" dirty="0"/>
              </a:p>
            </p:txBody>
          </p:sp>
        </mc:Choice>
        <mc:Fallback xmlns="">
          <p:sp>
            <p:nvSpPr>
              <p:cNvPr id="9" name="TextBox 8">
                <a:extLst>
                  <a:ext uri="{FF2B5EF4-FFF2-40B4-BE49-F238E27FC236}">
                    <a16:creationId xmlns:a16="http://schemas.microsoft.com/office/drawing/2014/main" id="{C8CA0317-B176-4FB1-83F2-2D70E16AAFA1}"/>
                  </a:ext>
                </a:extLst>
              </p:cNvPr>
              <p:cNvSpPr txBox="1">
                <a:spLocks noRot="1" noChangeAspect="1" noMove="1" noResize="1" noEditPoints="1" noAdjustHandles="1" noChangeArrowheads="1" noChangeShapeType="1" noTextEdit="1"/>
              </p:cNvSpPr>
              <p:nvPr/>
            </p:nvSpPr>
            <p:spPr>
              <a:xfrm>
                <a:off x="3552969" y="5336020"/>
                <a:ext cx="633700" cy="276999"/>
              </a:xfrm>
              <a:prstGeom prst="rect">
                <a:avLst/>
              </a:prstGeom>
              <a:blipFill>
                <a:blip r:embed="rId7"/>
                <a:stretch>
                  <a:fillRect l="-8654"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E2CFE7-255E-46DA-8BA1-0B3329BDB536}"/>
                  </a:ext>
                </a:extLst>
              </p:cNvPr>
              <p:cNvSpPr txBox="1"/>
              <p:nvPr/>
            </p:nvSpPr>
            <p:spPr>
              <a:xfrm>
                <a:off x="2166853" y="4065849"/>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10" name="TextBox 9">
                <a:extLst>
                  <a:ext uri="{FF2B5EF4-FFF2-40B4-BE49-F238E27FC236}">
                    <a16:creationId xmlns:a16="http://schemas.microsoft.com/office/drawing/2014/main" id="{09E2CFE7-255E-46DA-8BA1-0B3329BDB536}"/>
                  </a:ext>
                </a:extLst>
              </p:cNvPr>
              <p:cNvSpPr txBox="1">
                <a:spLocks noRot="1" noChangeAspect="1" noMove="1" noResize="1" noEditPoints="1" noAdjustHandles="1" noChangeArrowheads="1" noChangeShapeType="1" noTextEdit="1"/>
              </p:cNvSpPr>
              <p:nvPr/>
            </p:nvSpPr>
            <p:spPr>
              <a:xfrm>
                <a:off x="2166853" y="4065849"/>
                <a:ext cx="189474" cy="276999"/>
              </a:xfrm>
              <a:prstGeom prst="rect">
                <a:avLst/>
              </a:prstGeom>
              <a:blipFill>
                <a:blip r:embed="rId8"/>
                <a:stretch>
                  <a:fillRect l="-28125" r="-25000" b="-111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9B6DFDA-9B8B-4804-955F-4B97A06186DF}"/>
              </a:ext>
            </a:extLst>
          </p:cNvPr>
          <p:cNvSpPr txBox="1"/>
          <p:nvPr/>
        </p:nvSpPr>
        <p:spPr>
          <a:xfrm>
            <a:off x="7288562" y="4411131"/>
            <a:ext cx="516488"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72E2014-EA17-462A-93F2-BE30D9E77573}"/>
                  </a:ext>
                </a:extLst>
              </p:cNvPr>
              <p:cNvSpPr txBox="1"/>
              <p:nvPr/>
            </p:nvSpPr>
            <p:spPr>
              <a:xfrm>
                <a:off x="7971059" y="4457297"/>
                <a:ext cx="12832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 </m:t>
                      </m:r>
                      <m:r>
                        <a:rPr lang="en-US" b="0" i="1" smtClean="0">
                          <a:latin typeface="Cambria Math" panose="02040503050406030204" pitchFamily="18" charset="0"/>
                        </a:rPr>
                        <m:t>𝑘</m:t>
                      </m:r>
                      <m:r>
                        <a:rPr lang="en-US" b="0" i="1" smtClean="0">
                          <a:latin typeface="Cambria Math" panose="02040503050406030204" pitchFamily="18" charset="0"/>
                        </a:rPr>
                        <m:t>=5</m:t>
                      </m:r>
                    </m:oMath>
                  </m:oMathPara>
                </a14:m>
                <a:endParaRPr lang="en-US" dirty="0"/>
              </a:p>
            </p:txBody>
          </p:sp>
        </mc:Choice>
        <mc:Fallback xmlns="">
          <p:sp>
            <p:nvSpPr>
              <p:cNvPr id="12" name="TextBox 11">
                <a:extLst>
                  <a:ext uri="{FF2B5EF4-FFF2-40B4-BE49-F238E27FC236}">
                    <a16:creationId xmlns:a16="http://schemas.microsoft.com/office/drawing/2014/main" id="{B72E2014-EA17-462A-93F2-BE30D9E77573}"/>
                  </a:ext>
                </a:extLst>
              </p:cNvPr>
              <p:cNvSpPr txBox="1">
                <a:spLocks noRot="1" noChangeAspect="1" noMove="1" noResize="1" noEditPoints="1" noAdjustHandles="1" noChangeArrowheads="1" noChangeShapeType="1" noTextEdit="1"/>
              </p:cNvSpPr>
              <p:nvPr/>
            </p:nvSpPr>
            <p:spPr>
              <a:xfrm>
                <a:off x="7971059" y="4457297"/>
                <a:ext cx="1283236" cy="276999"/>
              </a:xfrm>
              <a:prstGeom prst="rect">
                <a:avLst/>
              </a:prstGeom>
              <a:blipFill>
                <a:blip r:embed="rId9"/>
                <a:stretch>
                  <a:fillRect l="-3810" r="-42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51D584-D713-4FDA-BAC8-37EA31086184}"/>
                  </a:ext>
                </a:extLst>
              </p:cNvPr>
              <p:cNvSpPr txBox="1"/>
              <p:nvPr/>
            </p:nvSpPr>
            <p:spPr>
              <a:xfrm>
                <a:off x="7400042" y="4977933"/>
                <a:ext cx="1926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e>
                      </m:d>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D651D584-D713-4FDA-BAC8-37EA31086184}"/>
                  </a:ext>
                </a:extLst>
              </p:cNvPr>
              <p:cNvSpPr txBox="1">
                <a:spLocks noRot="1" noChangeAspect="1" noMove="1" noResize="1" noEditPoints="1" noAdjustHandles="1" noChangeArrowheads="1" noChangeShapeType="1" noTextEdit="1"/>
              </p:cNvSpPr>
              <p:nvPr/>
            </p:nvSpPr>
            <p:spPr>
              <a:xfrm>
                <a:off x="7400042" y="4977933"/>
                <a:ext cx="1926488" cy="276999"/>
              </a:xfrm>
              <a:prstGeom prst="rect">
                <a:avLst/>
              </a:prstGeom>
              <a:blipFill>
                <a:blip r:embed="rId10"/>
                <a:stretch>
                  <a:fillRect t="-2222" r="-411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FC66F2-3BD8-43C6-86E2-4A7590303F72}"/>
                  </a:ext>
                </a:extLst>
              </p:cNvPr>
              <p:cNvSpPr txBox="1"/>
              <p:nvPr/>
            </p:nvSpPr>
            <p:spPr>
              <a:xfrm>
                <a:off x="9653047" y="4956625"/>
                <a:ext cx="1416350" cy="369332"/>
              </a:xfrm>
              <a:prstGeom prst="rect">
                <a:avLst/>
              </a:prstGeom>
              <a:noFill/>
            </p:spPr>
            <p:txBody>
              <a:bodyPr wrap="none" rtlCol="0">
                <a:spAutoFit/>
              </a:bodyPr>
              <a:lstStyle/>
              <a:p>
                <a:r>
                  <a:rPr lang="en-US" dirty="0"/>
                  <a:t>when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&gt;5</m:t>
                    </m:r>
                  </m:oMath>
                </a14:m>
                <a:r>
                  <a:rPr lang="en-US" dirty="0"/>
                  <a:t>.</a:t>
                </a:r>
              </a:p>
            </p:txBody>
          </p:sp>
        </mc:Choice>
        <mc:Fallback xmlns="">
          <p:sp>
            <p:nvSpPr>
              <p:cNvPr id="14" name="TextBox 13">
                <a:extLst>
                  <a:ext uri="{FF2B5EF4-FFF2-40B4-BE49-F238E27FC236}">
                    <a16:creationId xmlns:a16="http://schemas.microsoft.com/office/drawing/2014/main" id="{D4FC66F2-3BD8-43C6-86E2-4A7590303F72}"/>
                  </a:ext>
                </a:extLst>
              </p:cNvPr>
              <p:cNvSpPr txBox="1">
                <a:spLocks noRot="1" noChangeAspect="1" noMove="1" noResize="1" noEditPoints="1" noAdjustHandles="1" noChangeArrowheads="1" noChangeShapeType="1" noTextEdit="1"/>
              </p:cNvSpPr>
              <p:nvPr/>
            </p:nvSpPr>
            <p:spPr>
              <a:xfrm>
                <a:off x="9653047" y="4956625"/>
                <a:ext cx="1416350" cy="369332"/>
              </a:xfrm>
              <a:prstGeom prst="rect">
                <a:avLst/>
              </a:prstGeom>
              <a:blipFill>
                <a:blip r:embed="rId11"/>
                <a:stretch>
                  <a:fillRect l="-3879" t="-8197" r="-258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535476-B1FB-4F2D-A23E-49446100792C}"/>
                  </a:ext>
                </a:extLst>
              </p:cNvPr>
              <p:cNvSpPr txBox="1"/>
              <p:nvPr/>
            </p:nvSpPr>
            <p:spPr>
              <a:xfrm>
                <a:off x="7466527" y="5513913"/>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=6:</m:t>
                      </m:r>
                    </m:oMath>
                  </m:oMathPara>
                </a14:m>
                <a:endParaRPr lang="en-US" dirty="0"/>
              </a:p>
            </p:txBody>
          </p:sp>
        </mc:Choice>
        <mc:Fallback xmlns="">
          <p:sp>
            <p:nvSpPr>
              <p:cNvPr id="15" name="TextBox 14">
                <a:extLst>
                  <a:ext uri="{FF2B5EF4-FFF2-40B4-BE49-F238E27FC236}">
                    <a16:creationId xmlns:a16="http://schemas.microsoft.com/office/drawing/2014/main" id="{0E535476-B1FB-4F2D-A23E-49446100792C}"/>
                  </a:ext>
                </a:extLst>
              </p:cNvPr>
              <p:cNvSpPr txBox="1">
                <a:spLocks noRot="1" noChangeAspect="1" noMove="1" noResize="1" noEditPoints="1" noAdjustHandles="1" noChangeArrowheads="1" noChangeShapeType="1" noTextEdit="1"/>
              </p:cNvSpPr>
              <p:nvPr/>
            </p:nvSpPr>
            <p:spPr>
              <a:xfrm>
                <a:off x="7466527" y="5513913"/>
                <a:ext cx="677045" cy="276999"/>
              </a:xfrm>
              <a:prstGeom prst="rect">
                <a:avLst/>
              </a:prstGeom>
              <a:blipFill>
                <a:blip r:embed="rId12"/>
                <a:stretch>
                  <a:fillRect l="-4505" r="-36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B196396-AF5C-42D7-94CC-0618B5F3186F}"/>
                  </a:ext>
                </a:extLst>
              </p:cNvPr>
              <p:cNvSpPr txBox="1"/>
              <p:nvPr/>
            </p:nvSpPr>
            <p:spPr>
              <a:xfrm>
                <a:off x="6717258" y="5986011"/>
                <a:ext cx="16460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+25=133</m:t>
                      </m:r>
                    </m:oMath>
                  </m:oMathPara>
                </a14:m>
                <a:endParaRPr lang="en-US" dirty="0"/>
              </a:p>
            </p:txBody>
          </p:sp>
        </mc:Choice>
        <mc:Fallback xmlns="">
          <p:sp>
            <p:nvSpPr>
              <p:cNvPr id="16" name="TextBox 15">
                <a:extLst>
                  <a:ext uri="{FF2B5EF4-FFF2-40B4-BE49-F238E27FC236}">
                    <a16:creationId xmlns:a16="http://schemas.microsoft.com/office/drawing/2014/main" id="{2B196396-AF5C-42D7-94CC-0618B5F3186F}"/>
                  </a:ext>
                </a:extLst>
              </p:cNvPr>
              <p:cNvSpPr txBox="1">
                <a:spLocks noRot="1" noChangeAspect="1" noMove="1" noResize="1" noEditPoints="1" noAdjustHandles="1" noChangeArrowheads="1" noChangeShapeType="1" noTextEdit="1"/>
              </p:cNvSpPr>
              <p:nvPr/>
            </p:nvSpPr>
            <p:spPr>
              <a:xfrm>
                <a:off x="6717258" y="5986011"/>
                <a:ext cx="1646028" cy="276999"/>
              </a:xfrm>
              <a:prstGeom prst="rect">
                <a:avLst/>
              </a:prstGeom>
              <a:blipFill>
                <a:blip r:embed="rId13"/>
                <a:stretch>
                  <a:fillRect l="-2963" t="-2222" r="-296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28C2E6-D925-4D3D-BA33-0C253AACE7BC}"/>
                  </a:ext>
                </a:extLst>
              </p:cNvPr>
              <p:cNvSpPr txBox="1"/>
              <p:nvPr/>
            </p:nvSpPr>
            <p:spPr>
              <a:xfrm>
                <a:off x="9096131" y="5986011"/>
                <a:ext cx="11138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=144</m:t>
                      </m:r>
                    </m:oMath>
                  </m:oMathPara>
                </a14:m>
                <a:endParaRPr lang="en-US" dirty="0"/>
              </a:p>
            </p:txBody>
          </p:sp>
        </mc:Choice>
        <mc:Fallback xmlns="">
          <p:sp>
            <p:nvSpPr>
              <p:cNvPr id="17" name="TextBox 16">
                <a:extLst>
                  <a:ext uri="{FF2B5EF4-FFF2-40B4-BE49-F238E27FC236}">
                    <a16:creationId xmlns:a16="http://schemas.microsoft.com/office/drawing/2014/main" id="{9528C2E6-D925-4D3D-BA33-0C253AACE7BC}"/>
                  </a:ext>
                </a:extLst>
              </p:cNvPr>
              <p:cNvSpPr txBox="1">
                <a:spLocks noRot="1" noChangeAspect="1" noMove="1" noResize="1" noEditPoints="1" noAdjustHandles="1" noChangeArrowheads="1" noChangeShapeType="1" noTextEdit="1"/>
              </p:cNvSpPr>
              <p:nvPr/>
            </p:nvSpPr>
            <p:spPr>
              <a:xfrm>
                <a:off x="9096131" y="5986011"/>
                <a:ext cx="1113831" cy="276999"/>
              </a:xfrm>
              <a:prstGeom prst="rect">
                <a:avLst/>
              </a:prstGeom>
              <a:blipFill>
                <a:blip r:embed="rId14"/>
                <a:stretch>
                  <a:fillRect l="-4372" t="-2222" r="-4918" b="-8889"/>
                </a:stretch>
              </a:blipFill>
            </p:spPr>
            <p:txBody>
              <a:bodyPr/>
              <a:lstStyle/>
              <a:p>
                <a:r>
                  <a:rPr lang="en-US">
                    <a:noFill/>
                  </a:rPr>
                  <a:t> </a:t>
                </a:r>
              </a:p>
            </p:txBody>
          </p:sp>
        </mc:Fallback>
      </mc:AlternateContent>
    </p:spTree>
    <p:extLst>
      <p:ext uri="{BB962C8B-B14F-4D97-AF65-F5344CB8AC3E}">
        <p14:creationId xmlns:p14="http://schemas.microsoft.com/office/powerpoint/2010/main" val="6585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D41E1-CC30-4C6D-A986-A35F960E5A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4396" t="32249" r="40967" b="20416"/>
          <a:stretch/>
        </p:blipFill>
        <p:spPr>
          <a:xfrm>
            <a:off x="1639530" y="368710"/>
            <a:ext cx="1784555" cy="3244645"/>
          </a:xfrm>
          <a:prstGeom prst="rect">
            <a:avLst/>
          </a:prstGeom>
        </p:spPr>
      </p:pic>
      <p:pic>
        <p:nvPicPr>
          <p:cNvPr id="5" name="Picture 4">
            <a:extLst>
              <a:ext uri="{FF2B5EF4-FFF2-40B4-BE49-F238E27FC236}">
                <a16:creationId xmlns:a16="http://schemas.microsoft.com/office/drawing/2014/main" id="{CF225236-B0B4-402B-9E1B-517DAE9AA2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613" t="19555" r="10121" b="13961"/>
          <a:stretch/>
        </p:blipFill>
        <p:spPr>
          <a:xfrm>
            <a:off x="4925960" y="1991032"/>
            <a:ext cx="5884607" cy="4557252"/>
          </a:xfrm>
          <a:prstGeom prst="rect">
            <a:avLst/>
          </a:prstGeom>
        </p:spPr>
      </p:pic>
      <p:cxnSp>
        <p:nvCxnSpPr>
          <p:cNvPr id="7" name="Straight Connector 6">
            <a:extLst>
              <a:ext uri="{FF2B5EF4-FFF2-40B4-BE49-F238E27FC236}">
                <a16:creationId xmlns:a16="http://schemas.microsoft.com/office/drawing/2014/main" id="{C55DF1D3-D913-49E0-A6C8-B4F7AEAEE0CF}"/>
              </a:ext>
            </a:extLst>
          </p:cNvPr>
          <p:cNvCxnSpPr>
            <a:cxnSpLocks/>
          </p:cNvCxnSpPr>
          <p:nvPr/>
        </p:nvCxnSpPr>
        <p:spPr>
          <a:xfrm flipH="1">
            <a:off x="2517362" y="3613355"/>
            <a:ext cx="1" cy="781664"/>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2DC702F-3B1A-4718-AC8B-81FF3FB9B7B4}"/>
              </a:ext>
            </a:extLst>
          </p:cNvPr>
          <p:cNvCxnSpPr/>
          <p:nvPr/>
        </p:nvCxnSpPr>
        <p:spPr>
          <a:xfrm>
            <a:off x="2517362" y="4395019"/>
            <a:ext cx="1745149"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F921777-3A25-40E7-B8F5-80F92CC7591E}"/>
              </a:ext>
            </a:extLst>
          </p:cNvPr>
          <p:cNvCxnSpPr/>
          <p:nvPr/>
        </p:nvCxnSpPr>
        <p:spPr>
          <a:xfrm flipV="1">
            <a:off x="4248443" y="1434905"/>
            <a:ext cx="0" cy="2960114"/>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52932ED-737E-4AB8-AD26-3BBA0DB84C32}"/>
              </a:ext>
            </a:extLst>
          </p:cNvPr>
          <p:cNvCxnSpPr/>
          <p:nvPr/>
        </p:nvCxnSpPr>
        <p:spPr>
          <a:xfrm>
            <a:off x="4262511" y="1434905"/>
            <a:ext cx="1833489"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491FDA0-438F-4B87-8AAE-D021092ADBDE}"/>
              </a:ext>
            </a:extLst>
          </p:cNvPr>
          <p:cNvCxnSpPr/>
          <p:nvPr/>
        </p:nvCxnSpPr>
        <p:spPr>
          <a:xfrm>
            <a:off x="6110068" y="1434905"/>
            <a:ext cx="0" cy="556127"/>
          </a:xfrm>
          <a:prstGeom prst="line">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4F813C7-3DB6-4D0D-AAE5-42CD0B82DBBB}"/>
              </a:ext>
            </a:extLst>
          </p:cNvPr>
          <p:cNvSpPr txBox="1"/>
          <p:nvPr/>
        </p:nvSpPr>
        <p:spPr>
          <a:xfrm>
            <a:off x="4932268" y="215448"/>
            <a:ext cx="3001143" cy="461665"/>
          </a:xfrm>
          <a:prstGeom prst="rect">
            <a:avLst/>
          </a:prstGeom>
          <a:solidFill>
            <a:schemeClr val="accent1">
              <a:lumMod val="40000"/>
              <a:lumOff val="60000"/>
            </a:schemeClr>
          </a:solidFill>
          <a:ln>
            <a:solidFill>
              <a:schemeClr val="accent6"/>
            </a:solidFill>
          </a:ln>
        </p:spPr>
        <p:txBody>
          <a:bodyPr wrap="none" rtlCol="0">
            <a:spAutoFit/>
          </a:bodyPr>
          <a:lstStyle/>
          <a:p>
            <a:r>
              <a:rPr lang="en-US" sz="2400" dirty="0"/>
              <a:t>Searching Algorithm</a:t>
            </a:r>
          </a:p>
        </p:txBody>
      </p:sp>
    </p:spTree>
    <p:extLst>
      <p:ext uri="{BB962C8B-B14F-4D97-AF65-F5344CB8AC3E}">
        <p14:creationId xmlns:p14="http://schemas.microsoft.com/office/powerpoint/2010/main" val="25915890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02922" y="3608612"/>
                <a:ext cx="120334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02922" y="3608612"/>
                <a:ext cx="1203342" cy="276999"/>
              </a:xfrm>
              <a:prstGeom prst="rect">
                <a:avLst/>
              </a:prstGeom>
              <a:blipFill>
                <a:blip r:embed="rId3"/>
                <a:stretch>
                  <a:fillRect l="-6566" t="-28889" r="-11111"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2442CC-686F-4442-A1A9-B58400377E6E}"/>
                  </a:ext>
                </a:extLst>
              </p:cNvPr>
              <p:cNvSpPr txBox="1"/>
              <p:nvPr/>
            </p:nvSpPr>
            <p:spPr>
              <a:xfrm>
                <a:off x="1686881" y="3601574"/>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18" name="TextBox 17">
                <a:extLst>
                  <a:ext uri="{FF2B5EF4-FFF2-40B4-BE49-F238E27FC236}">
                    <a16:creationId xmlns:a16="http://schemas.microsoft.com/office/drawing/2014/main" id="{572442CC-686F-4442-A1A9-B58400377E6E}"/>
                  </a:ext>
                </a:extLst>
              </p:cNvPr>
              <p:cNvSpPr txBox="1">
                <a:spLocks noRot="1" noChangeAspect="1" noMove="1" noResize="1" noEditPoints="1" noAdjustHandles="1" noChangeArrowheads="1" noChangeShapeType="1" noTextEdit="1"/>
              </p:cNvSpPr>
              <p:nvPr/>
            </p:nvSpPr>
            <p:spPr>
              <a:xfrm>
                <a:off x="1686881" y="3601574"/>
                <a:ext cx="1197187" cy="276999"/>
              </a:xfrm>
              <a:prstGeom prst="rect">
                <a:avLst/>
              </a:prstGeom>
              <a:blipFill>
                <a:blip r:embed="rId4"/>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92678F-2F1F-4C72-BFE8-0D1B07412773}"/>
                  </a:ext>
                </a:extLst>
              </p:cNvPr>
              <p:cNvSpPr txBox="1"/>
              <p:nvPr/>
            </p:nvSpPr>
            <p:spPr>
              <a:xfrm>
                <a:off x="4430599" y="3601572"/>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9" name="TextBox 18">
                <a:extLst>
                  <a:ext uri="{FF2B5EF4-FFF2-40B4-BE49-F238E27FC236}">
                    <a16:creationId xmlns:a16="http://schemas.microsoft.com/office/drawing/2014/main" id="{7D92678F-2F1F-4C72-BFE8-0D1B07412773}"/>
                  </a:ext>
                </a:extLst>
              </p:cNvPr>
              <p:cNvSpPr txBox="1">
                <a:spLocks noRot="1" noChangeAspect="1" noMove="1" noResize="1" noEditPoints="1" noAdjustHandles="1" noChangeArrowheads="1" noChangeShapeType="1" noTextEdit="1"/>
              </p:cNvSpPr>
              <p:nvPr/>
            </p:nvSpPr>
            <p:spPr>
              <a:xfrm>
                <a:off x="4430599" y="3601572"/>
                <a:ext cx="616131" cy="276999"/>
              </a:xfrm>
              <a:prstGeom prst="rect">
                <a:avLst/>
              </a:prstGeom>
              <a:blipFill>
                <a:blip r:embed="rId5"/>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6026B-D0F1-4B2E-A566-9FC7CB797E05}"/>
                  </a:ext>
                </a:extLst>
              </p:cNvPr>
              <p:cNvSpPr txBox="1"/>
              <p:nvPr/>
            </p:nvSpPr>
            <p:spPr>
              <a:xfrm>
                <a:off x="3139126" y="4169650"/>
                <a:ext cx="56239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28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20" name="TextBox 19">
                <a:extLst>
                  <a:ext uri="{FF2B5EF4-FFF2-40B4-BE49-F238E27FC236}">
                    <a16:creationId xmlns:a16="http://schemas.microsoft.com/office/drawing/2014/main" id="{5496026B-D0F1-4B2E-A566-9FC7CB797E05}"/>
                  </a:ext>
                </a:extLst>
              </p:cNvPr>
              <p:cNvSpPr txBox="1">
                <a:spLocks noRot="1" noChangeAspect="1" noMove="1" noResize="1" noEditPoints="1" noAdjustHandles="1" noChangeArrowheads="1" noChangeShapeType="1" noTextEdit="1"/>
              </p:cNvSpPr>
              <p:nvPr/>
            </p:nvSpPr>
            <p:spPr>
              <a:xfrm>
                <a:off x="3139126" y="4169650"/>
                <a:ext cx="562398" cy="276999"/>
              </a:xfrm>
              <a:prstGeom prst="rect">
                <a:avLst/>
              </a:prstGeom>
              <a:blipFill>
                <a:blip r:embed="rId6"/>
                <a:stretch>
                  <a:fillRect l="-15217" t="-28889" r="-2391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7560ED-4BCA-47BB-B741-16F15918E24D}"/>
                  </a:ext>
                </a:extLst>
              </p:cNvPr>
              <p:cNvSpPr txBox="1"/>
              <p:nvPr/>
            </p:nvSpPr>
            <p:spPr>
              <a:xfrm>
                <a:off x="1941939" y="4169650"/>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21" name="TextBox 20">
                <a:extLst>
                  <a:ext uri="{FF2B5EF4-FFF2-40B4-BE49-F238E27FC236}">
                    <a16:creationId xmlns:a16="http://schemas.microsoft.com/office/drawing/2014/main" id="{4C7560ED-4BCA-47BB-B741-16F15918E24D}"/>
                  </a:ext>
                </a:extLst>
              </p:cNvPr>
              <p:cNvSpPr txBox="1">
                <a:spLocks noRot="1" noChangeAspect="1" noMove="1" noResize="1" noEditPoints="1" noAdjustHandles="1" noChangeArrowheads="1" noChangeShapeType="1" noTextEdit="1"/>
              </p:cNvSpPr>
              <p:nvPr/>
            </p:nvSpPr>
            <p:spPr>
              <a:xfrm>
                <a:off x="1941939" y="4169650"/>
                <a:ext cx="1197187" cy="276999"/>
              </a:xfrm>
              <a:prstGeom prst="rect">
                <a:avLst/>
              </a:prstGeom>
              <a:blipFill>
                <a:blip r:embed="rId7"/>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F434AE-85F3-4371-8C2C-65E215C029E7}"/>
                  </a:ext>
                </a:extLst>
              </p:cNvPr>
              <p:cNvSpPr txBox="1"/>
              <p:nvPr/>
            </p:nvSpPr>
            <p:spPr>
              <a:xfrm>
                <a:off x="4028247" y="4169649"/>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22" name="TextBox 21">
                <a:extLst>
                  <a:ext uri="{FF2B5EF4-FFF2-40B4-BE49-F238E27FC236}">
                    <a16:creationId xmlns:a16="http://schemas.microsoft.com/office/drawing/2014/main" id="{C1F434AE-85F3-4371-8C2C-65E215C029E7}"/>
                  </a:ext>
                </a:extLst>
              </p:cNvPr>
              <p:cNvSpPr txBox="1">
                <a:spLocks noRot="1" noChangeAspect="1" noMove="1" noResize="1" noEditPoints="1" noAdjustHandles="1" noChangeArrowheads="1" noChangeShapeType="1" noTextEdit="1"/>
              </p:cNvSpPr>
              <p:nvPr/>
            </p:nvSpPr>
            <p:spPr>
              <a:xfrm>
                <a:off x="4028247" y="4169649"/>
                <a:ext cx="616131" cy="276999"/>
              </a:xfrm>
              <a:prstGeom prst="rect">
                <a:avLst/>
              </a:prstGeom>
              <a:blipFill>
                <a:blip r:embed="rId8"/>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4FFFB4-0166-47CD-B648-F0EC82448E01}"/>
                  </a:ext>
                </a:extLst>
              </p:cNvPr>
              <p:cNvSpPr txBox="1"/>
              <p:nvPr/>
            </p:nvSpPr>
            <p:spPr>
              <a:xfrm>
                <a:off x="3048226" y="4599225"/>
                <a:ext cx="18859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=28,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23" name="TextBox 22">
                <a:extLst>
                  <a:ext uri="{FF2B5EF4-FFF2-40B4-BE49-F238E27FC236}">
                    <a16:creationId xmlns:a16="http://schemas.microsoft.com/office/drawing/2014/main" id="{894FFFB4-0166-47CD-B648-F0EC82448E01}"/>
                  </a:ext>
                </a:extLst>
              </p:cNvPr>
              <p:cNvSpPr txBox="1">
                <a:spLocks noRot="1" noChangeAspect="1" noMove="1" noResize="1" noEditPoints="1" noAdjustHandles="1" noChangeArrowheads="1" noChangeShapeType="1" noTextEdit="1"/>
              </p:cNvSpPr>
              <p:nvPr/>
            </p:nvSpPr>
            <p:spPr>
              <a:xfrm>
                <a:off x="3048226" y="4599225"/>
                <a:ext cx="1885966" cy="276999"/>
              </a:xfrm>
              <a:prstGeom prst="rect">
                <a:avLst/>
              </a:prstGeom>
              <a:blipFill>
                <a:blip r:embed="rId9"/>
                <a:stretch>
                  <a:fillRect l="-2265" r="-2589" b="-869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4EC7FD43-4BA5-421D-B642-7B37DFED29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28408" t="47483" r="59529" b="30035"/>
          <a:stretch/>
        </p:blipFill>
        <p:spPr>
          <a:xfrm>
            <a:off x="6969627" y="2902066"/>
            <a:ext cx="2946740" cy="3089163"/>
          </a:xfrm>
          <a:prstGeom prst="rect">
            <a:avLst/>
          </a:prstGeom>
        </p:spPr>
      </p:pic>
    </p:spTree>
    <p:extLst>
      <p:ext uri="{BB962C8B-B14F-4D97-AF65-F5344CB8AC3E}">
        <p14:creationId xmlns:p14="http://schemas.microsoft.com/office/powerpoint/2010/main" val="19524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1607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1607299" cy="276999"/>
              </a:xfrm>
              <a:prstGeom prst="rect">
                <a:avLst/>
              </a:prstGeom>
              <a:blipFill>
                <a:blip r:embed="rId2"/>
                <a:stretch>
                  <a:fillRect l="-3030" t="-2174" r="-2652"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3629320" y="2541490"/>
                <a:ext cx="4450001" cy="369332"/>
              </a:xfrm>
              <a:prstGeom prst="rect">
                <a:avLst/>
              </a:prstGeom>
              <a:noFill/>
            </p:spPr>
            <p:txBody>
              <a:bodyPr wrap="none" rtlCol="0">
                <a:spAutoFit/>
              </a:bodyPr>
              <a:lstStyle/>
              <a:p>
                <a:r>
                  <a:rPr lang="en-US" dirty="0"/>
                  <a:t>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 by finding the witnesses, C and k.</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3629320" y="2541490"/>
                <a:ext cx="4450001" cy="369332"/>
              </a:xfrm>
              <a:prstGeom prst="rect">
                <a:avLst/>
              </a:prstGeom>
              <a:blipFill>
                <a:blip r:embed="rId3"/>
                <a:stretch>
                  <a:fillRect l="-1096" t="-10000" r="-27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8445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844544" cy="276999"/>
              </a:xfrm>
              <a:prstGeom prst="rect">
                <a:avLst/>
              </a:prstGeom>
              <a:blipFill>
                <a:blip r:embed="rId4"/>
                <a:stretch>
                  <a:fillRect l="-2640" t="-2222" r="-198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781720" y="3290499"/>
                <a:ext cx="1850699"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+12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781720" y="3290499"/>
                <a:ext cx="1850699" cy="276999"/>
              </a:xfrm>
              <a:prstGeom prst="rect">
                <a:avLst/>
              </a:prstGeom>
              <a:blipFill>
                <a:blip r:embed="rId5"/>
                <a:stretch>
                  <a:fillRect l="-4276" t="-28889" r="-7237"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5990587" y="3290498"/>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5990587" y="3290498"/>
                <a:ext cx="616131" cy="276999"/>
              </a:xfrm>
              <a:prstGeom prst="rect">
                <a:avLst/>
              </a:prstGeom>
              <a:blipFill>
                <a:blip r:embed="rId6"/>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6CEFB1-AE65-4B8C-AF59-7E175219976B}"/>
                  </a:ext>
                </a:extLst>
              </p:cNvPr>
              <p:cNvSpPr txBox="1"/>
              <p:nvPr/>
            </p:nvSpPr>
            <p:spPr>
              <a:xfrm>
                <a:off x="1824052" y="3854842"/>
                <a:ext cx="19920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10" name="TextBox 9">
                <a:extLst>
                  <a:ext uri="{FF2B5EF4-FFF2-40B4-BE49-F238E27FC236}">
                    <a16:creationId xmlns:a16="http://schemas.microsoft.com/office/drawing/2014/main" id="{CE6CEFB1-AE65-4B8C-AF59-7E175219976B}"/>
                  </a:ext>
                </a:extLst>
              </p:cNvPr>
              <p:cNvSpPr txBox="1">
                <a:spLocks noRot="1" noChangeAspect="1" noMove="1" noResize="1" noEditPoints="1" noAdjustHandles="1" noChangeArrowheads="1" noChangeShapeType="1" noTextEdit="1"/>
              </p:cNvSpPr>
              <p:nvPr/>
            </p:nvSpPr>
            <p:spPr>
              <a:xfrm>
                <a:off x="1824052" y="3854842"/>
                <a:ext cx="1992020" cy="276999"/>
              </a:xfrm>
              <a:prstGeom prst="rect">
                <a:avLst/>
              </a:prstGeom>
              <a:blipFill>
                <a:blip r:embed="rId7"/>
                <a:stretch>
                  <a:fillRect l="-3670" t="-2174" r="-214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2A6A29-0F5A-49D6-8893-9CADBA089D11}"/>
                  </a:ext>
                </a:extLst>
              </p:cNvPr>
              <p:cNvSpPr txBox="1"/>
              <p:nvPr/>
            </p:nvSpPr>
            <p:spPr>
              <a:xfrm>
                <a:off x="3864989" y="3854841"/>
                <a:ext cx="709874"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|23</m:t>
                        </m:r>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m:t>
                    </m:r>
                  </m:oMath>
                </a14:m>
                <a:r>
                  <a:rPr lang="en-US" dirty="0"/>
                  <a:t>,</a:t>
                </a:r>
              </a:p>
            </p:txBody>
          </p:sp>
        </mc:Choice>
        <mc:Fallback xmlns="">
          <p:sp>
            <p:nvSpPr>
              <p:cNvPr id="11" name="TextBox 10">
                <a:extLst>
                  <a:ext uri="{FF2B5EF4-FFF2-40B4-BE49-F238E27FC236}">
                    <a16:creationId xmlns:a16="http://schemas.microsoft.com/office/drawing/2014/main" id="{162A6A29-0F5A-49D6-8893-9CADBA089D11}"/>
                  </a:ext>
                </a:extLst>
              </p:cNvPr>
              <p:cNvSpPr txBox="1">
                <a:spLocks noRot="1" noChangeAspect="1" noMove="1" noResize="1" noEditPoints="1" noAdjustHandles="1" noChangeArrowheads="1" noChangeShapeType="1" noTextEdit="1"/>
              </p:cNvSpPr>
              <p:nvPr/>
            </p:nvSpPr>
            <p:spPr>
              <a:xfrm>
                <a:off x="3864989" y="3854841"/>
                <a:ext cx="709874" cy="276999"/>
              </a:xfrm>
              <a:prstGeom prst="rect">
                <a:avLst/>
              </a:prstGeom>
              <a:blipFill>
                <a:blip r:embed="rId8"/>
                <a:stretch>
                  <a:fillRect l="-15517" t="-28261" r="-1982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72DABD-0268-4321-8337-C2342D49517D}"/>
                  </a:ext>
                </a:extLst>
              </p:cNvPr>
              <p:cNvSpPr txBox="1"/>
              <p:nvPr/>
            </p:nvSpPr>
            <p:spPr>
              <a:xfrm>
                <a:off x="4707069" y="3854840"/>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2" name="TextBox 11">
                <a:extLst>
                  <a:ext uri="{FF2B5EF4-FFF2-40B4-BE49-F238E27FC236}">
                    <a16:creationId xmlns:a16="http://schemas.microsoft.com/office/drawing/2014/main" id="{F072DABD-0268-4321-8337-C2342D49517D}"/>
                  </a:ext>
                </a:extLst>
              </p:cNvPr>
              <p:cNvSpPr txBox="1">
                <a:spLocks noRot="1" noChangeAspect="1" noMove="1" noResize="1" noEditPoints="1" noAdjustHandles="1" noChangeArrowheads="1" noChangeShapeType="1" noTextEdit="1"/>
              </p:cNvSpPr>
              <p:nvPr/>
            </p:nvSpPr>
            <p:spPr>
              <a:xfrm>
                <a:off x="4707069" y="3854840"/>
                <a:ext cx="616131" cy="276999"/>
              </a:xfrm>
              <a:prstGeom prst="rect">
                <a:avLst/>
              </a:prstGeom>
              <a:blipFill>
                <a:blip r:embed="rId9"/>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18A089-8158-4E81-9152-D094523162DD}"/>
                  </a:ext>
                </a:extLst>
              </p:cNvPr>
              <p:cNvSpPr txBox="1"/>
              <p:nvPr/>
            </p:nvSpPr>
            <p:spPr>
              <a:xfrm>
                <a:off x="3781720" y="4373018"/>
                <a:ext cx="18859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=23,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13" name="TextBox 12">
                <a:extLst>
                  <a:ext uri="{FF2B5EF4-FFF2-40B4-BE49-F238E27FC236}">
                    <a16:creationId xmlns:a16="http://schemas.microsoft.com/office/drawing/2014/main" id="{3A18A089-8158-4E81-9152-D094523162DD}"/>
                  </a:ext>
                </a:extLst>
              </p:cNvPr>
              <p:cNvSpPr txBox="1">
                <a:spLocks noRot="1" noChangeAspect="1" noMove="1" noResize="1" noEditPoints="1" noAdjustHandles="1" noChangeArrowheads="1" noChangeShapeType="1" noTextEdit="1"/>
              </p:cNvSpPr>
              <p:nvPr/>
            </p:nvSpPr>
            <p:spPr>
              <a:xfrm>
                <a:off x="3781720" y="4373018"/>
                <a:ext cx="1885965" cy="276999"/>
              </a:xfrm>
              <a:prstGeom prst="rect">
                <a:avLst/>
              </a:prstGeom>
              <a:blipFill>
                <a:blip r:embed="rId10"/>
                <a:stretch>
                  <a:fillRect l="-2258" r="-2258" b="-8696"/>
                </a:stretch>
              </a:blipFill>
            </p:spPr>
            <p:txBody>
              <a:bodyPr/>
              <a:lstStyle/>
              <a:p>
                <a:r>
                  <a:rPr lang="en-US">
                    <a:noFill/>
                  </a:rPr>
                  <a:t> </a:t>
                </a:r>
              </a:p>
            </p:txBody>
          </p:sp>
        </mc:Fallback>
      </mc:AlternateContent>
    </p:spTree>
    <p:extLst>
      <p:ext uri="{BB962C8B-B14F-4D97-AF65-F5344CB8AC3E}">
        <p14:creationId xmlns:p14="http://schemas.microsoft.com/office/powerpoint/2010/main" val="21089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CDA6F42-8652-4588-A3F6-6A98CB7D7140}"/>
              </a:ext>
            </a:extLst>
          </p:cNvPr>
          <p:cNvSpPr/>
          <p:nvPr/>
        </p:nvSpPr>
        <p:spPr>
          <a:xfrm>
            <a:off x="7999191" y="4151664"/>
            <a:ext cx="3834352" cy="17326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8338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833882" cy="276999"/>
              </a:xfrm>
              <a:prstGeom prst="rect">
                <a:avLst/>
              </a:prstGeom>
              <a:blipFill>
                <a:blip r:embed="rId2"/>
                <a:stretch>
                  <a:fillRect l="-3650" t="-2174" r="-583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2835912" y="2541490"/>
                <a:ext cx="1393074" cy="369332"/>
              </a:xfrm>
              <a:prstGeom prst="rect">
                <a:avLst/>
              </a:prstGeom>
              <a:noFill/>
            </p:spPr>
            <p:txBody>
              <a:bodyPr wrap="none" rtlCol="0">
                <a:spAutoFit/>
              </a:bodyPr>
              <a:lstStyle/>
              <a:p>
                <a:r>
                  <a:rPr lang="en-US" dirty="0"/>
                  <a:t>is not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2835912" y="2541490"/>
                <a:ext cx="1393074" cy="369332"/>
              </a:xfrm>
              <a:prstGeom prst="rect">
                <a:avLst/>
              </a:prstGeom>
              <a:blipFill>
                <a:blip r:embed="rId3"/>
                <a:stretch>
                  <a:fillRect l="-3493" t="-10000" r="-305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218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218603" cy="276999"/>
              </a:xfrm>
              <a:prstGeom prst="rect">
                <a:avLst/>
              </a:prstGeom>
              <a:blipFill>
                <a:blip r:embed="rId4"/>
                <a:stretch>
                  <a:fillRect l="-6500" t="-2222" r="-3500"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272840" y="3290498"/>
                <a:ext cx="60138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272840" y="3290498"/>
                <a:ext cx="601383" cy="276999"/>
              </a:xfrm>
              <a:prstGeom prst="rect">
                <a:avLst/>
              </a:prstGeom>
              <a:blipFill>
                <a:blip r:embed="rId5"/>
                <a:stretch>
                  <a:fillRect l="-14141" t="-28889" r="-22222"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4219926" y="3290498"/>
                <a:ext cx="621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𝑘</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4219926" y="3290498"/>
                <a:ext cx="621259" cy="276999"/>
              </a:xfrm>
              <a:prstGeom prst="rect">
                <a:avLst/>
              </a:prstGeom>
              <a:blipFill>
                <a:blip r:embed="rId6"/>
                <a:stretch>
                  <a:fillRect l="-4902" r="-784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7319F-B7EB-45BF-B99A-335943A48C13}"/>
                  </a:ext>
                </a:extLst>
              </p:cNvPr>
              <p:cNvSpPr txBox="1"/>
              <p:nvPr/>
            </p:nvSpPr>
            <p:spPr>
              <a:xfrm>
                <a:off x="2002030" y="3854843"/>
                <a:ext cx="1677382" cy="276999"/>
              </a:xfrm>
              <a:prstGeom prst="rect">
                <a:avLst/>
              </a:prstGeom>
              <a:noFill/>
            </p:spPr>
            <p:txBody>
              <a:bodyPr wrap="none" lIns="0" tIns="0" rIns="0" bIns="0"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14" name="TextBox 13">
                <a:extLst>
                  <a:ext uri="{FF2B5EF4-FFF2-40B4-BE49-F238E27FC236}">
                    <a16:creationId xmlns:a16="http://schemas.microsoft.com/office/drawing/2014/main" id="{A9A7319F-B7EB-45BF-B99A-335943A48C13}"/>
                  </a:ext>
                </a:extLst>
              </p:cNvPr>
              <p:cNvSpPr txBox="1">
                <a:spLocks noRot="1" noChangeAspect="1" noMove="1" noResize="1" noEditPoints="1" noAdjustHandles="1" noChangeArrowheads="1" noChangeShapeType="1" noTextEdit="1"/>
              </p:cNvSpPr>
              <p:nvPr/>
            </p:nvSpPr>
            <p:spPr>
              <a:xfrm>
                <a:off x="2002030" y="3854843"/>
                <a:ext cx="1677382" cy="276999"/>
              </a:xfrm>
              <a:prstGeom prst="rect">
                <a:avLst/>
              </a:prstGeom>
              <a:blipFill>
                <a:blip r:embed="rId7"/>
                <a:stretch>
                  <a:fillRect l="-3623" t="-28261" r="-760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39FC38-17F1-49F1-8001-87785ADCB9EF}"/>
                  </a:ext>
                </a:extLst>
              </p:cNvPr>
              <p:cNvSpPr txBox="1"/>
              <p:nvPr/>
            </p:nvSpPr>
            <p:spPr>
              <a:xfrm>
                <a:off x="4061242" y="3854843"/>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&gt;0</m:t>
                      </m:r>
                    </m:oMath>
                  </m:oMathPara>
                </a14:m>
                <a:endParaRPr lang="en-US" dirty="0"/>
              </a:p>
            </p:txBody>
          </p:sp>
        </mc:Choice>
        <mc:Fallback xmlns="">
          <p:sp>
            <p:nvSpPr>
              <p:cNvPr id="15" name="TextBox 14">
                <a:extLst>
                  <a:ext uri="{FF2B5EF4-FFF2-40B4-BE49-F238E27FC236}">
                    <a16:creationId xmlns:a16="http://schemas.microsoft.com/office/drawing/2014/main" id="{0C39FC38-17F1-49F1-8001-87785ADCB9EF}"/>
                  </a:ext>
                </a:extLst>
              </p:cNvPr>
              <p:cNvSpPr txBox="1">
                <a:spLocks noRot="1" noChangeAspect="1" noMove="1" noResize="1" noEditPoints="1" noAdjustHandles="1" noChangeArrowheads="1" noChangeShapeType="1" noTextEdit="1"/>
              </p:cNvSpPr>
              <p:nvPr/>
            </p:nvSpPr>
            <p:spPr>
              <a:xfrm>
                <a:off x="4061242" y="3854843"/>
                <a:ext cx="616130" cy="276999"/>
              </a:xfrm>
              <a:prstGeom prst="rect">
                <a:avLst/>
              </a:prstGeom>
              <a:blipFill>
                <a:blip r:embed="rId8"/>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C92B96-3121-45F2-B992-AFC0480110E3}"/>
                  </a:ext>
                </a:extLst>
              </p:cNvPr>
              <p:cNvSpPr txBox="1"/>
              <p:nvPr/>
            </p:nvSpPr>
            <p:spPr>
              <a:xfrm>
                <a:off x="593889" y="3854842"/>
                <a:ext cx="9551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8FC92B96-3121-45F2-B992-AFC0480110E3}"/>
                  </a:ext>
                </a:extLst>
              </p:cNvPr>
              <p:cNvSpPr txBox="1">
                <a:spLocks noRot="1" noChangeAspect="1" noMove="1" noResize="1" noEditPoints="1" noAdjustHandles="1" noChangeArrowheads="1" noChangeShapeType="1" noTextEdit="1"/>
              </p:cNvSpPr>
              <p:nvPr/>
            </p:nvSpPr>
            <p:spPr>
              <a:xfrm>
                <a:off x="593889" y="3854842"/>
                <a:ext cx="955198" cy="276999"/>
              </a:xfrm>
              <a:prstGeom prst="rect">
                <a:avLst/>
              </a:prstGeom>
              <a:blipFill>
                <a:blip r:embed="rId9"/>
                <a:stretch>
                  <a:fillRect l="-8280" r="-1911" b="-3478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B0E0E2A-ADBA-46C7-BD20-F980520C6ADA}"/>
              </a:ext>
            </a:extLst>
          </p:cNvPr>
          <p:cNvSpPr txBox="1"/>
          <p:nvPr/>
        </p:nvSpPr>
        <p:spPr>
          <a:xfrm>
            <a:off x="2793384" y="4753518"/>
            <a:ext cx="2791149" cy="369332"/>
          </a:xfrm>
          <a:prstGeom prst="rect">
            <a:avLst/>
          </a:prstGeom>
          <a:noFill/>
        </p:spPr>
        <p:txBody>
          <a:bodyPr wrap="none" rtlCol="0">
            <a:spAutoFit/>
          </a:bodyPr>
          <a:lstStyle/>
          <a:p>
            <a:r>
              <a:rPr lang="en-US" dirty="0"/>
              <a:t>No fixed  C that will keep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F3583F9-AB16-464C-817F-224A079A0266}"/>
                  </a:ext>
                </a:extLst>
              </p:cNvPr>
              <p:cNvSpPr txBox="1"/>
              <p:nvPr/>
            </p:nvSpPr>
            <p:spPr>
              <a:xfrm>
                <a:off x="3070110" y="5179363"/>
                <a:ext cx="10711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4F3583F9-AB16-464C-817F-224A079A0266}"/>
                  </a:ext>
                </a:extLst>
              </p:cNvPr>
              <p:cNvSpPr txBox="1">
                <a:spLocks noRot="1" noChangeAspect="1" noMove="1" noResize="1" noEditPoints="1" noAdjustHandles="1" noChangeArrowheads="1" noChangeShapeType="1" noTextEdit="1"/>
              </p:cNvSpPr>
              <p:nvPr/>
            </p:nvSpPr>
            <p:spPr>
              <a:xfrm>
                <a:off x="3070110" y="5179363"/>
                <a:ext cx="1071126" cy="276999"/>
              </a:xfrm>
              <a:prstGeom prst="rect">
                <a:avLst/>
              </a:prstGeom>
              <a:blipFill>
                <a:blip r:embed="rId10"/>
                <a:stretch>
                  <a:fillRect l="-2857" t="-2222" r="-4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FDDC614-F51F-4A0C-AB60-74921DCFD37A}"/>
                  </a:ext>
                </a:extLst>
              </p:cNvPr>
              <p:cNvSpPr txBox="1"/>
              <p:nvPr/>
            </p:nvSpPr>
            <p:spPr>
              <a:xfrm>
                <a:off x="4228986" y="5179362"/>
                <a:ext cx="4539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18" name="TextBox 17">
                <a:extLst>
                  <a:ext uri="{FF2B5EF4-FFF2-40B4-BE49-F238E27FC236}">
                    <a16:creationId xmlns:a16="http://schemas.microsoft.com/office/drawing/2014/main" id="{6FDDC614-F51F-4A0C-AB60-74921DCFD37A}"/>
                  </a:ext>
                </a:extLst>
              </p:cNvPr>
              <p:cNvSpPr txBox="1">
                <a:spLocks noRot="1" noChangeAspect="1" noMove="1" noResize="1" noEditPoints="1" noAdjustHandles="1" noChangeArrowheads="1" noChangeShapeType="1" noTextEdit="1"/>
              </p:cNvSpPr>
              <p:nvPr/>
            </p:nvSpPr>
            <p:spPr>
              <a:xfrm>
                <a:off x="4228986" y="5179362"/>
                <a:ext cx="453907" cy="276999"/>
              </a:xfrm>
              <a:prstGeom prst="rect">
                <a:avLst/>
              </a:prstGeom>
              <a:blipFill>
                <a:blip r:embed="rId11"/>
                <a:stretch>
                  <a:fillRect l="-12162" t="-2222" r="-270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F3A05E-9938-45B1-A291-E57B911EC033}"/>
                  </a:ext>
                </a:extLst>
              </p:cNvPr>
              <p:cNvSpPr txBox="1"/>
              <p:nvPr/>
            </p:nvSpPr>
            <p:spPr>
              <a:xfrm>
                <a:off x="2835912" y="5699666"/>
                <a:ext cx="4611647" cy="369332"/>
              </a:xfrm>
              <a:prstGeom prst="rect">
                <a:avLst/>
              </a:prstGeom>
              <a:noFill/>
            </p:spPr>
            <p:txBody>
              <a:bodyPr wrap="none" rtlCol="0">
                <a:spAutoFit/>
              </a:bodyPr>
              <a:lstStyle/>
              <a:p>
                <a:r>
                  <a:rPr lang="en-US" dirty="0"/>
                  <a:t>Once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dirty="0"/>
                  <a:t>calculation will have a problem</a:t>
                </a:r>
              </a:p>
            </p:txBody>
          </p:sp>
        </mc:Choice>
        <mc:Fallback xmlns="">
          <p:sp>
            <p:nvSpPr>
              <p:cNvPr id="19" name="TextBox 18">
                <a:extLst>
                  <a:ext uri="{FF2B5EF4-FFF2-40B4-BE49-F238E27FC236}">
                    <a16:creationId xmlns:a16="http://schemas.microsoft.com/office/drawing/2014/main" id="{12F3A05E-9938-45B1-A291-E57B911EC033}"/>
                  </a:ext>
                </a:extLst>
              </p:cNvPr>
              <p:cNvSpPr txBox="1">
                <a:spLocks noRot="1" noChangeAspect="1" noMove="1" noResize="1" noEditPoints="1" noAdjustHandles="1" noChangeArrowheads="1" noChangeShapeType="1" noTextEdit="1"/>
              </p:cNvSpPr>
              <p:nvPr/>
            </p:nvSpPr>
            <p:spPr>
              <a:xfrm>
                <a:off x="2835912" y="5699666"/>
                <a:ext cx="4611647" cy="369332"/>
              </a:xfrm>
              <a:prstGeom prst="rect">
                <a:avLst/>
              </a:prstGeom>
              <a:blipFill>
                <a:blip r:embed="rId12"/>
                <a:stretch>
                  <a:fillRect l="-1057" t="-9836" r="-264" b="-2459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31A3A39-F695-4A6E-BF4D-A7C6791330D3}"/>
              </a:ext>
            </a:extLst>
          </p:cNvPr>
          <p:cNvSpPr txBox="1"/>
          <p:nvPr/>
        </p:nvSpPr>
        <p:spPr>
          <a:xfrm>
            <a:off x="8053341" y="4279334"/>
            <a:ext cx="3834352" cy="1477328"/>
          </a:xfrm>
          <a:prstGeom prst="rect">
            <a:avLst/>
          </a:prstGeom>
          <a:noFill/>
        </p:spPr>
        <p:txBody>
          <a:bodyPr wrap="square">
            <a:spAutoFit/>
          </a:bodyPr>
          <a:lstStyle/>
          <a:p>
            <a:r>
              <a:rPr lang="en-US" dirty="0"/>
              <a:t>C has to be a constant and this inequality has to hold for all x &gt; k.  So, no matter what you pick for C, x can always get large enough to overcome that.</a:t>
            </a:r>
          </a:p>
        </p:txBody>
      </p:sp>
    </p:spTree>
    <p:extLst>
      <p:ext uri="{BB962C8B-B14F-4D97-AF65-F5344CB8AC3E}">
        <p14:creationId xmlns:p14="http://schemas.microsoft.com/office/powerpoint/2010/main" val="14840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8" grpId="0"/>
      <p:bldP spid="9" grpId="0"/>
      <p:bldP spid="14" grpId="0"/>
      <p:bldP spid="15" grpId="0"/>
      <p:bldP spid="3" grpId="0"/>
      <p:bldP spid="16" grpId="0"/>
      <p:bldP spid="17" grpId="0"/>
      <p:bldP spid="18" grpId="0"/>
      <p:bldP spid="19"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largest problem size that could be solved in 1 second if an algorithm requires:</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Time complexity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722331"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oMath>
                </a14:m>
                <a:r>
                  <a:rPr lang="en-US" dirty="0"/>
                  <a:t> bit operations</a:t>
                </a:r>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722331" cy="276999"/>
              </a:xfrm>
              <a:prstGeom prst="rect">
                <a:avLst/>
              </a:prstGeom>
              <a:blipFill>
                <a:blip r:embed="rId3"/>
                <a:stretch>
                  <a:fillRect l="-3534" t="-28889" r="-7420"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4593227" y="3772776"/>
                <a:ext cx="1727652"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r>
                  <a:rPr lang="en-US" dirty="0"/>
                  <a:t> bit operations</a:t>
                </a:r>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4593227" y="3772776"/>
                <a:ext cx="1727652" cy="276999"/>
              </a:xfrm>
              <a:prstGeom prst="rect">
                <a:avLst/>
              </a:prstGeom>
              <a:blipFill>
                <a:blip r:embed="rId4"/>
                <a:stretch>
                  <a:fillRect l="-4577" t="-28889" r="-739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603BC2-AD2A-4D7C-B333-238DC8E6DAF4}"/>
                  </a:ext>
                </a:extLst>
              </p:cNvPr>
              <p:cNvSpPr txBox="1"/>
              <p:nvPr/>
            </p:nvSpPr>
            <p:spPr>
              <a:xfrm>
                <a:off x="1004720" y="4393553"/>
                <a:ext cx="10584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7" name="TextBox 6">
                <a:extLst>
                  <a:ext uri="{FF2B5EF4-FFF2-40B4-BE49-F238E27FC236}">
                    <a16:creationId xmlns:a16="http://schemas.microsoft.com/office/drawing/2014/main" id="{6C603BC2-AD2A-4D7C-B333-238DC8E6DAF4}"/>
                  </a:ext>
                </a:extLst>
              </p:cNvPr>
              <p:cNvSpPr txBox="1">
                <a:spLocks noRot="1" noChangeAspect="1" noMove="1" noResize="1" noEditPoints="1" noAdjustHandles="1" noChangeArrowheads="1" noChangeShapeType="1" noTextEdit="1"/>
              </p:cNvSpPr>
              <p:nvPr/>
            </p:nvSpPr>
            <p:spPr>
              <a:xfrm>
                <a:off x="1004720" y="4393553"/>
                <a:ext cx="1058495" cy="276999"/>
              </a:xfrm>
              <a:prstGeom prst="rect">
                <a:avLst/>
              </a:prstGeom>
              <a:blipFill>
                <a:blip r:embed="rId5"/>
                <a:stretch>
                  <a:fillRect l="-2890" t="-2222" r="-173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7919FFC-E8E1-4BF2-908A-4AFAB25FAC02}"/>
                  </a:ext>
                </a:extLst>
              </p:cNvPr>
              <p:cNvSpPr txBox="1"/>
              <p:nvPr/>
            </p:nvSpPr>
            <p:spPr>
              <a:xfrm>
                <a:off x="1004720" y="4875829"/>
                <a:ext cx="1715598" cy="415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m:t>
                          </m:r>
                        </m:e>
                        <m:sup>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oMath>
                  </m:oMathPara>
                </a14:m>
                <a:endParaRPr lang="en-US" dirty="0"/>
              </a:p>
            </p:txBody>
          </p:sp>
        </mc:Choice>
        <mc:Fallback xmlns="">
          <p:sp>
            <p:nvSpPr>
              <p:cNvPr id="8" name="TextBox 7">
                <a:extLst>
                  <a:ext uri="{FF2B5EF4-FFF2-40B4-BE49-F238E27FC236}">
                    <a16:creationId xmlns:a16="http://schemas.microsoft.com/office/drawing/2014/main" id="{E7919FFC-E8E1-4BF2-908A-4AFAB25FAC02}"/>
                  </a:ext>
                </a:extLst>
              </p:cNvPr>
              <p:cNvSpPr txBox="1">
                <a:spLocks noRot="1" noChangeAspect="1" noMove="1" noResize="1" noEditPoints="1" noAdjustHandles="1" noChangeArrowheads="1" noChangeShapeType="1" noTextEdit="1"/>
              </p:cNvSpPr>
              <p:nvPr/>
            </p:nvSpPr>
            <p:spPr>
              <a:xfrm>
                <a:off x="1004720" y="4875829"/>
                <a:ext cx="1715598" cy="4158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65CAB1-C5D6-4089-9C99-75EFAA3AB787}"/>
                  </a:ext>
                </a:extLst>
              </p:cNvPr>
              <p:cNvSpPr txBox="1"/>
              <p:nvPr/>
            </p:nvSpPr>
            <p:spPr>
              <a:xfrm>
                <a:off x="847818" y="5607333"/>
                <a:ext cx="16726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=1000</m:t>
                      </m:r>
                    </m:oMath>
                  </m:oMathPara>
                </a14:m>
                <a:endParaRPr lang="en-US" dirty="0"/>
              </a:p>
            </p:txBody>
          </p:sp>
        </mc:Choice>
        <mc:Fallback xmlns="">
          <p:sp>
            <p:nvSpPr>
              <p:cNvPr id="9" name="TextBox 8">
                <a:extLst>
                  <a:ext uri="{FF2B5EF4-FFF2-40B4-BE49-F238E27FC236}">
                    <a16:creationId xmlns:a16="http://schemas.microsoft.com/office/drawing/2014/main" id="{8465CAB1-C5D6-4089-9C99-75EFAA3AB787}"/>
                  </a:ext>
                </a:extLst>
              </p:cNvPr>
              <p:cNvSpPr txBox="1">
                <a:spLocks noRot="1" noChangeAspect="1" noMove="1" noResize="1" noEditPoints="1" noAdjustHandles="1" noChangeArrowheads="1" noChangeShapeType="1" noTextEdit="1"/>
              </p:cNvSpPr>
              <p:nvPr/>
            </p:nvSpPr>
            <p:spPr>
              <a:xfrm>
                <a:off x="847818" y="5607333"/>
                <a:ext cx="1672637" cy="276999"/>
              </a:xfrm>
              <a:prstGeom prst="rect">
                <a:avLst/>
              </a:prstGeom>
              <a:blipFill>
                <a:blip r:embed="rId7"/>
                <a:stretch>
                  <a:fillRect l="-1460" t="-2222" r="-3285"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AEA7757-A4BC-4903-9536-5042B737B71A}"/>
                  </a:ext>
                </a:extLst>
              </p:cNvPr>
              <p:cNvSpPr txBox="1"/>
              <p:nvPr/>
            </p:nvSpPr>
            <p:spPr>
              <a:xfrm>
                <a:off x="4751109" y="4393553"/>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0" name="TextBox 9">
                <a:extLst>
                  <a:ext uri="{FF2B5EF4-FFF2-40B4-BE49-F238E27FC236}">
                    <a16:creationId xmlns:a16="http://schemas.microsoft.com/office/drawing/2014/main" id="{7AEA7757-A4BC-4903-9536-5042B737B71A}"/>
                  </a:ext>
                </a:extLst>
              </p:cNvPr>
              <p:cNvSpPr txBox="1">
                <a:spLocks noRot="1" noChangeAspect="1" noMove="1" noResize="1" noEditPoints="1" noAdjustHandles="1" noChangeArrowheads="1" noChangeShapeType="1" noTextEdit="1"/>
              </p:cNvSpPr>
              <p:nvPr/>
            </p:nvSpPr>
            <p:spPr>
              <a:xfrm>
                <a:off x="4751109" y="4393553"/>
                <a:ext cx="1063817" cy="276999"/>
              </a:xfrm>
              <a:prstGeom prst="rect">
                <a:avLst/>
              </a:prstGeom>
              <a:blipFill>
                <a:blip r:embed="rId8"/>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CC4501-2CEC-4294-91A6-0F26AE0BF9C7}"/>
                  </a:ext>
                </a:extLst>
              </p:cNvPr>
              <p:cNvSpPr txBox="1"/>
              <p:nvPr/>
            </p:nvSpPr>
            <p:spPr>
              <a:xfrm>
                <a:off x="4740270" y="4912247"/>
                <a:ext cx="16123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39</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5.5∙</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11</m:t>
                          </m:r>
                        </m:sup>
                      </m:sSup>
                    </m:oMath>
                  </m:oMathPara>
                </a14:m>
                <a:endParaRPr lang="en-US" dirty="0"/>
              </a:p>
            </p:txBody>
          </p:sp>
        </mc:Choice>
        <mc:Fallback xmlns="">
          <p:sp>
            <p:nvSpPr>
              <p:cNvPr id="11" name="TextBox 10">
                <a:extLst>
                  <a:ext uri="{FF2B5EF4-FFF2-40B4-BE49-F238E27FC236}">
                    <a16:creationId xmlns:a16="http://schemas.microsoft.com/office/drawing/2014/main" id="{D1CC4501-2CEC-4294-91A6-0F26AE0BF9C7}"/>
                  </a:ext>
                </a:extLst>
              </p:cNvPr>
              <p:cNvSpPr txBox="1">
                <a:spLocks noRot="1" noChangeAspect="1" noMove="1" noResize="1" noEditPoints="1" noAdjustHandles="1" noChangeArrowheads="1" noChangeShapeType="1" noTextEdit="1"/>
              </p:cNvSpPr>
              <p:nvPr/>
            </p:nvSpPr>
            <p:spPr>
              <a:xfrm>
                <a:off x="4740270" y="4912247"/>
                <a:ext cx="1612364" cy="276999"/>
              </a:xfrm>
              <a:prstGeom prst="rect">
                <a:avLst/>
              </a:prstGeom>
              <a:blipFill>
                <a:blip r:embed="rId9"/>
                <a:stretch>
                  <a:fillRect l="-3030" t="-2222" r="-75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7315ED5-12FE-425F-98B8-2240EDD14B19}"/>
                  </a:ext>
                </a:extLst>
              </p:cNvPr>
              <p:cNvSpPr txBox="1"/>
              <p:nvPr/>
            </p:nvSpPr>
            <p:spPr>
              <a:xfrm>
                <a:off x="4751109" y="5430941"/>
                <a:ext cx="1617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40</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oMath>
                  </m:oMathPara>
                </a14:m>
                <a:endParaRPr lang="en-US" dirty="0"/>
              </a:p>
            </p:txBody>
          </p:sp>
        </mc:Choice>
        <mc:Fallback xmlns="">
          <p:sp>
            <p:nvSpPr>
              <p:cNvPr id="12" name="TextBox 11">
                <a:extLst>
                  <a:ext uri="{FF2B5EF4-FFF2-40B4-BE49-F238E27FC236}">
                    <a16:creationId xmlns:a16="http://schemas.microsoft.com/office/drawing/2014/main" id="{47315ED5-12FE-425F-98B8-2240EDD14B19}"/>
                  </a:ext>
                </a:extLst>
              </p:cNvPr>
              <p:cNvSpPr txBox="1">
                <a:spLocks noRot="1" noChangeAspect="1" noMove="1" noResize="1" noEditPoints="1" noAdjustHandles="1" noChangeArrowheads="1" noChangeShapeType="1" noTextEdit="1"/>
              </p:cNvSpPr>
              <p:nvPr/>
            </p:nvSpPr>
            <p:spPr>
              <a:xfrm>
                <a:off x="4751109" y="5430941"/>
                <a:ext cx="1617173" cy="276999"/>
              </a:xfrm>
              <a:prstGeom prst="rect">
                <a:avLst/>
              </a:prstGeom>
              <a:blipFill>
                <a:blip r:embed="rId10"/>
                <a:stretch>
                  <a:fillRect l="-2632" t="-2222" r="-75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5BF0D1-326B-44EC-AC0B-3307BA794853}"/>
                  </a:ext>
                </a:extLst>
              </p:cNvPr>
              <p:cNvSpPr txBox="1"/>
              <p:nvPr/>
            </p:nvSpPr>
            <p:spPr>
              <a:xfrm>
                <a:off x="5081565" y="5949635"/>
                <a:ext cx="7509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=39</m:t>
                      </m:r>
                    </m:oMath>
                  </m:oMathPara>
                </a14:m>
                <a:endParaRPr lang="en-US" dirty="0"/>
              </a:p>
            </p:txBody>
          </p:sp>
        </mc:Choice>
        <mc:Fallback xmlns="">
          <p:sp>
            <p:nvSpPr>
              <p:cNvPr id="13" name="TextBox 12">
                <a:extLst>
                  <a:ext uri="{FF2B5EF4-FFF2-40B4-BE49-F238E27FC236}">
                    <a16:creationId xmlns:a16="http://schemas.microsoft.com/office/drawing/2014/main" id="{2E5BF0D1-326B-44EC-AC0B-3307BA794853}"/>
                  </a:ext>
                </a:extLst>
              </p:cNvPr>
              <p:cNvSpPr txBox="1">
                <a:spLocks noRot="1" noChangeAspect="1" noMove="1" noResize="1" noEditPoints="1" noAdjustHandles="1" noChangeArrowheads="1" noChangeShapeType="1" noTextEdit="1"/>
              </p:cNvSpPr>
              <p:nvPr/>
            </p:nvSpPr>
            <p:spPr>
              <a:xfrm>
                <a:off x="5081565" y="5949635"/>
                <a:ext cx="750975" cy="276999"/>
              </a:xfrm>
              <a:prstGeom prst="rect">
                <a:avLst/>
              </a:prstGeom>
              <a:blipFill>
                <a:blip r:embed="rId11"/>
                <a:stretch>
                  <a:fillRect l="-4065" r="-65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BA59E0-CFB1-40B5-9C6D-B914087B118D}"/>
                  </a:ext>
                </a:extLst>
              </p:cNvPr>
              <p:cNvSpPr txBox="1"/>
              <p:nvPr/>
            </p:nvSpPr>
            <p:spPr>
              <a:xfrm>
                <a:off x="8231171" y="4392537"/>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4" name="TextBox 13">
                <a:extLst>
                  <a:ext uri="{FF2B5EF4-FFF2-40B4-BE49-F238E27FC236}">
                    <a16:creationId xmlns:a16="http://schemas.microsoft.com/office/drawing/2014/main" id="{45BA59E0-CFB1-40B5-9C6D-B914087B118D}"/>
                  </a:ext>
                </a:extLst>
              </p:cNvPr>
              <p:cNvSpPr txBox="1">
                <a:spLocks noRot="1" noChangeAspect="1" noMove="1" noResize="1" noEditPoints="1" noAdjustHandles="1" noChangeArrowheads="1" noChangeShapeType="1" noTextEdit="1"/>
              </p:cNvSpPr>
              <p:nvPr/>
            </p:nvSpPr>
            <p:spPr>
              <a:xfrm>
                <a:off x="8231171" y="4392537"/>
                <a:ext cx="1063817" cy="276999"/>
              </a:xfrm>
              <a:prstGeom prst="rect">
                <a:avLst/>
              </a:prstGeom>
              <a:blipFill>
                <a:blip r:embed="rId12"/>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5CC97B4-DD9D-4E35-9D5A-73F253685D1D}"/>
                  </a:ext>
                </a:extLst>
              </p:cNvPr>
              <p:cNvSpPr txBox="1"/>
              <p:nvPr/>
            </p:nvSpPr>
            <p:spPr>
              <a:xfrm>
                <a:off x="8231171" y="4875829"/>
                <a:ext cx="17370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e>
                          </m:func>
                        </m:e>
                      </m:func>
                    </m:oMath>
                  </m:oMathPara>
                </a14:m>
                <a:endParaRPr lang="en-US" dirty="0"/>
              </a:p>
            </p:txBody>
          </p:sp>
        </mc:Choice>
        <mc:Fallback xmlns="">
          <p:sp>
            <p:nvSpPr>
              <p:cNvPr id="15" name="TextBox 14">
                <a:extLst>
                  <a:ext uri="{FF2B5EF4-FFF2-40B4-BE49-F238E27FC236}">
                    <a16:creationId xmlns:a16="http://schemas.microsoft.com/office/drawing/2014/main" id="{D5CC97B4-DD9D-4E35-9D5A-73F253685D1D}"/>
                  </a:ext>
                </a:extLst>
              </p:cNvPr>
              <p:cNvSpPr txBox="1">
                <a:spLocks noRot="1" noChangeAspect="1" noMove="1" noResize="1" noEditPoints="1" noAdjustHandles="1" noChangeArrowheads="1" noChangeShapeType="1" noTextEdit="1"/>
              </p:cNvSpPr>
              <p:nvPr/>
            </p:nvSpPr>
            <p:spPr>
              <a:xfrm>
                <a:off x="8231171" y="4875829"/>
                <a:ext cx="1737079" cy="276999"/>
              </a:xfrm>
              <a:prstGeom prst="rect">
                <a:avLst/>
              </a:prstGeom>
              <a:blipFill>
                <a:blip r:embed="rId13"/>
                <a:stretch>
                  <a:fillRect l="-4211" t="-2222" r="-105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6C2DF36-5D73-44A0-B298-E75741EE470D}"/>
                  </a:ext>
                </a:extLst>
              </p:cNvPr>
              <p:cNvSpPr txBox="1"/>
              <p:nvPr/>
            </p:nvSpPr>
            <p:spPr>
              <a:xfrm>
                <a:off x="8231171" y="5468833"/>
                <a:ext cx="13841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2</m:t>
                          </m:r>
                        </m:e>
                      </m:func>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16" name="TextBox 15">
                <a:extLst>
                  <a:ext uri="{FF2B5EF4-FFF2-40B4-BE49-F238E27FC236}">
                    <a16:creationId xmlns:a16="http://schemas.microsoft.com/office/drawing/2014/main" id="{76C2DF36-5D73-44A0-B298-E75741EE470D}"/>
                  </a:ext>
                </a:extLst>
              </p:cNvPr>
              <p:cNvSpPr txBox="1">
                <a:spLocks noRot="1" noChangeAspect="1" noMove="1" noResize="1" noEditPoints="1" noAdjustHandles="1" noChangeArrowheads="1" noChangeShapeType="1" noTextEdit="1"/>
              </p:cNvSpPr>
              <p:nvPr/>
            </p:nvSpPr>
            <p:spPr>
              <a:xfrm>
                <a:off x="8231171" y="5468833"/>
                <a:ext cx="1384161" cy="276999"/>
              </a:xfrm>
              <a:prstGeom prst="rect">
                <a:avLst/>
              </a:prstGeom>
              <a:blipFill>
                <a:blip r:embed="rId14"/>
                <a:stretch>
                  <a:fillRect l="-1762" r="-396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748913" y="2162607"/>
                <a:ext cx="1223127"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10=1</m:t>
                          </m:r>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748913" y="2162607"/>
                <a:ext cx="1223127" cy="369332"/>
              </a:xfrm>
              <a:prstGeom prst="rect">
                <a:avLst/>
              </a:prstGeom>
              <a:blipFill>
                <a:blip r:embed="rId15"/>
                <a:stretch>
                  <a:fillRect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8F2DBE-F646-46C8-9B81-B028A601B91B}"/>
                  </a:ext>
                </a:extLst>
              </p:cNvPr>
              <p:cNvSpPr txBox="1"/>
              <p:nvPr/>
            </p:nvSpPr>
            <p:spPr>
              <a:xfrm>
                <a:off x="8443568" y="5908642"/>
                <a:ext cx="181857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2</m:t>
                              </m:r>
                            </m:e>
                          </m:func>
                        </m:den>
                      </m:f>
                      <m:r>
                        <a:rPr lang="en-US" b="0" i="1" smtClean="0">
                          <a:latin typeface="Cambria Math" panose="02040503050406030204" pitchFamily="18" charset="0"/>
                          <a:ea typeface="Cambria Math" panose="02040503050406030204" pitchFamily="18" charset="0"/>
                        </a:rPr>
                        <m:t>≈39.86</m:t>
                      </m:r>
                    </m:oMath>
                  </m:oMathPara>
                </a14:m>
                <a:endParaRPr lang="en-US" dirty="0"/>
              </a:p>
            </p:txBody>
          </p:sp>
        </mc:Choice>
        <mc:Fallback xmlns="">
          <p:sp>
            <p:nvSpPr>
              <p:cNvPr id="19" name="TextBox 18">
                <a:extLst>
                  <a:ext uri="{FF2B5EF4-FFF2-40B4-BE49-F238E27FC236}">
                    <a16:creationId xmlns:a16="http://schemas.microsoft.com/office/drawing/2014/main" id="{6D8F2DBE-F646-46C8-9B81-B028A601B91B}"/>
                  </a:ext>
                </a:extLst>
              </p:cNvPr>
              <p:cNvSpPr txBox="1">
                <a:spLocks noRot="1" noChangeAspect="1" noMove="1" noResize="1" noEditPoints="1" noAdjustHandles="1" noChangeArrowheads="1" noChangeShapeType="1" noTextEdit="1"/>
              </p:cNvSpPr>
              <p:nvPr/>
            </p:nvSpPr>
            <p:spPr>
              <a:xfrm>
                <a:off x="8443568" y="5908642"/>
                <a:ext cx="1818575" cy="569002"/>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84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time it would take an algorithm that requires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a14:m>
                <a:r>
                  <a:rPr lang="en-US" dirty="0"/>
                  <a:t> operations with a problem size of:</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Time complexity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007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=1000</m:t>
                      </m:r>
                    </m:oMath>
                  </m:oMathPara>
                </a14:m>
                <a:endParaRPr lang="en-US" dirty="0"/>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007455" cy="276999"/>
              </a:xfrm>
              <a:prstGeom prst="rect">
                <a:avLst/>
              </a:prstGeom>
              <a:blipFill>
                <a:blip r:embed="rId3"/>
                <a:stretch>
                  <a:fillRect l="-3012" r="-481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9174654" y="3778453"/>
                <a:ext cx="8583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9174654" y="3778453"/>
                <a:ext cx="858312" cy="276999"/>
              </a:xfrm>
              <a:prstGeom prst="rect">
                <a:avLst/>
              </a:prstGeom>
              <a:blipFill>
                <a:blip r:embed="rId4"/>
                <a:stretch>
                  <a:fillRect l="-3546" t="-2222" r="-212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324707" y="2181460"/>
                <a:ext cx="1524786"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r>
                                <a:rPr lang="en-US" b="0" i="1" smtClean="0">
                                  <a:latin typeface="Cambria Math" panose="02040503050406030204" pitchFamily="18" charset="0"/>
                                  <a:ea typeface="Cambria Math" panose="02040503050406030204" pitchFamily="18" charset="0"/>
                                </a:rPr>
                                <m:t>𝑛</m:t>
                              </m:r>
                            </m:e>
                          </m:func>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324707" y="2181460"/>
                <a:ext cx="1524786" cy="369332"/>
              </a:xfrm>
              <a:prstGeom prst="rect">
                <a:avLst/>
              </a:prstGeom>
              <a:blipFill>
                <a:blip r:embed="rId5"/>
                <a:stretch>
                  <a:fillRect l="-794"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54D56F-75C2-40D6-A28C-759A08B8EC69}"/>
                  </a:ext>
                </a:extLst>
              </p:cNvPr>
              <p:cNvSpPr txBox="1"/>
              <p:nvPr/>
            </p:nvSpPr>
            <p:spPr>
              <a:xfrm>
                <a:off x="886921" y="4255053"/>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4" name="TextBox 3">
                <a:extLst>
                  <a:ext uri="{FF2B5EF4-FFF2-40B4-BE49-F238E27FC236}">
                    <a16:creationId xmlns:a16="http://schemas.microsoft.com/office/drawing/2014/main" id="{6B54D56F-75C2-40D6-A28C-759A08B8EC69}"/>
                  </a:ext>
                </a:extLst>
              </p:cNvPr>
              <p:cNvSpPr txBox="1">
                <a:spLocks noRot="1" noChangeAspect="1" noMove="1" noResize="1" noEditPoints="1" noAdjustHandles="1" noChangeArrowheads="1" noChangeShapeType="1" noTextEdit="1"/>
              </p:cNvSpPr>
              <p:nvPr/>
            </p:nvSpPr>
            <p:spPr>
              <a:xfrm>
                <a:off x="886921" y="4255053"/>
                <a:ext cx="1813189" cy="276999"/>
              </a:xfrm>
              <a:prstGeom prst="rect">
                <a:avLst/>
              </a:prstGeom>
              <a:blipFill>
                <a:blip r:embed="rId6"/>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B8763E-4A77-43C5-A76A-849917F963F9}"/>
                  </a:ext>
                </a:extLst>
              </p:cNvPr>
              <p:cNvSpPr txBox="1"/>
              <p:nvPr/>
            </p:nvSpPr>
            <p:spPr>
              <a:xfrm>
                <a:off x="886921" y="4875829"/>
                <a:ext cx="4529317"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1000</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1000</m:t>
                        </m:r>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+10</m:t>
                    </m:r>
                  </m:oMath>
                </a14:m>
                <a:r>
                  <a:rPr lang="en-US" dirty="0"/>
                  <a:t> bit operations</a:t>
                </a:r>
              </a:p>
            </p:txBody>
          </p:sp>
        </mc:Choice>
        <mc:Fallback xmlns="">
          <p:sp>
            <p:nvSpPr>
              <p:cNvPr id="17" name="TextBox 16">
                <a:extLst>
                  <a:ext uri="{FF2B5EF4-FFF2-40B4-BE49-F238E27FC236}">
                    <a16:creationId xmlns:a16="http://schemas.microsoft.com/office/drawing/2014/main" id="{73B8763E-4A77-43C5-A76A-849917F963F9}"/>
                  </a:ext>
                </a:extLst>
              </p:cNvPr>
              <p:cNvSpPr txBox="1">
                <a:spLocks noRot="1" noChangeAspect="1" noMove="1" noResize="1" noEditPoints="1" noAdjustHandles="1" noChangeArrowheads="1" noChangeShapeType="1" noTextEdit="1"/>
              </p:cNvSpPr>
              <p:nvPr/>
            </p:nvSpPr>
            <p:spPr>
              <a:xfrm>
                <a:off x="886921" y="4875829"/>
                <a:ext cx="4529317" cy="276999"/>
              </a:xfrm>
              <a:prstGeom prst="rect">
                <a:avLst/>
              </a:prstGeom>
              <a:blipFill>
                <a:blip r:embed="rId7"/>
                <a:stretch>
                  <a:fillRect l="-1750" t="-28889" r="-228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0E6C817-614A-463F-9870-25482F3301F7}"/>
                  </a:ext>
                </a:extLst>
              </p:cNvPr>
              <p:cNvSpPr txBox="1"/>
              <p:nvPr/>
            </p:nvSpPr>
            <p:spPr>
              <a:xfrm>
                <a:off x="879675" y="5607333"/>
                <a:ext cx="305378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1000</m:t>
                          </m:r>
                        </m:den>
                      </m:f>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B0E6C817-614A-463F-9870-25482F3301F7}"/>
                  </a:ext>
                </a:extLst>
              </p:cNvPr>
              <p:cNvSpPr txBox="1">
                <a:spLocks noRot="1" noChangeAspect="1" noMove="1" noResize="1" noEditPoints="1" noAdjustHandles="1" noChangeArrowheads="1" noChangeShapeType="1" noTextEdit="1"/>
              </p:cNvSpPr>
              <p:nvPr/>
            </p:nvSpPr>
            <p:spPr>
              <a:xfrm>
                <a:off x="879675" y="5607333"/>
                <a:ext cx="3053785" cy="5204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1D713D9-800C-400F-8809-D9808B86EE2B}"/>
                  </a:ext>
                </a:extLst>
              </p:cNvPr>
              <p:cNvSpPr txBox="1"/>
              <p:nvPr/>
            </p:nvSpPr>
            <p:spPr>
              <a:xfrm>
                <a:off x="9126371" y="4307209"/>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21" name="TextBox 20">
                <a:extLst>
                  <a:ext uri="{FF2B5EF4-FFF2-40B4-BE49-F238E27FC236}">
                    <a16:creationId xmlns:a16="http://schemas.microsoft.com/office/drawing/2014/main" id="{81D713D9-800C-400F-8809-D9808B86EE2B}"/>
                  </a:ext>
                </a:extLst>
              </p:cNvPr>
              <p:cNvSpPr txBox="1">
                <a:spLocks noRot="1" noChangeAspect="1" noMove="1" noResize="1" noEditPoints="1" noAdjustHandles="1" noChangeArrowheads="1" noChangeShapeType="1" noTextEdit="1"/>
              </p:cNvSpPr>
              <p:nvPr/>
            </p:nvSpPr>
            <p:spPr>
              <a:xfrm>
                <a:off x="9126371" y="4307209"/>
                <a:ext cx="1813189" cy="276999"/>
              </a:xfrm>
              <a:prstGeom prst="rect">
                <a:avLst/>
              </a:prstGeom>
              <a:blipFill>
                <a:blip r:embed="rId9"/>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27C1D4A-0329-4E49-A873-31BF12BB3B85}"/>
                  </a:ext>
                </a:extLst>
              </p:cNvPr>
              <p:cNvSpPr txBox="1"/>
              <p:nvPr/>
            </p:nvSpPr>
            <p:spPr>
              <a:xfrm>
                <a:off x="7355280" y="4867077"/>
                <a:ext cx="4702313"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24</m:t>
                        </m:r>
                      </m:sup>
                    </m:sSup>
                    <m:r>
                      <a:rPr lang="en-US" b="0" i="1" smtClean="0">
                        <a:latin typeface="Cambria Math" panose="02040503050406030204" pitchFamily="18" charset="0"/>
                        <a:ea typeface="Cambria Math" panose="02040503050406030204" pitchFamily="18" charset="0"/>
                      </a:rPr>
                      <m:t>+26.6</m:t>
                    </m:r>
                  </m:oMath>
                </a14:m>
                <a:r>
                  <a:rPr lang="en-US" dirty="0"/>
                  <a:t> bit operations</a:t>
                </a:r>
              </a:p>
            </p:txBody>
          </p:sp>
        </mc:Choice>
        <mc:Fallback xmlns="">
          <p:sp>
            <p:nvSpPr>
              <p:cNvPr id="22" name="TextBox 21">
                <a:extLst>
                  <a:ext uri="{FF2B5EF4-FFF2-40B4-BE49-F238E27FC236}">
                    <a16:creationId xmlns:a16="http://schemas.microsoft.com/office/drawing/2014/main" id="{927C1D4A-0329-4E49-A873-31BF12BB3B85}"/>
                  </a:ext>
                </a:extLst>
              </p:cNvPr>
              <p:cNvSpPr txBox="1">
                <a:spLocks noRot="1" noChangeAspect="1" noMove="1" noResize="1" noEditPoints="1" noAdjustHandles="1" noChangeArrowheads="1" noChangeShapeType="1" noTextEdit="1"/>
              </p:cNvSpPr>
              <p:nvPr/>
            </p:nvSpPr>
            <p:spPr>
              <a:xfrm>
                <a:off x="7355280" y="4867077"/>
                <a:ext cx="4702313" cy="276999"/>
              </a:xfrm>
              <a:prstGeom prst="rect">
                <a:avLst/>
              </a:prstGeom>
              <a:blipFill>
                <a:blip r:embed="rId10"/>
                <a:stretch>
                  <a:fillRect l="-2335" t="-28261" r="-207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0F9E850-2E02-4D9A-B160-8CAAE63CF6CE}"/>
                  </a:ext>
                </a:extLst>
              </p:cNvPr>
              <p:cNvSpPr txBox="1"/>
              <p:nvPr/>
            </p:nvSpPr>
            <p:spPr>
              <a:xfrm>
                <a:off x="7595567" y="5347101"/>
                <a:ext cx="306160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20F9E850-2E02-4D9A-B160-8CAAE63CF6CE}"/>
                  </a:ext>
                </a:extLst>
              </p:cNvPr>
              <p:cNvSpPr txBox="1">
                <a:spLocks noRot="1" noChangeAspect="1" noMove="1" noResize="1" noEditPoints="1" noAdjustHandles="1" noChangeArrowheads="1" noChangeShapeType="1" noTextEdit="1"/>
              </p:cNvSpPr>
              <p:nvPr/>
            </p:nvSpPr>
            <p:spPr>
              <a:xfrm>
                <a:off x="7595567" y="5347101"/>
                <a:ext cx="3061607" cy="52046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35870BE-825A-49EE-9486-FEB705A8E701}"/>
                  </a:ext>
                </a:extLst>
              </p:cNvPr>
              <p:cNvSpPr txBox="1"/>
              <p:nvPr/>
            </p:nvSpPr>
            <p:spPr>
              <a:xfrm>
                <a:off x="5416238" y="6085120"/>
                <a:ext cx="6131487"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r>
                        <m:rPr>
                          <m:sty m:val="p"/>
                        </m:rPr>
                        <a:rPr lang="en-US" b="0" i="0" smtClean="0">
                          <a:latin typeface="Cambria Math" panose="02040503050406030204" pitchFamily="18" charset="0"/>
                        </a:rPr>
                        <m:t>sec</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𝑚𝑖𝑛</m:t>
                          </m:r>
                        </m:num>
                        <m:den>
                          <m:r>
                            <a:rPr lang="en-US" b="0" i="1" smtClean="0">
                              <a:latin typeface="Cambria Math" panose="02040503050406030204" pitchFamily="18" charset="0"/>
                              <a:ea typeface="Cambria Math" panose="02040503050406030204" pitchFamily="18" charset="0"/>
                            </a:rPr>
                            <m:t>60</m:t>
                          </m:r>
                          <m:r>
                            <a:rPr lang="en-US" b="0" i="1" smtClean="0">
                              <a:latin typeface="Cambria Math" panose="02040503050406030204" pitchFamily="18" charset="0"/>
                              <a:ea typeface="Cambria Math" panose="02040503050406030204" pitchFamily="18" charset="0"/>
                            </a:rPr>
                            <m:t>𝑠𝑒𝑐</m:t>
                          </m:r>
                        </m:den>
                      </m:f>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h𝑟</m:t>
                          </m:r>
                        </m:num>
                        <m:den>
                          <m:r>
                            <a:rPr lang="en-US" b="0" i="1" smtClean="0">
                              <a:latin typeface="Cambria Math" panose="02040503050406030204" pitchFamily="18" charset="0"/>
                              <a:ea typeface="Cambria Math" panose="02040503050406030204" pitchFamily="18" charset="0"/>
                            </a:rPr>
                            <m:t>60 </m:t>
                          </m:r>
                          <m:r>
                            <a:rPr lang="en-US" b="0" i="1" smtClean="0">
                              <a:latin typeface="Cambria Math" panose="02040503050406030204" pitchFamily="18" charset="0"/>
                              <a:ea typeface="Cambria Math" panose="02040503050406030204" pitchFamily="18" charset="0"/>
                            </a:rPr>
                            <m:t>𝑚𝑖𝑛</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𝑑𝑎𝑦</m:t>
                          </m:r>
                        </m:num>
                        <m:den>
                          <m:r>
                            <a:rPr lang="en-US" b="0" i="1" smtClean="0">
                              <a:latin typeface="Cambria Math" panose="02040503050406030204" pitchFamily="18" charset="0"/>
                              <a:ea typeface="Cambria Math" panose="02040503050406030204" pitchFamily="18" charset="0"/>
                            </a:rPr>
                            <m:t>24 </m:t>
                          </m:r>
                          <m:r>
                            <a:rPr lang="en-US" b="0" i="1" smtClean="0">
                              <a:latin typeface="Cambria Math" panose="02040503050406030204" pitchFamily="18" charset="0"/>
                              <a:ea typeface="Cambria Math" panose="02040503050406030204" pitchFamily="18" charset="0"/>
                            </a:rPr>
                            <m:t>h𝑜𝑢𝑟</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𝑦𝑟</m:t>
                          </m:r>
                        </m:num>
                        <m:den>
                          <m:r>
                            <a:rPr lang="en-US" b="0" i="1" smtClean="0">
                              <a:latin typeface="Cambria Math" panose="02040503050406030204" pitchFamily="18" charset="0"/>
                              <a:ea typeface="Cambria Math" panose="02040503050406030204" pitchFamily="18" charset="0"/>
                            </a:rPr>
                            <m:t>365 </m:t>
                          </m:r>
                          <m:r>
                            <a:rPr lang="en-US" b="0" i="1" smtClean="0">
                              <a:latin typeface="Cambria Math" panose="02040503050406030204" pitchFamily="18" charset="0"/>
                              <a:ea typeface="Cambria Math" panose="02040503050406030204" pitchFamily="18" charset="0"/>
                            </a:rPr>
                            <m:t>𝑑𝑎𝑦𝑠</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31710 </m:t>
                      </m:r>
                      <m:r>
                        <a:rPr lang="en-US" b="0" i="1" smtClean="0">
                          <a:latin typeface="Cambria Math" panose="02040503050406030204" pitchFamily="18" charset="0"/>
                          <a:ea typeface="Cambria Math" panose="02040503050406030204" pitchFamily="18" charset="0"/>
                        </a:rPr>
                        <m:t>𝑦𝑒𝑎𝑟𝑠</m:t>
                      </m:r>
                    </m:oMath>
                  </m:oMathPara>
                </a14:m>
                <a:endParaRPr lang="en-US" dirty="0"/>
              </a:p>
            </p:txBody>
          </p:sp>
        </mc:Choice>
        <mc:Fallback xmlns="">
          <p:sp>
            <p:nvSpPr>
              <p:cNvPr id="24" name="TextBox 23">
                <a:extLst>
                  <a:ext uri="{FF2B5EF4-FFF2-40B4-BE49-F238E27FC236}">
                    <a16:creationId xmlns:a16="http://schemas.microsoft.com/office/drawing/2014/main" id="{E35870BE-825A-49EE-9486-FEB705A8E701}"/>
                  </a:ext>
                </a:extLst>
              </p:cNvPr>
              <p:cNvSpPr txBox="1">
                <a:spLocks noRot="1" noChangeAspect="1" noMove="1" noResize="1" noEditPoints="1" noAdjustHandles="1" noChangeArrowheads="1" noChangeShapeType="1" noTextEdit="1"/>
              </p:cNvSpPr>
              <p:nvPr/>
            </p:nvSpPr>
            <p:spPr>
              <a:xfrm>
                <a:off x="5416238" y="6085120"/>
                <a:ext cx="6131487" cy="573234"/>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36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0" grpId="0"/>
      <p:bldP spid="21" grpId="0"/>
      <p:bldP spid="22" grpId="0"/>
      <p:bldP spid="23" grpId="0"/>
      <p:bldP spid="2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C3D7C-E93B-4D3F-B54C-947A3943512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952" t="19987" r="41452" b="20901"/>
          <a:stretch/>
        </p:blipFill>
        <p:spPr>
          <a:xfrm>
            <a:off x="1696064" y="751264"/>
            <a:ext cx="8269030" cy="5541086"/>
          </a:xfrm>
          <a:prstGeom prst="rect">
            <a:avLst/>
          </a:prstGeom>
        </p:spPr>
      </p:pic>
    </p:spTree>
    <p:extLst>
      <p:ext uri="{BB962C8B-B14F-4D97-AF65-F5344CB8AC3E}">
        <p14:creationId xmlns:p14="http://schemas.microsoft.com/office/powerpoint/2010/main" val="15646829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050" name="Freeform: Shape 1049">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1028" name="Picture 4" descr="Complexity Analysis (Part II) - ppt download">
            <a:extLst>
              <a:ext uri="{FF2B5EF4-FFF2-40B4-BE49-F238E27FC236}">
                <a16:creationId xmlns:a16="http://schemas.microsoft.com/office/drawing/2014/main" id="{13BBF373-D1FF-4057-9FD3-B9BF9AAA6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4" t="3811" r="2139" b="8822"/>
          <a:stretch/>
        </p:blipFill>
        <p:spPr bwMode="auto">
          <a:xfrm>
            <a:off x="3180697" y="536337"/>
            <a:ext cx="8162283" cy="578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384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2" name="Rectangle 207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7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076" name="Freeform: Shape 207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7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74AF620-31F1-455E-A466-7009459E829A}"/>
              </a:ext>
            </a:extLst>
          </p:cNvPr>
          <p:cNvSpPr>
            <a:spLocks noGrp="1"/>
          </p:cNvSpPr>
          <p:nvPr>
            <p:ph type="title"/>
          </p:nvPr>
        </p:nvSpPr>
        <p:spPr>
          <a:xfrm>
            <a:off x="631028" y="571500"/>
            <a:ext cx="5132438" cy="825184"/>
          </a:xfrm>
        </p:spPr>
        <p:txBody>
          <a:bodyPr>
            <a:normAutofit/>
          </a:bodyPr>
          <a:lstStyle/>
          <a:p>
            <a:r>
              <a:rPr lang="en-US" dirty="0">
                <a:solidFill>
                  <a:srgbClr val="EBEBEB"/>
                </a:solidFill>
              </a:rPr>
              <a:t>References</a:t>
            </a:r>
          </a:p>
        </p:txBody>
      </p:sp>
      <p:pic>
        <p:nvPicPr>
          <p:cNvPr id="2050" name="Picture 2" descr="12 Best Free Online Bibliography And Citation Tools (2017 Update) -  eLearning Industry">
            <a:extLst>
              <a:ext uri="{FF2B5EF4-FFF2-40B4-BE49-F238E27FC236}">
                <a16:creationId xmlns:a16="http://schemas.microsoft.com/office/drawing/2014/main" id="{BAE82985-F788-4070-8179-648C04466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56" r="15275" b="1"/>
          <a:stretch/>
        </p:blipFill>
        <p:spPr bwMode="auto">
          <a:xfrm>
            <a:off x="6660793" y="1543577"/>
            <a:ext cx="5147908" cy="4228899"/>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7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6D61E29-AF9A-4CC9-B29C-B61CC0E64FD8}"/>
              </a:ext>
            </a:extLst>
          </p:cNvPr>
          <p:cNvSpPr>
            <a:spLocks noGrp="1"/>
          </p:cNvSpPr>
          <p:nvPr>
            <p:ph idx="1"/>
          </p:nvPr>
        </p:nvSpPr>
        <p:spPr>
          <a:xfrm>
            <a:off x="639098" y="2906259"/>
            <a:ext cx="5132439" cy="3324218"/>
          </a:xfrm>
        </p:spPr>
        <p:txBody>
          <a:bodyPr anchor="ctr">
            <a:normAutofit lnSpcReduction="10000"/>
          </a:bodyPr>
          <a:lstStyle/>
          <a:p>
            <a:pPr marL="0" indent="0">
              <a:buNone/>
            </a:pPr>
            <a:r>
              <a:rPr lang="en-US" dirty="0">
                <a:solidFill>
                  <a:srgbClr val="FFFFFF"/>
                </a:solidFill>
              </a:rPr>
              <a:t>Discrete Mathematics explained in Kurdish:</a:t>
            </a:r>
            <a:endParaRPr lang="en-US" dirty="0">
              <a:solidFill>
                <a:srgbClr val="FFFFFF"/>
              </a:solidFill>
              <a:hlinkClick r:id="rId3"/>
            </a:endParaRPr>
          </a:p>
          <a:p>
            <a:r>
              <a:rPr lang="en-US" dirty="0">
                <a:solidFill>
                  <a:srgbClr val="FFFFFF"/>
                </a:solidFill>
                <a:hlinkClick r:id="rId3"/>
              </a:rPr>
              <a:t>https://www.youtube.com/watch?v=A4dq1rVwcF4&amp;list=PLxIvc-MGOs6gZlMVYOOEtUHJmfUquCjwz&amp;index=17</a:t>
            </a:r>
            <a:r>
              <a:rPr lang="en-US" dirty="0">
                <a:solidFill>
                  <a:srgbClr val="FFFFFF"/>
                </a:solidFill>
              </a:rPr>
              <a:t> </a:t>
            </a:r>
          </a:p>
          <a:p>
            <a:endParaRPr lang="en-US" dirty="0">
              <a:solidFill>
                <a:srgbClr val="FFFFFF"/>
              </a:solidFill>
            </a:endParaRPr>
          </a:p>
          <a:p>
            <a:pPr marL="0" indent="0">
              <a:buNone/>
            </a:pPr>
            <a:r>
              <a:rPr lang="en-US" dirty="0">
                <a:solidFill>
                  <a:srgbClr val="FFFFFF"/>
                </a:solidFill>
              </a:rPr>
              <a:t>Discrete Mathematics and its Applications by Kenneth </a:t>
            </a:r>
            <a:r>
              <a:rPr lang="en-US" dirty="0" err="1">
                <a:solidFill>
                  <a:srgbClr val="FFFFFF"/>
                </a:solidFill>
              </a:rPr>
              <a:t>H.Rosen</a:t>
            </a:r>
            <a:r>
              <a:rPr lang="en-US" dirty="0">
                <a:solidFill>
                  <a:srgbClr val="FFFFFF"/>
                </a:solidFill>
              </a:rPr>
              <a:t>, Chapter 3, page 191:</a:t>
            </a:r>
          </a:p>
          <a:p>
            <a:r>
              <a:rPr lang="en-US" dirty="0">
                <a:solidFill>
                  <a:srgbClr val="FFFFFF"/>
                </a:solidFill>
                <a:hlinkClick r:id="rId4"/>
              </a:rPr>
              <a:t>https://www.houstonisd.org/cms/lib2/TX01001591/Centricity/Domain/26781/DiscreteMathematics.pdf</a:t>
            </a:r>
            <a:r>
              <a:rPr lang="en-US" dirty="0">
                <a:solidFill>
                  <a:srgbClr val="FFFFFF"/>
                </a:solidFill>
              </a:rPr>
              <a:t> </a:t>
            </a:r>
          </a:p>
          <a:p>
            <a:endParaRPr lang="en-US" dirty="0">
              <a:solidFill>
                <a:srgbClr val="FFFFFF"/>
              </a:solidFill>
            </a:endParaRPr>
          </a:p>
        </p:txBody>
      </p:sp>
      <p:sp>
        <p:nvSpPr>
          <p:cNvPr id="19" name="TextBox 18">
            <a:extLst>
              <a:ext uri="{FF2B5EF4-FFF2-40B4-BE49-F238E27FC236}">
                <a16:creationId xmlns:a16="http://schemas.microsoft.com/office/drawing/2014/main" id="{C9F2BC35-A8CC-4365-AFEF-2920DDC0E986}"/>
              </a:ext>
            </a:extLst>
          </p:cNvPr>
          <p:cNvSpPr txBox="1"/>
          <p:nvPr/>
        </p:nvSpPr>
        <p:spPr>
          <a:xfrm>
            <a:off x="954985" y="1584875"/>
            <a:ext cx="4832668" cy="923330"/>
          </a:xfrm>
          <a:prstGeom prst="rect">
            <a:avLst/>
          </a:prstGeom>
          <a:noFill/>
        </p:spPr>
        <p:txBody>
          <a:bodyPr wrap="square">
            <a:spAutoFit/>
          </a:bodyPr>
          <a:lstStyle/>
          <a:p>
            <a:r>
              <a:rPr lang="en-US" dirty="0">
                <a:hlinkClick r:id="rId5"/>
              </a:rPr>
              <a:t>https://www.enjoyalgorithms.com/blog/time-complexity-analysis-in-data-structure-and-algorithms</a:t>
            </a:r>
            <a:r>
              <a:rPr lang="en-US" dirty="0"/>
              <a:t> </a:t>
            </a:r>
          </a:p>
        </p:txBody>
      </p:sp>
    </p:spTree>
    <p:extLst>
      <p:ext uri="{BB962C8B-B14F-4D97-AF65-F5344CB8AC3E}">
        <p14:creationId xmlns:p14="http://schemas.microsoft.com/office/powerpoint/2010/main" val="2657176726"/>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4693</TotalTime>
  <Words>5868</Words>
  <Application>Microsoft Office PowerPoint</Application>
  <PresentationFormat>Widescreen</PresentationFormat>
  <Paragraphs>835</Paragraphs>
  <Slides>97</Slides>
  <Notes>11</Notes>
  <HiddenSlides>0</HiddenSlides>
  <MMClips>2</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Ion Boardroom</vt:lpstr>
      <vt:lpstr>Lecture 1: Algorithms and Pseudocode</vt:lpstr>
      <vt:lpstr>Objectives</vt:lpstr>
      <vt:lpstr>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vt:lpstr>
      <vt:lpstr>PowerPoint Presentation</vt:lpstr>
      <vt:lpstr>PowerPoint Presentation</vt:lpstr>
      <vt:lpstr>Flowchart to find a minimum value</vt:lpstr>
      <vt:lpstr>PowerPoint Presentation</vt:lpstr>
      <vt:lpstr>PowerPoint Presentation</vt:lpstr>
      <vt:lpstr>Pseudocode (Appendix 3)</vt:lpstr>
      <vt:lpstr>PowerPoint Presentation</vt:lpstr>
      <vt:lpstr>Types of Algorithm Problems</vt:lpstr>
      <vt:lpstr>PowerPoint Presentation</vt:lpstr>
      <vt:lpstr>Searching Algorithms</vt:lpstr>
      <vt:lpstr>Linear Search </vt:lpstr>
      <vt:lpstr>PowerPoint Presentation</vt:lpstr>
      <vt:lpstr>PowerPoint Presentation</vt:lpstr>
      <vt:lpstr>PowerPoint Presentation</vt:lpstr>
      <vt:lpstr>PowerPoint Presentation</vt:lpstr>
      <vt:lpstr>Binary Search</vt:lpstr>
      <vt:lpstr>PowerPoint Presentation</vt:lpstr>
      <vt:lpstr>PowerPoint Presentation</vt:lpstr>
      <vt:lpstr>PowerPoint Presentation</vt:lpstr>
      <vt:lpstr>PowerPoint Presentation</vt:lpstr>
      <vt:lpstr>More Practice</vt:lpstr>
      <vt:lpstr>Sorting Algorithms</vt:lpstr>
      <vt:lpstr>Sorting Algorithms </vt:lpstr>
      <vt:lpstr>Bubble Sort Algorithm</vt:lpstr>
      <vt:lpstr>Bubble Sort Algorithm</vt:lpstr>
      <vt:lpstr>PowerPoint Presentation</vt:lpstr>
      <vt:lpstr>PowerPoint Presentation</vt:lpstr>
      <vt:lpstr>PowerPoint Presentation</vt:lpstr>
      <vt:lpstr>PowerPoint Presentation</vt:lpstr>
      <vt:lpstr>PowerPoint Presentation</vt:lpstr>
      <vt:lpstr>Insertion Sort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Optimization Algorithms: Greedy Algorithms</vt:lpstr>
      <vt:lpstr>PowerPoint Presentation</vt:lpstr>
      <vt:lpstr>PowerPoint Presentation</vt:lpstr>
      <vt:lpstr>Greedy Algorithm: scheduling</vt:lpstr>
      <vt:lpstr>PowerPoint Presentation</vt:lpstr>
      <vt:lpstr>PowerPoint Presentation</vt:lpstr>
      <vt:lpstr>PowerPoint Presentation</vt:lpstr>
      <vt:lpstr>PowerPoint Presentation</vt:lpstr>
      <vt:lpstr>PowerPoint Presentation</vt:lpstr>
      <vt:lpstr>Hunting strategy of Humpback Whale</vt:lpstr>
      <vt:lpstr>Applications of WOA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Recursive</vt:lpstr>
      <vt:lpstr>PowerPoint Presentation</vt:lpstr>
      <vt:lpstr>PowerPoint Presentation</vt:lpstr>
      <vt:lpstr>Towers of Hanoi</vt:lpstr>
      <vt:lpstr>Towers of Hanoi animations</vt:lpstr>
      <vt:lpstr>PowerPoint Presentation</vt:lpstr>
      <vt:lpstr>PowerPoint Presentation</vt:lpstr>
      <vt:lpstr>PowerPoint Presentation</vt:lpstr>
      <vt:lpstr>PowerPoint Presentation</vt:lpstr>
      <vt:lpstr>Big-O Notation</vt:lpstr>
      <vt:lpstr>Big-O Notation</vt:lpstr>
      <vt:lpstr>PowerPoint Presentation</vt:lpstr>
      <vt:lpstr>Big-O Notation</vt:lpstr>
      <vt:lpstr>Big-O Notation</vt:lpstr>
      <vt:lpstr>PowerPoint Presentation</vt:lpstr>
      <vt:lpstr>PowerPoint Presentation</vt:lpstr>
      <vt:lpstr>PowerPoint Presentation</vt:lpstr>
      <vt:lpstr>Big-O Notation</vt:lpstr>
      <vt:lpstr>Example 1 (Version 1)</vt:lpstr>
      <vt:lpstr>Example 1 (Version 2)</vt:lpstr>
      <vt:lpstr>Example 2</vt:lpstr>
      <vt:lpstr>Example 3</vt:lpstr>
      <vt:lpstr>Time complexity calculations</vt:lpstr>
      <vt:lpstr>Time complexity calculations</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Togzhan Nurtayeva</dc:creator>
  <cp:lastModifiedBy>Togzhan Nurtayeva</cp:lastModifiedBy>
  <cp:revision>237</cp:revision>
  <dcterms:created xsi:type="dcterms:W3CDTF">2021-12-02T10:31:44Z</dcterms:created>
  <dcterms:modified xsi:type="dcterms:W3CDTF">2022-10-12T12:37:15Z</dcterms:modified>
</cp:coreProperties>
</file>