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6" r:id="rId1"/>
  </p:sldMasterIdLst>
  <p:notesMasterIdLst>
    <p:notesMasterId r:id="rId50"/>
  </p:notesMasterIdLst>
  <p:sldIdLst>
    <p:sldId id="279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68" r:id="rId13"/>
    <p:sldId id="269" r:id="rId14"/>
    <p:sldId id="294" r:id="rId15"/>
    <p:sldId id="295" r:id="rId16"/>
    <p:sldId id="275" r:id="rId17"/>
    <p:sldId id="276" r:id="rId18"/>
    <p:sldId id="277" r:id="rId19"/>
    <p:sldId id="270" r:id="rId20"/>
    <p:sldId id="271" r:id="rId21"/>
    <p:sldId id="307" r:id="rId22"/>
    <p:sldId id="272" r:id="rId23"/>
    <p:sldId id="273" r:id="rId24"/>
    <p:sldId id="274" r:id="rId25"/>
    <p:sldId id="286" r:id="rId26"/>
    <p:sldId id="287" r:id="rId27"/>
    <p:sldId id="288" r:id="rId28"/>
    <p:sldId id="293" r:id="rId29"/>
    <p:sldId id="290" r:id="rId30"/>
    <p:sldId id="292" r:id="rId31"/>
    <p:sldId id="291" r:id="rId32"/>
    <p:sldId id="280" r:id="rId33"/>
    <p:sldId id="281" r:id="rId34"/>
    <p:sldId id="282" r:id="rId35"/>
    <p:sldId id="283" r:id="rId36"/>
    <p:sldId id="284" r:id="rId37"/>
    <p:sldId id="278" r:id="rId38"/>
    <p:sldId id="285" r:id="rId39"/>
    <p:sldId id="289" r:id="rId40"/>
    <p:sldId id="296" r:id="rId41"/>
    <p:sldId id="297" r:id="rId42"/>
    <p:sldId id="302" r:id="rId43"/>
    <p:sldId id="298" r:id="rId44"/>
    <p:sldId id="303" r:id="rId45"/>
    <p:sldId id="301" r:id="rId46"/>
    <p:sldId id="306" r:id="rId47"/>
    <p:sldId id="299" r:id="rId48"/>
    <p:sldId id="304" r:id="rId4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527E1B-A9FF-4F25-AA44-A74B03B9811A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736D6-C3B4-4F6F-9D74-FFF7122E44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741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C0736D6-C3B4-4F6F-9D74-FFF7122E44FD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5656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3342FE-E00B-4FAF-8F73-F722060EBA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2600" y="978408"/>
            <a:ext cx="10506991" cy="2531555"/>
          </a:xfrm>
          <a:prstGeom prst="rect">
            <a:avLst/>
          </a:prstGeom>
        </p:spPr>
        <p:txBody>
          <a:bodyPr anchor="b"/>
          <a:lstStyle>
            <a:lvl1pPr algn="l">
              <a:defRPr sz="6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7C1CCE2-4461-473E-B23C-34C8CCF04B3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82600" y="3602038"/>
            <a:ext cx="10506991" cy="2277554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AA551A-CE2F-4E35-A714-B1F04D4B4E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B5C907-6594-4DFF-A32B-449C3BA968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376D75-E9DA-4660-AC52-51BA63FCB9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139057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D1999A10-4355-4A13-B008-196B21ABEE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2600" y="483576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F36D448-AFEA-4483-B0E4-002840525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F216234-4516-4303-8F60-A8127D89A5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192" y="3103131"/>
            <a:ext cx="10506991" cy="309294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46B5D50-A474-462B-A807-DF186B1C2F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BF1DAF-2E2D-46ED-AA3E-3D2FE4039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E2FC771-EB13-4EB5-A0A2-3968C6ABBD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B3B596B8-8230-4695-8D76-F06AFA8156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C53EBF93-5FD9-4F4E-8485-7B937145CD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3131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66B4D06-C7C6-4949-8EB2-F03ED999A2B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041710" y="978408"/>
            <a:ext cx="2947881" cy="5124777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921B9D-8C11-4176-AF22-89F972E212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484632" y="978408"/>
            <a:ext cx="7256453" cy="512477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A9E1C-8E18-4A35-9BD8-427B1D14BB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E116CDB-7BB6-4DD2-A626-6DA8E569F2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0403B-439E-449F-83B1-799EEC239A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711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943735-A77F-440D-9448-6AE7C204D3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157984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76C6EE-D55E-454B-B28C-EC73D1DB4A2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2A2905-6D2E-4319-9521-61452AB8F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AC7550-84E8-49D3-B419-6F5F327DAD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AD2C6B-EA5D-4D97-BC84-6C860D5363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3675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61B299E6-11CC-4181-86C3-528A13F1F5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22232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803473-0A64-4F9F-833B-8D64E39019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9"/>
            <a:ext cx="10515600" cy="2716769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873736-B424-40F2-B562-6DC10E5EDE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4171445"/>
            <a:ext cx="10515600" cy="1918205"/>
          </a:xfrm>
        </p:spPr>
        <p:txBody>
          <a:bodyPr>
            <a:normAutofit/>
          </a:bodyPr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4348851-37C0-478D-B722-D76C817DC4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63E063E-66CE-4C18-91FA-D14AE052D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A66D3D-FD62-470C-BC3C-A03771A32F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DDFF0049-0231-4557-A707-569556F0CA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3922232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57A0DB1-87C8-4BF4-B2A2-F9CA6ED05AC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6C29209-8A8F-48A7-8BA2-AFADA37CBD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093228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166BE9C-AE7C-4C39-9694-C32D6939B9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483577"/>
            <a:ext cx="11147071" cy="2434824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ACC42C-303A-4BDF-990A-2B07967BC9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599" y="978408"/>
            <a:ext cx="11147071" cy="17552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0C55CEF-353E-4E14-83AD-ACADDC08D9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260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55ECEF-9654-4AC1-BF77-7BC602BBD4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11120" y="3103131"/>
            <a:ext cx="5418551" cy="3073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4922FC8-BC06-407B-A82B-DA62B33A1C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915B701-4E1F-48AA-8A3C-ED5DD9151E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06BCA31-8AC7-46F5-BCAB-41D54DF83D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21BA86D8-2A29-4A0E-AEA0-39B41C4187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291840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085E13E-918A-4D04-9E84-94148D7C87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003509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35E892-D975-4DD6-8583-A14DDBE85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1" y="978407"/>
            <a:ext cx="11145039" cy="1339584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F1F7700-CECC-4881-BE5C-A13CD825B7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4632" y="2500921"/>
            <a:ext cx="5346222" cy="823912"/>
          </a:xfrm>
        </p:spPr>
        <p:txBody>
          <a:bodyPr anchor="b">
            <a:normAutofit/>
          </a:bodyPr>
          <a:lstStyle>
            <a:lvl1pPr marL="0" indent="0">
              <a:buNone/>
              <a:defRPr lang="en-US" sz="2400" b="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CA50766-520A-44C5-943E-569222B7410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84632" y="3428999"/>
            <a:ext cx="5346222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72F7E42-976A-4239-8006-D68538D4B71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7120" y="2500921"/>
            <a:ext cx="5372551" cy="823912"/>
          </a:xfrm>
        </p:spPr>
        <p:txBody>
          <a:bodyPr anchor="b"/>
          <a:lstStyle>
            <a:lvl1pPr marL="0" indent="0">
              <a:buNone/>
              <a:defRPr lang="en-US" sz="2400" b="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F8CA329-951F-4391-ADC5-7EA320B7782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7120" y="3428999"/>
            <a:ext cx="5372551" cy="27606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FBEC22A-DA46-460C-B865-D928C20AE7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B2D647-42C5-4AB7-BB71-3A4406571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84632" y="6419088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90B2B67-714C-46DA-85E5-598B4244D3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989591" y="-7190"/>
            <a:ext cx="640080" cy="365125"/>
          </a:xfrm>
        </p:spPr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128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3D4B6724-AB30-4E7C-BE2B-ECD94FF1B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481007" y="3933311"/>
            <a:ext cx="11147071" cy="2434825"/>
          </a:xfrm>
          <a:prstGeom prst="rect">
            <a:avLst/>
          </a:prstGeom>
          <a:solidFill>
            <a:schemeClr val="accent1">
              <a:alpha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1D4BAB-2678-4A19-A575-C47CAF1446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634472" cy="2591509"/>
          </a:xfrm>
          <a:prstGeom prst="rect">
            <a:avLst/>
          </a:prstGeom>
        </p:spPr>
        <p:txBody>
          <a:bodyPr anchor="b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047C89E-0ABD-4FD2-924C-894345ADFE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3026CE-9CC8-403B-88B1-184D16532A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3B3D616-3C18-401B-A792-E75149FDFC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04EC6F70-D800-4067-A36A-5BBFC8018E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3933311"/>
            <a:ext cx="11147071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2B66CB6-8988-4FBA-8524-726765A5F2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1007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7908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5C73F84-0C6B-4EF4-9405-C389824999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CCEC807-744E-4C5C-8B15-09AED3E570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FBCB19-9F4B-474C-85C1-4A645A9718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6940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6A88B0-DD6B-449B-AE32-D3192081E7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8"/>
            <a:ext cx="4287393" cy="2450592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F22ED6-5B69-4B3B-BF96-3A75F2107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7" y="987425"/>
            <a:ext cx="6446484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7704043-D45F-440A-A15D-2718A913E05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dirty="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B0072DC-7326-43E7-806C-B690C439E8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3F89A0F-B8C6-4AA6-A9C4-4A454F4224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E57A616-A4F2-4FC5-88DE-B4E6BA5428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36164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6B773D-D007-4687-BA9C-9F229829B5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4632" y="978407"/>
            <a:ext cx="4287393" cy="2450593"/>
          </a:xfrm>
          <a:prstGeom prst="rect">
            <a:avLst/>
          </a:prstGeom>
        </p:spPr>
        <p:txBody>
          <a:bodyPr anchor="b"/>
          <a:lstStyle>
            <a:lvl1pPr>
              <a:defRPr lang="en-US" sz="5400" kern="120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A3A75FC-78D2-4EF5-884F-11B7BACF799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7" y="987425"/>
            <a:ext cx="644648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D7CE0BB-D335-4391-A23F-194C575CA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484632" y="3645074"/>
            <a:ext cx="4287393" cy="2223914"/>
          </a:xfrm>
        </p:spPr>
        <p:txBody>
          <a:bodyPr/>
          <a:lstStyle>
            <a:lvl1pPr marL="0" indent="0">
              <a:buNone/>
              <a:defRPr lang="en-US" sz="2400" i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7701E1-B97B-4DA5-B9AD-07B7C1247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B8F32D-D8B6-4B9E-9CBF-DCAC30B7B93D}" type="datetimeFigureOut">
              <a:rPr lang="en-US" smtClean="0"/>
              <a:t>10/23/2022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76D9CF8-F42F-4618-9F26-8BFE56487A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CA2023-1ECA-4A96-BDC7-F7FA4368BE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553ECD-7F6D-420D-93CA-D8D15EB427A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7579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C87A535-3CAC-46BC-B2B2-3AE83EC3A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2600" y="978408"/>
            <a:ext cx="10506991" cy="215309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8EBDBD-59EC-46ED-BE79-6D37B531D69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2600" y="3306870"/>
            <a:ext cx="10506991" cy="257272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921F5C-FD3D-42C7-90F4-5ECE6FFCFE7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84632" y="10058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fld id="{81B8F32D-D8B6-4B9E-9CBF-DCAC30B7B93D}" type="datetimeFigureOut">
              <a:rPr lang="en-US" smtClean="0"/>
              <a:pPr/>
              <a:t>10/23/2022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E63D50-6D0B-4963-97B9-A32AE63235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84632" y="6419088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26B5E08-CAC3-4C87-B143-5F8956AE905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989591" y="1005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/>
                </a:solidFill>
              </a:defRPr>
            </a:lvl1pPr>
          </a:lstStyle>
          <a:p>
            <a:fld id="{60553ECD-7F6D-420D-93CA-D8D15EB427A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4734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29" r:id="rId6"/>
    <p:sldLayoutId id="2147483725" r:id="rId7"/>
    <p:sldLayoutId id="2147483726" r:id="rId8"/>
    <p:sldLayoutId id="2147483727" r:id="rId9"/>
    <p:sldLayoutId id="2147483728" r:id="rId10"/>
    <p:sldLayoutId id="2147483730" r:id="rId11"/>
  </p:sldLayoutIdLst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10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microsoft.com/office/2007/relationships/hdphoto" Target="../media/hdphoto1.wdp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openxmlformats.org/officeDocument/2006/relationships/image" Target="../media/image1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microsoft.com/office/2007/relationships/hdphoto" Target="../media/hdphoto3.wdp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7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microsoft.com/office/2007/relationships/hdphoto" Target="../media/hdphoto5.wdp"/><Relationship Id="rId4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52.png"/><Relationship Id="rId7" Type="http://schemas.openxmlformats.org/officeDocument/2006/relationships/image" Target="../media/image56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5.png"/><Relationship Id="rId5" Type="http://schemas.openxmlformats.org/officeDocument/2006/relationships/image" Target="../media/image54.png"/><Relationship Id="rId10" Type="http://schemas.openxmlformats.org/officeDocument/2006/relationships/image" Target="../media/image59.png"/><Relationship Id="rId4" Type="http://schemas.openxmlformats.org/officeDocument/2006/relationships/image" Target="../media/image53.png"/><Relationship Id="rId9" Type="http://schemas.openxmlformats.org/officeDocument/2006/relationships/image" Target="../media/image58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13" Type="http://schemas.openxmlformats.org/officeDocument/2006/relationships/image" Target="../media/image71.png"/><Relationship Id="rId3" Type="http://schemas.openxmlformats.org/officeDocument/2006/relationships/image" Target="../media/image61.png"/><Relationship Id="rId7" Type="http://schemas.openxmlformats.org/officeDocument/2006/relationships/image" Target="../media/image65.png"/><Relationship Id="rId12" Type="http://schemas.openxmlformats.org/officeDocument/2006/relationships/image" Target="../media/image70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4.png"/><Relationship Id="rId11" Type="http://schemas.openxmlformats.org/officeDocument/2006/relationships/image" Target="../media/image69.png"/><Relationship Id="rId5" Type="http://schemas.openxmlformats.org/officeDocument/2006/relationships/image" Target="../media/image63.png"/><Relationship Id="rId10" Type="http://schemas.openxmlformats.org/officeDocument/2006/relationships/image" Target="../media/image68.png"/><Relationship Id="rId4" Type="http://schemas.openxmlformats.org/officeDocument/2006/relationships/image" Target="../media/image62.png"/><Relationship Id="rId9" Type="http://schemas.openxmlformats.org/officeDocument/2006/relationships/image" Target="../media/image6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10.png"/><Relationship Id="rId4" Type="http://schemas.openxmlformats.org/officeDocument/2006/relationships/image" Target="../media/image100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1.png"/><Relationship Id="rId3" Type="http://schemas.openxmlformats.org/officeDocument/2006/relationships/image" Target="../media/image140.png"/><Relationship Id="rId7" Type="http://schemas.openxmlformats.org/officeDocument/2006/relationships/image" Target="../media/image180.png"/><Relationship Id="rId12" Type="http://schemas.openxmlformats.org/officeDocument/2006/relationships/image" Target="../media/image22.png"/><Relationship Id="rId2" Type="http://schemas.openxmlformats.org/officeDocument/2006/relationships/image" Target="../media/image1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0.png"/><Relationship Id="rId11" Type="http://schemas.openxmlformats.org/officeDocument/2006/relationships/image" Target="../media/image21.png"/><Relationship Id="rId5" Type="http://schemas.openxmlformats.org/officeDocument/2006/relationships/image" Target="../media/image160.png"/><Relationship Id="rId10" Type="http://schemas.openxmlformats.org/officeDocument/2006/relationships/image" Target="../media/image20.png"/><Relationship Id="rId4" Type="http://schemas.openxmlformats.org/officeDocument/2006/relationships/image" Target="../media/image150.png"/><Relationship Id="rId9" Type="http://schemas.openxmlformats.org/officeDocument/2006/relationships/image" Target="../media/image190.png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6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4.png"/><Relationship Id="rId7" Type="http://schemas.openxmlformats.org/officeDocument/2006/relationships/image" Target="../media/image26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0.png"/><Relationship Id="rId10" Type="http://schemas.openxmlformats.org/officeDocument/2006/relationships/image" Target="../media/image29.png"/><Relationship Id="rId4" Type="http://schemas.openxmlformats.org/officeDocument/2006/relationships/image" Target="../media/image230.png"/><Relationship Id="rId9" Type="http://schemas.openxmlformats.org/officeDocument/2006/relationships/image" Target="../media/image28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image" Target="../media/image44.png"/><Relationship Id="rId7" Type="http://schemas.openxmlformats.org/officeDocument/2006/relationships/image" Target="../media/image48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10" Type="http://schemas.openxmlformats.org/officeDocument/2006/relationships/image" Target="../media/image72.png"/><Relationship Id="rId4" Type="http://schemas.openxmlformats.org/officeDocument/2006/relationships/image" Target="../media/image45.png"/><Relationship Id="rId9" Type="http://schemas.openxmlformats.org/officeDocument/2006/relationships/image" Target="../media/image50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3" Type="http://schemas.openxmlformats.org/officeDocument/2006/relationships/image" Target="../media/image74.png"/><Relationship Id="rId7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7.png"/><Relationship Id="rId5" Type="http://schemas.openxmlformats.org/officeDocument/2006/relationships/image" Target="../media/image76.png"/><Relationship Id="rId4" Type="http://schemas.openxmlformats.org/officeDocument/2006/relationships/image" Target="../media/image7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4.png"/><Relationship Id="rId5" Type="http://schemas.openxmlformats.org/officeDocument/2006/relationships/image" Target="../media/image83.png"/><Relationship Id="rId4" Type="http://schemas.openxmlformats.org/officeDocument/2006/relationships/image" Target="../media/image82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9.png"/><Relationship Id="rId5" Type="http://schemas.openxmlformats.org/officeDocument/2006/relationships/image" Target="../media/image88.png"/><Relationship Id="rId4" Type="http://schemas.openxmlformats.org/officeDocument/2006/relationships/image" Target="../media/image87.png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7.wdp"/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microsoft.com/office/2007/relationships/hdphoto" Target="../media/hdphoto8.wdp"/><Relationship Id="rId4" Type="http://schemas.openxmlformats.org/officeDocument/2006/relationships/image" Target="../media/image9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.png"/><Relationship Id="rId5" Type="http://schemas.microsoft.com/office/2007/relationships/hdphoto" Target="../media/hdphoto8.wdp"/><Relationship Id="rId4" Type="http://schemas.openxmlformats.org/officeDocument/2006/relationships/image" Target="../media/image93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7" Type="http://schemas.openxmlformats.org/officeDocument/2006/relationships/image" Target="../media/image99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Relationship Id="rId6" Type="http://schemas.microsoft.com/office/2007/relationships/hdphoto" Target="../media/hdphoto8.wdp"/><Relationship Id="rId5" Type="http://schemas.openxmlformats.org/officeDocument/2006/relationships/image" Target="../media/image93.png"/><Relationship Id="rId4" Type="http://schemas.openxmlformats.org/officeDocument/2006/relationships/image" Target="../media/image9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0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70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7" Type="http://schemas.openxmlformats.org/officeDocument/2006/relationships/image" Target="../media/image104.jpeg"/><Relationship Id="rId2" Type="http://schemas.openxmlformats.org/officeDocument/2006/relationships/image" Target="../media/image10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9.png"/><Relationship Id="rId5" Type="http://schemas.openxmlformats.org/officeDocument/2006/relationships/image" Target="../media/image108.png"/><Relationship Id="rId4" Type="http://schemas.openxmlformats.org/officeDocument/2006/relationships/image" Target="../media/image10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15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microsoft.com/office/2007/relationships/hdphoto" Target="../media/hdphoto10.wdp"/><Relationship Id="rId4" Type="http://schemas.openxmlformats.org/officeDocument/2006/relationships/image" Target="../media/image113.png"/></Relationships>
</file>

<file path=ppt/slides/_rels/slide42.xml.rels><?xml version="1.0" encoding="UTF-8" standalone="yes"?>
<Relationships xmlns="http://schemas.openxmlformats.org/package/2006/relationships"><Relationship Id="rId3" Type="http://schemas.microsoft.com/office/2007/relationships/hdphoto" Target="../media/hdphoto9.wdp"/><Relationship Id="rId7" Type="http://schemas.openxmlformats.org/officeDocument/2006/relationships/image" Target="../media/image116.jpe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4.png"/><Relationship Id="rId5" Type="http://schemas.microsoft.com/office/2007/relationships/hdphoto" Target="../media/hdphoto10.wdp"/><Relationship Id="rId4" Type="http://schemas.openxmlformats.org/officeDocument/2006/relationships/image" Target="../media/image113.png"/></Relationships>
</file>

<file path=ppt/slides/_rels/slide43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5.png"/><Relationship Id="rId5" Type="http://schemas.microsoft.com/office/2007/relationships/hdphoto" Target="../media/hdphoto12.wdp"/><Relationship Id="rId4" Type="http://schemas.openxmlformats.org/officeDocument/2006/relationships/image" Target="../media/image118.png"/></Relationships>
</file>

<file path=ppt/slides/_rels/slide44.xml.rels><?xml version="1.0" encoding="UTF-8" standalone="yes"?>
<Relationships xmlns="http://schemas.openxmlformats.org/package/2006/relationships"><Relationship Id="rId3" Type="http://schemas.microsoft.com/office/2007/relationships/hdphoto" Target="../media/hdphoto11.wdp"/><Relationship Id="rId2" Type="http://schemas.openxmlformats.org/officeDocument/2006/relationships/image" Target="../media/image11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jpeg"/><Relationship Id="rId5" Type="http://schemas.microsoft.com/office/2007/relationships/hdphoto" Target="../media/hdphoto12.wdp"/><Relationship Id="rId4" Type="http://schemas.openxmlformats.org/officeDocument/2006/relationships/image" Target="../media/image118.png"/></Relationships>
</file>

<file path=ppt/slides/_rels/slide45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46.xml.rels><?xml version="1.0" encoding="UTF-8" standalone="yes"?>
<Relationships xmlns="http://schemas.openxmlformats.org/package/2006/relationships"><Relationship Id="rId3" Type="http://schemas.microsoft.com/office/2007/relationships/hdphoto" Target="../media/hdphoto13.wdp"/><Relationship Id="rId2" Type="http://schemas.openxmlformats.org/officeDocument/2006/relationships/image" Target="../media/image1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47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5.png"/></Relationships>
</file>

<file path=ppt/slides/_rels/slide48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12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What is a Flowchart, and Why Is It Important?">
            <a:extLst>
              <a:ext uri="{FF2B5EF4-FFF2-40B4-BE49-F238E27FC236}">
                <a16:creationId xmlns:a16="http://schemas.microsoft.com/office/drawing/2014/main" id="{8F0BB7F2-0D83-4D3A-9038-0AC1C8DD3B0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6682" y="3292074"/>
            <a:ext cx="3664727" cy="3066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49F1390-4F57-4C6D-A68C-3FE07FF1217D}"/>
              </a:ext>
            </a:extLst>
          </p:cNvPr>
          <p:cNvSpPr txBox="1">
            <a:spLocks/>
          </p:cNvSpPr>
          <p:nvPr/>
        </p:nvSpPr>
        <p:spPr>
          <a:xfrm>
            <a:off x="1911598" y="546695"/>
            <a:ext cx="8368804" cy="2736390"/>
          </a:xfrm>
          <a:prstGeom prst="rect">
            <a:avLst/>
          </a:prstGeom>
        </p:spPr>
        <p:txBody>
          <a:bodyPr anchor="t">
            <a:norm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6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lnSpc>
                <a:spcPct val="200000"/>
              </a:lnSpc>
            </a:pPr>
            <a:r>
              <a:rPr lang="en-US" sz="4400" b="1" dirty="0"/>
              <a:t>Lecture 2: Big-O Notation</a:t>
            </a:r>
          </a:p>
          <a:p>
            <a:pPr algn="ctr">
              <a:lnSpc>
                <a:spcPct val="90000"/>
              </a:lnSpc>
            </a:pPr>
            <a:r>
              <a:rPr lang="en-US" sz="4000" dirty="0"/>
              <a:t>Time Complexity and Space Complexity of an Algorithm</a:t>
            </a:r>
          </a:p>
        </p:txBody>
      </p:sp>
      <p:pic>
        <p:nvPicPr>
          <p:cNvPr id="3" name="Picture 2" descr="Tishk International University - TIU - previously Known As Ishik University">
            <a:extLst>
              <a:ext uri="{FF2B5EF4-FFF2-40B4-BE49-F238E27FC236}">
                <a16:creationId xmlns:a16="http://schemas.microsoft.com/office/drawing/2014/main" id="{9F0A0995-476C-4F76-B4A0-4FC9BA8E00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201962" y="537706"/>
            <a:ext cx="1805421" cy="1625058"/>
          </a:xfrm>
          <a:prstGeom prst="rect">
            <a:avLst/>
          </a:prstGeom>
          <a:noFill/>
          <a:ln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Time Sand Clock - PNG All">
            <a:extLst>
              <a:ext uri="{FF2B5EF4-FFF2-40B4-BE49-F238E27FC236}">
                <a16:creationId xmlns:a16="http://schemas.microsoft.com/office/drawing/2014/main" id="{2E65DECF-4D38-4D7E-A239-CF08679B35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6004" y="4820239"/>
            <a:ext cx="1426081" cy="14260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Disk Space Icon #257914 - Free Icons Library">
            <a:extLst>
              <a:ext uri="{FF2B5EF4-FFF2-40B4-BE49-F238E27FC236}">
                <a16:creationId xmlns:a16="http://schemas.microsoft.com/office/drawing/2014/main" id="{ED28CDEA-5DEC-4FC8-BC3F-D2068779BE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duotone>
              <a:prstClr val="black"/>
              <a:schemeClr val="accent2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4032" y="3723835"/>
            <a:ext cx="1554754" cy="935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0534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B5EA9D5-6734-4021-BC24-C59FCB490E11}"/>
              </a:ext>
            </a:extLst>
          </p:cNvPr>
          <p:cNvSpPr txBox="1"/>
          <p:nvPr/>
        </p:nvSpPr>
        <p:spPr>
          <a:xfrm>
            <a:off x="4072380" y="791852"/>
            <a:ext cx="3443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Types of Space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CBDF0C-565D-41EC-A142-62EC9FF93B84}"/>
              </a:ext>
            </a:extLst>
          </p:cNvPr>
          <p:cNvSpPr txBox="1"/>
          <p:nvPr/>
        </p:nvSpPr>
        <p:spPr>
          <a:xfrm>
            <a:off x="1074656" y="1734532"/>
            <a:ext cx="997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Type 1</a:t>
            </a:r>
            <a:r>
              <a:rPr lang="en-US" dirty="0"/>
              <a:t>: A </a:t>
            </a:r>
            <a:r>
              <a:rPr lang="en-US" b="1" dirty="0"/>
              <a:t>fixed part</a:t>
            </a:r>
            <a:r>
              <a:rPr lang="en-US" dirty="0"/>
              <a:t> that is a space required to </a:t>
            </a:r>
            <a:r>
              <a:rPr lang="en-US" i="1" dirty="0"/>
              <a:t>store certain data and variables</a:t>
            </a:r>
            <a:r>
              <a:rPr lang="en-US" dirty="0"/>
              <a:t>, that </a:t>
            </a:r>
            <a:r>
              <a:rPr lang="en-US" i="1" dirty="0"/>
              <a:t>are independent of the size of the problem</a:t>
            </a:r>
            <a:r>
              <a:rPr lang="en-US" dirty="0"/>
              <a:t>.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/>
              <a:t>For example,</a:t>
            </a:r>
            <a:r>
              <a:rPr lang="en-US" dirty="0"/>
              <a:t> simple variables and constant used, program size, etc.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B4A4C75-288D-4478-8C76-AEEC859CFB9F}"/>
              </a:ext>
            </a:extLst>
          </p:cNvPr>
          <p:cNvSpPr txBox="1"/>
          <p:nvPr/>
        </p:nvSpPr>
        <p:spPr>
          <a:xfrm>
            <a:off x="1074656" y="3225538"/>
            <a:ext cx="997355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b="1" dirty="0"/>
              <a:t>Type 2</a:t>
            </a:r>
            <a:r>
              <a:rPr lang="en-US" dirty="0"/>
              <a:t>: A </a:t>
            </a:r>
            <a:r>
              <a:rPr lang="en-US" b="1" dirty="0"/>
              <a:t>variable part</a:t>
            </a:r>
            <a:r>
              <a:rPr lang="en-US" dirty="0"/>
              <a:t> is a space required by variables, </a:t>
            </a:r>
            <a:r>
              <a:rPr lang="en-US" i="1" dirty="0"/>
              <a:t>whose size depends on the size of the problem.</a:t>
            </a:r>
            <a:endParaRPr lang="en-US" dirty="0"/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dirty="0"/>
          </a:p>
          <a:p>
            <a:r>
              <a:rPr lang="en-US" b="1" dirty="0"/>
              <a:t>For example,</a:t>
            </a:r>
            <a:r>
              <a:rPr lang="en-US" dirty="0"/>
              <a:t> dynamic memory allocation, recursion stack space, etc.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9D48BABE-817A-4A44-9F72-F211F72342E7}"/>
              </a:ext>
            </a:extLst>
          </p:cNvPr>
          <p:cNvSpPr txBox="1"/>
          <p:nvPr/>
        </p:nvSpPr>
        <p:spPr>
          <a:xfrm>
            <a:off x="2596045" y="4717272"/>
            <a:ext cx="63964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Space Complexity S(P) of any algorithm </a:t>
            </a:r>
            <a:r>
              <a:rPr lang="en-US" b="1" dirty="0"/>
              <a:t>P is S(P) = C + SP (I)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4CC7E9A-C418-4AE3-A813-88AABF4D0BA8}"/>
              </a:ext>
            </a:extLst>
          </p:cNvPr>
          <p:cNvSpPr txBox="1"/>
          <p:nvPr/>
        </p:nvSpPr>
        <p:spPr>
          <a:xfrm>
            <a:off x="546549" y="5020616"/>
            <a:ext cx="2458686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Where, </a:t>
            </a:r>
          </a:p>
          <a:p>
            <a:endParaRPr lang="en-US" dirty="0"/>
          </a:p>
          <a:p>
            <a:r>
              <a:rPr lang="en-US" dirty="0"/>
              <a:t>C is the fixed part</a:t>
            </a:r>
          </a:p>
          <a:p>
            <a:r>
              <a:rPr lang="en-US" dirty="0"/>
              <a:t>S(I) is the variable part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E2DDE5-750F-4714-9300-CDA6D83EEA27}"/>
                  </a:ext>
                </a:extLst>
              </p:cNvPr>
              <p:cNvSpPr txBox="1"/>
              <p:nvPr/>
            </p:nvSpPr>
            <p:spPr>
              <a:xfrm>
                <a:off x="9295699" y="4901938"/>
                <a:ext cx="2475999" cy="1200329"/>
              </a:xfrm>
              <a:prstGeom prst="rect">
                <a:avLst/>
              </a:prstGeom>
              <a:solidFill>
                <a:schemeClr val="accent6">
                  <a:lumMod val="20000"/>
                  <a:lumOff val="80000"/>
                </a:schemeClr>
              </a:solidFill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Algorithm: SUM (A, B)</a:t>
                </a:r>
              </a:p>
              <a:p>
                <a:r>
                  <a:rPr lang="en-US" dirty="0"/>
                  <a:t>Step 1 – Start</a:t>
                </a:r>
              </a:p>
              <a:p>
                <a:r>
                  <a:rPr lang="en-US" dirty="0"/>
                  <a:t>Step 2 – C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←</m:t>
                    </m:r>
                    <m:r>
                      <a:rPr lang="en-US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A+B+10</a:t>
                </a:r>
              </a:p>
              <a:p>
                <a:r>
                  <a:rPr lang="en-US" dirty="0"/>
                  <a:t>Step 3 - Stop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4E2DDE5-750F-4714-9300-CDA6D83EEA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95699" y="4901938"/>
                <a:ext cx="2475999" cy="1200329"/>
              </a:xfrm>
              <a:prstGeom prst="rect">
                <a:avLst/>
              </a:prstGeom>
              <a:blipFill>
                <a:blip r:embed="rId2"/>
                <a:stretch>
                  <a:fillRect l="-2217" t="-2538" r="-1232" b="-71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52735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126AD5-7E27-4DA9-88FB-5454FCCFC4DF}"/>
              </a:ext>
            </a:extLst>
          </p:cNvPr>
          <p:cNvSpPr txBox="1"/>
          <p:nvPr/>
        </p:nvSpPr>
        <p:spPr>
          <a:xfrm>
            <a:off x="4695520" y="679310"/>
            <a:ext cx="280096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Other Types of Space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18C785-F69C-4A04-8B12-590B16F917A8}"/>
              </a:ext>
            </a:extLst>
          </p:cNvPr>
          <p:cNvSpPr txBox="1"/>
          <p:nvPr/>
        </p:nvSpPr>
        <p:spPr>
          <a:xfrm>
            <a:off x="886265" y="1814732"/>
            <a:ext cx="1043822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Instruction Space: </a:t>
            </a:r>
            <a:r>
              <a:rPr lang="en-US" dirty="0"/>
              <a:t>is the space in memory occupied by the </a:t>
            </a:r>
            <a:r>
              <a:rPr lang="en-US" i="1" dirty="0"/>
              <a:t>complied version</a:t>
            </a:r>
            <a:r>
              <a:rPr lang="en-US" dirty="0"/>
              <a:t> of the program. We consider this space as a </a:t>
            </a:r>
            <a:r>
              <a:rPr lang="en-US" i="1" dirty="0"/>
              <a:t>constant space for any value of n</a:t>
            </a:r>
            <a:r>
              <a:rPr lang="en-US" dirty="0"/>
              <a:t>. The instruction </a:t>
            </a:r>
            <a:r>
              <a:rPr lang="en-US" i="1" dirty="0"/>
              <a:t>space is independent of the size of the problem</a:t>
            </a:r>
            <a:r>
              <a:rPr lang="en-US" dirty="0"/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D70DA53-0A41-41CE-8C2A-773299A475DE}"/>
              </a:ext>
            </a:extLst>
          </p:cNvPr>
          <p:cNvSpPr txBox="1"/>
          <p:nvPr/>
        </p:nvSpPr>
        <p:spPr>
          <a:xfrm>
            <a:off x="886265" y="3277772"/>
            <a:ext cx="10297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Data Space: </a:t>
            </a:r>
            <a:r>
              <a:rPr lang="en-US" dirty="0"/>
              <a:t>is the space in memory, which used to </a:t>
            </a:r>
            <a:r>
              <a:rPr lang="en-US" i="1" dirty="0"/>
              <a:t>hold the variables, data structures</a:t>
            </a:r>
            <a:r>
              <a:rPr lang="en-US" dirty="0"/>
              <a:t>, </a:t>
            </a:r>
            <a:r>
              <a:rPr lang="en-US" i="1" dirty="0"/>
              <a:t>allocated memory and other data elements</a:t>
            </a:r>
            <a:r>
              <a:rPr lang="en-US" dirty="0"/>
              <a:t>. The data space is </a:t>
            </a:r>
            <a:r>
              <a:rPr lang="en-US" i="1" dirty="0"/>
              <a:t>related to the size of the problem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93501E8-33F2-4CE4-9EE2-A2D0350B26AB}"/>
              </a:ext>
            </a:extLst>
          </p:cNvPr>
          <p:cNvSpPr txBox="1"/>
          <p:nvPr/>
        </p:nvSpPr>
        <p:spPr>
          <a:xfrm>
            <a:off x="886265" y="4463813"/>
            <a:ext cx="105929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Environment Space: </a:t>
            </a:r>
            <a:r>
              <a:rPr lang="en-US" dirty="0"/>
              <a:t>is the space in memory used on </a:t>
            </a:r>
            <a:r>
              <a:rPr lang="en-US" i="1" dirty="0"/>
              <a:t>the run time stack </a:t>
            </a:r>
            <a:r>
              <a:rPr lang="en-US" dirty="0"/>
              <a:t>for each </a:t>
            </a:r>
            <a:r>
              <a:rPr lang="en-US" i="1" dirty="0"/>
              <a:t>function call</a:t>
            </a:r>
            <a:r>
              <a:rPr lang="en-US" dirty="0"/>
              <a:t>. This is related to the run time stack and holds the </a:t>
            </a:r>
            <a:r>
              <a:rPr lang="en-US" i="1" dirty="0"/>
              <a:t>returning address of the previous function</a:t>
            </a:r>
            <a:r>
              <a:rPr lang="en-US" dirty="0"/>
              <a:t>. </a:t>
            </a:r>
            <a:r>
              <a:rPr lang="en-US" i="1" dirty="0"/>
              <a:t>Stored return value and pointer on it</a:t>
            </a:r>
            <a:r>
              <a:rPr lang="en-US" dirty="0"/>
              <a:t>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58952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6441097-05EB-41F8-8294-10D28548821E}"/>
              </a:ext>
            </a:extLst>
          </p:cNvPr>
          <p:cNvSpPr txBox="1"/>
          <p:nvPr/>
        </p:nvSpPr>
        <p:spPr>
          <a:xfrm>
            <a:off x="3753051" y="606877"/>
            <a:ext cx="46858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Basic Example for Space Complexity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6673595-E1D3-464D-B412-EAE56104F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32192"/>
                  </p:ext>
                </p:extLst>
              </p:nvPr>
            </p:nvGraphicFramePr>
            <p:xfrm>
              <a:off x="484288" y="1217784"/>
              <a:ext cx="623923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2470">
                      <a:extLst>
                        <a:ext uri="{9D8B030D-6E8A-4147-A177-3AD203B41FA5}">
                          <a16:colId xmlns:a16="http://schemas.microsoft.com/office/drawing/2014/main" val="2200367103"/>
                        </a:ext>
                      </a:extLst>
                    </a:gridCol>
                    <a:gridCol w="1226769">
                      <a:extLst>
                        <a:ext uri="{9D8B030D-6E8A-4147-A177-3AD203B41FA5}">
                          <a16:colId xmlns:a16="http://schemas.microsoft.com/office/drawing/2014/main" val="40975472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 algn="l"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𝑇𝑦𝑝𝑒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Size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3290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bool, char, unsigned char, signed char, _int8 </a:t>
                          </a:r>
                          <a:r>
                            <a:rPr lang="en-US" sz="1600"/>
                            <a:t>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 byte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7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_int16, short, unsigned short, wchar</a:t>
                          </a:r>
                          <a:r>
                            <a:rPr lang="en-US" sz="1600" i="0" dirty="0">
                              <a:latin typeface="+mj-lt"/>
                            </a:rPr>
                            <a:t>_t, _wchar_t</a:t>
                          </a:r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4004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float, _int32, int, unsigned int, long, unsigned long</a:t>
                          </a:r>
                          <a:r>
                            <a:rPr lang="en-US" sz="1600"/>
                            <a:t>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312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 dirty="0">
                              <a:latin typeface="+mj-lt"/>
                            </a:rPr>
                            <a:t>double, _int64, long double, long </a:t>
                          </a:r>
                          <a:r>
                            <a:rPr lang="en-US" sz="1600" i="0" dirty="0" err="1">
                              <a:latin typeface="+mj-lt"/>
                            </a:rPr>
                            <a:t>long</a:t>
                          </a:r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8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619725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3" name="Table 3">
                <a:extLst>
                  <a:ext uri="{FF2B5EF4-FFF2-40B4-BE49-F238E27FC236}">
                    <a16:creationId xmlns:a16="http://schemas.microsoft.com/office/drawing/2014/main" id="{76673595-E1D3-464D-B412-EAE56104F9C6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12532192"/>
                  </p:ext>
                </p:extLst>
              </p:nvPr>
            </p:nvGraphicFramePr>
            <p:xfrm>
              <a:off x="484288" y="1217784"/>
              <a:ext cx="6239239" cy="1854200"/>
            </p:xfrm>
            <a:graphic>
              <a:graphicData uri="http://schemas.openxmlformats.org/drawingml/2006/table">
                <a:tbl>
                  <a:tblPr firstRow="1" bandRow="1">
                    <a:tableStyleId>{5C22544A-7EE6-4342-B048-85BDC9FD1C3A}</a:tableStyleId>
                  </a:tblPr>
                  <a:tblGrid>
                    <a:gridCol w="5012470">
                      <a:extLst>
                        <a:ext uri="{9D8B030D-6E8A-4147-A177-3AD203B41FA5}">
                          <a16:colId xmlns:a16="http://schemas.microsoft.com/office/drawing/2014/main" val="2200367103"/>
                        </a:ext>
                      </a:extLst>
                    </a:gridCol>
                    <a:gridCol w="1226769">
                      <a:extLst>
                        <a:ext uri="{9D8B030D-6E8A-4147-A177-3AD203B41FA5}">
                          <a16:colId xmlns:a16="http://schemas.microsoft.com/office/drawing/2014/main" val="4097547291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2"/>
                          <a:stretch>
                            <a:fillRect l="-122" t="-3279" r="-25030" b="-411475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Size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2832904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bool, char, unsigned char, signed char, _int8 </a:t>
                          </a:r>
                          <a:r>
                            <a:rPr lang="en-US" sz="1600"/>
                            <a:t>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1 byte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217343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_int16, short, unsigned short, wchar</a:t>
                          </a:r>
                          <a:r>
                            <a:rPr lang="en-US" sz="1600" i="0" dirty="0">
                              <a:latin typeface="+mj-lt"/>
                            </a:rPr>
                            <a:t>_t, _wchar_t</a:t>
                          </a:r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2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84004594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>
                              <a:latin typeface="+mj-lt"/>
                            </a:rPr>
                            <a:t>float, _int32, int, unsigned int, long, unsigned long</a:t>
                          </a:r>
                          <a:r>
                            <a:rPr lang="en-US" sz="1600"/>
                            <a:t> </a:t>
                          </a:r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4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35231218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 algn="l"/>
                          <a:r>
                            <a:rPr lang="en-US" sz="1600" i="0" dirty="0">
                              <a:latin typeface="+mj-lt"/>
                            </a:rPr>
                            <a:t>double, _int64, long double, long </a:t>
                          </a:r>
                          <a:r>
                            <a:rPr lang="en-US" sz="1600" i="0" dirty="0" err="1">
                              <a:latin typeface="+mj-lt"/>
                            </a:rPr>
                            <a:t>long</a:t>
                          </a:r>
                          <a:r>
                            <a:rPr lang="en-US" sz="1600" dirty="0"/>
                            <a:t> </a:t>
                          </a:r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r>
                            <a:rPr lang="en-US" sz="1600" dirty="0"/>
                            <a:t>8 bytes</a:t>
                          </a:r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4228619725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6BE61ACB-46C2-4383-981F-4FBFFE61AA5B}"/>
              </a:ext>
            </a:extLst>
          </p:cNvPr>
          <p:cNvSpPr txBox="1"/>
          <p:nvPr/>
        </p:nvSpPr>
        <p:spPr>
          <a:xfrm>
            <a:off x="7061581" y="1217784"/>
            <a:ext cx="36083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1600" dirty="0"/>
              <a:t>To store program instructions.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To store constant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To store variable values.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/>
              <a:t>And for few other things like function calls, jumping statements, etc.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9AE46AC-39C3-4A6E-8078-C9FAAA71B44F}"/>
              </a:ext>
            </a:extLst>
          </p:cNvPr>
          <p:cNvGrpSpPr/>
          <p:nvPr/>
        </p:nvGrpSpPr>
        <p:grpSpPr>
          <a:xfrm>
            <a:off x="2924572" y="3317693"/>
            <a:ext cx="7096470" cy="2979174"/>
            <a:chOff x="3156155" y="3288197"/>
            <a:chExt cx="7096470" cy="2979174"/>
          </a:xfrm>
        </p:grpSpPr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0C9D644F-2E1E-49B8-8A5A-FC2D9DD0924D}"/>
                </a:ext>
              </a:extLst>
            </p:cNvPr>
            <p:cNvSpPr/>
            <p:nvPr/>
          </p:nvSpPr>
          <p:spPr>
            <a:xfrm>
              <a:off x="6224444" y="3288197"/>
              <a:ext cx="4028181" cy="2979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CFB9E6E1-DA70-43A9-8DA9-FEAB1AE9E756}"/>
                </a:ext>
              </a:extLst>
            </p:cNvPr>
            <p:cNvSpPr/>
            <p:nvPr/>
          </p:nvSpPr>
          <p:spPr>
            <a:xfrm>
              <a:off x="3156155" y="3288197"/>
              <a:ext cx="2831691" cy="2979174"/>
            </a:xfrm>
            <a:prstGeom prst="round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B068D6C4-5269-4F4E-AD13-CC577C8D6D73}"/>
                </a:ext>
              </a:extLst>
            </p:cNvPr>
            <p:cNvSpPr txBox="1"/>
            <p:nvPr/>
          </p:nvSpPr>
          <p:spPr>
            <a:xfrm>
              <a:off x="3615335" y="3762120"/>
              <a:ext cx="1728999" cy="1200329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{</a:t>
              </a:r>
            </a:p>
            <a:p>
              <a:r>
                <a:rPr lang="en-US" dirty="0"/>
                <a:t>int z = a + b + c;</a:t>
              </a:r>
            </a:p>
            <a:p>
              <a:r>
                <a:rPr lang="en-US" dirty="0"/>
                <a:t>return (z);</a:t>
              </a:r>
            </a:p>
            <a:p>
              <a:r>
                <a:rPr lang="en-US" dirty="0"/>
                <a:t>}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2AC084FF-0D2C-4DCA-A144-3594B0107141}"/>
                </a:ext>
              </a:extLst>
            </p:cNvPr>
            <p:cNvSpPr txBox="1"/>
            <p:nvPr/>
          </p:nvSpPr>
          <p:spPr>
            <a:xfrm>
              <a:off x="6547847" y="3572737"/>
              <a:ext cx="2370201" cy="2585323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txBody>
            <a:bodyPr wrap="none" rtlCol="0">
              <a:spAutoFit/>
            </a:bodyPr>
            <a:lstStyle/>
            <a:p>
              <a:r>
                <a:rPr lang="en-US" dirty="0"/>
                <a:t>int sum(int a[], int n)</a:t>
              </a:r>
            </a:p>
            <a:p>
              <a:r>
                <a:rPr lang="en-US" dirty="0"/>
                <a:t>{</a:t>
              </a:r>
            </a:p>
            <a:p>
              <a:r>
                <a:rPr lang="en-US" dirty="0"/>
                <a:t>int x = 0;</a:t>
              </a:r>
            </a:p>
            <a:p>
              <a:r>
                <a:rPr lang="en-US" dirty="0"/>
                <a:t>for (int </a:t>
              </a:r>
              <a:r>
                <a:rPr lang="en-US" dirty="0" err="1"/>
                <a:t>i</a:t>
              </a:r>
              <a:r>
                <a:rPr lang="en-US" dirty="0"/>
                <a:t> = 0; </a:t>
              </a:r>
              <a:r>
                <a:rPr lang="en-US" dirty="0" err="1"/>
                <a:t>i</a:t>
              </a:r>
              <a:r>
                <a:rPr lang="en-US" dirty="0"/>
                <a:t> &lt; n; </a:t>
              </a:r>
              <a:r>
                <a:rPr lang="en-US" dirty="0" err="1"/>
                <a:t>i</a:t>
              </a:r>
              <a:r>
                <a:rPr lang="en-US" dirty="0"/>
                <a:t>++)</a:t>
              </a:r>
            </a:p>
            <a:p>
              <a:r>
                <a:rPr lang="en-US" dirty="0"/>
                <a:t>{</a:t>
              </a:r>
            </a:p>
            <a:p>
              <a:r>
                <a:rPr lang="en-US" dirty="0"/>
                <a:t>x = x + a[</a:t>
              </a:r>
              <a:r>
                <a:rPr lang="en-US" dirty="0" err="1"/>
                <a:t>i</a:t>
              </a:r>
              <a:r>
                <a:rPr lang="en-US" dirty="0"/>
                <a:t>];</a:t>
              </a:r>
            </a:p>
            <a:p>
              <a:r>
                <a:rPr lang="en-US" dirty="0"/>
                <a:t>}</a:t>
              </a:r>
            </a:p>
            <a:p>
              <a:r>
                <a:rPr lang="en-US" dirty="0"/>
                <a:t>return (x);</a:t>
              </a:r>
            </a:p>
            <a:p>
              <a:r>
                <a:rPr lang="en-US" dirty="0"/>
                <a:t>}</a:t>
              </a:r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642A1E22-B917-4720-9A15-610DDC183E1B}"/>
                </a:ext>
              </a:extLst>
            </p:cNvPr>
            <p:cNvSpPr txBox="1"/>
            <p:nvPr/>
          </p:nvSpPr>
          <p:spPr>
            <a:xfrm>
              <a:off x="3441826" y="5303895"/>
              <a:ext cx="2076018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(4(4)+4) = 20 bytes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40ECF0BA-C98C-4B52-9425-00E6D30FBF1C}"/>
                </a:ext>
              </a:extLst>
            </p:cNvPr>
            <p:cNvSpPr txBox="1"/>
            <p:nvPr/>
          </p:nvSpPr>
          <p:spPr>
            <a:xfrm>
              <a:off x="9097346" y="4593117"/>
              <a:ext cx="856325" cy="369332"/>
            </a:xfrm>
            <a:prstGeom prst="rect">
              <a:avLst/>
            </a:prstGeom>
            <a:noFill/>
            <a:ln>
              <a:solidFill>
                <a:schemeClr val="accent5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dirty="0"/>
                <a:t>4n +12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262711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D1CEFB-636A-43EE-955F-4C2FFAF28336}"/>
              </a:ext>
            </a:extLst>
          </p:cNvPr>
          <p:cNvSpPr txBox="1"/>
          <p:nvPr/>
        </p:nvSpPr>
        <p:spPr>
          <a:xfrm>
            <a:off x="3960337" y="929149"/>
            <a:ext cx="3526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/>
              <a:t>Difference Between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7EF02F-B152-44C0-85B0-87F13EC41EEC}"/>
              </a:ext>
            </a:extLst>
          </p:cNvPr>
          <p:cNvSpPr txBox="1"/>
          <p:nvPr/>
        </p:nvSpPr>
        <p:spPr>
          <a:xfrm>
            <a:off x="431622" y="1858174"/>
            <a:ext cx="283603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Space Complexity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17E4339-5288-4551-8061-C371E432288C}"/>
              </a:ext>
            </a:extLst>
          </p:cNvPr>
          <p:cNvSpPr txBox="1"/>
          <p:nvPr/>
        </p:nvSpPr>
        <p:spPr>
          <a:xfrm>
            <a:off x="6962237" y="1858174"/>
            <a:ext cx="26413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Time Complexity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80A6EA-0B5A-492C-B143-3D59AF61ADB8}"/>
              </a:ext>
            </a:extLst>
          </p:cNvPr>
          <p:cNvSpPr txBox="1"/>
          <p:nvPr/>
        </p:nvSpPr>
        <p:spPr>
          <a:xfrm>
            <a:off x="844577" y="2461612"/>
            <a:ext cx="37165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Space Complexity is the space (memory) needed for an algorithm to solve the problem. An efficient algorithm take space as small as possible.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9CC7B59-1E17-4726-8A78-8CAC5AB82D55}"/>
              </a:ext>
            </a:extLst>
          </p:cNvPr>
          <p:cNvSpPr txBox="1"/>
          <p:nvPr/>
        </p:nvSpPr>
        <p:spPr>
          <a:xfrm>
            <a:off x="7793062" y="2461612"/>
            <a:ext cx="396731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400" dirty="0"/>
              <a:t>Time Complexity is the time required for an algorithm to complete its process. It allows comparing the algorithm to check which one is the efficient one.</a:t>
            </a:r>
          </a:p>
        </p:txBody>
      </p:sp>
      <p:pic>
        <p:nvPicPr>
          <p:cNvPr id="1026" name="Picture 2" descr="BSBA vs. BBA Degree - What's the Difference?">
            <a:extLst>
              <a:ext uri="{FF2B5EF4-FFF2-40B4-BE49-F238E27FC236}">
                <a16:creationId xmlns:a16="http://schemas.microsoft.com/office/drawing/2014/main" id="{D5D23133-4949-4723-AFF8-B00D05EE26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311" y="4293038"/>
            <a:ext cx="3330751" cy="18717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440780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AFBA389-4536-4B3B-BAC9-AA91381547D0}"/>
              </a:ext>
            </a:extLst>
          </p:cNvPr>
          <p:cNvSpPr txBox="1"/>
          <p:nvPr/>
        </p:nvSpPr>
        <p:spPr>
          <a:xfrm>
            <a:off x="1124147" y="961782"/>
            <a:ext cx="923591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Time complexity </a:t>
            </a:r>
            <a:r>
              <a:rPr lang="en-US" dirty="0"/>
              <a:t>of a program is a simple measurement of how fast the time taken by a program grows, if the input increases.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25E073F1-E038-4AAF-AF64-993B696636B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644" t="43262" r="63138" b="34752"/>
          <a:stretch/>
        </p:blipFill>
        <p:spPr>
          <a:xfrm>
            <a:off x="1663430" y="2966936"/>
            <a:ext cx="2830749" cy="150778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90B70E0-CEAC-4DD3-95BE-5435914B09F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643" t="44823" r="55160" b="33191"/>
          <a:stretch/>
        </p:blipFill>
        <p:spPr>
          <a:xfrm>
            <a:off x="6725055" y="2966935"/>
            <a:ext cx="3803515" cy="150778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17DCECAC-983F-42A2-BCA8-645B3974C4C9}"/>
              </a:ext>
            </a:extLst>
          </p:cNvPr>
          <p:cNvSpPr txBox="1"/>
          <p:nvPr/>
        </p:nvSpPr>
        <p:spPr>
          <a:xfrm>
            <a:off x="6725055" y="2339361"/>
            <a:ext cx="121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 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462C8C0-18F9-4A26-9D46-A67D31DAB841}"/>
              </a:ext>
            </a:extLst>
          </p:cNvPr>
          <p:cNvSpPr txBox="1"/>
          <p:nvPr/>
        </p:nvSpPr>
        <p:spPr>
          <a:xfrm>
            <a:off x="1663430" y="2337004"/>
            <a:ext cx="121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8E3241F-E40B-4425-87A1-17E08B310C08}"/>
              </a:ext>
            </a:extLst>
          </p:cNvPr>
          <p:cNvSpPr txBox="1"/>
          <p:nvPr/>
        </p:nvSpPr>
        <p:spPr>
          <a:xfrm>
            <a:off x="1124147" y="5187213"/>
            <a:ext cx="923591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second method is </a:t>
            </a:r>
            <a:r>
              <a:rPr lang="en-US" b="1" dirty="0"/>
              <a:t>faster</a:t>
            </a:r>
            <a:r>
              <a:rPr lang="en-US" dirty="0"/>
              <a:t>. That’s why time complexity is </a:t>
            </a:r>
            <a:r>
              <a:rPr lang="en-US" b="1" dirty="0"/>
              <a:t>important</a:t>
            </a:r>
            <a:r>
              <a:rPr lang="en-US" dirty="0"/>
              <a:t>. In real life we want software to be fast &amp; smooth.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1B56E9-55D9-4A32-B5E0-AD8E9D2618EE}"/>
                  </a:ext>
                </a:extLst>
              </p:cNvPr>
              <p:cNvSpPr txBox="1"/>
              <p:nvPr/>
            </p:nvSpPr>
            <p:spPr>
              <a:xfrm>
                <a:off x="2567250" y="4550657"/>
                <a:ext cx="747064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E1B56E9-55D9-4A32-B5E0-AD8E9D2618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67250" y="4550657"/>
                <a:ext cx="74706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FBA1C4-4DCE-4BBD-905F-342779B71676}"/>
                  </a:ext>
                </a:extLst>
              </p:cNvPr>
              <p:cNvSpPr txBox="1"/>
              <p:nvPr/>
            </p:nvSpPr>
            <p:spPr>
              <a:xfrm>
                <a:off x="8253280" y="4550890"/>
                <a:ext cx="747064" cy="28007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−2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FFFBA1C4-4DCE-4BBD-905F-342779B716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3280" y="4550890"/>
                <a:ext cx="747064" cy="280077"/>
              </a:xfrm>
              <a:prstGeom prst="rect">
                <a:avLst/>
              </a:prstGeom>
              <a:blipFill>
                <a:blip r:embed="rId7"/>
                <a:stretch>
                  <a:fillRect r="-7377"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624670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38898BF-D19D-4F33-8037-97847410F9C5}"/>
              </a:ext>
            </a:extLst>
          </p:cNvPr>
          <p:cNvSpPr txBox="1"/>
          <p:nvPr/>
        </p:nvSpPr>
        <p:spPr>
          <a:xfrm>
            <a:off x="992170" y="867959"/>
            <a:ext cx="963183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Space complexity </a:t>
            </a:r>
            <a:r>
              <a:rPr lang="en-US" dirty="0"/>
              <a:t>of a program is a simple measurement of how fast the space taken by a program grows, if the input increases.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FF872D3-7CA4-4E62-82AE-EBBC5136B7C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995" t="41513" r="55619" b="38419"/>
          <a:stretch/>
        </p:blipFill>
        <p:spPr>
          <a:xfrm>
            <a:off x="992170" y="2731784"/>
            <a:ext cx="3704734" cy="137631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759657EB-CB6A-40A0-B083-18930F0617E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042" t="32766" r="61383" b="28794"/>
          <a:stretch/>
        </p:blipFill>
        <p:spPr>
          <a:xfrm>
            <a:off x="6825274" y="2522974"/>
            <a:ext cx="2996119" cy="2636196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D1FE1FA-1BA5-46FB-845C-4DD5DE6C1D4B}"/>
              </a:ext>
            </a:extLst>
          </p:cNvPr>
          <p:cNvSpPr txBox="1"/>
          <p:nvPr/>
        </p:nvSpPr>
        <p:spPr>
          <a:xfrm>
            <a:off x="947394" y="5282161"/>
            <a:ext cx="94150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The second method is </a:t>
            </a:r>
            <a:r>
              <a:rPr lang="en-US" b="1" dirty="0"/>
              <a:t>better</a:t>
            </a:r>
            <a:r>
              <a:rPr lang="en-US" dirty="0"/>
              <a:t>. There is no point in using more space to solve a problem if, we can do the same with </a:t>
            </a:r>
            <a:r>
              <a:rPr lang="en-US" b="1" dirty="0"/>
              <a:t>lesser space complexity</a:t>
            </a:r>
            <a:r>
              <a:rPr lang="en-US" dirty="0"/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0A1B7F0-F494-4A32-846A-E4DDAE32DAC6}"/>
              </a:ext>
            </a:extLst>
          </p:cNvPr>
          <p:cNvSpPr txBox="1"/>
          <p:nvPr/>
        </p:nvSpPr>
        <p:spPr>
          <a:xfrm>
            <a:off x="947394" y="2064747"/>
            <a:ext cx="121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 1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38C452D3-4CA8-467D-8936-1332E2A7F105}"/>
              </a:ext>
            </a:extLst>
          </p:cNvPr>
          <p:cNvSpPr txBox="1"/>
          <p:nvPr/>
        </p:nvSpPr>
        <p:spPr>
          <a:xfrm>
            <a:off x="6736082" y="1913871"/>
            <a:ext cx="121372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Method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294D82-090E-43A4-9E8A-5697A2F98AD8}"/>
                  </a:ext>
                </a:extLst>
              </p:cNvPr>
              <p:cNvSpPr txBox="1"/>
              <p:nvPr/>
            </p:nvSpPr>
            <p:spPr>
              <a:xfrm>
                <a:off x="2161120" y="4325797"/>
                <a:ext cx="68579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EF294D82-090E-43A4-9E8A-5697A2F98AD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61120" y="4325797"/>
                <a:ext cx="685799" cy="369332"/>
              </a:xfrm>
              <a:prstGeom prst="rect">
                <a:avLst/>
              </a:prstGeom>
              <a:blipFill>
                <a:blip r:embed="rId6"/>
                <a:stretch>
                  <a:fillRect r="-1786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EC337A-F097-4F6D-8CE6-8152D3CECA71}"/>
                  </a:ext>
                </a:extLst>
              </p:cNvPr>
              <p:cNvSpPr txBox="1"/>
              <p:nvPr/>
            </p:nvSpPr>
            <p:spPr>
              <a:xfrm>
                <a:off x="9891074" y="3673454"/>
                <a:ext cx="657519" cy="36933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F2EC337A-F097-4F6D-8CE6-8152D3CECA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1074" y="3673454"/>
                <a:ext cx="657519" cy="369332"/>
              </a:xfrm>
              <a:prstGeom prst="rect">
                <a:avLst/>
              </a:prstGeom>
              <a:blipFill>
                <a:blip r:embed="rId7"/>
                <a:stretch>
                  <a:fillRect r="-4673" b="-1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362128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57" name="Straight Connector 2056">
            <a:extLst>
              <a:ext uri="{FF2B5EF4-FFF2-40B4-BE49-F238E27FC236}">
                <a16:creationId xmlns:a16="http://schemas.microsoft.com/office/drawing/2014/main" id="{108D74AC-B125-4E11-BA53-E9E383966D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59" name="Straight Connector 2058">
            <a:extLst>
              <a:ext uri="{FF2B5EF4-FFF2-40B4-BE49-F238E27FC236}">
                <a16:creationId xmlns:a16="http://schemas.microsoft.com/office/drawing/2014/main" id="{9DC76EBE-FB9D-4054-B5D8-19E3EAFE40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1" name="Straight Connector 2060">
            <a:extLst>
              <a:ext uri="{FF2B5EF4-FFF2-40B4-BE49-F238E27FC236}">
                <a16:creationId xmlns:a16="http://schemas.microsoft.com/office/drawing/2014/main" id="{E48FA233-30DB-4D0A-BF51-78D03F79F24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63" name="Straight Connector 2062">
            <a:extLst>
              <a:ext uri="{FF2B5EF4-FFF2-40B4-BE49-F238E27FC236}">
                <a16:creationId xmlns:a16="http://schemas.microsoft.com/office/drawing/2014/main" id="{A2EFA84C-D756-4DC7-AA46-68D776F37FA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chemeClr val="tx2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 useBgFill="1">
        <p:nvSpPr>
          <p:cNvPr id="2065" name="Rectangle 2064">
            <a:extLst>
              <a:ext uri="{FF2B5EF4-FFF2-40B4-BE49-F238E27FC236}">
                <a16:creationId xmlns:a16="http://schemas.microsoft.com/office/drawing/2014/main" id="{E20BB609-EF92-42DB-836C-0699A590B5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67" name="Rectangle 2066">
            <a:extLst>
              <a:ext uri="{FF2B5EF4-FFF2-40B4-BE49-F238E27FC236}">
                <a16:creationId xmlns:a16="http://schemas.microsoft.com/office/drawing/2014/main" id="{40FA88D0-E295-4CF3-934C-6423EACEB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2" name="Picture 4" descr="What Time Is It? | Engoo">
            <a:extLst>
              <a:ext uri="{FF2B5EF4-FFF2-40B4-BE49-F238E27FC236}">
                <a16:creationId xmlns:a16="http://schemas.microsoft.com/office/drawing/2014/main" id="{F4D2E0A2-858A-4DC3-ADDF-D5DDC56B326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alphaModFix amt="4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634" r="-1" b="14843"/>
          <a:stretch/>
        </p:blipFill>
        <p:spPr bwMode="auto">
          <a:xfrm>
            <a:off x="20" y="10"/>
            <a:ext cx="12188932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8FC6D83-768D-433F-9F9B-08670EC1E8A3}"/>
              </a:ext>
            </a:extLst>
          </p:cNvPr>
          <p:cNvSpPr txBox="1"/>
          <p:nvPr/>
        </p:nvSpPr>
        <p:spPr>
          <a:xfrm>
            <a:off x="482600" y="2060804"/>
            <a:ext cx="6900839" cy="2736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6200" b="1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Calculating Time complexity of Algorithms</a:t>
            </a:r>
          </a:p>
        </p:txBody>
      </p:sp>
      <p:cxnSp>
        <p:nvCxnSpPr>
          <p:cNvPr id="2069" name="Straight Connector 2068">
            <a:extLst>
              <a:ext uri="{FF2B5EF4-FFF2-40B4-BE49-F238E27FC236}">
                <a16:creationId xmlns:a16="http://schemas.microsoft.com/office/drawing/2014/main" id="{8F4E56A8-93D5-4BE3-AE61-84677331AD0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489855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71" name="Straight Connector 2070">
            <a:extLst>
              <a:ext uri="{FF2B5EF4-FFF2-40B4-BE49-F238E27FC236}">
                <a16:creationId xmlns:a16="http://schemas.microsoft.com/office/drawing/2014/main" id="{BD492A0C-1773-477B-83B5-C707CB0577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82600" y="6368138"/>
            <a:ext cx="11147071" cy="0"/>
          </a:xfrm>
          <a:prstGeom prst="line">
            <a:avLst/>
          </a:prstGeom>
          <a:ln w="28575">
            <a:solidFill>
              <a:srgbClr val="FFFFFF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88010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06BC1-DA4B-4111-A871-E939562F6E10}"/>
              </a:ext>
            </a:extLst>
          </p:cNvPr>
          <p:cNvSpPr txBox="1"/>
          <p:nvPr/>
        </p:nvSpPr>
        <p:spPr>
          <a:xfrm>
            <a:off x="3881963" y="836024"/>
            <a:ext cx="44280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Calculations in different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16E81-269D-4D0E-BE1B-253E2AD33F67}"/>
              </a:ext>
            </a:extLst>
          </p:cNvPr>
          <p:cNvSpPr txBox="1"/>
          <p:nvPr/>
        </p:nvSpPr>
        <p:spPr>
          <a:xfrm>
            <a:off x="1125415" y="1983545"/>
            <a:ext cx="918200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1.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88B51-0F1F-499B-8876-A7CF93E0CF83}"/>
                  </a:ext>
                </a:extLst>
              </p:cNvPr>
              <p:cNvSpPr txBox="1"/>
              <p:nvPr/>
            </p:nvSpPr>
            <p:spPr>
              <a:xfrm>
                <a:off x="1431388" y="2774908"/>
                <a:ext cx="1916723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for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1800" dirty="0"/>
                  <a:t>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){ </a:t>
                </a:r>
              </a:p>
              <a:p>
                <a:r>
                  <a:rPr lang="en-US" dirty="0"/>
                  <a:t>x = y + z;</a:t>
                </a:r>
              </a:p>
              <a:p>
                <a:r>
                  <a:rPr lang="en-US" sz="1800" dirty="0"/>
                  <a:t>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88B51-0F1F-499B-8876-A7CF93E0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8" y="2774908"/>
                <a:ext cx="1916723" cy="923330"/>
              </a:xfrm>
              <a:prstGeom prst="rect">
                <a:avLst/>
              </a:prstGeom>
              <a:blipFill>
                <a:blip r:embed="rId2"/>
                <a:stretch>
                  <a:fillRect l="-2866" t="-3289" r="-1592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5BFF-9B43-472E-8B70-F1A4105C87A8}"/>
                  </a:ext>
                </a:extLst>
              </p:cNvPr>
              <p:cNvSpPr txBox="1"/>
              <p:nvPr/>
            </p:nvSpPr>
            <p:spPr>
              <a:xfrm>
                <a:off x="3348111" y="2774908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5BFF-9B43-472E-8B70-F1A4105C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8111" y="2774908"/>
                <a:ext cx="522772" cy="369332"/>
              </a:xfrm>
              <a:prstGeom prst="rect">
                <a:avLst/>
              </a:prstGeom>
              <a:blipFill>
                <a:blip r:embed="rId3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029AD2-8D9E-4B29-811C-327FB29E37D3}"/>
                  </a:ext>
                </a:extLst>
              </p:cNvPr>
              <p:cNvSpPr txBox="1"/>
              <p:nvPr/>
            </p:nvSpPr>
            <p:spPr>
              <a:xfrm>
                <a:off x="2586110" y="3080043"/>
                <a:ext cx="1834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029AD2-8D9E-4B29-811C-327FB29E3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10" y="3080043"/>
                <a:ext cx="1834348" cy="369332"/>
              </a:xfrm>
              <a:prstGeom prst="rect">
                <a:avLst/>
              </a:prstGeom>
              <a:blipFill>
                <a:blip r:embed="rId4"/>
                <a:stretch>
                  <a:fillRect l="-265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25B14-31A9-4BEA-B0A7-4219D3B67EA2}"/>
                  </a:ext>
                </a:extLst>
              </p:cNvPr>
              <p:cNvSpPr txBox="1"/>
              <p:nvPr/>
            </p:nvSpPr>
            <p:spPr>
              <a:xfrm>
                <a:off x="2067061" y="4298401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25B14-31A9-4BEA-B0A7-4219D3B6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67061" y="4298401"/>
                <a:ext cx="910762" cy="461665"/>
              </a:xfrm>
              <a:prstGeom prst="rect">
                <a:avLst/>
              </a:prstGeom>
              <a:blipFill>
                <a:blip r:embed="rId5"/>
                <a:stretch>
                  <a:fillRect r="-1325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9C3C108-2A83-4FFF-AFE4-AF75739AF9A4}"/>
              </a:ext>
            </a:extLst>
          </p:cNvPr>
          <p:cNvSpPr txBox="1"/>
          <p:nvPr/>
        </p:nvSpPr>
        <p:spPr>
          <a:xfrm>
            <a:off x="7718623" y="1983545"/>
            <a:ext cx="1698157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2. Nested Loop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E5036E-2691-403C-8527-F30DB72AE483}"/>
                  </a:ext>
                </a:extLst>
              </p:cNvPr>
              <p:cNvSpPr txBox="1"/>
              <p:nvPr/>
            </p:nvSpPr>
            <p:spPr>
              <a:xfrm>
                <a:off x="7771544" y="2774908"/>
                <a:ext cx="2511939" cy="175432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for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){</a:t>
                </a:r>
              </a:p>
              <a:p>
                <a:r>
                  <a:rPr lang="en-US" sz="1800" dirty="0"/>
                  <a:t>        for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1800" dirty="0"/>
                  <a:t> 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){</a:t>
                </a:r>
              </a:p>
              <a:p>
                <a:r>
                  <a:rPr lang="en-US" dirty="0"/>
                  <a:t>                   x = y + z;</a:t>
                </a:r>
              </a:p>
              <a:p>
                <a:r>
                  <a:rPr lang="en-US" sz="1800" dirty="0"/>
                  <a:t>}</a:t>
                </a:r>
              </a:p>
              <a:p>
                <a:r>
                  <a:rPr lang="en-US" dirty="0"/>
                  <a:t>}</a:t>
                </a:r>
                <a:endParaRPr lang="en-US" sz="1800" dirty="0"/>
              </a:p>
              <a:p>
                <a:endParaRPr lang="en-US" sz="18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FE5036E-2691-403C-8527-F30DB72AE4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71544" y="2774908"/>
                <a:ext cx="2511939" cy="1754326"/>
              </a:xfrm>
              <a:prstGeom prst="rect">
                <a:avLst/>
              </a:prstGeom>
              <a:blipFill>
                <a:blip r:embed="rId6"/>
                <a:stretch>
                  <a:fillRect l="-2184" t="-173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C47CB-1D47-4453-BF3F-761CDBC7E0C5}"/>
                  </a:ext>
                </a:extLst>
              </p:cNvPr>
              <p:cNvSpPr txBox="1"/>
              <p:nvPr/>
            </p:nvSpPr>
            <p:spPr>
              <a:xfrm>
                <a:off x="10197667" y="3328906"/>
                <a:ext cx="183434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D5C47CB-1D47-4453-BF3F-761CDBC7E0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667" y="3328906"/>
                <a:ext cx="1834348" cy="369332"/>
              </a:xfrm>
              <a:prstGeom prst="rect">
                <a:avLst/>
              </a:prstGeom>
              <a:blipFill>
                <a:blip r:embed="rId7"/>
                <a:stretch>
                  <a:fillRect l="-2990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0474E-E7E7-47BF-860B-71528C59ED85}"/>
                  </a:ext>
                </a:extLst>
              </p:cNvPr>
              <p:cNvSpPr txBox="1"/>
              <p:nvPr/>
            </p:nvSpPr>
            <p:spPr>
              <a:xfrm>
                <a:off x="9674895" y="2774908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0474E-E7E7-47BF-860B-71528C59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4895" y="2774908"/>
                <a:ext cx="522772" cy="369332"/>
              </a:xfrm>
              <a:prstGeom prst="rect">
                <a:avLst/>
              </a:prstGeom>
              <a:blipFill>
                <a:blip r:embed="rId8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0D39D-6ABC-4BAE-8374-FD628F4ADACE}"/>
                  </a:ext>
                </a:extLst>
              </p:cNvPr>
              <p:cNvSpPr txBox="1"/>
              <p:nvPr/>
            </p:nvSpPr>
            <p:spPr>
              <a:xfrm>
                <a:off x="10022097" y="3059668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0D39D-6ABC-4BAE-8374-FD628F4AD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2097" y="3059668"/>
                <a:ext cx="522772" cy="369332"/>
              </a:xfrm>
              <a:prstGeom prst="rect">
                <a:avLst/>
              </a:prstGeom>
              <a:blipFill>
                <a:blip r:embed="rId9"/>
                <a:stretch>
                  <a:fillRect l="-9302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DE5CC5-21AB-4886-AE2C-5586D0929135}"/>
                  </a:ext>
                </a:extLst>
              </p:cNvPr>
              <p:cNvSpPr txBox="1"/>
              <p:nvPr/>
            </p:nvSpPr>
            <p:spPr>
              <a:xfrm>
                <a:off x="9230118" y="4433021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DE5CC5-21AB-4886-AE2C-5586D0929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0118" y="4433021"/>
                <a:ext cx="1053365" cy="461665"/>
              </a:xfrm>
              <a:prstGeom prst="rect">
                <a:avLst/>
              </a:prstGeom>
              <a:blipFill>
                <a:blip r:embed="rId10"/>
                <a:stretch>
                  <a:fillRect r="-1143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7127E5BD-C320-4A2C-A2DA-D86B8B95E010}"/>
              </a:ext>
            </a:extLst>
          </p:cNvPr>
          <p:cNvSpPr txBox="1"/>
          <p:nvPr/>
        </p:nvSpPr>
        <p:spPr>
          <a:xfrm>
            <a:off x="4431249" y="5190979"/>
            <a:ext cx="3329501" cy="369332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4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constant time can be neglected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413ABD9-4987-47B6-9256-A228EC84571E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63789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2" grpId="0"/>
      <p:bldP spid="13" grpId="0"/>
      <p:bldP spid="14" grpId="0"/>
      <p:bldP spid="15" grpId="0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D306BC1-DA4B-4111-A871-E939562F6E10}"/>
              </a:ext>
            </a:extLst>
          </p:cNvPr>
          <p:cNvSpPr txBox="1"/>
          <p:nvPr/>
        </p:nvSpPr>
        <p:spPr>
          <a:xfrm>
            <a:off x="4248442" y="914400"/>
            <a:ext cx="392928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Calculations in different Cases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0716E81-269D-4D0E-BE1B-253E2AD33F67}"/>
              </a:ext>
            </a:extLst>
          </p:cNvPr>
          <p:cNvSpPr txBox="1"/>
          <p:nvPr/>
        </p:nvSpPr>
        <p:spPr>
          <a:xfrm>
            <a:off x="1125415" y="1983545"/>
            <a:ext cx="2713948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3. Sequential Statements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88B51-0F1F-499B-8876-A7CF93E0CF83}"/>
                  </a:ext>
                </a:extLst>
              </p:cNvPr>
              <p:cNvSpPr txBox="1"/>
              <p:nvPr/>
            </p:nvSpPr>
            <p:spPr>
              <a:xfrm>
                <a:off x="1431387" y="3328906"/>
                <a:ext cx="24079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ii) for (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1800" dirty="0"/>
                  <a:t>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){ </a:t>
                </a:r>
              </a:p>
              <a:p>
                <a:r>
                  <a:rPr lang="en-US" dirty="0"/>
                  <a:t>x = y + z;</a:t>
                </a:r>
              </a:p>
              <a:p>
                <a:r>
                  <a:rPr lang="en-US" sz="1800" dirty="0"/>
                  <a:t>}</a:t>
                </a: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9E88B51-0F1F-499B-8876-A7CF93E0CF8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7" y="3328906"/>
                <a:ext cx="2407976" cy="923330"/>
              </a:xfrm>
              <a:prstGeom prst="rect">
                <a:avLst/>
              </a:prstGeom>
              <a:blipFill>
                <a:blip r:embed="rId2"/>
                <a:stretch>
                  <a:fillRect l="-227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5BFF-9B43-472E-8B70-F1A4105C87A8}"/>
                  </a:ext>
                </a:extLst>
              </p:cNvPr>
              <p:cNvSpPr txBox="1"/>
              <p:nvPr/>
            </p:nvSpPr>
            <p:spPr>
              <a:xfrm>
                <a:off x="3447284" y="3328906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74DE5BFF-9B43-472E-8B70-F1A4105C87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7284" y="3328906"/>
                <a:ext cx="522772" cy="369332"/>
              </a:xfrm>
              <a:prstGeom prst="rect">
                <a:avLst/>
              </a:prstGeom>
              <a:blipFill>
                <a:blip r:embed="rId3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029AD2-8D9E-4B29-811C-327FB29E37D3}"/>
                  </a:ext>
                </a:extLst>
              </p:cNvPr>
              <p:cNvSpPr txBox="1"/>
              <p:nvPr/>
            </p:nvSpPr>
            <p:spPr>
              <a:xfrm>
                <a:off x="2586109" y="3634041"/>
                <a:ext cx="234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5029AD2-8D9E-4B29-811C-327FB29E37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09" y="3634041"/>
                <a:ext cx="2343206" cy="369332"/>
              </a:xfrm>
              <a:prstGeom prst="rect">
                <a:avLst/>
              </a:prstGeom>
              <a:blipFill>
                <a:blip r:embed="rId4"/>
                <a:stretch>
                  <a:fillRect l="-20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25B14-31A9-4BEA-B0A7-4219D3B67EA2}"/>
                  </a:ext>
                </a:extLst>
              </p:cNvPr>
              <p:cNvSpPr txBox="1"/>
              <p:nvPr/>
            </p:nvSpPr>
            <p:spPr>
              <a:xfrm>
                <a:off x="2027008" y="5537136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1C25B14-31A9-4BEA-B0A7-4219D3B67E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27008" y="5537136"/>
                <a:ext cx="910762" cy="461665"/>
              </a:xfrm>
              <a:prstGeom prst="rect">
                <a:avLst/>
              </a:prstGeom>
              <a:blipFill>
                <a:blip r:embed="rId5"/>
                <a:stretch>
                  <a:fillRect r="-662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39C3C108-2A83-4FFF-AFE4-AF75739AF9A4}"/>
              </a:ext>
            </a:extLst>
          </p:cNvPr>
          <p:cNvSpPr txBox="1"/>
          <p:nvPr/>
        </p:nvSpPr>
        <p:spPr>
          <a:xfrm>
            <a:off x="7718623" y="1983545"/>
            <a:ext cx="227838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4. If-else Statements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FE5036E-2691-403C-8527-F30DB72AE483}"/>
              </a:ext>
            </a:extLst>
          </p:cNvPr>
          <p:cNvSpPr txBox="1"/>
          <p:nvPr/>
        </p:nvSpPr>
        <p:spPr>
          <a:xfrm>
            <a:off x="7771544" y="2774908"/>
            <a:ext cx="251193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/>
              <a:t>if (condition){</a:t>
            </a:r>
          </a:p>
          <a:p>
            <a:endParaRPr lang="en-US" dirty="0"/>
          </a:p>
          <a:p>
            <a:r>
              <a:rPr lang="en-US" sz="1800" dirty="0"/>
              <a:t>}</a:t>
            </a:r>
          </a:p>
          <a:p>
            <a:r>
              <a:rPr lang="en-US" dirty="0"/>
              <a:t>else</a:t>
            </a:r>
          </a:p>
          <a:p>
            <a:r>
              <a:rPr lang="en-US" sz="1800" dirty="0"/>
              <a:t>{</a:t>
            </a:r>
            <a:br>
              <a:rPr lang="en-US" sz="1800" dirty="0"/>
            </a:br>
            <a:endParaRPr lang="en-US" sz="1800" dirty="0"/>
          </a:p>
          <a:p>
            <a:r>
              <a:rPr lang="en-US" dirty="0"/>
              <a:t>}</a:t>
            </a:r>
            <a:endParaRPr lang="en-US" sz="1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0474E-E7E7-47BF-860B-71528C59ED85}"/>
                  </a:ext>
                </a:extLst>
              </p:cNvPr>
              <p:cNvSpPr txBox="1"/>
              <p:nvPr/>
            </p:nvSpPr>
            <p:spPr>
              <a:xfrm>
                <a:off x="9327693" y="4180245"/>
                <a:ext cx="63010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1260474E-E7E7-47BF-860B-71528C59ED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693" y="4180245"/>
                <a:ext cx="630109" cy="369332"/>
              </a:xfrm>
              <a:prstGeom prst="rect">
                <a:avLst/>
              </a:prstGeom>
              <a:blipFill>
                <a:blip r:embed="rId6"/>
                <a:stretch>
                  <a:fillRect l="-7767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0D39D-6ABC-4BAE-8374-FD628F4ADACE}"/>
                  </a:ext>
                </a:extLst>
              </p:cNvPr>
              <p:cNvSpPr txBox="1"/>
              <p:nvPr/>
            </p:nvSpPr>
            <p:spPr>
              <a:xfrm>
                <a:off x="9327693" y="3109016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4C0D39D-6ABC-4BAE-8374-FD628F4ADA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27693" y="3109016"/>
                <a:ext cx="522772" cy="369332"/>
              </a:xfrm>
              <a:prstGeom prst="rect">
                <a:avLst/>
              </a:prstGeom>
              <a:blipFill>
                <a:blip r:embed="rId7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DE5CC5-21AB-4886-AE2C-5586D0929135}"/>
                  </a:ext>
                </a:extLst>
              </p:cNvPr>
              <p:cNvSpPr txBox="1"/>
              <p:nvPr/>
            </p:nvSpPr>
            <p:spPr>
              <a:xfrm>
                <a:off x="8857813" y="5508130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21DE5CC5-21AB-4886-AE2C-5586D09291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7813" y="5508130"/>
                <a:ext cx="1053365" cy="461665"/>
              </a:xfrm>
              <a:prstGeom prst="rect">
                <a:avLst/>
              </a:prstGeom>
              <a:blipFill>
                <a:blip r:embed="rId8"/>
                <a:stretch>
                  <a:fillRect r="-1143" b="-19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D2A13C7B-0E3C-4ED3-87BB-15A1C4B83493}"/>
              </a:ext>
            </a:extLst>
          </p:cNvPr>
          <p:cNvSpPr txBox="1"/>
          <p:nvPr/>
        </p:nvSpPr>
        <p:spPr>
          <a:xfrm>
            <a:off x="1431387" y="2846169"/>
            <a:ext cx="1195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i</a:t>
            </a:r>
            <a:r>
              <a:rPr lang="en-US" dirty="0"/>
              <a:t>) a = a+ b;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3FE7C5-CEC8-41A8-8190-2F6C355DAF07}"/>
                  </a:ext>
                </a:extLst>
              </p:cNvPr>
              <p:cNvSpPr txBox="1"/>
              <p:nvPr/>
            </p:nvSpPr>
            <p:spPr>
              <a:xfrm>
                <a:off x="2720481" y="2807007"/>
                <a:ext cx="233788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F83FE7C5-CEC8-41A8-8190-2F6C355DAF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0481" y="2807007"/>
                <a:ext cx="2337884" cy="369332"/>
              </a:xfrm>
              <a:prstGeom prst="rect">
                <a:avLst/>
              </a:prstGeom>
              <a:blipFill>
                <a:blip r:embed="rId9"/>
                <a:stretch>
                  <a:fillRect l="-2083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0D7ABF-5A6F-44A2-92A1-D44454EA0E69}"/>
                  </a:ext>
                </a:extLst>
              </p:cNvPr>
              <p:cNvSpPr txBox="1"/>
              <p:nvPr/>
            </p:nvSpPr>
            <p:spPr>
              <a:xfrm>
                <a:off x="1431387" y="4433021"/>
                <a:ext cx="2407976" cy="92333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800" dirty="0"/>
                  <a:t>iii) for (</a:t>
                </a:r>
                <a14:m>
                  <m:oMath xmlns:m="http://schemas.openxmlformats.org/officeDocument/2006/math">
                    <m:r>
                      <a:rPr lang="en-US" sz="18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1800" dirty="0"/>
                  <a:t>to </a:t>
                </a:r>
                <a14:m>
                  <m:oMath xmlns:m="http://schemas.openxmlformats.org/officeDocument/2006/math">
                    <m:r>
                      <a:rPr lang="en-US" sz="18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1800" dirty="0"/>
                  <a:t>){ </a:t>
                </a:r>
              </a:p>
              <a:p>
                <a:r>
                  <a:rPr lang="en-US" dirty="0"/>
                  <a:t>c = d + e;</a:t>
                </a:r>
              </a:p>
              <a:p>
                <a:r>
                  <a:rPr lang="en-US" sz="1800" dirty="0"/>
                  <a:t>}</a:t>
                </a: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230D7ABF-5A6F-44A2-92A1-D44454EA0E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1387" y="4433021"/>
                <a:ext cx="2407976" cy="923330"/>
              </a:xfrm>
              <a:prstGeom prst="rect">
                <a:avLst/>
              </a:prstGeom>
              <a:blipFill>
                <a:blip r:embed="rId10"/>
                <a:stretch>
                  <a:fillRect l="-2278" t="-3289"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246E3-DE48-4F9F-8FF2-AB57F47A12F9}"/>
                  </a:ext>
                </a:extLst>
              </p:cNvPr>
              <p:cNvSpPr txBox="1"/>
              <p:nvPr/>
            </p:nvSpPr>
            <p:spPr>
              <a:xfrm>
                <a:off x="3520317" y="4433021"/>
                <a:ext cx="52277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8A0246E3-DE48-4F9F-8FF2-AB57F47A12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20317" y="4433021"/>
                <a:ext cx="522772" cy="369332"/>
              </a:xfrm>
              <a:prstGeom prst="rect">
                <a:avLst/>
              </a:prstGeom>
              <a:blipFill>
                <a:blip r:embed="rId11"/>
                <a:stretch>
                  <a:fillRect l="-9302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2C42A7-CDB9-4B6D-813E-2BD380EDC5E1}"/>
                  </a:ext>
                </a:extLst>
              </p:cNvPr>
              <p:cNvSpPr txBox="1"/>
              <p:nvPr/>
            </p:nvSpPr>
            <p:spPr>
              <a:xfrm>
                <a:off x="2586109" y="4738156"/>
                <a:ext cx="23432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𝑐𝑜𝑛𝑠𝑡𝑎𝑛𝑡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𝑡𝑖𝑚𝑒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𝑐</m:t>
                        </m:r>
                      </m:e>
                      <m:sub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412C42A7-CDB9-4B6D-813E-2BD380EDC5E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86109" y="4738156"/>
                <a:ext cx="2343206" cy="369332"/>
              </a:xfrm>
              <a:prstGeom prst="rect">
                <a:avLst/>
              </a:prstGeom>
              <a:blipFill>
                <a:blip r:embed="rId12"/>
                <a:stretch>
                  <a:fillRect l="-2078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847C9-DFE9-45E8-9F3E-53DC3769B356}"/>
                  </a:ext>
                </a:extLst>
              </p:cNvPr>
              <p:cNvSpPr txBox="1"/>
              <p:nvPr/>
            </p:nvSpPr>
            <p:spPr>
              <a:xfrm>
                <a:off x="3162055" y="5647499"/>
                <a:ext cx="2172774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9A847C9-DFE9-45E8-9F3E-53DC3769B3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2055" y="5647499"/>
                <a:ext cx="2172774" cy="276999"/>
              </a:xfrm>
              <a:prstGeom prst="rect">
                <a:avLst/>
              </a:prstGeom>
              <a:blipFill>
                <a:blip r:embed="rId13"/>
                <a:stretch>
                  <a:fillRect l="-843" r="-1124" b="-1956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95FFA6FB-7007-4015-9BE5-FAAAFC47E5B4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3175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 animBg="1"/>
      <p:bldP spid="13" grpId="0"/>
      <p:bldP spid="14" grpId="0"/>
      <p:bldP spid="15" grpId="0" animBg="1"/>
      <p:bldP spid="16" grpId="0"/>
      <p:bldP spid="18" grpId="0"/>
      <p:bldP spid="19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5CF74-364B-4A40-8099-B8068D183E5C}"/>
                  </a:ext>
                </a:extLst>
              </p:cNvPr>
              <p:cNvSpPr txBox="1"/>
              <p:nvPr/>
            </p:nvSpPr>
            <p:spPr>
              <a:xfrm>
                <a:off x="1181686" y="2082018"/>
                <a:ext cx="257506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2F5CF74-364B-4A40-8099-B8068D183E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1686" y="2082018"/>
                <a:ext cx="2575064" cy="2246769"/>
              </a:xfrm>
              <a:prstGeom prst="rect">
                <a:avLst/>
              </a:prstGeom>
              <a:blipFill>
                <a:blip r:embed="rId2"/>
                <a:stretch>
                  <a:fillRect l="-2607" t="-1902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055B5-95E0-4F36-ABE1-3B8BF383AA18}"/>
                  </a:ext>
                </a:extLst>
              </p:cNvPr>
              <p:cNvSpPr txBox="1"/>
              <p:nvPr/>
            </p:nvSpPr>
            <p:spPr>
              <a:xfrm>
                <a:off x="8100646" y="2082018"/>
                <a:ext cx="2575064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Algo2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</m:t>
                    </m:r>
                  </m:oMath>
                </a14:m>
                <a:r>
                  <a:rPr lang="en-US" sz="2000" dirty="0"/>
                  <a:t> 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endParaRPr lang="en-US" sz="2000" dirty="0"/>
              </a:p>
              <a:p>
                <a:endParaRPr lang="en-US" sz="2000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AF055B5-95E0-4F36-ABE1-3B8BF383AA1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00646" y="2082018"/>
                <a:ext cx="2575064" cy="2862322"/>
              </a:xfrm>
              <a:prstGeom prst="rect">
                <a:avLst/>
              </a:prstGeom>
              <a:blipFill>
                <a:blip r:embed="rId3"/>
                <a:stretch>
                  <a:fillRect l="-2607" t="-1493" r="-16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B7CF2A-C319-457A-A015-FE596743E9E5}"/>
                  </a:ext>
                </a:extLst>
              </p:cNvPr>
              <p:cNvSpPr txBox="1"/>
              <p:nvPr/>
            </p:nvSpPr>
            <p:spPr>
              <a:xfrm>
                <a:off x="1516290" y="4405730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2B7CF2A-C319-457A-A015-FE596743E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90" y="4405730"/>
                <a:ext cx="910762" cy="461665"/>
              </a:xfrm>
              <a:prstGeom prst="rect">
                <a:avLst/>
              </a:prstGeom>
              <a:blipFill>
                <a:blip r:embed="rId4"/>
                <a:stretch>
                  <a:fillRect r="-662" b="-19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7CF74-C8F1-470C-BDB4-C56E2D51361F}"/>
                  </a:ext>
                </a:extLst>
              </p:cNvPr>
              <p:cNvSpPr txBox="1"/>
              <p:nvPr/>
            </p:nvSpPr>
            <p:spPr>
              <a:xfrm>
                <a:off x="8960932" y="4822820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297CF74-C8F1-470C-BDB4-C56E2D51361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60932" y="4822820"/>
                <a:ext cx="1053365" cy="461665"/>
              </a:xfrm>
              <a:prstGeom prst="rect">
                <a:avLst/>
              </a:prstGeom>
              <a:blipFill>
                <a:blip r:embed="rId5"/>
                <a:stretch>
                  <a:fillRect r="-571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07813256-F11A-48ED-9A8D-FEAD72DA211A}"/>
              </a:ext>
            </a:extLst>
          </p:cNvPr>
          <p:cNvSpPr txBox="1"/>
          <p:nvPr/>
        </p:nvSpPr>
        <p:spPr>
          <a:xfrm>
            <a:off x="10424160" y="3145387"/>
            <a:ext cx="1496243" cy="369332"/>
          </a:xfrm>
          <a:prstGeom prst="rect">
            <a:avLst/>
          </a:prstGeom>
          <a:noFill/>
          <a:ln>
            <a:solidFill>
              <a:schemeClr val="bg1">
                <a:lumMod val="6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//nested loop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26332522-DBA4-4482-96A8-E7B273A7AD6A}"/>
              </a:ext>
            </a:extLst>
          </p:cNvPr>
          <p:cNvSpPr txBox="1"/>
          <p:nvPr/>
        </p:nvSpPr>
        <p:spPr>
          <a:xfrm>
            <a:off x="4564971" y="773722"/>
            <a:ext cx="30620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/>
              <a:t>More Examples</a:t>
            </a:r>
          </a:p>
        </p:txBody>
      </p:sp>
      <p:pic>
        <p:nvPicPr>
          <p:cNvPr id="1026" name="Picture 2" descr="45,906 Examples Stock Illustrations, Cliparts and Royalty Free Examples  Vectors">
            <a:extLst>
              <a:ext uri="{FF2B5EF4-FFF2-40B4-BE49-F238E27FC236}">
                <a16:creationId xmlns:a16="http://schemas.microsoft.com/office/drawing/2014/main" id="{927B58EA-4D93-4906-9801-AB39AFB36E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82237"/>
            <a:ext cx="2177154" cy="1799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B5CFD71-5FEF-4110-89E8-1F5B0381FE3C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13533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3D7BDCA-14EA-429E-9B64-9E4631F4EE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605" y="895771"/>
            <a:ext cx="5018789" cy="5294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139172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99C433-3F51-47DB-A1DB-9CCEBF0C80DE}"/>
                  </a:ext>
                </a:extLst>
              </p:cNvPr>
              <p:cNvSpPr txBox="1"/>
              <p:nvPr/>
            </p:nvSpPr>
            <p:spPr>
              <a:xfrm>
                <a:off x="661182" y="1182231"/>
                <a:ext cx="345985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Algo3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∗2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A99C433-3F51-47DB-A1DB-9CCEBF0C80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1182" y="1182231"/>
                <a:ext cx="3459858" cy="2246769"/>
              </a:xfrm>
              <a:prstGeom prst="rect">
                <a:avLst/>
              </a:prstGeom>
              <a:blipFill>
                <a:blip r:embed="rId2"/>
                <a:stretch>
                  <a:fillRect l="-1761" t="-1897" r="-88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C0F3F0-4530-48FF-AA91-E82E1407F01D}"/>
                  </a:ext>
                </a:extLst>
              </p:cNvPr>
              <p:cNvSpPr txBox="1"/>
              <p:nvPr/>
            </p:nvSpPr>
            <p:spPr>
              <a:xfrm>
                <a:off x="7129976" y="1182230"/>
                <a:ext cx="345985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Algo4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∗5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C0F3F0-4530-48FF-AA91-E82E1407F01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9976" y="1182230"/>
                <a:ext cx="3459858" cy="2246769"/>
              </a:xfrm>
              <a:prstGeom prst="rect">
                <a:avLst/>
              </a:prstGeom>
              <a:blipFill>
                <a:blip r:embed="rId3"/>
                <a:stretch>
                  <a:fillRect l="-1940" t="-1902" r="-8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4E7BCF-E6DE-48E1-9B80-C6D579322AA6}"/>
                  </a:ext>
                </a:extLst>
              </p:cNvPr>
              <p:cNvSpPr txBox="1"/>
              <p:nvPr/>
            </p:nvSpPr>
            <p:spPr>
              <a:xfrm>
                <a:off x="1298307" y="3194203"/>
                <a:ext cx="24029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→1, 2, 4, 8, 16, 32, 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34E7BCF-E6DE-48E1-9B80-C6D579322AA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07" y="3194203"/>
                <a:ext cx="2402966" cy="276999"/>
              </a:xfrm>
              <a:prstGeom prst="rect">
                <a:avLst/>
              </a:prstGeom>
              <a:blipFill>
                <a:blip r:embed="rId4"/>
                <a:stretch>
                  <a:fillRect l="-2030" r="-1015" b="-13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E76EE-FFFD-46F5-B375-001B345A18A8}"/>
                  </a:ext>
                </a:extLst>
              </p:cNvPr>
              <p:cNvSpPr txBox="1"/>
              <p:nvPr/>
            </p:nvSpPr>
            <p:spPr>
              <a:xfrm>
                <a:off x="1298307" y="3798277"/>
                <a:ext cx="2442528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,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… 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FC4E76EE-FFFD-46F5-B375-001B345A1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8307" y="3798277"/>
                <a:ext cx="2442528" cy="281937"/>
              </a:xfrm>
              <a:prstGeom prst="rect">
                <a:avLst/>
              </a:prstGeom>
              <a:blipFill>
                <a:blip r:embed="rId5"/>
                <a:stretch>
                  <a:fillRect l="-1995" t="-2174" r="-249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A106A-9519-4DFC-8659-35A24A3C314E}"/>
                  </a:ext>
                </a:extLst>
              </p:cNvPr>
              <p:cNvSpPr txBox="1"/>
              <p:nvPr/>
            </p:nvSpPr>
            <p:spPr>
              <a:xfrm>
                <a:off x="2130683" y="4266319"/>
                <a:ext cx="738214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CBA106A-9519-4DFC-8659-35A24A3C31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0683" y="4266319"/>
                <a:ext cx="738214" cy="281937"/>
              </a:xfrm>
              <a:prstGeom prst="rect">
                <a:avLst/>
              </a:prstGeom>
              <a:blipFill>
                <a:blip r:embed="rId6"/>
                <a:stretch>
                  <a:fillRect l="-4132" t="-2174" r="-2479" b="-86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C81467-3AC2-4188-A105-C57ABE2EFD1B}"/>
                  </a:ext>
                </a:extLst>
              </p:cNvPr>
              <p:cNvSpPr txBox="1"/>
              <p:nvPr/>
            </p:nvSpPr>
            <p:spPr>
              <a:xfrm>
                <a:off x="2116471" y="4642065"/>
                <a:ext cx="738215" cy="2819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A7C81467-3AC2-4188-A105-C57ABE2EFD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16471" y="4642065"/>
                <a:ext cx="738215" cy="281937"/>
              </a:xfrm>
              <a:prstGeom prst="rect">
                <a:avLst/>
              </a:prstGeom>
              <a:blipFill>
                <a:blip r:embed="rId7"/>
                <a:stretch>
                  <a:fillRect l="-6612" t="-2128" r="-4132" b="-85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2359C-1FAC-47CD-8C63-3AC2E68235C7}"/>
                  </a:ext>
                </a:extLst>
              </p:cNvPr>
              <p:cNvSpPr txBox="1"/>
              <p:nvPr/>
            </p:nvSpPr>
            <p:spPr>
              <a:xfrm>
                <a:off x="1979936" y="5059778"/>
                <a:ext cx="1079270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unc>
                        <m:func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b="0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72359C-1FAC-47CD-8C63-3AC2E68235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79936" y="5059778"/>
                <a:ext cx="1079270" cy="276999"/>
              </a:xfrm>
              <a:prstGeom prst="rect">
                <a:avLst/>
              </a:prstGeom>
              <a:blipFill>
                <a:blip r:embed="rId8"/>
                <a:stretch>
                  <a:fillRect l="-5085" r="-2260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3483F-E8A1-47E8-A8F7-898F60494784}"/>
                  </a:ext>
                </a:extLst>
              </p:cNvPr>
              <p:cNvSpPr txBox="1"/>
              <p:nvPr/>
            </p:nvSpPr>
            <p:spPr>
              <a:xfrm>
                <a:off x="1758461" y="5688496"/>
                <a:ext cx="133119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003483F-E8A1-47E8-A8F7-898F6049478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58461" y="5688496"/>
                <a:ext cx="1331198" cy="369332"/>
              </a:xfrm>
              <a:prstGeom prst="rect">
                <a:avLst/>
              </a:prstGeom>
              <a:blipFill>
                <a:blip r:embed="rId9"/>
                <a:stretch>
                  <a:fillRect l="-4072" r="-7240" b="-349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438C2F-E53D-45FD-9FF6-A816288E9DA4}"/>
                  </a:ext>
                </a:extLst>
              </p:cNvPr>
              <p:cNvSpPr txBox="1"/>
              <p:nvPr/>
            </p:nvSpPr>
            <p:spPr>
              <a:xfrm>
                <a:off x="8469691" y="3286536"/>
                <a:ext cx="1331198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5438C2F-E53D-45FD-9FF6-A816288E9D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9691" y="3286536"/>
                <a:ext cx="1331198" cy="369332"/>
              </a:xfrm>
              <a:prstGeom prst="rect">
                <a:avLst/>
              </a:prstGeom>
              <a:blipFill>
                <a:blip r:embed="rId10"/>
                <a:stretch>
                  <a:fillRect l="-4072" r="-7240" b="-349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12F4E029-AD68-4221-B4F6-177C7DAB3064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1F21B-BC92-4546-B464-74ACD7E86D0E}"/>
                  </a:ext>
                </a:extLst>
              </p:cNvPr>
              <p:cNvSpPr txBox="1"/>
              <p:nvPr/>
            </p:nvSpPr>
            <p:spPr>
              <a:xfrm>
                <a:off x="5340223" y="3858484"/>
                <a:ext cx="3579506" cy="193899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Algo5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 </m:t>
                    </m:r>
                    <m:sSup>
                      <m:sSupPr>
                        <m:ctrlPr>
                          <a:rPr lang="en-US" sz="2000" i="1" dirty="0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p>
                        <m:r>
                          <a:rPr lang="en-US" sz="2000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∗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5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611F21B-BC92-4546-B464-74ACD7E86D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0223" y="3858484"/>
                <a:ext cx="3579506" cy="1938992"/>
              </a:xfrm>
              <a:prstGeom prst="rect">
                <a:avLst/>
              </a:prstGeom>
              <a:blipFill>
                <a:blip r:embed="rId11"/>
                <a:stretch>
                  <a:fillRect l="-1704" t="-2201" r="-852" b="-44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4C55-F72A-4165-AFD3-0F3555BA92BA}"/>
                  </a:ext>
                </a:extLst>
              </p:cNvPr>
              <p:cNvSpPr txBox="1"/>
              <p:nvPr/>
            </p:nvSpPr>
            <p:spPr>
              <a:xfrm>
                <a:off x="6393076" y="5797476"/>
                <a:ext cx="1473800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5</m:t>
                              </m:r>
                            </m:sub>
                          </m:sSub>
                        </m:fName>
                        <m:e>
                          <m:sSup>
                            <m:sSupPr>
                              <m:ctrlPr>
                                <a:rPr lang="en-US" sz="240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p>
                          </m:sSup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FAFC4C55-F72A-4165-AFD3-0F3555BA92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93076" y="5797476"/>
                <a:ext cx="1473800" cy="369332"/>
              </a:xfrm>
              <a:prstGeom prst="rect">
                <a:avLst/>
              </a:prstGeom>
              <a:blipFill>
                <a:blip r:embed="rId12"/>
                <a:stretch>
                  <a:fillRect l="-4115" r="-6584" b="-349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48812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0" grpId="0" animBg="1"/>
      <p:bldP spid="13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>
            <a:extLst>
              <a:ext uri="{FF2B5EF4-FFF2-40B4-BE49-F238E27FC236}">
                <a16:creationId xmlns:a16="http://schemas.microsoft.com/office/drawing/2014/main" id="{967C4739-7D13-40D4-87B9-0ED08104B3EC}"/>
              </a:ext>
            </a:extLst>
          </p:cNvPr>
          <p:cNvGrpSpPr/>
          <p:nvPr/>
        </p:nvGrpSpPr>
        <p:grpSpPr>
          <a:xfrm>
            <a:off x="1711717" y="1043617"/>
            <a:ext cx="8485762" cy="4902742"/>
            <a:chOff x="1853119" y="977629"/>
            <a:chExt cx="8485762" cy="490274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4BDDC8B4-4B37-4ACC-B8E3-F7C6C983CBA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30399" t="23546" b="4965"/>
            <a:stretch/>
          </p:blipFill>
          <p:spPr>
            <a:xfrm>
              <a:off x="1853119" y="977629"/>
              <a:ext cx="8485762" cy="4902742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201E3BB-1360-426E-9181-26D2094F92B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25000"/>
                      </a14:imgEffect>
                    </a14:imgLayer>
                  </a14:imgProps>
                </a:ext>
              </a:extLst>
            </a:blip>
            <a:srcRect l="-1250" t="23688" r="84707" b="49877"/>
            <a:stretch/>
          </p:blipFill>
          <p:spPr>
            <a:xfrm>
              <a:off x="1853119" y="1081092"/>
              <a:ext cx="2016868" cy="181293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47809038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6AD4E9-50E8-4042-890E-BD05674DBB4C}"/>
                  </a:ext>
                </a:extLst>
              </p:cNvPr>
              <p:cNvSpPr txBox="1"/>
              <p:nvPr/>
            </p:nvSpPr>
            <p:spPr>
              <a:xfrm>
                <a:off x="954259" y="957147"/>
                <a:ext cx="335854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Algo6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sSup>
                      <m:sSup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6C6AD4E9-50E8-4042-890E-BD05674DBB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4259" y="957147"/>
                <a:ext cx="3358548" cy="2246769"/>
              </a:xfrm>
              <a:prstGeom prst="rect">
                <a:avLst/>
              </a:prstGeom>
              <a:blipFill>
                <a:blip r:embed="rId2"/>
                <a:stretch>
                  <a:fillRect l="-2000" t="-1626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8A64F5-B789-4E6E-B00B-43CA232AC78B}"/>
                  </a:ext>
                </a:extLst>
              </p:cNvPr>
              <p:cNvSpPr txBox="1"/>
              <p:nvPr/>
            </p:nvSpPr>
            <p:spPr>
              <a:xfrm>
                <a:off x="6846278" y="957146"/>
                <a:ext cx="2575064" cy="34778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Algo7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while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{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++;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758A64F5-B789-4E6E-B00B-43CA232AC7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78" y="957146"/>
                <a:ext cx="2575064" cy="3477875"/>
              </a:xfrm>
              <a:prstGeom prst="rect">
                <a:avLst/>
              </a:prstGeom>
              <a:blipFill>
                <a:blip r:embed="rId3"/>
                <a:stretch>
                  <a:fillRect l="-2370" t="-1051" r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EBFC15-5B95-439F-A8A5-F0B0145E6BF3}"/>
                  </a:ext>
                </a:extLst>
              </p:cNvPr>
              <p:cNvSpPr txBox="1"/>
              <p:nvPr/>
            </p:nvSpPr>
            <p:spPr>
              <a:xfrm>
                <a:off x="1672460" y="3077310"/>
                <a:ext cx="1181927" cy="90249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b="0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sSup>
                            <m:sSup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&lt;=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7EBFC15-5B95-439F-A8A5-F0B0145E6BF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72460" y="3077310"/>
                <a:ext cx="1181927" cy="902491"/>
              </a:xfrm>
              <a:prstGeom prst="rect">
                <a:avLst/>
              </a:prstGeom>
              <a:blipFill>
                <a:blip r:embed="rId4"/>
                <a:stretch>
                  <a:fillRect r="-2577" b="-27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380ACF-B2A0-46FD-AFC6-F762689B27E5}"/>
                  </a:ext>
                </a:extLst>
              </p:cNvPr>
              <p:cNvSpPr txBox="1"/>
              <p:nvPr/>
            </p:nvSpPr>
            <p:spPr>
              <a:xfrm>
                <a:off x="1516290" y="4574542"/>
                <a:ext cx="1112869" cy="4657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9380ACF-B2A0-46FD-AFC6-F762689B27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16290" y="4574542"/>
                <a:ext cx="1112869" cy="465769"/>
              </a:xfrm>
              <a:prstGeom prst="rect">
                <a:avLst/>
              </a:prstGeom>
              <a:blipFill>
                <a:blip r:embed="rId5"/>
                <a:stretch>
                  <a:fillRect r="-1087" b="-17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Right Brace 5">
            <a:extLst>
              <a:ext uri="{FF2B5EF4-FFF2-40B4-BE49-F238E27FC236}">
                <a16:creationId xmlns:a16="http://schemas.microsoft.com/office/drawing/2014/main" id="{F69D6E36-75D5-4318-A264-3AB14A6A8F45}"/>
              </a:ext>
            </a:extLst>
          </p:cNvPr>
          <p:cNvSpPr/>
          <p:nvPr/>
        </p:nvSpPr>
        <p:spPr>
          <a:xfrm>
            <a:off x="9421342" y="2601848"/>
            <a:ext cx="393896" cy="926707"/>
          </a:xfrm>
          <a:prstGeom prst="rightBrace">
            <a:avLst>
              <a:gd name="adj1" fmla="val 21678"/>
              <a:gd name="adj2" fmla="val 45446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E04716-9E97-4F35-82A8-FB1E72E4D62C}"/>
              </a:ext>
            </a:extLst>
          </p:cNvPr>
          <p:cNvSpPr txBox="1"/>
          <p:nvPr/>
        </p:nvSpPr>
        <p:spPr>
          <a:xfrm>
            <a:off x="9833995" y="2603536"/>
            <a:ext cx="216241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// all operations inside any loop considered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2813882-CE20-4B6E-B3DE-FE6167866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988276"/>
                  </p:ext>
                </p:extLst>
              </p:nvPr>
            </p:nvGraphicFramePr>
            <p:xfrm>
              <a:off x="7644906" y="4203702"/>
              <a:ext cx="355287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4109">
                      <a:extLst>
                        <a:ext uri="{9D8B030D-6E8A-4147-A177-3AD203B41FA5}">
                          <a16:colId xmlns:a16="http://schemas.microsoft.com/office/drawing/2014/main" val="3166775622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999273737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152158237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120309765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486206465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720223956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887064352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24652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6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10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22591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5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… 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515514513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8" name="Table 8">
                <a:extLst>
                  <a:ext uri="{FF2B5EF4-FFF2-40B4-BE49-F238E27FC236}">
                    <a16:creationId xmlns:a16="http://schemas.microsoft.com/office/drawing/2014/main" id="{D2813882-CE20-4B6E-B3DE-FE6167866060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50988276"/>
                  </p:ext>
                </p:extLst>
              </p:nvPr>
            </p:nvGraphicFramePr>
            <p:xfrm>
              <a:off x="7644906" y="4203702"/>
              <a:ext cx="355287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444109">
                      <a:extLst>
                        <a:ext uri="{9D8B030D-6E8A-4147-A177-3AD203B41FA5}">
                          <a16:colId xmlns:a16="http://schemas.microsoft.com/office/drawing/2014/main" val="3166775622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999273737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152158237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120309765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486206465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2720223956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887064352"/>
                        </a:ext>
                      </a:extLst>
                    </a:gridCol>
                    <a:gridCol w="444109">
                      <a:extLst>
                        <a:ext uri="{9D8B030D-6E8A-4147-A177-3AD203B41FA5}">
                          <a16:colId xmlns:a16="http://schemas.microsoft.com/office/drawing/2014/main" val="124652489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0" t="-1613" r="-70137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370" t="-1613" r="-60137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1613" r="-50137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1613" r="-40137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6944" t="-1613" r="-306944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000" t="-1613" r="-20274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0000" t="-1613" r="-10274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0000" t="-1613" r="-2740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2259149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370" t="-103279" r="-7013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101370" t="-103279" r="-6013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201370" t="-103279" r="-5013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301370" t="-103279" r="-40137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406944" t="-103279" r="-306944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500000" t="-103279" r="-2027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600000" t="-103279" r="-10274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6"/>
                          <a:stretch>
                            <a:fillRect l="-700000" t="-103279" r="-2740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15514513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33A1CC-41E1-430E-9427-B209BE2AFDFA}"/>
                  </a:ext>
                </a:extLst>
              </p:cNvPr>
              <p:cNvSpPr txBox="1"/>
              <p:nvPr/>
            </p:nvSpPr>
            <p:spPr>
              <a:xfrm>
                <a:off x="6185488" y="4682489"/>
                <a:ext cx="1171154" cy="46743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𝑧</m:t>
                          </m:r>
                          <m:r>
                            <a:rPr lang="en-US" sz="1600" i="1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A33A1CC-41E1-430E-9427-B209BE2AFD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88" y="4682489"/>
                <a:ext cx="1171154" cy="46743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05A704-3328-4B8A-88E8-9265BF76E77B}"/>
                  </a:ext>
                </a:extLst>
              </p:cNvPr>
              <p:cNvSpPr txBox="1"/>
              <p:nvPr/>
            </p:nvSpPr>
            <p:spPr>
              <a:xfrm>
                <a:off x="6185488" y="5397393"/>
                <a:ext cx="124386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𝑧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=2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705A704-3328-4B8A-88E8-9265BF76E77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85488" y="5397393"/>
                <a:ext cx="1243867" cy="276999"/>
              </a:xfrm>
              <a:prstGeom prst="rect">
                <a:avLst/>
              </a:prstGeom>
              <a:blipFill>
                <a:blip r:embed="rId8"/>
                <a:stretch>
                  <a:fillRect l="-2451" r="-3431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ABD36-BA7E-4160-854D-18D6602DC05C}"/>
                  </a:ext>
                </a:extLst>
              </p:cNvPr>
              <p:cNvSpPr txBox="1"/>
              <p:nvPr/>
            </p:nvSpPr>
            <p:spPr>
              <a:xfrm>
                <a:off x="6401829" y="5802660"/>
                <a:ext cx="888898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9A2ABD36-BA7E-4160-854D-18D6602DC0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1829" y="5802660"/>
                <a:ext cx="888898" cy="309637"/>
              </a:xfrm>
              <a:prstGeom prst="rect">
                <a:avLst/>
              </a:prstGeom>
              <a:blipFill>
                <a:blip r:embed="rId9"/>
                <a:stretch>
                  <a:fillRect l="-3425" r="-6164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F68413-011B-4B6B-A6A7-1C283753E68A}"/>
                  </a:ext>
                </a:extLst>
              </p:cNvPr>
              <p:cNvSpPr txBox="1"/>
              <p:nvPr/>
            </p:nvSpPr>
            <p:spPr>
              <a:xfrm>
                <a:off x="7356642" y="5802660"/>
                <a:ext cx="1028487" cy="30963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chemeClr val="accent6">
                              <a:lumMod val="60000"/>
                              <a:lumOff val="40000"/>
                            </a:schemeClr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solidFill>
                                <a:schemeClr val="accent6">
                                  <a:lumMod val="60000"/>
                                  <a:lumOff val="40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ad>
                        <m:radPr>
                          <m:degHide m:val="on"/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B0F68413-011B-4B6B-A6A7-1C283753E6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6642" y="5802660"/>
                <a:ext cx="1028487" cy="309637"/>
              </a:xfrm>
              <a:prstGeom prst="rect">
                <a:avLst/>
              </a:prstGeom>
              <a:blipFill>
                <a:blip r:embed="rId10"/>
                <a:stretch>
                  <a:fillRect l="-2367" r="-2367" b="-7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67D9C-7BED-4EE3-AA56-14472F99991C}"/>
                  </a:ext>
                </a:extLst>
              </p:cNvPr>
              <p:cNvSpPr txBox="1"/>
              <p:nvPr/>
            </p:nvSpPr>
            <p:spPr>
              <a:xfrm>
                <a:off x="9687129" y="5708338"/>
                <a:ext cx="1112869" cy="46576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ad>
                        <m:radPr>
                          <m:degHide m:val="on"/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rad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C267D9C-7BED-4EE3-AA56-14472F9999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87129" y="5708338"/>
                <a:ext cx="1112869" cy="465769"/>
              </a:xfrm>
              <a:prstGeom prst="rect">
                <a:avLst/>
              </a:prstGeom>
              <a:blipFill>
                <a:blip r:embed="rId11"/>
                <a:stretch>
                  <a:fillRect r="-1081" b="-1772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7BB92B3D-A283-4907-873B-C3D6AAB9AE09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9175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9" grpId="0"/>
      <p:bldP spid="10" grpId="0"/>
      <p:bldP spid="11" grpId="0"/>
      <p:bldP spid="12" grpId="0"/>
      <p:bldP spid="1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F032EC-AEB7-47DC-B2B8-7B774FCC8989}"/>
                  </a:ext>
                </a:extLst>
              </p:cNvPr>
              <p:cNvSpPr txBox="1"/>
              <p:nvPr/>
            </p:nvSpPr>
            <p:spPr>
              <a:xfrm>
                <a:off x="771378" y="1153550"/>
                <a:ext cx="3957430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Algo8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∗ 2)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AF032EC-AEB7-47DC-B2B8-7B774FCC89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8" y="1153550"/>
                <a:ext cx="3957430" cy="2862322"/>
              </a:xfrm>
              <a:prstGeom prst="rect">
                <a:avLst/>
              </a:prstGeom>
              <a:blipFill>
                <a:blip r:embed="rId2"/>
                <a:stretch>
                  <a:fillRect l="-1695" t="-12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6A6B5A-1F3D-4200-AFA9-A6289661EF04}"/>
                  </a:ext>
                </a:extLst>
              </p:cNvPr>
              <p:cNvSpPr txBox="1"/>
              <p:nvPr/>
            </p:nvSpPr>
            <p:spPr>
              <a:xfrm>
                <a:off x="6775939" y="1153550"/>
                <a:ext cx="3755002" cy="25545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Algo9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;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100;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 } } }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E6A6B5A-1F3D-4200-AFA9-A6289661E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5939" y="1153550"/>
                <a:ext cx="3755002" cy="2554545"/>
              </a:xfrm>
              <a:prstGeom prst="rect">
                <a:avLst/>
              </a:prstGeom>
              <a:blipFill>
                <a:blip r:embed="rId3"/>
                <a:stretch>
                  <a:fillRect l="-1786" t="-1432" r="-649" b="-31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27089-AF00-4D75-A1F3-F09579394D94}"/>
                  </a:ext>
                </a:extLst>
              </p:cNvPr>
              <p:cNvSpPr txBox="1"/>
              <p:nvPr/>
            </p:nvSpPr>
            <p:spPr>
              <a:xfrm>
                <a:off x="4346395" y="2082018"/>
                <a:ext cx="764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2F27089-AF00-4D75-A1F3-F09579394D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6395" y="2082018"/>
                <a:ext cx="764825" cy="369332"/>
              </a:xfrm>
              <a:prstGeom prst="rect">
                <a:avLst/>
              </a:prstGeom>
              <a:blipFill>
                <a:blip r:embed="rId4"/>
                <a:stretch>
                  <a:fillRect l="-72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2DD2-F646-44F7-9956-97A442444560}"/>
                  </a:ext>
                </a:extLst>
              </p:cNvPr>
              <p:cNvSpPr txBox="1"/>
              <p:nvPr/>
            </p:nvSpPr>
            <p:spPr>
              <a:xfrm>
                <a:off x="4155189" y="2400045"/>
                <a:ext cx="764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D8F2DD2-F646-44F7-9956-97A4424445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5189" y="2400045"/>
                <a:ext cx="764825" cy="369332"/>
              </a:xfrm>
              <a:prstGeom prst="rect">
                <a:avLst/>
              </a:prstGeom>
              <a:blipFill>
                <a:blip r:embed="rId5"/>
                <a:stretch>
                  <a:fillRect l="-72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A1DA2F-7434-4AFE-AB4D-DF4A824901D2}"/>
                  </a:ext>
                </a:extLst>
              </p:cNvPr>
              <p:cNvSpPr txBox="1"/>
              <p:nvPr/>
            </p:nvSpPr>
            <p:spPr>
              <a:xfrm>
                <a:off x="4595716" y="2718072"/>
                <a:ext cx="975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D4A1DA2F-7434-4AFE-AB4D-DF4A824901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95716" y="2718072"/>
                <a:ext cx="975780" cy="369332"/>
              </a:xfrm>
              <a:prstGeom prst="rect">
                <a:avLst/>
              </a:prstGeom>
              <a:blipFill>
                <a:blip r:embed="rId6"/>
                <a:stretch>
                  <a:fillRect l="-56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0422C4-258F-4720-9C81-B153A84A6DA1}"/>
                  </a:ext>
                </a:extLst>
              </p:cNvPr>
              <p:cNvSpPr txBox="1"/>
              <p:nvPr/>
            </p:nvSpPr>
            <p:spPr>
              <a:xfrm>
                <a:off x="3974584" y="3027462"/>
                <a:ext cx="42992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/2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360422C4-258F-4720-9C81-B153A84A6D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4584" y="3027462"/>
                <a:ext cx="429926" cy="276999"/>
              </a:xfrm>
              <a:prstGeom prst="rect">
                <a:avLst/>
              </a:prstGeom>
              <a:blipFill>
                <a:blip r:embed="rId7"/>
                <a:stretch>
                  <a:fillRect l="-12676" r="-11268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58A9F-6948-4929-A130-C18DCCA8F586}"/>
                  </a:ext>
                </a:extLst>
              </p:cNvPr>
              <p:cNvSpPr txBox="1"/>
              <p:nvPr/>
            </p:nvSpPr>
            <p:spPr>
              <a:xfrm>
                <a:off x="1434904" y="3877372"/>
                <a:ext cx="242944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0F58A9F-6948-4929-A130-C18DCCA8F5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04" y="3877372"/>
                <a:ext cx="2429447" cy="5539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217D1A-5E2E-4522-B817-C5681F837FC7}"/>
                  </a:ext>
                </a:extLst>
              </p:cNvPr>
              <p:cNvSpPr txBox="1"/>
              <p:nvPr/>
            </p:nvSpPr>
            <p:spPr>
              <a:xfrm>
                <a:off x="1434904" y="4979963"/>
                <a:ext cx="1706686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8217D1A-5E2E-4522-B817-C5681F837FC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04" y="4979963"/>
                <a:ext cx="1706686" cy="369332"/>
              </a:xfrm>
              <a:prstGeom prst="rect">
                <a:avLst/>
              </a:prstGeom>
              <a:blipFill>
                <a:blip r:embed="rId9"/>
                <a:stretch>
                  <a:fillRect l="-3191" r="-5674" b="-33333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AE1FAEA-C00B-4805-BDCC-4FF5704B2E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448095"/>
                  </p:ext>
                </p:extLst>
              </p:nvPr>
            </p:nvGraphicFramePr>
            <p:xfrm>
              <a:off x="7081441" y="4015872"/>
              <a:ext cx="4247988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4458">
                      <a:extLst>
                        <a:ext uri="{9D8B030D-6E8A-4147-A177-3AD203B41FA5}">
                          <a16:colId xmlns:a16="http://schemas.microsoft.com/office/drawing/2014/main" val="1794452471"/>
                        </a:ext>
                      </a:extLst>
                    </a:gridCol>
                    <a:gridCol w="811538">
                      <a:extLst>
                        <a:ext uri="{9D8B030D-6E8A-4147-A177-3AD203B41FA5}">
                          <a16:colId xmlns:a16="http://schemas.microsoft.com/office/drawing/2014/main" val="602777592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845455679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720941521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251698705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6587305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619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691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∗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 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2∗100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3∗100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∗100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41840632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10" name="Table 10">
                <a:extLst>
                  <a:ext uri="{FF2B5EF4-FFF2-40B4-BE49-F238E27FC236}">
                    <a16:creationId xmlns:a16="http://schemas.microsoft.com/office/drawing/2014/main" id="{8AE1FAEA-C00B-4805-BDCC-4FF5704B2E0B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727448095"/>
                  </p:ext>
                </p:extLst>
              </p:nvPr>
            </p:nvGraphicFramePr>
            <p:xfrm>
              <a:off x="7081441" y="4015872"/>
              <a:ext cx="4247988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04458">
                      <a:extLst>
                        <a:ext uri="{9D8B030D-6E8A-4147-A177-3AD203B41FA5}">
                          <a16:colId xmlns:a16="http://schemas.microsoft.com/office/drawing/2014/main" val="1794452471"/>
                        </a:ext>
                      </a:extLst>
                    </a:gridCol>
                    <a:gridCol w="811538">
                      <a:extLst>
                        <a:ext uri="{9D8B030D-6E8A-4147-A177-3AD203B41FA5}">
                          <a16:colId xmlns:a16="http://schemas.microsoft.com/office/drawing/2014/main" val="602777592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845455679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720941521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251698705"/>
                        </a:ext>
                      </a:extLst>
                    </a:gridCol>
                    <a:gridCol w="707998">
                      <a:extLst>
                        <a:ext uri="{9D8B030D-6E8A-4147-A177-3AD203B41FA5}">
                          <a16:colId xmlns:a16="http://schemas.microsoft.com/office/drawing/2014/main" val="36587305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0" t="-1639" r="-607071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4627" t="-1639" r="-348507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724" t="-1639" r="-302586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1724" t="-1639" r="-202586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8291" t="-1639" r="-100855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2586" t="-1639" r="-1724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619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0" t="-100000" r="-607071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4627" t="-100000" r="-348507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724" t="-100000" r="-3025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1724" t="-100000" r="-20258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8291" t="-100000" r="-10085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2586" t="-100000" r="-1724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691359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1010" t="-203279" r="-607071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74627" t="-203279" r="-348507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201724" t="-203279" r="-3025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01724" t="-203279" r="-20258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398291" t="-203279" r="-10085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10"/>
                          <a:stretch>
                            <a:fillRect l="-502586" t="-203279" r="-1724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41840632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DCC94E-8784-4312-9D46-51A008292424}"/>
                  </a:ext>
                </a:extLst>
              </p:cNvPr>
              <p:cNvSpPr txBox="1"/>
              <p:nvPr/>
            </p:nvSpPr>
            <p:spPr>
              <a:xfrm>
                <a:off x="6140012" y="5349295"/>
                <a:ext cx="5736827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=100+200+300…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100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=100(1+2+3…+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0EDCC94E-8784-4312-9D46-51A0082924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40012" y="5349295"/>
                <a:ext cx="5736827" cy="276999"/>
              </a:xfrm>
              <a:prstGeom prst="rect">
                <a:avLst/>
              </a:prstGeom>
              <a:blipFill>
                <a:blip r:embed="rId11"/>
                <a:stretch>
                  <a:fillRect l="-425" r="-956" b="-4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DF0B53-FF0E-4295-9991-D462DAFA6328}"/>
                  </a:ext>
                </a:extLst>
              </p:cNvPr>
              <p:cNvSpPr txBox="1"/>
              <p:nvPr/>
            </p:nvSpPr>
            <p:spPr>
              <a:xfrm>
                <a:off x="6571731" y="5704450"/>
                <a:ext cx="3384901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=100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100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06DF0B53-FF0E-4295-9991-D462DAFA63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71731" y="5704450"/>
                <a:ext cx="3384901" cy="627992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4848AD-9A89-4D07-8289-F5CC26E25FED}"/>
                  </a:ext>
                </a:extLst>
              </p:cNvPr>
              <p:cNvSpPr txBox="1"/>
              <p:nvPr/>
            </p:nvSpPr>
            <p:spPr>
              <a:xfrm>
                <a:off x="10802746" y="5787613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4848AD-9A89-4D07-8289-F5CC26E25F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02746" y="5787613"/>
                <a:ext cx="1053365" cy="461665"/>
              </a:xfrm>
              <a:prstGeom prst="rect">
                <a:avLst/>
              </a:prstGeom>
              <a:blipFill>
                <a:blip r:embed="rId13"/>
                <a:stretch>
                  <a:fillRect r="-1143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0BDFD419-D126-41F2-9405-D4AF4F4C88E6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1784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 animBg="1"/>
      <p:bldP spid="11" grpId="0"/>
      <p:bldP spid="12" grpId="0"/>
      <p:bldP spid="1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A369F4-67FF-4D8F-9E1B-9D7D3D15E504}"/>
                  </a:ext>
                </a:extLst>
              </p:cNvPr>
              <p:cNvSpPr txBox="1"/>
              <p:nvPr/>
            </p:nvSpPr>
            <p:spPr>
              <a:xfrm>
                <a:off x="771378" y="1153550"/>
                <a:ext cx="3943002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Algo10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++)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= 2 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𝑗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∗ 2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A369F4-67FF-4D8F-9E1B-9D7D3D15E5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1378" y="1153550"/>
                <a:ext cx="3943002" cy="2862322"/>
              </a:xfrm>
              <a:prstGeom prst="rect">
                <a:avLst/>
              </a:prstGeom>
              <a:blipFill>
                <a:blip r:embed="rId2"/>
                <a:stretch>
                  <a:fillRect l="-1703" t="-1277" r="-61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A9CCA9-020D-4B82-9965-432382AF53D3}"/>
                  </a:ext>
                </a:extLst>
              </p:cNvPr>
              <p:cNvSpPr txBox="1"/>
              <p:nvPr/>
            </p:nvSpPr>
            <p:spPr>
              <a:xfrm>
                <a:off x="6846278" y="957146"/>
                <a:ext cx="2575064" cy="31700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Algo11 ()</a:t>
                </a:r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int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while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&gt; 1)</m:t>
                    </m:r>
                  </m:oMath>
                </a14:m>
                <a:endParaRPr lang="en-US" sz="2000" dirty="0"/>
              </a:p>
              <a:p>
                <a:r>
                  <a:rPr lang="en-US" sz="2000" dirty="0"/>
                  <a:t>{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/2;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CFA9CCA9-020D-4B82-9965-432382AF53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6278" y="957146"/>
                <a:ext cx="2575064" cy="3170099"/>
              </a:xfrm>
              <a:prstGeom prst="rect">
                <a:avLst/>
              </a:prstGeom>
              <a:blipFill>
                <a:blip r:embed="rId3"/>
                <a:stretch>
                  <a:fillRect l="-2370" t="-1154" r="-18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65CC9-EAC6-4A32-8B27-70EF2D7AFB8D}"/>
                  </a:ext>
                </a:extLst>
              </p:cNvPr>
              <p:cNvSpPr txBox="1"/>
              <p:nvPr/>
            </p:nvSpPr>
            <p:spPr>
              <a:xfrm>
                <a:off x="4065042" y="2053882"/>
                <a:ext cx="764825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rgbClr val="0070C0"/>
                        </a:solidFill>
                        <a:latin typeface="Cambria Math" panose="02040503050406030204" pitchFamily="18" charset="0"/>
                      </a:rPr>
                      <m:t>/2</m:t>
                    </m:r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2F65CC9-EAC6-4A32-8B27-70EF2D7AFB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65042" y="2053882"/>
                <a:ext cx="764825" cy="369332"/>
              </a:xfrm>
              <a:prstGeom prst="rect">
                <a:avLst/>
              </a:prstGeom>
              <a:blipFill>
                <a:blip r:embed="rId4"/>
                <a:stretch>
                  <a:fillRect l="-7200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4B340D-B229-4221-8B71-44D3EFD72B17}"/>
                  </a:ext>
                </a:extLst>
              </p:cNvPr>
              <p:cNvSpPr txBox="1"/>
              <p:nvPr/>
            </p:nvSpPr>
            <p:spPr>
              <a:xfrm>
                <a:off x="4426214" y="2357529"/>
                <a:ext cx="975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04B340D-B229-4221-8B71-44D3EFD72B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214" y="2357529"/>
                <a:ext cx="975780" cy="369332"/>
              </a:xfrm>
              <a:prstGeom prst="rect">
                <a:avLst/>
              </a:prstGeom>
              <a:blipFill>
                <a:blip r:embed="rId5"/>
                <a:stretch>
                  <a:fillRect l="-5000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65197-8202-4D60-A46A-07060EF62BF1}"/>
                  </a:ext>
                </a:extLst>
              </p:cNvPr>
              <p:cNvSpPr txBox="1"/>
              <p:nvPr/>
            </p:nvSpPr>
            <p:spPr>
              <a:xfrm>
                <a:off x="4587662" y="2698387"/>
                <a:ext cx="975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A365197-8202-4D60-A46A-07060EF62B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87662" y="2698387"/>
                <a:ext cx="975780" cy="369332"/>
              </a:xfrm>
              <a:prstGeom prst="rect">
                <a:avLst/>
              </a:prstGeom>
              <a:blipFill>
                <a:blip r:embed="rId6"/>
                <a:stretch>
                  <a:fillRect l="-5625" t="-10000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60137-2251-45CD-8129-E6765EDC6A6F}"/>
                  </a:ext>
                </a:extLst>
              </p:cNvPr>
              <p:cNvSpPr txBox="1"/>
              <p:nvPr/>
            </p:nvSpPr>
            <p:spPr>
              <a:xfrm>
                <a:off x="1434904" y="3850246"/>
                <a:ext cx="3074816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  <m:func>
                            <m:func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b="0" i="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log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fName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)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func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EDD60137-2251-45CD-8129-E6765EDC6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04" y="3850246"/>
                <a:ext cx="3074816" cy="553998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355834-0EDF-4998-A53C-C992B6DB98DB}"/>
                  </a:ext>
                </a:extLst>
              </p:cNvPr>
              <p:cNvSpPr txBox="1"/>
              <p:nvPr/>
            </p:nvSpPr>
            <p:spPr>
              <a:xfrm>
                <a:off x="1434904" y="4954591"/>
                <a:ext cx="1963165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sSup>
                        <m:sSupPr>
                          <m:ctrlPr>
                            <a:rPr lang="en-US" sz="24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00355834-0EDF-4998-A53C-C992B6DB98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904" y="4954591"/>
                <a:ext cx="1963165" cy="369332"/>
              </a:xfrm>
              <a:prstGeom prst="rect">
                <a:avLst/>
              </a:prstGeom>
              <a:blipFill>
                <a:blip r:embed="rId8"/>
                <a:stretch>
                  <a:fillRect l="-2778" r="-4938" b="-35484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549776-EC77-4266-A2E3-DDC23B2E3417}"/>
                  </a:ext>
                </a:extLst>
              </p:cNvPr>
              <p:cNvSpPr txBox="1"/>
              <p:nvPr/>
            </p:nvSpPr>
            <p:spPr>
              <a:xfrm>
                <a:off x="7979062" y="2812713"/>
                <a:ext cx="975780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0070C0"/>
                    </a:solidFill>
                  </a:rPr>
                  <a:t>//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sSub>
                          <m:sSubPr>
                            <m:ctrlP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log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rgbClr val="0070C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fName>
                      <m:e>
                        <m:r>
                          <a:rPr lang="en-US" b="0" i="1" smtClean="0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func>
                  </m:oMath>
                </a14:m>
                <a:endParaRPr 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7549776-EC77-4266-A2E3-DDC23B2E34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79062" y="2812713"/>
                <a:ext cx="975780" cy="369332"/>
              </a:xfrm>
              <a:prstGeom prst="rect">
                <a:avLst/>
              </a:prstGeom>
              <a:blipFill>
                <a:blip r:embed="rId9"/>
                <a:stretch>
                  <a:fillRect l="-5625" t="-8197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9306432-4975-4C5D-AB34-D151F9CEE4AF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1D2085-793C-4613-98C6-CF6A88EDEC19}"/>
                  </a:ext>
                </a:extLst>
              </p:cNvPr>
              <p:cNvSpPr txBox="1"/>
              <p:nvPr/>
            </p:nvSpPr>
            <p:spPr>
              <a:xfrm>
                <a:off x="8466952" y="4219578"/>
                <a:ext cx="1331197" cy="369332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491D2085-793C-4613-98C6-CF6A88EDEC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66952" y="4219578"/>
                <a:ext cx="1331197" cy="369332"/>
              </a:xfrm>
              <a:prstGeom prst="rect">
                <a:avLst/>
              </a:prstGeom>
              <a:blipFill>
                <a:blip r:embed="rId10"/>
                <a:stretch>
                  <a:fillRect l="-4545" r="-7273" b="-3492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34954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 animBg="1"/>
      <p:bldP spid="9" grpId="0"/>
      <p:bldP spid="11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45357F-5413-4963-99EC-AFECD61162E8}"/>
                  </a:ext>
                </a:extLst>
              </p:cNvPr>
              <p:cNvSpPr txBox="1"/>
              <p:nvPr/>
            </p:nvSpPr>
            <p:spPr>
              <a:xfrm>
                <a:off x="1049711" y="1356154"/>
                <a:ext cx="2575064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Algo12 ()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 </m:t>
                    </m:r>
                  </m:oMath>
                </a14:m>
                <a:r>
                  <a:rPr lang="en-US" sz="2000" dirty="0"/>
                  <a:t>to 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for (k = 1 to m)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245357F-5413-4963-99EC-AFECD61162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9711" y="1356154"/>
                <a:ext cx="2575064" cy="2246769"/>
              </a:xfrm>
              <a:prstGeom prst="rect">
                <a:avLst/>
              </a:prstGeom>
              <a:blipFill>
                <a:blip r:embed="rId2"/>
                <a:stretch>
                  <a:fillRect l="-2364" t="-1626" r="-165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8EAAA-F742-4277-A4CE-230179B0E6C2}"/>
                  </a:ext>
                </a:extLst>
              </p:cNvPr>
              <p:cNvSpPr txBox="1"/>
              <p:nvPr/>
            </p:nvSpPr>
            <p:spPr>
              <a:xfrm>
                <a:off x="6471694" y="1356153"/>
                <a:ext cx="4006097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Algo13 ()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&lt;= </m:t>
                    </m:r>
                    <m:r>
                      <a:rPr lang="en-US" sz="2000" i="1" dirty="0" err="1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+ 1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print (“Hello World”);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888EAAA-F742-4277-A4CE-230179B0E6C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1694" y="1356153"/>
                <a:ext cx="4006097" cy="2246769"/>
              </a:xfrm>
              <a:prstGeom prst="rect">
                <a:avLst/>
              </a:prstGeom>
              <a:blipFill>
                <a:blip r:embed="rId3"/>
                <a:stretch>
                  <a:fillRect l="-1674" t="-1626" r="-6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8E039-A84E-4E06-83AB-CC49484DD1CE}"/>
                  </a:ext>
                </a:extLst>
              </p:cNvPr>
              <p:cNvSpPr txBox="1"/>
              <p:nvPr/>
            </p:nvSpPr>
            <p:spPr>
              <a:xfrm>
                <a:off x="1610558" y="4169189"/>
                <a:ext cx="1168846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𝑛𝑚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4B08E039-A84E-4E06-83AB-CC49484DD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0558" y="4169189"/>
                <a:ext cx="1168846" cy="461665"/>
              </a:xfrm>
              <a:prstGeom prst="rect">
                <a:avLst/>
              </a:prstGeom>
              <a:blipFill>
                <a:blip r:embed="rId4"/>
                <a:stretch>
                  <a:fillRect r="-515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6" name="Table 10">
                <a:extLst>
                  <a:ext uri="{FF2B5EF4-FFF2-40B4-BE49-F238E27FC236}">
                    <a16:creationId xmlns:a16="http://schemas.microsoft.com/office/drawing/2014/main" id="{98486DF5-ABFA-4E54-B40D-01F2272F5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3418759"/>
                  </p:ext>
                </p:extLst>
              </p:nvPr>
            </p:nvGraphicFramePr>
            <p:xfrm>
              <a:off x="5907666" y="3687559"/>
              <a:ext cx="513415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6497">
                      <a:extLst>
                        <a:ext uri="{9D8B030D-6E8A-4147-A177-3AD203B41FA5}">
                          <a16:colId xmlns:a16="http://schemas.microsoft.com/office/drawing/2014/main" val="1794452471"/>
                        </a:ext>
                      </a:extLst>
                    </a:gridCol>
                    <a:gridCol w="767852">
                      <a:extLst>
                        <a:ext uri="{9D8B030D-6E8A-4147-A177-3AD203B41FA5}">
                          <a16:colId xmlns:a16="http://schemas.microsoft.com/office/drawing/2014/main" val="602777592"/>
                        </a:ext>
                      </a:extLst>
                    </a:gridCol>
                    <a:gridCol w="907643">
                      <a:extLst>
                        <a:ext uri="{9D8B030D-6E8A-4147-A177-3AD203B41FA5}">
                          <a16:colId xmlns:a16="http://schemas.microsoft.com/office/drawing/2014/main" val="3845455679"/>
                        </a:ext>
                      </a:extLst>
                    </a:gridCol>
                    <a:gridCol w="1019631">
                      <a:extLst>
                        <a:ext uri="{9D8B030D-6E8A-4147-A177-3AD203B41FA5}">
                          <a16:colId xmlns:a16="http://schemas.microsoft.com/office/drawing/2014/main" val="3720941521"/>
                        </a:ext>
                      </a:extLst>
                    </a:gridCol>
                    <a:gridCol w="450166">
                      <a:extLst>
                        <a:ext uri="{9D8B030D-6E8A-4147-A177-3AD203B41FA5}">
                          <a16:colId xmlns:a16="http://schemas.microsoft.com/office/drawing/2014/main" val="3251698705"/>
                        </a:ext>
                      </a:extLst>
                    </a:gridCol>
                    <a:gridCol w="1322363">
                      <a:extLst>
                        <a:ext uri="{9D8B030D-6E8A-4147-A177-3AD203B41FA5}">
                          <a16:colId xmlns:a16="http://schemas.microsoft.com/office/drawing/2014/main" val="36587305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199619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1 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1, 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2 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1, 2, 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3 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200" b="0" i="1" dirty="0" smtClean="0">
                                    <a:latin typeface="Cambria Math" panose="02040503050406030204" pitchFamily="18" charset="0"/>
                                  </a:rPr>
                                  <m:t>1, 2, 3, …,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en-US" sz="1200" i="1" dirty="0" smtClean="0">
                                    <a:latin typeface="Cambria Math" panose="02040503050406030204" pitchFamily="18" charset="0"/>
                                  </a:rPr>
                                  <m:t>𝑡𝑖𝑚𝑒𝑠</m:t>
                                </m:r>
                              </m:oMath>
                            </m:oMathPara>
                          </a14:m>
                          <a:endParaRPr lang="en-US" sz="12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135069135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6" name="Table 10">
                <a:extLst>
                  <a:ext uri="{FF2B5EF4-FFF2-40B4-BE49-F238E27FC236}">
                    <a16:creationId xmlns:a16="http://schemas.microsoft.com/office/drawing/2014/main" id="{98486DF5-ABFA-4E54-B40D-01F2272F5C93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1883418759"/>
                  </p:ext>
                </p:extLst>
              </p:nvPr>
            </p:nvGraphicFramePr>
            <p:xfrm>
              <a:off x="5907666" y="3687559"/>
              <a:ext cx="5134152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666497">
                      <a:extLst>
                        <a:ext uri="{9D8B030D-6E8A-4147-A177-3AD203B41FA5}">
                          <a16:colId xmlns:a16="http://schemas.microsoft.com/office/drawing/2014/main" val="1794452471"/>
                        </a:ext>
                      </a:extLst>
                    </a:gridCol>
                    <a:gridCol w="767852">
                      <a:extLst>
                        <a:ext uri="{9D8B030D-6E8A-4147-A177-3AD203B41FA5}">
                          <a16:colId xmlns:a16="http://schemas.microsoft.com/office/drawing/2014/main" val="602777592"/>
                        </a:ext>
                      </a:extLst>
                    </a:gridCol>
                    <a:gridCol w="907643">
                      <a:extLst>
                        <a:ext uri="{9D8B030D-6E8A-4147-A177-3AD203B41FA5}">
                          <a16:colId xmlns:a16="http://schemas.microsoft.com/office/drawing/2014/main" val="3845455679"/>
                        </a:ext>
                      </a:extLst>
                    </a:gridCol>
                    <a:gridCol w="1019631">
                      <a:extLst>
                        <a:ext uri="{9D8B030D-6E8A-4147-A177-3AD203B41FA5}">
                          <a16:colId xmlns:a16="http://schemas.microsoft.com/office/drawing/2014/main" val="3720941521"/>
                        </a:ext>
                      </a:extLst>
                    </a:gridCol>
                    <a:gridCol w="450166">
                      <a:extLst>
                        <a:ext uri="{9D8B030D-6E8A-4147-A177-3AD203B41FA5}">
                          <a16:colId xmlns:a16="http://schemas.microsoft.com/office/drawing/2014/main" val="3251698705"/>
                        </a:ext>
                      </a:extLst>
                    </a:gridCol>
                    <a:gridCol w="1322363">
                      <a:extLst>
                        <a:ext uri="{9D8B030D-6E8A-4147-A177-3AD203B41FA5}">
                          <a16:colId xmlns:a16="http://schemas.microsoft.com/office/drawing/2014/main" val="365873058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17" t="-1613" r="-67522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6614" t="-1613" r="-47952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060" t="-1613" r="-308725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1138" t="-1613" r="-17544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7297" t="-1613" r="-295946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8940" t="-1613" r="-922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19961965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917" t="-103279" r="-67522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86614" t="-103279" r="-47952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159060" t="-103279" r="-308725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31138" t="-103279" r="-17544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747297" t="-103279" r="-295946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5"/>
                          <a:stretch>
                            <a:fillRect l="-288940" t="-103279" r="-922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1350691359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3B73B-29ED-4E49-872E-DC6B8E4B7EE2}"/>
                  </a:ext>
                </a:extLst>
              </p:cNvPr>
              <p:cNvSpPr txBox="1"/>
              <p:nvPr/>
            </p:nvSpPr>
            <p:spPr>
              <a:xfrm>
                <a:off x="5979756" y="5066491"/>
                <a:ext cx="2189382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=1+2+3…+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FF3B73B-29ED-4E49-872E-DC6B8E4B7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79756" y="5066491"/>
                <a:ext cx="2189382" cy="276999"/>
              </a:xfrm>
              <a:prstGeom prst="rect">
                <a:avLst/>
              </a:prstGeom>
              <a:blipFill>
                <a:blip r:embed="rId6"/>
                <a:stretch>
                  <a:fillRect l="-2228" r="-1114" b="-108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AB2C00-291E-4B85-954B-F4C1B33A3D27}"/>
                  </a:ext>
                </a:extLst>
              </p:cNvPr>
              <p:cNvSpPr txBox="1"/>
              <p:nvPr/>
            </p:nvSpPr>
            <p:spPr>
              <a:xfrm>
                <a:off x="8169138" y="4890994"/>
                <a:ext cx="2628284" cy="62799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solidFill>
                            <a:schemeClr val="bg1">
                              <a:lumMod val="75000"/>
                            </a:schemeClr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solidFill>
                                <a:schemeClr val="bg1">
                                  <a:lumMod val="75000"/>
                                </a:schemeClr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2AB2C00-291E-4B85-954B-F4C1B33A3D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69138" y="4890994"/>
                <a:ext cx="2628284" cy="62799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F208DB-D011-481E-B463-9E1A86693F50}"/>
                  </a:ext>
                </a:extLst>
              </p:cNvPr>
              <p:cNvSpPr txBox="1"/>
              <p:nvPr/>
            </p:nvSpPr>
            <p:spPr>
              <a:xfrm>
                <a:off x="7848569" y="5694483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3F208DB-D011-481E-B463-9E1A86693F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48569" y="5694483"/>
                <a:ext cx="1053365" cy="461665"/>
              </a:xfrm>
              <a:prstGeom prst="rect">
                <a:avLst/>
              </a:prstGeom>
              <a:blipFill>
                <a:blip r:embed="rId8"/>
                <a:stretch>
                  <a:fillRect r="-1143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CD2FC06-4BE9-4153-A305-CD3F167EB16C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7851AD4-EF35-4CEE-AF5F-0F8F604BC987}"/>
              </a:ext>
            </a:extLst>
          </p:cNvPr>
          <p:cNvSpPr txBox="1"/>
          <p:nvPr/>
        </p:nvSpPr>
        <p:spPr>
          <a:xfrm>
            <a:off x="316177" y="703689"/>
            <a:ext cx="20986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Independent Loop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C94B60B-0121-40C8-B109-F18E514A4B9E}"/>
              </a:ext>
            </a:extLst>
          </p:cNvPr>
          <p:cNvSpPr txBox="1"/>
          <p:nvPr/>
        </p:nvSpPr>
        <p:spPr>
          <a:xfrm>
            <a:off x="5979756" y="700127"/>
            <a:ext cx="196849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dirty="0"/>
              <a:t>Dependent Loop</a:t>
            </a:r>
          </a:p>
        </p:txBody>
      </p:sp>
    </p:spTree>
    <p:extLst>
      <p:ext uri="{BB962C8B-B14F-4D97-AF65-F5344CB8AC3E}">
        <p14:creationId xmlns:p14="http://schemas.microsoft.com/office/powerpoint/2010/main" val="38264353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8" grpId="0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16E7B63-6959-4FC0-AEE1-D696FA6DED80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DF69B-E2D0-464C-BBBD-2B4D7D25190F}"/>
                  </a:ext>
                </a:extLst>
              </p:cNvPr>
              <p:cNvSpPr txBox="1"/>
              <p:nvPr/>
            </p:nvSpPr>
            <p:spPr>
              <a:xfrm>
                <a:off x="675806" y="1299881"/>
                <a:ext cx="3585918" cy="224676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Algo14 ()</a:t>
                </a:r>
              </a:p>
              <a:p>
                <a:endParaRPr lang="en-US" sz="2000" dirty="0"/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&lt;=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sz="2000" b="0" dirty="0"/>
                  <a:t> 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2FDF69B-E2D0-464C-BBBD-2B4D7D2519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06" y="1299881"/>
                <a:ext cx="3585918" cy="2246769"/>
              </a:xfrm>
              <a:prstGeom prst="rect">
                <a:avLst/>
              </a:prstGeom>
              <a:blipFill>
                <a:blip r:embed="rId2"/>
                <a:stretch>
                  <a:fillRect l="-1871" t="-16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D3B3205-BF65-47E6-8923-92BB35115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379569"/>
                  </p:ext>
                </p:extLst>
              </p:nvPr>
            </p:nvGraphicFramePr>
            <p:xfrm>
              <a:off x="3538806" y="3940545"/>
              <a:ext cx="511438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398">
                      <a:extLst>
                        <a:ext uri="{9D8B030D-6E8A-4147-A177-3AD203B41FA5}">
                          <a16:colId xmlns:a16="http://schemas.microsoft.com/office/drawing/2014/main" val="1090840315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422794134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2946114830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3421092162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1435771206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6967247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234705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4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4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/2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/3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/</m:t>
                                </m:r>
                                <m:r>
                                  <a:rPr lang="en-US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65135525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FD3B3205-BF65-47E6-8923-92BB351158BD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559379569"/>
                  </p:ext>
                </p:extLst>
              </p:nvPr>
            </p:nvGraphicFramePr>
            <p:xfrm>
              <a:off x="3538806" y="3940545"/>
              <a:ext cx="5114388" cy="74168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852398">
                      <a:extLst>
                        <a:ext uri="{9D8B030D-6E8A-4147-A177-3AD203B41FA5}">
                          <a16:colId xmlns:a16="http://schemas.microsoft.com/office/drawing/2014/main" val="1090840315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422794134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2946114830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3421092162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1435771206"/>
                        </a:ext>
                      </a:extLst>
                    </a:gridCol>
                    <a:gridCol w="852398">
                      <a:extLst>
                        <a:ext uri="{9D8B030D-6E8A-4147-A177-3AD203B41FA5}">
                          <a16:colId xmlns:a16="http://schemas.microsoft.com/office/drawing/2014/main" val="696724753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1613" r="-501429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714" t="-1613" r="-401429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714" t="-1613" r="-301429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4" t="-1613" r="-201429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14" t="-1613" r="-101429" b="-11290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14" t="-1613" r="-1429" b="-11290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23470500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714" t="-103279" r="-5014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00714" t="-103279" r="-4014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00714" t="-103279" r="-3014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300714" t="-103279" r="-2014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400714" t="-103279" r="-101429" b="-14754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00714" t="-103279" r="-1429" b="-14754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5135525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F4C567-0BFE-4082-9BE0-5CCE6AD83FCC}"/>
                  </a:ext>
                </a:extLst>
              </p:cNvPr>
              <p:cNvSpPr txBox="1"/>
              <p:nvPr/>
            </p:nvSpPr>
            <p:spPr>
              <a:xfrm>
                <a:off x="3538806" y="5076120"/>
                <a:ext cx="3799053" cy="622350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𝑇𝐶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+…+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𝑛𝑙𝑜𝑔𝑛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FF4C567-0BFE-4082-9BE0-5CCE6AD83F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38806" y="5076120"/>
                <a:ext cx="3799053" cy="6223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67FF0-4871-4ED4-BD89-8981980AF628}"/>
                  </a:ext>
                </a:extLst>
              </p:cNvPr>
              <p:cNvSpPr txBox="1"/>
              <p:nvPr/>
            </p:nvSpPr>
            <p:spPr>
              <a:xfrm>
                <a:off x="1019715" y="5236805"/>
                <a:ext cx="1535933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𝑛𝑙𝑜𝑔𝑛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BB67FF0-4871-4ED4-BD89-8981980AF6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9715" y="5236805"/>
                <a:ext cx="1535933" cy="461665"/>
              </a:xfrm>
              <a:prstGeom prst="rect">
                <a:avLst/>
              </a:prstGeom>
              <a:blipFill>
                <a:blip r:embed="rId5"/>
                <a:stretch>
                  <a:fillRect r="-394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6515FF-FF8E-4BD7-A1EE-27AE406110BC}"/>
                  </a:ext>
                </a:extLst>
              </p:cNvPr>
              <p:cNvSpPr txBox="1"/>
              <p:nvPr/>
            </p:nvSpPr>
            <p:spPr>
              <a:xfrm>
                <a:off x="9583999" y="921796"/>
                <a:ext cx="2226700" cy="75616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den>
                          </m:f>
                        </m:e>
                      </m:nary>
                      <m:r>
                        <a:rPr lang="en-US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</m:t>
                      </m:r>
                      <m:nary>
                        <m:naryPr>
                          <m:ctrlPr>
                            <a:rPr lang="en-US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𝑑𝑥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𝑙𝑜𝑔𝑛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6515FF-FF8E-4BD7-A1EE-27AE406110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3999" y="921796"/>
                <a:ext cx="2226700" cy="75616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83848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04D0F8C-DBAD-40DE-A32C-B581A6D06614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92D05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Time complexity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C28F07-835B-4FD8-AB99-D8791C25A13A}"/>
                  </a:ext>
                </a:extLst>
              </p:cNvPr>
              <p:cNvSpPr txBox="1"/>
              <p:nvPr/>
            </p:nvSpPr>
            <p:spPr>
              <a:xfrm>
                <a:off x="675806" y="1299881"/>
                <a:ext cx="3520323" cy="286232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000" i="1" dirty="0">
                    <a:solidFill>
                      <a:schemeClr val="accent2">
                        <a:lumMod val="75000"/>
                      </a:schemeClr>
                    </a:solidFill>
                  </a:rPr>
                  <a:t>Algo15 ()</a:t>
                </a:r>
              </a:p>
              <a:p>
                <a:endParaRPr lang="en-US" sz="2000" dirty="0"/>
              </a:p>
              <a:p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=0;</m:t>
                    </m:r>
                  </m:oMath>
                </a14:m>
                <a:r>
                  <a:rPr lang="en-US" sz="2000" dirty="0"/>
                  <a:t> 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++</m:t>
                    </m:r>
                  </m:oMath>
                </a14:m>
                <a:r>
                  <a:rPr lang="en-US" sz="2000" dirty="0"/>
                  <a:t>){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 smtClean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b="0" i="0" dirty="0" smtClean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:r>
                  <a:rPr lang="en-US" sz="2000" dirty="0"/>
                  <a:t>for (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sz="2000" b="0" i="0" dirty="0" smtClean="0">
                        <a:latin typeface="Cambria Math" panose="02040503050406030204" pitchFamily="18" charset="0"/>
                      </a:rPr>
                      <m:t>k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 1;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𝑗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;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i="1" dirty="0">
                        <a:latin typeface="Cambria Math" panose="02040503050406030204" pitchFamily="18" charset="0"/>
                      </a:rPr>
                      <m:t> +</m:t>
                    </m:r>
                    <m:r>
                      <a:rPr lang="en-US" sz="2000" dirty="0">
                        <a:latin typeface="Cambria Math" panose="02040503050406030204" pitchFamily="18" charset="0"/>
                      </a:rPr>
                      <m:t>+</m:t>
                    </m:r>
                  </m:oMath>
                </a14:m>
                <a:r>
                  <a:rPr lang="en-US" sz="2000" dirty="0"/>
                  <a:t>)</a:t>
                </a:r>
              </a:p>
              <a:p>
                <a14:m>
                  <m:oMath xmlns:m="http://schemas.openxmlformats.org/officeDocument/2006/math"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000" b="0" i="1" dirty="0" smtClean="0">
                        <a:latin typeface="Cambria Math" panose="02040503050406030204" pitchFamily="18" charset="0"/>
                      </a:rPr>
                      <m:t>+1;</m:t>
                    </m:r>
                  </m:oMath>
                </a14:m>
                <a:r>
                  <a:rPr lang="en-US" sz="2000" b="0" dirty="0"/>
                  <a:t> </a:t>
                </a:r>
              </a:p>
              <a:p>
                <a:r>
                  <a:rPr lang="en-US" sz="2000" dirty="0"/>
                  <a:t>}</a:t>
                </a:r>
              </a:p>
              <a:p>
                <a:r>
                  <a:rPr lang="en-US" sz="2000" dirty="0"/>
                  <a:t> 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00C28F07-835B-4FD8-AB99-D8791C25A1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806" y="1299881"/>
                <a:ext cx="3520323" cy="2862322"/>
              </a:xfrm>
              <a:prstGeom prst="rect">
                <a:avLst/>
              </a:prstGeom>
              <a:blipFill>
                <a:blip r:embed="rId2"/>
                <a:stretch>
                  <a:fillRect l="-1906" t="-1277" r="-8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1CBA18D-DF2E-4038-A585-D6E7FF7607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260157"/>
                  </p:ext>
                </p:extLst>
              </p:nvPr>
            </p:nvGraphicFramePr>
            <p:xfrm>
              <a:off x="3195685" y="4162203"/>
              <a:ext cx="6221692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790">
                      <a:extLst>
                        <a:ext uri="{9D8B030D-6E8A-4147-A177-3AD203B41FA5}">
                          <a16:colId xmlns:a16="http://schemas.microsoft.com/office/drawing/2014/main" val="1025632498"/>
                        </a:ext>
                      </a:extLst>
                    </a:gridCol>
                    <a:gridCol w="693514">
                      <a:extLst>
                        <a:ext uri="{9D8B030D-6E8A-4147-A177-3AD203B41FA5}">
                          <a16:colId xmlns:a16="http://schemas.microsoft.com/office/drawing/2014/main" val="216653865"/>
                        </a:ext>
                      </a:extLst>
                    </a:gridCol>
                    <a:gridCol w="952583">
                      <a:extLst>
                        <a:ext uri="{9D8B030D-6E8A-4147-A177-3AD203B41FA5}">
                          <a16:colId xmlns:a16="http://schemas.microsoft.com/office/drawing/2014/main" val="877332549"/>
                        </a:ext>
                      </a:extLst>
                    </a:gridCol>
                    <a:gridCol w="1288789">
                      <a:extLst>
                        <a:ext uri="{9D8B030D-6E8A-4147-A177-3AD203B41FA5}">
                          <a16:colId xmlns:a16="http://schemas.microsoft.com/office/drawing/2014/main" val="2047244199"/>
                        </a:ext>
                      </a:extLst>
                    </a:gridCol>
                    <a:gridCol w="485629">
                      <a:extLst>
                        <a:ext uri="{9D8B030D-6E8A-4147-A177-3AD203B41FA5}">
                          <a16:colId xmlns:a16="http://schemas.microsoft.com/office/drawing/2014/main" val="113525007"/>
                        </a:ext>
                      </a:extLst>
                    </a:gridCol>
                    <a:gridCol w="1718387">
                      <a:extLst>
                        <a:ext uri="{9D8B030D-6E8A-4147-A177-3AD203B41FA5}">
                          <a16:colId xmlns:a16="http://schemas.microsoft.com/office/drawing/2014/main" val="5000620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594538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𝑗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;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;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1, 2, 3, …,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201243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1; 1, 2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1;1, 2;1, 2, 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…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1;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1, 2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;…1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2,</m:t>
                                </m:r>
                                <m:r>
                                  <a:rPr lang="en-US" sz="1600" i="1" dirty="0" smtClean="0">
                                    <a:latin typeface="Cambria Math" panose="02040503050406030204" pitchFamily="18" charset="0"/>
                                  </a:rPr>
                                  <m:t> 3…</m:t>
                                </m:r>
                                <m:r>
                                  <a:rPr lang="en-US" sz="1600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oMath>
                            </m:oMathPara>
                          </a14:m>
                          <a:endParaRPr lang="en-US" sz="1600" dirty="0"/>
                        </a:p>
                      </a:txBody>
                      <a:tcPr/>
                    </a:tc>
                    <a:extLst>
                      <a:ext uri="{0D108BD9-81ED-4DB2-BD59-A6C34878D82A}">
                        <a16:rowId xmlns:a16="http://schemas.microsoft.com/office/drawing/2014/main" val="3498438798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Table 4">
                <a:extLst>
                  <a:ext uri="{FF2B5EF4-FFF2-40B4-BE49-F238E27FC236}">
                    <a16:creationId xmlns:a16="http://schemas.microsoft.com/office/drawing/2014/main" id="{E1CBA18D-DF2E-4038-A585-D6E7FF760771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479260157"/>
                  </p:ext>
                </p:extLst>
              </p:nvPr>
            </p:nvGraphicFramePr>
            <p:xfrm>
              <a:off x="3195685" y="4162203"/>
              <a:ext cx="6221692" cy="1112520"/>
            </p:xfrm>
            <a:graphic>
              <a:graphicData uri="http://schemas.openxmlformats.org/drawingml/2006/table">
                <a:tbl>
                  <a:tblPr firstRow="1" bandRow="1">
                    <a:tableStyleId>{5940675A-B579-460E-94D1-54222C63F5DA}</a:tableStyleId>
                  </a:tblPr>
                  <a:tblGrid>
                    <a:gridCol w="1082790">
                      <a:extLst>
                        <a:ext uri="{9D8B030D-6E8A-4147-A177-3AD203B41FA5}">
                          <a16:colId xmlns:a16="http://schemas.microsoft.com/office/drawing/2014/main" val="1025632498"/>
                        </a:ext>
                      </a:extLst>
                    </a:gridCol>
                    <a:gridCol w="693514">
                      <a:extLst>
                        <a:ext uri="{9D8B030D-6E8A-4147-A177-3AD203B41FA5}">
                          <a16:colId xmlns:a16="http://schemas.microsoft.com/office/drawing/2014/main" val="216653865"/>
                        </a:ext>
                      </a:extLst>
                    </a:gridCol>
                    <a:gridCol w="952583">
                      <a:extLst>
                        <a:ext uri="{9D8B030D-6E8A-4147-A177-3AD203B41FA5}">
                          <a16:colId xmlns:a16="http://schemas.microsoft.com/office/drawing/2014/main" val="877332549"/>
                        </a:ext>
                      </a:extLst>
                    </a:gridCol>
                    <a:gridCol w="1288789">
                      <a:extLst>
                        <a:ext uri="{9D8B030D-6E8A-4147-A177-3AD203B41FA5}">
                          <a16:colId xmlns:a16="http://schemas.microsoft.com/office/drawing/2014/main" val="2047244199"/>
                        </a:ext>
                      </a:extLst>
                    </a:gridCol>
                    <a:gridCol w="485629">
                      <a:extLst>
                        <a:ext uri="{9D8B030D-6E8A-4147-A177-3AD203B41FA5}">
                          <a16:colId xmlns:a16="http://schemas.microsoft.com/office/drawing/2014/main" val="113525007"/>
                        </a:ext>
                      </a:extLst>
                    </a:gridCol>
                    <a:gridCol w="1718387">
                      <a:extLst>
                        <a:ext uri="{9D8B030D-6E8A-4147-A177-3AD203B41FA5}">
                          <a16:colId xmlns:a16="http://schemas.microsoft.com/office/drawing/2014/main" val="500062056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2" t="-1639" r="-474719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407" t="-1639" r="-647788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987" t="-1639" r="-36624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796" t="-1639" r="-172512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5000" t="-1639" r="-355000" b="-204918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2411" t="-1639" r="-709" b="-20491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594538562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2" t="-100000" r="-474719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407" t="-100000" r="-647788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987" t="-100000" r="-366242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796" t="-100000" r="-172512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5000" t="-100000" r="-355000" b="-101613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2411" t="-100000" r="-709" b="-101613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1243465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562" t="-203279" r="-474719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58407" t="-203279" r="-647788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185987" t="-203279" r="-36624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12796" t="-203279" r="-172512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825000" t="-203279" r="-355000" b="-327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>
                        <a:blipFill>
                          <a:blip r:embed="rId3"/>
                          <a:stretch>
                            <a:fillRect l="-262411" t="-203279" r="-709" b="-3279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498438798"/>
                      </a:ext>
                    </a:extLst>
                  </a:tr>
                </a:tbl>
              </a:graphicData>
            </a:graphic>
          </p:graphicFrame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2BF15-C466-4275-A964-0DBAFAC51461}"/>
                  </a:ext>
                </a:extLst>
              </p:cNvPr>
              <p:cNvSpPr txBox="1"/>
              <p:nvPr/>
            </p:nvSpPr>
            <p:spPr>
              <a:xfrm>
                <a:off x="4769264" y="1936044"/>
                <a:ext cx="6416564" cy="469039"/>
              </a:xfrm>
              <a:prstGeom prst="rect">
                <a:avLst/>
              </a:prstGeom>
              <a:solidFill>
                <a:schemeClr val="accent4">
                  <a:lumMod val="20000"/>
                  <a:lumOff val="80000"/>
                </a:schemeClr>
              </a:solidFill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1+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1+2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1+2+3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+…+</m:t>
                      </m:r>
                      <m:d>
                        <m:d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1+2+3+…+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+1)(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+2)</m:t>
                          </m:r>
                        </m:num>
                        <m:den>
                          <m:r>
                            <a:rPr lang="en-US" sz="16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sz="16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BF2BF15-C466-4275-A964-0DBAFAC514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69264" y="1936044"/>
                <a:ext cx="6416564" cy="469039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BB0F8-1BCA-4418-A69F-0974CFDEEA55}"/>
                  </a:ext>
                </a:extLst>
              </p:cNvPr>
              <p:cNvSpPr txBox="1"/>
              <p:nvPr/>
            </p:nvSpPr>
            <p:spPr>
              <a:xfrm>
                <a:off x="4426753" y="914650"/>
                <a:ext cx="6885155" cy="754694"/>
              </a:xfrm>
              <a:prstGeom prst="rect">
                <a:avLst/>
              </a:prstGeom>
              <a:solidFill>
                <a:srgbClr val="FFC000"/>
              </a:solidFill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num>
                            <m:den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p>
                                <m:sSup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e>
                                <m:sup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sup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den>
                          </m:f>
                        </m:e>
                      </m:nary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  <m:d>
                                <m:dPr>
                                  <m:ctrlP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  <m:r>
                                    <a:rPr lang="en-US" b="0" i="1" smtClean="0">
                                      <a:latin typeface="Cambria Math" panose="02040503050406030204" pitchFamily="18" charset="0"/>
                                    </a:rPr>
                                    <m:t>+1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6</m:t>
                              </m:r>
                            </m:den>
                          </m:f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974BB0F8-1BCA-4418-A69F-0974CFDEEA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26753" y="914650"/>
                <a:ext cx="6885155" cy="75469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B0663-5E69-467C-A132-87A8A6629534}"/>
                  </a:ext>
                </a:extLst>
              </p:cNvPr>
              <p:cNvSpPr txBox="1"/>
              <p:nvPr/>
            </p:nvSpPr>
            <p:spPr>
              <a:xfrm>
                <a:off x="10132463" y="3198167"/>
                <a:ext cx="1053365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719B0663-5E69-467C-A132-87A8A662953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2463" y="3198167"/>
                <a:ext cx="1053365" cy="461665"/>
              </a:xfrm>
              <a:prstGeom prst="rect">
                <a:avLst/>
              </a:prstGeom>
              <a:blipFill>
                <a:blip r:embed="rId6"/>
                <a:stretch>
                  <a:fillRect r="-1143" b="-19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6094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Android Tutorial: Time to practice Java for Android development">
            <a:extLst>
              <a:ext uri="{FF2B5EF4-FFF2-40B4-BE49-F238E27FC236}">
                <a16:creationId xmlns:a16="http://schemas.microsoft.com/office/drawing/2014/main" id="{63AF711F-D24B-4B69-9600-15CA881642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93" y="2279039"/>
            <a:ext cx="7715190" cy="2299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649718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BDD1B73-84E2-43FC-9BBA-1C295A460B1A}"/>
              </a:ext>
            </a:extLst>
          </p:cNvPr>
          <p:cNvSpPr txBox="1"/>
          <p:nvPr/>
        </p:nvSpPr>
        <p:spPr>
          <a:xfrm>
            <a:off x="1547018" y="1552430"/>
            <a:ext cx="3094036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/>
              <a:t>int fun(int n)</a:t>
            </a:r>
          </a:p>
          <a:p>
            <a:r>
              <a:rPr lang="en-US" dirty="0"/>
              <a:t>{</a:t>
            </a:r>
          </a:p>
          <a:p>
            <a:r>
              <a:rPr lang="en-US" dirty="0"/>
              <a:t>    int count = 0;</a:t>
            </a:r>
          </a:p>
          <a:p>
            <a:r>
              <a:rPr lang="en-US" dirty="0"/>
              <a:t>    for (int </a:t>
            </a:r>
            <a:r>
              <a:rPr lang="en-US" dirty="0" err="1"/>
              <a:t>i</a:t>
            </a:r>
            <a:r>
              <a:rPr lang="en-US" dirty="0"/>
              <a:t> = n; </a:t>
            </a:r>
            <a:r>
              <a:rPr lang="en-US" dirty="0" err="1"/>
              <a:t>i</a:t>
            </a:r>
            <a:r>
              <a:rPr lang="en-US" dirty="0"/>
              <a:t> &gt; 0; </a:t>
            </a:r>
            <a:r>
              <a:rPr lang="en-US" dirty="0" err="1"/>
              <a:t>i</a:t>
            </a:r>
            <a:r>
              <a:rPr lang="en-US" dirty="0"/>
              <a:t> /= 2)</a:t>
            </a:r>
          </a:p>
          <a:p>
            <a:r>
              <a:rPr lang="en-US" dirty="0"/>
              <a:t>        for (int j = 0; j &lt; </a:t>
            </a:r>
            <a:r>
              <a:rPr lang="en-US" dirty="0" err="1"/>
              <a:t>i</a:t>
            </a:r>
            <a:r>
              <a:rPr lang="en-US" dirty="0"/>
              <a:t>; </a:t>
            </a:r>
            <a:r>
              <a:rPr lang="en-US" dirty="0" err="1"/>
              <a:t>j++</a:t>
            </a:r>
            <a:r>
              <a:rPr lang="en-US" dirty="0"/>
              <a:t>)</a:t>
            </a:r>
          </a:p>
          <a:p>
            <a:r>
              <a:rPr lang="en-US" dirty="0"/>
              <a:t>            count += 1;</a:t>
            </a:r>
          </a:p>
          <a:p>
            <a:r>
              <a:rPr lang="en-US" dirty="0"/>
              <a:t>    return count;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D6D31-3283-44A3-93C7-A837BE4FE266}"/>
                  </a:ext>
                </a:extLst>
              </p:cNvPr>
              <p:cNvSpPr txBox="1"/>
              <p:nvPr/>
            </p:nvSpPr>
            <p:spPr>
              <a:xfrm>
                <a:off x="1120667" y="4673936"/>
                <a:ext cx="3520387" cy="47256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+…+1=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198D6D31-3283-44A3-93C7-A837BE4FE26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20667" y="4673936"/>
                <a:ext cx="3520387" cy="47256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B59B0F10-0E6F-45E2-ACDB-1C8AE7DFDCA4}"/>
              </a:ext>
            </a:extLst>
          </p:cNvPr>
          <p:cNvSpPr txBox="1"/>
          <p:nvPr/>
        </p:nvSpPr>
        <p:spPr>
          <a:xfrm>
            <a:off x="8535571" y="1874387"/>
            <a:ext cx="2845192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 a = 0, b = 0;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0; </a:t>
            </a:r>
            <a:r>
              <a:rPr lang="en-US" dirty="0" err="1"/>
              <a:t>i</a:t>
            </a:r>
            <a:r>
              <a:rPr lang="en-US" dirty="0"/>
              <a:t> &lt; N;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a = a + rand();</a:t>
            </a:r>
          </a:p>
          <a:p>
            <a:r>
              <a:rPr lang="en-US" dirty="0"/>
              <a:t>}</a:t>
            </a:r>
          </a:p>
          <a:p>
            <a:r>
              <a:rPr lang="en-US" dirty="0"/>
              <a:t>for (j = 0; j &lt; M; </a:t>
            </a:r>
            <a:r>
              <a:rPr lang="en-US" dirty="0" err="1"/>
              <a:t>j++</a:t>
            </a:r>
            <a:r>
              <a:rPr lang="en-US" dirty="0"/>
              <a:t>) {</a:t>
            </a:r>
          </a:p>
          <a:p>
            <a:r>
              <a:rPr lang="en-US" dirty="0"/>
              <a:t>    b = b + rand();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34E65F-7C0A-4D91-A8A4-2AA554CC2FCF}"/>
                  </a:ext>
                </a:extLst>
              </p:cNvPr>
              <p:cNvSpPr txBox="1"/>
              <p:nvPr/>
            </p:nvSpPr>
            <p:spPr>
              <a:xfrm>
                <a:off x="8940018" y="4304604"/>
                <a:ext cx="138918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 + 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8634E65F-7C0A-4D91-A8A4-2AA554CC2FC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0018" y="4304604"/>
                <a:ext cx="1389184" cy="369332"/>
              </a:xfrm>
              <a:prstGeom prst="rect">
                <a:avLst/>
              </a:prstGeom>
              <a:blipFill>
                <a:blip r:embed="rId3"/>
                <a:stretch>
                  <a:fillRect b="-1428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26" name="Picture 2" descr="People Sitting Together At A Table Icon Inside An Arrow - Practice Icon Png  - 600x200 PNG Download - PNGkit">
            <a:extLst>
              <a:ext uri="{FF2B5EF4-FFF2-40B4-BE49-F238E27FC236}">
                <a16:creationId xmlns:a16="http://schemas.microsoft.com/office/drawing/2014/main" id="{CC351604-CF46-4E40-B6EE-AD0DE944DD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75"/>
            <a:ext cx="3094036" cy="1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B5270296-5C37-4CF5-ADDD-BC9B37BA42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412555" y="1848235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79B950B6-92F9-4F23-93C4-86310CC77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7280646" y="1848234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190094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9B4FE99-983E-4A30-80F6-7718BCB45219}"/>
              </a:ext>
            </a:extLst>
          </p:cNvPr>
          <p:cNvSpPr txBox="1"/>
          <p:nvPr/>
        </p:nvSpPr>
        <p:spPr>
          <a:xfrm>
            <a:off x="989954" y="990428"/>
            <a:ext cx="4812408" cy="11541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/>
              <a:t>Two criteria are used to judge algorithms:</a:t>
            </a:r>
          </a:p>
          <a:p>
            <a:endParaRPr lang="en-US" sz="900" dirty="0"/>
          </a:p>
          <a:p>
            <a:pPr marL="400050" indent="-400050">
              <a:buFont typeface="+mj-lt"/>
              <a:buAutoNum type="romanLcPeriod"/>
            </a:pPr>
            <a:r>
              <a:rPr lang="en-US" sz="2000" dirty="0"/>
              <a:t>Time complexity</a:t>
            </a:r>
          </a:p>
          <a:p>
            <a:pPr marL="400050" indent="-400050">
              <a:buFont typeface="+mj-lt"/>
              <a:buAutoNum type="romanLcPeriod"/>
            </a:pPr>
            <a:r>
              <a:rPr lang="en-US" sz="2000" dirty="0"/>
              <a:t>Space complexity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2041FB7-8BEC-495F-904F-59F614373D37}"/>
              </a:ext>
            </a:extLst>
          </p:cNvPr>
          <p:cNvSpPr txBox="1"/>
          <p:nvPr/>
        </p:nvSpPr>
        <p:spPr>
          <a:xfrm>
            <a:off x="1018095" y="2586740"/>
            <a:ext cx="9919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Time complexity</a:t>
            </a:r>
            <a:r>
              <a:rPr lang="en-US" sz="2000" dirty="0"/>
              <a:t> of an algorithm is the amount of CPU time it needs to run completion.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AD2C40-0633-428D-B6C5-F9EF5C3010C0}"/>
              </a:ext>
            </a:extLst>
          </p:cNvPr>
          <p:cNvSpPr txBox="1"/>
          <p:nvPr/>
        </p:nvSpPr>
        <p:spPr>
          <a:xfrm>
            <a:off x="1018095" y="3429000"/>
            <a:ext cx="978947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/>
              <a:t>Space complexity</a:t>
            </a:r>
            <a:r>
              <a:rPr lang="en-US" sz="2000" dirty="0"/>
              <a:t> of an algorithm is the amount of memory it needs to run completion.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FF9BA9-ECAA-4A57-BB94-254844CC74F0}"/>
              </a:ext>
            </a:extLst>
          </p:cNvPr>
          <p:cNvSpPr txBox="1"/>
          <p:nvPr/>
        </p:nvSpPr>
        <p:spPr>
          <a:xfrm>
            <a:off x="1654043" y="4116455"/>
            <a:ext cx="326480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TIME: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 Operations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Comparisons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Loops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Pointer references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Function calls to outside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0087B1E-CB95-4F51-8EC7-ADB28C53A119}"/>
              </a:ext>
            </a:extLst>
          </p:cNvPr>
          <p:cNvSpPr txBox="1"/>
          <p:nvPr/>
        </p:nvSpPr>
        <p:spPr>
          <a:xfrm>
            <a:off x="5802362" y="4116455"/>
            <a:ext cx="228274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</a:rPr>
              <a:t>SPACE:</a:t>
            </a:r>
          </a:p>
          <a:p>
            <a:r>
              <a:rPr lang="en-US" sz="2000" dirty="0">
                <a:solidFill>
                  <a:srgbClr val="0070C0"/>
                </a:solidFill>
              </a:rPr>
              <a:t>-  Variables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Data structures 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Allocations</a:t>
            </a:r>
          </a:p>
          <a:p>
            <a:pPr marL="285750" indent="-285750">
              <a:buFontTx/>
              <a:buChar char="-"/>
            </a:pPr>
            <a:r>
              <a:rPr lang="en-US" sz="2000" dirty="0">
                <a:solidFill>
                  <a:srgbClr val="0070C0"/>
                </a:solidFill>
              </a:rPr>
              <a:t>Function call</a:t>
            </a:r>
          </a:p>
        </p:txBody>
      </p:sp>
    </p:spTree>
    <p:extLst>
      <p:ext uri="{BB962C8B-B14F-4D97-AF65-F5344CB8AC3E}">
        <p14:creationId xmlns:p14="http://schemas.microsoft.com/office/powerpoint/2010/main" val="313307489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9F13B69-25EF-42DF-AD5F-5A176401507F}"/>
              </a:ext>
            </a:extLst>
          </p:cNvPr>
          <p:cNvSpPr txBox="1"/>
          <p:nvPr/>
        </p:nvSpPr>
        <p:spPr>
          <a:xfrm>
            <a:off x="8218271" y="2030386"/>
            <a:ext cx="2831123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 </a:t>
            </a:r>
            <a:r>
              <a:rPr lang="en-US" dirty="0" err="1"/>
              <a:t>i</a:t>
            </a:r>
            <a:r>
              <a:rPr lang="en-US" dirty="0"/>
              <a:t>, j, k = 0;</a:t>
            </a:r>
          </a:p>
          <a:p>
            <a:r>
              <a:rPr lang="en-US" dirty="0"/>
              <a:t>for (</a:t>
            </a:r>
            <a:r>
              <a:rPr lang="en-US" dirty="0" err="1"/>
              <a:t>i</a:t>
            </a:r>
            <a:r>
              <a:rPr lang="en-US" dirty="0"/>
              <a:t> = n / 2; </a:t>
            </a:r>
            <a:r>
              <a:rPr lang="en-US" dirty="0" err="1"/>
              <a:t>i</a:t>
            </a:r>
            <a:r>
              <a:rPr lang="en-US" dirty="0"/>
              <a:t> &lt;= n; </a:t>
            </a:r>
            <a:r>
              <a:rPr lang="en-US" dirty="0" err="1"/>
              <a:t>i</a:t>
            </a:r>
            <a:r>
              <a:rPr lang="en-US" dirty="0"/>
              <a:t>++) {</a:t>
            </a:r>
          </a:p>
          <a:p>
            <a:r>
              <a:rPr lang="en-US" dirty="0"/>
              <a:t>    for (j = 2; j &lt;= n; j = j * 2) {</a:t>
            </a:r>
          </a:p>
          <a:p>
            <a:r>
              <a:rPr lang="en-US" dirty="0"/>
              <a:t>        k = k + n / 2;</a:t>
            </a:r>
          </a:p>
          <a:p>
            <a:r>
              <a:rPr lang="en-US" dirty="0"/>
              <a:t>    }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84EF8A-ABF6-4DE4-9821-9BBD7AF780E4}"/>
                  </a:ext>
                </a:extLst>
              </p:cNvPr>
              <p:cNvSpPr txBox="1"/>
              <p:nvPr/>
            </p:nvSpPr>
            <p:spPr>
              <a:xfrm>
                <a:off x="9190700" y="4229574"/>
                <a:ext cx="1227406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𝑙</m:t>
                      </m:r>
                      <m:r>
                        <a:rPr lang="en-US" i="1" dirty="0" err="1">
                          <a:latin typeface="Cambria Math" panose="02040503050406030204" pitchFamily="18" charset="0"/>
                        </a:rPr>
                        <m:t>𝑜𝑔𝑛</m:t>
                      </m:r>
                      <m:r>
                        <a:rPr lang="en-US" i="1" dirty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D84EF8A-ABF6-4DE4-9821-9BBD7AF780E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0700" y="4229574"/>
                <a:ext cx="1227406" cy="369332"/>
              </a:xfrm>
              <a:prstGeom prst="rect">
                <a:avLst/>
              </a:prstGeom>
              <a:blipFill>
                <a:blip r:embed="rId2"/>
                <a:stretch>
                  <a:fillRect b="-145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7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81935467-7D7F-413C-B674-E14E046F62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7130744" y="2102029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People Sitting Together At A Table Icon Inside An Arrow - Practice Icon Png  - 600x200 PNG Download - PNGkit">
            <a:extLst>
              <a:ext uri="{FF2B5EF4-FFF2-40B4-BE49-F238E27FC236}">
                <a16:creationId xmlns:a16="http://schemas.microsoft.com/office/drawing/2014/main" id="{BC48DA4B-CD14-4435-A636-BBD7A8254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75"/>
            <a:ext cx="3094036" cy="1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67D8128-3472-446D-B776-9FAE2DC877FA}"/>
              </a:ext>
            </a:extLst>
          </p:cNvPr>
          <p:cNvSpPr txBox="1"/>
          <p:nvPr/>
        </p:nvSpPr>
        <p:spPr>
          <a:xfrm>
            <a:off x="1356213" y="1997839"/>
            <a:ext cx="397804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for (int </a:t>
            </a:r>
            <a:r>
              <a:rPr lang="en-US" dirty="0" err="1"/>
              <a:t>i</a:t>
            </a:r>
            <a:r>
              <a:rPr lang="en-US" dirty="0"/>
              <a:t> = n; </a:t>
            </a:r>
            <a:r>
              <a:rPr lang="en-US" dirty="0" err="1"/>
              <a:t>i</a:t>
            </a:r>
            <a:r>
              <a:rPr lang="en-US" dirty="0"/>
              <a:t> &gt; 0; </a:t>
            </a:r>
            <a:r>
              <a:rPr lang="en-US" dirty="0" err="1"/>
              <a:t>i</a:t>
            </a:r>
            <a:r>
              <a:rPr lang="en-US" dirty="0"/>
              <a:t> = </a:t>
            </a:r>
            <a:r>
              <a:rPr lang="en-US" dirty="0" err="1"/>
              <a:t>i</a:t>
            </a:r>
            <a:r>
              <a:rPr lang="en-US" dirty="0"/>
              <a:t> / 2)</a:t>
            </a:r>
          </a:p>
          <a:p>
            <a:r>
              <a:rPr lang="en-US" dirty="0"/>
              <a:t>{ </a:t>
            </a:r>
          </a:p>
          <a:p>
            <a:r>
              <a:rPr lang="en-US" dirty="0"/>
              <a:t>for (int j = 1; j &lt; n; j = j * 2)</a:t>
            </a:r>
          </a:p>
          <a:p>
            <a:r>
              <a:rPr lang="en-US" dirty="0"/>
              <a:t>{ </a:t>
            </a:r>
          </a:p>
          <a:p>
            <a:r>
              <a:rPr lang="en-US" dirty="0"/>
              <a:t>for (int k = 0; k &lt; n; k = k + 2) 	 </a:t>
            </a:r>
          </a:p>
          <a:p>
            <a:r>
              <a:rPr lang="en-US" dirty="0"/>
              <a:t>{ </a:t>
            </a:r>
          </a:p>
          <a:p>
            <a:r>
              <a:rPr lang="en-US" dirty="0"/>
              <a:t>//some logic with complexity X </a:t>
            </a:r>
          </a:p>
          <a:p>
            <a:r>
              <a:rPr lang="en-US" dirty="0"/>
              <a:t>} </a:t>
            </a:r>
          </a:p>
          <a:p>
            <a:r>
              <a:rPr lang="en-US" dirty="0"/>
              <a:t>} </a:t>
            </a:r>
          </a:p>
          <a:p>
            <a:r>
              <a:rPr lang="en-US" dirty="0"/>
              <a:t>}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73FFA-0F36-4E55-90DD-F8468AB8FD99}"/>
                  </a:ext>
                </a:extLst>
              </p:cNvPr>
              <p:cNvSpPr txBox="1"/>
              <p:nvPr/>
            </p:nvSpPr>
            <p:spPr>
              <a:xfrm>
                <a:off x="2209151" y="4816777"/>
                <a:ext cx="1633845" cy="307777"/>
              </a:xfrm>
              <a:prstGeom prst="rect">
                <a:avLst/>
              </a:prstGeom>
              <a:noFill/>
              <a:ln>
                <a:solidFill>
                  <a:srgbClr val="00B0F0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(</m:t>
                              </m:r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sSup>
                        <m:sSupPr>
                          <m:ctrlPr>
                            <a:rPr lang="en-US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  <m:sup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B173FFA-0F36-4E55-90DD-F8468AB8FD9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09151" y="4816777"/>
                <a:ext cx="1633845" cy="307777"/>
              </a:xfrm>
              <a:prstGeom prst="rect">
                <a:avLst/>
              </a:prstGeom>
              <a:blipFill>
                <a:blip r:embed="rId6"/>
                <a:stretch>
                  <a:fillRect l="-2593" r="-4815" b="-33962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393F3D1A-91CF-4E4F-80F1-A052D8FC6C1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602454" y="2004660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2670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A4C573FF-7924-404E-A509-8F9A81345AA3}"/>
              </a:ext>
            </a:extLst>
          </p:cNvPr>
          <p:cNvSpPr txBox="1"/>
          <p:nvPr/>
        </p:nvSpPr>
        <p:spPr>
          <a:xfrm>
            <a:off x="1184408" y="2012965"/>
            <a:ext cx="2141806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nn-NO" dirty="0"/>
              <a:t>for(int i=0;i&lt;n;i++){</a:t>
            </a:r>
          </a:p>
          <a:p>
            <a:r>
              <a:rPr lang="nn-NO" dirty="0"/>
              <a:t>i*=k;</a:t>
            </a:r>
          </a:p>
          <a:p>
            <a:r>
              <a:rPr lang="nn-NO" dirty="0"/>
              <a:t>}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FDBF6-89F7-4F8B-97F5-A300828AFA43}"/>
                  </a:ext>
                </a:extLst>
              </p:cNvPr>
              <p:cNvSpPr txBox="1"/>
              <p:nvPr/>
            </p:nvSpPr>
            <p:spPr>
              <a:xfrm>
                <a:off x="787785" y="3331688"/>
                <a:ext cx="1007776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𝑂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m:rPr>
                                  <m:sty m:val="p"/>
                                </m:rPr>
                                <a:rPr lang="en-US" i="0" smtClean="0">
                                  <a:latin typeface="Cambria Math" panose="02040503050406030204" pitchFamily="18" charset="0"/>
                                </a:rPr>
                                <m:t>log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b>
                          </m:sSub>
                        </m:fName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</m:func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A1FDBF6-89F7-4F8B-97F5-A300828AFA4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7785" y="3331688"/>
                <a:ext cx="1007776" cy="276999"/>
              </a:xfrm>
              <a:prstGeom prst="rect">
                <a:avLst/>
              </a:prstGeom>
              <a:blipFill>
                <a:blip r:embed="rId2"/>
                <a:stretch>
                  <a:fillRect l="-4167" r="-7143" b="-36170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3837170C-5522-49B7-A07F-18A5C85109F3}"/>
              </a:ext>
            </a:extLst>
          </p:cNvPr>
          <p:cNvSpPr txBox="1"/>
          <p:nvPr/>
        </p:nvSpPr>
        <p:spPr>
          <a:xfrm>
            <a:off x="8570364" y="1424513"/>
            <a:ext cx="24372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 value = 0;</a:t>
            </a:r>
          </a:p>
          <a:p>
            <a:r>
              <a:rPr lang="en-US" dirty="0"/>
              <a:t>for(int </a:t>
            </a:r>
            <a:r>
              <a:rPr lang="en-US" dirty="0" err="1"/>
              <a:t>i</a:t>
            </a:r>
            <a:r>
              <a:rPr lang="en-US" dirty="0"/>
              <a:t>=0;i&lt;</a:t>
            </a:r>
            <a:r>
              <a:rPr lang="en-US" dirty="0" err="1"/>
              <a:t>n;i</a:t>
            </a:r>
            <a:r>
              <a:rPr lang="en-US" dirty="0"/>
              <a:t>++)</a:t>
            </a:r>
          </a:p>
          <a:p>
            <a:r>
              <a:rPr lang="en-US" dirty="0"/>
              <a:t>    for(int j=0;j&lt;</a:t>
            </a:r>
            <a:r>
              <a:rPr lang="en-US" dirty="0" err="1"/>
              <a:t>i;j</a:t>
            </a:r>
            <a:r>
              <a:rPr lang="en-US" dirty="0"/>
              <a:t>++)</a:t>
            </a:r>
          </a:p>
          <a:p>
            <a:r>
              <a:rPr lang="en-US" dirty="0"/>
              <a:t>      value += 1;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A915D4-18AA-47DE-87C3-D3F4491B2C10}"/>
                  </a:ext>
                </a:extLst>
              </p:cNvPr>
              <p:cNvSpPr txBox="1"/>
              <p:nvPr/>
            </p:nvSpPr>
            <p:spPr>
              <a:xfrm>
                <a:off x="9414486" y="2962356"/>
                <a:ext cx="748984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b="0" i="1" dirty="0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dirty="0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b="0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BA915D4-18AA-47DE-87C3-D3F4491B2C1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14486" y="2962356"/>
                <a:ext cx="748984" cy="369332"/>
              </a:xfrm>
              <a:prstGeom prst="rect">
                <a:avLst/>
              </a:prstGeom>
              <a:blipFill>
                <a:blip r:embed="rId3"/>
                <a:stretch>
                  <a:fillRect r="-5600" b="-12698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5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3321FC2E-7B89-45AE-BF70-10F7F22AB6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426049" y="2071604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8D312B49-D957-4BA6-8003-102805644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7819883" y="1507282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People Sitting Together At A Table Icon Inside An Arrow - Practice Icon Png  - 600x200 PNG Download - PNGkit">
            <a:extLst>
              <a:ext uri="{FF2B5EF4-FFF2-40B4-BE49-F238E27FC236}">
                <a16:creationId xmlns:a16="http://schemas.microsoft.com/office/drawing/2014/main" id="{D63DA117-8590-477D-A57C-5D0F936EE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aturation sat="2000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4175"/>
            <a:ext cx="3094036" cy="105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CAF6696C-89DB-4DFA-93A8-A4C5EA994244}"/>
              </a:ext>
            </a:extLst>
          </p:cNvPr>
          <p:cNvSpPr txBox="1"/>
          <p:nvPr/>
        </p:nvSpPr>
        <p:spPr>
          <a:xfrm>
            <a:off x="5439761" y="3342007"/>
            <a:ext cx="167757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int a = 0, </a:t>
            </a:r>
            <a:r>
              <a:rPr lang="en-US" dirty="0" err="1"/>
              <a:t>i</a:t>
            </a:r>
            <a:r>
              <a:rPr lang="en-US" dirty="0"/>
              <a:t> = N;</a:t>
            </a:r>
          </a:p>
          <a:p>
            <a:r>
              <a:rPr lang="en-US" dirty="0"/>
              <a:t>while (</a:t>
            </a:r>
            <a:r>
              <a:rPr lang="en-US" dirty="0" err="1"/>
              <a:t>i</a:t>
            </a:r>
            <a:r>
              <a:rPr lang="en-US" dirty="0"/>
              <a:t> &gt; 0) {</a:t>
            </a:r>
          </a:p>
          <a:p>
            <a:r>
              <a:rPr lang="en-US" dirty="0"/>
              <a:t>    a += </a:t>
            </a:r>
            <a:r>
              <a:rPr lang="en-US" dirty="0" err="1"/>
              <a:t>i</a:t>
            </a:r>
            <a:r>
              <a:rPr lang="en-US" dirty="0"/>
              <a:t>;</a:t>
            </a:r>
          </a:p>
          <a:p>
            <a:r>
              <a:rPr lang="en-US" dirty="0"/>
              <a:t>    </a:t>
            </a:r>
            <a:r>
              <a:rPr lang="en-US" dirty="0" err="1"/>
              <a:t>i</a:t>
            </a:r>
            <a:r>
              <a:rPr lang="en-US" dirty="0"/>
              <a:t> /= 2;</a:t>
            </a:r>
          </a:p>
          <a:p>
            <a:r>
              <a:rPr lang="en-US" dirty="0"/>
              <a:t>}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64E683-647E-4323-8335-CE5F84548456}"/>
                  </a:ext>
                </a:extLst>
              </p:cNvPr>
              <p:cNvSpPr txBox="1"/>
              <p:nvPr/>
            </p:nvSpPr>
            <p:spPr>
              <a:xfrm>
                <a:off x="5117122" y="4881866"/>
                <a:ext cx="1199271" cy="369332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m:rPr>
                          <m:sty m:val="p"/>
                        </m:rPr>
                        <a:rPr lang="en-US" i="1" dirty="0" smtClean="0">
                          <a:latin typeface="Cambria Math" panose="02040503050406030204" pitchFamily="18" charset="0"/>
                        </a:rPr>
                        <m:t>log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⁡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i="1" dirty="0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A064E683-647E-4323-8335-CE5F8454845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7122" y="4881866"/>
                <a:ext cx="1199271" cy="369332"/>
              </a:xfrm>
              <a:prstGeom prst="rect">
                <a:avLst/>
              </a:prstGeom>
              <a:blipFill>
                <a:blip r:embed="rId7"/>
                <a:stretch>
                  <a:fillRect b="-14516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1" name="Picture 10" descr="Arrow, click, computer mouse, cursor, marker, mouse, pointer icon -  Download on Iconfinder">
            <a:extLst>
              <a:ext uri="{FF2B5EF4-FFF2-40B4-BE49-F238E27FC236}">
                <a16:creationId xmlns:a16="http://schemas.microsoft.com/office/drawing/2014/main" id="{B24CC993-9712-4BA8-9EFD-99B2566468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7405607">
            <a:off x="4409498" y="3435879"/>
            <a:ext cx="540602" cy="5406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063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20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8FC6D83-768D-433F-9F9B-08670EC1E8A3}"/>
              </a:ext>
            </a:extLst>
          </p:cNvPr>
          <p:cNvSpPr txBox="1"/>
          <p:nvPr/>
        </p:nvSpPr>
        <p:spPr>
          <a:xfrm>
            <a:off x="595142" y="2060805"/>
            <a:ext cx="6900839" cy="27363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800" b="1" dirty="0">
                <a:latin typeface="+mj-lt"/>
                <a:ea typeface="+mj-ea"/>
                <a:cs typeface="+mj-cs"/>
              </a:rPr>
              <a:t>Calculating Space complexity of Algorithms</a:t>
            </a:r>
          </a:p>
        </p:txBody>
      </p:sp>
      <p:pic>
        <p:nvPicPr>
          <p:cNvPr id="2050" name="Picture 2" descr="What Is a Venn Diagram? Components, Examples, and Applications">
            <a:extLst>
              <a:ext uri="{FF2B5EF4-FFF2-40B4-BE49-F238E27FC236}">
                <a16:creationId xmlns:a16="http://schemas.microsoft.com/office/drawing/2014/main" id="{1FE77237-87E6-41D2-A8B7-A831DF62C1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9958" y="1695101"/>
            <a:ext cx="4629689" cy="346779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56093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2BEF8E4-1AA8-4F44-92DF-DE3E518EFD5D}"/>
              </a:ext>
            </a:extLst>
          </p:cNvPr>
          <p:cNvSpPr txBox="1"/>
          <p:nvPr/>
        </p:nvSpPr>
        <p:spPr>
          <a:xfrm>
            <a:off x="804809" y="1952820"/>
            <a:ext cx="4122411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Algo1 () </a:t>
            </a:r>
            <a:r>
              <a:rPr lang="en-US" sz="2000" dirty="0"/>
              <a:t>– Addition of two numbers</a:t>
            </a:r>
          </a:p>
          <a:p>
            <a:endParaRPr lang="en-US" sz="2000" i="1" dirty="0"/>
          </a:p>
          <a:p>
            <a:r>
              <a:rPr lang="en-US" sz="2000" dirty="0"/>
              <a:t>function add(n1, n2)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sum = n1 + n2</a:t>
            </a:r>
          </a:p>
          <a:p>
            <a:r>
              <a:rPr lang="en-US" sz="2000" dirty="0"/>
              <a:t>return sum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 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BCE7E83D-D00B-4420-B58B-B97C377E3CD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11130" y="1944587"/>
            <a:ext cx="5362575" cy="327660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D833DF-F0B8-4DC7-9448-6062832298F7}"/>
              </a:ext>
            </a:extLst>
          </p:cNvPr>
          <p:cNvSpPr txBox="1"/>
          <p:nvPr/>
        </p:nvSpPr>
        <p:spPr>
          <a:xfrm>
            <a:off x="7841566" y="942535"/>
            <a:ext cx="207967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y axis: size in bytes</a:t>
            </a:r>
          </a:p>
          <a:p>
            <a:r>
              <a:rPr lang="en-US" dirty="0">
                <a:solidFill>
                  <a:schemeClr val="accent5">
                    <a:lumMod val="50000"/>
                  </a:schemeClr>
                </a:solidFill>
              </a:rPr>
              <a:t>x axis: N value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544183A-3C7B-4D0D-AA15-0FEB111F4347}"/>
              </a:ext>
            </a:extLst>
          </p:cNvPr>
          <p:cNvSpPr txBox="1"/>
          <p:nvPr/>
        </p:nvSpPr>
        <p:spPr>
          <a:xfrm>
            <a:off x="787790" y="861199"/>
            <a:ext cx="52009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Space Complexity = Auxiliary Space + Input Space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B2DA20F-AEBB-4ABF-B0B2-67CE07BB0278}"/>
              </a:ext>
            </a:extLst>
          </p:cNvPr>
          <p:cNvSpPr txBox="1"/>
          <p:nvPr/>
        </p:nvSpPr>
        <p:spPr>
          <a:xfrm>
            <a:off x="2472674" y="3907200"/>
            <a:ext cx="3743910" cy="120032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n1 – 4 bytes</a:t>
            </a:r>
          </a:p>
          <a:p>
            <a:r>
              <a:rPr lang="en-US" dirty="0"/>
              <a:t>n2 – 4 bytes</a:t>
            </a:r>
          </a:p>
          <a:p>
            <a:r>
              <a:rPr lang="en-US" dirty="0"/>
              <a:t>sum – 4 bytes</a:t>
            </a:r>
          </a:p>
          <a:p>
            <a:r>
              <a:rPr lang="en-US" dirty="0"/>
              <a:t>Aux (function call, return) – 4 bytes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D55EAE2-9896-42C7-BD1F-644F4854E5F9}"/>
              </a:ext>
            </a:extLst>
          </p:cNvPr>
          <p:cNvSpPr txBox="1"/>
          <p:nvPr/>
        </p:nvSpPr>
        <p:spPr>
          <a:xfrm>
            <a:off x="2472674" y="5365868"/>
            <a:ext cx="32586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(estimated): 16 bytes = C</a:t>
            </a: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17FF4B8-32E3-4432-A508-4BFA71FF0210}"/>
              </a:ext>
            </a:extLst>
          </p:cNvPr>
          <p:cNvCxnSpPr/>
          <p:nvPr/>
        </p:nvCxnSpPr>
        <p:spPr>
          <a:xfrm>
            <a:off x="7315200" y="3137095"/>
            <a:ext cx="3615397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E72C975B-A110-4494-B338-749386198BFE}"/>
              </a:ext>
            </a:extLst>
          </p:cNvPr>
          <p:cNvSpPr txBox="1"/>
          <p:nvPr/>
        </p:nvSpPr>
        <p:spPr>
          <a:xfrm>
            <a:off x="7841566" y="2767763"/>
            <a:ext cx="22642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Constant Space (behavior)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87BBDB-7876-47AB-BEC5-ACB9831AC2C9}"/>
                  </a:ext>
                </a:extLst>
              </p:cNvPr>
              <p:cNvSpPr txBox="1"/>
              <p:nvPr/>
            </p:nvSpPr>
            <p:spPr>
              <a:xfrm>
                <a:off x="1026763" y="4550524"/>
                <a:ext cx="89909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FD87BBDB-7876-47AB-BEC5-ACB9831AC2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6763" y="4550524"/>
                <a:ext cx="899092" cy="461665"/>
              </a:xfrm>
              <a:prstGeom prst="rect">
                <a:avLst/>
              </a:prstGeom>
              <a:blipFill>
                <a:blip r:embed="rId3"/>
                <a:stretch>
                  <a:fillRect r="-1333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extBox 15">
            <a:extLst>
              <a:ext uri="{FF2B5EF4-FFF2-40B4-BE49-F238E27FC236}">
                <a16:creationId xmlns:a16="http://schemas.microsoft.com/office/drawing/2014/main" id="{972DFBC9-99DC-45F4-8D43-83BA8E8210E3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Space complexity</a:t>
            </a:r>
            <a:endParaRPr lang="en-US" dirty="0"/>
          </a:p>
        </p:txBody>
      </p:sp>
      <p:pic>
        <p:nvPicPr>
          <p:cNvPr id="19" name="Picture 2" descr="384 Lead By Example Stock Vector Illustration and Royalty Free Lead By  Example Clipart">
            <a:extLst>
              <a:ext uri="{FF2B5EF4-FFF2-40B4-BE49-F238E27FC236}">
                <a16:creationId xmlns:a16="http://schemas.microsoft.com/office/drawing/2014/main" id="{6FAD4615-C88E-4BAB-B68C-1206AC97E95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58" y="56925"/>
            <a:ext cx="2017966" cy="713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8913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8" grpId="0"/>
      <p:bldP spid="20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8FC31A5-D295-4EA1-AECA-3A6EB3D4A522}"/>
              </a:ext>
            </a:extLst>
          </p:cNvPr>
          <p:cNvSpPr txBox="1"/>
          <p:nvPr/>
        </p:nvSpPr>
        <p:spPr>
          <a:xfrm>
            <a:off x="900332" y="1953923"/>
            <a:ext cx="4423775" cy="378565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Algo2 () </a:t>
            </a:r>
            <a:r>
              <a:rPr lang="en-US" sz="2000" dirty="0"/>
              <a:t>– Sum of all elements in array</a:t>
            </a:r>
          </a:p>
          <a:p>
            <a:endParaRPr lang="en-US" sz="2000" i="1" dirty="0"/>
          </a:p>
          <a:p>
            <a:r>
              <a:rPr lang="en-US" sz="2000" dirty="0"/>
              <a:t>function </a:t>
            </a:r>
            <a:r>
              <a:rPr lang="en-US" sz="2000" dirty="0" err="1"/>
              <a:t>sumOfNumbers</a:t>
            </a:r>
            <a:r>
              <a:rPr lang="en-US" sz="2000" dirty="0"/>
              <a:t>(</a:t>
            </a:r>
            <a:r>
              <a:rPr lang="en-US" sz="2000" dirty="0" err="1"/>
              <a:t>arr</a:t>
            </a:r>
            <a:r>
              <a:rPr lang="en-US" sz="2000" dirty="0"/>
              <a:t>[], N)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sum = 0</a:t>
            </a:r>
          </a:p>
          <a:p>
            <a:r>
              <a:rPr lang="en-US" sz="2000" dirty="0"/>
              <a:t>for (</a:t>
            </a:r>
            <a:r>
              <a:rPr lang="en-US" sz="2000" dirty="0" err="1"/>
              <a:t>i</a:t>
            </a:r>
            <a:r>
              <a:rPr lang="en-US" sz="2000" dirty="0"/>
              <a:t> = 0 to N)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sum = sum + </a:t>
            </a:r>
            <a:r>
              <a:rPr lang="en-US" sz="2000" dirty="0" err="1"/>
              <a:t>arr</a:t>
            </a:r>
            <a:r>
              <a:rPr lang="en-US" sz="2000" dirty="0"/>
              <a:t>[</a:t>
            </a:r>
            <a:r>
              <a:rPr lang="en-US" sz="2000" dirty="0" err="1"/>
              <a:t>i</a:t>
            </a:r>
            <a:r>
              <a:rPr lang="en-US" sz="2000" dirty="0"/>
              <a:t>]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print (sum)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E9A756-08FB-4DEB-A1F6-C065AC46B597}"/>
              </a:ext>
            </a:extLst>
          </p:cNvPr>
          <p:cNvSpPr txBox="1"/>
          <p:nvPr/>
        </p:nvSpPr>
        <p:spPr>
          <a:xfrm>
            <a:off x="787790" y="861199"/>
            <a:ext cx="52009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Space Complexity = Auxiliary Space + Input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2F162F5-BFEE-48FC-9B72-F3FE9B566C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33" y="1953923"/>
            <a:ext cx="5362575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4D3B08E-424E-49D6-8721-E246EAB1169B}"/>
              </a:ext>
            </a:extLst>
          </p:cNvPr>
          <p:cNvSpPr txBox="1"/>
          <p:nvPr/>
        </p:nvSpPr>
        <p:spPr>
          <a:xfrm>
            <a:off x="3235090" y="4169959"/>
            <a:ext cx="321824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 err="1"/>
              <a:t>arr</a:t>
            </a:r>
            <a:r>
              <a:rPr lang="en-US" dirty="0"/>
              <a:t> – N * 4 bytes</a:t>
            </a:r>
          </a:p>
          <a:p>
            <a:r>
              <a:rPr lang="en-US" dirty="0"/>
              <a:t>sum – 4 bytes</a:t>
            </a:r>
          </a:p>
          <a:p>
            <a:r>
              <a:rPr lang="en-US" dirty="0" err="1"/>
              <a:t>i</a:t>
            </a:r>
            <a:r>
              <a:rPr lang="en-US" dirty="0"/>
              <a:t> – 4 bytes</a:t>
            </a:r>
          </a:p>
          <a:p>
            <a:r>
              <a:rPr lang="en-US" dirty="0"/>
              <a:t>Aux (initializing for loop, function call, return) – 4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D575AC-9A4A-49C7-89C2-C72B27E63BA9}"/>
              </a:ext>
            </a:extLst>
          </p:cNvPr>
          <p:cNvSpPr txBox="1"/>
          <p:nvPr/>
        </p:nvSpPr>
        <p:spPr>
          <a:xfrm>
            <a:off x="3235090" y="5812135"/>
            <a:ext cx="3401316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(estimated): 4N + 12 bytes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0563A1-EAAB-4E4A-A6A0-9968FBEAD0A2}"/>
                  </a:ext>
                </a:extLst>
              </p:cNvPr>
              <p:cNvSpPr txBox="1"/>
              <p:nvPr/>
            </p:nvSpPr>
            <p:spPr>
              <a:xfrm>
                <a:off x="1434253" y="5545023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D0563A1-EAAB-4E4A-A6A0-9968FBEAD0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34253" y="5545023"/>
                <a:ext cx="910762" cy="461665"/>
              </a:xfrm>
              <a:prstGeom prst="rect">
                <a:avLst/>
              </a:prstGeom>
              <a:blipFill>
                <a:blip r:embed="rId3"/>
                <a:stretch>
                  <a:fillRect r="-658" b="-19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9">
            <a:extLst>
              <a:ext uri="{FF2B5EF4-FFF2-40B4-BE49-F238E27FC236}">
                <a16:creationId xmlns:a16="http://schemas.microsoft.com/office/drawing/2014/main" id="{9EC46987-FCF5-4B65-989D-FE8355CEF1EE}"/>
              </a:ext>
            </a:extLst>
          </p:cNvPr>
          <p:cNvGrpSpPr/>
          <p:nvPr/>
        </p:nvGrpSpPr>
        <p:grpSpPr>
          <a:xfrm>
            <a:off x="7658865" y="2236763"/>
            <a:ext cx="2584244" cy="985373"/>
            <a:chOff x="7658865" y="2236763"/>
            <a:chExt cx="2584244" cy="985373"/>
          </a:xfrm>
        </p:grpSpPr>
        <p:sp>
          <p:nvSpPr>
            <p:cNvPr id="8" name="Flowchart: Connector 7">
              <a:extLst>
                <a:ext uri="{FF2B5EF4-FFF2-40B4-BE49-F238E27FC236}">
                  <a16:creationId xmlns:a16="http://schemas.microsoft.com/office/drawing/2014/main" id="{65931A19-C1BF-423A-8790-DBF440ACA7AA}"/>
                </a:ext>
              </a:extLst>
            </p:cNvPr>
            <p:cNvSpPr/>
            <p:nvPr/>
          </p:nvSpPr>
          <p:spPr>
            <a:xfrm>
              <a:off x="7658865" y="3094892"/>
              <a:ext cx="92433" cy="11254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Flowchart: Connector 8">
              <a:extLst>
                <a:ext uri="{FF2B5EF4-FFF2-40B4-BE49-F238E27FC236}">
                  <a16:creationId xmlns:a16="http://schemas.microsoft.com/office/drawing/2014/main" id="{449112A8-EE06-41EC-93EC-B260D28204B0}"/>
                </a:ext>
              </a:extLst>
            </p:cNvPr>
            <p:cNvSpPr/>
            <p:nvPr/>
          </p:nvSpPr>
          <p:spPr>
            <a:xfrm>
              <a:off x="8233296" y="2656449"/>
              <a:ext cx="92433" cy="112542"/>
            </a:xfrm>
            <a:prstGeom prst="flowChartConnector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31B86453-7936-4D42-BDBF-AF38E0ECB93E}"/>
                </a:ext>
              </a:extLst>
            </p:cNvPr>
            <p:cNvCxnSpPr>
              <a:stCxn id="8" idx="7"/>
            </p:cNvCxnSpPr>
            <p:nvPr/>
          </p:nvCxnSpPr>
          <p:spPr>
            <a:xfrm flipV="1">
              <a:off x="7737762" y="2236763"/>
              <a:ext cx="1209290" cy="87461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2FB1B9BA-FBA6-4B53-B0E8-80B173D40694}"/>
                </a:ext>
              </a:extLst>
            </p:cNvPr>
            <p:cNvSpPr txBox="1"/>
            <p:nvPr/>
          </p:nvSpPr>
          <p:spPr>
            <a:xfrm>
              <a:off x="8117206" y="2914359"/>
              <a:ext cx="2125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Linear Space Complexity</a:t>
              </a:r>
            </a:p>
          </p:txBody>
        </p:sp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7D905E2C-9DAF-4B39-9190-67676A3FC5FE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Space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1267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4E56CA0-29E0-4D07-B7BB-5FB6D73C8C92}"/>
              </a:ext>
            </a:extLst>
          </p:cNvPr>
          <p:cNvSpPr txBox="1"/>
          <p:nvPr/>
        </p:nvSpPr>
        <p:spPr>
          <a:xfrm>
            <a:off x="492369" y="1953923"/>
            <a:ext cx="488005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Algo3 () </a:t>
            </a:r>
            <a:r>
              <a:rPr lang="en-US" sz="2000" dirty="0"/>
              <a:t>– Factorial of a number (iterative)</a:t>
            </a:r>
          </a:p>
          <a:p>
            <a:endParaRPr lang="en-US" sz="2000" i="1" dirty="0"/>
          </a:p>
          <a:p>
            <a:r>
              <a:rPr lang="en-US" sz="2000" dirty="0"/>
              <a:t>int fact = 1;</a:t>
            </a:r>
          </a:p>
          <a:p>
            <a:r>
              <a:rPr lang="en-US" sz="2000" dirty="0"/>
              <a:t>for (int </a:t>
            </a:r>
            <a:r>
              <a:rPr lang="en-US" sz="2000" dirty="0" err="1"/>
              <a:t>i</a:t>
            </a:r>
            <a:r>
              <a:rPr lang="en-US" sz="2000" dirty="0"/>
              <a:t> = 1; </a:t>
            </a:r>
            <a:r>
              <a:rPr lang="en-US" sz="2000" dirty="0" err="1"/>
              <a:t>i</a:t>
            </a:r>
            <a:r>
              <a:rPr lang="en-US" sz="2000" dirty="0"/>
              <a:t> &lt;= n; </a:t>
            </a:r>
            <a:r>
              <a:rPr lang="en-US" sz="2000" dirty="0" err="1"/>
              <a:t>i</a:t>
            </a:r>
            <a:r>
              <a:rPr lang="en-US" sz="2000" dirty="0"/>
              <a:t>++)</a:t>
            </a:r>
          </a:p>
          <a:p>
            <a:r>
              <a:rPr lang="en-US" sz="2000" dirty="0"/>
              <a:t>{</a:t>
            </a:r>
          </a:p>
          <a:p>
            <a:r>
              <a:rPr lang="en-US" sz="2000" dirty="0"/>
              <a:t>fact *= </a:t>
            </a:r>
            <a:r>
              <a:rPr lang="en-US" sz="2000" dirty="0" err="1"/>
              <a:t>i</a:t>
            </a:r>
            <a:r>
              <a:rPr lang="en-US" sz="2000" dirty="0"/>
              <a:t>;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return fact;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325F21-1483-4E2A-81B8-B4B64B38BAF4}"/>
              </a:ext>
            </a:extLst>
          </p:cNvPr>
          <p:cNvSpPr txBox="1"/>
          <p:nvPr/>
        </p:nvSpPr>
        <p:spPr>
          <a:xfrm>
            <a:off x="787790" y="861199"/>
            <a:ext cx="52009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Space Complexity = Auxiliary Space + Input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0CA1C7-22A7-4C96-BDD8-82492C84FA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53333" y="1953923"/>
            <a:ext cx="5362575" cy="3276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DD78A76-266B-4BB7-A35E-172B4E558198}"/>
              </a:ext>
            </a:extLst>
          </p:cNvPr>
          <p:cNvSpPr txBox="1"/>
          <p:nvPr/>
        </p:nvSpPr>
        <p:spPr>
          <a:xfrm>
            <a:off x="2932396" y="4113688"/>
            <a:ext cx="3218243" cy="1477328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fact – 4 bytes</a:t>
            </a:r>
          </a:p>
          <a:p>
            <a:r>
              <a:rPr lang="en-US" dirty="0"/>
              <a:t>n – 4 bytes</a:t>
            </a:r>
          </a:p>
          <a:p>
            <a:r>
              <a:rPr lang="en-US" dirty="0" err="1"/>
              <a:t>i</a:t>
            </a:r>
            <a:r>
              <a:rPr lang="en-US" dirty="0"/>
              <a:t> – 4 bytes</a:t>
            </a:r>
          </a:p>
          <a:p>
            <a:r>
              <a:rPr lang="en-US" dirty="0"/>
              <a:t>Aux (initializing for loop, function call, return) – 4 bytes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7FD79F7-E033-4F4F-9B0C-934916BA9610}"/>
              </a:ext>
            </a:extLst>
          </p:cNvPr>
          <p:cNvSpPr txBox="1"/>
          <p:nvPr/>
        </p:nvSpPr>
        <p:spPr>
          <a:xfrm>
            <a:off x="2932396" y="5812135"/>
            <a:ext cx="2873928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(estimated): 16 bytes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FF126-7642-49B4-80A3-C19870DF42E7}"/>
                  </a:ext>
                </a:extLst>
              </p:cNvPr>
              <p:cNvSpPr txBox="1"/>
              <p:nvPr/>
            </p:nvSpPr>
            <p:spPr>
              <a:xfrm>
                <a:off x="1105914" y="5129351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(1)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119FF126-7642-49B4-80A3-C19870DF42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5914" y="5129351"/>
                <a:ext cx="910762" cy="461665"/>
              </a:xfrm>
              <a:prstGeom prst="rect">
                <a:avLst/>
              </a:prstGeom>
              <a:blipFill>
                <a:blip r:embed="rId3"/>
                <a:stretch>
                  <a:fillRect r="-658" b="-17949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1" name="Group 10">
            <a:extLst>
              <a:ext uri="{FF2B5EF4-FFF2-40B4-BE49-F238E27FC236}">
                <a16:creationId xmlns:a16="http://schemas.microsoft.com/office/drawing/2014/main" id="{4D43D0B4-785F-4BD6-A6E3-870D29CD404B}"/>
              </a:ext>
            </a:extLst>
          </p:cNvPr>
          <p:cNvGrpSpPr/>
          <p:nvPr/>
        </p:nvGrpSpPr>
        <p:grpSpPr>
          <a:xfrm>
            <a:off x="7315200" y="2767763"/>
            <a:ext cx="3615397" cy="369332"/>
            <a:chOff x="7315200" y="2767763"/>
            <a:chExt cx="3615397" cy="369332"/>
          </a:xfrm>
        </p:grpSpPr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8000F470-056C-4B6E-A6F4-A28EA9ED057F}"/>
                </a:ext>
              </a:extLst>
            </p:cNvPr>
            <p:cNvCxnSpPr/>
            <p:nvPr/>
          </p:nvCxnSpPr>
          <p:spPr>
            <a:xfrm>
              <a:off x="7315200" y="3137095"/>
              <a:ext cx="3615397" cy="0"/>
            </a:xfrm>
            <a:prstGeom prst="line">
              <a:avLst/>
            </a:prstGeom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177B2C5-63B1-4CFC-A835-1AA5A95EA895}"/>
                </a:ext>
              </a:extLst>
            </p:cNvPr>
            <p:cNvSpPr txBox="1"/>
            <p:nvPr/>
          </p:nvSpPr>
          <p:spPr>
            <a:xfrm>
              <a:off x="7841566" y="2767763"/>
              <a:ext cx="226427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Constant Space (behavior)</a:t>
              </a:r>
            </a:p>
          </p:txBody>
        </p:sp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BFFD6897-49FA-41D5-B5AE-F694F11CC0B2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Space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0961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E76C40A-DC33-4ED5-A32D-BAEC11C8FF7A}"/>
              </a:ext>
            </a:extLst>
          </p:cNvPr>
          <p:cNvSpPr txBox="1"/>
          <p:nvPr/>
        </p:nvSpPr>
        <p:spPr>
          <a:xfrm>
            <a:off x="492369" y="1953923"/>
            <a:ext cx="4967001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chemeClr val="accent1">
                    <a:lumMod val="75000"/>
                  </a:schemeClr>
                </a:solidFill>
              </a:rPr>
              <a:t>Algo4 () </a:t>
            </a:r>
            <a:r>
              <a:rPr lang="en-US" sz="2000" dirty="0"/>
              <a:t>– Factorial of a number (recursive)</a:t>
            </a:r>
          </a:p>
          <a:p>
            <a:endParaRPr lang="en-US" sz="2000" i="1" dirty="0"/>
          </a:p>
          <a:p>
            <a:r>
              <a:rPr lang="en-US" sz="2000" dirty="0"/>
              <a:t>factorial(n){</a:t>
            </a:r>
          </a:p>
          <a:p>
            <a:r>
              <a:rPr lang="en-US" sz="2000" dirty="0"/>
              <a:t>if (n &lt;= 1) {</a:t>
            </a:r>
          </a:p>
          <a:p>
            <a:r>
              <a:rPr lang="en-US" sz="2000" dirty="0"/>
              <a:t>return 1; </a:t>
            </a:r>
          </a:p>
          <a:p>
            <a:r>
              <a:rPr lang="en-US" sz="2000" dirty="0"/>
              <a:t>} else {</a:t>
            </a:r>
          </a:p>
          <a:p>
            <a:r>
              <a:rPr lang="en-US" sz="2000" dirty="0"/>
              <a:t>return (n*factorial(n-1));</a:t>
            </a:r>
          </a:p>
          <a:p>
            <a:r>
              <a:rPr lang="en-US" sz="2000" dirty="0"/>
              <a:t>}</a:t>
            </a:r>
          </a:p>
          <a:p>
            <a:r>
              <a:rPr lang="en-US" sz="2000" dirty="0"/>
              <a:t>}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4072E6-7B60-4959-ADC6-A0FAA8E68A42}"/>
              </a:ext>
            </a:extLst>
          </p:cNvPr>
          <p:cNvSpPr txBox="1"/>
          <p:nvPr/>
        </p:nvSpPr>
        <p:spPr>
          <a:xfrm>
            <a:off x="787790" y="861199"/>
            <a:ext cx="52009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Space Complexity = Auxiliary Space + Input Space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9D415F6-54B2-4312-9C89-B2129C1F3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51883" y="1891745"/>
            <a:ext cx="5362575" cy="3276600"/>
          </a:xfrm>
          <a:prstGeom prst="rect">
            <a:avLst/>
          </a:prstGeom>
        </p:spPr>
      </p:pic>
      <p:grpSp>
        <p:nvGrpSpPr>
          <p:cNvPr id="70" name="Group 69">
            <a:extLst>
              <a:ext uri="{FF2B5EF4-FFF2-40B4-BE49-F238E27FC236}">
                <a16:creationId xmlns:a16="http://schemas.microsoft.com/office/drawing/2014/main" id="{13972CD3-3493-4906-943F-898FE7B0EE24}"/>
              </a:ext>
            </a:extLst>
          </p:cNvPr>
          <p:cNvGrpSpPr/>
          <p:nvPr/>
        </p:nvGrpSpPr>
        <p:grpSpPr>
          <a:xfrm>
            <a:off x="3169110" y="3974266"/>
            <a:ext cx="3406673" cy="2142718"/>
            <a:chOff x="2370122" y="4023360"/>
            <a:chExt cx="3406673" cy="2142718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B3D147D-33B4-42EB-B7EE-C1739BC54DF4}"/>
                </a:ext>
              </a:extLst>
            </p:cNvPr>
            <p:cNvSpPr/>
            <p:nvPr/>
          </p:nvSpPr>
          <p:spPr>
            <a:xfrm>
              <a:off x="4206240" y="4023360"/>
              <a:ext cx="1153551" cy="1772529"/>
            </a:xfrm>
            <a:prstGeom prst="rect">
              <a:avLst/>
            </a:prstGeom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16F89DFB-DD6E-4A73-BFAD-87179DF8D5FF}"/>
                </a:ext>
              </a:extLst>
            </p:cNvPr>
            <p:cNvSpPr txBox="1"/>
            <p:nvPr/>
          </p:nvSpPr>
          <p:spPr>
            <a:xfrm>
              <a:off x="4245368" y="5827524"/>
              <a:ext cx="107529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Call Stack</a:t>
              </a:r>
            </a:p>
          </p:txBody>
        </p: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3C79D820-7C0D-4D0B-AD0D-49B8C4CF650C}"/>
                </a:ext>
              </a:extLst>
            </p:cNvPr>
            <p:cNvCxnSpPr/>
            <p:nvPr/>
          </p:nvCxnSpPr>
          <p:spPr>
            <a:xfrm>
              <a:off x="4206240" y="5472332"/>
              <a:ext cx="11535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0768AA28-DDB0-4C1D-B61F-8F9B520EB0E3}"/>
                </a:ext>
              </a:extLst>
            </p:cNvPr>
            <p:cNvCxnSpPr/>
            <p:nvPr/>
          </p:nvCxnSpPr>
          <p:spPr>
            <a:xfrm>
              <a:off x="4206240" y="5118295"/>
              <a:ext cx="11535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A3F17CAE-C924-4ACB-ACE6-266A0F8A88EC}"/>
                </a:ext>
              </a:extLst>
            </p:cNvPr>
            <p:cNvCxnSpPr/>
            <p:nvPr/>
          </p:nvCxnSpPr>
          <p:spPr>
            <a:xfrm>
              <a:off x="4206239" y="4816245"/>
              <a:ext cx="11535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:a16="http://schemas.microsoft.com/office/drawing/2014/main" id="{950E99C4-0704-46A6-8235-6BD4A10781F5}"/>
                </a:ext>
              </a:extLst>
            </p:cNvPr>
            <p:cNvCxnSpPr/>
            <p:nvPr/>
          </p:nvCxnSpPr>
          <p:spPr>
            <a:xfrm>
              <a:off x="4203164" y="4504411"/>
              <a:ext cx="11535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656967-01B8-4A20-9FD1-D5FFDD87C5DB}"/>
                    </a:ext>
                  </a:extLst>
                </p:cNvPr>
                <p:cNvSpPr txBox="1"/>
                <p:nvPr/>
              </p:nvSpPr>
              <p:spPr>
                <a:xfrm>
                  <a:off x="2370122" y="4571108"/>
                  <a:ext cx="1485150" cy="646331"/>
                </a:xfrm>
                <a:prstGeom prst="rect">
                  <a:avLst/>
                </a:prstGeom>
                <a:solidFill>
                  <a:schemeClr val="accent6">
                    <a:lumMod val="20000"/>
                    <a:lumOff val="80000"/>
                  </a:schemeClr>
                </a:solidFill>
              </p:spPr>
              <p:txBody>
                <a:bodyPr wrap="none" rtlCol="0">
                  <a:spAutoFit/>
                </a:bodyPr>
                <a:lstStyle/>
                <a:p>
                  <a:r>
                    <a:rPr lang="en-US" dirty="0"/>
                    <a:t>assume n = 5</a:t>
                  </a:r>
                </a:p>
                <a:p>
                  <a:pPr algn="ctr"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𝑓𝑛</m:t>
                        </m:r>
                        <m:r>
                          <a:rPr lang="en-US" i="1" dirty="0" smtClean="0">
                            <a:latin typeface="Cambria Math" panose="02040503050406030204" pitchFamily="18" charset="0"/>
                          </a:rPr>
                          <m:t>(5)</m:t>
                        </m:r>
                      </m:oMath>
                    </m:oMathPara>
                  </a14:m>
                  <a:endParaRPr lang="en-US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5E656967-01B8-4A20-9FD1-D5FFDD87C5D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70122" y="4571108"/>
                  <a:ext cx="1485150" cy="646331"/>
                </a:xfrm>
                <a:prstGeom prst="rect">
                  <a:avLst/>
                </a:prstGeom>
                <a:blipFill>
                  <a:blip r:embed="rId3"/>
                  <a:stretch>
                    <a:fillRect l="-3704" t="-5660" r="-2469" b="-849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C338F6F6-C05E-4824-A520-2966EF399311}"/>
                </a:ext>
              </a:extLst>
            </p:cNvPr>
            <p:cNvSpPr txBox="1"/>
            <p:nvPr/>
          </p:nvSpPr>
          <p:spPr>
            <a:xfrm>
              <a:off x="4424008" y="5472332"/>
              <a:ext cx="711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5*f(4)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5C6AAA2-52E9-4049-9F22-D483A59E314F}"/>
                </a:ext>
              </a:extLst>
            </p:cNvPr>
            <p:cNvSpPr txBox="1"/>
            <p:nvPr/>
          </p:nvSpPr>
          <p:spPr>
            <a:xfrm>
              <a:off x="4406926" y="5139826"/>
              <a:ext cx="711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4*f(3)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2DB2BE5-0A95-46A6-801E-DAA46D5B93DD}"/>
                </a:ext>
              </a:extLst>
            </p:cNvPr>
            <p:cNvSpPr txBox="1"/>
            <p:nvPr/>
          </p:nvSpPr>
          <p:spPr>
            <a:xfrm>
              <a:off x="4424008" y="4797774"/>
              <a:ext cx="711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3*f(2)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9CBCFEA-0CB2-44C0-B212-16D330141520}"/>
                </a:ext>
              </a:extLst>
            </p:cNvPr>
            <p:cNvSpPr txBox="1"/>
            <p:nvPr/>
          </p:nvSpPr>
          <p:spPr>
            <a:xfrm>
              <a:off x="4424007" y="4498845"/>
              <a:ext cx="711862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2*f(1)</a:t>
              </a:r>
            </a:p>
          </p:txBody>
        </p: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2DC3A830-1E0E-4279-9189-B93F251ED0C7}"/>
                </a:ext>
              </a:extLst>
            </p:cNvPr>
            <p:cNvGrpSpPr/>
            <p:nvPr/>
          </p:nvGrpSpPr>
          <p:grpSpPr>
            <a:xfrm>
              <a:off x="5431677" y="5420552"/>
              <a:ext cx="345118" cy="178935"/>
              <a:chOff x="5454528" y="5331081"/>
              <a:chExt cx="345118" cy="178935"/>
            </a:xfrm>
          </p:grpSpPr>
          <p:sp>
            <p:nvSpPr>
              <p:cNvPr id="22" name="Freeform: Shape 21">
                <a:extLst>
                  <a:ext uri="{FF2B5EF4-FFF2-40B4-BE49-F238E27FC236}">
                    <a16:creationId xmlns:a16="http://schemas.microsoft.com/office/drawing/2014/main" id="{764A62ED-64C5-46C4-BC2D-7EDA2249D9B3}"/>
                  </a:ext>
                </a:extLst>
              </p:cNvPr>
              <p:cNvSpPr/>
              <p:nvPr/>
            </p:nvSpPr>
            <p:spPr>
              <a:xfrm>
                <a:off x="5498150" y="5331081"/>
                <a:ext cx="301496" cy="178935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36" name="Straight Arrow Connector 35">
                <a:extLst>
                  <a:ext uri="{FF2B5EF4-FFF2-40B4-BE49-F238E27FC236}">
                    <a16:creationId xmlns:a16="http://schemas.microsoft.com/office/drawing/2014/main" id="{2894C12A-4C9F-40FA-A74D-90FF1A7A3239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8" name="Group 37">
              <a:extLst>
                <a:ext uri="{FF2B5EF4-FFF2-40B4-BE49-F238E27FC236}">
                  <a16:creationId xmlns:a16="http://schemas.microsoft.com/office/drawing/2014/main" id="{7513414B-2F94-4B17-B303-C8CFFBB6CA86}"/>
                </a:ext>
              </a:extLst>
            </p:cNvPr>
            <p:cNvGrpSpPr/>
            <p:nvPr/>
          </p:nvGrpSpPr>
          <p:grpSpPr>
            <a:xfrm>
              <a:off x="5430132" y="5038106"/>
              <a:ext cx="345118" cy="171324"/>
              <a:chOff x="5454528" y="5331081"/>
              <a:chExt cx="345118" cy="171324"/>
            </a:xfrm>
          </p:grpSpPr>
          <p:sp>
            <p:nvSpPr>
              <p:cNvPr id="39" name="Freeform: Shape 38">
                <a:extLst>
                  <a:ext uri="{FF2B5EF4-FFF2-40B4-BE49-F238E27FC236}">
                    <a16:creationId xmlns:a16="http://schemas.microsoft.com/office/drawing/2014/main" id="{A1B22A1B-FACF-43F4-AFDF-5891CC7D7059}"/>
                  </a:ext>
                </a:extLst>
              </p:cNvPr>
              <p:cNvSpPr/>
              <p:nvPr/>
            </p:nvSpPr>
            <p:spPr>
              <a:xfrm>
                <a:off x="5513118" y="5331081"/>
                <a:ext cx="286528" cy="171324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0" name="Straight Arrow Connector 39">
                <a:extLst>
                  <a:ext uri="{FF2B5EF4-FFF2-40B4-BE49-F238E27FC236}">
                    <a16:creationId xmlns:a16="http://schemas.microsoft.com/office/drawing/2014/main" id="{DE29B74F-7BF4-45CA-97DE-C2B6CD8F074C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Group 40">
              <a:extLst>
                <a:ext uri="{FF2B5EF4-FFF2-40B4-BE49-F238E27FC236}">
                  <a16:creationId xmlns:a16="http://schemas.microsoft.com/office/drawing/2014/main" id="{59FC7335-B341-4797-9E19-3532AC07F4CE}"/>
                </a:ext>
              </a:extLst>
            </p:cNvPr>
            <p:cNvGrpSpPr/>
            <p:nvPr/>
          </p:nvGrpSpPr>
          <p:grpSpPr>
            <a:xfrm>
              <a:off x="5423560" y="4677815"/>
              <a:ext cx="345118" cy="216247"/>
              <a:chOff x="5454528" y="5331081"/>
              <a:chExt cx="345118" cy="253088"/>
            </a:xfrm>
          </p:grpSpPr>
          <p:sp>
            <p:nvSpPr>
              <p:cNvPr id="42" name="Freeform: Shape 41">
                <a:extLst>
                  <a:ext uri="{FF2B5EF4-FFF2-40B4-BE49-F238E27FC236}">
                    <a16:creationId xmlns:a16="http://schemas.microsoft.com/office/drawing/2014/main" id="{F358772A-F009-460E-A934-2333EEC60DA2}"/>
                  </a:ext>
                </a:extLst>
              </p:cNvPr>
              <p:cNvSpPr/>
              <p:nvPr/>
            </p:nvSpPr>
            <p:spPr>
              <a:xfrm>
                <a:off x="5554107" y="5331081"/>
                <a:ext cx="245539" cy="253088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3" name="Straight Arrow Connector 42">
                <a:extLst>
                  <a:ext uri="{FF2B5EF4-FFF2-40B4-BE49-F238E27FC236}">
                    <a16:creationId xmlns:a16="http://schemas.microsoft.com/office/drawing/2014/main" id="{76AED799-8E1E-463C-956A-D009DABE22A4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4" name="Group 43">
              <a:extLst>
                <a:ext uri="{FF2B5EF4-FFF2-40B4-BE49-F238E27FC236}">
                  <a16:creationId xmlns:a16="http://schemas.microsoft.com/office/drawing/2014/main" id="{CF299C1E-2398-456B-A2C8-EF093B9D5419}"/>
                </a:ext>
              </a:extLst>
            </p:cNvPr>
            <p:cNvGrpSpPr/>
            <p:nvPr/>
          </p:nvGrpSpPr>
          <p:grpSpPr>
            <a:xfrm>
              <a:off x="5411038" y="4364370"/>
              <a:ext cx="296645" cy="206738"/>
              <a:chOff x="5454528" y="5318466"/>
              <a:chExt cx="296645" cy="206738"/>
            </a:xfrm>
          </p:grpSpPr>
          <p:sp>
            <p:nvSpPr>
              <p:cNvPr id="45" name="Freeform: Shape 44">
                <a:extLst>
                  <a:ext uri="{FF2B5EF4-FFF2-40B4-BE49-F238E27FC236}">
                    <a16:creationId xmlns:a16="http://schemas.microsoft.com/office/drawing/2014/main" id="{D7BC7EA7-2904-4739-949B-16E6AB7762E0}"/>
                  </a:ext>
                </a:extLst>
              </p:cNvPr>
              <p:cNvSpPr/>
              <p:nvPr/>
            </p:nvSpPr>
            <p:spPr>
              <a:xfrm>
                <a:off x="5546709" y="5318466"/>
                <a:ext cx="204464" cy="206738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6" name="Straight Arrow Connector 45">
                <a:extLst>
                  <a:ext uri="{FF2B5EF4-FFF2-40B4-BE49-F238E27FC236}">
                    <a16:creationId xmlns:a16="http://schemas.microsoft.com/office/drawing/2014/main" id="{87945625-4FFA-4374-9F11-E8EA825CD5A1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14403E1-8396-419F-80B8-49D158EC0C00}"/>
                </a:ext>
              </a:extLst>
            </p:cNvPr>
            <p:cNvGrpSpPr/>
            <p:nvPr/>
          </p:nvGrpSpPr>
          <p:grpSpPr>
            <a:xfrm rot="11118806">
              <a:off x="3794674" y="4471155"/>
              <a:ext cx="345118" cy="171324"/>
              <a:chOff x="5454528" y="5331081"/>
              <a:chExt cx="345118" cy="171324"/>
            </a:xfrm>
          </p:grpSpPr>
          <p:sp>
            <p:nvSpPr>
              <p:cNvPr id="48" name="Freeform: Shape 47">
                <a:extLst>
                  <a:ext uri="{FF2B5EF4-FFF2-40B4-BE49-F238E27FC236}">
                    <a16:creationId xmlns:a16="http://schemas.microsoft.com/office/drawing/2014/main" id="{8AE3EA4E-9BCC-4EA8-9050-E7AB7ECE9470}"/>
                  </a:ext>
                </a:extLst>
              </p:cNvPr>
              <p:cNvSpPr/>
              <p:nvPr/>
            </p:nvSpPr>
            <p:spPr>
              <a:xfrm>
                <a:off x="5513118" y="5331081"/>
                <a:ext cx="286528" cy="171324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EBDC15F8-A913-427B-9E83-F28FC0DB0026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B26EBB5B-1C7D-4C2B-AA11-32F32072085B}"/>
                </a:ext>
              </a:extLst>
            </p:cNvPr>
            <p:cNvGrpSpPr/>
            <p:nvPr/>
          </p:nvGrpSpPr>
          <p:grpSpPr>
            <a:xfrm rot="11118806">
              <a:off x="3778862" y="4799272"/>
              <a:ext cx="345118" cy="171324"/>
              <a:chOff x="5454528" y="5331081"/>
              <a:chExt cx="345118" cy="171324"/>
            </a:xfrm>
          </p:grpSpPr>
          <p:sp>
            <p:nvSpPr>
              <p:cNvPr id="51" name="Freeform: Shape 50">
                <a:extLst>
                  <a:ext uri="{FF2B5EF4-FFF2-40B4-BE49-F238E27FC236}">
                    <a16:creationId xmlns:a16="http://schemas.microsoft.com/office/drawing/2014/main" id="{83D8550B-073F-468A-9D8E-6AE0AB58EF64}"/>
                  </a:ext>
                </a:extLst>
              </p:cNvPr>
              <p:cNvSpPr/>
              <p:nvPr/>
            </p:nvSpPr>
            <p:spPr>
              <a:xfrm>
                <a:off x="5513118" y="5331081"/>
                <a:ext cx="286528" cy="171324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2" name="Straight Arrow Connector 51">
                <a:extLst>
                  <a:ext uri="{FF2B5EF4-FFF2-40B4-BE49-F238E27FC236}">
                    <a16:creationId xmlns:a16="http://schemas.microsoft.com/office/drawing/2014/main" id="{E818DD14-A25F-4929-87C8-E959A68DE7F0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3" name="Group 52">
              <a:extLst>
                <a:ext uri="{FF2B5EF4-FFF2-40B4-BE49-F238E27FC236}">
                  <a16:creationId xmlns:a16="http://schemas.microsoft.com/office/drawing/2014/main" id="{35CB84D6-5109-4E9C-B128-EEB231445A11}"/>
                </a:ext>
              </a:extLst>
            </p:cNvPr>
            <p:cNvGrpSpPr/>
            <p:nvPr/>
          </p:nvGrpSpPr>
          <p:grpSpPr>
            <a:xfrm rot="11118806">
              <a:off x="3763050" y="5425563"/>
              <a:ext cx="345118" cy="171324"/>
              <a:chOff x="5454528" y="5331081"/>
              <a:chExt cx="345118" cy="171324"/>
            </a:xfrm>
          </p:grpSpPr>
          <p:sp>
            <p:nvSpPr>
              <p:cNvPr id="54" name="Freeform: Shape 53">
                <a:extLst>
                  <a:ext uri="{FF2B5EF4-FFF2-40B4-BE49-F238E27FC236}">
                    <a16:creationId xmlns:a16="http://schemas.microsoft.com/office/drawing/2014/main" id="{E22670FB-D08D-45F0-B530-529859DC4A33}"/>
                  </a:ext>
                </a:extLst>
              </p:cNvPr>
              <p:cNvSpPr/>
              <p:nvPr/>
            </p:nvSpPr>
            <p:spPr>
              <a:xfrm>
                <a:off x="5513118" y="5331081"/>
                <a:ext cx="286528" cy="171324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5" name="Straight Arrow Connector 54">
                <a:extLst>
                  <a:ext uri="{FF2B5EF4-FFF2-40B4-BE49-F238E27FC236}">
                    <a16:creationId xmlns:a16="http://schemas.microsoft.com/office/drawing/2014/main" id="{78342EF2-3502-4811-B7F0-8907B5A57D0D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3C1DAA0E-7BD6-49C7-AC84-85FAA92F7C2F}"/>
                </a:ext>
              </a:extLst>
            </p:cNvPr>
            <p:cNvGrpSpPr/>
            <p:nvPr/>
          </p:nvGrpSpPr>
          <p:grpSpPr>
            <a:xfrm rot="11118806">
              <a:off x="3790161" y="5102259"/>
              <a:ext cx="345118" cy="171324"/>
              <a:chOff x="5454528" y="5331081"/>
              <a:chExt cx="345118" cy="171324"/>
            </a:xfrm>
          </p:grpSpPr>
          <p:sp>
            <p:nvSpPr>
              <p:cNvPr id="57" name="Freeform: Shape 56">
                <a:extLst>
                  <a:ext uri="{FF2B5EF4-FFF2-40B4-BE49-F238E27FC236}">
                    <a16:creationId xmlns:a16="http://schemas.microsoft.com/office/drawing/2014/main" id="{8B3AB488-78D4-498D-BD94-4EE15028AF9D}"/>
                  </a:ext>
                </a:extLst>
              </p:cNvPr>
              <p:cNvSpPr/>
              <p:nvPr/>
            </p:nvSpPr>
            <p:spPr>
              <a:xfrm>
                <a:off x="5513118" y="5331081"/>
                <a:ext cx="286528" cy="171324"/>
              </a:xfrm>
              <a:custGeom>
                <a:avLst/>
                <a:gdLst>
                  <a:gd name="connsiteX0" fmla="*/ 0 w 369517"/>
                  <a:gd name="connsiteY0" fmla="*/ 295996 h 295996"/>
                  <a:gd name="connsiteX1" fmla="*/ 337625 w 369517"/>
                  <a:gd name="connsiteY1" fmla="*/ 211590 h 295996"/>
                  <a:gd name="connsiteX2" fmla="*/ 323557 w 369517"/>
                  <a:gd name="connsiteY2" fmla="*/ 28710 h 295996"/>
                  <a:gd name="connsiteX3" fmla="*/ 56271 w 369517"/>
                  <a:gd name="connsiteY3" fmla="*/ 574 h 295996"/>
                  <a:gd name="connsiteX4" fmla="*/ 84406 w 369517"/>
                  <a:gd name="connsiteY4" fmla="*/ 28710 h 29599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369517" h="295996">
                    <a:moveTo>
                      <a:pt x="0" y="295996"/>
                    </a:moveTo>
                    <a:cubicBezTo>
                      <a:pt x="141849" y="276067"/>
                      <a:pt x="283699" y="256138"/>
                      <a:pt x="337625" y="211590"/>
                    </a:cubicBezTo>
                    <a:cubicBezTo>
                      <a:pt x="391551" y="167042"/>
                      <a:pt x="370449" y="63879"/>
                      <a:pt x="323557" y="28710"/>
                    </a:cubicBezTo>
                    <a:cubicBezTo>
                      <a:pt x="276665" y="-6459"/>
                      <a:pt x="96129" y="574"/>
                      <a:pt x="56271" y="574"/>
                    </a:cubicBezTo>
                    <a:cubicBezTo>
                      <a:pt x="16413" y="574"/>
                      <a:pt x="50409" y="14642"/>
                      <a:pt x="84406" y="28710"/>
                    </a:cubicBezTo>
                  </a:path>
                </a:pathLst>
              </a:custGeom>
              <a:noFill/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cxnSp>
            <p:nvCxnSpPr>
              <p:cNvPr id="58" name="Straight Arrow Connector 57">
                <a:extLst>
                  <a:ext uri="{FF2B5EF4-FFF2-40B4-BE49-F238E27FC236}">
                    <a16:creationId xmlns:a16="http://schemas.microsoft.com/office/drawing/2014/main" id="{CFEF5ABA-F5B5-40B4-8978-98D09BF68016}"/>
                  </a:ext>
                </a:extLst>
              </p:cNvPr>
              <p:cNvCxnSpPr/>
              <p:nvPr/>
            </p:nvCxnSpPr>
            <p:spPr>
              <a:xfrm flipH="1">
                <a:off x="5454528" y="5331652"/>
                <a:ext cx="102212" cy="0"/>
              </a:xfrm>
              <a:prstGeom prst="straightConnector1">
                <a:avLst/>
              </a:prstGeom>
              <a:ln>
                <a:solidFill>
                  <a:schemeClr val="accent4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AC6E893F-369F-4B56-956B-605A6E7058C7}"/>
                </a:ext>
              </a:extLst>
            </p:cNvPr>
            <p:cNvSpPr txBox="1"/>
            <p:nvPr/>
          </p:nvSpPr>
          <p:spPr>
            <a:xfrm>
              <a:off x="4619894" y="4172368"/>
              <a:ext cx="29367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</a:t>
              </a:r>
            </a:p>
          </p:txBody>
        </p: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E82FE322-7F10-4FBB-BDEB-147E50BA49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42210" y="5641609"/>
              <a:ext cx="655563" cy="15428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4"/>
            </a:lnRef>
            <a:fillRef idx="0">
              <a:schemeClr val="accent4"/>
            </a:fillRef>
            <a:effectRef idx="2">
              <a:schemeClr val="accent4"/>
            </a:effectRef>
            <a:fontRef idx="minor">
              <a:schemeClr val="tx1"/>
            </a:fontRef>
          </p:style>
        </p:cxnSp>
        <p:sp>
          <p:nvSpPr>
            <p:cNvPr id="63" name="TextBox 62">
              <a:extLst>
                <a:ext uri="{FF2B5EF4-FFF2-40B4-BE49-F238E27FC236}">
                  <a16:creationId xmlns:a16="http://schemas.microsoft.com/office/drawing/2014/main" id="{F1FF0FA6-DA9E-40FD-8DC5-E00C9CC22F21}"/>
                </a:ext>
              </a:extLst>
            </p:cNvPr>
            <p:cNvSpPr txBox="1"/>
            <p:nvPr/>
          </p:nvSpPr>
          <p:spPr>
            <a:xfrm>
              <a:off x="2821990" y="5420552"/>
              <a:ext cx="511679" cy="338554"/>
            </a:xfrm>
            <a:prstGeom prst="rect">
              <a:avLst/>
            </a:prstGeom>
            <a:noFill/>
            <a:ln>
              <a:solidFill>
                <a:schemeClr val="accent4"/>
              </a:solidFill>
            </a:ln>
          </p:spPr>
          <p:txBody>
            <a:bodyPr wrap="none" rtlCol="0">
              <a:spAutoFit/>
            </a:bodyPr>
            <a:lstStyle/>
            <a:p>
              <a:r>
                <a:rPr lang="en-US" sz="1600" dirty="0"/>
                <a:t>120</a:t>
              </a:r>
            </a:p>
          </p:txBody>
        </p:sp>
      </p:grpSp>
      <p:sp>
        <p:nvSpPr>
          <p:cNvPr id="64" name="TextBox 63">
            <a:extLst>
              <a:ext uri="{FF2B5EF4-FFF2-40B4-BE49-F238E27FC236}">
                <a16:creationId xmlns:a16="http://schemas.microsoft.com/office/drawing/2014/main" id="{BB7A2C21-6E20-4B3C-AA28-2A4DE1C8DBCA}"/>
              </a:ext>
            </a:extLst>
          </p:cNvPr>
          <p:cNvSpPr txBox="1"/>
          <p:nvPr/>
        </p:nvSpPr>
        <p:spPr>
          <a:xfrm>
            <a:off x="393393" y="5010667"/>
            <a:ext cx="1885240" cy="923330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 – 4 bytes</a:t>
            </a:r>
          </a:p>
          <a:p>
            <a:r>
              <a:rPr lang="en-US" dirty="0"/>
              <a:t>Aux (function call) – </a:t>
            </a:r>
            <a:r>
              <a:rPr lang="en-US" dirty="0">
                <a:highlight>
                  <a:srgbClr val="FFFF00"/>
                </a:highlight>
              </a:rPr>
              <a:t>5</a:t>
            </a:r>
            <a:r>
              <a:rPr lang="en-US" dirty="0"/>
              <a:t> * 4 bytes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9C38099-A925-465B-B07C-483C21349B8E}"/>
              </a:ext>
            </a:extLst>
          </p:cNvPr>
          <p:cNvSpPr txBox="1"/>
          <p:nvPr/>
        </p:nvSpPr>
        <p:spPr>
          <a:xfrm>
            <a:off x="299829" y="6126896"/>
            <a:ext cx="393652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Total (estimated): 4 bytes + 4*n bytes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1317B473-9139-41E1-9AC2-104F7D27E9C5}"/>
              </a:ext>
            </a:extLst>
          </p:cNvPr>
          <p:cNvGrpSpPr/>
          <p:nvPr/>
        </p:nvGrpSpPr>
        <p:grpSpPr>
          <a:xfrm>
            <a:off x="7552805" y="2436236"/>
            <a:ext cx="3662389" cy="2296744"/>
            <a:chOff x="7552805" y="2436236"/>
            <a:chExt cx="3662389" cy="2296744"/>
          </a:xfrm>
        </p:grpSpPr>
        <p:cxnSp>
          <p:nvCxnSpPr>
            <p:cNvPr id="66" name="Straight Connector 65">
              <a:extLst>
                <a:ext uri="{FF2B5EF4-FFF2-40B4-BE49-F238E27FC236}">
                  <a16:creationId xmlns:a16="http://schemas.microsoft.com/office/drawing/2014/main" id="{2A1AD842-2653-4C13-ABE6-F99B06CB597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52805" y="2436236"/>
              <a:ext cx="3016699" cy="22967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7" name="TextBox 66">
              <a:extLst>
                <a:ext uri="{FF2B5EF4-FFF2-40B4-BE49-F238E27FC236}">
                  <a16:creationId xmlns:a16="http://schemas.microsoft.com/office/drawing/2014/main" id="{3063997C-AD7C-4F84-8C57-A4BF682DA5F3}"/>
                </a:ext>
              </a:extLst>
            </p:cNvPr>
            <p:cNvSpPr txBox="1"/>
            <p:nvPr/>
          </p:nvSpPr>
          <p:spPr>
            <a:xfrm>
              <a:off x="9089291" y="3666489"/>
              <a:ext cx="2125903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/>
                <a:t>Linear Space Complexity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95D726B-0669-4628-ADFA-798E02C620E7}"/>
                  </a:ext>
                </a:extLst>
              </p:cNvPr>
              <p:cNvSpPr txBox="1"/>
              <p:nvPr/>
            </p:nvSpPr>
            <p:spPr>
              <a:xfrm>
                <a:off x="3456304" y="2930630"/>
                <a:ext cx="910762" cy="461665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rgbClr val="00B0F0"/>
                </a:solidFill>
              </a:ln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𝑂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400" dirty="0"/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195D726B-0669-4628-ADFA-798E02C620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6304" y="2930630"/>
                <a:ext cx="910762" cy="461665"/>
              </a:xfrm>
              <a:prstGeom prst="rect">
                <a:avLst/>
              </a:prstGeom>
              <a:blipFill>
                <a:blip r:embed="rId4"/>
                <a:stretch>
                  <a:fillRect r="-662" b="-19481"/>
                </a:stretch>
              </a:blipFill>
              <a:ln>
                <a:solidFill>
                  <a:srgbClr val="00B0F0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0" name="TextBox 59">
            <a:extLst>
              <a:ext uri="{FF2B5EF4-FFF2-40B4-BE49-F238E27FC236}">
                <a16:creationId xmlns:a16="http://schemas.microsoft.com/office/drawing/2014/main" id="{E3DAC465-F620-4471-AF90-AF44D96027C6}"/>
              </a:ext>
            </a:extLst>
          </p:cNvPr>
          <p:cNvSpPr txBox="1"/>
          <p:nvPr/>
        </p:nvSpPr>
        <p:spPr>
          <a:xfrm>
            <a:off x="10176845" y="44100"/>
            <a:ext cx="2017966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en-US" sz="1800" b="1" dirty="0">
                <a:latin typeface="+mj-lt"/>
                <a:ea typeface="+mj-ea"/>
                <a:cs typeface="+mj-cs"/>
              </a:rPr>
              <a:t>Space complexity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77096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 animBg="1"/>
      <p:bldP spid="69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A159EB2-A970-42E6-855F-F59A14195610}"/>
              </a:ext>
            </a:extLst>
          </p:cNvPr>
          <p:cNvSpPr txBox="1"/>
          <p:nvPr/>
        </p:nvSpPr>
        <p:spPr>
          <a:xfrm>
            <a:off x="3426519" y="764696"/>
            <a:ext cx="53389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Space – Time Tradeoff and Efficiency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ABCB921-1759-4BB6-90AC-C8970F76170B}"/>
              </a:ext>
            </a:extLst>
          </p:cNvPr>
          <p:cNvSpPr txBox="1"/>
          <p:nvPr/>
        </p:nvSpPr>
        <p:spPr>
          <a:xfrm>
            <a:off x="890267" y="1720840"/>
            <a:ext cx="105683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effectLst/>
                <a:latin typeface="Raleway" pitchFamily="2" charset="0"/>
              </a:rPr>
              <a:t>All efforts made by analyzing time and space complexity lead to the algorithm’s efficiency.</a:t>
            </a:r>
          </a:p>
          <a:p>
            <a:pPr algn="l"/>
            <a:endParaRPr lang="en-US" b="0" i="0" dirty="0">
              <a:effectLst/>
              <a:latin typeface="Raleway" pitchFamily="2" charset="0"/>
            </a:endParaRPr>
          </a:p>
          <a:p>
            <a:pPr algn="l"/>
            <a:r>
              <a:rPr lang="en-US" b="0" i="0" dirty="0">
                <a:effectLst/>
                <a:latin typeface="Raleway" pitchFamily="2" charset="0"/>
              </a:rPr>
              <a:t>But, when we can say that an algorithm is efficient? The answer seems to be obvious: it should be fast, and it should take the least amount of memory possible.</a:t>
            </a:r>
          </a:p>
          <a:p>
            <a:pPr algn="l"/>
            <a:endParaRPr lang="en-US" b="0" i="0" dirty="0">
              <a:effectLst/>
              <a:latin typeface="Raleway" pitchFamily="2" charset="0"/>
            </a:endParaRPr>
          </a:p>
          <a:p>
            <a:pPr algn="l"/>
            <a:r>
              <a:rPr lang="en-US" b="0" i="0" dirty="0">
                <a:effectLst/>
                <a:latin typeface="Raleway" pitchFamily="2" charset="0"/>
              </a:rPr>
              <a:t>Unfortunately, in algorithmics, space and time are like two separate poles. </a:t>
            </a:r>
            <a:r>
              <a:rPr lang="en-US" b="1" i="0" dirty="0">
                <a:effectLst/>
                <a:latin typeface="Raleway" pitchFamily="2" charset="0"/>
              </a:rPr>
              <a:t>Increasing speed will most often lead to increased memory consumption and vice-versa</a:t>
            </a:r>
            <a:r>
              <a:rPr lang="en-US" b="0" i="0" dirty="0">
                <a:effectLst/>
                <a:latin typeface="Raleway" pitchFamily="2" charset="0"/>
              </a:rPr>
              <a:t>.</a:t>
            </a:r>
          </a:p>
          <a:p>
            <a:pPr algn="l"/>
            <a:endParaRPr lang="en-US" b="0" i="0" dirty="0">
              <a:effectLst/>
              <a:latin typeface="Raleway" pitchFamily="2" charset="0"/>
            </a:endParaRPr>
          </a:p>
          <a:p>
            <a:pPr algn="l"/>
            <a:r>
              <a:rPr lang="en-US" b="0" i="0" dirty="0">
                <a:effectLst/>
                <a:latin typeface="Raleway" pitchFamily="2" charset="0"/>
              </a:rPr>
              <a:t>On the one side, we have </a:t>
            </a:r>
            <a:r>
              <a:rPr lang="en-US" b="0" i="0" u="sng" dirty="0">
                <a:effectLst/>
                <a:latin typeface="Raleway" pitchFamily="2" charset="0"/>
              </a:rPr>
              <a:t>merge sort</a:t>
            </a:r>
            <a:r>
              <a:rPr lang="en-US" b="0" i="0" dirty="0">
                <a:effectLst/>
                <a:latin typeface="Raleway" pitchFamily="2" charset="0"/>
              </a:rPr>
              <a:t>, which is extremely fast but requires a lot of memory. On the other side, we have </a:t>
            </a:r>
            <a:r>
              <a:rPr lang="en-US" b="0" i="0" u="sng" dirty="0">
                <a:effectLst/>
                <a:latin typeface="Raleway" pitchFamily="2" charset="0"/>
              </a:rPr>
              <a:t>bubble sort</a:t>
            </a:r>
            <a:r>
              <a:rPr lang="en-US" b="0" i="0" dirty="0">
                <a:effectLst/>
                <a:latin typeface="Raleway" pitchFamily="2" charset="0"/>
              </a:rPr>
              <a:t>, a slow algorithm but one that occupies minimal space. There are also some balanced ones like in-place </a:t>
            </a:r>
            <a:r>
              <a:rPr lang="en-US" b="0" i="0" u="sng" dirty="0">
                <a:effectLst/>
                <a:latin typeface="Raleway" pitchFamily="2" charset="0"/>
              </a:rPr>
              <a:t>heap sort</a:t>
            </a:r>
            <a:r>
              <a:rPr lang="en-US" b="0" i="0" dirty="0">
                <a:effectLst/>
                <a:latin typeface="Raleway" pitchFamily="2" charset="0"/>
              </a:rPr>
              <a:t>. Its speed and space usage are not the best, but they’re acceptable.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DA2E0BA-4BE1-4175-9182-07B09AD9EF02}"/>
              </a:ext>
            </a:extLst>
          </p:cNvPr>
          <p:cNvSpPr txBox="1"/>
          <p:nvPr/>
        </p:nvSpPr>
        <p:spPr>
          <a:xfrm>
            <a:off x="890266" y="5308473"/>
            <a:ext cx="1056835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 i="0" dirty="0">
                <a:solidFill>
                  <a:srgbClr val="000000"/>
                </a:solidFill>
                <a:effectLst/>
                <a:latin typeface="Raleway" pitchFamily="2" charset="0"/>
              </a:rPr>
              <a:t>Maximizing both the algorithm’s space and time complexity is impossible</a:t>
            </a:r>
            <a:r>
              <a:rPr lang="en-US" b="0" i="0" dirty="0">
                <a:solidFill>
                  <a:srgbClr val="000000"/>
                </a:solidFill>
                <a:effectLst/>
                <a:latin typeface="Raleway" pitchFamily="2" charset="0"/>
              </a:rPr>
              <a:t>. We should adjust those parameters according to our requirements and environment.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55057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Analysis of Sorting Algorithms: April 2020">
            <a:extLst>
              <a:ext uri="{FF2B5EF4-FFF2-40B4-BE49-F238E27FC236}">
                <a16:creationId xmlns:a16="http://schemas.microsoft.com/office/drawing/2014/main" id="{85F14835-EFC3-48BE-880E-879F0080B5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6965" y="779365"/>
            <a:ext cx="9018070" cy="50868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8502312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7663E5B-C57F-4D64-8351-9E6C936EEC51}"/>
              </a:ext>
            </a:extLst>
          </p:cNvPr>
          <p:cNvSpPr txBox="1"/>
          <p:nvPr/>
        </p:nvSpPr>
        <p:spPr>
          <a:xfrm>
            <a:off x="3491719" y="820749"/>
            <a:ext cx="5005168" cy="46166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/>
              <a:t>5 Basic Sequences and Their Sums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E211C9C-E86B-444B-9ECD-6289732ECE7C}"/>
              </a:ext>
            </a:extLst>
          </p:cNvPr>
          <p:cNvSpPr txBox="1"/>
          <p:nvPr/>
        </p:nvSpPr>
        <p:spPr>
          <a:xfrm>
            <a:off x="1977976" y="2213004"/>
            <a:ext cx="2690447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Adding positive integers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588BA-E3B6-49FB-8681-55690CBF7758}"/>
                  </a:ext>
                </a:extLst>
              </p:cNvPr>
              <p:cNvSpPr txBox="1"/>
              <p:nvPr/>
            </p:nvSpPr>
            <p:spPr>
              <a:xfrm>
                <a:off x="2403524" y="2837286"/>
                <a:ext cx="1352550" cy="525785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C80588BA-E3B6-49FB-8681-55690CBF77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03524" y="2837286"/>
                <a:ext cx="1352550" cy="52578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1DD3FAEC-8F6D-4222-8E36-FAC86DEA5569}"/>
              </a:ext>
            </a:extLst>
          </p:cNvPr>
          <p:cNvSpPr txBox="1"/>
          <p:nvPr/>
        </p:nvSpPr>
        <p:spPr>
          <a:xfrm>
            <a:off x="6861516" y="2213875"/>
            <a:ext cx="27185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Summing up the squares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96DB43-F364-4660-9898-D85513802A9F}"/>
                  </a:ext>
                </a:extLst>
              </p:cNvPr>
              <p:cNvSpPr txBox="1"/>
              <p:nvPr/>
            </p:nvSpPr>
            <p:spPr>
              <a:xfrm>
                <a:off x="7113741" y="2901420"/>
                <a:ext cx="2214132" cy="527580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+1)(2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+1)</m:t>
                          </m:r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1796DB43-F364-4660-9898-D85513802A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13741" y="2901420"/>
                <a:ext cx="2214132" cy="52758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6CAFA7EC-7EFB-47AA-949B-5B3B23777DAE}"/>
              </a:ext>
            </a:extLst>
          </p:cNvPr>
          <p:cNvSpPr txBox="1"/>
          <p:nvPr/>
        </p:nvSpPr>
        <p:spPr>
          <a:xfrm>
            <a:off x="552520" y="4127975"/>
            <a:ext cx="320355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Finding the sum of the cubes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41C22C-8BAC-4BCF-BA79-0944C925D7CD}"/>
                  </a:ext>
                </a:extLst>
              </p:cNvPr>
              <p:cNvSpPr txBox="1"/>
              <p:nvPr/>
            </p:nvSpPr>
            <p:spPr>
              <a:xfrm>
                <a:off x="1222281" y="4908710"/>
                <a:ext cx="1567224" cy="553998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sSup>
                            <m:sSup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+1)</m:t>
                              </m:r>
                            </m:e>
                            <m:sup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741C22C-8BAC-4BCF-BA79-0944C925D7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22281" y="4908710"/>
                <a:ext cx="1567224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TextBox 13">
            <a:extLst>
              <a:ext uri="{FF2B5EF4-FFF2-40B4-BE49-F238E27FC236}">
                <a16:creationId xmlns:a16="http://schemas.microsoft.com/office/drawing/2014/main" id="{CFAF6656-7069-42D0-AAD1-1E2C8BFC8FBB}"/>
              </a:ext>
            </a:extLst>
          </p:cNvPr>
          <p:cNvSpPr txBox="1"/>
          <p:nvPr/>
        </p:nvSpPr>
        <p:spPr>
          <a:xfrm>
            <a:off x="4835183" y="4590422"/>
            <a:ext cx="2521634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Summing odd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DFB38F-8F3D-47A2-A0D4-5C4A326E0E07}"/>
                  </a:ext>
                </a:extLst>
              </p:cNvPr>
              <p:cNvSpPr txBox="1"/>
              <p:nvPr/>
            </p:nvSpPr>
            <p:spPr>
              <a:xfrm>
                <a:off x="5732727" y="5146988"/>
                <a:ext cx="726545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e>
                        <m:sup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8BDFB38F-8F3D-47A2-A0D4-5C4A326E0E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32727" y="5146988"/>
                <a:ext cx="726545" cy="276999"/>
              </a:xfrm>
              <a:prstGeom prst="rect">
                <a:avLst/>
              </a:prstGeom>
              <a:blipFill>
                <a:blip r:embed="rId5"/>
                <a:stretch>
                  <a:fillRect l="-5738" r="-1639" b="-8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40A6ECC5-86AD-4955-A3EC-30635960B8C9}"/>
              </a:ext>
            </a:extLst>
          </p:cNvPr>
          <p:cNvSpPr txBox="1"/>
          <p:nvPr/>
        </p:nvSpPr>
        <p:spPr>
          <a:xfrm>
            <a:off x="8380241" y="4090128"/>
            <a:ext cx="2718582" cy="369332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Adding up even numbers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F35D7-3448-4493-BE3F-528CF37993AC}"/>
                  </a:ext>
                </a:extLst>
              </p:cNvPr>
              <p:cNvSpPr txBox="1"/>
              <p:nvPr/>
            </p:nvSpPr>
            <p:spPr>
              <a:xfrm>
                <a:off x="9122312" y="4646693"/>
                <a:ext cx="1352550" cy="276999"/>
              </a:xfrm>
              <a:prstGeom prst="rect">
                <a:avLst/>
              </a:prstGeom>
              <a:noFill/>
              <a:ln>
                <a:solidFill>
                  <a:schemeClr val="accent1"/>
                </a:solidFill>
              </a:ln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+1)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B6DF35D7-3448-4493-BE3F-528CF37993A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22312" y="4646693"/>
                <a:ext cx="1352550" cy="276999"/>
              </a:xfrm>
              <a:prstGeom prst="rect">
                <a:avLst/>
              </a:prstGeom>
              <a:blipFill>
                <a:blip r:embed="rId6"/>
                <a:stretch>
                  <a:fillRect l="-2679" r="-5357" b="-33333"/>
                </a:stretch>
              </a:blipFill>
              <a:ln>
                <a:solidFill>
                  <a:schemeClr val="accent1"/>
                </a:solidFill>
              </a:ln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124" name="Picture 4" descr="3D Smiley mit Sprechblase: FYI Stock Illustration | Adobe Stock">
            <a:extLst>
              <a:ext uri="{FF2B5EF4-FFF2-40B4-BE49-F238E27FC236}">
                <a16:creationId xmlns:a16="http://schemas.microsoft.com/office/drawing/2014/main" id="{3AF6F877-C1A6-4646-8EC4-253F345D5F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205" y="240102"/>
            <a:ext cx="2144152" cy="15076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6897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CB608035-974E-4695-852F-49006CF46699}"/>
              </a:ext>
            </a:extLst>
          </p:cNvPr>
          <p:cNvSpPr txBox="1"/>
          <p:nvPr/>
        </p:nvSpPr>
        <p:spPr>
          <a:xfrm>
            <a:off x="876693" y="989815"/>
            <a:ext cx="934684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2000" b="1" dirty="0"/>
              <a:t>Time complexity</a:t>
            </a:r>
            <a:r>
              <a:rPr lang="en-US" sz="2000" dirty="0"/>
              <a:t> of an algorithm is the amount of time (or number of steps) needed by a program to complete its task (to execute a particular algorithm).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F55B86B-1515-4711-9E8F-571CB5697284}"/>
              </a:ext>
            </a:extLst>
          </p:cNvPr>
          <p:cNvSpPr txBox="1"/>
          <p:nvPr/>
        </p:nvSpPr>
        <p:spPr>
          <a:xfrm>
            <a:off x="876693" y="2297125"/>
            <a:ext cx="6952031" cy="16312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The time taken for an algorithm is comprised of two times:</a:t>
            </a:r>
          </a:p>
          <a:p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Compilation time</a:t>
            </a:r>
          </a:p>
          <a:p>
            <a:pPr marL="342900" indent="-342900">
              <a:buFont typeface="+mj-lt"/>
              <a:buAutoNum type="arabicPeriod"/>
            </a:pPr>
            <a:endParaRPr lang="en-US" sz="2000" dirty="0"/>
          </a:p>
          <a:p>
            <a:pPr marL="342900" indent="-342900">
              <a:buFont typeface="+mj-lt"/>
              <a:buAutoNum type="arabicPeriod"/>
            </a:pPr>
            <a:r>
              <a:rPr lang="en-US" sz="2000" dirty="0"/>
              <a:t>Run time</a:t>
            </a: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EE5C80A2-4D27-485E-8FCE-92D3A545CD31}"/>
              </a:ext>
            </a:extLst>
          </p:cNvPr>
          <p:cNvGrpSpPr/>
          <p:nvPr/>
        </p:nvGrpSpPr>
        <p:grpSpPr>
          <a:xfrm>
            <a:off x="7264731" y="2461352"/>
            <a:ext cx="4449452" cy="3536262"/>
            <a:chOff x="6193410" y="2602609"/>
            <a:chExt cx="4449452" cy="3536262"/>
          </a:xfrm>
        </p:grpSpPr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id="{F1C31BA6-200B-4A72-9182-1E380FB1EE8B}"/>
                </a:ext>
              </a:extLst>
            </p:cNvPr>
            <p:cNvCxnSpPr/>
            <p:nvPr/>
          </p:nvCxnSpPr>
          <p:spPr>
            <a:xfrm flipV="1">
              <a:off x="6193410" y="3148553"/>
              <a:ext cx="0" cy="2083323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Arrow Connector 6">
              <a:extLst>
                <a:ext uri="{FF2B5EF4-FFF2-40B4-BE49-F238E27FC236}">
                  <a16:creationId xmlns:a16="http://schemas.microsoft.com/office/drawing/2014/main" id="{170E827D-F887-47CC-9527-125032396B86}"/>
                </a:ext>
              </a:extLst>
            </p:cNvPr>
            <p:cNvCxnSpPr/>
            <p:nvPr/>
          </p:nvCxnSpPr>
          <p:spPr>
            <a:xfrm>
              <a:off x="6193410" y="5231876"/>
              <a:ext cx="444945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3">
              <a:schemeClr val="accent1"/>
            </a:lnRef>
            <a:fillRef idx="0">
              <a:schemeClr val="accent1"/>
            </a:fillRef>
            <a:effectRef idx="2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4E5FFAA6-A861-45EF-B848-EC852DA09564}"/>
                </a:ext>
              </a:extLst>
            </p:cNvPr>
            <p:cNvCxnSpPr/>
            <p:nvPr/>
          </p:nvCxnSpPr>
          <p:spPr>
            <a:xfrm>
              <a:off x="9464511" y="2941163"/>
              <a:ext cx="0" cy="3129699"/>
            </a:xfrm>
            <a:prstGeom prst="line">
              <a:avLst/>
            </a:prstGeom>
            <a:ln w="9525" cap="flat" cmpd="sng" algn="ctr">
              <a:solidFill>
                <a:schemeClr val="dk1"/>
              </a:solidFill>
              <a:prstDash val="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</p:cxn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D8AE8A1-287F-421B-97FA-20032F82DA1A}"/>
                </a:ext>
              </a:extLst>
            </p:cNvPr>
            <p:cNvSpPr txBox="1"/>
            <p:nvPr/>
          </p:nvSpPr>
          <p:spPr>
            <a:xfrm>
              <a:off x="9095289" y="2602609"/>
              <a:ext cx="704039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Limits</a:t>
              </a:r>
            </a:p>
          </p:txBody>
        </p:sp>
        <p:sp>
          <p:nvSpPr>
            <p:cNvPr id="11" name="Arrow: Left 10">
              <a:extLst>
                <a:ext uri="{FF2B5EF4-FFF2-40B4-BE49-F238E27FC236}">
                  <a16:creationId xmlns:a16="http://schemas.microsoft.com/office/drawing/2014/main" id="{4E9CDCED-DF9B-434B-A43C-686DA5BE520C}"/>
                </a:ext>
              </a:extLst>
            </p:cNvPr>
            <p:cNvSpPr/>
            <p:nvPr/>
          </p:nvSpPr>
          <p:spPr>
            <a:xfrm>
              <a:off x="6579877" y="3831975"/>
              <a:ext cx="1963988" cy="646330"/>
            </a:xfrm>
            <a:prstGeom prst="lef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3929387D-6BF9-4987-8A4C-719DAF32E5D7}"/>
                </a:ext>
              </a:extLst>
            </p:cNvPr>
            <p:cNvSpPr txBox="1"/>
            <p:nvPr/>
          </p:nvSpPr>
          <p:spPr>
            <a:xfrm>
              <a:off x="7027687" y="3660849"/>
              <a:ext cx="734496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Better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F20E8DB-B6F2-49C8-87B0-4CBA0AD95224}"/>
                </a:ext>
              </a:extLst>
            </p:cNvPr>
            <p:cNvSpPr txBox="1"/>
            <p:nvPr/>
          </p:nvSpPr>
          <p:spPr>
            <a:xfrm>
              <a:off x="7027687" y="4278715"/>
              <a:ext cx="97975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Solutions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4624DCAF-6AAB-4C7E-A02C-C791CD903702}"/>
                </a:ext>
              </a:extLst>
            </p:cNvPr>
            <p:cNvSpPr txBox="1"/>
            <p:nvPr/>
          </p:nvSpPr>
          <p:spPr>
            <a:xfrm>
              <a:off x="6212264" y="5394514"/>
              <a:ext cx="583814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Less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62A7C10-AC83-48D4-B614-C396C765DB05}"/>
                </a:ext>
              </a:extLst>
            </p:cNvPr>
            <p:cNvSpPr txBox="1"/>
            <p:nvPr/>
          </p:nvSpPr>
          <p:spPr>
            <a:xfrm>
              <a:off x="8618742" y="5394514"/>
              <a:ext cx="67839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i="1" dirty="0"/>
                <a:t>More</a:t>
              </a:r>
            </a:p>
          </p:txBody>
        </p:sp>
        <p:sp>
          <p:nvSpPr>
            <p:cNvPr id="18" name="Arrow: Left 17">
              <a:extLst>
                <a:ext uri="{FF2B5EF4-FFF2-40B4-BE49-F238E27FC236}">
                  <a16:creationId xmlns:a16="http://schemas.microsoft.com/office/drawing/2014/main" id="{F7C75172-1C7A-40A8-A1BA-CBDC6F408D75}"/>
                </a:ext>
              </a:extLst>
            </p:cNvPr>
            <p:cNvSpPr/>
            <p:nvPr/>
          </p:nvSpPr>
          <p:spPr>
            <a:xfrm>
              <a:off x="6443872" y="5769515"/>
              <a:ext cx="906065" cy="191469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Arrow: Left 18">
              <a:extLst>
                <a:ext uri="{FF2B5EF4-FFF2-40B4-BE49-F238E27FC236}">
                  <a16:creationId xmlns:a16="http://schemas.microsoft.com/office/drawing/2014/main" id="{DEF2B7A6-9FF8-4AEE-B37C-B5BC579541E4}"/>
                </a:ext>
              </a:extLst>
            </p:cNvPr>
            <p:cNvSpPr/>
            <p:nvPr/>
          </p:nvSpPr>
          <p:spPr>
            <a:xfrm rot="10800000">
              <a:off x="8223630" y="5769515"/>
              <a:ext cx="906065" cy="191469"/>
            </a:xfrm>
            <a:prstGeom prst="leftArrow">
              <a:avLst/>
            </a:prstGeom>
          </p:spPr>
          <p:style>
            <a:lnRef idx="2">
              <a:schemeClr val="accent6">
                <a:shade val="50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4922DC5-F2A4-4446-AD37-0AFDBFE92404}"/>
                </a:ext>
              </a:extLst>
            </p:cNvPr>
            <p:cNvSpPr txBox="1"/>
            <p:nvPr/>
          </p:nvSpPr>
          <p:spPr>
            <a:xfrm>
              <a:off x="7441052" y="5554096"/>
              <a:ext cx="787395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i="1" dirty="0"/>
                <a:t>Time </a:t>
              </a:r>
            </a:p>
            <a:p>
              <a:r>
                <a:rPr lang="en-US" sz="1600" b="1" i="1" dirty="0"/>
                <a:t>Space</a:t>
              </a:r>
            </a:p>
          </p:txBody>
        </p:sp>
      </p:grpSp>
      <p:pic>
        <p:nvPicPr>
          <p:cNvPr id="17" name="Picture 2" descr="How to Measure Execution Time of a Program - SerHack">
            <a:extLst>
              <a:ext uri="{FF2B5EF4-FFF2-40B4-BE49-F238E27FC236}">
                <a16:creationId xmlns:a16="http://schemas.microsoft.com/office/drawing/2014/main" id="{39D98A37-D77B-426A-B90A-A4C18CDBFE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6375" y="4219882"/>
            <a:ext cx="3318235" cy="186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143875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t's Practice! downloads — storytelling with data">
            <a:extLst>
              <a:ext uri="{FF2B5EF4-FFF2-40B4-BE49-F238E27FC236}">
                <a16:creationId xmlns:a16="http://schemas.microsoft.com/office/drawing/2014/main" id="{F078171F-5E07-4305-9D26-86EECFB123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7113" y="981075"/>
            <a:ext cx="5057775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9644522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FC8C2-0E0D-4FF9-8F90-102A2D266314}"/>
              </a:ext>
            </a:extLst>
          </p:cNvPr>
          <p:cNvSpPr txBox="1"/>
          <p:nvPr/>
        </p:nvSpPr>
        <p:spPr>
          <a:xfrm>
            <a:off x="1324545" y="1153939"/>
            <a:ext cx="7133734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the time and space complexity of the following codes: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233A7-2633-4870-845D-88D69CFEB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24" t="29220" r="64175" b="50000"/>
          <a:stretch/>
        </p:blipFill>
        <p:spPr>
          <a:xfrm>
            <a:off x="983916" y="2738036"/>
            <a:ext cx="3053223" cy="161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4FEA4-4746-433D-BE8E-5C12E7B55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03" t="48085" r="62500" b="27376"/>
          <a:stretch/>
        </p:blipFill>
        <p:spPr>
          <a:xfrm>
            <a:off x="4993874" y="2738036"/>
            <a:ext cx="2840477" cy="1682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2E007-FE17-45DF-9FFE-9632E0A217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0" t="46735" r="62036" b="34983"/>
          <a:stretch/>
        </p:blipFill>
        <p:spPr>
          <a:xfrm>
            <a:off x="8791086" y="2738036"/>
            <a:ext cx="2941163" cy="1253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DE4EEF-2BBC-48F5-8ACB-FFA6427420DA}"/>
              </a:ext>
            </a:extLst>
          </p:cNvPr>
          <p:cNvSpPr txBox="1"/>
          <p:nvPr/>
        </p:nvSpPr>
        <p:spPr>
          <a:xfrm>
            <a:off x="603684" y="236870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C06D0-892B-4EE1-8D24-8AAF29C17FD5}"/>
              </a:ext>
            </a:extLst>
          </p:cNvPr>
          <p:cNvSpPr txBox="1"/>
          <p:nvPr/>
        </p:nvSpPr>
        <p:spPr>
          <a:xfrm>
            <a:off x="4697385" y="2368704"/>
            <a:ext cx="38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0AB11-20A5-4A7C-AC9E-444DED75C577}"/>
              </a:ext>
            </a:extLst>
          </p:cNvPr>
          <p:cNvSpPr txBox="1"/>
          <p:nvPr/>
        </p:nvSpPr>
        <p:spPr>
          <a:xfrm>
            <a:off x="8523771" y="2368704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pic>
        <p:nvPicPr>
          <p:cNvPr id="3074" name="Picture 2" descr="The human figure and the question mark free image download">
            <a:extLst>
              <a:ext uri="{FF2B5EF4-FFF2-40B4-BE49-F238E27FC236}">
                <a16:creationId xmlns:a16="http://schemas.microsoft.com/office/drawing/2014/main" id="{F4185A35-7F01-4C26-B913-35F939CB4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030385" cy="20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117171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2EFC8C2-0E0D-4FF9-8F90-102A2D266314}"/>
              </a:ext>
            </a:extLst>
          </p:cNvPr>
          <p:cNvSpPr txBox="1"/>
          <p:nvPr/>
        </p:nvSpPr>
        <p:spPr>
          <a:xfrm>
            <a:off x="1105293" y="1021964"/>
            <a:ext cx="686978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and space complexity of the following codes: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9233A7-2633-4870-845D-88D69CFEBDD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3724" t="29220" r="64175" b="50000"/>
          <a:stretch/>
        </p:blipFill>
        <p:spPr>
          <a:xfrm>
            <a:off x="1144172" y="2153574"/>
            <a:ext cx="3053223" cy="161479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14FEA4-4746-433D-BE8E-5C12E7B55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03" t="48085" r="62500" b="27376"/>
          <a:stretch/>
        </p:blipFill>
        <p:spPr>
          <a:xfrm>
            <a:off x="5154130" y="2153574"/>
            <a:ext cx="2840477" cy="1682885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B2E007-FE17-45DF-9FFE-9632E0A21782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3840" t="46735" r="62036" b="34983"/>
          <a:stretch/>
        </p:blipFill>
        <p:spPr>
          <a:xfrm>
            <a:off x="8951342" y="2153574"/>
            <a:ext cx="2941163" cy="125376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1DE4EEF-2BBC-48F5-8ACB-FFA6427420DA}"/>
              </a:ext>
            </a:extLst>
          </p:cNvPr>
          <p:cNvSpPr txBox="1"/>
          <p:nvPr/>
        </p:nvSpPr>
        <p:spPr>
          <a:xfrm>
            <a:off x="763940" y="178424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B35C06D0-892B-4EE1-8D24-8AAF29C17FD5}"/>
              </a:ext>
            </a:extLst>
          </p:cNvPr>
          <p:cNvSpPr txBox="1"/>
          <p:nvPr/>
        </p:nvSpPr>
        <p:spPr>
          <a:xfrm>
            <a:off x="4857641" y="1784242"/>
            <a:ext cx="38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BCA0AB11-20A5-4A7C-AC9E-444DED75C577}"/>
              </a:ext>
            </a:extLst>
          </p:cNvPr>
          <p:cNvSpPr txBox="1"/>
          <p:nvPr/>
        </p:nvSpPr>
        <p:spPr>
          <a:xfrm>
            <a:off x="8684027" y="178424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C4F3291-29CC-4147-A57B-98DF9F02739B}"/>
              </a:ext>
            </a:extLst>
          </p:cNvPr>
          <p:cNvSpPr txBox="1"/>
          <p:nvPr/>
        </p:nvSpPr>
        <p:spPr>
          <a:xfrm>
            <a:off x="1105293" y="4207477"/>
            <a:ext cx="304878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Time Complexity: O(n + m)</a:t>
            </a:r>
          </a:p>
          <a:p>
            <a:r>
              <a:rPr lang="en-US" dirty="0"/>
              <a:t>Space Complexity: O(1)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0614A70-95F2-43CA-91BE-41A4BD72056C}"/>
              </a:ext>
            </a:extLst>
          </p:cNvPr>
          <p:cNvSpPr txBox="1"/>
          <p:nvPr/>
        </p:nvSpPr>
        <p:spPr>
          <a:xfrm>
            <a:off x="5051668" y="4207477"/>
            <a:ext cx="26842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Time Complexity: O(n²)</a:t>
            </a:r>
          </a:p>
          <a:p>
            <a:r>
              <a:rPr lang="en-US" dirty="0"/>
              <a:t>Space Complexity: O(1)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E705692D-46A3-4275-87F5-A2F8A16EBA96}"/>
              </a:ext>
            </a:extLst>
          </p:cNvPr>
          <p:cNvSpPr txBox="1"/>
          <p:nvPr/>
        </p:nvSpPr>
        <p:spPr>
          <a:xfrm>
            <a:off x="8874143" y="4207477"/>
            <a:ext cx="2684282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en-US" dirty="0"/>
              <a:t>Time Complexity: O(n²)</a:t>
            </a:r>
          </a:p>
          <a:p>
            <a:r>
              <a:rPr lang="en-US" dirty="0"/>
              <a:t>Space Complexity: O(1)</a:t>
            </a:r>
          </a:p>
        </p:txBody>
      </p:sp>
      <p:pic>
        <p:nvPicPr>
          <p:cNvPr id="2050" name="Picture 2" descr="Green grunge check mark correct answer checking Vector Image">
            <a:extLst>
              <a:ext uri="{FF2B5EF4-FFF2-40B4-BE49-F238E27FC236}">
                <a16:creationId xmlns:a16="http://schemas.microsoft.com/office/drawing/2014/main" id="{E8136025-0D70-47F1-8685-3568355B12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7286" r="6250" b="19313"/>
          <a:stretch/>
        </p:blipFill>
        <p:spPr bwMode="auto">
          <a:xfrm>
            <a:off x="10331778" y="85731"/>
            <a:ext cx="1781666" cy="17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885815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F5D7E7-4576-49DC-BA74-431F18CCC52D}"/>
              </a:ext>
            </a:extLst>
          </p:cNvPr>
          <p:cNvSpPr txBox="1"/>
          <p:nvPr/>
        </p:nvSpPr>
        <p:spPr>
          <a:xfrm>
            <a:off x="954056" y="898224"/>
            <a:ext cx="60594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000" dirty="0"/>
              <a:t>What is the time complexity of the following codes: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22995-61F6-40CB-882D-F35A3C72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043" t="40426" r="54601" b="50000"/>
          <a:stretch/>
        </p:blipFill>
        <p:spPr>
          <a:xfrm>
            <a:off x="2472054" y="1921774"/>
            <a:ext cx="3822970" cy="656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EE4C0-4263-44E4-99E4-327A488AD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41" t="72412" r="61383" b="18014"/>
          <a:stretch/>
        </p:blipFill>
        <p:spPr>
          <a:xfrm>
            <a:off x="2472054" y="3421308"/>
            <a:ext cx="2947481" cy="656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32451-943D-479C-B5B2-19B363645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2" t="45248" r="58192" b="40426"/>
          <a:stretch/>
        </p:blipFill>
        <p:spPr>
          <a:xfrm>
            <a:off x="2472054" y="4782662"/>
            <a:ext cx="3356043" cy="982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74462-59B5-40A4-885C-333C1018A787}"/>
              </a:ext>
            </a:extLst>
          </p:cNvPr>
          <p:cNvSpPr txBox="1"/>
          <p:nvPr/>
        </p:nvSpPr>
        <p:spPr>
          <a:xfrm>
            <a:off x="1998852" y="1737108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5C8FE-4456-419C-B9B8-1C62E449E248}"/>
              </a:ext>
            </a:extLst>
          </p:cNvPr>
          <p:cNvSpPr txBox="1"/>
          <p:nvPr/>
        </p:nvSpPr>
        <p:spPr>
          <a:xfrm>
            <a:off x="1998852" y="3307649"/>
            <a:ext cx="38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90EA9-2E53-4163-B0E3-9BCCF40A6C58}"/>
              </a:ext>
            </a:extLst>
          </p:cNvPr>
          <p:cNvSpPr txBox="1"/>
          <p:nvPr/>
        </p:nvSpPr>
        <p:spPr>
          <a:xfrm>
            <a:off x="1998852" y="4597996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pic>
        <p:nvPicPr>
          <p:cNvPr id="19" name="Picture 2" descr="The human figure and the question mark free image download">
            <a:extLst>
              <a:ext uri="{FF2B5EF4-FFF2-40B4-BE49-F238E27FC236}">
                <a16:creationId xmlns:a16="http://schemas.microsoft.com/office/drawing/2014/main" id="{95936742-04EE-4DD2-8B5C-39D7832486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030385" cy="20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930296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0F5D7E7-4576-49DC-BA74-431F18CCC52D}"/>
              </a:ext>
            </a:extLst>
          </p:cNvPr>
          <p:cNvSpPr txBox="1"/>
          <p:nvPr/>
        </p:nvSpPr>
        <p:spPr>
          <a:xfrm>
            <a:off x="954056" y="898224"/>
            <a:ext cx="53803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complexity of the following codes: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D22995-61F6-40CB-882D-F35A3C727F7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043" t="40426" r="54601" b="50000"/>
          <a:stretch/>
        </p:blipFill>
        <p:spPr>
          <a:xfrm>
            <a:off x="2019567" y="1940628"/>
            <a:ext cx="3822970" cy="65661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14EE4C0-4263-44E4-99E4-327A488AD98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441" t="72412" r="61383" b="18014"/>
          <a:stretch/>
        </p:blipFill>
        <p:spPr>
          <a:xfrm>
            <a:off x="2019567" y="3440162"/>
            <a:ext cx="2947481" cy="65661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D32451-943D-479C-B5B2-19B3636453D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2" t="45248" r="58192" b="40426"/>
          <a:stretch/>
        </p:blipFill>
        <p:spPr>
          <a:xfrm>
            <a:off x="2019567" y="4801516"/>
            <a:ext cx="3356043" cy="982495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5974462-59B5-40A4-885C-333C1018A787}"/>
              </a:ext>
            </a:extLst>
          </p:cNvPr>
          <p:cNvSpPr txBox="1"/>
          <p:nvPr/>
        </p:nvSpPr>
        <p:spPr>
          <a:xfrm>
            <a:off x="1546365" y="1755962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785C8FE-4456-419C-B9B8-1C62E449E248}"/>
              </a:ext>
            </a:extLst>
          </p:cNvPr>
          <p:cNvSpPr txBox="1"/>
          <p:nvPr/>
        </p:nvSpPr>
        <p:spPr>
          <a:xfrm>
            <a:off x="1546365" y="3326503"/>
            <a:ext cx="3880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b)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4190EA9-2E53-4163-B0E3-9BCCF40A6C58}"/>
              </a:ext>
            </a:extLst>
          </p:cNvPr>
          <p:cNvSpPr txBox="1"/>
          <p:nvPr/>
        </p:nvSpPr>
        <p:spPr>
          <a:xfrm>
            <a:off x="1546365" y="4616850"/>
            <a:ext cx="3802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c)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B2DF3937-47F7-47B7-A036-B3F0A9475676}"/>
              </a:ext>
            </a:extLst>
          </p:cNvPr>
          <p:cNvSpPr txBox="1"/>
          <p:nvPr/>
        </p:nvSpPr>
        <p:spPr>
          <a:xfrm>
            <a:off x="6063793" y="2043101"/>
            <a:ext cx="294748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Time Complexity: O(log n)</a:t>
            </a:r>
            <a:endParaRPr lang="en-US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5517718-86DA-4676-A719-113C2E9F105C}"/>
              </a:ext>
            </a:extLst>
          </p:cNvPr>
          <p:cNvSpPr txBox="1"/>
          <p:nvPr/>
        </p:nvSpPr>
        <p:spPr>
          <a:xfrm>
            <a:off x="5177673" y="3511169"/>
            <a:ext cx="2863392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Time Complexity: O(log n)</a:t>
            </a:r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B72EFC9-A3D9-4C41-A87D-924D55402DA8}"/>
              </a:ext>
            </a:extLst>
          </p:cNvPr>
          <p:cNvSpPr txBox="1"/>
          <p:nvPr/>
        </p:nvSpPr>
        <p:spPr>
          <a:xfrm>
            <a:off x="5468580" y="5108097"/>
            <a:ext cx="3048785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Time Complexity: O(nlog n)</a:t>
            </a:r>
          </a:p>
        </p:txBody>
      </p:sp>
      <p:pic>
        <p:nvPicPr>
          <p:cNvPr id="13" name="Picture 2" descr="Green grunge check mark correct answer checking Vector Image">
            <a:extLst>
              <a:ext uri="{FF2B5EF4-FFF2-40B4-BE49-F238E27FC236}">
                <a16:creationId xmlns:a16="http://schemas.microsoft.com/office/drawing/2014/main" id="{D3925F5E-7EBF-4F51-8AE0-C3F49A6C25F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7286" r="6250" b="19313"/>
          <a:stretch/>
        </p:blipFill>
        <p:spPr bwMode="auto">
          <a:xfrm>
            <a:off x="10331778" y="85731"/>
            <a:ext cx="1781666" cy="17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8519763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CE81B-817B-43B8-815B-0033A56F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2" t="42128" r="53005" b="38297"/>
          <a:stretch/>
        </p:blipFill>
        <p:spPr>
          <a:xfrm>
            <a:off x="3178011" y="2444799"/>
            <a:ext cx="5115628" cy="172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BBB16-3238-49FE-B081-F9E0A379A15F}"/>
              </a:ext>
            </a:extLst>
          </p:cNvPr>
          <p:cNvSpPr txBox="1"/>
          <p:nvPr/>
        </p:nvSpPr>
        <p:spPr>
          <a:xfrm>
            <a:off x="1586060" y="1210500"/>
            <a:ext cx="527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complexity of the following code:</a:t>
            </a:r>
          </a:p>
        </p:txBody>
      </p:sp>
      <p:pic>
        <p:nvPicPr>
          <p:cNvPr id="7" name="Picture 2" descr="The human figure and the question mark free image download">
            <a:extLst>
              <a:ext uri="{FF2B5EF4-FFF2-40B4-BE49-F238E27FC236}">
                <a16:creationId xmlns:a16="http://schemas.microsoft.com/office/drawing/2014/main" id="{2141C50F-6604-4DE8-B0A2-1A9A4300BD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030385" cy="20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050155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19CE81B-817B-43B8-815B-0033A56FC01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282" t="42128" r="53005" b="38297"/>
          <a:stretch/>
        </p:blipFill>
        <p:spPr>
          <a:xfrm>
            <a:off x="3178011" y="2444799"/>
            <a:ext cx="5115628" cy="1721847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C1BBB16-3238-49FE-B081-F9E0A379A15F}"/>
              </a:ext>
            </a:extLst>
          </p:cNvPr>
          <p:cNvSpPr txBox="1"/>
          <p:nvPr/>
        </p:nvSpPr>
        <p:spPr>
          <a:xfrm>
            <a:off x="1586060" y="1210500"/>
            <a:ext cx="527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complexity of the following code: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BB2658-CDB7-420A-B3ED-FA9908FB5F54}"/>
              </a:ext>
            </a:extLst>
          </p:cNvPr>
          <p:cNvSpPr txBox="1"/>
          <p:nvPr/>
        </p:nvSpPr>
        <p:spPr>
          <a:xfrm>
            <a:off x="4351250" y="4802660"/>
            <a:ext cx="2769149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Time Complexity: O(2^n)</a:t>
            </a:r>
          </a:p>
        </p:txBody>
      </p:sp>
      <p:pic>
        <p:nvPicPr>
          <p:cNvPr id="5" name="Picture 2" descr="Green grunge check mark correct answer checking Vector Image">
            <a:extLst>
              <a:ext uri="{FF2B5EF4-FFF2-40B4-BE49-F238E27FC236}">
                <a16:creationId xmlns:a16="http://schemas.microsoft.com/office/drawing/2014/main" id="{EC441215-3FA8-4DF2-A929-CDF2126E68B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7286" r="6250" b="19313"/>
          <a:stretch/>
        </p:blipFill>
        <p:spPr bwMode="auto">
          <a:xfrm>
            <a:off x="10331778" y="85731"/>
            <a:ext cx="1781666" cy="17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4347603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64C311-6C69-4219-B9B3-F8FDEED89BA9}"/>
              </a:ext>
            </a:extLst>
          </p:cNvPr>
          <p:cNvSpPr txBox="1"/>
          <p:nvPr/>
        </p:nvSpPr>
        <p:spPr>
          <a:xfrm>
            <a:off x="1124147" y="970960"/>
            <a:ext cx="527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complexity of the following code: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2F25-D592-44BE-BD82-BF8AF07EB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122" t="35603" r="50902" b="25532"/>
          <a:stretch/>
        </p:blipFill>
        <p:spPr>
          <a:xfrm>
            <a:off x="3078622" y="1906781"/>
            <a:ext cx="4870667" cy="3044438"/>
          </a:xfrm>
          <a:prstGeom prst="rect">
            <a:avLst/>
          </a:prstGeom>
        </p:spPr>
      </p:pic>
      <p:pic>
        <p:nvPicPr>
          <p:cNvPr id="8" name="Picture 2" descr="The human figure and the question mark free image download">
            <a:extLst>
              <a:ext uri="{FF2B5EF4-FFF2-40B4-BE49-F238E27FC236}">
                <a16:creationId xmlns:a16="http://schemas.microsoft.com/office/drawing/2014/main" id="{07581EBF-EF26-4AD1-8F6D-53D9A3EF60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2200" y="0"/>
            <a:ext cx="2030385" cy="2030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0737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964C311-6C69-4219-B9B3-F8FDEED89BA9}"/>
              </a:ext>
            </a:extLst>
          </p:cNvPr>
          <p:cNvSpPr txBox="1"/>
          <p:nvPr/>
        </p:nvSpPr>
        <p:spPr>
          <a:xfrm>
            <a:off x="1124147" y="970960"/>
            <a:ext cx="5276653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What is the time complexity of the following code: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822F25-D592-44BE-BD82-BF8AF07EBC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14122" t="35603" r="50902" b="25532"/>
          <a:stretch/>
        </p:blipFill>
        <p:spPr>
          <a:xfrm>
            <a:off x="3078622" y="1906781"/>
            <a:ext cx="4870667" cy="304443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36D866E-FC55-4764-BAA2-2877745A6B02}"/>
              </a:ext>
            </a:extLst>
          </p:cNvPr>
          <p:cNvSpPr txBox="1"/>
          <p:nvPr/>
        </p:nvSpPr>
        <p:spPr>
          <a:xfrm>
            <a:off x="3914482" y="5517708"/>
            <a:ext cx="2835111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7030A0"/>
            </a:solidFill>
          </a:ln>
        </p:spPr>
        <p:txBody>
          <a:bodyPr wrap="square">
            <a:spAutoFit/>
          </a:bodyPr>
          <a:lstStyle/>
          <a:p>
            <a:r>
              <a:rPr lang="pt-BR" dirty="0"/>
              <a:t>Time Complexity: O(log n)</a:t>
            </a:r>
            <a:endParaRPr lang="en-US" dirty="0"/>
          </a:p>
        </p:txBody>
      </p:sp>
      <p:pic>
        <p:nvPicPr>
          <p:cNvPr id="6" name="Picture 2" descr="Green grunge check mark correct answer checking Vector Image">
            <a:extLst>
              <a:ext uri="{FF2B5EF4-FFF2-40B4-BE49-F238E27FC236}">
                <a16:creationId xmlns:a16="http://schemas.microsoft.com/office/drawing/2014/main" id="{EEB819FE-14BA-4209-94B8-95941607448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8" t="7286" r="6250" b="19313"/>
          <a:stretch/>
        </p:blipFill>
        <p:spPr bwMode="auto">
          <a:xfrm>
            <a:off x="10331778" y="85731"/>
            <a:ext cx="1781666" cy="1703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32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B2C5991-D6E6-41D0-A2FC-F7ED1DAC885F}"/>
              </a:ext>
            </a:extLst>
          </p:cNvPr>
          <p:cNvSpPr txBox="1"/>
          <p:nvPr/>
        </p:nvSpPr>
        <p:spPr>
          <a:xfrm>
            <a:off x="735291" y="961535"/>
            <a:ext cx="18008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Compile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4CFB-F7FE-4618-8BAD-0946991BA585}"/>
                  </a:ext>
                </a:extLst>
              </p:cNvPr>
              <p:cNvSpPr txBox="1"/>
              <p:nvPr/>
            </p:nvSpPr>
            <p:spPr>
              <a:xfrm>
                <a:off x="735290" y="1746608"/>
                <a:ext cx="1061733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Compilation time is the time taken to compile an algorithm</a:t>
                </a:r>
              </a:p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2000" dirty="0"/>
                  <a:t>While compiling it checks for the syntax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→ </m:t>
                    </m:r>
                    <m:r>
                      <a:rPr lang="en-US" i="1" dirty="0" err="1" smtClean="0">
                        <a:latin typeface="Cambria Math" panose="02040503050406030204" pitchFamily="18" charset="0"/>
                      </a:rPr>
                      <m:t>𝑖𝑡𝑛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sz="2000" dirty="0"/>
                  <a:t>) and semantic errors (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12 →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𝑖𝑛𝑡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12.5</m:t>
                    </m:r>
                  </m:oMath>
                </a14:m>
                <a:r>
                  <a:rPr lang="en-US" sz="2000" dirty="0"/>
                  <a:t>) in the program and links it with the standard libraries</a:t>
                </a: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FCF04CFB-F7FE-4618-8BAD-0946991BA58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5290" y="1746608"/>
                <a:ext cx="10617337" cy="1015663"/>
              </a:xfrm>
              <a:prstGeom prst="rect">
                <a:avLst/>
              </a:prstGeom>
              <a:blipFill>
                <a:blip r:embed="rId3"/>
                <a:stretch>
                  <a:fillRect l="-517" t="-4217" b="-96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TextBox 3">
            <a:extLst>
              <a:ext uri="{FF2B5EF4-FFF2-40B4-BE49-F238E27FC236}">
                <a16:creationId xmlns:a16="http://schemas.microsoft.com/office/drawing/2014/main" id="{28BC82F3-759C-4365-8E93-97B1EC95926B}"/>
              </a:ext>
            </a:extLst>
          </p:cNvPr>
          <p:cNvSpPr txBox="1"/>
          <p:nvPr/>
        </p:nvSpPr>
        <p:spPr>
          <a:xfrm>
            <a:off x="735291" y="3539756"/>
            <a:ext cx="130138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Run Time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E3B235D-D2B8-49FD-8551-17137189476D}"/>
              </a:ext>
            </a:extLst>
          </p:cNvPr>
          <p:cNvSpPr txBox="1"/>
          <p:nvPr/>
        </p:nvSpPr>
        <p:spPr>
          <a:xfrm>
            <a:off x="735290" y="4253213"/>
            <a:ext cx="10617336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It is the time to execute the compiled program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The run time of an algorithm depends on the number of instructions present in the algorithm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en-US" sz="2000" dirty="0"/>
              <a:t>Note that run time is </a:t>
            </a:r>
            <a:r>
              <a:rPr lang="en-US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calculated only for executable statements</a:t>
            </a:r>
            <a:r>
              <a:rPr lang="en-US" sz="2000" dirty="0"/>
              <a:t> and not for declaration statements </a:t>
            </a:r>
          </a:p>
        </p:txBody>
      </p:sp>
    </p:spTree>
    <p:extLst>
      <p:ext uri="{BB962C8B-B14F-4D97-AF65-F5344CB8AC3E}">
        <p14:creationId xmlns:p14="http://schemas.microsoft.com/office/powerpoint/2010/main" val="98066824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BD12ADB-14AF-43BB-B185-62300B123585}"/>
              </a:ext>
            </a:extLst>
          </p:cNvPr>
          <p:cNvSpPr txBox="1"/>
          <p:nvPr/>
        </p:nvSpPr>
        <p:spPr>
          <a:xfrm>
            <a:off x="4129532" y="782424"/>
            <a:ext cx="39329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/>
              <a:t>Types of Time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152608A-0D96-4A0A-84DF-8A05D559FE8E}"/>
              </a:ext>
            </a:extLst>
          </p:cNvPr>
          <p:cNvSpPr txBox="1"/>
          <p:nvPr/>
        </p:nvSpPr>
        <p:spPr>
          <a:xfrm>
            <a:off x="1234910" y="1633271"/>
            <a:ext cx="72603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Time complexity of an algorithm is generally classified into three types: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C42AF235-4EF0-477A-ACA4-6549AB5A77B9}"/>
              </a:ext>
            </a:extLst>
          </p:cNvPr>
          <p:cNvGrpSpPr/>
          <p:nvPr/>
        </p:nvGrpSpPr>
        <p:grpSpPr>
          <a:xfrm>
            <a:off x="1469860" y="2391785"/>
            <a:ext cx="8386404" cy="1477328"/>
            <a:chOff x="1150070" y="2903455"/>
            <a:chExt cx="8386404" cy="147732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50D3B48D-8147-4210-9A1B-41B867EB7DB8}"/>
                </a:ext>
              </a:extLst>
            </p:cNvPr>
            <p:cNvSpPr txBox="1"/>
            <p:nvPr/>
          </p:nvSpPr>
          <p:spPr>
            <a:xfrm>
              <a:off x="1150070" y="2903455"/>
              <a:ext cx="3613810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342900" indent="-342900">
                <a:buFont typeface="+mj-lt"/>
                <a:buAutoNum type="arabicPeriod"/>
              </a:pPr>
              <a:r>
                <a:rPr lang="en-US" b="1" dirty="0"/>
                <a:t>Worst Case </a:t>
              </a:r>
              <a:r>
                <a:rPr lang="en-US" dirty="0"/>
                <a:t>(Longest Time)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/>
                <a:t>Average Case </a:t>
              </a:r>
              <a:r>
                <a:rPr lang="en-US" dirty="0"/>
                <a:t>(Average Time)</a:t>
              </a:r>
            </a:p>
            <a:p>
              <a:pPr marL="342900" indent="-342900">
                <a:buFont typeface="+mj-lt"/>
                <a:buAutoNum type="arabicPeriod"/>
              </a:pPr>
              <a:endParaRPr lang="en-US" dirty="0"/>
            </a:p>
            <a:p>
              <a:pPr marL="342900" indent="-342900">
                <a:buFont typeface="+mj-lt"/>
                <a:buAutoNum type="arabicPeriod"/>
              </a:pPr>
              <a:r>
                <a:rPr lang="en-US" b="1" dirty="0"/>
                <a:t>Best Case</a:t>
              </a:r>
              <a:r>
                <a:rPr lang="en-US" dirty="0"/>
                <a:t> (Shorter Time)</a:t>
              </a: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6DDB578-D6AE-46E8-9B75-55B688721F7C}"/>
                </a:ext>
              </a:extLst>
            </p:cNvPr>
            <p:cNvSpPr txBox="1"/>
            <p:nvPr/>
          </p:nvSpPr>
          <p:spPr>
            <a:xfrm>
              <a:off x="5938886" y="2903455"/>
              <a:ext cx="3597588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/>
                <a:t>Big Oh Notation: Upper bound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/>
                <a:t>Omega Notation: Lower bound</a:t>
              </a:r>
            </a:p>
            <a:p>
              <a:pPr marL="285750" indent="-285750">
                <a:buFont typeface="Wingdings" panose="05000000000000000000" pitchFamily="2" charset="2"/>
                <a:buChar char="ü"/>
              </a:pPr>
              <a:endParaRPr lang="en-US" dirty="0"/>
            </a:p>
            <a:p>
              <a:pPr marL="285750" indent="-285750">
                <a:buFont typeface="Wingdings" panose="05000000000000000000" pitchFamily="2" charset="2"/>
                <a:buChar char="ü"/>
              </a:pPr>
              <a:r>
                <a:rPr lang="en-US" dirty="0"/>
                <a:t>Theta Notation: Tighter bound</a:t>
              </a:r>
            </a:p>
          </p:txBody>
        </p:sp>
      </p:grpSp>
      <p:pic>
        <p:nvPicPr>
          <p:cNvPr id="2050" name="Picture 2" descr="Algorithm time Complexity or Big-O notation - Guetti's Notes">
            <a:extLst>
              <a:ext uri="{FF2B5EF4-FFF2-40B4-BE49-F238E27FC236}">
                <a16:creationId xmlns:a16="http://schemas.microsoft.com/office/drawing/2014/main" id="{5A9BED8A-840B-4207-A818-56DB869645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7621" y="4136630"/>
            <a:ext cx="6769501" cy="21761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38888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42F8A74-7376-48E5-BD59-3386AE7D6528}"/>
              </a:ext>
            </a:extLst>
          </p:cNvPr>
          <p:cNvSpPr txBox="1"/>
          <p:nvPr/>
        </p:nvSpPr>
        <p:spPr>
          <a:xfrm>
            <a:off x="4015819" y="980388"/>
            <a:ext cx="37083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Standard Analysis Techniques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C4BAF1E-A95A-4E6F-BB7D-63207CD9DE08}"/>
              </a:ext>
            </a:extLst>
          </p:cNvPr>
          <p:cNvSpPr txBox="1"/>
          <p:nvPr/>
        </p:nvSpPr>
        <p:spPr>
          <a:xfrm>
            <a:off x="1008668" y="2149313"/>
            <a:ext cx="4388702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Constant time statements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Analyzing Loops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Analyzing Nested Loops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Analyzing Sequence of Statements</a:t>
            </a:r>
          </a:p>
          <a:p>
            <a:pPr marL="285750" indent="-285750">
              <a:buFont typeface="Wingdings" panose="05000000000000000000" pitchFamily="2" charset="2"/>
              <a:buChar char="Ø"/>
            </a:pPr>
            <a:endParaRPr lang="en-US" sz="2000" dirty="0"/>
          </a:p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sz="2000" dirty="0"/>
              <a:t>Analyzing Conditional Statements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0856911-F305-448F-BD60-2D4D55E33622}"/>
              </a:ext>
            </a:extLst>
          </p:cNvPr>
          <p:cNvSpPr txBox="1"/>
          <p:nvPr/>
        </p:nvSpPr>
        <p:spPr>
          <a:xfrm>
            <a:off x="6382526" y="3244334"/>
            <a:ext cx="5054397" cy="369332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Time and Space are dependent on these analysis</a:t>
            </a:r>
          </a:p>
        </p:txBody>
      </p:sp>
    </p:spTree>
    <p:extLst>
      <p:ext uri="{BB962C8B-B14F-4D97-AF65-F5344CB8AC3E}">
        <p14:creationId xmlns:p14="http://schemas.microsoft.com/office/powerpoint/2010/main" val="39592760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96F4918-2FE4-4C1D-B610-420AB594FEBB}"/>
              </a:ext>
            </a:extLst>
          </p:cNvPr>
          <p:cNvSpPr txBox="1"/>
          <p:nvPr/>
        </p:nvSpPr>
        <p:spPr>
          <a:xfrm>
            <a:off x="3704734" y="895547"/>
            <a:ext cx="444403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Basic Example for Time Complexity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94C542-E9AC-49A4-9215-958E6702F6E2}"/>
              </a:ext>
            </a:extLst>
          </p:cNvPr>
          <p:cNvSpPr txBox="1"/>
          <p:nvPr/>
        </p:nvSpPr>
        <p:spPr>
          <a:xfrm>
            <a:off x="1094000" y="1772864"/>
            <a:ext cx="417441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// Input: int A[n], array of n integers</a:t>
            </a:r>
          </a:p>
          <a:p>
            <a:r>
              <a:rPr lang="en-US" dirty="0"/>
              <a:t>// Output: sum of all numbers in array A</a:t>
            </a:r>
          </a:p>
        </p:txBody>
      </p:sp>
      <p:grpSp>
        <p:nvGrpSpPr>
          <p:cNvPr id="51" name="Group 50">
            <a:extLst>
              <a:ext uri="{FF2B5EF4-FFF2-40B4-BE49-F238E27FC236}">
                <a16:creationId xmlns:a16="http://schemas.microsoft.com/office/drawing/2014/main" id="{D37573E7-7436-49E8-9233-BE85A38184EF}"/>
              </a:ext>
            </a:extLst>
          </p:cNvPr>
          <p:cNvGrpSpPr/>
          <p:nvPr/>
        </p:nvGrpSpPr>
        <p:grpSpPr>
          <a:xfrm>
            <a:off x="749677" y="2744761"/>
            <a:ext cx="4353637" cy="3168858"/>
            <a:chOff x="749678" y="2960016"/>
            <a:chExt cx="4353637" cy="3168858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B21CA38-3849-436C-8C3C-C6EA9AD5421A}"/>
                </a:ext>
              </a:extLst>
            </p:cNvPr>
            <p:cNvSpPr txBox="1"/>
            <p:nvPr/>
          </p:nvSpPr>
          <p:spPr>
            <a:xfrm>
              <a:off x="1423447" y="2960016"/>
              <a:ext cx="2742097" cy="286232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int Sum (int A[], int N){</a:t>
              </a:r>
            </a:p>
            <a:p>
              <a:endParaRPr lang="en-US" dirty="0"/>
            </a:p>
            <a:p>
              <a:r>
                <a:rPr lang="en-US" dirty="0"/>
                <a:t>int s = 0;</a:t>
              </a:r>
            </a:p>
            <a:p>
              <a:endParaRPr lang="en-US" dirty="0"/>
            </a:p>
            <a:p>
              <a:r>
                <a:rPr lang="en-US" dirty="0"/>
                <a:t>for (int </a:t>
              </a:r>
              <a:r>
                <a:rPr lang="en-US" dirty="0" err="1"/>
                <a:t>i</a:t>
              </a:r>
              <a:r>
                <a:rPr lang="en-US" dirty="0"/>
                <a:t> = 0 ;  </a:t>
              </a:r>
              <a:r>
                <a:rPr lang="en-US" dirty="0" err="1"/>
                <a:t>i</a:t>
              </a:r>
              <a:r>
                <a:rPr lang="en-US" dirty="0"/>
                <a:t> &lt; N ;   </a:t>
              </a:r>
              <a:r>
                <a:rPr lang="en-US" dirty="0" err="1"/>
                <a:t>i</a:t>
              </a:r>
              <a:r>
                <a:rPr lang="en-US" dirty="0"/>
                <a:t>++ )</a:t>
              </a:r>
            </a:p>
            <a:p>
              <a:endParaRPr lang="en-US" dirty="0"/>
            </a:p>
            <a:p>
              <a:r>
                <a:rPr lang="en-US" dirty="0"/>
                <a:t>s = s + A[</a:t>
              </a:r>
              <a:r>
                <a:rPr lang="en-US" dirty="0" err="1"/>
                <a:t>i</a:t>
              </a:r>
              <a:r>
                <a:rPr lang="en-US" dirty="0"/>
                <a:t>] ;</a:t>
              </a:r>
            </a:p>
            <a:p>
              <a:endParaRPr lang="en-US" dirty="0"/>
            </a:p>
            <a:p>
              <a:r>
                <a:rPr lang="en-US" dirty="0"/>
                <a:t>return s;</a:t>
              </a:r>
            </a:p>
            <a:p>
              <a:r>
                <a:rPr lang="en-US" dirty="0"/>
                <a:t>}</a:t>
              </a:r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AE43925F-6D7F-4E53-B8D4-65F0F7232A45}"/>
                </a:ext>
              </a:extLst>
            </p:cNvPr>
            <p:cNvSpPr/>
            <p:nvPr/>
          </p:nvSpPr>
          <p:spPr>
            <a:xfrm>
              <a:off x="1781666" y="3525625"/>
              <a:ext cx="641023" cy="3393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Rectangle: Rounded Corners 5">
              <a:extLst>
                <a:ext uri="{FF2B5EF4-FFF2-40B4-BE49-F238E27FC236}">
                  <a16:creationId xmlns:a16="http://schemas.microsoft.com/office/drawing/2014/main" id="{D9C33FA6-4393-45CF-B2EA-9DEA8E0D6F19}"/>
                </a:ext>
              </a:extLst>
            </p:cNvPr>
            <p:cNvSpPr/>
            <p:nvPr/>
          </p:nvSpPr>
          <p:spPr>
            <a:xfrm>
              <a:off x="2223318" y="4091234"/>
              <a:ext cx="488623" cy="3393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Rectangle: Rounded Corners 6">
              <a:extLst>
                <a:ext uri="{FF2B5EF4-FFF2-40B4-BE49-F238E27FC236}">
                  <a16:creationId xmlns:a16="http://schemas.microsoft.com/office/drawing/2014/main" id="{8DB23771-CFCC-40D1-B6F2-412FA794FBEA}"/>
                </a:ext>
              </a:extLst>
            </p:cNvPr>
            <p:cNvSpPr/>
            <p:nvPr/>
          </p:nvSpPr>
          <p:spPr>
            <a:xfrm>
              <a:off x="2867319" y="4091234"/>
              <a:ext cx="488623" cy="3393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0723A365-9829-4303-A39F-CA231056D57B}"/>
                </a:ext>
              </a:extLst>
            </p:cNvPr>
            <p:cNvSpPr/>
            <p:nvPr/>
          </p:nvSpPr>
          <p:spPr>
            <a:xfrm>
              <a:off x="3511812" y="4091233"/>
              <a:ext cx="432490" cy="3393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: Rounded Corners 8">
              <a:extLst>
                <a:ext uri="{FF2B5EF4-FFF2-40B4-BE49-F238E27FC236}">
                  <a16:creationId xmlns:a16="http://schemas.microsoft.com/office/drawing/2014/main" id="{2961B23E-C5E8-40C6-86C4-3540F0C6FCBE}"/>
                </a:ext>
              </a:extLst>
            </p:cNvPr>
            <p:cNvSpPr/>
            <p:nvPr/>
          </p:nvSpPr>
          <p:spPr>
            <a:xfrm>
              <a:off x="2178378" y="4617421"/>
              <a:ext cx="413994" cy="33936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: Rounded Corners 9">
              <a:extLst>
                <a:ext uri="{FF2B5EF4-FFF2-40B4-BE49-F238E27FC236}">
                  <a16:creationId xmlns:a16="http://schemas.microsoft.com/office/drawing/2014/main" id="{E0030B4E-99A4-457E-98BE-69112508B6BF}"/>
                </a:ext>
              </a:extLst>
            </p:cNvPr>
            <p:cNvSpPr/>
            <p:nvPr/>
          </p:nvSpPr>
          <p:spPr>
            <a:xfrm>
              <a:off x="1458176" y="5224022"/>
              <a:ext cx="964513" cy="271805"/>
            </a:xfrm>
            <a:prstGeom prst="roundRect">
              <a:avLst/>
            </a:prstGeom>
            <a:no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99CC04B1-220B-4B5E-BE11-1B5BB6C36D0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2517825" y="3678391"/>
              <a:ext cx="38823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91F9CFB2-1F2A-4841-A8EC-CDC95DFAF126}"/>
                </a:ext>
              </a:extLst>
            </p:cNvPr>
            <p:cNvSpPr txBox="1"/>
            <p:nvPr/>
          </p:nvSpPr>
          <p:spPr>
            <a:xfrm>
              <a:off x="2967460" y="3484850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1</a:t>
              </a:r>
            </a:p>
          </p:txBody>
        </p:sp>
        <p:cxnSp>
          <p:nvCxnSpPr>
            <p:cNvPr id="16" name="Straight Arrow Connector 15">
              <a:extLst>
                <a:ext uri="{FF2B5EF4-FFF2-40B4-BE49-F238E27FC236}">
                  <a16:creationId xmlns:a16="http://schemas.microsoft.com/office/drawing/2014/main" id="{06ED26A9-C52C-4F79-AED0-61A6E95A8A4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202205" y="4391177"/>
              <a:ext cx="899972" cy="2262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725CC403-1182-411D-A518-2CFB03F1BBFE}"/>
                </a:ext>
              </a:extLst>
            </p:cNvPr>
            <p:cNvSpPr txBox="1"/>
            <p:nvPr/>
          </p:nvSpPr>
          <p:spPr>
            <a:xfrm>
              <a:off x="880254" y="4413826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2</a:t>
              </a:r>
            </a:p>
          </p:txBody>
        </p: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2973DB30-E006-4381-BDF1-E1F9C2E0DEB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301950" y="4444996"/>
              <a:ext cx="636152" cy="398444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92875DDD-24BC-46B1-8E94-B0AFCE20D812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960657" y="4306061"/>
              <a:ext cx="820303" cy="198238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2" name="Straight Arrow Connector 21">
              <a:extLst>
                <a:ext uri="{FF2B5EF4-FFF2-40B4-BE49-F238E27FC236}">
                  <a16:creationId xmlns:a16="http://schemas.microsoft.com/office/drawing/2014/main" id="{37F45C69-B537-4C52-BEF1-498883BDDC5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40129" y="4897511"/>
              <a:ext cx="651568" cy="338923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8C138487-3753-401C-9184-9C9E990322C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298921" y="5555757"/>
              <a:ext cx="218904" cy="256696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4" name="Straight Arrow Connector 23">
              <a:extLst>
                <a:ext uri="{FF2B5EF4-FFF2-40B4-BE49-F238E27FC236}">
                  <a16:creationId xmlns:a16="http://schemas.microsoft.com/office/drawing/2014/main" id="{CC852E54-BA58-4677-917F-231B65E3DAA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088108" y="4921735"/>
              <a:ext cx="903457" cy="64008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29C4B6D2-7993-4FB1-AEDE-9877B62F861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643423" y="4818379"/>
              <a:ext cx="937374" cy="370055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DB3B0FF6-D630-4562-B45A-C651AC930D55}"/>
                </a:ext>
              </a:extLst>
            </p:cNvPr>
            <p:cNvSpPr txBox="1"/>
            <p:nvPr/>
          </p:nvSpPr>
          <p:spPr>
            <a:xfrm>
              <a:off x="4011131" y="4695629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3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9A4CC91D-398A-4794-AC47-B85DAB046B29}"/>
                </a:ext>
              </a:extLst>
            </p:cNvPr>
            <p:cNvSpPr txBox="1"/>
            <p:nvPr/>
          </p:nvSpPr>
          <p:spPr>
            <a:xfrm>
              <a:off x="4824071" y="4251291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4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C8B27B2D-2FEF-44D9-AD18-4885A2B592FE}"/>
                </a:ext>
              </a:extLst>
            </p:cNvPr>
            <p:cNvSpPr txBox="1"/>
            <p:nvPr/>
          </p:nvSpPr>
          <p:spPr>
            <a:xfrm>
              <a:off x="749678" y="5282677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5</a:t>
              </a:r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A81C529D-0CF8-49CE-9713-C2472DDD0372}"/>
                </a:ext>
              </a:extLst>
            </p:cNvPr>
            <p:cNvSpPr txBox="1"/>
            <p:nvPr/>
          </p:nvSpPr>
          <p:spPr>
            <a:xfrm>
              <a:off x="3041584" y="5401868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6</a:t>
              </a: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6EDDAFF7-5F4E-419A-BFFC-AE5917C48CD7}"/>
                </a:ext>
              </a:extLst>
            </p:cNvPr>
            <p:cNvSpPr txBox="1"/>
            <p:nvPr/>
          </p:nvSpPr>
          <p:spPr>
            <a:xfrm>
              <a:off x="3621126" y="5066972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7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F4A4FE4D-62EC-4313-A0E2-6798AAF3519F}"/>
                </a:ext>
              </a:extLst>
            </p:cNvPr>
            <p:cNvSpPr txBox="1"/>
            <p:nvPr/>
          </p:nvSpPr>
          <p:spPr>
            <a:xfrm>
              <a:off x="2428222" y="5821097"/>
              <a:ext cx="279244" cy="307777"/>
            </a:xfrm>
            <a:custGeom>
              <a:avLst/>
              <a:gdLst>
                <a:gd name="connsiteX0" fmla="*/ 0 w 279244"/>
                <a:gd name="connsiteY0" fmla="*/ 0 h 307777"/>
                <a:gd name="connsiteX1" fmla="*/ 279244 w 279244"/>
                <a:gd name="connsiteY1" fmla="*/ 0 h 307777"/>
                <a:gd name="connsiteX2" fmla="*/ 279244 w 279244"/>
                <a:gd name="connsiteY2" fmla="*/ 307777 h 307777"/>
                <a:gd name="connsiteX3" fmla="*/ 0 w 279244"/>
                <a:gd name="connsiteY3" fmla="*/ 307777 h 307777"/>
                <a:gd name="connsiteX4" fmla="*/ 0 w 279244"/>
                <a:gd name="connsiteY4" fmla="*/ 0 h 3077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79244" h="307777" extrusionOk="0">
                  <a:moveTo>
                    <a:pt x="0" y="0"/>
                  </a:moveTo>
                  <a:cubicBezTo>
                    <a:pt x="96039" y="-16656"/>
                    <a:pt x="149270" y="9032"/>
                    <a:pt x="279244" y="0"/>
                  </a:cubicBezTo>
                  <a:cubicBezTo>
                    <a:pt x="308803" y="112555"/>
                    <a:pt x="250911" y="219788"/>
                    <a:pt x="279244" y="307777"/>
                  </a:cubicBezTo>
                  <a:cubicBezTo>
                    <a:pt x="153649" y="308992"/>
                    <a:pt x="121278" y="305822"/>
                    <a:pt x="0" y="307777"/>
                  </a:cubicBezTo>
                  <a:cubicBezTo>
                    <a:pt x="-28706" y="200590"/>
                    <a:pt x="17346" y="85141"/>
                    <a:pt x="0" y="0"/>
                  </a:cubicBezTo>
                  <a:close/>
                </a:path>
              </a:pathLst>
            </a:custGeom>
            <a:noFill/>
            <a:ln>
              <a:solidFill>
                <a:schemeClr val="tx1"/>
              </a:solidFill>
              <a:extLst>
                <a:ext uri="{C807C97D-BFC1-408E-A445-0C87EB9F89A2}">
                  <ask:lineSketchStyleProps xmlns:ask="http://schemas.microsoft.com/office/drawing/2018/sketchyshapes" sd="995259802">
                    <a:prstGeom prst="rect">
                      <a:avLst/>
                    </a:prstGeom>
                    <ask:type>
                      <ask:lineSketchScribble/>
                    </ask:type>
                  </ask:lineSketchStyleProps>
                </a:ext>
              </a:extLst>
            </a:ln>
          </p:spPr>
          <p:txBody>
            <a:bodyPr wrap="none" rtlCol="0">
              <a:spAutoFit/>
            </a:bodyPr>
            <a:lstStyle/>
            <a:p>
              <a:r>
                <a:rPr lang="en-US" sz="1400" dirty="0">
                  <a:solidFill>
                    <a:schemeClr val="accent5">
                      <a:lumMod val="75000"/>
                    </a:schemeClr>
                  </a:solidFill>
                </a:rPr>
                <a:t>8</a:t>
              </a:r>
            </a:p>
          </p:txBody>
        </p:sp>
      </p:grpSp>
      <p:sp>
        <p:nvSpPr>
          <p:cNvPr id="48" name="TextBox 47">
            <a:extLst>
              <a:ext uri="{FF2B5EF4-FFF2-40B4-BE49-F238E27FC236}">
                <a16:creationId xmlns:a16="http://schemas.microsoft.com/office/drawing/2014/main" id="{00C7FA28-E89D-46D5-9E08-DBB3654F7E3A}"/>
              </a:ext>
            </a:extLst>
          </p:cNvPr>
          <p:cNvSpPr txBox="1"/>
          <p:nvPr/>
        </p:nvSpPr>
        <p:spPr>
          <a:xfrm>
            <a:off x="6744471" y="3159601"/>
            <a:ext cx="47416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1, 2, 8: Once</a:t>
            </a:r>
          </a:p>
          <a:p>
            <a:r>
              <a:rPr lang="en-US" dirty="0"/>
              <a:t>3, 4, 5, 6, 7: Once per each iteration of for loop, N iteration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A56FC4-B1D4-49CD-800B-DBB7DDD9E9BC}"/>
                  </a:ext>
                </a:extLst>
              </p:cNvPr>
              <p:cNvSpPr txBox="1"/>
              <p:nvPr/>
            </p:nvSpPr>
            <p:spPr>
              <a:xfrm>
                <a:off x="6744471" y="4187626"/>
                <a:ext cx="161589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Total: </a:t>
                </a:r>
                <a14:m>
                  <m:oMath xmlns:m="http://schemas.openxmlformats.org/officeDocument/2006/math">
                    <m:r>
                      <a:rPr lang="en-US" i="1" dirty="0" smtClean="0">
                        <a:latin typeface="Cambria Math" panose="02040503050406030204" pitchFamily="18" charset="0"/>
                      </a:rPr>
                      <m:t>5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𝑁</m:t>
                    </m:r>
                    <m:r>
                      <a:rPr lang="en-US" i="1" dirty="0" smtClean="0">
                        <a:latin typeface="Cambria Math" panose="02040503050406030204" pitchFamily="18" charset="0"/>
                      </a:rPr>
                      <m:t> + 3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56A56FC4-B1D4-49CD-800B-DBB7DDD9E9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71" y="4187626"/>
                <a:ext cx="1615892" cy="369332"/>
              </a:xfrm>
              <a:prstGeom prst="rect">
                <a:avLst/>
              </a:prstGeom>
              <a:blipFill>
                <a:blip r:embed="rId2"/>
                <a:stretch>
                  <a:fillRect l="-3019" t="-9836" b="-245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663BD8-DBE3-4F6D-9E12-290AAEC48A6F}"/>
                  </a:ext>
                </a:extLst>
              </p:cNvPr>
              <p:cNvSpPr txBox="1"/>
              <p:nvPr/>
            </p:nvSpPr>
            <p:spPr>
              <a:xfrm>
                <a:off x="6744471" y="4788151"/>
                <a:ext cx="4567276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The </a:t>
                </a:r>
                <a:r>
                  <a:rPr lang="en-US" i="1" dirty="0"/>
                  <a:t>complexity function </a:t>
                </a:r>
                <a:r>
                  <a:rPr lang="en-US" dirty="0"/>
                  <a:t>of the algorithm is: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𝑓</m:t>
                      </m:r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=5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𝑁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+3</m:t>
                      </m:r>
                    </m:oMath>
                  </m:oMathPara>
                </a14:m>
                <a:endParaRPr lang="en-US" i="1" dirty="0"/>
              </a:p>
            </p:txBody>
          </p:sp>
        </mc:Choice>
        <mc:Fallback xmlns="">
          <p:sp>
            <p:nvSpPr>
              <p:cNvPr id="50" name="TextBox 49">
                <a:extLst>
                  <a:ext uri="{FF2B5EF4-FFF2-40B4-BE49-F238E27FC236}">
                    <a16:creationId xmlns:a16="http://schemas.microsoft.com/office/drawing/2014/main" id="{C8663BD8-DBE3-4F6D-9E12-290AAEC48A6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44471" y="4788151"/>
                <a:ext cx="4567276" cy="646331"/>
              </a:xfrm>
              <a:prstGeom prst="rect">
                <a:avLst/>
              </a:prstGeom>
              <a:blipFill>
                <a:blip r:embed="rId3"/>
                <a:stretch>
                  <a:fillRect l="-1067" t="-4717" r="-133" b="-84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97338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B0F8F50-D8A9-4682-9403-87A5DBB806D5}"/>
              </a:ext>
            </a:extLst>
          </p:cNvPr>
          <p:cNvSpPr txBox="1"/>
          <p:nvPr/>
        </p:nvSpPr>
        <p:spPr>
          <a:xfrm>
            <a:off x="4132096" y="697584"/>
            <a:ext cx="3927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Space Complexity of Algorithm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583F71-069C-4E14-965C-ADAE32518114}"/>
              </a:ext>
            </a:extLst>
          </p:cNvPr>
          <p:cNvSpPr txBox="1"/>
          <p:nvPr/>
        </p:nvSpPr>
        <p:spPr>
          <a:xfrm>
            <a:off x="575035" y="1715678"/>
            <a:ext cx="106617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Space Complexity</a:t>
            </a:r>
            <a:r>
              <a:rPr lang="en-US" dirty="0"/>
              <a:t> of a program is the amount of memory consumed by the algorithm until it completes its execution.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FD2785C-A667-4EE6-B553-0E2D722F2F24}"/>
              </a:ext>
            </a:extLst>
          </p:cNvPr>
          <p:cNvSpPr txBox="1"/>
          <p:nvPr/>
        </p:nvSpPr>
        <p:spPr>
          <a:xfrm>
            <a:off x="575035" y="2733773"/>
            <a:ext cx="1049203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space occupied by the program is generally by the following: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i="1" dirty="0"/>
              <a:t>fixed amount of memory</a:t>
            </a:r>
            <a:r>
              <a:rPr lang="en-US" dirty="0"/>
              <a:t> occupied by the space for the program i.e. data types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Code and space occupied by the </a:t>
            </a:r>
            <a:r>
              <a:rPr lang="en-US" i="1" dirty="0"/>
              <a:t>variables</a:t>
            </a:r>
            <a:r>
              <a:rPr lang="en-US" dirty="0"/>
              <a:t> used in the program.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A </a:t>
            </a:r>
            <a:r>
              <a:rPr lang="en-US" i="1" dirty="0"/>
              <a:t>variable amount of memory</a:t>
            </a:r>
            <a:r>
              <a:rPr lang="en-US" dirty="0"/>
              <a:t> occupied by the </a:t>
            </a:r>
            <a:r>
              <a:rPr lang="en-US" i="1" dirty="0"/>
              <a:t>component variable</a:t>
            </a:r>
            <a:r>
              <a:rPr lang="en-US" dirty="0"/>
              <a:t> whose </a:t>
            </a:r>
            <a:r>
              <a:rPr lang="en-US" i="1" dirty="0"/>
              <a:t>size is dependent on the problem being solved</a:t>
            </a:r>
            <a:r>
              <a:rPr lang="en-US" dirty="0"/>
              <a:t>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This </a:t>
            </a:r>
            <a:r>
              <a:rPr lang="en-US" i="1" dirty="0"/>
              <a:t>space increases or decreases</a:t>
            </a:r>
            <a:r>
              <a:rPr lang="en-US" dirty="0"/>
              <a:t> depending on whether </a:t>
            </a:r>
            <a:r>
              <a:rPr lang="en-US" i="1" dirty="0"/>
              <a:t>the program uses iterative or recursive procedures</a:t>
            </a:r>
            <a:r>
              <a:rPr lang="en-US" dirty="0"/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0DE340-9564-4085-8806-5EF10A92C556}"/>
              </a:ext>
            </a:extLst>
          </p:cNvPr>
          <p:cNvSpPr txBox="1"/>
          <p:nvPr/>
        </p:nvSpPr>
        <p:spPr>
          <a:xfrm>
            <a:off x="3220595" y="5524107"/>
            <a:ext cx="5200911" cy="36933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Space Complexity = Auxiliary Space + Input Space</a:t>
            </a:r>
          </a:p>
        </p:txBody>
      </p:sp>
    </p:spTree>
    <p:extLst>
      <p:ext uri="{BB962C8B-B14F-4D97-AF65-F5344CB8AC3E}">
        <p14:creationId xmlns:p14="http://schemas.microsoft.com/office/powerpoint/2010/main" val="3943182757"/>
      </p:ext>
    </p:extLst>
  </p:cSld>
  <p:clrMapOvr>
    <a:masterClrMapping/>
  </p:clrMapOvr>
</p:sld>
</file>

<file path=ppt/theme/theme1.xml><?xml version="1.0" encoding="utf-8"?>
<a:theme xmlns:a="http://schemas.openxmlformats.org/drawingml/2006/main" name="LevelVTI">
  <a:themeElements>
    <a:clrScheme name="Custom 88">
      <a:dk1>
        <a:sysClr val="windowText" lastClr="000000"/>
      </a:dk1>
      <a:lt1>
        <a:sysClr val="window" lastClr="FFFFFF"/>
      </a:lt1>
      <a:dk2>
        <a:srgbClr val="182230"/>
      </a:dk2>
      <a:lt2>
        <a:srgbClr val="F2F2F2"/>
      </a:lt2>
      <a:accent1>
        <a:srgbClr val="00BAC8"/>
      </a:accent1>
      <a:accent2>
        <a:srgbClr val="794DFF"/>
      </a:accent2>
      <a:accent3>
        <a:srgbClr val="00D17D"/>
      </a:accent3>
      <a:accent4>
        <a:srgbClr val="E69500"/>
      </a:accent4>
      <a:accent5>
        <a:srgbClr val="FE5D21"/>
      </a:accent5>
      <a:accent6>
        <a:srgbClr val="939393"/>
      </a:accent6>
      <a:hlink>
        <a:srgbClr val="3E8FF1"/>
      </a:hlink>
      <a:folHlink>
        <a:srgbClr val="939393"/>
      </a:folHlink>
    </a:clrScheme>
    <a:fontScheme name="Seaford">
      <a:majorFont>
        <a:latin typeface="Seaford"/>
        <a:ea typeface=""/>
        <a:cs typeface=""/>
      </a:majorFont>
      <a:minorFont>
        <a:latin typeface="Seafor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LevelVTI" id="{64F43929-0387-4D33-907F-72B939BCAF99}" vid="{D804DF84-3298-4A39-BA0E-21F83D68BC2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1357</TotalTime>
  <Words>3461</Words>
  <Application>Microsoft Office PowerPoint</Application>
  <PresentationFormat>Widescreen</PresentationFormat>
  <Paragraphs>650</Paragraphs>
  <Slides>48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48</vt:i4>
      </vt:variant>
    </vt:vector>
  </HeadingPairs>
  <TitlesOfParts>
    <vt:vector size="55" baseType="lpstr">
      <vt:lpstr>Arial</vt:lpstr>
      <vt:lpstr>Calibri</vt:lpstr>
      <vt:lpstr>Cambria Math</vt:lpstr>
      <vt:lpstr>Raleway</vt:lpstr>
      <vt:lpstr>Seaford</vt:lpstr>
      <vt:lpstr>Wingdings</vt:lpstr>
      <vt:lpstr>LevelVTI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Time Complexity and Space Complexity of an Algorithm</dc:title>
  <dc:creator>Togzhan Nurtayeva</dc:creator>
  <cp:lastModifiedBy>Togzhan Nurtayeva</cp:lastModifiedBy>
  <cp:revision>189</cp:revision>
  <dcterms:created xsi:type="dcterms:W3CDTF">2022-10-16T19:57:43Z</dcterms:created>
  <dcterms:modified xsi:type="dcterms:W3CDTF">2022-10-23T07:58:51Z</dcterms:modified>
</cp:coreProperties>
</file>