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6" r:id="rId1"/>
    <p:sldMasterId id="2147483756" r:id="rId2"/>
    <p:sldMasterId id="2147483792" r:id="rId3"/>
    <p:sldMasterId id="2147483804" r:id="rId4"/>
  </p:sldMasterIdLst>
  <p:notesMasterIdLst>
    <p:notesMasterId r:id="rId45"/>
  </p:notesMasterIdLst>
  <p:handoutMasterIdLst>
    <p:handoutMasterId r:id="rId46"/>
  </p:handoutMasterIdLst>
  <p:sldIdLst>
    <p:sldId id="257" r:id="rId5"/>
    <p:sldId id="403" r:id="rId6"/>
    <p:sldId id="285" r:id="rId7"/>
    <p:sldId id="287" r:id="rId8"/>
    <p:sldId id="288" r:id="rId9"/>
    <p:sldId id="399" r:id="rId10"/>
    <p:sldId id="400" r:id="rId11"/>
    <p:sldId id="292" r:id="rId12"/>
    <p:sldId id="330" r:id="rId13"/>
    <p:sldId id="331" r:id="rId14"/>
    <p:sldId id="404" r:id="rId15"/>
    <p:sldId id="333" r:id="rId16"/>
    <p:sldId id="379" r:id="rId17"/>
    <p:sldId id="401" r:id="rId18"/>
    <p:sldId id="408" r:id="rId19"/>
    <p:sldId id="295" r:id="rId20"/>
    <p:sldId id="296" r:id="rId21"/>
    <p:sldId id="326" r:id="rId22"/>
    <p:sldId id="402" r:id="rId23"/>
    <p:sldId id="327" r:id="rId24"/>
    <p:sldId id="328" r:id="rId25"/>
    <p:sldId id="376" r:id="rId26"/>
    <p:sldId id="377" r:id="rId27"/>
    <p:sldId id="381" r:id="rId28"/>
    <p:sldId id="382" r:id="rId29"/>
    <p:sldId id="413" r:id="rId30"/>
    <p:sldId id="383" r:id="rId31"/>
    <p:sldId id="410" r:id="rId32"/>
    <p:sldId id="414" r:id="rId33"/>
    <p:sldId id="384" r:id="rId34"/>
    <p:sldId id="385" r:id="rId35"/>
    <p:sldId id="386" r:id="rId36"/>
    <p:sldId id="387" r:id="rId37"/>
    <p:sldId id="388" r:id="rId38"/>
    <p:sldId id="389" r:id="rId39"/>
    <p:sldId id="390" r:id="rId40"/>
    <p:sldId id="391" r:id="rId41"/>
    <p:sldId id="405" r:id="rId42"/>
    <p:sldId id="407" r:id="rId43"/>
    <p:sldId id="406"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autoAdjust="0"/>
    <p:restoredTop sz="94524" autoAdjust="0"/>
  </p:normalViewPr>
  <p:slideViewPr>
    <p:cSldViewPr>
      <p:cViewPr varScale="1">
        <p:scale>
          <a:sx n="62" d="100"/>
          <a:sy n="62" d="100"/>
        </p:scale>
        <p:origin x="1396" y="56"/>
      </p:cViewPr>
      <p:guideLst>
        <p:guide orient="horz" pos="2160"/>
        <p:guide pos="2880"/>
      </p:guideLst>
    </p:cSldViewPr>
  </p:slideViewPr>
  <p:outlineViewPr>
    <p:cViewPr>
      <p:scale>
        <a:sx n="33" d="100"/>
        <a:sy n="33" d="100"/>
      </p:scale>
      <p:origin x="0" y="4230"/>
    </p:cViewPr>
  </p:outlineViewPr>
  <p:notesTextViewPr>
    <p:cViewPr>
      <p:scale>
        <a:sx n="100" d="100"/>
        <a:sy n="100" d="100"/>
      </p:scale>
      <p:origin x="0" y="0"/>
    </p:cViewPr>
  </p:notesTextViewPr>
  <p:sorterViewPr>
    <p:cViewPr>
      <p:scale>
        <a:sx n="100" d="100"/>
        <a:sy n="100" d="100"/>
      </p:scale>
      <p:origin x="0" y="18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F05A93-D33F-45F2-AD94-A8ED271E3A02}" type="datetimeFigureOut">
              <a:rPr lang="en-US" smtClean="0"/>
              <a:t>11/21/2022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197346-F25A-48B1-84A3-B9C3167DE9E6}" type="slidenum">
              <a:rPr lang="en-US" smtClean="0"/>
              <a:t>‹#›</a:t>
            </a:fld>
            <a:endParaRPr lang="en-US"/>
          </a:p>
        </p:txBody>
      </p:sp>
    </p:spTree>
    <p:extLst>
      <p:ext uri="{BB962C8B-B14F-4D97-AF65-F5344CB8AC3E}">
        <p14:creationId xmlns:p14="http://schemas.microsoft.com/office/powerpoint/2010/main" val="702347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871BA7-C17E-4CEC-9923-79A76FA1B763}" type="datetimeFigureOut">
              <a:rPr lang="en-US" smtClean="0"/>
              <a:t>11/21/2022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61DD23-2280-4182-91FD-EE21935CE3C6}" type="slidenum">
              <a:rPr lang="en-US" smtClean="0"/>
              <a:t>‹#›</a:t>
            </a:fld>
            <a:endParaRPr lang="en-US"/>
          </a:p>
        </p:txBody>
      </p:sp>
    </p:spTree>
    <p:extLst>
      <p:ext uri="{BB962C8B-B14F-4D97-AF65-F5344CB8AC3E}">
        <p14:creationId xmlns:p14="http://schemas.microsoft.com/office/powerpoint/2010/main" val="2506586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pPr/>
              <a:t>‹#›</a:t>
            </a:fld>
            <a:endParaRPr lang="en-US"/>
          </a:p>
        </p:txBody>
      </p:sp>
    </p:spTree>
    <p:extLst>
      <p:ext uri="{BB962C8B-B14F-4D97-AF65-F5344CB8AC3E}">
        <p14:creationId xmlns:p14="http://schemas.microsoft.com/office/powerpoint/2010/main" val="1629698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pPr/>
              <a:t>‹#›</a:t>
            </a:fld>
            <a:endParaRPr lang="en-US"/>
          </a:p>
        </p:txBody>
      </p:sp>
    </p:spTree>
    <p:extLst>
      <p:ext uri="{BB962C8B-B14F-4D97-AF65-F5344CB8AC3E}">
        <p14:creationId xmlns:p14="http://schemas.microsoft.com/office/powerpoint/2010/main" val="403094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pPr/>
              <a:t>‹#›</a:t>
            </a:fld>
            <a:endParaRPr lang="en-US"/>
          </a:p>
        </p:txBody>
      </p:sp>
    </p:spTree>
    <p:extLst>
      <p:ext uri="{BB962C8B-B14F-4D97-AF65-F5344CB8AC3E}">
        <p14:creationId xmlns:p14="http://schemas.microsoft.com/office/powerpoint/2010/main" val="715079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663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279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FFF39D"/>
                </a:solidFill>
              </a:rPr>
              <a:pPr/>
              <a:t>11/21/2022</a:t>
            </a:fld>
            <a:endParaRPr lang="en-US">
              <a:solidFill>
                <a:srgbClr val="FFF39D"/>
              </a:solidFill>
            </a:endParaRPr>
          </a:p>
        </p:txBody>
      </p:sp>
      <p:sp>
        <p:nvSpPr>
          <p:cNvPr id="5" name="Footer Placeholder 4"/>
          <p:cNvSpPr>
            <a:spLocks noGrp="1"/>
          </p:cNvSpPr>
          <p:nvPr>
            <p:ph type="ftr" sz="quarter" idx="11"/>
          </p:nvPr>
        </p:nvSpPr>
        <p:spPr/>
        <p:txBody>
          <a:bodyPr/>
          <a:lstStyle/>
          <a:p>
            <a:endParaRPr lang="en-US">
              <a:solidFill>
                <a:srgbClr val="FFF39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459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86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349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4" name="Footer Placeholder 3"/>
          <p:cNvSpPr>
            <a:spLocks noGrp="1"/>
          </p:cNvSpPr>
          <p:nvPr>
            <p:ph type="ftr" sz="quarter" idx="11"/>
          </p:nvPr>
        </p:nvSpPr>
        <p:spPr/>
        <p:txBody>
          <a:bodyPr/>
          <a:lstStyle/>
          <a:p>
            <a:endParaRPr lang="en-US">
              <a:solidFill>
                <a:srgbClr val="575F6D"/>
              </a:solidFill>
            </a:endParaRPr>
          </a:p>
        </p:txBody>
      </p:sp>
      <p:sp>
        <p:nvSpPr>
          <p:cNvPr id="5" name="Slide Number Placeholder 4"/>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325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454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736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pPr/>
              <a:t>‹#›</a:t>
            </a:fld>
            <a:endParaRPr lang="en-US"/>
          </a:p>
        </p:txBody>
      </p:sp>
    </p:spTree>
    <p:extLst>
      <p:ext uri="{BB962C8B-B14F-4D97-AF65-F5344CB8AC3E}">
        <p14:creationId xmlns:p14="http://schemas.microsoft.com/office/powerpoint/2010/main" val="373727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978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056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12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513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34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FFF39D"/>
                </a:solidFill>
              </a:rPr>
              <a:pPr/>
              <a:t>11/21/2022</a:t>
            </a:fld>
            <a:endParaRPr lang="en-US">
              <a:solidFill>
                <a:srgbClr val="FFF39D"/>
              </a:solidFill>
            </a:endParaRPr>
          </a:p>
        </p:txBody>
      </p:sp>
      <p:sp>
        <p:nvSpPr>
          <p:cNvPr id="5" name="Footer Placeholder 4"/>
          <p:cNvSpPr>
            <a:spLocks noGrp="1"/>
          </p:cNvSpPr>
          <p:nvPr>
            <p:ph type="ftr" sz="quarter" idx="11"/>
          </p:nvPr>
        </p:nvSpPr>
        <p:spPr/>
        <p:txBody>
          <a:bodyPr/>
          <a:lstStyle/>
          <a:p>
            <a:endParaRPr lang="en-US">
              <a:solidFill>
                <a:srgbClr val="FFF39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086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76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736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4" name="Footer Placeholder 3"/>
          <p:cNvSpPr>
            <a:spLocks noGrp="1"/>
          </p:cNvSpPr>
          <p:nvPr>
            <p:ph type="ftr" sz="quarter" idx="11"/>
          </p:nvPr>
        </p:nvSpPr>
        <p:spPr/>
        <p:txBody>
          <a:bodyPr/>
          <a:lstStyle/>
          <a:p>
            <a:endParaRPr lang="en-US">
              <a:solidFill>
                <a:srgbClr val="575F6D"/>
              </a:solidFill>
            </a:endParaRPr>
          </a:p>
        </p:txBody>
      </p:sp>
      <p:sp>
        <p:nvSpPr>
          <p:cNvPr id="5" name="Slide Number Placeholder 4"/>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396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344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FFF39D"/>
                </a:solidFill>
              </a:rPr>
              <a:pPr/>
              <a:t>11/21/2022</a:t>
            </a:fld>
            <a:endParaRPr lang="en-US">
              <a:solidFill>
                <a:srgbClr val="FFF39D"/>
              </a:solidFill>
            </a:endParaRPr>
          </a:p>
        </p:txBody>
      </p:sp>
      <p:sp>
        <p:nvSpPr>
          <p:cNvPr id="5" name="Footer Placeholder 4"/>
          <p:cNvSpPr>
            <a:spLocks noGrp="1"/>
          </p:cNvSpPr>
          <p:nvPr>
            <p:ph type="ftr" sz="quarter" idx="11"/>
          </p:nvPr>
        </p:nvSpPr>
        <p:spPr/>
        <p:txBody>
          <a:bodyPr/>
          <a:lstStyle/>
          <a:p>
            <a:endParaRPr lang="en-US">
              <a:solidFill>
                <a:srgbClr val="FFF39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pPr/>
              <a:t>‹#›</a:t>
            </a:fld>
            <a:endParaRPr lang="en-US"/>
          </a:p>
        </p:txBody>
      </p:sp>
    </p:spTree>
    <p:extLst>
      <p:ext uri="{BB962C8B-B14F-4D97-AF65-F5344CB8AC3E}">
        <p14:creationId xmlns:p14="http://schemas.microsoft.com/office/powerpoint/2010/main" val="1584108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67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848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504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891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3369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8344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6182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2765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5329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5171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D0391634-1B3F-42F6-A2F2-A94C9525F77A}" type="slidenum">
              <a:rPr lang="en-US" smtClean="0"/>
              <a:pPr/>
              <a:t>‹#›</a:t>
            </a:fld>
            <a:endParaRPr lang="en-US"/>
          </a:p>
        </p:txBody>
      </p:sp>
    </p:spTree>
    <p:extLst>
      <p:ext uri="{BB962C8B-B14F-4D97-AF65-F5344CB8AC3E}">
        <p14:creationId xmlns:p14="http://schemas.microsoft.com/office/powerpoint/2010/main" val="1388534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2586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214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49459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341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0761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D0391634-1B3F-42F6-A2F2-A94C9525F77A}" type="slidenum">
              <a:rPr lang="en-US" smtClean="0"/>
              <a:pPr/>
              <a:t>‹#›</a:t>
            </a:fld>
            <a:endParaRPr lang="en-US"/>
          </a:p>
        </p:txBody>
      </p:sp>
    </p:spTree>
    <p:extLst>
      <p:ext uri="{BB962C8B-B14F-4D97-AF65-F5344CB8AC3E}">
        <p14:creationId xmlns:p14="http://schemas.microsoft.com/office/powerpoint/2010/main" val="184509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4" name="Footer Placeholder 3"/>
          <p:cNvSpPr>
            <a:spLocks noGrp="1"/>
          </p:cNvSpPr>
          <p:nvPr>
            <p:ph type="ftr" sz="quarter" idx="11"/>
          </p:nvPr>
        </p:nvSpPr>
        <p:spPr/>
        <p:txBody>
          <a:bodyPr/>
          <a:lstStyle/>
          <a:p>
            <a:endParaRPr lang="en-US">
              <a:solidFill>
                <a:srgbClr val="575F6D"/>
              </a:solidFill>
            </a:endParaRPr>
          </a:p>
        </p:txBody>
      </p:sp>
      <p:sp>
        <p:nvSpPr>
          <p:cNvPr id="5" name="Slide Number Placeholder 4"/>
          <p:cNvSpPr>
            <a:spLocks noGrp="1"/>
          </p:cNvSpPr>
          <p:nvPr>
            <p:ph type="sldNum" sz="quarter" idx="12"/>
          </p:nvPr>
        </p:nvSpPr>
        <p:spPr/>
        <p:txBody>
          <a:bodyPr/>
          <a:lstStyle/>
          <a:p>
            <a:fld id="{D0391634-1B3F-42F6-A2F2-A94C9525F77A}" type="slidenum">
              <a:rPr lang="en-US" smtClean="0"/>
              <a:pPr/>
              <a:t>‹#›</a:t>
            </a:fld>
            <a:endParaRPr lang="en-US"/>
          </a:p>
        </p:txBody>
      </p:sp>
    </p:spTree>
    <p:extLst>
      <p:ext uri="{BB962C8B-B14F-4D97-AF65-F5344CB8AC3E}">
        <p14:creationId xmlns:p14="http://schemas.microsoft.com/office/powerpoint/2010/main" val="2591226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D0391634-1B3F-42F6-A2F2-A94C9525F77A}" type="slidenum">
              <a:rPr lang="en-US" smtClean="0"/>
              <a:pPr/>
              <a:t>‹#›</a:t>
            </a:fld>
            <a:endParaRPr lang="en-US"/>
          </a:p>
        </p:txBody>
      </p:sp>
    </p:spTree>
    <p:extLst>
      <p:ext uri="{BB962C8B-B14F-4D97-AF65-F5344CB8AC3E}">
        <p14:creationId xmlns:p14="http://schemas.microsoft.com/office/powerpoint/2010/main" val="111572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D0391634-1B3F-42F6-A2F2-A94C9525F77A}" type="slidenum">
              <a:rPr lang="en-US" smtClean="0"/>
              <a:pPr/>
              <a:t>‹#›</a:t>
            </a:fld>
            <a:endParaRPr lang="en-US"/>
          </a:p>
        </p:txBody>
      </p:sp>
    </p:spTree>
    <p:extLst>
      <p:ext uri="{BB962C8B-B14F-4D97-AF65-F5344CB8AC3E}">
        <p14:creationId xmlns:p14="http://schemas.microsoft.com/office/powerpoint/2010/main" val="16237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D0391634-1B3F-42F6-A2F2-A94C9525F77A}" type="slidenum">
              <a:rPr lang="en-US" smtClean="0"/>
              <a:pPr/>
              <a:t>‹#›</a:t>
            </a:fld>
            <a:endParaRPr lang="en-US"/>
          </a:p>
        </p:txBody>
      </p:sp>
    </p:spTree>
    <p:extLst>
      <p:ext uri="{BB962C8B-B14F-4D97-AF65-F5344CB8AC3E}">
        <p14:creationId xmlns:p14="http://schemas.microsoft.com/office/powerpoint/2010/main" val="553579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575F6D"/>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91634-1B3F-42F6-A2F2-A94C9525F77A}" type="slidenum">
              <a:rPr lang="en-US" smtClean="0"/>
              <a:pPr/>
              <a:t>‹#›</a:t>
            </a:fld>
            <a:endParaRPr lang="en-US"/>
          </a:p>
        </p:txBody>
      </p:sp>
    </p:spTree>
    <p:extLst>
      <p:ext uri="{BB962C8B-B14F-4D97-AF65-F5344CB8AC3E}">
        <p14:creationId xmlns:p14="http://schemas.microsoft.com/office/powerpoint/2010/main" val="19349203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575F6D"/>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370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CAB53-CDBE-4112-B662-FC7AABC47C2F}" type="datetimeFigureOut">
              <a:rPr lang="en-US" smtClean="0">
                <a:solidFill>
                  <a:srgbClr val="575F6D"/>
                </a:solidFill>
              </a:rPr>
              <a:pPr/>
              <a:t>11/21/2022</a:t>
            </a:fld>
            <a:endParaRPr lang="en-US">
              <a:solidFill>
                <a:srgbClr val="575F6D"/>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575F6D"/>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91634-1B3F-42F6-A2F2-A94C9525F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0151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598415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medlineplus.gov/ency/article/003103.htm" TargetMode="Externa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www.researchgate.net/profile/Jawad_Al-Khafaji"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447800"/>
            <a:ext cx="8382000" cy="3046988"/>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Antimicrobials</a:t>
            </a:r>
          </a:p>
          <a:p>
            <a:pPr algn="ctr"/>
            <a:r>
              <a:rPr lang="en-US" sz="3200" b="1" dirty="0">
                <a:solidFill>
                  <a:srgbClr val="FF0000"/>
                </a:solidFill>
                <a:latin typeface="Times New Roman" pitchFamily="18" charset="0"/>
                <a:cs typeface="Times New Roman" pitchFamily="18" charset="0"/>
              </a:rPr>
              <a:t>Antibiotic, Antifungal, Antihelminth</a:t>
            </a:r>
          </a:p>
          <a:p>
            <a:pPr algn="ctr"/>
            <a:endParaRPr lang="en-US" sz="3200" b="1" dirty="0">
              <a:solidFill>
                <a:srgbClr val="FF0000"/>
              </a:solidFill>
              <a:latin typeface="Times New Roman" pitchFamily="18" charset="0"/>
              <a:cs typeface="Times New Roman" pitchFamily="18" charset="0"/>
            </a:endParaRPr>
          </a:p>
          <a:p>
            <a:pPr algn="ctr"/>
            <a:r>
              <a:rPr lang="en-US" sz="3200" b="1" dirty="0">
                <a:solidFill>
                  <a:srgbClr val="FF0000"/>
                </a:solidFill>
                <a:latin typeface="Times New Roman" pitchFamily="18" charset="0"/>
                <a:cs typeface="Times New Roman" pitchFamily="18" charset="0"/>
              </a:rPr>
              <a:t>         Assist. Prof. Dr. </a:t>
            </a:r>
            <a:r>
              <a:rPr lang="en-US" sz="3200" b="1" i="1" dirty="0" err="1">
                <a:solidFill>
                  <a:srgbClr val="FF0000"/>
                </a:solidFill>
                <a:latin typeface="Times New Roman" pitchFamily="18" charset="0"/>
                <a:cs typeface="Times New Roman" pitchFamily="18" charset="0"/>
              </a:rPr>
              <a:t>Sewgil</a:t>
            </a:r>
            <a:r>
              <a:rPr lang="en-US" sz="3200" b="1" i="1" dirty="0">
                <a:solidFill>
                  <a:srgbClr val="FF0000"/>
                </a:solidFill>
                <a:latin typeface="Times New Roman" pitchFamily="18" charset="0"/>
                <a:cs typeface="Times New Roman" pitchFamily="18" charset="0"/>
              </a:rPr>
              <a:t> S. </a:t>
            </a:r>
            <a:r>
              <a:rPr lang="en-US" sz="3200" b="1" i="1" dirty="0" err="1">
                <a:solidFill>
                  <a:srgbClr val="FF0000"/>
                </a:solidFill>
                <a:latin typeface="Times New Roman" pitchFamily="18" charset="0"/>
                <a:cs typeface="Times New Roman" pitchFamily="18" charset="0"/>
              </a:rPr>
              <a:t>Anwer</a:t>
            </a:r>
            <a:endParaRPr lang="en-US" sz="3200" b="1" i="1" dirty="0">
              <a:solidFill>
                <a:srgbClr val="FF0000"/>
              </a:solidFill>
              <a:latin typeface="Times New Roman" pitchFamily="18" charset="0"/>
              <a:cs typeface="Times New Roman" pitchFamily="18" charset="0"/>
            </a:endParaRPr>
          </a:p>
          <a:p>
            <a:pPr algn="ctr"/>
            <a:r>
              <a:rPr lang="en-US" sz="3200" b="1" dirty="0">
                <a:solidFill>
                  <a:srgbClr val="FF0000"/>
                </a:solidFill>
                <a:latin typeface="Times New Roman" pitchFamily="18" charset="0"/>
                <a:cs typeface="Times New Roman" pitchFamily="18" charset="0"/>
              </a:rPr>
              <a:t>TIU- Nursing </a:t>
            </a:r>
          </a:p>
          <a:p>
            <a:pPr algn="ctr"/>
            <a:r>
              <a:rPr lang="en-US" sz="3200" b="1" dirty="0" err="1">
                <a:solidFill>
                  <a:srgbClr val="FF0000"/>
                </a:solidFill>
                <a:latin typeface="Times New Roman" pitchFamily="18" charset="0"/>
                <a:cs typeface="Times New Roman" pitchFamily="18" charset="0"/>
              </a:rPr>
              <a:t>Lec</a:t>
            </a:r>
            <a:r>
              <a:rPr lang="en-US" sz="32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313526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473" y="152400"/>
            <a:ext cx="8839200" cy="5632311"/>
          </a:xfrm>
          <a:prstGeom prst="rect">
            <a:avLst/>
          </a:prstGeom>
        </p:spPr>
        <p:txBody>
          <a:bodyPr wrap="square">
            <a:spAutoFit/>
          </a:bodyPr>
          <a:lstStyle/>
          <a:p>
            <a:pPr marL="304800" indent="-152400" algn="justLow">
              <a:lnSpc>
                <a:spcPct val="150000"/>
              </a:lnSpc>
            </a:pPr>
            <a:r>
              <a:rPr lang="en-US" sz="2400" dirty="0">
                <a:solidFill>
                  <a:prstClr val="black"/>
                </a:solidFill>
                <a:latin typeface="Times New Roman" pitchFamily="18" charset="0"/>
                <a:ea typeface="SimSun"/>
                <a:cs typeface="Times New Roman" pitchFamily="18" charset="0"/>
              </a:rPr>
              <a:t>5. </a:t>
            </a:r>
            <a:r>
              <a:rPr lang="en-US" sz="2400" dirty="0" err="1">
                <a:solidFill>
                  <a:prstClr val="black"/>
                </a:solidFill>
                <a:latin typeface="Times New Roman" pitchFamily="18" charset="0"/>
                <a:ea typeface="SimSun"/>
                <a:cs typeface="Times New Roman" pitchFamily="18" charset="0"/>
              </a:rPr>
              <a:t>Cephalosporins</a:t>
            </a:r>
            <a:r>
              <a:rPr lang="en-US" sz="2400" dirty="0">
                <a:solidFill>
                  <a:prstClr val="black"/>
                </a:solidFill>
                <a:latin typeface="Times New Roman" pitchFamily="18" charset="0"/>
                <a:ea typeface="SimSun"/>
                <a:cs typeface="Times New Roman" pitchFamily="18" charset="0"/>
              </a:rPr>
              <a:t> inhibit cell wall synthesis and are used against penicillin-resistant strains.</a:t>
            </a:r>
          </a:p>
          <a:p>
            <a:pPr marL="304800" indent="-152400" algn="justLow">
              <a:lnSpc>
                <a:spcPct val="150000"/>
              </a:lnSpc>
            </a:pPr>
            <a:endParaRPr lang="en-US" sz="2400" dirty="0">
              <a:solidFill>
                <a:prstClr val="black"/>
              </a:solidFill>
              <a:latin typeface="Times New Roman" pitchFamily="18" charset="0"/>
              <a:ea typeface="SimSun"/>
              <a:cs typeface="Times New Roman" pitchFamily="18" charset="0"/>
            </a:endParaRPr>
          </a:p>
          <a:p>
            <a:pPr marL="304800" indent="-152400" algn="justLow">
              <a:lnSpc>
                <a:spcPct val="150000"/>
              </a:lnSpc>
            </a:pPr>
            <a:r>
              <a:rPr lang="en-US" sz="2400" dirty="0">
                <a:solidFill>
                  <a:prstClr val="black"/>
                </a:solidFill>
                <a:latin typeface="Times New Roman" pitchFamily="18" charset="0"/>
                <a:ea typeface="SimSun"/>
                <a:cs typeface="Times New Roman" pitchFamily="18" charset="0"/>
              </a:rPr>
              <a:t>6. Polypeptides such as bacitracin and </a:t>
            </a:r>
            <a:r>
              <a:rPr lang="en-US" sz="2400" dirty="0" err="1">
                <a:solidFill>
                  <a:prstClr val="black"/>
                </a:solidFill>
                <a:latin typeface="Times New Roman" pitchFamily="18" charset="0"/>
                <a:ea typeface="SimSun"/>
                <a:cs typeface="Times New Roman" pitchFamily="18" charset="0"/>
              </a:rPr>
              <a:t>polymyxin</a:t>
            </a:r>
            <a:r>
              <a:rPr lang="en-US" sz="2400" dirty="0">
                <a:solidFill>
                  <a:prstClr val="black"/>
                </a:solidFill>
                <a:latin typeface="Times New Roman" pitchFamily="18" charset="0"/>
                <a:ea typeface="SimSun"/>
                <a:cs typeface="Times New Roman" pitchFamily="18" charset="0"/>
              </a:rPr>
              <a:t> B ( </a:t>
            </a:r>
            <a:r>
              <a:rPr lang="en-US" sz="2400" dirty="0" err="1">
                <a:solidFill>
                  <a:prstClr val="black"/>
                </a:solidFill>
                <a:latin typeface="Times New Roman" pitchFamily="18" charset="0"/>
                <a:ea typeface="SimSun"/>
                <a:cs typeface="Times New Roman" pitchFamily="18" charset="0"/>
              </a:rPr>
              <a:t>colisin</a:t>
            </a:r>
            <a:r>
              <a:rPr lang="en-US" sz="2400" dirty="0">
                <a:solidFill>
                  <a:prstClr val="black"/>
                </a:solidFill>
                <a:latin typeface="Times New Roman" pitchFamily="18" charset="0"/>
                <a:ea typeface="SimSun"/>
                <a:cs typeface="Times New Roman" pitchFamily="18" charset="0"/>
              </a:rPr>
              <a:t>) are applied topically to treat superficial infections. Bacitracin inhibits cell wall synthesis primarily in gram-positive bacteria. </a:t>
            </a:r>
            <a:r>
              <a:rPr lang="en-US" sz="2400" dirty="0" err="1">
                <a:solidFill>
                  <a:prstClr val="black"/>
                </a:solidFill>
                <a:latin typeface="Times New Roman" pitchFamily="18" charset="0"/>
                <a:ea typeface="SimSun"/>
                <a:cs typeface="Times New Roman" pitchFamily="18" charset="0"/>
              </a:rPr>
              <a:t>Polymixin</a:t>
            </a:r>
            <a:r>
              <a:rPr lang="en-US" sz="2400" dirty="0">
                <a:solidFill>
                  <a:prstClr val="black"/>
                </a:solidFill>
                <a:latin typeface="Times New Roman" pitchFamily="18" charset="0"/>
                <a:ea typeface="SimSun"/>
                <a:cs typeface="Times New Roman" pitchFamily="18" charset="0"/>
              </a:rPr>
              <a:t> B are used in the treatment of Gram-negative bacterial infections. They work mostly by breaking up the bacterial cell membrane. </a:t>
            </a:r>
          </a:p>
          <a:p>
            <a:pPr marL="304800" indent="-152400" algn="justLow">
              <a:lnSpc>
                <a:spcPct val="150000"/>
              </a:lnSpc>
            </a:pPr>
            <a:endParaRPr lang="en-US" sz="2400" dirty="0">
              <a:solidFill>
                <a:prstClr val="black"/>
              </a:solidFill>
              <a:latin typeface="Times New Roman" pitchFamily="18" charset="0"/>
              <a:ea typeface="SimSun"/>
              <a:cs typeface="Times New Roman" pitchFamily="18" charset="0"/>
            </a:endParaRPr>
          </a:p>
          <a:p>
            <a:pPr marL="304800" indent="-152400" algn="justLow">
              <a:lnSpc>
                <a:spcPct val="150000"/>
              </a:lnSpc>
            </a:pPr>
            <a:endParaRPr lang="en-US" sz="2400" dirty="0">
              <a:solidFill>
                <a:prstClr val="black"/>
              </a:solidFill>
              <a:latin typeface="Times New Roman" pitchFamily="18" charset="0"/>
              <a:ea typeface="SimSun"/>
              <a:cs typeface="Times New Roman" pitchFamily="18" charset="0"/>
            </a:endParaRPr>
          </a:p>
        </p:txBody>
      </p:sp>
      <p:sp>
        <p:nvSpPr>
          <p:cNvPr id="3" name="Rectangle 2"/>
          <p:cNvSpPr/>
          <p:nvPr/>
        </p:nvSpPr>
        <p:spPr>
          <a:xfrm>
            <a:off x="-31376" y="4743271"/>
            <a:ext cx="8718176" cy="1200329"/>
          </a:xfrm>
          <a:prstGeom prst="rect">
            <a:avLst/>
          </a:prstGeom>
        </p:spPr>
        <p:txBody>
          <a:bodyPr wrap="square">
            <a:spAutoFit/>
          </a:bodyPr>
          <a:lstStyle/>
          <a:p>
            <a:pPr marL="304800" indent="-152400" algn="justLow"/>
            <a:r>
              <a:rPr lang="en-US" sz="2400" dirty="0">
                <a:solidFill>
                  <a:prstClr val="black"/>
                </a:solidFill>
                <a:latin typeface="Times New Roman" pitchFamily="18" charset="0"/>
                <a:ea typeface="SimSun"/>
                <a:cs typeface="Times New Roman" pitchFamily="18" charset="0"/>
              </a:rPr>
              <a:t> 7.  </a:t>
            </a:r>
            <a:r>
              <a:rPr lang="en-US" sz="2400" dirty="0" err="1">
                <a:solidFill>
                  <a:prstClr val="black"/>
                </a:solidFill>
                <a:latin typeface="Times New Roman" pitchFamily="18" charset="0"/>
                <a:ea typeface="SimSun"/>
                <a:cs typeface="Times New Roman" pitchFamily="18" charset="0"/>
              </a:rPr>
              <a:t>Vancomycin</a:t>
            </a:r>
            <a:r>
              <a:rPr lang="en-US" sz="2400" dirty="0">
                <a:solidFill>
                  <a:prstClr val="black"/>
                </a:solidFill>
                <a:latin typeface="Times New Roman" pitchFamily="18" charset="0"/>
                <a:ea typeface="SimSun"/>
                <a:cs typeface="Times New Roman" pitchFamily="18" charset="0"/>
              </a:rPr>
              <a:t> inhibits cell wall synthesis and may be used to kill </a:t>
            </a:r>
            <a:r>
              <a:rPr lang="en-US" sz="2400" dirty="0" err="1">
                <a:solidFill>
                  <a:prstClr val="black"/>
                </a:solidFill>
                <a:latin typeface="Times New Roman" pitchFamily="18" charset="0"/>
                <a:ea typeface="SimSun"/>
                <a:cs typeface="Times New Roman" pitchFamily="18" charset="0"/>
              </a:rPr>
              <a:t>penicillinase</a:t>
            </a:r>
            <a:r>
              <a:rPr lang="en-US" sz="2400" dirty="0">
                <a:solidFill>
                  <a:prstClr val="black"/>
                </a:solidFill>
                <a:latin typeface="Times New Roman" pitchFamily="18" charset="0"/>
                <a:ea typeface="SimSun"/>
                <a:cs typeface="Times New Roman" pitchFamily="18" charset="0"/>
              </a:rPr>
              <a:t>-producing Staphylococci.</a:t>
            </a:r>
          </a:p>
          <a:p>
            <a:pPr marL="304800" indent="-152400" algn="justLow"/>
            <a:endParaRPr lang="en-US" sz="2400" dirty="0">
              <a:solidFill>
                <a:prstClr val="black"/>
              </a:solidFill>
              <a:latin typeface="Times New Roman" pitchFamily="18" charset="0"/>
              <a:ea typeface="SimSun"/>
              <a:cs typeface="Times New Roman" pitchFamily="18" charset="0"/>
            </a:endParaRPr>
          </a:p>
        </p:txBody>
      </p:sp>
    </p:spTree>
    <p:extLst>
      <p:ext uri="{BB962C8B-B14F-4D97-AF65-F5344CB8AC3E}">
        <p14:creationId xmlns:p14="http://schemas.microsoft.com/office/powerpoint/2010/main" val="1068631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000071"/>
            <a:ext cx="8534400" cy="1200329"/>
          </a:xfrm>
          <a:prstGeom prst="rect">
            <a:avLst/>
          </a:prstGeom>
        </p:spPr>
        <p:txBody>
          <a:bodyPr wrap="square">
            <a:spAutoFit/>
          </a:bodyPr>
          <a:lstStyle/>
          <a:p>
            <a:pPr marL="304800" lvl="0" indent="-152400" algn="just"/>
            <a:r>
              <a:rPr lang="en-US" sz="2400" dirty="0">
                <a:solidFill>
                  <a:prstClr val="black"/>
                </a:solidFill>
                <a:latin typeface="Times New Roman" pitchFamily="18" charset="0"/>
                <a:ea typeface="SimSun"/>
                <a:cs typeface="Times New Roman" pitchFamily="18" charset="0"/>
              </a:rPr>
              <a:t>9. Isoniazid (INH) inhibits mycolic acid  synthesis in mycobacteria. INH is administered with rifampin or ethambutol </a:t>
            </a:r>
          </a:p>
          <a:p>
            <a:pPr marL="304800" lvl="0" indent="-152400" algn="just"/>
            <a:r>
              <a:rPr lang="en-US" sz="2400" dirty="0">
                <a:solidFill>
                  <a:prstClr val="black"/>
                </a:solidFill>
                <a:latin typeface="Times New Roman" pitchFamily="18" charset="0"/>
                <a:ea typeface="SimSun"/>
                <a:cs typeface="Times New Roman" pitchFamily="18" charset="0"/>
              </a:rPr>
              <a:t>to treat tuberculosis.</a:t>
            </a:r>
          </a:p>
        </p:txBody>
      </p:sp>
      <p:pic>
        <p:nvPicPr>
          <p:cNvPr id="3" name="Picture 2"/>
          <p:cNvPicPr>
            <a:picLocks noChangeAspect="1"/>
          </p:cNvPicPr>
          <p:nvPr/>
        </p:nvPicPr>
        <p:blipFill>
          <a:blip r:embed="rId2"/>
          <a:stretch>
            <a:fillRect/>
          </a:stretch>
        </p:blipFill>
        <p:spPr>
          <a:xfrm>
            <a:off x="5306868" y="3321423"/>
            <a:ext cx="3837132" cy="3505201"/>
          </a:xfrm>
          <a:prstGeom prst="rect">
            <a:avLst/>
          </a:prstGeom>
        </p:spPr>
      </p:pic>
      <p:sp>
        <p:nvSpPr>
          <p:cNvPr id="4" name="Rectangle 3"/>
          <p:cNvSpPr/>
          <p:nvPr/>
        </p:nvSpPr>
        <p:spPr>
          <a:xfrm>
            <a:off x="743832" y="395459"/>
            <a:ext cx="8019167"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8- Injury to Plasma Membrane: </a:t>
            </a:r>
            <a:r>
              <a:rPr lang="en-US" sz="2800" dirty="0" err="1">
                <a:latin typeface="Times New Roman" panose="02020603050405020304" pitchFamily="18" charset="0"/>
                <a:cs typeface="Times New Roman" panose="02020603050405020304" pitchFamily="18" charset="0"/>
              </a:rPr>
              <a:t>Polymyxin</a:t>
            </a:r>
            <a:r>
              <a:rPr lang="en-US" sz="2800" dirty="0">
                <a:latin typeface="Times New Roman" panose="02020603050405020304" pitchFamily="18" charset="0"/>
                <a:cs typeface="Times New Roman" panose="02020603050405020304" pitchFamily="18" charset="0"/>
              </a:rPr>
              <a:t> B and bacitracin cause damage to plasma membranes</a:t>
            </a:r>
          </a:p>
        </p:txBody>
      </p:sp>
    </p:spTree>
    <p:extLst>
      <p:ext uri="{BB962C8B-B14F-4D97-AF65-F5344CB8AC3E}">
        <p14:creationId xmlns:p14="http://schemas.microsoft.com/office/powerpoint/2010/main" val="2391211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74073"/>
            <a:ext cx="8458200" cy="2677656"/>
          </a:xfrm>
          <a:prstGeom prst="rect">
            <a:avLst/>
          </a:prstGeom>
        </p:spPr>
        <p:txBody>
          <a:bodyPr wrap="square">
            <a:spAutoFit/>
          </a:bodyPr>
          <a:lstStyle/>
          <a:p>
            <a:r>
              <a:rPr lang="en-US" sz="2400" b="1" u="sng" dirty="0">
                <a:solidFill>
                  <a:srgbClr val="FF0000"/>
                </a:solidFill>
                <a:latin typeface="Times New Roman" pitchFamily="18" charset="0"/>
                <a:ea typeface="SimSun"/>
                <a:cs typeface="Times New Roman" pitchFamily="18" charset="0"/>
              </a:rPr>
              <a:t>- Inhibitors</a:t>
            </a:r>
            <a:r>
              <a:rPr lang="en-US" sz="2400" u="sng" dirty="0">
                <a:solidFill>
                  <a:srgbClr val="FF0000"/>
                </a:solidFill>
                <a:latin typeface="Times New Roman" pitchFamily="18" charset="0"/>
                <a:ea typeface="SimSun"/>
                <a:cs typeface="Times New Roman" pitchFamily="18" charset="0"/>
              </a:rPr>
              <a:t> </a:t>
            </a:r>
            <a:r>
              <a:rPr lang="en-US" sz="2400" b="1" u="sng" dirty="0">
                <a:solidFill>
                  <a:srgbClr val="FF0000"/>
                </a:solidFill>
                <a:latin typeface="Times New Roman" pitchFamily="18" charset="0"/>
                <a:ea typeface="SimSun"/>
                <a:cs typeface="Times New Roman" pitchFamily="18" charset="0"/>
              </a:rPr>
              <a:t>of</a:t>
            </a:r>
            <a:r>
              <a:rPr lang="en-US" sz="2400" u="sng" dirty="0">
                <a:solidFill>
                  <a:srgbClr val="FF0000"/>
                </a:solidFill>
                <a:latin typeface="Times New Roman" pitchFamily="18" charset="0"/>
                <a:ea typeface="SimSun"/>
                <a:cs typeface="Times New Roman" pitchFamily="18" charset="0"/>
              </a:rPr>
              <a:t> </a:t>
            </a:r>
            <a:r>
              <a:rPr lang="en-US" sz="2400" b="1" u="sng" dirty="0">
                <a:solidFill>
                  <a:srgbClr val="FF0000"/>
                </a:solidFill>
                <a:latin typeface="Times New Roman" pitchFamily="18" charset="0"/>
                <a:ea typeface="SimSun"/>
                <a:cs typeface="Times New Roman" pitchFamily="18" charset="0"/>
              </a:rPr>
              <a:t>Protein</a:t>
            </a:r>
            <a:r>
              <a:rPr lang="en-US" sz="2400" u="sng" dirty="0">
                <a:solidFill>
                  <a:srgbClr val="FF0000"/>
                </a:solidFill>
                <a:latin typeface="Times New Roman" pitchFamily="18" charset="0"/>
                <a:ea typeface="SimSun"/>
                <a:cs typeface="Times New Roman" pitchFamily="18" charset="0"/>
              </a:rPr>
              <a:t> </a:t>
            </a:r>
            <a:r>
              <a:rPr lang="en-US" sz="2400" b="1" u="sng" dirty="0">
                <a:solidFill>
                  <a:srgbClr val="FF0000"/>
                </a:solidFill>
                <a:latin typeface="Times New Roman" pitchFamily="18" charset="0"/>
                <a:ea typeface="SimSun"/>
                <a:cs typeface="Times New Roman" pitchFamily="18" charset="0"/>
              </a:rPr>
              <a:t>Synthesis:</a:t>
            </a:r>
          </a:p>
          <a:p>
            <a:endParaRPr lang="en-US" sz="2400" dirty="0">
              <a:solidFill>
                <a:srgbClr val="FF0000"/>
              </a:solidFill>
              <a:latin typeface="Times New Roman" pitchFamily="18" charset="0"/>
              <a:ea typeface="SimSun"/>
              <a:cs typeface="Times New Roman" pitchFamily="18" charset="0"/>
            </a:endParaRPr>
          </a:p>
          <a:p>
            <a:pPr indent="304800" algn="justLow"/>
            <a:r>
              <a:rPr lang="en-US" sz="2400" b="1" u="sng" dirty="0">
                <a:solidFill>
                  <a:prstClr val="black"/>
                </a:solidFill>
                <a:latin typeface="Times New Roman" pitchFamily="18" charset="0"/>
                <a:ea typeface="SimSun"/>
                <a:cs typeface="Times New Roman" pitchFamily="18" charset="0"/>
              </a:rPr>
              <a:t>Aminoglycosides, </a:t>
            </a:r>
            <a:r>
              <a:rPr lang="en-US" sz="2400" b="1" u="sng" dirty="0" err="1">
                <a:solidFill>
                  <a:prstClr val="black"/>
                </a:solidFill>
                <a:latin typeface="Times New Roman" pitchFamily="18" charset="0"/>
                <a:ea typeface="SimSun"/>
                <a:cs typeface="Times New Roman" pitchFamily="18" charset="0"/>
              </a:rPr>
              <a:t>tetracyclines</a:t>
            </a:r>
            <a:r>
              <a:rPr lang="en-US" sz="2400" b="1" u="sng" dirty="0">
                <a:solidFill>
                  <a:prstClr val="black"/>
                </a:solidFill>
                <a:latin typeface="Times New Roman" pitchFamily="18" charset="0"/>
                <a:ea typeface="SimSun"/>
                <a:cs typeface="Times New Roman" pitchFamily="18" charset="0"/>
              </a:rPr>
              <a:t>, </a:t>
            </a:r>
            <a:r>
              <a:rPr lang="en-US" sz="2400" b="1" dirty="0">
                <a:solidFill>
                  <a:prstClr val="black"/>
                </a:solidFill>
                <a:latin typeface="Times New Roman" pitchFamily="18" charset="0"/>
                <a:ea typeface="SimSun"/>
                <a:cs typeface="Times New Roman" pitchFamily="18" charset="0"/>
              </a:rPr>
              <a:t>chloramphenicol,</a:t>
            </a:r>
            <a:r>
              <a:rPr lang="en-US" sz="2400" dirty="0">
                <a:solidFill>
                  <a:prstClr val="black"/>
                </a:solidFill>
                <a:latin typeface="Times New Roman" pitchFamily="18" charset="0"/>
                <a:ea typeface="SimSun"/>
                <a:cs typeface="Times New Roman" pitchFamily="18" charset="0"/>
              </a:rPr>
              <a:t> and </a:t>
            </a:r>
            <a:r>
              <a:rPr lang="en-US" sz="2400" b="1" dirty="0">
                <a:solidFill>
                  <a:prstClr val="black"/>
                </a:solidFill>
                <a:latin typeface="Times New Roman" pitchFamily="18" charset="0"/>
                <a:ea typeface="SimSun"/>
                <a:cs typeface="Times New Roman" pitchFamily="18" charset="0"/>
              </a:rPr>
              <a:t>macrolides</a:t>
            </a:r>
            <a:r>
              <a:rPr lang="en-US" sz="2400" dirty="0">
                <a:solidFill>
                  <a:prstClr val="black"/>
                </a:solidFill>
                <a:latin typeface="Times New Roman" pitchFamily="18" charset="0"/>
                <a:ea typeface="SimSun"/>
                <a:cs typeface="Times New Roman" pitchFamily="18" charset="0"/>
              </a:rPr>
              <a:t> </a:t>
            </a:r>
            <a:r>
              <a:rPr lang="en-US" sz="2400" b="1" dirty="0">
                <a:solidFill>
                  <a:prstClr val="black"/>
                </a:solidFill>
                <a:latin typeface="Times New Roman" pitchFamily="18" charset="0"/>
                <a:ea typeface="SimSun"/>
                <a:cs typeface="Times New Roman" pitchFamily="18" charset="0"/>
              </a:rPr>
              <a:t>inhibit protein synthesis</a:t>
            </a:r>
            <a:r>
              <a:rPr lang="en-US" sz="2400" dirty="0">
                <a:solidFill>
                  <a:prstClr val="black"/>
                </a:solidFill>
                <a:latin typeface="Times New Roman" pitchFamily="18" charset="0"/>
                <a:ea typeface="SimSun"/>
                <a:cs typeface="Times New Roman" pitchFamily="18" charset="0"/>
              </a:rPr>
              <a:t> at 70S ribosomes.</a:t>
            </a:r>
          </a:p>
          <a:p>
            <a:pPr indent="304800" algn="justLow"/>
            <a:endParaRPr lang="en-US" sz="2400" dirty="0">
              <a:solidFill>
                <a:prstClr val="black"/>
              </a:solidFill>
              <a:latin typeface="Times New Roman" pitchFamily="18" charset="0"/>
              <a:ea typeface="SimSun"/>
              <a:cs typeface="Times New Roman" pitchFamily="18" charset="0"/>
            </a:endParaRPr>
          </a:p>
          <a:p>
            <a:pPr indent="304800" algn="justLow"/>
            <a:endParaRPr lang="en-US" sz="2400" dirty="0">
              <a:solidFill>
                <a:prstClr val="black"/>
              </a:solidFill>
              <a:latin typeface="Times New Roman" pitchFamily="18" charset="0"/>
              <a:ea typeface="SimSun"/>
              <a:cs typeface="Times New Roman" pitchFamily="18" charset="0"/>
            </a:endParaRPr>
          </a:p>
          <a:p>
            <a:pPr indent="304800" algn="justLow"/>
            <a:endParaRPr lang="en-US" sz="2400" dirty="0">
              <a:solidFill>
                <a:prstClr val="black"/>
              </a:solidFill>
              <a:latin typeface="Times New Roman" pitchFamily="18" charset="0"/>
              <a:ea typeface="SimSun"/>
              <a:cs typeface="Times New Roman" pitchFamily="18" charset="0"/>
            </a:endParaRPr>
          </a:p>
        </p:txBody>
      </p:sp>
      <p:sp>
        <p:nvSpPr>
          <p:cNvPr id="3" name="Rectangle 2"/>
          <p:cNvSpPr/>
          <p:nvPr/>
        </p:nvSpPr>
        <p:spPr>
          <a:xfrm>
            <a:off x="304800" y="4321076"/>
            <a:ext cx="8382000" cy="2308324"/>
          </a:xfrm>
          <a:prstGeom prst="rect">
            <a:avLst/>
          </a:prstGeom>
        </p:spPr>
        <p:txBody>
          <a:bodyPr wrap="square">
            <a:spAutoFit/>
          </a:bodyPr>
          <a:lstStyle/>
          <a:p>
            <a:r>
              <a:rPr lang="en-US" sz="2400" b="1" u="sng" dirty="0">
                <a:solidFill>
                  <a:srgbClr val="FF0000"/>
                </a:solidFill>
                <a:latin typeface="Times New Roman" pitchFamily="18" charset="0"/>
                <a:ea typeface="SimSun"/>
                <a:cs typeface="Times New Roman" pitchFamily="18" charset="0"/>
              </a:rPr>
              <a:t>- Inhibitors</a:t>
            </a:r>
            <a:r>
              <a:rPr lang="en-US" sz="2400" u="sng" dirty="0">
                <a:solidFill>
                  <a:srgbClr val="FF0000"/>
                </a:solidFill>
                <a:latin typeface="Times New Roman" pitchFamily="18" charset="0"/>
                <a:ea typeface="SimSun"/>
                <a:cs typeface="Times New Roman" pitchFamily="18" charset="0"/>
              </a:rPr>
              <a:t> </a:t>
            </a:r>
            <a:r>
              <a:rPr lang="en-US" sz="2400" b="1" u="sng" dirty="0">
                <a:solidFill>
                  <a:srgbClr val="FF0000"/>
                </a:solidFill>
                <a:latin typeface="Times New Roman" pitchFamily="18" charset="0"/>
                <a:ea typeface="SimSun"/>
                <a:cs typeface="Times New Roman" pitchFamily="18" charset="0"/>
              </a:rPr>
              <a:t>of</a:t>
            </a:r>
            <a:r>
              <a:rPr lang="en-US" sz="2400" u="sng" dirty="0">
                <a:solidFill>
                  <a:srgbClr val="FF0000"/>
                </a:solidFill>
                <a:latin typeface="Times New Roman" pitchFamily="18" charset="0"/>
                <a:ea typeface="SimSun"/>
                <a:cs typeface="Times New Roman" pitchFamily="18" charset="0"/>
              </a:rPr>
              <a:t> </a:t>
            </a:r>
            <a:r>
              <a:rPr lang="en-US" sz="2400" b="1" u="sng" dirty="0">
                <a:solidFill>
                  <a:srgbClr val="FF0000"/>
                </a:solidFill>
                <a:latin typeface="Times New Roman" pitchFamily="18" charset="0"/>
                <a:ea typeface="SimSun"/>
                <a:cs typeface="Times New Roman" pitchFamily="18" charset="0"/>
              </a:rPr>
              <a:t>Nucleic</a:t>
            </a:r>
            <a:r>
              <a:rPr lang="en-US" sz="2400" u="sng" dirty="0">
                <a:solidFill>
                  <a:srgbClr val="FF0000"/>
                </a:solidFill>
                <a:latin typeface="Times New Roman" pitchFamily="18" charset="0"/>
                <a:ea typeface="SimSun"/>
                <a:cs typeface="Times New Roman" pitchFamily="18" charset="0"/>
              </a:rPr>
              <a:t> </a:t>
            </a:r>
            <a:r>
              <a:rPr lang="en-US" sz="2400" b="1" u="sng" dirty="0">
                <a:solidFill>
                  <a:srgbClr val="FF0000"/>
                </a:solidFill>
                <a:latin typeface="Times New Roman" pitchFamily="18" charset="0"/>
                <a:ea typeface="SimSun"/>
                <a:cs typeface="Times New Roman" pitchFamily="18" charset="0"/>
              </a:rPr>
              <a:t>Acid</a:t>
            </a:r>
            <a:r>
              <a:rPr lang="en-US" sz="2400" u="sng" dirty="0">
                <a:solidFill>
                  <a:srgbClr val="FF0000"/>
                </a:solidFill>
                <a:latin typeface="Times New Roman" pitchFamily="18" charset="0"/>
                <a:ea typeface="SimSun"/>
                <a:cs typeface="Times New Roman" pitchFamily="18" charset="0"/>
              </a:rPr>
              <a:t> </a:t>
            </a:r>
            <a:r>
              <a:rPr lang="en-US" sz="2400" b="1" u="sng" dirty="0">
                <a:solidFill>
                  <a:srgbClr val="FF0000"/>
                </a:solidFill>
                <a:latin typeface="Times New Roman" pitchFamily="18" charset="0"/>
                <a:ea typeface="SimSun"/>
                <a:cs typeface="Times New Roman" pitchFamily="18" charset="0"/>
              </a:rPr>
              <a:t>(DNA/RNA)</a:t>
            </a:r>
            <a:r>
              <a:rPr lang="en-US" sz="2400" u="sng" dirty="0">
                <a:solidFill>
                  <a:srgbClr val="FF0000"/>
                </a:solidFill>
                <a:latin typeface="Times New Roman" pitchFamily="18" charset="0"/>
                <a:ea typeface="SimSun"/>
                <a:cs typeface="Times New Roman" pitchFamily="18" charset="0"/>
              </a:rPr>
              <a:t> </a:t>
            </a:r>
            <a:r>
              <a:rPr lang="en-US" sz="2400" b="1" u="sng" dirty="0">
                <a:solidFill>
                  <a:srgbClr val="FF0000"/>
                </a:solidFill>
                <a:latin typeface="Times New Roman" pitchFamily="18" charset="0"/>
                <a:ea typeface="SimSun"/>
                <a:cs typeface="Times New Roman" pitchFamily="18" charset="0"/>
              </a:rPr>
              <a:t>Synthesis</a:t>
            </a:r>
            <a:endParaRPr lang="en-US" sz="2400" dirty="0">
              <a:solidFill>
                <a:srgbClr val="FF0000"/>
              </a:solidFill>
              <a:latin typeface="Times New Roman" pitchFamily="18" charset="0"/>
              <a:ea typeface="SimSun"/>
              <a:cs typeface="Times New Roman" pitchFamily="18" charset="0"/>
            </a:endParaRPr>
          </a:p>
          <a:p>
            <a:pPr marL="609600" indent="-457200" algn="justLow">
              <a:buFontTx/>
              <a:buAutoNum type="arabicPeriod"/>
            </a:pPr>
            <a:r>
              <a:rPr lang="en-US" sz="2400" b="1" dirty="0" err="1">
                <a:solidFill>
                  <a:prstClr val="black"/>
                </a:solidFill>
                <a:latin typeface="Times New Roman" pitchFamily="18" charset="0"/>
                <a:ea typeface="SimSun"/>
                <a:cs typeface="Times New Roman" pitchFamily="18" charset="0"/>
              </a:rPr>
              <a:t>Rifamycin</a:t>
            </a:r>
            <a:r>
              <a:rPr lang="en-US" sz="2400" dirty="0">
                <a:solidFill>
                  <a:prstClr val="black"/>
                </a:solidFill>
                <a:latin typeface="Times New Roman" pitchFamily="18" charset="0"/>
                <a:ea typeface="SimSun"/>
                <a:cs typeface="Times New Roman" pitchFamily="18" charset="0"/>
              </a:rPr>
              <a:t> </a:t>
            </a:r>
            <a:r>
              <a:rPr lang="en-US" sz="2400" b="1" dirty="0">
                <a:solidFill>
                  <a:prstClr val="black"/>
                </a:solidFill>
                <a:latin typeface="Times New Roman" pitchFamily="18" charset="0"/>
                <a:ea typeface="SimSun"/>
                <a:cs typeface="Times New Roman" pitchFamily="18" charset="0"/>
              </a:rPr>
              <a:t>inhibits mRNA synthesis</a:t>
            </a:r>
            <a:r>
              <a:rPr lang="en-US" sz="2400" dirty="0">
                <a:solidFill>
                  <a:prstClr val="black"/>
                </a:solidFill>
                <a:latin typeface="Times New Roman" pitchFamily="18" charset="0"/>
                <a:ea typeface="SimSun"/>
                <a:cs typeface="Times New Roman" pitchFamily="18" charset="0"/>
              </a:rPr>
              <a:t>; it is used to treat </a:t>
            </a:r>
            <a:r>
              <a:rPr lang="en-US" sz="2400" b="1" dirty="0">
                <a:solidFill>
                  <a:prstClr val="black"/>
                </a:solidFill>
                <a:latin typeface="Times New Roman" pitchFamily="18" charset="0"/>
                <a:ea typeface="SimSun"/>
                <a:cs typeface="Times New Roman" pitchFamily="18" charset="0"/>
              </a:rPr>
              <a:t>tuberculosis (Mycobacterium tuberculosis)</a:t>
            </a:r>
            <a:r>
              <a:rPr lang="en-US" sz="2400" dirty="0">
                <a:solidFill>
                  <a:prstClr val="black"/>
                </a:solidFill>
                <a:latin typeface="Times New Roman" pitchFamily="18" charset="0"/>
                <a:ea typeface="SimSun"/>
                <a:cs typeface="Times New Roman" pitchFamily="18" charset="0"/>
              </a:rPr>
              <a:t>.</a:t>
            </a:r>
          </a:p>
          <a:p>
            <a:pPr marL="152400" algn="justLow"/>
            <a:endParaRPr lang="en-US" sz="2400" dirty="0">
              <a:solidFill>
                <a:prstClr val="black"/>
              </a:solidFill>
              <a:latin typeface="Times New Roman" pitchFamily="18" charset="0"/>
              <a:ea typeface="SimSun"/>
              <a:cs typeface="Times New Roman" pitchFamily="18" charset="0"/>
            </a:endParaRPr>
          </a:p>
          <a:p>
            <a:r>
              <a:rPr lang="en-US" sz="2400" dirty="0">
                <a:solidFill>
                  <a:prstClr val="black"/>
                </a:solidFill>
                <a:latin typeface="Times New Roman" pitchFamily="18" charset="0"/>
                <a:ea typeface="SimSun"/>
                <a:cs typeface="Times New Roman" pitchFamily="18" charset="0"/>
              </a:rPr>
              <a:t>2. </a:t>
            </a:r>
            <a:r>
              <a:rPr lang="en-US" sz="2400" b="1" dirty="0">
                <a:solidFill>
                  <a:prstClr val="black"/>
                </a:solidFill>
                <a:latin typeface="Times New Roman" pitchFamily="18" charset="0"/>
                <a:ea typeface="SimSun"/>
                <a:cs typeface="Times New Roman" pitchFamily="18" charset="0"/>
              </a:rPr>
              <a:t>Quinolones</a:t>
            </a:r>
            <a:r>
              <a:rPr lang="en-US" sz="2400" dirty="0">
                <a:solidFill>
                  <a:prstClr val="black"/>
                </a:solidFill>
                <a:latin typeface="Times New Roman" pitchFamily="18" charset="0"/>
                <a:ea typeface="SimSun"/>
                <a:cs typeface="Times New Roman" pitchFamily="18" charset="0"/>
              </a:rPr>
              <a:t> and </a:t>
            </a:r>
            <a:r>
              <a:rPr lang="en-US" sz="2400" b="1" dirty="0" err="1">
                <a:solidFill>
                  <a:prstClr val="black"/>
                </a:solidFill>
                <a:latin typeface="Times New Roman" pitchFamily="18" charset="0"/>
                <a:ea typeface="SimSun"/>
                <a:cs typeface="Times New Roman" pitchFamily="18" charset="0"/>
              </a:rPr>
              <a:t>fluoroquinolones</a:t>
            </a:r>
            <a:r>
              <a:rPr lang="en-US" sz="2400" b="1" dirty="0">
                <a:solidFill>
                  <a:prstClr val="black"/>
                </a:solidFill>
                <a:latin typeface="Times New Roman" pitchFamily="18" charset="0"/>
                <a:ea typeface="SimSun"/>
                <a:cs typeface="Times New Roman" pitchFamily="18" charset="0"/>
              </a:rPr>
              <a:t> inhibit DNA </a:t>
            </a:r>
            <a:r>
              <a:rPr lang="en-US" sz="2400" b="1" dirty="0" err="1">
                <a:solidFill>
                  <a:prstClr val="black"/>
                </a:solidFill>
                <a:latin typeface="Times New Roman" pitchFamily="18" charset="0"/>
                <a:ea typeface="SimSun"/>
                <a:cs typeface="Times New Roman" pitchFamily="18" charset="0"/>
              </a:rPr>
              <a:t>gyrase</a:t>
            </a:r>
            <a:r>
              <a:rPr lang="en-US" sz="2400" b="1" dirty="0">
                <a:solidFill>
                  <a:prstClr val="black"/>
                </a:solidFill>
                <a:latin typeface="Times New Roman" pitchFamily="18" charset="0"/>
                <a:ea typeface="SimSun"/>
                <a:cs typeface="Times New Roman" pitchFamily="18" charset="0"/>
              </a:rPr>
              <a:t> </a:t>
            </a:r>
            <a:r>
              <a:rPr lang="en-US" sz="2400" dirty="0">
                <a:solidFill>
                  <a:prstClr val="black"/>
                </a:solidFill>
                <a:latin typeface="Times New Roman" pitchFamily="18" charset="0"/>
                <a:ea typeface="SimSun"/>
                <a:cs typeface="Times New Roman" pitchFamily="18" charset="0"/>
              </a:rPr>
              <a:t>for treatment </a:t>
            </a:r>
            <a:r>
              <a:rPr lang="en-US" sz="2400" b="1" dirty="0">
                <a:solidFill>
                  <a:prstClr val="black"/>
                </a:solidFill>
                <a:latin typeface="Times New Roman" pitchFamily="18" charset="0"/>
                <a:ea typeface="SimSun"/>
                <a:cs typeface="Times New Roman" pitchFamily="18" charset="0"/>
              </a:rPr>
              <a:t>of urinary tract infections</a:t>
            </a:r>
            <a:endParaRPr lang="en-US" sz="2400" dirty="0">
              <a:solidFill>
                <a:prstClr val="black"/>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2255837"/>
            <a:ext cx="5400985" cy="159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641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698" y="685800"/>
            <a:ext cx="7896102" cy="541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6406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86875" cy="698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5469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2677656"/>
          </a:xfrm>
          <a:prstGeom prst="rect">
            <a:avLst/>
          </a:prstGeom>
        </p:spPr>
        <p:txBody>
          <a:bodyPr wrap="square">
            <a:spAutoFit/>
          </a:bodyPr>
          <a:lstStyle/>
          <a:p>
            <a:pPr marL="342900" lvl="0" indent="-342900" fontAlgn="base">
              <a:spcBef>
                <a:spcPct val="20000"/>
              </a:spcBef>
              <a:spcAft>
                <a:spcPct val="0"/>
              </a:spcAft>
              <a:buClr>
                <a:srgbClr val="996666"/>
              </a:buClr>
              <a:buSzPct val="80000"/>
            </a:pPr>
            <a:r>
              <a:rPr lang="en-US" altLang="en-US" sz="2400" b="1" kern="0" dirty="0">
                <a:solidFill>
                  <a:srgbClr val="990099"/>
                </a:solidFill>
                <a:latin typeface="Arial"/>
              </a:rPr>
              <a:t>Bacteriostatic Agents</a:t>
            </a:r>
          </a:p>
          <a:p>
            <a:pPr marL="342900" lvl="0" indent="-342900" fontAlgn="base">
              <a:spcBef>
                <a:spcPct val="20000"/>
              </a:spcBef>
              <a:spcAft>
                <a:spcPct val="0"/>
              </a:spcAft>
              <a:buClr>
                <a:srgbClr val="996666"/>
              </a:buClr>
              <a:buSzPct val="80000"/>
            </a:pPr>
            <a:r>
              <a:rPr lang="en-US" altLang="en-US" sz="2400" kern="0" dirty="0">
                <a:solidFill>
                  <a:srgbClr val="000000"/>
                </a:solidFill>
                <a:latin typeface="Arial"/>
              </a:rPr>
              <a:t>	</a:t>
            </a:r>
            <a:r>
              <a:rPr lang="en-US" altLang="en-US" sz="2400" b="1" kern="0" dirty="0" err="1">
                <a:solidFill>
                  <a:srgbClr val="000000"/>
                </a:solidFill>
                <a:latin typeface="Arial"/>
              </a:rPr>
              <a:t>Sulphonamides</a:t>
            </a:r>
            <a:endParaRPr lang="en-US" altLang="en-US" sz="2400" b="1" kern="0" dirty="0">
              <a:solidFill>
                <a:srgbClr val="000000"/>
              </a:solidFill>
              <a:latin typeface="Arial"/>
            </a:endParaRPr>
          </a:p>
          <a:p>
            <a:pPr marL="342900" lvl="0" indent="-342900" fontAlgn="base">
              <a:spcBef>
                <a:spcPct val="20000"/>
              </a:spcBef>
              <a:spcAft>
                <a:spcPct val="0"/>
              </a:spcAft>
              <a:buClr>
                <a:srgbClr val="996666"/>
              </a:buClr>
              <a:buSzPct val="80000"/>
            </a:pPr>
            <a:r>
              <a:rPr lang="en-US" altLang="en-US" sz="2400" b="1" kern="0" dirty="0">
                <a:solidFill>
                  <a:srgbClr val="000000"/>
                </a:solidFill>
                <a:latin typeface="Arial"/>
              </a:rPr>
              <a:t>	</a:t>
            </a:r>
            <a:r>
              <a:rPr lang="en-US" altLang="en-US" sz="2400" b="1" kern="0" dirty="0" err="1">
                <a:solidFill>
                  <a:srgbClr val="000000"/>
                </a:solidFill>
                <a:latin typeface="Arial"/>
              </a:rPr>
              <a:t>Tetracyclines</a:t>
            </a:r>
            <a:r>
              <a:rPr lang="en-US" altLang="en-US" sz="2400" b="1" kern="0" dirty="0">
                <a:solidFill>
                  <a:srgbClr val="000000"/>
                </a:solidFill>
                <a:latin typeface="Arial"/>
              </a:rPr>
              <a:t> </a:t>
            </a:r>
          </a:p>
          <a:p>
            <a:pPr marL="342900" lvl="0" indent="-342900" fontAlgn="base">
              <a:spcBef>
                <a:spcPct val="20000"/>
              </a:spcBef>
              <a:spcAft>
                <a:spcPct val="0"/>
              </a:spcAft>
              <a:buClr>
                <a:srgbClr val="996666"/>
              </a:buClr>
              <a:buSzPct val="80000"/>
            </a:pPr>
            <a:r>
              <a:rPr lang="en-US" altLang="en-US" sz="2400" b="1" kern="0" dirty="0">
                <a:solidFill>
                  <a:srgbClr val="000000"/>
                </a:solidFill>
                <a:latin typeface="Arial"/>
              </a:rPr>
              <a:t>	Chloramphenicol</a:t>
            </a:r>
          </a:p>
          <a:p>
            <a:pPr marL="342900" lvl="0" indent="-342900" fontAlgn="base">
              <a:spcBef>
                <a:spcPct val="20000"/>
              </a:spcBef>
              <a:spcAft>
                <a:spcPct val="0"/>
              </a:spcAft>
              <a:buClr>
                <a:srgbClr val="996666"/>
              </a:buClr>
              <a:buSzPct val="80000"/>
            </a:pPr>
            <a:r>
              <a:rPr lang="en-US" altLang="en-US" sz="2400" b="1" kern="0" dirty="0">
                <a:solidFill>
                  <a:srgbClr val="000000"/>
                </a:solidFill>
                <a:latin typeface="Arial"/>
              </a:rPr>
              <a:t> 	Erythromycin </a:t>
            </a:r>
          </a:p>
          <a:p>
            <a:pPr marL="342900" lvl="0" indent="-342900" fontAlgn="base">
              <a:spcBef>
                <a:spcPct val="20000"/>
              </a:spcBef>
              <a:spcAft>
                <a:spcPct val="0"/>
              </a:spcAft>
              <a:buClr>
                <a:srgbClr val="996666"/>
              </a:buClr>
              <a:buSzPct val="80000"/>
            </a:pPr>
            <a:r>
              <a:rPr lang="en-US" altLang="en-US" sz="2400" b="1" kern="0" dirty="0">
                <a:solidFill>
                  <a:srgbClr val="000000"/>
                </a:solidFill>
                <a:latin typeface="Arial"/>
              </a:rPr>
              <a:t>	Ethambutol</a:t>
            </a:r>
          </a:p>
        </p:txBody>
      </p:sp>
      <p:sp>
        <p:nvSpPr>
          <p:cNvPr id="4" name="Rectangle 3"/>
          <p:cNvSpPr/>
          <p:nvPr/>
        </p:nvSpPr>
        <p:spPr>
          <a:xfrm>
            <a:off x="228600" y="3048000"/>
            <a:ext cx="5257800" cy="3539430"/>
          </a:xfrm>
          <a:prstGeom prst="rect">
            <a:avLst/>
          </a:prstGeom>
        </p:spPr>
        <p:txBody>
          <a:bodyPr wrap="square">
            <a:spAutoFit/>
          </a:bodyPr>
          <a:lstStyle/>
          <a:p>
            <a:pPr marL="342900" lvl="0" indent="-342900" fontAlgn="base">
              <a:spcBef>
                <a:spcPct val="20000"/>
              </a:spcBef>
              <a:spcAft>
                <a:spcPct val="0"/>
              </a:spcAft>
              <a:buClr>
                <a:srgbClr val="996666"/>
              </a:buClr>
              <a:buSzPct val="80000"/>
            </a:pPr>
            <a:r>
              <a:rPr lang="en-US" altLang="en-US" sz="2800" b="1" kern="0" dirty="0">
                <a:solidFill>
                  <a:srgbClr val="990099"/>
                </a:solidFill>
                <a:latin typeface="Arial"/>
              </a:rPr>
              <a:t>Bactericidal Agents</a:t>
            </a:r>
          </a:p>
          <a:p>
            <a:pPr marL="342900" lvl="0" indent="-342900" fontAlgn="base">
              <a:spcBef>
                <a:spcPct val="20000"/>
              </a:spcBef>
              <a:spcAft>
                <a:spcPct val="0"/>
              </a:spcAft>
              <a:buClr>
                <a:srgbClr val="996666"/>
              </a:buClr>
              <a:buSzPct val="80000"/>
            </a:pPr>
            <a:r>
              <a:rPr lang="en-US" altLang="en-US" sz="2800" kern="0" dirty="0">
                <a:solidFill>
                  <a:srgbClr val="000000"/>
                </a:solidFill>
                <a:latin typeface="Arial"/>
              </a:rPr>
              <a:t>	</a:t>
            </a:r>
            <a:r>
              <a:rPr lang="en-US" altLang="en-US" sz="2800" b="1" kern="0" dirty="0" err="1">
                <a:solidFill>
                  <a:srgbClr val="000000"/>
                </a:solidFill>
                <a:latin typeface="Arial"/>
              </a:rPr>
              <a:t>Penicillins</a:t>
            </a:r>
            <a:r>
              <a:rPr lang="en-US" altLang="en-US" sz="2800" b="1" kern="0" dirty="0">
                <a:solidFill>
                  <a:srgbClr val="000000"/>
                </a:solidFill>
                <a:latin typeface="Arial"/>
              </a:rPr>
              <a:t>/</a:t>
            </a:r>
            <a:r>
              <a:rPr lang="en-US" altLang="en-US" sz="2800" b="1" kern="0" dirty="0" err="1">
                <a:solidFill>
                  <a:srgbClr val="000000"/>
                </a:solidFill>
                <a:latin typeface="Arial"/>
              </a:rPr>
              <a:t>Cephalosporins</a:t>
            </a:r>
            <a:r>
              <a:rPr lang="en-US" altLang="en-US" sz="2800" b="1" kern="0" dirty="0">
                <a:solidFill>
                  <a:srgbClr val="000000"/>
                </a:solidFill>
                <a:latin typeface="Arial"/>
              </a:rPr>
              <a:t>/</a:t>
            </a:r>
            <a:r>
              <a:rPr lang="en-US" altLang="en-US" sz="2800" b="1" kern="0" dirty="0" err="1">
                <a:solidFill>
                  <a:srgbClr val="000000"/>
                </a:solidFill>
                <a:latin typeface="Arial"/>
              </a:rPr>
              <a:t>Carbapenems</a:t>
            </a:r>
            <a:endParaRPr lang="en-US" altLang="en-US" sz="2800" b="1" kern="0" dirty="0">
              <a:solidFill>
                <a:srgbClr val="000000"/>
              </a:solidFill>
              <a:latin typeface="Arial"/>
            </a:endParaRPr>
          </a:p>
          <a:p>
            <a:pPr marL="342900" lvl="0" indent="-342900" fontAlgn="base">
              <a:spcBef>
                <a:spcPct val="20000"/>
              </a:spcBef>
              <a:spcAft>
                <a:spcPct val="0"/>
              </a:spcAft>
              <a:buClr>
                <a:srgbClr val="996666"/>
              </a:buClr>
              <a:buSzPct val="80000"/>
            </a:pPr>
            <a:r>
              <a:rPr lang="en-US" altLang="en-US" sz="2800" b="1" kern="0" dirty="0">
                <a:solidFill>
                  <a:srgbClr val="000000"/>
                </a:solidFill>
                <a:latin typeface="Arial"/>
              </a:rPr>
              <a:t>	Aminoglycosides</a:t>
            </a:r>
          </a:p>
          <a:p>
            <a:pPr marL="342900" lvl="0" indent="-342900" fontAlgn="base">
              <a:spcBef>
                <a:spcPct val="20000"/>
              </a:spcBef>
              <a:spcAft>
                <a:spcPct val="0"/>
              </a:spcAft>
              <a:buClr>
                <a:srgbClr val="996666"/>
              </a:buClr>
              <a:buSzPct val="80000"/>
            </a:pPr>
            <a:r>
              <a:rPr lang="en-US" altLang="en-US" sz="2800" b="1" kern="0" dirty="0">
                <a:solidFill>
                  <a:srgbClr val="000000"/>
                </a:solidFill>
                <a:latin typeface="Arial"/>
              </a:rPr>
              <a:t>	Rifampin</a:t>
            </a:r>
          </a:p>
          <a:p>
            <a:pPr marL="342900" lvl="0" indent="-342900" eaLnBrk="0" fontAlgn="base" hangingPunct="0">
              <a:spcBef>
                <a:spcPct val="20000"/>
              </a:spcBef>
              <a:spcAft>
                <a:spcPct val="0"/>
              </a:spcAft>
              <a:buClr>
                <a:srgbClr val="996666"/>
              </a:buClr>
              <a:buSzPct val="80000"/>
              <a:buFont typeface="Wingdings" panose="05000000000000000000" pitchFamily="2" charset="2"/>
              <a:buChar char="l"/>
            </a:pPr>
            <a:r>
              <a:rPr lang="en-US" altLang="en-US" sz="2800" b="1" kern="0" dirty="0">
                <a:solidFill>
                  <a:srgbClr val="000000"/>
                </a:solidFill>
                <a:latin typeface="Arial"/>
              </a:rPr>
              <a:t>Isoniazid</a:t>
            </a:r>
          </a:p>
          <a:p>
            <a:pPr marL="342900" lvl="0" indent="-342900" eaLnBrk="0" fontAlgn="base" hangingPunct="0">
              <a:spcBef>
                <a:spcPct val="20000"/>
              </a:spcBef>
              <a:spcAft>
                <a:spcPct val="0"/>
              </a:spcAft>
              <a:buClr>
                <a:srgbClr val="996666"/>
              </a:buClr>
              <a:buSzPct val="80000"/>
              <a:buFont typeface="Wingdings" panose="05000000000000000000" pitchFamily="2" charset="2"/>
              <a:buChar char="l"/>
            </a:pPr>
            <a:r>
              <a:rPr lang="en-US" altLang="en-US" sz="2800" b="1" kern="0" dirty="0">
                <a:solidFill>
                  <a:srgbClr val="000000"/>
                </a:solidFill>
                <a:latin typeface="Arial"/>
              </a:rPr>
              <a:t>Pyrazinamide</a:t>
            </a:r>
          </a:p>
        </p:txBody>
      </p:sp>
      <p:sp>
        <p:nvSpPr>
          <p:cNvPr id="6" name="Content Placeholder 2"/>
          <p:cNvSpPr txBox="1">
            <a:spLocks/>
          </p:cNvSpPr>
          <p:nvPr/>
        </p:nvSpPr>
        <p:spPr bwMode="auto">
          <a:xfrm>
            <a:off x="4953000" y="4038600"/>
            <a:ext cx="3733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996666"/>
              </a:buClr>
              <a:buSzPct val="80000"/>
              <a:buFont typeface="Wingdings" panose="05000000000000000000" pitchFamily="2" charset="2"/>
              <a:buNone/>
              <a:tabLst/>
              <a:defRPr/>
            </a:pPr>
            <a:r>
              <a:rPr kumimoji="0" lang="en-US" altLang="en-US" sz="2400" b="1" i="0" u="none" strike="noStrike" kern="0" cap="none" spc="0" normalizeH="0" baseline="0" noProof="0">
                <a:ln>
                  <a:noFill/>
                </a:ln>
                <a:solidFill>
                  <a:srgbClr val="000000"/>
                </a:solidFill>
                <a:effectLst/>
                <a:uLnTx/>
                <a:uFillTx/>
                <a:latin typeface="Arial"/>
                <a:ea typeface="+mn-ea"/>
                <a:cs typeface="+mn-cs"/>
              </a:rPr>
              <a:t>	Cephalosporins</a:t>
            </a:r>
          </a:p>
          <a:p>
            <a:pPr marL="342900" marR="0" lvl="0" indent="-342900" algn="l" defTabSz="914400" rtl="0" eaLnBrk="1" fontAlgn="base" latinLnBrk="0" hangingPunct="1">
              <a:lnSpc>
                <a:spcPct val="100000"/>
              </a:lnSpc>
              <a:spcBef>
                <a:spcPct val="20000"/>
              </a:spcBef>
              <a:spcAft>
                <a:spcPct val="0"/>
              </a:spcAft>
              <a:buClr>
                <a:srgbClr val="996666"/>
              </a:buClr>
              <a:buSzPct val="80000"/>
              <a:buFont typeface="Wingdings" panose="05000000000000000000" pitchFamily="2" charset="2"/>
              <a:buNone/>
              <a:tabLst/>
              <a:defRPr/>
            </a:pPr>
            <a:r>
              <a:rPr kumimoji="0" lang="en-US" altLang="en-US" sz="2400" b="1" i="0" u="none" strike="noStrike" kern="0" cap="none" spc="0" normalizeH="0" baseline="0" noProof="0">
                <a:ln>
                  <a:noFill/>
                </a:ln>
                <a:solidFill>
                  <a:srgbClr val="000000"/>
                </a:solidFill>
                <a:effectLst/>
                <a:uLnTx/>
                <a:uFillTx/>
                <a:latin typeface="Arial"/>
                <a:ea typeface="+mn-ea"/>
                <a:cs typeface="+mn-cs"/>
              </a:rPr>
              <a:t>	Vancomycin</a:t>
            </a:r>
          </a:p>
          <a:p>
            <a:pPr marL="342900" marR="0" lvl="0" indent="-342900" algn="l" defTabSz="914400" rtl="0" eaLnBrk="1" fontAlgn="base" latinLnBrk="0" hangingPunct="1">
              <a:lnSpc>
                <a:spcPct val="100000"/>
              </a:lnSpc>
              <a:spcBef>
                <a:spcPct val="20000"/>
              </a:spcBef>
              <a:spcAft>
                <a:spcPct val="0"/>
              </a:spcAft>
              <a:buClr>
                <a:srgbClr val="996666"/>
              </a:buClr>
              <a:buSzPct val="80000"/>
              <a:buFont typeface="Wingdings" panose="05000000000000000000" pitchFamily="2" charset="2"/>
              <a:buNone/>
              <a:tabLst/>
              <a:defRPr/>
            </a:pPr>
            <a:r>
              <a:rPr kumimoji="0" lang="en-US" altLang="en-US" sz="2400" b="1" i="0" u="none" strike="noStrike" kern="0" cap="none" spc="0" normalizeH="0" baseline="0" noProof="0">
                <a:ln>
                  <a:noFill/>
                </a:ln>
                <a:solidFill>
                  <a:srgbClr val="000000"/>
                </a:solidFill>
                <a:effectLst/>
                <a:uLnTx/>
                <a:uFillTx/>
                <a:latin typeface="Arial"/>
                <a:ea typeface="+mn-ea"/>
                <a:cs typeface="+mn-cs"/>
              </a:rPr>
              <a:t>	Nalidixic acid</a:t>
            </a:r>
          </a:p>
          <a:p>
            <a:pPr marL="342900" marR="0" lvl="0" indent="-342900" algn="l" defTabSz="914400" rtl="0" eaLnBrk="1" fontAlgn="base" latinLnBrk="0" hangingPunct="1">
              <a:lnSpc>
                <a:spcPct val="100000"/>
              </a:lnSpc>
              <a:spcBef>
                <a:spcPct val="20000"/>
              </a:spcBef>
              <a:spcAft>
                <a:spcPct val="0"/>
              </a:spcAft>
              <a:buClr>
                <a:srgbClr val="996666"/>
              </a:buClr>
              <a:buSzPct val="80000"/>
              <a:buFont typeface="Wingdings" panose="05000000000000000000" pitchFamily="2" charset="2"/>
              <a:buNone/>
              <a:tabLst/>
              <a:defRPr/>
            </a:pPr>
            <a:r>
              <a:rPr kumimoji="0" lang="en-US" altLang="en-US" sz="2400" b="1" i="0" u="none" strike="noStrike" kern="0" cap="none" spc="0" normalizeH="0" baseline="0" noProof="0">
                <a:ln>
                  <a:noFill/>
                </a:ln>
                <a:solidFill>
                  <a:srgbClr val="000000"/>
                </a:solidFill>
                <a:effectLst/>
                <a:uLnTx/>
                <a:uFillTx/>
                <a:latin typeface="Arial"/>
                <a:ea typeface="+mn-ea"/>
                <a:cs typeface="+mn-cs"/>
              </a:rPr>
              <a:t>	Ciprofloxacin</a:t>
            </a:r>
          </a:p>
          <a:p>
            <a:pPr marL="342900" marR="0" lvl="0" indent="-342900" algn="l" defTabSz="914400" rtl="0" eaLnBrk="1" fontAlgn="base" latinLnBrk="0" hangingPunct="1">
              <a:lnSpc>
                <a:spcPct val="100000"/>
              </a:lnSpc>
              <a:spcBef>
                <a:spcPct val="20000"/>
              </a:spcBef>
              <a:spcAft>
                <a:spcPct val="0"/>
              </a:spcAft>
              <a:buClr>
                <a:srgbClr val="996666"/>
              </a:buClr>
              <a:buSzPct val="80000"/>
              <a:buFont typeface="Wingdings" panose="05000000000000000000" pitchFamily="2" charset="2"/>
              <a:buNone/>
              <a:tabLst/>
              <a:defRPr/>
            </a:pPr>
            <a:r>
              <a:rPr kumimoji="0" lang="en-US" altLang="en-US" sz="2400" b="1" i="0" u="none" strike="noStrike" kern="0" cap="none" spc="0" normalizeH="0" baseline="0" noProof="0">
                <a:ln>
                  <a:noFill/>
                </a:ln>
                <a:solidFill>
                  <a:srgbClr val="000000"/>
                </a:solidFill>
                <a:effectLst/>
                <a:uLnTx/>
                <a:uFillTx/>
                <a:latin typeface="Arial"/>
                <a:ea typeface="+mn-ea"/>
                <a:cs typeface="+mn-cs"/>
              </a:rPr>
              <a:t>	Metronidazole</a:t>
            </a:r>
          </a:p>
          <a:p>
            <a:pPr marL="342900" marR="0" lvl="0" indent="-342900" algn="l" defTabSz="914400" rtl="0" eaLnBrk="0" fontAlgn="base" latinLnBrk="0" hangingPunct="0">
              <a:lnSpc>
                <a:spcPct val="100000"/>
              </a:lnSpc>
              <a:spcBef>
                <a:spcPct val="20000"/>
              </a:spcBef>
              <a:spcAft>
                <a:spcPct val="0"/>
              </a:spcAft>
              <a:buClr>
                <a:srgbClr val="996666"/>
              </a:buClr>
              <a:buSzPct val="80000"/>
              <a:buFont typeface="Wingdings" panose="05000000000000000000" pitchFamily="2" charset="2"/>
              <a:buNone/>
              <a:tabLst/>
              <a:defRPr/>
            </a:pPr>
            <a:r>
              <a:rPr kumimoji="0" lang="en-US" altLang="en-US" sz="2400" b="1" i="0" u="none" strike="noStrike" kern="0" cap="none" spc="0" normalizeH="0" baseline="0" noProof="0">
                <a:ln>
                  <a:noFill/>
                </a:ln>
                <a:solidFill>
                  <a:srgbClr val="000000"/>
                </a:solidFill>
                <a:effectLst/>
                <a:uLnTx/>
                <a:uFillTx/>
                <a:latin typeface="Arial"/>
                <a:ea typeface="+mn-ea"/>
                <a:cs typeface="+mn-cs"/>
              </a:rPr>
              <a:t>	&amp; Cotrimoxazole</a:t>
            </a:r>
            <a:endParaRPr kumimoji="0" lang="en-US" altLang="en-US" sz="2400" b="0" i="0" u="none" strike="noStrike" kern="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90933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04800"/>
            <a:ext cx="8382000" cy="3970318"/>
          </a:xfrm>
          <a:prstGeom prst="rect">
            <a:avLst/>
          </a:prstGeom>
        </p:spPr>
        <p:txBody>
          <a:bodyPr wrap="square">
            <a:spAutoFit/>
          </a:bodyPr>
          <a:lstStyle/>
          <a:p>
            <a:pPr algn="just"/>
            <a:r>
              <a:rPr lang="en-US" sz="2800" b="1" dirty="0">
                <a:solidFill>
                  <a:srgbClr val="FF0000"/>
                </a:solidFill>
                <a:latin typeface="Times New Roman" pitchFamily="18" charset="0"/>
                <a:cs typeface="Times New Roman" pitchFamily="18" charset="0"/>
              </a:rPr>
              <a:t>Resistance to antibiotics</a:t>
            </a:r>
          </a:p>
          <a:p>
            <a:pPr algn="just"/>
            <a:endParaRPr lang="en-US" sz="2800" b="1" dirty="0">
              <a:solidFill>
                <a:prstClr val="black"/>
              </a:solidFill>
              <a:latin typeface="Times New Roman" pitchFamily="18" charset="0"/>
              <a:cs typeface="Times New Roman" pitchFamily="18" charset="0"/>
            </a:endParaRPr>
          </a:p>
          <a:p>
            <a:pPr algn="just"/>
            <a:r>
              <a:rPr lang="en-US" sz="2800" dirty="0">
                <a:solidFill>
                  <a:prstClr val="black"/>
                </a:solidFill>
                <a:latin typeface="Times New Roman" pitchFamily="18" charset="0"/>
                <a:cs typeface="Times New Roman" pitchFamily="18" charset="0"/>
              </a:rPr>
              <a:t>Bacteria are constantly finding ways to counteract antibiotics.</a:t>
            </a:r>
          </a:p>
          <a:p>
            <a:pPr algn="just"/>
            <a:r>
              <a:rPr lang="en-US" sz="2800" dirty="0">
                <a:solidFill>
                  <a:prstClr val="black"/>
                </a:solidFill>
                <a:latin typeface="Times New Roman" pitchFamily="18" charset="0"/>
                <a:cs typeface="Times New Roman" pitchFamily="18" charset="0"/>
              </a:rPr>
              <a:t>One of the most important bacterial defense mechanisms is the production of enzyme β-lactamase.</a:t>
            </a:r>
          </a:p>
          <a:p>
            <a:pPr algn="just"/>
            <a:r>
              <a:rPr lang="en-US" sz="2800" dirty="0">
                <a:solidFill>
                  <a:prstClr val="black"/>
                </a:solidFill>
                <a:latin typeface="Times New Roman" pitchFamily="18" charset="0"/>
                <a:cs typeface="Times New Roman" pitchFamily="18" charset="0"/>
              </a:rPr>
              <a:t>Organisms that produce β-lactamase are resistant to penicillin.</a:t>
            </a:r>
          </a:p>
          <a:p>
            <a:pPr algn="just"/>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27784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57200"/>
            <a:ext cx="8382000" cy="5255285"/>
          </a:xfrm>
          <a:prstGeom prst="rect">
            <a:avLst/>
          </a:prstGeom>
        </p:spPr>
        <p:txBody>
          <a:bodyPr wrap="square">
            <a:spAutoFit/>
          </a:bodyPr>
          <a:lstStyle/>
          <a:p>
            <a:pPr algn="just">
              <a:spcAft>
                <a:spcPts val="1125"/>
              </a:spcAft>
            </a:pPr>
            <a:r>
              <a:rPr lang="en-US" sz="2800" b="1" dirty="0">
                <a:solidFill>
                  <a:srgbClr val="FF0000"/>
                </a:solidFill>
                <a:latin typeface="Times New Roman" pitchFamily="18" charset="0"/>
                <a:ea typeface="Times New Roman" pitchFamily="18" charset="0"/>
                <a:cs typeface="Times New Roman" pitchFamily="18" charset="0"/>
              </a:rPr>
              <a:t>How is resistance  spread?</a:t>
            </a:r>
          </a:p>
          <a:p>
            <a:pPr algn="just">
              <a:spcAft>
                <a:spcPts val="1125"/>
              </a:spcAft>
            </a:pPr>
            <a:r>
              <a:rPr lang="en-US" sz="2800" dirty="0">
                <a:solidFill>
                  <a:prstClr val="black"/>
                </a:solidFill>
                <a:latin typeface="Times New Roman" pitchFamily="18" charset="0"/>
                <a:cs typeface="Times New Roman" pitchFamily="18" charset="0"/>
              </a:rPr>
              <a:t>Antibiotic resistance can either be </a:t>
            </a:r>
            <a:r>
              <a:rPr lang="en-US" sz="2800" u="sng" dirty="0">
                <a:solidFill>
                  <a:prstClr val="black"/>
                </a:solidFill>
                <a:latin typeface="Times New Roman" pitchFamily="18" charset="0"/>
                <a:cs typeface="Times New Roman" pitchFamily="18" charset="0"/>
              </a:rPr>
              <a:t>inherent or acquired</a:t>
            </a:r>
            <a:r>
              <a:rPr lang="en-US" sz="2800" dirty="0">
                <a:solidFill>
                  <a:prstClr val="black"/>
                </a:solidFill>
                <a:latin typeface="Times New Roman" pitchFamily="18" charset="0"/>
                <a:cs typeface="Times New Roman" pitchFamily="18" charset="0"/>
              </a:rPr>
              <a:t>.</a:t>
            </a:r>
          </a:p>
          <a:p>
            <a:pPr lvl="0" algn="just">
              <a:spcAft>
                <a:spcPts val="1125"/>
              </a:spcAft>
            </a:pPr>
            <a:r>
              <a:rPr lang="en-US" sz="2800" u="sng" dirty="0">
                <a:solidFill>
                  <a:prstClr val="black"/>
                </a:solidFill>
                <a:latin typeface="Times New Roman" pitchFamily="18" charset="0"/>
                <a:cs typeface="Times New Roman" pitchFamily="18" charset="0"/>
              </a:rPr>
              <a:t> </a:t>
            </a:r>
            <a:r>
              <a:rPr lang="en-US" sz="2800" u="sng" dirty="0">
                <a:solidFill>
                  <a:srgbClr val="FF0000"/>
                </a:solidFill>
                <a:latin typeface="Times New Roman" pitchFamily="18" charset="0"/>
                <a:cs typeface="Times New Roman" pitchFamily="18" charset="0"/>
              </a:rPr>
              <a:t>Inherent resistance</a:t>
            </a:r>
            <a:r>
              <a:rPr lang="en-US" sz="2800" dirty="0">
                <a:solidFill>
                  <a:srgbClr val="FF0000"/>
                </a:solidFill>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rPr>
              <a:t>Some bacteria are naturally resistant to some antibiotics due to their physiological characteristics. </a:t>
            </a:r>
          </a:p>
          <a:p>
            <a:pPr lvl="0" algn="just">
              <a:spcAft>
                <a:spcPts val="1125"/>
              </a:spcAft>
            </a:pPr>
            <a:r>
              <a:rPr lang="en-US" sz="2800" u="sng" dirty="0">
                <a:solidFill>
                  <a:srgbClr val="FF0000"/>
                </a:solidFill>
                <a:latin typeface="Times New Roman" pitchFamily="18" charset="0"/>
                <a:cs typeface="Times New Roman" pitchFamily="18" charset="0"/>
              </a:rPr>
              <a:t>Acquired</a:t>
            </a:r>
            <a:r>
              <a:rPr lang="en-US" sz="2800" dirty="0">
                <a:solidFill>
                  <a:srgbClr val="FF0000"/>
                </a:solidFill>
                <a:latin typeface="Times New Roman" pitchFamily="18" charset="0"/>
                <a:cs typeface="Times New Roman" pitchFamily="18" charset="0"/>
              </a:rPr>
              <a:t> resistance </a:t>
            </a:r>
            <a:r>
              <a:rPr lang="en-US" sz="2800" dirty="0">
                <a:solidFill>
                  <a:prstClr val="black"/>
                </a:solidFill>
                <a:latin typeface="Times New Roman" pitchFamily="18" charset="0"/>
                <a:cs typeface="Times New Roman" pitchFamily="18" charset="0"/>
              </a:rPr>
              <a:t>occurs when a bacterium that was originally sensitive to an antibiotic develops resistance. For example resistance genes can be transferred from one plasmid to another plasmid or chromosome, or resistance can occur due to a random spontaneous chromosomal mutation.</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796"/>
          <a:stretch/>
        </p:blipFill>
        <p:spPr bwMode="auto">
          <a:xfrm>
            <a:off x="3272678" y="5257801"/>
            <a:ext cx="4533059" cy="157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710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763000" cy="1938992"/>
          </a:xfrm>
          <a:prstGeom prst="rect">
            <a:avLst/>
          </a:prstGeom>
        </p:spPr>
        <p:txBody>
          <a:bodyPr wrap="square">
            <a:spAutoFit/>
          </a:bodyPr>
          <a:lstStyle/>
          <a:p>
            <a:pPr algn="just"/>
            <a:r>
              <a:rPr lang="en-US" sz="2400" b="1" dirty="0">
                <a:solidFill>
                  <a:srgbClr val="FF0000"/>
                </a:solidFill>
                <a:latin typeface="Times New Roman" pitchFamily="18" charset="0"/>
                <a:cs typeface="Times New Roman" pitchFamily="18" charset="0"/>
              </a:rPr>
              <a:t>1- Production of Enzymes </a:t>
            </a:r>
          </a:p>
          <a:p>
            <a:pPr algn="just"/>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a- </a:t>
            </a:r>
            <a:r>
              <a:rPr lang="en-US" sz="2400" b="1" u="sng" dirty="0">
                <a:solidFill>
                  <a:srgbClr val="FF0000"/>
                </a:solidFill>
                <a:latin typeface="Times New Roman" pitchFamily="18" charset="0"/>
                <a:cs typeface="Times New Roman" pitchFamily="18" charset="0"/>
              </a:rPr>
              <a:t>Beta-lactamases</a:t>
            </a:r>
            <a:r>
              <a:rPr lang="en-US" sz="2400" dirty="0">
                <a:latin typeface="Times New Roman" pitchFamily="18" charset="0"/>
                <a:cs typeface="Times New Roman" pitchFamily="18" charset="0"/>
              </a:rPr>
              <a:t>:  are enzymes that hydrolyze beta-lactam drugs. As a result the cell is resistant to the action of the beta lactam drugs. </a:t>
            </a:r>
          </a:p>
          <a:p>
            <a:pPr algn="just"/>
            <a:endParaRPr lang="en-US" sz="2200" dirty="0">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888" y="2028825"/>
            <a:ext cx="5864225"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450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1259"/>
            <a:ext cx="8915400" cy="3323987"/>
          </a:xfrm>
          <a:prstGeom prst="rect">
            <a:avLst/>
          </a:prstGeom>
        </p:spPr>
        <p:txBody>
          <a:bodyPr wrap="square">
            <a:spAutoFit/>
          </a:bodyPr>
          <a:lstStyle/>
          <a:p>
            <a:pPr lvl="0" algn="just"/>
            <a:r>
              <a:rPr lang="en-US" sz="2400" b="1" u="sng" dirty="0">
                <a:solidFill>
                  <a:prstClr val="black"/>
                </a:solidFill>
                <a:latin typeface="Times New Roman" pitchFamily="18" charset="0"/>
                <a:cs typeface="Times New Roman" pitchFamily="18" charset="0"/>
              </a:rPr>
              <a:t>In gram-negative </a:t>
            </a:r>
            <a:r>
              <a:rPr lang="en-US" sz="2400" dirty="0">
                <a:solidFill>
                  <a:prstClr val="black"/>
                </a:solidFill>
                <a:latin typeface="Times New Roman" pitchFamily="18" charset="0"/>
                <a:cs typeface="Times New Roman" pitchFamily="18" charset="0"/>
              </a:rPr>
              <a:t>bacteria the beta lactam drugs enter the cell through the </a:t>
            </a:r>
            <a:r>
              <a:rPr lang="en-US" sz="2400" dirty="0" err="1">
                <a:solidFill>
                  <a:prstClr val="black"/>
                </a:solidFill>
                <a:latin typeface="Times New Roman" pitchFamily="18" charset="0"/>
                <a:cs typeface="Times New Roman" pitchFamily="18" charset="0"/>
              </a:rPr>
              <a:t>porin</a:t>
            </a:r>
            <a:r>
              <a:rPr lang="en-US" sz="2400" dirty="0">
                <a:solidFill>
                  <a:prstClr val="black"/>
                </a:solidFill>
                <a:latin typeface="Times New Roman" pitchFamily="18" charset="0"/>
                <a:cs typeface="Times New Roman" pitchFamily="18" charset="0"/>
              </a:rPr>
              <a:t> channels and encounter beta-lactamases in the </a:t>
            </a:r>
            <a:r>
              <a:rPr lang="en-US" sz="2400" dirty="0" err="1">
                <a:solidFill>
                  <a:prstClr val="black"/>
                </a:solidFill>
                <a:latin typeface="Times New Roman" pitchFamily="18" charset="0"/>
                <a:cs typeface="Times New Roman" pitchFamily="18" charset="0"/>
              </a:rPr>
              <a:t>periplasmic</a:t>
            </a:r>
            <a:r>
              <a:rPr lang="en-US" sz="2400" dirty="0">
                <a:solidFill>
                  <a:prstClr val="black"/>
                </a:solidFill>
                <a:latin typeface="Times New Roman" pitchFamily="18" charset="0"/>
                <a:cs typeface="Times New Roman" pitchFamily="18" charset="0"/>
              </a:rPr>
              <a:t> space. The beta-lactamases destroy the beta-lactam molecules before they have a chance to reach their PBP</a:t>
            </a:r>
            <a:r>
              <a:rPr lang="en-US" dirty="0">
                <a:solidFill>
                  <a:prstClr val="black"/>
                </a:solidFill>
                <a:latin typeface="Times New Roman" pitchFamily="18" charset="0"/>
                <a:cs typeface="Times New Roman" pitchFamily="18" charset="0"/>
              </a:rPr>
              <a:t>(</a:t>
            </a:r>
            <a:r>
              <a:rPr lang="en-US" b="1" dirty="0">
                <a:solidFill>
                  <a:prstClr val="black"/>
                </a:solidFill>
                <a:latin typeface="arial"/>
              </a:rPr>
              <a:t>Penicillin-binding proteins)</a:t>
            </a:r>
            <a:r>
              <a:rPr lang="en-US" dirty="0">
                <a:solidFill>
                  <a:prstClr val="black"/>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targets.</a:t>
            </a:r>
          </a:p>
          <a:p>
            <a:pPr lvl="0" algn="just"/>
            <a:endParaRPr lang="en-US" sz="2400" dirty="0">
              <a:solidFill>
                <a:prstClr val="black"/>
              </a:solidFill>
              <a:latin typeface="Times New Roman" pitchFamily="18" charset="0"/>
              <a:cs typeface="Times New Roman" pitchFamily="18" charset="0"/>
            </a:endParaRPr>
          </a:p>
          <a:p>
            <a:pPr lvl="0" algn="just"/>
            <a:r>
              <a:rPr lang="en-US" sz="2400" dirty="0">
                <a:solidFill>
                  <a:prstClr val="black"/>
                </a:solidFill>
                <a:latin typeface="Times New Roman" pitchFamily="18" charset="0"/>
                <a:cs typeface="Times New Roman" pitchFamily="18" charset="0"/>
              </a:rPr>
              <a:t>-</a:t>
            </a:r>
            <a:r>
              <a:rPr lang="en-US" sz="2200" b="1" dirty="0">
                <a:solidFill>
                  <a:prstClr val="black"/>
                </a:solidFill>
                <a:latin typeface="Times New Roman" pitchFamily="18" charset="0"/>
                <a:cs typeface="Times New Roman" pitchFamily="18" charset="0"/>
              </a:rPr>
              <a:t>In gram-positive bacteria </a:t>
            </a:r>
            <a:r>
              <a:rPr lang="en-US" sz="2200" dirty="0">
                <a:solidFill>
                  <a:prstClr val="black"/>
                </a:solidFill>
                <a:latin typeface="Times New Roman" pitchFamily="18" charset="0"/>
                <a:cs typeface="Times New Roman" pitchFamily="18" charset="0"/>
              </a:rPr>
              <a:t>the beta-lactamases are secreted </a:t>
            </a:r>
            <a:r>
              <a:rPr lang="en-US" sz="2200" dirty="0" err="1">
                <a:solidFill>
                  <a:prstClr val="black"/>
                </a:solidFill>
                <a:latin typeface="Times New Roman" pitchFamily="18" charset="0"/>
                <a:cs typeface="Times New Roman" pitchFamily="18" charset="0"/>
              </a:rPr>
              <a:t>extracellularly</a:t>
            </a:r>
            <a:r>
              <a:rPr lang="en-US" sz="2200" dirty="0">
                <a:solidFill>
                  <a:prstClr val="black"/>
                </a:solidFill>
                <a:latin typeface="Times New Roman" pitchFamily="18" charset="0"/>
                <a:cs typeface="Times New Roman" pitchFamily="18" charset="0"/>
              </a:rPr>
              <a:t> into the surrounding medium and destroy the beta-lactam molecules  before they have a chance to enter the cell. </a:t>
            </a:r>
          </a:p>
          <a:p>
            <a:pPr lvl="0" algn="just"/>
            <a:endParaRPr lang="en-US" sz="2200" dirty="0">
              <a:solidFill>
                <a:prstClr val="black"/>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4140" y="2959360"/>
            <a:ext cx="4312660" cy="367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395246"/>
            <a:ext cx="2974975"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831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457200"/>
            <a:ext cx="8382000" cy="4358116"/>
          </a:xfrm>
          <a:prstGeom prst="rect">
            <a:avLst/>
          </a:prstGeom>
        </p:spPr>
        <p:txBody>
          <a:bodyPr wrap="square">
            <a:spAutoFit/>
          </a:bodyPr>
          <a:lstStyle/>
          <a:p>
            <a:r>
              <a:rPr lang="en-US" sz="2800" b="1" dirty="0">
                <a:solidFill>
                  <a:prstClr val="black"/>
                </a:solidFill>
                <a:latin typeface="Times New Roman" pitchFamily="18" charset="0"/>
                <a:ea typeface="SimSun" panose="02010600030101010101" pitchFamily="2" charset="-122"/>
                <a:cs typeface="Times New Roman" pitchFamily="18" charset="0"/>
              </a:rPr>
              <a:t>    </a:t>
            </a:r>
            <a:r>
              <a:rPr lang="en-US" sz="2800" b="1" dirty="0">
                <a:solidFill>
                  <a:srgbClr val="FF0000"/>
                </a:solidFill>
                <a:latin typeface="Times New Roman" pitchFamily="18" charset="0"/>
                <a:ea typeface="SimSun" panose="02010600030101010101" pitchFamily="2" charset="-122"/>
                <a:cs typeface="Times New Roman" pitchFamily="18" charset="0"/>
              </a:rPr>
              <a:t>Antimicrobial Drug:</a:t>
            </a:r>
          </a:p>
          <a:p>
            <a:endParaRPr lang="en-US" sz="2800" dirty="0">
              <a:solidFill>
                <a:prstClr val="black"/>
              </a:solidFill>
              <a:latin typeface="Times New Roman" pitchFamily="18" charset="0"/>
              <a:cs typeface="Times New Roman" pitchFamily="18" charset="0"/>
            </a:endParaRPr>
          </a:p>
          <a:p>
            <a:pPr marL="285750" indent="-285750" algn="just">
              <a:buFontTx/>
              <a:buChar char="-"/>
            </a:pPr>
            <a:r>
              <a:rPr lang="en-US" sz="2800" u="sng" dirty="0">
                <a:solidFill>
                  <a:prstClr val="black"/>
                </a:solidFill>
                <a:latin typeface="Times New Roman" pitchFamily="18" charset="0"/>
                <a:cs typeface="Times New Roman" pitchFamily="18" charset="0"/>
              </a:rPr>
              <a:t>Antimicrobial drug is a drug used to treat microbial infection. "Antimicrobial" is a general term that refers to a group of drugs that includes antibacterial, antifungals, </a:t>
            </a:r>
            <a:r>
              <a:rPr lang="en-US" sz="2800" u="sng" dirty="0" err="1">
                <a:solidFill>
                  <a:prstClr val="black"/>
                </a:solidFill>
                <a:latin typeface="Times New Roman" pitchFamily="18" charset="0"/>
                <a:cs typeface="Times New Roman" pitchFamily="18" charset="0"/>
              </a:rPr>
              <a:t>antiprotozoals</a:t>
            </a:r>
            <a:r>
              <a:rPr lang="en-US" sz="2800" u="sng" dirty="0">
                <a:solidFill>
                  <a:prstClr val="black"/>
                </a:solidFill>
                <a:latin typeface="Times New Roman" pitchFamily="18" charset="0"/>
                <a:cs typeface="Times New Roman" pitchFamily="18" charset="0"/>
              </a:rPr>
              <a:t>, and antivirals. </a:t>
            </a:r>
            <a:r>
              <a:rPr lang="en-US" sz="2800" dirty="0">
                <a:solidFill>
                  <a:prstClr val="black"/>
                </a:solidFill>
                <a:latin typeface="Times New Roman" pitchFamily="18" charset="0"/>
                <a:cs typeface="Times New Roman" pitchFamily="18" charset="0"/>
              </a:rPr>
              <a:t>that destroys disease-causing microorganisms with minimal damage to host tissues.</a:t>
            </a:r>
          </a:p>
          <a:p>
            <a:pPr marL="285750" indent="-285750" algn="just">
              <a:buFontTx/>
              <a:buChar char="-"/>
            </a:pPr>
            <a:endParaRPr lang="en-US" sz="2800" dirty="0">
              <a:solidFill>
                <a:prstClr val="black"/>
              </a:solidFill>
              <a:latin typeface="Times New Roman" pitchFamily="18" charset="0"/>
              <a:cs typeface="Times New Roman" pitchFamily="18" charset="0"/>
            </a:endParaRPr>
          </a:p>
          <a:p>
            <a:pPr>
              <a:lnSpc>
                <a:spcPct val="90000"/>
              </a:lnSpc>
            </a:pP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286705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8839200" cy="6001643"/>
          </a:xfrm>
          <a:prstGeom prst="rect">
            <a:avLst/>
          </a:prstGeom>
        </p:spPr>
        <p:txBody>
          <a:bodyPr wrap="square">
            <a:spAutoFit/>
          </a:bodyPr>
          <a:lstStyle/>
          <a:p>
            <a:pPr lvl="0" algn="just"/>
            <a:r>
              <a:rPr lang="en-US" sz="2400" dirty="0">
                <a:solidFill>
                  <a:prstClr val="black"/>
                </a:solidFill>
                <a:latin typeface="Times New Roman" pitchFamily="18" charset="0"/>
                <a:cs typeface="Times New Roman" pitchFamily="18" charset="0"/>
              </a:rPr>
              <a:t>• b-</a:t>
            </a:r>
            <a:r>
              <a:rPr lang="en-US" sz="2400" dirty="0">
                <a:solidFill>
                  <a:srgbClr val="FF0000"/>
                </a:solidFill>
                <a:latin typeface="Times New Roman" pitchFamily="18" charset="0"/>
                <a:cs typeface="Times New Roman" pitchFamily="18" charset="0"/>
              </a:rPr>
              <a:t>Aminoglycoside-modifying enzymes</a:t>
            </a:r>
            <a:r>
              <a:rPr lang="en-US" sz="2400" dirty="0">
                <a:solidFill>
                  <a:prstClr val="black"/>
                </a:solidFill>
                <a:latin typeface="Times New Roman" pitchFamily="18" charset="0"/>
                <a:cs typeface="Times New Roman" pitchFamily="18" charset="0"/>
              </a:rPr>
              <a:t>: Gram-negative bacteria may produce </a:t>
            </a:r>
            <a:r>
              <a:rPr lang="en-US" sz="2400" dirty="0" err="1">
                <a:solidFill>
                  <a:prstClr val="black"/>
                </a:solidFill>
                <a:latin typeface="Times New Roman" pitchFamily="18" charset="0"/>
                <a:cs typeface="Times New Roman" pitchFamily="18" charset="0"/>
              </a:rPr>
              <a:t>adenylating</a:t>
            </a:r>
            <a:r>
              <a:rPr lang="en-US" sz="2400" dirty="0">
                <a:solidFill>
                  <a:prstClr val="black"/>
                </a:solidFill>
                <a:latin typeface="Times New Roman" pitchFamily="18" charset="0"/>
                <a:cs typeface="Times New Roman" pitchFamily="18" charset="0"/>
              </a:rPr>
              <a:t>, phosphorylating or acetylating enzymes that modify an aminoglycoside so that it is no longer active.</a:t>
            </a:r>
          </a:p>
          <a:p>
            <a:pPr algn="just"/>
            <a:endParaRPr lang="en-US" sz="2400" dirty="0">
              <a:latin typeface="Times New Roman" pitchFamily="18" charset="0"/>
              <a:cs typeface="Times New Roman" pitchFamily="18" charset="0"/>
            </a:endParaRPr>
          </a:p>
          <a:p>
            <a:pPr algn="just"/>
            <a:r>
              <a:rPr lang="en-US" sz="2400" dirty="0">
                <a:solidFill>
                  <a:srgbClr val="FF0000"/>
                </a:solidFill>
                <a:latin typeface="Times New Roman" pitchFamily="18" charset="0"/>
                <a:cs typeface="Times New Roman" pitchFamily="18" charset="0"/>
              </a:rPr>
              <a:t>c- Chloramphenicol acetyl </a:t>
            </a:r>
            <a:r>
              <a:rPr lang="en-US" sz="2400" dirty="0" err="1">
                <a:solidFill>
                  <a:srgbClr val="FF0000"/>
                </a:solidFill>
                <a:latin typeface="Times New Roman" pitchFamily="18" charset="0"/>
                <a:cs typeface="Times New Roman" pitchFamily="18" charset="0"/>
              </a:rPr>
              <a:t>transferase</a:t>
            </a:r>
            <a:r>
              <a:rPr lang="en-US" sz="2400" dirty="0">
                <a:latin typeface="Times New Roman" pitchFamily="18" charset="0"/>
                <a:cs typeface="Times New Roman" pitchFamily="18" charset="0"/>
              </a:rPr>
              <a:t>: Gram-negative bacteria may produce an acetyl </a:t>
            </a:r>
            <a:r>
              <a:rPr lang="en-US" sz="2400" dirty="0" err="1">
                <a:latin typeface="Times New Roman" pitchFamily="18" charset="0"/>
                <a:cs typeface="Times New Roman" pitchFamily="18" charset="0"/>
              </a:rPr>
              <a:t>transferase</a:t>
            </a:r>
            <a:r>
              <a:rPr lang="en-US" sz="2400" dirty="0">
                <a:latin typeface="Times New Roman" pitchFamily="18" charset="0"/>
                <a:cs typeface="Times New Roman" pitchFamily="18" charset="0"/>
              </a:rPr>
              <a:t> that modifies chloramphenicol so that it is no longer active. Bacterial Outer Membrane Impermeability </a:t>
            </a:r>
          </a:p>
          <a:p>
            <a:pPr algn="just"/>
            <a:endParaRPr lang="en-US" sz="2400" dirty="0">
              <a:latin typeface="Times New Roman" pitchFamily="18" charset="0"/>
              <a:cs typeface="Times New Roman" pitchFamily="18" charset="0"/>
            </a:endParaRPr>
          </a:p>
          <a:p>
            <a:pPr algn="just"/>
            <a:r>
              <a:rPr lang="en-US" sz="2400" b="1" dirty="0">
                <a:solidFill>
                  <a:srgbClr val="FF0000"/>
                </a:solidFill>
                <a:latin typeface="Times New Roman" pitchFamily="18" charset="0"/>
                <a:cs typeface="Times New Roman" pitchFamily="18" charset="0"/>
              </a:rPr>
              <a:t>2- </a:t>
            </a:r>
            <a:r>
              <a:rPr lang="en-US" sz="2400" dirty="0">
                <a:solidFill>
                  <a:srgbClr val="FF0000"/>
                </a:solidFill>
                <a:latin typeface="Times New Roman" pitchFamily="18" charset="0"/>
                <a:cs typeface="Times New Roman" pitchFamily="18" charset="0"/>
              </a:rPr>
              <a:t>PBPs in both gram-positive and gram-negative bacteria </a:t>
            </a:r>
            <a:r>
              <a:rPr lang="en-US" sz="2400" dirty="0">
                <a:latin typeface="Times New Roman" pitchFamily="18" charset="0"/>
                <a:cs typeface="Times New Roman" pitchFamily="18" charset="0"/>
              </a:rPr>
              <a:t>may be altered through mutation so that beta lactams can no longer bind to them; thus the cell is resistant to these antibiotics. </a:t>
            </a:r>
          </a:p>
          <a:p>
            <a:pPr algn="just"/>
            <a:endParaRPr lang="en-US" sz="2400" dirty="0">
              <a:latin typeface="Times New Roman" pitchFamily="18" charset="0"/>
              <a:cs typeface="Times New Roman" pitchFamily="18" charset="0"/>
            </a:endParaRPr>
          </a:p>
          <a:p>
            <a:pPr lvl="0" algn="just"/>
            <a:r>
              <a:rPr lang="en-US" sz="2400" dirty="0">
                <a:solidFill>
                  <a:srgbClr val="FF0000"/>
                </a:solidFill>
                <a:latin typeface="Times New Roman" pitchFamily="18" charset="0"/>
                <a:cs typeface="Times New Roman" pitchFamily="18" charset="0"/>
              </a:rPr>
              <a:t>3- Mutation in DNA </a:t>
            </a:r>
            <a:r>
              <a:rPr lang="en-US" sz="2400" dirty="0" err="1">
                <a:solidFill>
                  <a:srgbClr val="FF0000"/>
                </a:solidFill>
                <a:latin typeface="Times New Roman" pitchFamily="18" charset="0"/>
                <a:cs typeface="Times New Roman" pitchFamily="18" charset="0"/>
              </a:rPr>
              <a:t>gyrase</a:t>
            </a:r>
            <a:r>
              <a:rPr lang="en-US" sz="2400" dirty="0">
                <a:solidFill>
                  <a:srgbClr val="FF0000"/>
                </a:solidFill>
                <a:latin typeface="Times New Roman" pitchFamily="18" charset="0"/>
                <a:cs typeface="Times New Roman" pitchFamily="18" charset="0"/>
              </a:rPr>
              <a:t> and topoisomerase: </a:t>
            </a:r>
            <a:r>
              <a:rPr lang="en-US" sz="2400" dirty="0">
                <a:solidFill>
                  <a:prstClr val="black"/>
                </a:solidFill>
                <a:latin typeface="Times New Roman" pitchFamily="18" charset="0"/>
                <a:cs typeface="Times New Roman" pitchFamily="18" charset="0"/>
              </a:rPr>
              <a:t>Mutations in the chromosomal genes for DNA </a:t>
            </a:r>
            <a:r>
              <a:rPr lang="en-US" sz="2400" dirty="0" err="1">
                <a:solidFill>
                  <a:prstClr val="black"/>
                </a:solidFill>
                <a:latin typeface="Times New Roman" pitchFamily="18" charset="0"/>
                <a:cs typeface="Times New Roman" pitchFamily="18" charset="0"/>
              </a:rPr>
              <a:t>gyrase</a:t>
            </a:r>
            <a:r>
              <a:rPr lang="en-US" sz="2400" dirty="0">
                <a:solidFill>
                  <a:prstClr val="black"/>
                </a:solidFill>
                <a:latin typeface="Times New Roman" pitchFamily="18" charset="0"/>
                <a:cs typeface="Times New Roman" pitchFamily="18" charset="0"/>
              </a:rPr>
              <a:t> and topoisomerase IV confer quinolone resistance. </a:t>
            </a: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949017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64" y="0"/>
            <a:ext cx="8873836" cy="2308324"/>
          </a:xfrm>
          <a:prstGeom prst="rect">
            <a:avLst/>
          </a:prstGeom>
        </p:spPr>
        <p:txBody>
          <a:bodyPr wrap="square">
            <a:spAutoFit/>
          </a:bodyPr>
          <a:lstStyle/>
          <a:p>
            <a:pPr lvl="0" algn="just"/>
            <a:r>
              <a:rPr lang="en-US" sz="2400" b="1" dirty="0">
                <a:solidFill>
                  <a:srgbClr val="FF0000"/>
                </a:solidFill>
                <a:latin typeface="Times New Roman" pitchFamily="18" charset="0"/>
                <a:cs typeface="Times New Roman" pitchFamily="18" charset="0"/>
              </a:rPr>
              <a:t>4- Efflux Pumps </a:t>
            </a:r>
          </a:p>
          <a:p>
            <a:pPr lvl="0" algn="just"/>
            <a:r>
              <a:rPr lang="en-US" sz="2400" dirty="0">
                <a:solidFill>
                  <a:prstClr val="black"/>
                </a:solidFill>
                <a:latin typeface="Times New Roman" pitchFamily="18" charset="0"/>
                <a:cs typeface="Times New Roman" pitchFamily="18" charset="0"/>
              </a:rPr>
              <a:t>• A wide variety of efflux pumps provide antimicrobial resistance in both gram positive and gram-negative bacteria. Active efflux of antibiotics is mediated by trans-membrane proteins inserted in the cytoplasmic membrane and, in the case of gram-negative organisms, in the outer membrane and the </a:t>
            </a:r>
            <a:r>
              <a:rPr lang="en-US" sz="2400" dirty="0" err="1">
                <a:solidFill>
                  <a:prstClr val="black"/>
                </a:solidFill>
                <a:latin typeface="Times New Roman" pitchFamily="18" charset="0"/>
                <a:cs typeface="Times New Roman" pitchFamily="18" charset="0"/>
              </a:rPr>
              <a:t>periplasm</a:t>
            </a:r>
            <a:r>
              <a:rPr lang="en-US" sz="2400" dirty="0">
                <a:solidFill>
                  <a:prstClr val="black"/>
                </a:solidFill>
                <a:latin typeface="Times New Roman" pitchFamily="18" charset="0"/>
                <a:cs typeface="Times New Roman" pitchFamily="18" charset="0"/>
              </a:rPr>
              <a:t>. </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2082" y="2649682"/>
            <a:ext cx="3903518" cy="390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988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686800" cy="6001643"/>
          </a:xfrm>
          <a:prstGeom prst="rect">
            <a:avLst/>
          </a:prstGeom>
        </p:spPr>
        <p:txBody>
          <a:bodyPr wrap="square">
            <a:spAutoFit/>
          </a:bodyPr>
          <a:lstStyle/>
          <a:p>
            <a:r>
              <a:rPr lang="en-US" sz="2400" b="1" dirty="0">
                <a:solidFill>
                  <a:srgbClr val="FF0000"/>
                </a:solidFill>
              </a:rPr>
              <a:t>Allergy testing - skin</a:t>
            </a:r>
          </a:p>
          <a:p>
            <a:r>
              <a:rPr lang="en-US" sz="2400" dirty="0">
                <a:solidFill>
                  <a:prstClr val="black"/>
                </a:solidFill>
              </a:rPr>
              <a:t>Allergy skin tests are used to find out which substances cause a person to have an allergic reaction.</a:t>
            </a:r>
          </a:p>
          <a:p>
            <a:r>
              <a:rPr lang="en-US" sz="2400" dirty="0">
                <a:solidFill>
                  <a:prstClr val="black"/>
                </a:solidFill>
              </a:rPr>
              <a:t>Such as </a:t>
            </a:r>
            <a:r>
              <a:rPr lang="en-US" sz="2400">
                <a:solidFill>
                  <a:prstClr val="black"/>
                </a:solidFill>
              </a:rPr>
              <a:t>skin prick </a:t>
            </a:r>
            <a:r>
              <a:rPr lang="en-US" sz="2400" dirty="0">
                <a:solidFill>
                  <a:prstClr val="black"/>
                </a:solidFill>
              </a:rPr>
              <a:t>test and patch test </a:t>
            </a:r>
          </a:p>
          <a:p>
            <a:endParaRPr lang="en-US" sz="2400" dirty="0">
              <a:solidFill>
                <a:prstClr val="black"/>
              </a:solidFill>
            </a:endParaRPr>
          </a:p>
          <a:p>
            <a:pPr fontAlgn="base"/>
            <a:r>
              <a:rPr lang="en-US" sz="2400" dirty="0">
                <a:solidFill>
                  <a:srgbClr val="444444"/>
                </a:solidFill>
                <a:latin typeface="Lucida Grande"/>
              </a:rPr>
              <a:t>- The skin prick test involves:</a:t>
            </a:r>
          </a:p>
          <a:p>
            <a:pPr fontAlgn="base">
              <a:buFont typeface="Arial"/>
              <a:buChar char="•"/>
            </a:pPr>
            <a:r>
              <a:rPr lang="en-US" sz="2400" dirty="0">
                <a:solidFill>
                  <a:srgbClr val="444444"/>
                </a:solidFill>
                <a:latin typeface="inherit"/>
              </a:rPr>
              <a:t>Placing a small amount of substances that may be causing your symptoms on the skin, most often on the forearm, upper arm, or back.</a:t>
            </a:r>
          </a:p>
          <a:p>
            <a:pPr fontAlgn="base">
              <a:buFont typeface="Arial"/>
              <a:buChar char="•"/>
            </a:pPr>
            <a:r>
              <a:rPr lang="en-US" sz="2400" dirty="0">
                <a:solidFill>
                  <a:srgbClr val="444444"/>
                </a:solidFill>
                <a:latin typeface="inherit"/>
              </a:rPr>
              <a:t>The skin is then pricked so the allergen goes under the skin's surface.</a:t>
            </a:r>
          </a:p>
          <a:p>
            <a:pPr fontAlgn="base">
              <a:buFont typeface="Arial"/>
              <a:buChar char="•"/>
            </a:pPr>
            <a:r>
              <a:rPr lang="en-US" sz="2400" dirty="0">
                <a:solidFill>
                  <a:srgbClr val="444444"/>
                </a:solidFill>
                <a:latin typeface="inherit"/>
              </a:rPr>
              <a:t>The health care provider closely watches the skin for </a:t>
            </a:r>
            <a:r>
              <a:rPr lang="en-US" sz="2400" dirty="0">
                <a:solidFill>
                  <a:srgbClr val="993366"/>
                </a:solidFill>
                <a:latin typeface="inherit"/>
                <a:hlinkClick r:id="rId2"/>
              </a:rPr>
              <a:t>swelling</a:t>
            </a:r>
            <a:r>
              <a:rPr lang="en-US" sz="2400" dirty="0">
                <a:solidFill>
                  <a:srgbClr val="444444"/>
                </a:solidFill>
                <a:latin typeface="inherit"/>
              </a:rPr>
              <a:t> and redness or other signs of a reaction. Results are usually seen within 15 to 20 minutes.</a:t>
            </a:r>
          </a:p>
          <a:p>
            <a:pPr fontAlgn="base">
              <a:buFont typeface="Arial"/>
              <a:buChar char="•"/>
            </a:pPr>
            <a:r>
              <a:rPr lang="en-US" sz="2400" dirty="0">
                <a:solidFill>
                  <a:srgbClr val="444444"/>
                </a:solidFill>
                <a:latin typeface="inherit"/>
              </a:rPr>
              <a:t>Several allergens can be tested at the same time.</a:t>
            </a:r>
          </a:p>
          <a:p>
            <a:endParaRPr lang="en-US" sz="2400" dirty="0">
              <a:solidFill>
                <a:prstClr val="black"/>
              </a:solidFill>
            </a:endParaRPr>
          </a:p>
        </p:txBody>
      </p:sp>
    </p:spTree>
    <p:extLst>
      <p:ext uri="{BB962C8B-B14F-4D97-AF65-F5344CB8AC3E}">
        <p14:creationId xmlns:p14="http://schemas.microsoft.com/office/powerpoint/2010/main" val="1014857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636" y="3429000"/>
            <a:ext cx="8763000" cy="1754326"/>
          </a:xfrm>
          <a:prstGeom prst="rect">
            <a:avLst/>
          </a:prstGeom>
        </p:spPr>
        <p:txBody>
          <a:bodyPr wrap="square">
            <a:spAutoFit/>
          </a:bodyPr>
          <a:lstStyle/>
          <a:p>
            <a:pPr fontAlgn="base"/>
            <a:r>
              <a:rPr lang="en-US" b="1" dirty="0">
                <a:solidFill>
                  <a:srgbClr val="FF0000"/>
                </a:solidFill>
                <a:latin typeface="inherit"/>
              </a:rPr>
              <a:t>Patch testing is a method </a:t>
            </a:r>
            <a:r>
              <a:rPr lang="en-US" dirty="0">
                <a:solidFill>
                  <a:prstClr val="black"/>
                </a:solidFill>
                <a:latin typeface="inherit"/>
              </a:rPr>
              <a:t>to diagnose the cause of skin reactions that occur after the substance touches the skin:</a:t>
            </a:r>
          </a:p>
          <a:p>
            <a:pPr fontAlgn="base">
              <a:buFont typeface="Arial"/>
              <a:buChar char="•"/>
            </a:pPr>
            <a:r>
              <a:rPr lang="en-US" dirty="0">
                <a:solidFill>
                  <a:prstClr val="black"/>
                </a:solidFill>
                <a:latin typeface="inherit"/>
              </a:rPr>
              <a:t>Possible allergens are taped to the skin for 48 hours.</a:t>
            </a:r>
          </a:p>
          <a:p>
            <a:pPr fontAlgn="base">
              <a:buFont typeface="Arial"/>
              <a:buChar char="•"/>
            </a:pPr>
            <a:r>
              <a:rPr lang="en-US" dirty="0">
                <a:solidFill>
                  <a:prstClr val="black"/>
                </a:solidFill>
                <a:latin typeface="inherit"/>
              </a:rPr>
              <a:t>The health care provider will look at the area in 72 to 96 hours.</a:t>
            </a:r>
          </a:p>
          <a:p>
            <a:br>
              <a:rPr lang="en-US" dirty="0">
                <a:solidFill>
                  <a:prstClr val="black"/>
                </a:solidFill>
                <a:latin typeface="inherit"/>
              </a:rPr>
            </a:br>
            <a:endParaRPr lang="en-US" dirty="0">
              <a:solidFill>
                <a:prstClr val="black"/>
              </a:solidFill>
            </a:endParaRPr>
          </a:p>
        </p:txBody>
      </p:sp>
      <p:pic>
        <p:nvPicPr>
          <p:cNvPr id="3074" name="Picture 2" descr="Image result for skin prick 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983" y="245946"/>
            <a:ext cx="4211781" cy="281945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83326"/>
            <a:ext cx="34766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8983" y="5334000"/>
            <a:ext cx="348615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4038600" y="5840551"/>
            <a:ext cx="630383" cy="4840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86552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15400" cy="3349956"/>
          </a:xfrm>
          <a:prstGeom prst="rect">
            <a:avLst/>
          </a:prstGeom>
        </p:spPr>
        <p:txBody>
          <a:bodyPr wrap="square">
            <a:spAutoFit/>
          </a:bodyPr>
          <a:lstStyle/>
          <a:p>
            <a:pPr algn="just">
              <a:lnSpc>
                <a:spcPct val="150000"/>
              </a:lnSpc>
            </a:pPr>
            <a:r>
              <a:rPr lang="en-US" sz="2400" b="1" dirty="0">
                <a:solidFill>
                  <a:srgbClr val="FF0000"/>
                </a:solidFill>
                <a:latin typeface="Times New Roman" pitchFamily="18" charset="0"/>
                <a:ea typeface="SimSun"/>
                <a:cs typeface="Times New Roman" pitchFamily="18" charset="0"/>
              </a:rPr>
              <a:t>Antifungal Drugs</a:t>
            </a:r>
            <a:r>
              <a:rPr lang="en-US" sz="2400" dirty="0">
                <a:solidFill>
                  <a:prstClr val="black"/>
                </a:solidFill>
                <a:latin typeface="Times New Roman" pitchFamily="18" charset="0"/>
                <a:ea typeface="SimSun"/>
                <a:cs typeface="Times New Roman" pitchFamily="18" charset="0"/>
              </a:rPr>
              <a:t>: An antifungal medication is a pharmaceutical fungicide or </a:t>
            </a:r>
            <a:r>
              <a:rPr lang="en-US" sz="2400" dirty="0" err="1">
                <a:solidFill>
                  <a:prstClr val="black"/>
                </a:solidFill>
                <a:latin typeface="Times New Roman" pitchFamily="18" charset="0"/>
                <a:ea typeface="SimSun"/>
                <a:cs typeface="Times New Roman" pitchFamily="18" charset="0"/>
              </a:rPr>
              <a:t>fungistatic</a:t>
            </a:r>
            <a:r>
              <a:rPr lang="en-US" sz="2400" dirty="0">
                <a:solidFill>
                  <a:prstClr val="black"/>
                </a:solidFill>
                <a:latin typeface="Times New Roman" pitchFamily="18" charset="0"/>
                <a:ea typeface="SimSun"/>
                <a:cs typeface="Times New Roman" pitchFamily="18" charset="0"/>
              </a:rPr>
              <a:t> used to treat and prevent mycoses such as athlete's foot, ringworm, candidiasis (thrush), serious systemic infections such as </a:t>
            </a:r>
            <a:r>
              <a:rPr lang="en-US" sz="2400" dirty="0" err="1">
                <a:solidFill>
                  <a:prstClr val="black"/>
                </a:solidFill>
                <a:latin typeface="Times New Roman" pitchFamily="18" charset="0"/>
                <a:ea typeface="SimSun"/>
                <a:cs typeface="Times New Roman" pitchFamily="18" charset="0"/>
              </a:rPr>
              <a:t>cryptococcal</a:t>
            </a:r>
            <a:r>
              <a:rPr lang="en-US" sz="2400" dirty="0">
                <a:solidFill>
                  <a:prstClr val="black"/>
                </a:solidFill>
                <a:latin typeface="Times New Roman" pitchFamily="18" charset="0"/>
                <a:ea typeface="SimSun"/>
                <a:cs typeface="Times New Roman" pitchFamily="18" charset="0"/>
              </a:rPr>
              <a:t> meningitis, and others. Such drugs are usually obtained by a doctor's prescription, but a few are available OTC (over-the-counter).</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411" y="2971800"/>
            <a:ext cx="5965589"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68" y="4534766"/>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62" y="3598719"/>
            <a:ext cx="309734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6836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 y="3781425"/>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2971800"/>
            <a:ext cx="25908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43280"/>
          <a:stretch/>
        </p:blipFill>
        <p:spPr bwMode="auto">
          <a:xfrm>
            <a:off x="701040" y="5863936"/>
            <a:ext cx="2609850" cy="9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8335"/>
          <a:stretch/>
        </p:blipFill>
        <p:spPr bwMode="auto">
          <a:xfrm>
            <a:off x="4267200" y="5065915"/>
            <a:ext cx="3924300" cy="181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860" y="228600"/>
            <a:ext cx="9121140" cy="2308324"/>
          </a:xfrm>
          <a:prstGeom prst="rect">
            <a:avLst/>
          </a:prstGeom>
        </p:spPr>
        <p:txBody>
          <a:bodyPr wrap="square">
            <a:spAutoFit/>
          </a:bodyPr>
          <a:lstStyle/>
          <a:p>
            <a:pPr algn="just"/>
            <a:r>
              <a:rPr lang="en-US" sz="2400" dirty="0">
                <a:solidFill>
                  <a:srgbClr val="000000"/>
                </a:solidFill>
                <a:latin typeface="HelveticaNeueLTW20"/>
              </a:rPr>
              <a:t>The most significant difference between human and fungal cell membranes is in the sterols present.</a:t>
            </a:r>
            <a:br>
              <a:rPr lang="en-US" sz="2400" dirty="0"/>
            </a:br>
            <a:r>
              <a:rPr lang="en-US" sz="2400" dirty="0" err="1">
                <a:solidFill>
                  <a:srgbClr val="000000"/>
                </a:solidFill>
                <a:latin typeface="HelveticaNeueLTW20"/>
              </a:rPr>
              <a:t>Ergosterol</a:t>
            </a:r>
            <a:r>
              <a:rPr lang="en-US" sz="2400" dirty="0">
                <a:solidFill>
                  <a:srgbClr val="000000"/>
                </a:solidFill>
                <a:latin typeface="HelveticaNeueLTW20"/>
              </a:rPr>
              <a:t>, instead of cholesterol, is the primary component of the cell membrane in fungi. The primary function of </a:t>
            </a:r>
            <a:r>
              <a:rPr lang="en-US" sz="2400" dirty="0" err="1">
                <a:solidFill>
                  <a:srgbClr val="000000"/>
                </a:solidFill>
                <a:latin typeface="HelveticaNeueLTW20"/>
              </a:rPr>
              <a:t>ergosterols</a:t>
            </a:r>
            <a:r>
              <a:rPr lang="en-US" sz="2400" dirty="0">
                <a:solidFill>
                  <a:srgbClr val="000000"/>
                </a:solidFill>
                <a:latin typeface="HelveticaNeueLTW20"/>
              </a:rPr>
              <a:t> is to modulate membrane fluidity and provide a "sparking" function used to initiate growth and increase the size of the yeast cell.</a:t>
            </a:r>
            <a:endParaRPr lang="en-US" sz="2400" dirty="0"/>
          </a:p>
        </p:txBody>
      </p:sp>
    </p:spTree>
    <p:extLst>
      <p:ext uri="{BB962C8B-B14F-4D97-AF65-F5344CB8AC3E}">
        <p14:creationId xmlns:p14="http://schemas.microsoft.com/office/powerpoint/2010/main" val="3968842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0" y="1371600"/>
            <a:ext cx="7086600" cy="4590511"/>
          </a:xfrm>
          <a:prstGeom prst="rect">
            <a:avLst/>
          </a:prstGeom>
        </p:spPr>
      </p:pic>
    </p:spTree>
    <p:extLst>
      <p:ext uri="{BB962C8B-B14F-4D97-AF65-F5344CB8AC3E}">
        <p14:creationId xmlns:p14="http://schemas.microsoft.com/office/powerpoint/2010/main" val="860063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ntifungal"/>
          <p:cNvPicPr>
            <a:picLocks noChangeAspect="1" noChangeArrowheads="1"/>
          </p:cNvPicPr>
          <p:nvPr/>
        </p:nvPicPr>
        <p:blipFill rotWithShape="1">
          <a:blip r:embed="rId2">
            <a:extLst>
              <a:ext uri="{28A0092B-C50C-407E-A947-70E740481C1C}">
                <a14:useLocalDpi xmlns:a14="http://schemas.microsoft.com/office/drawing/2010/main" val="0"/>
              </a:ext>
            </a:extLst>
          </a:blip>
          <a:srcRect t="12296" b="9192"/>
          <a:stretch/>
        </p:blipFill>
        <p:spPr bwMode="auto">
          <a:xfrm>
            <a:off x="76200" y="602673"/>
            <a:ext cx="9067800" cy="579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42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81000"/>
            <a:ext cx="8763000" cy="4893647"/>
          </a:xfrm>
          <a:prstGeom prst="rect">
            <a:avLst/>
          </a:prstGeom>
        </p:spPr>
        <p:txBody>
          <a:bodyPr wrap="square">
            <a:spAutoFit/>
          </a:bodyPr>
          <a:lstStyle/>
          <a:p>
            <a:r>
              <a:rPr lang="en-US" sz="2400" dirty="0">
                <a:solidFill>
                  <a:srgbClr val="C00000"/>
                </a:solidFill>
                <a:latin typeface="Times New Roman" panose="02020603050405020304" pitchFamily="18" charset="0"/>
                <a:cs typeface="Times New Roman" panose="02020603050405020304" pitchFamily="18" charset="0"/>
              </a:rPr>
              <a:t>Anti fungal agent can be classified according to mechanism of action into:</a:t>
            </a:r>
            <a:br>
              <a:rPr lang="en-US" sz="2400" dirty="0"/>
            </a:br>
            <a:r>
              <a:rPr lang="en-US" sz="2400" dirty="0"/>
              <a:t>1- </a:t>
            </a:r>
            <a:r>
              <a:rPr lang="en-US" sz="2400" dirty="0">
                <a:solidFill>
                  <a:srgbClr val="000000"/>
                </a:solidFill>
                <a:latin typeface="HelveticaNeueLTW20"/>
              </a:rPr>
              <a:t>Agent form pores in the cell membrane</a:t>
            </a:r>
            <a:br>
              <a:rPr lang="en-US" sz="2400" dirty="0"/>
            </a:br>
            <a:r>
              <a:rPr lang="en-US" sz="2400" dirty="0">
                <a:solidFill>
                  <a:srgbClr val="000000"/>
                </a:solidFill>
                <a:latin typeface="HelveticaNeueLTW20"/>
              </a:rPr>
              <a:t>polyenes ( </a:t>
            </a:r>
            <a:r>
              <a:rPr lang="en-US" sz="2400" u="sng" dirty="0">
                <a:solidFill>
                  <a:srgbClr val="000000"/>
                </a:solidFill>
                <a:latin typeface="HelveticaNeueLTW20"/>
              </a:rPr>
              <a:t>amphotericin B </a:t>
            </a:r>
            <a:r>
              <a:rPr lang="en-US" sz="2400" dirty="0">
                <a:solidFill>
                  <a:srgbClr val="000000"/>
                </a:solidFill>
                <a:latin typeface="HelveticaNeueLTW20"/>
              </a:rPr>
              <a:t>and Nystatin)</a:t>
            </a:r>
          </a:p>
          <a:p>
            <a:br>
              <a:rPr lang="en-US" sz="2400" dirty="0"/>
            </a:br>
            <a:r>
              <a:rPr lang="en-US" sz="2400" dirty="0">
                <a:solidFill>
                  <a:srgbClr val="000000"/>
                </a:solidFill>
                <a:latin typeface="HelveticaNeueLTW20"/>
              </a:rPr>
              <a:t>2. Agents disrupt </a:t>
            </a:r>
            <a:r>
              <a:rPr lang="en-US" sz="2400" dirty="0" err="1">
                <a:solidFill>
                  <a:srgbClr val="000000"/>
                </a:solidFill>
                <a:latin typeface="HelveticaNeueLTW20"/>
              </a:rPr>
              <a:t>ergosterol</a:t>
            </a:r>
            <a:r>
              <a:rPr lang="en-US" sz="2400" dirty="0">
                <a:solidFill>
                  <a:srgbClr val="000000"/>
                </a:solidFill>
                <a:latin typeface="HelveticaNeueLTW20"/>
              </a:rPr>
              <a:t> synthesis.</a:t>
            </a:r>
            <a:br>
              <a:rPr lang="en-US" sz="2400" dirty="0"/>
            </a:br>
            <a:r>
              <a:rPr lang="en-US" sz="2400" dirty="0">
                <a:solidFill>
                  <a:srgbClr val="000000"/>
                </a:solidFill>
                <a:latin typeface="HelveticaNeueLTW20"/>
              </a:rPr>
              <a:t>a. Azole. Include </a:t>
            </a:r>
            <a:r>
              <a:rPr lang="en-US" sz="2400" i="1" dirty="0">
                <a:solidFill>
                  <a:srgbClr val="000000"/>
                </a:solidFill>
                <a:latin typeface="HelveticaNeueLTW20"/>
              </a:rPr>
              <a:t>Imidazole and </a:t>
            </a:r>
            <a:r>
              <a:rPr lang="en-US" sz="2400" i="1" dirty="0" err="1">
                <a:solidFill>
                  <a:srgbClr val="000000"/>
                </a:solidFill>
                <a:latin typeface="HelveticaNeueLTW20"/>
              </a:rPr>
              <a:t>triazole</a:t>
            </a:r>
            <a:br>
              <a:rPr lang="en-US" sz="2400" dirty="0"/>
            </a:br>
            <a:r>
              <a:rPr lang="en-US" sz="2400" dirty="0">
                <a:solidFill>
                  <a:srgbClr val="000000"/>
                </a:solidFill>
                <a:latin typeface="HelveticaNeueLTW20"/>
              </a:rPr>
              <a:t>b. </a:t>
            </a:r>
            <a:r>
              <a:rPr lang="en-US" sz="2400" u="sng" dirty="0" err="1">
                <a:solidFill>
                  <a:srgbClr val="000000"/>
                </a:solidFill>
                <a:latin typeface="HelveticaNeueLTW20"/>
              </a:rPr>
              <a:t>Allylamines</a:t>
            </a:r>
            <a:r>
              <a:rPr lang="en-US" sz="2400" u="sng" dirty="0">
                <a:solidFill>
                  <a:srgbClr val="000000"/>
                </a:solidFill>
                <a:latin typeface="HelveticaNeueLTW20"/>
              </a:rPr>
              <a:t>. </a:t>
            </a:r>
            <a:r>
              <a:rPr lang="en-US" sz="2400" dirty="0">
                <a:solidFill>
                  <a:srgbClr val="000000"/>
                </a:solidFill>
                <a:latin typeface="HelveticaNeueLTW20"/>
              </a:rPr>
              <a:t>As </a:t>
            </a:r>
            <a:r>
              <a:rPr lang="en-US" sz="2400" dirty="0" err="1">
                <a:solidFill>
                  <a:srgbClr val="000000"/>
                </a:solidFill>
                <a:latin typeface="HelveticaNeueLTW20"/>
              </a:rPr>
              <a:t>terbinafine</a:t>
            </a:r>
            <a:endParaRPr lang="en-US" sz="2400" dirty="0">
              <a:solidFill>
                <a:srgbClr val="000000"/>
              </a:solidFill>
              <a:latin typeface="HelveticaNeueLTW20"/>
            </a:endParaRPr>
          </a:p>
          <a:p>
            <a:br>
              <a:rPr lang="en-US" sz="2400" dirty="0"/>
            </a:br>
            <a:r>
              <a:rPr lang="en-US" sz="2400" dirty="0">
                <a:solidFill>
                  <a:srgbClr val="000000"/>
                </a:solidFill>
                <a:latin typeface="HelveticaNeueLTW20"/>
              </a:rPr>
              <a:t>3.A gents disrupts the mitotic spindle</a:t>
            </a:r>
            <a:br>
              <a:rPr lang="en-US" sz="2400" dirty="0"/>
            </a:br>
            <a:r>
              <a:rPr lang="en-US" sz="2400" dirty="0">
                <a:solidFill>
                  <a:srgbClr val="000000"/>
                </a:solidFill>
                <a:latin typeface="HelveticaNeueLTW20"/>
              </a:rPr>
              <a:t>as </a:t>
            </a:r>
            <a:r>
              <a:rPr lang="en-US" sz="2400" u="sng" dirty="0" err="1">
                <a:solidFill>
                  <a:srgbClr val="000000"/>
                </a:solidFill>
                <a:latin typeface="HelveticaNeueLTW20"/>
              </a:rPr>
              <a:t>Grisofulvin</a:t>
            </a:r>
            <a:r>
              <a:rPr lang="en-US" sz="2400" dirty="0">
                <a:solidFill>
                  <a:srgbClr val="000000"/>
                </a:solidFill>
                <a:latin typeface="HelveticaNeueLTW20"/>
              </a:rPr>
              <a:t> and </a:t>
            </a:r>
            <a:r>
              <a:rPr lang="en-US" sz="2400" dirty="0" err="1">
                <a:solidFill>
                  <a:srgbClr val="000000"/>
                </a:solidFill>
                <a:latin typeface="HelveticaNeueLTW20"/>
              </a:rPr>
              <a:t>caspofungin</a:t>
            </a:r>
            <a:endParaRPr lang="en-US" sz="2400" dirty="0">
              <a:solidFill>
                <a:srgbClr val="000000"/>
              </a:solidFill>
              <a:latin typeface="HelveticaNeueLTW20"/>
            </a:endParaRPr>
          </a:p>
          <a:p>
            <a:br>
              <a:rPr lang="en-US" sz="2400" dirty="0"/>
            </a:br>
            <a:r>
              <a:rPr lang="en-US" sz="2400" dirty="0">
                <a:solidFill>
                  <a:srgbClr val="000000"/>
                </a:solidFill>
                <a:latin typeface="HelveticaNeueLTW20"/>
              </a:rPr>
              <a:t>4. Agents inhibiting DNA synthesis As </a:t>
            </a:r>
            <a:r>
              <a:rPr lang="en-US" sz="2400" u="sng" dirty="0" err="1">
                <a:solidFill>
                  <a:srgbClr val="000000"/>
                </a:solidFill>
                <a:latin typeface="HelveticaNeueLTW20"/>
              </a:rPr>
              <a:t>Fluorocytosine</a:t>
            </a:r>
            <a:endParaRPr lang="en-US" sz="2400" u="sng" dirty="0"/>
          </a:p>
        </p:txBody>
      </p:sp>
      <p:pic>
        <p:nvPicPr>
          <p:cNvPr id="3" name="Picture 2"/>
          <p:cNvPicPr>
            <a:picLocks noChangeAspect="1"/>
          </p:cNvPicPr>
          <p:nvPr/>
        </p:nvPicPr>
        <p:blipFill>
          <a:blip r:embed="rId2"/>
          <a:stretch>
            <a:fillRect/>
          </a:stretch>
        </p:blipFill>
        <p:spPr>
          <a:xfrm>
            <a:off x="6096000" y="3048000"/>
            <a:ext cx="2248930" cy="1524000"/>
          </a:xfrm>
          <a:prstGeom prst="rect">
            <a:avLst/>
          </a:prstGeom>
        </p:spPr>
      </p:pic>
    </p:spTree>
    <p:extLst>
      <p:ext uri="{BB962C8B-B14F-4D97-AF65-F5344CB8AC3E}">
        <p14:creationId xmlns:p14="http://schemas.microsoft.com/office/powerpoint/2010/main" val="3044490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0870" t="8275" r="15652"/>
          <a:stretch/>
        </p:blipFill>
        <p:spPr>
          <a:xfrm>
            <a:off x="2438400" y="1066800"/>
            <a:ext cx="5181600" cy="5068003"/>
          </a:xfrm>
          <a:prstGeom prst="rect">
            <a:avLst/>
          </a:prstGeom>
        </p:spPr>
      </p:pic>
    </p:spTree>
    <p:extLst>
      <p:ext uri="{BB962C8B-B14F-4D97-AF65-F5344CB8AC3E}">
        <p14:creationId xmlns:p14="http://schemas.microsoft.com/office/powerpoint/2010/main" val="3244973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038600"/>
            <a:ext cx="7315200" cy="2277547"/>
          </a:xfrm>
          <a:prstGeom prst="rect">
            <a:avLst/>
          </a:prstGeom>
        </p:spPr>
        <p:txBody>
          <a:bodyPr wrap="square">
            <a:spAutoFit/>
          </a:bodyPr>
          <a:lstStyle/>
          <a:p>
            <a:r>
              <a:rPr lang="en-US" sz="2800" b="1" dirty="0">
                <a:solidFill>
                  <a:srgbClr val="FF0000"/>
                </a:solidFill>
              </a:rPr>
              <a:t>Antibiotics</a:t>
            </a:r>
          </a:p>
          <a:p>
            <a:endParaRPr lang="en-US" dirty="0">
              <a:solidFill>
                <a:prstClr val="black"/>
              </a:solidFill>
              <a:latin typeface="Times New Roman" pitchFamily="18" charset="0"/>
            </a:endParaRPr>
          </a:p>
          <a:p>
            <a:r>
              <a:rPr lang="en-US" sz="2400" dirty="0">
                <a:solidFill>
                  <a:prstClr val="black"/>
                </a:solidFill>
                <a:latin typeface="Times New Roman" pitchFamily="18" charset="0"/>
              </a:rPr>
              <a:t>- Fight pathogens</a:t>
            </a:r>
          </a:p>
          <a:p>
            <a:r>
              <a:rPr lang="en-US" sz="2400" dirty="0">
                <a:solidFill>
                  <a:prstClr val="black"/>
                </a:solidFill>
                <a:latin typeface="Times New Roman" pitchFamily="18" charset="0"/>
              </a:rPr>
              <a:t>- Interfere with formation of cell walls </a:t>
            </a:r>
          </a:p>
          <a:p>
            <a:r>
              <a:rPr lang="en-US" sz="2400" dirty="0">
                <a:solidFill>
                  <a:prstClr val="black"/>
                </a:solidFill>
                <a:latin typeface="Times New Roman" pitchFamily="18" charset="0"/>
              </a:rPr>
              <a:t>- Many obtained from bacteria or fungi </a:t>
            </a:r>
          </a:p>
          <a:p>
            <a:r>
              <a:rPr lang="en-US" sz="2400" dirty="0">
                <a:solidFill>
                  <a:prstClr val="black"/>
                </a:solidFill>
                <a:latin typeface="Times New Roman" pitchFamily="18" charset="0"/>
              </a:rPr>
              <a:t>- Others produced synthetically</a:t>
            </a:r>
          </a:p>
        </p:txBody>
      </p:sp>
      <p:sp>
        <p:nvSpPr>
          <p:cNvPr id="3" name="TextBox 2"/>
          <p:cNvSpPr txBox="1"/>
          <p:nvPr/>
        </p:nvSpPr>
        <p:spPr>
          <a:xfrm>
            <a:off x="-7620" y="304800"/>
            <a:ext cx="8458200" cy="3477875"/>
          </a:xfrm>
          <a:prstGeom prst="rect">
            <a:avLst/>
          </a:prstGeom>
          <a:noFill/>
        </p:spPr>
        <p:txBody>
          <a:bodyPr wrap="square" rtlCol="0">
            <a:spAutoFit/>
          </a:bodyPr>
          <a:lstStyle/>
          <a:p>
            <a:pPr algn="just"/>
            <a:r>
              <a:rPr lang="en-US" sz="2800" b="1" dirty="0">
                <a:solidFill>
                  <a:srgbClr val="FF0000"/>
                </a:solidFill>
                <a:latin typeface="Times New Roman" pitchFamily="18" charset="0"/>
                <a:cs typeface="Times New Roman" pitchFamily="18" charset="0"/>
              </a:rPr>
              <a:t>Antibiotics ( Antibacterial)</a:t>
            </a:r>
          </a:p>
          <a:p>
            <a:pPr algn="just"/>
            <a:endParaRPr lang="en-US" sz="2400" dirty="0">
              <a:solidFill>
                <a:prstClr val="black"/>
              </a:solidFill>
              <a:latin typeface="Times New Roman" pitchFamily="18" charset="0"/>
              <a:cs typeface="Times New Roman" pitchFamily="18" charset="0"/>
            </a:endParaRPr>
          </a:p>
          <a:p>
            <a:pPr marL="0" lvl="1" algn="just"/>
            <a:r>
              <a:rPr lang="en-US" sz="2400" dirty="0">
                <a:solidFill>
                  <a:prstClr val="black"/>
                </a:solidFill>
                <a:latin typeface="Times New Roman" pitchFamily="18" charset="0"/>
                <a:cs typeface="Times New Roman" pitchFamily="18" charset="0"/>
              </a:rPr>
              <a:t>Antibiotics are drugs  that kill or inhibit the growth of bacteria and are used to treat bacterial infections. Most of them produced in nature by soil </a:t>
            </a:r>
            <a:r>
              <a:rPr lang="en-US" sz="2400" b="1" dirty="0">
                <a:solidFill>
                  <a:prstClr val="black"/>
                </a:solidFill>
                <a:latin typeface="Times New Roman" pitchFamily="18" charset="0"/>
                <a:cs typeface="Times New Roman" pitchFamily="18" charset="0"/>
              </a:rPr>
              <a:t>bacteria</a:t>
            </a:r>
            <a:r>
              <a:rPr lang="en-US" sz="2400" dirty="0">
                <a:solidFill>
                  <a:prstClr val="black"/>
                </a:solidFill>
                <a:latin typeface="Times New Roman" pitchFamily="18" charset="0"/>
                <a:cs typeface="Times New Roman" pitchFamily="18" charset="0"/>
              </a:rPr>
              <a:t> (</a:t>
            </a:r>
            <a:r>
              <a:rPr lang="en-US" altLang="en-US" sz="2400" b="1" dirty="0" err="1">
                <a:solidFill>
                  <a:srgbClr val="FF0000"/>
                </a:solidFill>
              </a:rPr>
              <a:t>Polymyxin</a:t>
            </a:r>
            <a:r>
              <a:rPr lang="en-US" altLang="en-US" sz="2400" b="1" dirty="0">
                <a:solidFill>
                  <a:srgbClr val="FF0000"/>
                </a:solidFill>
              </a:rPr>
              <a:t> B, </a:t>
            </a:r>
            <a:r>
              <a:rPr lang="en-US" altLang="en-US" sz="2400" b="1" dirty="0" err="1">
                <a:solidFill>
                  <a:srgbClr val="FF0000"/>
                </a:solidFill>
              </a:rPr>
              <a:t>Colistin</a:t>
            </a:r>
            <a:r>
              <a:rPr lang="en-US" altLang="en-US" sz="2400" b="1" dirty="0"/>
              <a:t>, Bacitracin</a:t>
            </a:r>
            <a:r>
              <a:rPr lang="en-US" altLang="en-US" sz="2400" dirty="0"/>
              <a:t>, </a:t>
            </a:r>
            <a:r>
              <a:rPr lang="en-US" altLang="en-US" sz="2400" dirty="0" err="1"/>
              <a:t>Aztreonam</a:t>
            </a:r>
            <a:r>
              <a:rPr lang="en-US" altLang="en-US" sz="2400" dirty="0"/>
              <a:t>, </a:t>
            </a:r>
            <a:r>
              <a:rPr lang="en-US" sz="2400" dirty="0">
                <a:solidFill>
                  <a:prstClr val="black"/>
                </a:solidFill>
                <a:latin typeface="Times New Roman" pitchFamily="18" charset="0"/>
                <a:cs typeface="Times New Roman" pitchFamily="18" charset="0"/>
              </a:rPr>
              <a:t> </a:t>
            </a:r>
            <a:r>
              <a:rPr lang="en-US" sz="2400" b="1" dirty="0">
                <a:solidFill>
                  <a:prstClr val="black"/>
                </a:solidFill>
                <a:latin typeface="Times New Roman" pitchFamily="18" charset="0"/>
                <a:cs typeface="Times New Roman" pitchFamily="18" charset="0"/>
              </a:rPr>
              <a:t>fungi</a:t>
            </a:r>
            <a:r>
              <a:rPr lang="en-US" sz="2400" dirty="0">
                <a:solidFill>
                  <a:prstClr val="black"/>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Penicillin, </a:t>
            </a:r>
            <a:r>
              <a:rPr lang="en-US" sz="2400" b="1" dirty="0" err="1">
                <a:solidFill>
                  <a:srgbClr val="FF0000"/>
                </a:solidFill>
                <a:latin typeface="Times New Roman" pitchFamily="18" charset="0"/>
                <a:cs typeface="Times New Roman" pitchFamily="18" charset="0"/>
              </a:rPr>
              <a:t>Griseofulvin</a:t>
            </a:r>
            <a:r>
              <a:rPr lang="en-US" sz="2400" dirty="0">
                <a:solidFill>
                  <a:srgbClr val="FF0000"/>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Cephalosporin)  and </a:t>
            </a:r>
            <a:r>
              <a:rPr lang="en-US" sz="2400" b="1" dirty="0" err="1">
                <a:latin typeface="Times New Roman" pitchFamily="18" charset="0"/>
                <a:cs typeface="Times New Roman" pitchFamily="18" charset="0"/>
              </a:rPr>
              <a:t>actinomycetes</a:t>
            </a:r>
            <a:r>
              <a:rPr lang="en-US" sz="2400" dirty="0">
                <a:solidFill>
                  <a:prstClr val="black"/>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Aminoglycosides</a:t>
            </a:r>
            <a:r>
              <a:rPr lang="en-US" sz="2400" b="1" dirty="0">
                <a:solidFill>
                  <a:prstClr val="black"/>
                </a:solidFill>
                <a:latin typeface="Times New Roman" pitchFamily="18" charset="0"/>
                <a:cs typeface="Times New Roman" pitchFamily="18" charset="0"/>
              </a:rPr>
              <a:t>,</a:t>
            </a:r>
            <a:r>
              <a:rPr lang="en-US" sz="2400" dirty="0">
                <a:solidFill>
                  <a:prstClr val="black"/>
                </a:solidFill>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Macrolides</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Tetracyclines</a:t>
            </a:r>
            <a:r>
              <a:rPr lang="en-US" sz="2400" dirty="0">
                <a:solidFill>
                  <a:prstClr val="black"/>
                </a:solidFill>
                <a:latin typeface="Times New Roman" pitchFamily="18" charset="0"/>
                <a:cs typeface="Times New Roman" pitchFamily="18" charset="0"/>
              </a:rPr>
              <a:t>, </a:t>
            </a:r>
            <a:r>
              <a:rPr lang="en-US" sz="2400" b="1" dirty="0">
                <a:solidFill>
                  <a:prstClr val="black"/>
                </a:solidFill>
                <a:latin typeface="Times New Roman" pitchFamily="18" charset="0"/>
                <a:cs typeface="Times New Roman" pitchFamily="18" charset="0"/>
              </a:rPr>
              <a:t>Polyenes,</a:t>
            </a:r>
            <a:r>
              <a:rPr lang="en-US" sz="2400" dirty="0">
                <a:solidFill>
                  <a:prstClr val="black"/>
                </a:solidFill>
                <a:latin typeface="Times New Roman" pitchFamily="18" charset="0"/>
                <a:cs typeface="Times New Roman" pitchFamily="18" charset="0"/>
              </a:rPr>
              <a:t> Chloramphenicol)</a:t>
            </a:r>
          </a:p>
          <a:p>
            <a:pPr marL="0" lvl="1" algn="just"/>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537509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85800"/>
            <a:ext cx="8229600" cy="3539430"/>
          </a:xfrm>
          <a:prstGeom prst="rect">
            <a:avLst/>
          </a:prstGeom>
        </p:spPr>
        <p:txBody>
          <a:bodyPr wrap="square">
            <a:spAutoFit/>
          </a:bodyPr>
          <a:lstStyle/>
          <a:p>
            <a:r>
              <a:rPr lang="en-US" sz="2800" b="1" dirty="0">
                <a:solidFill>
                  <a:srgbClr val="FF0000"/>
                </a:solidFill>
                <a:latin typeface="Times New Roman" pitchFamily="18" charset="0"/>
                <a:cs typeface="Times New Roman" pitchFamily="18" charset="0"/>
              </a:rPr>
              <a:t>Antiviral drugs</a:t>
            </a:r>
          </a:p>
          <a:p>
            <a:endParaRPr lang="en-US" sz="2800" dirty="0">
              <a:solidFill>
                <a:prstClr val="black"/>
              </a:solidFill>
              <a:latin typeface="Times New Roman" pitchFamily="18" charset="0"/>
              <a:cs typeface="Times New Roman" pitchFamily="18" charset="0"/>
            </a:endParaRPr>
          </a:p>
          <a:p>
            <a:pPr marL="342900" indent="-342900">
              <a:buFont typeface="Wingdings" panose="05000000000000000000" pitchFamily="2" charset="2"/>
              <a:buChar char="§"/>
            </a:pPr>
            <a:r>
              <a:rPr lang="en-US" sz="2800" dirty="0">
                <a:solidFill>
                  <a:prstClr val="black"/>
                </a:solidFill>
                <a:latin typeface="Times New Roman" pitchFamily="18" charset="0"/>
                <a:cs typeface="Times New Roman" pitchFamily="18" charset="0"/>
              </a:rPr>
              <a:t> Antiviral chemotherapy is still in its infancy.</a:t>
            </a:r>
          </a:p>
          <a:p>
            <a:pPr marL="342900" indent="-342900">
              <a:buFont typeface="Wingdings" panose="05000000000000000000" pitchFamily="2" charset="2"/>
              <a:buChar char="§"/>
            </a:pPr>
            <a:r>
              <a:rPr lang="en-US" sz="2800" dirty="0">
                <a:solidFill>
                  <a:prstClr val="black"/>
                </a:solidFill>
                <a:latin typeface="Times New Roman" pitchFamily="18" charset="0"/>
                <a:cs typeface="Times New Roman" pitchFamily="18" charset="0"/>
              </a:rPr>
              <a:t>Viruses are more difficult ‘targets’ than bacteria: they are most vulnerable during reproduction, but all use host cell organelles and enzymes to do this, so that antiviral compounds are often as toxic to host cells as to virus.</a:t>
            </a:r>
          </a:p>
        </p:txBody>
      </p:sp>
    </p:spTree>
    <p:extLst>
      <p:ext uri="{BB962C8B-B14F-4D97-AF65-F5344CB8AC3E}">
        <p14:creationId xmlns:p14="http://schemas.microsoft.com/office/powerpoint/2010/main" val="1768457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antiviral dru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17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548"/>
          <a:stretch/>
        </p:blipFill>
        <p:spPr bwMode="auto">
          <a:xfrm>
            <a:off x="452528" y="154461"/>
            <a:ext cx="8287354" cy="64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936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difference between non nucleoside and nucleoside inhibi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77139"/>
            <a:ext cx="3381375" cy="435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725" y="863025"/>
            <a:ext cx="4562475" cy="355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450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ntiviral dru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86313"/>
            <a:ext cx="8378825" cy="629068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7239000" y="381000"/>
            <a:ext cx="1676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INFORMATION</a:t>
            </a:r>
          </a:p>
        </p:txBody>
      </p:sp>
    </p:spTree>
    <p:extLst>
      <p:ext uri="{BB962C8B-B14F-4D97-AF65-F5344CB8AC3E}">
        <p14:creationId xmlns:p14="http://schemas.microsoft.com/office/powerpoint/2010/main" val="2816626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 y="-28515"/>
            <a:ext cx="873828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en-US" altLang="zh-CN" sz="2400" b="1" u="sng" dirty="0" err="1">
                <a:solidFill>
                  <a:srgbClr val="FF0000"/>
                </a:solidFill>
                <a:latin typeface="Times New Roman" pitchFamily="18" charset="0"/>
                <a:cs typeface="Times New Roman" pitchFamily="18" charset="0"/>
              </a:rPr>
              <a:t>Antiprotozoan</a:t>
            </a:r>
            <a:r>
              <a:rPr lang="en-US" altLang="zh-CN" sz="2400" u="sng" dirty="0">
                <a:solidFill>
                  <a:srgbClr val="FF0000"/>
                </a:solidFill>
                <a:latin typeface="Times New Roman" pitchFamily="18" charset="0"/>
                <a:cs typeface="Times New Roman" pitchFamily="18" charset="0"/>
              </a:rPr>
              <a:t> </a:t>
            </a:r>
            <a:r>
              <a:rPr lang="en-US" altLang="zh-CN" sz="2400" b="1" u="sng" dirty="0">
                <a:solidFill>
                  <a:srgbClr val="FF0000"/>
                </a:solidFill>
                <a:latin typeface="Times New Roman" pitchFamily="18" charset="0"/>
                <a:cs typeface="Times New Roman" pitchFamily="18" charset="0"/>
              </a:rPr>
              <a:t>and</a:t>
            </a:r>
            <a:r>
              <a:rPr lang="en-US" altLang="zh-CN" sz="2400" u="sng" dirty="0">
                <a:solidFill>
                  <a:srgbClr val="FF0000"/>
                </a:solidFill>
                <a:latin typeface="Times New Roman" pitchFamily="18" charset="0"/>
                <a:cs typeface="Times New Roman" pitchFamily="18" charset="0"/>
              </a:rPr>
              <a:t> </a:t>
            </a:r>
            <a:r>
              <a:rPr lang="en-US" altLang="zh-CN" sz="2400" b="1" u="sng" dirty="0" err="1">
                <a:solidFill>
                  <a:srgbClr val="FF0000"/>
                </a:solidFill>
                <a:latin typeface="Times New Roman" pitchFamily="18" charset="0"/>
                <a:cs typeface="Times New Roman" pitchFamily="18" charset="0"/>
              </a:rPr>
              <a:t>Antihelminthic</a:t>
            </a:r>
            <a:r>
              <a:rPr lang="en-US" altLang="zh-CN" sz="2400" u="sng" dirty="0">
                <a:solidFill>
                  <a:srgbClr val="FF0000"/>
                </a:solidFill>
                <a:latin typeface="Times New Roman" pitchFamily="18" charset="0"/>
                <a:cs typeface="Times New Roman" pitchFamily="18" charset="0"/>
              </a:rPr>
              <a:t> </a:t>
            </a:r>
            <a:r>
              <a:rPr lang="en-US" altLang="zh-CN" sz="2400" b="1" u="sng" dirty="0">
                <a:solidFill>
                  <a:srgbClr val="FF0000"/>
                </a:solidFill>
                <a:latin typeface="Times New Roman" pitchFamily="18" charset="0"/>
                <a:cs typeface="Times New Roman" pitchFamily="18" charset="0"/>
              </a:rPr>
              <a:t>Drugs</a:t>
            </a:r>
            <a:endParaRPr lang="en-US" altLang="zh-CN" sz="2400" dirty="0">
              <a:solidFill>
                <a:srgbClr val="FF0000"/>
              </a:solidFill>
              <a:latin typeface="Times New Roman" pitchFamily="18" charset="0"/>
              <a:cs typeface="Times New Roman" pitchFamily="18" charset="0"/>
            </a:endParaRPr>
          </a:p>
          <a:p>
            <a:pPr algn="justLow" eaLnBrk="0" fontAlgn="base" hangingPunct="0">
              <a:lnSpc>
                <a:spcPct val="150000"/>
              </a:lnSpc>
              <a:spcBef>
                <a:spcPct val="0"/>
              </a:spcBef>
              <a:spcAft>
                <a:spcPct val="0"/>
              </a:spcAft>
            </a:pPr>
            <a:r>
              <a:rPr lang="en-US" altLang="zh-CN" sz="2400" dirty="0">
                <a:solidFill>
                  <a:prstClr val="black"/>
                </a:solidFill>
                <a:latin typeface="Times New Roman" pitchFamily="18" charset="0"/>
                <a:cs typeface="Times New Roman" pitchFamily="18" charset="0"/>
              </a:rPr>
              <a:t> </a:t>
            </a:r>
            <a:r>
              <a:rPr lang="en-US" altLang="zh-CN" sz="2400" b="1" dirty="0" err="1">
                <a:solidFill>
                  <a:prstClr val="black"/>
                </a:solidFill>
                <a:latin typeface="Times New Roman" pitchFamily="18" charset="0"/>
                <a:cs typeface="Times New Roman" pitchFamily="18" charset="0"/>
              </a:rPr>
              <a:t>Chloroquine</a:t>
            </a:r>
            <a:r>
              <a:rPr lang="en-US" altLang="zh-CN" sz="2400" dirty="0">
                <a:solidFill>
                  <a:prstClr val="black"/>
                </a:solidFill>
                <a:latin typeface="Times New Roman" pitchFamily="18" charset="0"/>
                <a:cs typeface="Times New Roman" pitchFamily="18" charset="0"/>
              </a:rPr>
              <a:t> and </a:t>
            </a:r>
            <a:r>
              <a:rPr lang="en-US" altLang="zh-CN" sz="2400" b="1" dirty="0" err="1">
                <a:solidFill>
                  <a:prstClr val="black"/>
                </a:solidFill>
                <a:latin typeface="Times New Roman" pitchFamily="18" charset="0"/>
                <a:cs typeface="Times New Roman" pitchFamily="18" charset="0"/>
              </a:rPr>
              <a:t>quinacrine</a:t>
            </a:r>
            <a:r>
              <a:rPr lang="en-US" altLang="zh-CN" sz="2400" b="1" dirty="0">
                <a:solidFill>
                  <a:prstClr val="black"/>
                </a:solidFill>
                <a:latin typeface="Times New Roman" pitchFamily="18" charset="0"/>
                <a:cs typeface="Times New Roman" pitchFamily="18" charset="0"/>
              </a:rPr>
              <a:t> stop DNA synthesis</a:t>
            </a:r>
            <a:r>
              <a:rPr lang="en-US" altLang="zh-CN" sz="2400" dirty="0">
                <a:solidFill>
                  <a:prstClr val="black"/>
                </a:solidFill>
                <a:latin typeface="Times New Roman" pitchFamily="18" charset="0"/>
                <a:cs typeface="Times New Roman" pitchFamily="18" charset="0"/>
              </a:rPr>
              <a:t> by intercalation between base pairs.</a:t>
            </a:r>
          </a:p>
          <a:p>
            <a:pPr algn="justLow" eaLnBrk="0" fontAlgn="base" hangingPunct="0">
              <a:lnSpc>
                <a:spcPct val="150000"/>
              </a:lnSpc>
              <a:spcBef>
                <a:spcPct val="0"/>
              </a:spcBef>
              <a:spcAft>
                <a:spcPct val="0"/>
              </a:spcAft>
            </a:pPr>
            <a:r>
              <a:rPr lang="en-US" altLang="zh-CN" sz="2400" u="sng" dirty="0">
                <a:solidFill>
                  <a:prstClr val="black"/>
                </a:solidFill>
                <a:latin typeface="Times New Roman" pitchFamily="18" charset="0"/>
                <a:cs typeface="Times New Roman" pitchFamily="18" charset="0"/>
              </a:rPr>
              <a:t> </a:t>
            </a:r>
            <a:r>
              <a:rPr lang="en-US" altLang="zh-CN" sz="2400" b="1" u="sng" dirty="0">
                <a:solidFill>
                  <a:prstClr val="black"/>
                </a:solidFill>
                <a:latin typeface="Times New Roman" pitchFamily="18" charset="0"/>
                <a:cs typeface="Times New Roman" pitchFamily="18" charset="0"/>
              </a:rPr>
              <a:t>metronidazole(is an antibiotic that is used to treat a wide variety of infections. It works by stopping the growth of certain bacteria and parasites.)</a:t>
            </a:r>
            <a:r>
              <a:rPr lang="en-US" altLang="zh-CN" sz="2400" dirty="0">
                <a:solidFill>
                  <a:prstClr val="black"/>
                </a:solidFill>
                <a:latin typeface="Times New Roman" pitchFamily="18" charset="0"/>
                <a:cs typeface="Times New Roman" pitchFamily="18" charset="0"/>
              </a:rPr>
              <a:t> </a:t>
            </a:r>
          </a:p>
          <a:p>
            <a:pPr algn="justLow" eaLnBrk="0" fontAlgn="base" hangingPunct="0">
              <a:lnSpc>
                <a:spcPct val="150000"/>
              </a:lnSpc>
              <a:spcBef>
                <a:spcPct val="0"/>
              </a:spcBef>
              <a:spcAft>
                <a:spcPct val="0"/>
              </a:spcAft>
            </a:pPr>
            <a:r>
              <a:rPr lang="en-US" altLang="zh-CN" sz="2400"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Antihelminthic</a:t>
            </a:r>
            <a:r>
              <a:rPr lang="en-US" altLang="zh-CN" sz="2400" dirty="0">
                <a:solidFill>
                  <a:srgbClr val="FF0000"/>
                </a:solidFill>
                <a:latin typeface="Times New Roman" pitchFamily="18" charset="0"/>
                <a:cs typeface="Times New Roman" pitchFamily="18" charset="0"/>
              </a:rPr>
              <a:t> </a:t>
            </a:r>
            <a:r>
              <a:rPr lang="en-US" altLang="zh-CN" sz="2400" dirty="0">
                <a:solidFill>
                  <a:prstClr val="black"/>
                </a:solidFill>
                <a:latin typeface="Times New Roman" pitchFamily="18" charset="0"/>
                <a:cs typeface="Times New Roman" pitchFamily="18" charset="0"/>
              </a:rPr>
              <a:t>drugs include</a:t>
            </a:r>
            <a:r>
              <a:rPr lang="en-US" altLang="zh-CN" sz="2400" u="sng" dirty="0">
                <a:solidFill>
                  <a:prstClr val="black"/>
                </a:solidFill>
                <a:latin typeface="Times New Roman" pitchFamily="18" charset="0"/>
                <a:cs typeface="Times New Roman" pitchFamily="18" charset="0"/>
              </a:rPr>
              <a:t> </a:t>
            </a:r>
            <a:r>
              <a:rPr lang="en-US" altLang="zh-CN" sz="2400" b="1" u="sng" dirty="0" err="1">
                <a:solidFill>
                  <a:prstClr val="black"/>
                </a:solidFill>
                <a:latin typeface="Times New Roman" pitchFamily="18" charset="0"/>
                <a:cs typeface="Times New Roman" pitchFamily="18" charset="0"/>
              </a:rPr>
              <a:t>niclosamide</a:t>
            </a:r>
            <a:r>
              <a:rPr lang="en-US" altLang="zh-CN" sz="2400" b="1" u="sng" dirty="0">
                <a:solidFill>
                  <a:prstClr val="black"/>
                </a:solidFill>
                <a:latin typeface="Times New Roman" pitchFamily="18" charset="0"/>
                <a:cs typeface="Times New Roman" pitchFamily="18" charset="0"/>
              </a:rPr>
              <a:t> ( is effective against </a:t>
            </a:r>
            <a:r>
              <a:rPr lang="en-US" altLang="zh-CN" sz="2400" b="1" u="sng" dirty="0" err="1">
                <a:solidFill>
                  <a:prstClr val="black"/>
                </a:solidFill>
                <a:latin typeface="Times New Roman" pitchFamily="18" charset="0"/>
                <a:cs typeface="Times New Roman" pitchFamily="18" charset="0"/>
              </a:rPr>
              <a:t>cestodes</a:t>
            </a:r>
            <a:r>
              <a:rPr lang="en-US" altLang="zh-CN" sz="2400" b="1" u="sng" dirty="0">
                <a:solidFill>
                  <a:prstClr val="black"/>
                </a:solidFill>
                <a:latin typeface="Times New Roman" pitchFamily="18" charset="0"/>
                <a:cs typeface="Times New Roman" pitchFamily="18" charset="0"/>
              </a:rPr>
              <a:t> that infect humans and many other animals.), </a:t>
            </a:r>
            <a:endParaRPr lang="en-US" altLang="zh-CN" sz="2400" dirty="0">
              <a:solidFill>
                <a:prstClr val="black"/>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509246"/>
            <a:ext cx="3733800" cy="219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200400" y="5257800"/>
            <a:ext cx="20574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Mebendazole</a:t>
            </a:r>
            <a:endParaRPr lang="en-US" dirty="0"/>
          </a:p>
          <a:p>
            <a:pPr algn="ctr"/>
            <a:r>
              <a:rPr lang="en-US" dirty="0" err="1"/>
              <a:t>praziquantel</a:t>
            </a:r>
            <a:endParaRPr lang="en-US" dirty="0"/>
          </a:p>
          <a:p>
            <a:pPr algn="ctr"/>
            <a:endParaRPr lang="en-US" dirty="0"/>
          </a:p>
        </p:txBody>
      </p:sp>
    </p:spTree>
    <p:extLst>
      <p:ext uri="{BB962C8B-B14F-4D97-AF65-F5344CB8AC3E}">
        <p14:creationId xmlns:p14="http://schemas.microsoft.com/office/powerpoint/2010/main" val="224997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15400" cy="3021276"/>
          </a:xfrm>
          <a:prstGeom prst="rect">
            <a:avLst/>
          </a:prstGeom>
        </p:spPr>
        <p:txBody>
          <a:bodyPr wrap="square">
            <a:spAutoFit/>
          </a:bodyPr>
          <a:lstStyle/>
          <a:p>
            <a:pPr algn="just">
              <a:lnSpc>
                <a:spcPct val="150000"/>
              </a:lnSpc>
            </a:pPr>
            <a:r>
              <a:rPr lang="en-US" sz="2600" b="1" dirty="0" err="1">
                <a:solidFill>
                  <a:srgbClr val="FF0000"/>
                </a:solidFill>
                <a:latin typeface="Times New Roman" pitchFamily="18" charset="0"/>
                <a:cs typeface="Times New Roman" pitchFamily="18" charset="0"/>
              </a:rPr>
              <a:t>Bacteriocins</a:t>
            </a:r>
            <a:r>
              <a:rPr lang="en-US" sz="2600" b="1" dirty="0">
                <a:solidFill>
                  <a:srgbClr val="FF0000"/>
                </a:solidFill>
                <a:latin typeface="Times New Roman" pitchFamily="18" charset="0"/>
                <a:cs typeface="Times New Roman" pitchFamily="18" charset="0"/>
              </a:rPr>
              <a:t> </a:t>
            </a:r>
            <a:r>
              <a:rPr lang="en-US" sz="2600" dirty="0">
                <a:solidFill>
                  <a:prstClr val="black"/>
                </a:solidFill>
                <a:latin typeface="Times New Roman" pitchFamily="18" charset="0"/>
                <a:cs typeface="Times New Roman" pitchFamily="18" charset="0"/>
              </a:rPr>
              <a:t>are </a:t>
            </a:r>
            <a:r>
              <a:rPr lang="en-US" sz="2600" dirty="0" err="1">
                <a:solidFill>
                  <a:prstClr val="black"/>
                </a:solidFill>
                <a:latin typeface="Times New Roman" pitchFamily="18" charset="0"/>
                <a:cs typeface="Times New Roman" pitchFamily="18" charset="0"/>
              </a:rPr>
              <a:t>proteinaceous</a:t>
            </a:r>
            <a:r>
              <a:rPr lang="en-US" sz="2600" dirty="0">
                <a:solidFill>
                  <a:prstClr val="black"/>
                </a:solidFill>
                <a:latin typeface="Times New Roman" pitchFamily="18" charset="0"/>
                <a:cs typeface="Times New Roman" pitchFamily="18" charset="0"/>
              </a:rPr>
              <a:t> toxins produced by bacteria to inhibit the growth of similar or closely related bacterial strain(s). They are structurally, functionally, and ecologically diverse. Applications of </a:t>
            </a:r>
            <a:r>
              <a:rPr lang="en-US" sz="2600" dirty="0" err="1">
                <a:solidFill>
                  <a:prstClr val="black"/>
                </a:solidFill>
                <a:latin typeface="Times New Roman" pitchFamily="18" charset="0"/>
                <a:cs typeface="Times New Roman" pitchFamily="18" charset="0"/>
              </a:rPr>
              <a:t>bacteriocins</a:t>
            </a:r>
            <a:r>
              <a:rPr lang="en-US" sz="2600" dirty="0">
                <a:solidFill>
                  <a:prstClr val="black"/>
                </a:solidFill>
                <a:latin typeface="Times New Roman" pitchFamily="18" charset="0"/>
                <a:cs typeface="Times New Roman" pitchFamily="18" charset="0"/>
              </a:rPr>
              <a:t> are being tested to assess their application as narrow-spectrum antibiotics</a:t>
            </a:r>
          </a:p>
        </p:txBody>
      </p:sp>
      <p:sp>
        <p:nvSpPr>
          <p:cNvPr id="3" name="Rectangle 2"/>
          <p:cNvSpPr/>
          <p:nvPr/>
        </p:nvSpPr>
        <p:spPr>
          <a:xfrm>
            <a:off x="32950" y="3429000"/>
            <a:ext cx="9111049" cy="3093154"/>
          </a:xfrm>
          <a:prstGeom prst="rect">
            <a:avLst/>
          </a:prstGeom>
        </p:spPr>
        <p:txBody>
          <a:bodyPr wrap="square">
            <a:spAutoFit/>
          </a:bodyPr>
          <a:lstStyle/>
          <a:p>
            <a:pPr algn="just">
              <a:lnSpc>
                <a:spcPct val="150000"/>
              </a:lnSpc>
            </a:pPr>
            <a:r>
              <a:rPr lang="en-US" sz="2600" dirty="0" err="1">
                <a:solidFill>
                  <a:prstClr val="black"/>
                </a:solidFill>
                <a:latin typeface="Times New Roman" pitchFamily="18" charset="0"/>
                <a:cs typeface="Times New Roman" pitchFamily="18" charset="0"/>
              </a:rPr>
              <a:t>Bacteriocins</a:t>
            </a:r>
            <a:r>
              <a:rPr lang="en-US" sz="2600" dirty="0">
                <a:solidFill>
                  <a:prstClr val="black"/>
                </a:solidFill>
                <a:latin typeface="Times New Roman" pitchFamily="18" charset="0"/>
                <a:cs typeface="Times New Roman" pitchFamily="18" charset="0"/>
              </a:rPr>
              <a:t> were first discovered by A. Gratia in 1925.He was involved in the process of searching for ways to kill bacteria, which also resulted in the development of antibiotics and the discovery of bacteriophage, all within a span of a few years. He called his first discovery a </a:t>
            </a:r>
            <a:r>
              <a:rPr lang="en-US" sz="2600" dirty="0" err="1">
                <a:solidFill>
                  <a:prstClr val="black"/>
                </a:solidFill>
                <a:latin typeface="Times New Roman" pitchFamily="18" charset="0"/>
                <a:cs typeface="Times New Roman" pitchFamily="18" charset="0"/>
              </a:rPr>
              <a:t>colicine</a:t>
            </a:r>
            <a:r>
              <a:rPr lang="en-US" sz="2600" dirty="0">
                <a:solidFill>
                  <a:prstClr val="black"/>
                </a:solidFill>
                <a:latin typeface="Times New Roman" pitchFamily="18" charset="0"/>
                <a:cs typeface="Times New Roman" pitchFamily="18" charset="0"/>
              </a:rPr>
              <a:t> because it killed </a:t>
            </a:r>
            <a:r>
              <a:rPr lang="en-US" sz="2600" i="1" dirty="0">
                <a:solidFill>
                  <a:prstClr val="black"/>
                </a:solidFill>
                <a:latin typeface="Times New Roman" pitchFamily="18" charset="0"/>
                <a:cs typeface="Times New Roman" pitchFamily="18" charset="0"/>
              </a:rPr>
              <a:t>E. coli.</a:t>
            </a:r>
          </a:p>
        </p:txBody>
      </p:sp>
    </p:spTree>
    <p:extLst>
      <p:ext uri="{BB962C8B-B14F-4D97-AF65-F5344CB8AC3E}">
        <p14:creationId xmlns:p14="http://schemas.microsoft.com/office/powerpoint/2010/main" val="1060795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5867312" cy="523220"/>
          </a:xfrm>
          <a:prstGeom prst="rect">
            <a:avLst/>
          </a:prstGeom>
        </p:spPr>
        <p:txBody>
          <a:bodyPr wrap="none">
            <a:spAutoFit/>
          </a:bodyPr>
          <a:lstStyle/>
          <a:p>
            <a:r>
              <a:rPr lang="en-US" sz="2800" b="1" dirty="0">
                <a:solidFill>
                  <a:srgbClr val="FF0000"/>
                </a:solidFill>
                <a:latin typeface="Times New Roman" pitchFamily="18" charset="0"/>
                <a:cs typeface="Times New Roman" pitchFamily="18" charset="0"/>
              </a:rPr>
              <a:t>Methods of  </a:t>
            </a:r>
            <a:r>
              <a:rPr lang="en-US" sz="2800" b="1" dirty="0" err="1">
                <a:solidFill>
                  <a:srgbClr val="FF0000"/>
                </a:solidFill>
                <a:latin typeface="Times New Roman" pitchFamily="18" charset="0"/>
                <a:cs typeface="Times New Roman" pitchFamily="18" charset="0"/>
              </a:rPr>
              <a:t>bacteriocin</a:t>
            </a:r>
            <a:r>
              <a:rPr lang="en-US" sz="2800" b="1" dirty="0">
                <a:solidFill>
                  <a:srgbClr val="FF0000"/>
                </a:solidFill>
                <a:latin typeface="Times New Roman" pitchFamily="18" charset="0"/>
                <a:cs typeface="Times New Roman" pitchFamily="18" charset="0"/>
              </a:rPr>
              <a:t> classification</a:t>
            </a:r>
          </a:p>
        </p:txBody>
      </p:sp>
      <p:sp>
        <p:nvSpPr>
          <p:cNvPr id="3" name="Rectangle 2"/>
          <p:cNvSpPr/>
          <p:nvPr/>
        </p:nvSpPr>
        <p:spPr>
          <a:xfrm>
            <a:off x="228600" y="1066800"/>
            <a:ext cx="8458200" cy="3416320"/>
          </a:xfrm>
          <a:prstGeom prst="rect">
            <a:avLst/>
          </a:prstGeom>
        </p:spPr>
        <p:txBody>
          <a:bodyPr wrap="square">
            <a:spAutoFit/>
          </a:bodyPr>
          <a:lstStyle/>
          <a:p>
            <a:pPr algn="just">
              <a:lnSpc>
                <a:spcPct val="150000"/>
              </a:lnSpc>
            </a:pPr>
            <a:r>
              <a:rPr lang="en-US" sz="2400" dirty="0">
                <a:solidFill>
                  <a:prstClr val="black"/>
                </a:solidFill>
                <a:latin typeface="Times New Roman" pitchFamily="18" charset="0"/>
                <a:cs typeface="Times New Roman" pitchFamily="18" charset="0"/>
              </a:rPr>
              <a:t>Alternative methods of classification include: </a:t>
            </a:r>
          </a:p>
          <a:p>
            <a:pPr algn="just">
              <a:lnSpc>
                <a:spcPct val="150000"/>
              </a:lnSpc>
            </a:pPr>
            <a:r>
              <a:rPr lang="en-US" sz="2400" dirty="0">
                <a:solidFill>
                  <a:prstClr val="black"/>
                </a:solidFill>
                <a:latin typeface="Times New Roman" pitchFamily="18" charset="0"/>
                <a:cs typeface="Times New Roman" pitchFamily="18" charset="0"/>
              </a:rPr>
              <a:t>-Method of killing (pore-forming, nuclease activity, peptidoglycan production inhibition, etc.), </a:t>
            </a:r>
          </a:p>
          <a:p>
            <a:pPr algn="just">
              <a:lnSpc>
                <a:spcPct val="150000"/>
              </a:lnSpc>
            </a:pPr>
            <a:r>
              <a:rPr lang="en-US" sz="2400" dirty="0">
                <a:solidFill>
                  <a:prstClr val="black"/>
                </a:solidFill>
                <a:latin typeface="Times New Roman" pitchFamily="18" charset="0"/>
                <a:cs typeface="Times New Roman" pitchFamily="18" charset="0"/>
              </a:rPr>
              <a:t>-Genetics ( plasmids, chromosomal), </a:t>
            </a:r>
          </a:p>
          <a:p>
            <a:pPr algn="just">
              <a:lnSpc>
                <a:spcPct val="150000"/>
              </a:lnSpc>
            </a:pPr>
            <a:r>
              <a:rPr lang="en-US" sz="2400" dirty="0">
                <a:solidFill>
                  <a:prstClr val="black"/>
                </a:solidFill>
                <a:latin typeface="Times New Roman" pitchFamily="18" charset="0"/>
                <a:cs typeface="Times New Roman" pitchFamily="18" charset="0"/>
              </a:rPr>
              <a:t>-Molecular weight and chemistry (large protein, peptide, </a:t>
            </a:r>
          </a:p>
          <a:p>
            <a:pPr algn="just">
              <a:lnSpc>
                <a:spcPct val="150000"/>
              </a:lnSpc>
            </a:pPr>
            <a:r>
              <a:rPr lang="en-US" sz="2400" dirty="0">
                <a:solidFill>
                  <a:prstClr val="black"/>
                </a:solidFill>
                <a:latin typeface="Times New Roman" pitchFamily="18" charset="0"/>
                <a:cs typeface="Times New Roman" pitchFamily="18" charset="0"/>
              </a:rPr>
              <a:t>-Containing atypical amino acids such as </a:t>
            </a:r>
            <a:r>
              <a:rPr lang="en-US" sz="2400" dirty="0" err="1">
                <a:solidFill>
                  <a:prstClr val="black"/>
                </a:solidFill>
                <a:latin typeface="Times New Roman" pitchFamily="18" charset="0"/>
                <a:cs typeface="Times New Roman" pitchFamily="18" charset="0"/>
              </a:rPr>
              <a:t>lanthionine</a:t>
            </a:r>
            <a:r>
              <a:rPr lang="en-US" sz="2400" dirty="0">
                <a:solidFill>
                  <a:prstClr val="black"/>
                </a:solidFill>
                <a:latin typeface="Times New Roman" pitchFamily="18" charset="0"/>
                <a:cs typeface="Times New Roman"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571" y="4455411"/>
            <a:ext cx="4676288"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0079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Roboto"/>
                <a:cs typeface="Arial" pitchFamily="34" charset="0"/>
              </a:rPr>
              <a:t>Bacteriocins are antimicrobial peptides produced by certain bacteria, that have little effect on closed organisms for competition at local position and prevention of produced bacteria from external harmful effects,might warrant serious consideration as alternatives to traditional antibiotics. antibiotics are substances produced by some bacteria and fungi that have wide effects against other microorganisms.</a:t>
            </a:r>
            <a:endParaRPr kumimoji="0" lang="en-US"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111111"/>
                </a:solidFill>
                <a:effectLst/>
                <a:latin typeface="Roboto"/>
                <a:cs typeface="Arial" pitchFamily="34" charset="0"/>
                <a:hlinkClick r:id="rId2"/>
              </a:rPr>
              <a:t>  </a:t>
            </a:r>
            <a:r>
              <a:rPr kumimoji="0" lang="en-US" sz="3800" b="0" i="0" u="none" strike="noStrike" cap="none" normalizeH="0" baseline="0">
                <a:ln>
                  <a:noFill/>
                </a:ln>
                <a:solidFill>
                  <a:srgbClr val="111111"/>
                </a:solidFill>
                <a:effectLst/>
                <a:latin typeface="Roboto"/>
                <a:cs typeface="Arial" pitchFamily="34" charset="0"/>
              </a:rPr>
              <a:t> </a:t>
            </a:r>
            <a:r>
              <a:rPr kumimoji="0" lang="en-US" sz="900" b="0" i="0" u="none" strike="noStrike" cap="none" normalizeH="0" baseline="0">
                <a:ln>
                  <a:noFill/>
                </a:ln>
                <a:solidFill>
                  <a:srgbClr val="111111"/>
                </a:solidFill>
                <a:effectLst/>
                <a:latin typeface="Roboto"/>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sz="900" b="0" i="0" u="none" strike="noStrike" cap="none" normalizeH="0" baseline="0">
                <a:ln>
                  <a:noFill/>
                </a:ln>
                <a:solidFill>
                  <a:srgbClr val="111111"/>
                </a:solidFill>
                <a:effectLst/>
                <a:latin typeface="Roboto"/>
                <a:cs typeface="Arial" pitchFamily="34" charset="0"/>
              </a:rPr>
            </a:br>
            <a:endParaRPr kumimoji="0" lang="en-US" sz="900" b="0" i="0" u="none" strike="noStrike" cap="none" normalizeH="0" baseline="0">
              <a:ln>
                <a:noFill/>
              </a:ln>
              <a:solidFill>
                <a:srgbClr val="111111"/>
              </a:solidFill>
              <a:effectLst/>
              <a:latin typeface="Roboto"/>
              <a:cs typeface="Arial" pitchFamily="34" charset="0"/>
            </a:endParaRPr>
          </a:p>
        </p:txBody>
      </p:sp>
      <p:sp>
        <p:nvSpPr>
          <p:cNvPr id="3" name="Rectangle 2"/>
          <p:cNvSpPr/>
          <p:nvPr/>
        </p:nvSpPr>
        <p:spPr>
          <a:xfrm>
            <a:off x="0" y="3629"/>
            <a:ext cx="8763000" cy="6186309"/>
          </a:xfrm>
          <a:prstGeom prst="rect">
            <a:avLst/>
          </a:prstGeom>
        </p:spPr>
        <p:txBody>
          <a:bodyPr wrap="square">
            <a:spAutoFit/>
          </a:bodyPr>
          <a:lstStyle/>
          <a:p>
            <a:pPr>
              <a:lnSpc>
                <a:spcPct val="150000"/>
              </a:lnSpc>
            </a:pPr>
            <a:r>
              <a:rPr lang="en-US" sz="2400" dirty="0">
                <a:solidFill>
                  <a:srgbClr val="FF0000"/>
                </a:solidFill>
                <a:latin typeface="Times New Roman" pitchFamily="18" charset="0"/>
                <a:cs typeface="Times New Roman" pitchFamily="18" charset="0"/>
              </a:rPr>
              <a:t>Difference between antibiotic and </a:t>
            </a:r>
            <a:r>
              <a:rPr lang="en-US" sz="2400" dirty="0" err="1">
                <a:solidFill>
                  <a:srgbClr val="FF0000"/>
                </a:solidFill>
                <a:latin typeface="Times New Roman" pitchFamily="18" charset="0"/>
                <a:cs typeface="Times New Roman" pitchFamily="18" charset="0"/>
              </a:rPr>
              <a:t>bacteriocin</a:t>
            </a:r>
            <a:endParaRPr lang="en-US" sz="2400" dirty="0">
              <a:solidFill>
                <a:srgbClr val="FF0000"/>
              </a:solidFill>
              <a:latin typeface="Times New Roman" pitchFamily="18" charset="0"/>
              <a:cs typeface="Times New Roman" pitchFamily="18" charset="0"/>
            </a:endParaRPr>
          </a:p>
          <a:p>
            <a:pPr>
              <a:lnSpc>
                <a:spcPct val="150000"/>
              </a:lnSpc>
            </a:pPr>
            <a:r>
              <a:rPr lang="en-US" sz="2400" dirty="0">
                <a:solidFill>
                  <a:srgbClr val="111111"/>
                </a:solidFill>
                <a:latin typeface="Times New Roman" pitchFamily="18" charset="0"/>
                <a:cs typeface="Times New Roman" pitchFamily="18" charset="0"/>
              </a:rPr>
              <a:t>1- </a:t>
            </a:r>
            <a:r>
              <a:rPr lang="en-US" sz="2400" dirty="0" err="1">
                <a:solidFill>
                  <a:srgbClr val="111111"/>
                </a:solidFill>
                <a:latin typeface="Times New Roman" pitchFamily="18" charset="0"/>
                <a:cs typeface="Times New Roman" pitchFamily="18" charset="0"/>
              </a:rPr>
              <a:t>Bacteriocins</a:t>
            </a:r>
            <a:r>
              <a:rPr lang="en-US" sz="2400" dirty="0">
                <a:solidFill>
                  <a:srgbClr val="111111"/>
                </a:solidFill>
                <a:latin typeface="Times New Roman" pitchFamily="18" charset="0"/>
                <a:cs typeface="Times New Roman" pitchFamily="18" charset="0"/>
              </a:rPr>
              <a:t> are produced on the surface of ribosomes in microbial cells, while antibiotics are primarily secondary metabolites of the cell; </a:t>
            </a:r>
          </a:p>
          <a:p>
            <a:pPr>
              <a:lnSpc>
                <a:spcPct val="150000"/>
              </a:lnSpc>
            </a:pPr>
            <a:r>
              <a:rPr lang="en-US" sz="2400" dirty="0">
                <a:solidFill>
                  <a:srgbClr val="111111"/>
                </a:solidFill>
                <a:latin typeface="Times New Roman" pitchFamily="18" charset="0"/>
                <a:cs typeface="Times New Roman" pitchFamily="18" charset="0"/>
              </a:rPr>
              <a:t>(2) </a:t>
            </a:r>
            <a:r>
              <a:rPr lang="en-US" sz="2400" dirty="0" err="1">
                <a:solidFill>
                  <a:srgbClr val="111111"/>
                </a:solidFill>
                <a:latin typeface="Times New Roman" pitchFamily="18" charset="0"/>
                <a:cs typeface="Times New Roman" pitchFamily="18" charset="0"/>
              </a:rPr>
              <a:t>Bacteriocin</a:t>
            </a:r>
            <a:r>
              <a:rPr lang="en-US" sz="2400" dirty="0">
                <a:solidFill>
                  <a:srgbClr val="111111"/>
                </a:solidFill>
                <a:latin typeface="Times New Roman" pitchFamily="18" charset="0"/>
                <a:cs typeface="Times New Roman" pitchFamily="18" charset="0"/>
              </a:rPr>
              <a:t> producers are insusceptible to the bactericidal agents, unlike producers of antibiotics</a:t>
            </a:r>
          </a:p>
          <a:p>
            <a:pPr>
              <a:lnSpc>
                <a:spcPct val="150000"/>
              </a:lnSpc>
            </a:pPr>
            <a:r>
              <a:rPr lang="en-US" sz="2400" dirty="0">
                <a:solidFill>
                  <a:srgbClr val="111111"/>
                </a:solidFill>
                <a:latin typeface="Times New Roman" pitchFamily="18" charset="0"/>
                <a:cs typeface="Times New Roman" pitchFamily="18" charset="0"/>
              </a:rPr>
              <a:t> (3) </a:t>
            </a:r>
            <a:r>
              <a:rPr lang="en-US" sz="2400" dirty="0" err="1">
                <a:solidFill>
                  <a:srgbClr val="111111"/>
                </a:solidFill>
                <a:latin typeface="Times New Roman" pitchFamily="18" charset="0"/>
                <a:cs typeface="Times New Roman" pitchFamily="18" charset="0"/>
              </a:rPr>
              <a:t>Bacteriocins</a:t>
            </a:r>
            <a:r>
              <a:rPr lang="en-US" sz="2400" dirty="0">
                <a:solidFill>
                  <a:srgbClr val="111111"/>
                </a:solidFill>
                <a:latin typeface="Times New Roman" pitchFamily="18" charset="0"/>
                <a:cs typeface="Times New Roman" pitchFamily="18" charset="0"/>
              </a:rPr>
              <a:t> can attach to the target cell wall anyplace on the surface, as no specific receptors on the target cell wall apparently exist.</a:t>
            </a:r>
          </a:p>
          <a:p>
            <a:pPr>
              <a:lnSpc>
                <a:spcPct val="150000"/>
              </a:lnSpc>
            </a:pPr>
            <a:r>
              <a:rPr lang="en-US" sz="2400" dirty="0">
                <a:solidFill>
                  <a:srgbClr val="111111"/>
                </a:solidFill>
                <a:latin typeface="Times New Roman" pitchFamily="18" charset="0"/>
                <a:cs typeface="Times New Roman" pitchFamily="18" charset="0"/>
              </a:rPr>
              <a:t> (4) The mechanism of </a:t>
            </a:r>
            <a:r>
              <a:rPr lang="en-US" sz="2400" dirty="0" err="1">
                <a:solidFill>
                  <a:srgbClr val="111111"/>
                </a:solidFill>
                <a:latin typeface="Times New Roman" pitchFamily="18" charset="0"/>
                <a:cs typeface="Times New Roman" pitchFamily="18" charset="0"/>
              </a:rPr>
              <a:t>bacteriocin</a:t>
            </a:r>
            <a:r>
              <a:rPr lang="en-US" sz="2400" dirty="0">
                <a:solidFill>
                  <a:srgbClr val="111111"/>
                </a:solidFill>
                <a:latin typeface="Times New Roman" pitchFamily="18" charset="0"/>
                <a:cs typeface="Times New Roman" pitchFamily="18" charset="0"/>
              </a:rPr>
              <a:t> on target cells is diverse and is associated with the method of pore formation in the outer </a:t>
            </a:r>
            <a:r>
              <a:rPr lang="en-US" sz="2400">
                <a:solidFill>
                  <a:srgbClr val="111111"/>
                </a:solidFill>
                <a:latin typeface="Times New Roman" pitchFamily="18" charset="0"/>
                <a:cs typeface="Times New Roman" pitchFamily="18" charset="0"/>
              </a:rPr>
              <a:t>cell membrane</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115273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5595"/>
          <a:stretch/>
        </p:blipFill>
        <p:spPr bwMode="auto">
          <a:xfrm>
            <a:off x="914400" y="457200"/>
            <a:ext cx="6587132" cy="583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43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597" y="429950"/>
            <a:ext cx="8610600" cy="3108543"/>
          </a:xfrm>
          <a:prstGeom prst="rect">
            <a:avLst/>
          </a:prstGeom>
        </p:spPr>
        <p:txBody>
          <a:bodyPr wrap="square">
            <a:spAutoFit/>
          </a:bodyPr>
          <a:lstStyle/>
          <a:p>
            <a:pPr algn="just">
              <a:spcBef>
                <a:spcPct val="0"/>
              </a:spcBef>
            </a:pPr>
            <a:r>
              <a:rPr lang="en-US" sz="2800" b="1" dirty="0">
                <a:solidFill>
                  <a:srgbClr val="FF0000"/>
                </a:solidFill>
                <a:latin typeface="Times New Roman" pitchFamily="18" charset="0"/>
                <a:cs typeface="Times New Roman" pitchFamily="18" charset="0"/>
              </a:rPr>
              <a:t>History</a:t>
            </a:r>
          </a:p>
          <a:p>
            <a:pPr algn="just">
              <a:spcBef>
                <a:spcPct val="0"/>
              </a:spcBef>
            </a:pPr>
            <a:r>
              <a:rPr lang="en-US" sz="2800" dirty="0">
                <a:solidFill>
                  <a:prstClr val="black"/>
                </a:solidFill>
                <a:latin typeface="Times New Roman" pitchFamily="18" charset="0"/>
                <a:cs typeface="Times New Roman" pitchFamily="18" charset="0"/>
              </a:rPr>
              <a:t>-The discovery of the first antibiotic was an accident. In </a:t>
            </a:r>
            <a:r>
              <a:rPr lang="en-US" sz="2800" b="1" dirty="0">
                <a:solidFill>
                  <a:prstClr val="black"/>
                </a:solidFill>
                <a:latin typeface="Times New Roman" pitchFamily="18" charset="0"/>
                <a:cs typeface="Times New Roman" pitchFamily="18" charset="0"/>
              </a:rPr>
              <a:t>1928</a:t>
            </a:r>
            <a:r>
              <a:rPr lang="en-US" sz="2800" dirty="0">
                <a:solidFill>
                  <a:prstClr val="black"/>
                </a:solidFill>
                <a:latin typeface="Times New Roman" pitchFamily="18" charset="0"/>
                <a:cs typeface="Times New Roman" pitchFamily="18" charset="0"/>
              </a:rPr>
              <a:t>, sir </a:t>
            </a:r>
            <a:r>
              <a:rPr lang="en-US" sz="2800" b="1" dirty="0">
                <a:solidFill>
                  <a:prstClr val="black"/>
                </a:solidFill>
                <a:latin typeface="Times New Roman" pitchFamily="18" charset="0"/>
                <a:cs typeface="Times New Roman" pitchFamily="18" charset="0"/>
              </a:rPr>
              <a:t>Alexander Fleming</a:t>
            </a:r>
            <a:r>
              <a:rPr lang="en-US" sz="2800" dirty="0">
                <a:solidFill>
                  <a:prstClr val="black"/>
                </a:solidFill>
                <a:latin typeface="Times New Roman" pitchFamily="18" charset="0"/>
                <a:cs typeface="Times New Roman" pitchFamily="18" charset="0"/>
              </a:rPr>
              <a:t>, , a Scottish biologist accidentally contaminated a plate with a fungus.</a:t>
            </a:r>
          </a:p>
          <a:p>
            <a:pPr algn="just">
              <a:spcBef>
                <a:spcPct val="0"/>
              </a:spcBef>
            </a:pPr>
            <a:r>
              <a:rPr lang="en-US" sz="2800" dirty="0">
                <a:solidFill>
                  <a:prstClr val="black"/>
                </a:solidFill>
                <a:latin typeface="Times New Roman" pitchFamily="18" charset="0"/>
                <a:cs typeface="Times New Roman" pitchFamily="18" charset="0"/>
              </a:rPr>
              <a:t>-He observed a clearly defined region of no bacterial growth where the fungi had contaminated the plate.</a:t>
            </a:r>
          </a:p>
          <a:p>
            <a:pPr algn="just">
              <a:spcBef>
                <a:spcPct val="0"/>
              </a:spcBef>
            </a:pPr>
            <a:endParaRPr lang="en-US" sz="2800" u="sng" dirty="0">
              <a:solidFill>
                <a:prstClr val="black"/>
              </a:solidFill>
              <a:latin typeface="Times New Roman" pitchFamily="18" charset="0"/>
              <a:cs typeface="Times New Roman" pitchFamily="18" charset="0"/>
            </a:endParaRPr>
          </a:p>
        </p:txBody>
      </p:sp>
      <p:sp>
        <p:nvSpPr>
          <p:cNvPr id="3" name="Rectangle 2"/>
          <p:cNvSpPr/>
          <p:nvPr/>
        </p:nvSpPr>
        <p:spPr>
          <a:xfrm>
            <a:off x="4191000" y="5103674"/>
            <a:ext cx="4572000" cy="369332"/>
          </a:xfrm>
          <a:prstGeom prst="rect">
            <a:avLst/>
          </a:prstGeom>
        </p:spPr>
        <p:txBody>
          <a:bodyPr>
            <a:spAutoFit/>
          </a:bodyPr>
          <a:lstStyle/>
          <a:p>
            <a:endParaRPr lang="en-US"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1" y="3790976"/>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4032111"/>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433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00200" y="1676400"/>
            <a:ext cx="5867400" cy="2819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FF0000"/>
                </a:solidFill>
              </a:rPr>
              <a:t>Question and Discussion</a:t>
            </a:r>
          </a:p>
        </p:txBody>
      </p:sp>
    </p:spTree>
    <p:extLst>
      <p:ext uri="{BB962C8B-B14F-4D97-AF65-F5344CB8AC3E}">
        <p14:creationId xmlns:p14="http://schemas.microsoft.com/office/powerpoint/2010/main" val="1000717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534400" cy="4832092"/>
          </a:xfrm>
          <a:prstGeom prst="rect">
            <a:avLst/>
          </a:prstGeom>
          <a:noFill/>
        </p:spPr>
        <p:txBody>
          <a:bodyPr wrap="square" rtlCol="0">
            <a:spAutoFit/>
          </a:bodyPr>
          <a:lstStyle/>
          <a:p>
            <a:r>
              <a:rPr lang="en-US" sz="2800" b="1" u="sng" dirty="0">
                <a:solidFill>
                  <a:srgbClr val="FF0000"/>
                </a:solidFill>
                <a:latin typeface="Times New Roman" pitchFamily="18" charset="0"/>
                <a:cs typeface="Times New Roman" pitchFamily="18" charset="0"/>
              </a:rPr>
              <a:t>Zone of inhibition</a:t>
            </a:r>
          </a:p>
          <a:p>
            <a:r>
              <a:rPr lang="en-US" sz="2800" dirty="0">
                <a:solidFill>
                  <a:prstClr val="black"/>
                </a:solidFill>
                <a:latin typeface="Times New Roman" pitchFamily="18" charset="0"/>
                <a:cs typeface="Times New Roman" pitchFamily="18" charset="0"/>
              </a:rPr>
              <a:t>- If an antibiotic stops the bacteria from growing or kills the bacteria, there will be an area around discs. where the bacteria have not grown enough to be visible. This is called a </a:t>
            </a:r>
            <a:r>
              <a:rPr lang="en-US" sz="2800" dirty="0">
                <a:solidFill>
                  <a:srgbClr val="FF0000"/>
                </a:solidFill>
                <a:latin typeface="Times New Roman" pitchFamily="18" charset="0"/>
                <a:cs typeface="Times New Roman" pitchFamily="18" charset="0"/>
              </a:rPr>
              <a:t>zone of inhibition.</a:t>
            </a:r>
          </a:p>
          <a:p>
            <a:pPr marL="285750" indent="-285750" algn="just">
              <a:buFont typeface="Wingdings" pitchFamily="2" charset="2"/>
              <a:buChar char="§"/>
            </a:pPr>
            <a:endParaRPr lang="en-US" sz="2800" dirty="0">
              <a:solidFill>
                <a:prstClr val="black"/>
              </a:solidFill>
              <a:latin typeface="Times New Roman" pitchFamily="18" charset="0"/>
              <a:cs typeface="Times New Roman" pitchFamily="18" charset="0"/>
            </a:endParaRPr>
          </a:p>
          <a:p>
            <a:pPr marL="285750" indent="-285750" algn="just">
              <a:buFont typeface="Wingdings" pitchFamily="2" charset="2"/>
              <a:buChar char="§"/>
            </a:pPr>
            <a:r>
              <a:rPr lang="en-US" sz="2800" dirty="0">
                <a:solidFill>
                  <a:prstClr val="black"/>
                </a:solidFill>
                <a:latin typeface="Times New Roman" pitchFamily="18" charset="0"/>
                <a:cs typeface="Times New Roman" pitchFamily="18" charset="0"/>
              </a:rPr>
              <a:t>The area around the fungus was eventually referred to as a zone of inhibition</a:t>
            </a:r>
          </a:p>
          <a:p>
            <a:pPr marL="285750" indent="-285750" algn="just">
              <a:buFont typeface="Wingdings" pitchFamily="2" charset="2"/>
              <a:buChar char="§"/>
            </a:pPr>
            <a:endParaRPr lang="en-US" sz="2800" dirty="0">
              <a:solidFill>
                <a:prstClr val="black"/>
              </a:solidFill>
              <a:latin typeface="Times New Roman" pitchFamily="18" charset="0"/>
              <a:cs typeface="Times New Roman" pitchFamily="18" charset="0"/>
            </a:endParaRPr>
          </a:p>
          <a:p>
            <a:pPr marL="285750" indent="-285750" algn="just">
              <a:buFont typeface="Wingdings" pitchFamily="2" charset="2"/>
              <a:buChar char="§"/>
            </a:pPr>
            <a:r>
              <a:rPr lang="en-US" sz="2800" dirty="0">
                <a:solidFill>
                  <a:prstClr val="black"/>
                </a:solidFill>
                <a:latin typeface="Times New Roman" pitchFamily="18" charset="0"/>
                <a:cs typeface="Times New Roman" pitchFamily="18" charset="0"/>
              </a:rPr>
              <a:t>Zone of inhibition due to the diffusion of a substance with  antibiotic properties from the microorganism</a:t>
            </a:r>
          </a:p>
        </p:txBody>
      </p:sp>
      <p:pic>
        <p:nvPicPr>
          <p:cNvPr id="3" name="Picture 2" descr="&lt;ul&gt;&lt;li&gt;ANTIBIOTICS &lt;/li&gt;&lt;/ul&gt;"/>
          <p:cNvPicPr/>
          <p:nvPr/>
        </p:nvPicPr>
        <p:blipFill rotWithShape="1">
          <a:blip r:embed="rId2">
            <a:extLst>
              <a:ext uri="{28A0092B-C50C-407E-A947-70E740481C1C}">
                <a14:useLocalDpi xmlns:a14="http://schemas.microsoft.com/office/drawing/2010/main" val="0"/>
              </a:ext>
            </a:extLst>
          </a:blip>
          <a:srcRect l="48333" t="6869" r="3031" b="50000"/>
          <a:stretch/>
        </p:blipFill>
        <p:spPr bwMode="auto">
          <a:xfrm>
            <a:off x="3200400" y="5098473"/>
            <a:ext cx="3259282" cy="1607127"/>
          </a:xfrm>
          <a:prstGeom prst="rect">
            <a:avLst/>
          </a:prstGeom>
          <a:noFill/>
          <a:ln>
            <a:noFill/>
          </a:ln>
        </p:spPr>
      </p:pic>
    </p:spTree>
    <p:extLst>
      <p:ext uri="{BB962C8B-B14F-4D97-AF65-F5344CB8AC3E}">
        <p14:creationId xmlns:p14="http://schemas.microsoft.com/office/powerpoint/2010/main" val="3203568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782" y="2128421"/>
            <a:ext cx="9144000" cy="4524315"/>
          </a:xfrm>
          <a:prstGeom prst="rect">
            <a:avLst/>
          </a:prstGeom>
        </p:spPr>
        <p:txBody>
          <a:bodyPr wrap="square">
            <a:spAutoFit/>
          </a:bodyPr>
          <a:lstStyle/>
          <a:p>
            <a:pPr>
              <a:buFont typeface="Arial"/>
              <a:buChar char="•"/>
            </a:pPr>
            <a:r>
              <a:rPr lang="en-US" sz="2400" b="1" dirty="0">
                <a:latin typeface="Times New Roman" pitchFamily="18" charset="0"/>
                <a:cs typeface="Times New Roman" pitchFamily="18" charset="0"/>
              </a:rPr>
              <a:t>Advantages :</a:t>
            </a:r>
          </a:p>
          <a:p>
            <a:pPr marL="342900" indent="-342900">
              <a:buFontTx/>
              <a:buChar char="-"/>
            </a:pPr>
            <a:r>
              <a:rPr lang="en-US" sz="2400" dirty="0">
                <a:latin typeface="Times New Roman" pitchFamily="18" charset="0"/>
                <a:cs typeface="Times New Roman" pitchFamily="18" charset="0"/>
              </a:rPr>
              <a:t>The narrow-spectrum antibiotic will not kill as many of the normal microorganisms in the body as the broad spectrum antibiotics. </a:t>
            </a:r>
          </a:p>
          <a:p>
            <a:pPr marL="342900" indent="-342900">
              <a:buFontTx/>
              <a:buChar char="-"/>
            </a:pP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The narrow spectrum antibiotic will cause less resistance of the bacteria as it will deal with only specific bacteria.</a:t>
            </a:r>
          </a:p>
          <a:p>
            <a:endParaRPr lang="en-US" sz="2400" dirty="0">
              <a:latin typeface="Times New Roman" pitchFamily="18" charset="0"/>
              <a:cs typeface="Times New Roman" pitchFamily="18" charset="0"/>
            </a:endParaRPr>
          </a:p>
          <a:p>
            <a:pPr>
              <a:buFont typeface="Arial"/>
              <a:buChar char="•"/>
            </a:pPr>
            <a:r>
              <a:rPr lang="en-US" sz="2400" b="1" dirty="0">
                <a:latin typeface="Times New Roman" pitchFamily="18" charset="0"/>
                <a:cs typeface="Times New Roman" pitchFamily="18" charset="0"/>
              </a:rPr>
              <a:t>Disadvantages : </a:t>
            </a:r>
          </a:p>
          <a:p>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Narrow spectrum antibiotics can be used only if the causative organism is identified.</a:t>
            </a:r>
          </a:p>
          <a:p>
            <a:r>
              <a:rPr lang="en-US" sz="2400" dirty="0">
                <a:latin typeface="Times New Roman" pitchFamily="18" charset="0"/>
                <a:cs typeface="Times New Roman" pitchFamily="18" charset="0"/>
              </a:rPr>
              <a:t>- If you don't choose the drug very carefully, the drug may not actually kill the microorganism causing the infection.</a:t>
            </a:r>
          </a:p>
        </p:txBody>
      </p:sp>
      <p:sp>
        <p:nvSpPr>
          <p:cNvPr id="4" name="Rectangle 3"/>
          <p:cNvSpPr/>
          <p:nvPr/>
        </p:nvSpPr>
        <p:spPr>
          <a:xfrm>
            <a:off x="27708" y="868740"/>
            <a:ext cx="8887691" cy="1569660"/>
          </a:xfrm>
          <a:prstGeom prst="rect">
            <a:avLst/>
          </a:prstGeom>
        </p:spPr>
        <p:txBody>
          <a:bodyPr wrap="square">
            <a:spAutoFit/>
          </a:bodyPr>
          <a:lstStyle/>
          <a:p>
            <a:r>
              <a:rPr lang="en-US" sz="2400" b="1" dirty="0">
                <a:solidFill>
                  <a:srgbClr val="FF0000"/>
                </a:solidFill>
                <a:latin typeface="Times New Roman" pitchFamily="18" charset="0"/>
                <a:cs typeface="Times New Roman" pitchFamily="18" charset="0"/>
              </a:rPr>
              <a:t>Narrow-spectrum drugs </a:t>
            </a:r>
            <a:r>
              <a:rPr lang="en-US" sz="2400" dirty="0">
                <a:latin typeface="Times New Roman" pitchFamily="18" charset="0"/>
                <a:cs typeface="Times New Roman" pitchFamily="18" charset="0"/>
              </a:rPr>
              <a:t>affect only a select group of microbes—gram-positive cells, for example ( Clarithromycin, Clindamycin, Erythromycin, </a:t>
            </a:r>
          </a:p>
          <a:p>
            <a:endParaRPr lang="en-US" sz="2400" dirty="0">
              <a:latin typeface="Times New Roman" pitchFamily="18" charset="0"/>
              <a:cs typeface="Times New Roman" pitchFamily="18" charset="0"/>
            </a:endParaRPr>
          </a:p>
        </p:txBody>
      </p:sp>
      <p:sp>
        <p:nvSpPr>
          <p:cNvPr id="5" name="Rounded Rectangle 4"/>
          <p:cNvSpPr/>
          <p:nvPr/>
        </p:nvSpPr>
        <p:spPr>
          <a:xfrm>
            <a:off x="228600" y="76200"/>
            <a:ext cx="7315200" cy="76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Narrow and Broad Spectrum antibiotics</a:t>
            </a:r>
          </a:p>
        </p:txBody>
      </p:sp>
    </p:spTree>
    <p:extLst>
      <p:ext uri="{BB962C8B-B14F-4D97-AF65-F5344CB8AC3E}">
        <p14:creationId xmlns:p14="http://schemas.microsoft.com/office/powerpoint/2010/main" val="4040726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36" y="228600"/>
            <a:ext cx="8880764" cy="2862322"/>
          </a:xfrm>
          <a:prstGeom prst="rect">
            <a:avLst/>
          </a:prstGeom>
        </p:spPr>
        <p:txBody>
          <a:bodyPr wrap="square">
            <a:spAutoFit/>
          </a:bodyPr>
          <a:lstStyle/>
          <a:p>
            <a:pPr marL="342900" lvl="0" indent="-342900" algn="just">
              <a:lnSpc>
                <a:spcPct val="150000"/>
              </a:lnSpc>
              <a:buFontTx/>
              <a:buChar char="-"/>
            </a:pPr>
            <a:r>
              <a:rPr lang="en-US" sz="2400" b="1" dirty="0">
                <a:solidFill>
                  <a:srgbClr val="FF0000"/>
                </a:solidFill>
                <a:latin typeface="Times New Roman" pitchFamily="18" charset="0"/>
                <a:cs typeface="Times New Roman" pitchFamily="18" charset="0"/>
              </a:rPr>
              <a:t>Broad-spectrum drugs</a:t>
            </a:r>
            <a:r>
              <a:rPr lang="en-US" sz="2400"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affect a large number of microbes. Example : </a:t>
            </a:r>
            <a:r>
              <a:rPr lang="en-US" sz="2400" dirty="0">
                <a:solidFill>
                  <a:prstClr val="black"/>
                </a:solidFill>
                <a:latin typeface="Times New Roman" pitchFamily="18" charset="0"/>
                <a:cs typeface="Times New Roman" pitchFamily="18" charset="0"/>
              </a:rPr>
              <a:t>Azithromycin, Vancomycin, </a:t>
            </a:r>
            <a:r>
              <a:rPr lang="en-US" sz="2400" dirty="0">
                <a:latin typeface="Times New Roman" pitchFamily="18" charset="0"/>
                <a:cs typeface="Times New Roman" pitchFamily="18" charset="0"/>
              </a:rPr>
              <a:t>Amoxicillin, Levofloxacin, </a:t>
            </a:r>
            <a:r>
              <a:rPr lang="en-US" sz="2400" dirty="0" err="1">
                <a:latin typeface="Times New Roman" pitchFamily="18" charset="0"/>
                <a:cs typeface="Times New Roman" pitchFamily="18" charset="0"/>
              </a:rPr>
              <a:t>Gatifloxacillin</a:t>
            </a:r>
            <a:r>
              <a:rPr lang="en-US" sz="2400" dirty="0">
                <a:latin typeface="Times New Roman" pitchFamily="18" charset="0"/>
                <a:cs typeface="Times New Roman" pitchFamily="18" charset="0"/>
              </a:rPr>
              <a:t>, Streptomycin</a:t>
            </a:r>
          </a:p>
          <a:p>
            <a:pPr marL="342900" lvl="0" indent="-342900" algn="just">
              <a:lnSpc>
                <a:spcPct val="150000"/>
              </a:lnSpc>
              <a:buFontTx/>
              <a:buChar char="-"/>
            </a:pPr>
            <a:r>
              <a:rPr lang="en-US" sz="2400" dirty="0">
                <a:latin typeface="Times New Roman" pitchFamily="18" charset="0"/>
                <a:cs typeface="Times New Roman" pitchFamily="18" charset="0"/>
              </a:rPr>
              <a:t>Tetracycline, Chloramphenicol </a:t>
            </a:r>
          </a:p>
          <a:p>
            <a:pPr lvl="0" algn="just">
              <a:lnSpc>
                <a:spcPct val="150000"/>
              </a:lnSpc>
            </a:pPr>
            <a:endParaRPr lang="en-US" sz="2400" dirty="0">
              <a:latin typeface="Times New Roman" pitchFamily="18" charset="0"/>
              <a:cs typeface="Times New Roman" pitchFamily="18" charset="0"/>
            </a:endParaRPr>
          </a:p>
        </p:txBody>
      </p:sp>
      <p:sp>
        <p:nvSpPr>
          <p:cNvPr id="3" name="Rectangle 2"/>
          <p:cNvSpPr/>
          <p:nvPr/>
        </p:nvSpPr>
        <p:spPr>
          <a:xfrm>
            <a:off x="152400" y="2832887"/>
            <a:ext cx="8991600" cy="3416320"/>
          </a:xfrm>
          <a:prstGeom prst="rect">
            <a:avLst/>
          </a:prstGeom>
        </p:spPr>
        <p:txBody>
          <a:bodyPr wrap="square">
            <a:spAutoFit/>
          </a:bodyPr>
          <a:lstStyle/>
          <a:p>
            <a:pPr algn="just">
              <a:buFont typeface="Arial"/>
              <a:buChar char="•"/>
            </a:pPr>
            <a:r>
              <a:rPr lang="en-US" sz="2400" b="1" dirty="0">
                <a:latin typeface="Times New Roman" pitchFamily="18" charset="0"/>
                <a:cs typeface="Times New Roman" pitchFamily="18" charset="0"/>
              </a:rPr>
              <a:t>ADVANTAGES </a:t>
            </a:r>
            <a:r>
              <a:rPr lang="en-US" sz="2400"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A clear advantage to the use of broad-spectrum antibiotics is that there is less of a need (as compared with narrow-spectrum antibiotics) to identify the infecting pathogen.</a:t>
            </a:r>
          </a:p>
          <a:p>
            <a:pPr algn="just"/>
            <a:endParaRPr lang="en-US" sz="2400" dirty="0">
              <a:latin typeface="Times New Roman" pitchFamily="18" charset="0"/>
              <a:cs typeface="Times New Roman" pitchFamily="18" charset="0"/>
            </a:endParaRPr>
          </a:p>
          <a:p>
            <a:pPr algn="just">
              <a:buFont typeface="Arial"/>
              <a:buChar char="•"/>
            </a:pPr>
            <a:r>
              <a:rPr lang="en-US" sz="2400" b="1" dirty="0">
                <a:latin typeface="Times New Roman" pitchFamily="18" charset="0"/>
                <a:cs typeface="Times New Roman" pitchFamily="18" charset="0"/>
              </a:rPr>
              <a:t>DISADVANTAGES : </a:t>
            </a:r>
          </a:p>
          <a:p>
            <a:pPr algn="just"/>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Children who receive broad-spectrum antibiotics during their first year of life are at increased risk of developing childhood asthma.</a:t>
            </a:r>
          </a:p>
          <a:p>
            <a:pPr algn="just"/>
            <a:r>
              <a:rPr lang="en-US" sz="2400" dirty="0">
                <a:latin typeface="Times New Roman" pitchFamily="18" charset="0"/>
                <a:cs typeface="Times New Roman" pitchFamily="18" charset="0"/>
              </a:rPr>
              <a:t>- Broad Spectrum antibiotics may give rise to drug resistance.</a:t>
            </a:r>
            <a:endParaRPr lang="en-US" sz="2400" b="0" i="0" dirty="0">
              <a:effectLst/>
              <a:latin typeface="Times New Roman" pitchFamily="18" charset="0"/>
              <a:cs typeface="Times New Roman" pitchFamily="18" charset="0"/>
            </a:endParaRPr>
          </a:p>
        </p:txBody>
      </p:sp>
    </p:spTree>
    <p:extLst>
      <p:ext uri="{BB962C8B-B14F-4D97-AF65-F5344CB8AC3E}">
        <p14:creationId xmlns:p14="http://schemas.microsoft.com/office/powerpoint/2010/main" val="3678764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382000" cy="3539430"/>
          </a:xfrm>
          <a:prstGeom prst="rect">
            <a:avLst/>
          </a:prstGeom>
        </p:spPr>
        <p:txBody>
          <a:bodyPr wrap="square">
            <a:spAutoFit/>
          </a:bodyPr>
          <a:lstStyle/>
          <a:p>
            <a:pPr>
              <a:spcBef>
                <a:spcPct val="0"/>
              </a:spcBef>
            </a:pPr>
            <a:r>
              <a:rPr lang="en-US" sz="2800" b="1" dirty="0">
                <a:solidFill>
                  <a:srgbClr val="FF0000"/>
                </a:solidFill>
                <a:latin typeface="Times New Roman" pitchFamily="18" charset="0"/>
                <a:cs typeface="Times New Roman" pitchFamily="18" charset="0"/>
              </a:rPr>
              <a:t>Antibiotic targets</a:t>
            </a:r>
          </a:p>
          <a:p>
            <a:pPr>
              <a:spcBef>
                <a:spcPct val="0"/>
              </a:spcBef>
            </a:pPr>
            <a:endParaRPr lang="en-US" sz="2800" b="1" dirty="0">
              <a:solidFill>
                <a:prstClr val="black"/>
              </a:solidFill>
              <a:latin typeface="Times New Roman" pitchFamily="18" charset="0"/>
              <a:cs typeface="Times New Roman" pitchFamily="18" charset="0"/>
            </a:endParaRPr>
          </a:p>
          <a:p>
            <a:pPr>
              <a:spcBef>
                <a:spcPct val="0"/>
              </a:spcBef>
            </a:pPr>
            <a:r>
              <a:rPr lang="en-US" sz="2800" dirty="0">
                <a:solidFill>
                  <a:prstClr val="black"/>
                </a:solidFill>
                <a:latin typeface="Times New Roman" pitchFamily="18" charset="0"/>
                <a:cs typeface="Times New Roman" pitchFamily="18" charset="0"/>
              </a:rPr>
              <a:t>Antibiotic targets can be subdivided into five major groups:</a:t>
            </a:r>
          </a:p>
          <a:p>
            <a:pPr lvl="1">
              <a:spcBef>
                <a:spcPct val="0"/>
              </a:spcBef>
            </a:pPr>
            <a:r>
              <a:rPr lang="en-US" sz="2800" dirty="0">
                <a:solidFill>
                  <a:prstClr val="black"/>
                </a:solidFill>
                <a:latin typeface="Times New Roman" pitchFamily="18" charset="0"/>
                <a:cs typeface="Times New Roman" pitchFamily="18" charset="0"/>
              </a:rPr>
              <a:t>The bacterial cell wall</a:t>
            </a:r>
          </a:p>
          <a:p>
            <a:pPr lvl="1">
              <a:spcBef>
                <a:spcPct val="0"/>
              </a:spcBef>
            </a:pPr>
            <a:r>
              <a:rPr lang="en-US" sz="2800" dirty="0">
                <a:solidFill>
                  <a:prstClr val="black"/>
                </a:solidFill>
                <a:latin typeface="Times New Roman" pitchFamily="18" charset="0"/>
                <a:cs typeface="Times New Roman" pitchFamily="18" charset="0"/>
              </a:rPr>
              <a:t>The bacterial plasma membrane</a:t>
            </a:r>
          </a:p>
          <a:p>
            <a:pPr lvl="1">
              <a:spcBef>
                <a:spcPct val="0"/>
              </a:spcBef>
            </a:pPr>
            <a:r>
              <a:rPr lang="en-US" sz="2800" dirty="0">
                <a:solidFill>
                  <a:prstClr val="black"/>
                </a:solidFill>
                <a:latin typeface="Times New Roman" pitchFamily="18" charset="0"/>
                <a:cs typeface="Times New Roman" pitchFamily="18" charset="0"/>
              </a:rPr>
              <a:t>Synthesis of bacterial proteins</a:t>
            </a:r>
          </a:p>
          <a:p>
            <a:pPr lvl="1">
              <a:spcBef>
                <a:spcPct val="0"/>
              </a:spcBef>
            </a:pPr>
            <a:r>
              <a:rPr lang="en-US" sz="2800" dirty="0">
                <a:solidFill>
                  <a:prstClr val="black"/>
                </a:solidFill>
                <a:latin typeface="Times New Roman" pitchFamily="18" charset="0"/>
                <a:cs typeface="Times New Roman" pitchFamily="18" charset="0"/>
              </a:rPr>
              <a:t>Bacterial nucleic acids and metabolism</a:t>
            </a:r>
          </a:p>
        </p:txBody>
      </p:sp>
    </p:spTree>
    <p:extLst>
      <p:ext uri="{BB962C8B-B14F-4D97-AF65-F5344CB8AC3E}">
        <p14:creationId xmlns:p14="http://schemas.microsoft.com/office/powerpoint/2010/main" val="122904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7886"/>
            <a:ext cx="8991600" cy="6186309"/>
          </a:xfrm>
          <a:prstGeom prst="rect">
            <a:avLst/>
          </a:prstGeom>
        </p:spPr>
        <p:txBody>
          <a:bodyPr wrap="square">
            <a:spAutoFit/>
          </a:bodyPr>
          <a:lstStyle/>
          <a:p>
            <a:pPr>
              <a:lnSpc>
                <a:spcPct val="150000"/>
              </a:lnSpc>
            </a:pPr>
            <a:r>
              <a:rPr lang="en-US" sz="2400" b="1" u="sng" dirty="0">
                <a:solidFill>
                  <a:srgbClr val="FF0000"/>
                </a:solidFill>
                <a:latin typeface="Times New Roman" pitchFamily="18" charset="0"/>
                <a:ea typeface="SimSun"/>
                <a:cs typeface="Times New Roman" pitchFamily="18" charset="0"/>
              </a:rPr>
              <a:t>- </a:t>
            </a:r>
            <a:r>
              <a:rPr lang="en-US" sz="2400" u="sng" dirty="0">
                <a:solidFill>
                  <a:srgbClr val="FF0000"/>
                </a:solidFill>
                <a:latin typeface="Times New Roman" pitchFamily="18" charset="0"/>
                <a:ea typeface="SimSun"/>
                <a:cs typeface="Times New Roman" pitchFamily="18" charset="0"/>
              </a:rPr>
              <a:t> </a:t>
            </a:r>
            <a:r>
              <a:rPr lang="en-US" sz="2400" b="1" u="sng" dirty="0">
                <a:solidFill>
                  <a:srgbClr val="FF0000"/>
                </a:solidFill>
                <a:latin typeface="Times New Roman" pitchFamily="18" charset="0"/>
                <a:ea typeface="SimSun"/>
                <a:cs typeface="Times New Roman" pitchFamily="18" charset="0"/>
              </a:rPr>
              <a:t>Inhibitors</a:t>
            </a:r>
            <a:r>
              <a:rPr lang="en-US" sz="2400" u="sng" dirty="0">
                <a:solidFill>
                  <a:srgbClr val="FF0000"/>
                </a:solidFill>
                <a:latin typeface="Times New Roman" pitchFamily="18" charset="0"/>
                <a:ea typeface="SimSun"/>
                <a:cs typeface="Times New Roman" pitchFamily="18" charset="0"/>
              </a:rPr>
              <a:t> </a:t>
            </a:r>
            <a:r>
              <a:rPr lang="en-US" sz="2400" b="1" u="sng" dirty="0">
                <a:solidFill>
                  <a:srgbClr val="FF0000"/>
                </a:solidFill>
                <a:latin typeface="Times New Roman" pitchFamily="18" charset="0"/>
                <a:ea typeface="SimSun"/>
                <a:cs typeface="Times New Roman" pitchFamily="18" charset="0"/>
              </a:rPr>
              <a:t>of</a:t>
            </a:r>
            <a:r>
              <a:rPr lang="en-US" sz="2400" u="sng" dirty="0">
                <a:solidFill>
                  <a:srgbClr val="FF0000"/>
                </a:solidFill>
                <a:latin typeface="Times New Roman" pitchFamily="18" charset="0"/>
                <a:ea typeface="SimSun"/>
                <a:cs typeface="Times New Roman" pitchFamily="18" charset="0"/>
              </a:rPr>
              <a:t> </a:t>
            </a:r>
            <a:r>
              <a:rPr lang="en-US" sz="2400" b="1" u="sng" dirty="0">
                <a:solidFill>
                  <a:srgbClr val="FF0000"/>
                </a:solidFill>
                <a:latin typeface="Times New Roman" pitchFamily="18" charset="0"/>
                <a:ea typeface="SimSun"/>
                <a:cs typeface="Times New Roman" pitchFamily="18" charset="0"/>
              </a:rPr>
              <a:t>Cell</a:t>
            </a:r>
            <a:r>
              <a:rPr lang="en-US" sz="2400" u="sng" dirty="0">
                <a:solidFill>
                  <a:srgbClr val="FF0000"/>
                </a:solidFill>
                <a:latin typeface="Times New Roman" pitchFamily="18" charset="0"/>
                <a:ea typeface="SimSun"/>
                <a:cs typeface="Times New Roman" pitchFamily="18" charset="0"/>
              </a:rPr>
              <a:t> </a:t>
            </a:r>
            <a:r>
              <a:rPr lang="en-US" sz="2400" b="1" u="sng" dirty="0">
                <a:solidFill>
                  <a:srgbClr val="FF0000"/>
                </a:solidFill>
                <a:latin typeface="Times New Roman" pitchFamily="18" charset="0"/>
                <a:ea typeface="SimSun"/>
                <a:cs typeface="Times New Roman" pitchFamily="18" charset="0"/>
              </a:rPr>
              <a:t>Wall</a:t>
            </a:r>
            <a:r>
              <a:rPr lang="en-US" sz="2400" u="sng" dirty="0">
                <a:solidFill>
                  <a:srgbClr val="FF0000"/>
                </a:solidFill>
                <a:latin typeface="Times New Roman" pitchFamily="18" charset="0"/>
                <a:ea typeface="SimSun"/>
                <a:cs typeface="Times New Roman" pitchFamily="18" charset="0"/>
              </a:rPr>
              <a:t> </a:t>
            </a:r>
            <a:r>
              <a:rPr lang="en-US" sz="2400" b="1" u="sng" dirty="0">
                <a:solidFill>
                  <a:srgbClr val="FF0000"/>
                </a:solidFill>
                <a:latin typeface="Times New Roman" pitchFamily="18" charset="0"/>
                <a:ea typeface="SimSun"/>
                <a:cs typeface="Times New Roman" pitchFamily="18" charset="0"/>
              </a:rPr>
              <a:t>Synthesis:</a:t>
            </a:r>
          </a:p>
          <a:p>
            <a:pPr marL="304800" indent="-152400" algn="justLow">
              <a:lnSpc>
                <a:spcPct val="150000"/>
              </a:lnSpc>
            </a:pPr>
            <a:r>
              <a:rPr lang="en-US" sz="2400" dirty="0">
                <a:solidFill>
                  <a:prstClr val="black"/>
                </a:solidFill>
                <a:latin typeface="Times New Roman" pitchFamily="18" charset="0"/>
                <a:ea typeface="SimSun"/>
                <a:cs typeface="Times New Roman" pitchFamily="18" charset="0"/>
              </a:rPr>
              <a:t>1. All </a:t>
            </a:r>
            <a:r>
              <a:rPr lang="en-US" sz="2400" dirty="0" err="1">
                <a:solidFill>
                  <a:prstClr val="black"/>
                </a:solidFill>
                <a:latin typeface="Times New Roman" pitchFamily="18" charset="0"/>
                <a:ea typeface="SimSun"/>
                <a:cs typeface="Times New Roman" pitchFamily="18" charset="0"/>
              </a:rPr>
              <a:t>penicillins</a:t>
            </a:r>
            <a:r>
              <a:rPr lang="en-US" sz="2400" dirty="0">
                <a:solidFill>
                  <a:prstClr val="black"/>
                </a:solidFill>
                <a:latin typeface="Times New Roman" pitchFamily="18" charset="0"/>
                <a:ea typeface="SimSun"/>
                <a:cs typeface="Times New Roman" pitchFamily="18" charset="0"/>
              </a:rPr>
              <a:t> contain a b-lactam ring. </a:t>
            </a:r>
            <a:r>
              <a:rPr lang="en-US" sz="2400" dirty="0" err="1">
                <a:solidFill>
                  <a:prstClr val="black"/>
                </a:solidFill>
                <a:latin typeface="Times New Roman" pitchFamily="18" charset="0"/>
                <a:ea typeface="SimSun"/>
                <a:cs typeface="Times New Roman" pitchFamily="18" charset="0"/>
              </a:rPr>
              <a:t>Penicillins</a:t>
            </a:r>
            <a:r>
              <a:rPr lang="en-US" sz="2400" dirty="0">
                <a:solidFill>
                  <a:prstClr val="black"/>
                </a:solidFill>
                <a:latin typeface="Times New Roman" pitchFamily="18" charset="0"/>
                <a:ea typeface="SimSun"/>
                <a:cs typeface="Times New Roman" pitchFamily="18" charset="0"/>
              </a:rPr>
              <a:t> inhibit peptidoglycan synthesis.</a:t>
            </a:r>
          </a:p>
          <a:p>
            <a:pPr marL="304800" indent="-152400" algn="justLow">
              <a:lnSpc>
                <a:spcPct val="150000"/>
              </a:lnSpc>
            </a:pPr>
            <a:r>
              <a:rPr lang="en-US" sz="2400" dirty="0">
                <a:solidFill>
                  <a:prstClr val="black"/>
                </a:solidFill>
                <a:latin typeface="Times New Roman" pitchFamily="18" charset="0"/>
                <a:ea typeface="SimSun"/>
                <a:cs typeface="Times New Roman" pitchFamily="18" charset="0"/>
              </a:rPr>
              <a:t>2. Natural </a:t>
            </a:r>
            <a:r>
              <a:rPr lang="en-US" sz="2400" dirty="0" err="1">
                <a:solidFill>
                  <a:prstClr val="black"/>
                </a:solidFill>
                <a:latin typeface="Times New Roman" pitchFamily="18" charset="0"/>
                <a:ea typeface="SimSun"/>
                <a:cs typeface="Times New Roman" pitchFamily="18" charset="0"/>
              </a:rPr>
              <a:t>penicillins</a:t>
            </a:r>
            <a:r>
              <a:rPr lang="en-US" sz="2400" dirty="0">
                <a:solidFill>
                  <a:prstClr val="black"/>
                </a:solidFill>
                <a:latin typeface="Times New Roman" pitchFamily="18" charset="0"/>
                <a:ea typeface="SimSun"/>
                <a:cs typeface="Times New Roman" pitchFamily="18" charset="0"/>
              </a:rPr>
              <a:t> produced by </a:t>
            </a:r>
            <a:r>
              <a:rPr lang="en-US" sz="2400" i="1" dirty="0" err="1">
                <a:solidFill>
                  <a:prstClr val="black"/>
                </a:solidFill>
                <a:latin typeface="Times New Roman" pitchFamily="18" charset="0"/>
                <a:ea typeface="SimSun"/>
                <a:cs typeface="Times New Roman" pitchFamily="18" charset="0"/>
              </a:rPr>
              <a:t>Penicillium</a:t>
            </a:r>
            <a:r>
              <a:rPr lang="en-US" sz="2400" dirty="0">
                <a:solidFill>
                  <a:prstClr val="black"/>
                </a:solidFill>
                <a:latin typeface="Times New Roman" pitchFamily="18" charset="0"/>
                <a:ea typeface="SimSun"/>
                <a:cs typeface="Times New Roman" pitchFamily="18" charset="0"/>
              </a:rPr>
              <a:t> are effective against gram-positive coccus and </a:t>
            </a:r>
            <a:r>
              <a:rPr lang="en-US" sz="2400" dirty="0" err="1">
                <a:solidFill>
                  <a:prstClr val="black"/>
                </a:solidFill>
                <a:latin typeface="Times New Roman" pitchFamily="18" charset="0"/>
                <a:ea typeface="SimSun"/>
                <a:cs typeface="Times New Roman" pitchFamily="18" charset="0"/>
              </a:rPr>
              <a:t>spirocheates</a:t>
            </a:r>
            <a:r>
              <a:rPr lang="en-US" sz="2400" dirty="0">
                <a:solidFill>
                  <a:prstClr val="black"/>
                </a:solidFill>
                <a:latin typeface="Times New Roman" pitchFamily="18" charset="0"/>
                <a:ea typeface="SimSun"/>
                <a:cs typeface="Times New Roman" pitchFamily="18" charset="0"/>
              </a:rPr>
              <a:t>.</a:t>
            </a:r>
          </a:p>
          <a:p>
            <a:pPr marL="304800" indent="-152400" algn="justLow">
              <a:lnSpc>
                <a:spcPct val="150000"/>
              </a:lnSpc>
            </a:pPr>
            <a:r>
              <a:rPr lang="en-US" sz="2400" dirty="0">
                <a:solidFill>
                  <a:prstClr val="black"/>
                </a:solidFill>
                <a:latin typeface="Times New Roman" pitchFamily="18" charset="0"/>
                <a:ea typeface="SimSun"/>
                <a:cs typeface="Times New Roman" pitchFamily="18" charset="0"/>
              </a:rPr>
              <a:t>3. Some bacteria produce </a:t>
            </a:r>
            <a:r>
              <a:rPr lang="en-US" sz="2400" dirty="0" err="1">
                <a:solidFill>
                  <a:prstClr val="black"/>
                </a:solidFill>
                <a:latin typeface="Times New Roman" pitchFamily="18" charset="0"/>
                <a:ea typeface="SimSun"/>
                <a:cs typeface="Times New Roman" pitchFamily="18" charset="0"/>
              </a:rPr>
              <a:t>Penicillinases</a:t>
            </a:r>
            <a:r>
              <a:rPr lang="en-US" sz="2400" dirty="0">
                <a:solidFill>
                  <a:prstClr val="black"/>
                </a:solidFill>
                <a:latin typeface="Times New Roman" pitchFamily="18" charset="0"/>
                <a:ea typeface="SimSun"/>
                <a:cs typeface="Times New Roman" pitchFamily="18" charset="0"/>
              </a:rPr>
              <a:t> (b -lactamases) which are bacterial enzymes that destroy natural penicillin's.</a:t>
            </a:r>
          </a:p>
          <a:p>
            <a:pPr marL="304800" indent="-152400" algn="justLow">
              <a:lnSpc>
                <a:spcPct val="150000"/>
              </a:lnSpc>
            </a:pPr>
            <a:r>
              <a:rPr lang="en-US" sz="2400" dirty="0">
                <a:solidFill>
                  <a:prstClr val="black"/>
                </a:solidFill>
                <a:latin typeface="Times New Roman" pitchFamily="18" charset="0"/>
                <a:ea typeface="SimSun"/>
                <a:cs typeface="Times New Roman" pitchFamily="18" charset="0"/>
              </a:rPr>
              <a:t>4- Semisynthetic penicillin's  are made in the laboratory by adding different side chains onto the b -lactam ring made by the fungus. Semisynthetic penicillin's are resistant to </a:t>
            </a:r>
            <a:r>
              <a:rPr lang="en-US" sz="2400" dirty="0" err="1">
                <a:solidFill>
                  <a:prstClr val="black"/>
                </a:solidFill>
                <a:latin typeface="Times New Roman" pitchFamily="18" charset="0"/>
                <a:ea typeface="SimSun"/>
                <a:cs typeface="Times New Roman" pitchFamily="18" charset="0"/>
              </a:rPr>
              <a:t>penicillinases</a:t>
            </a:r>
            <a:r>
              <a:rPr lang="en-US" sz="2400" dirty="0">
                <a:solidFill>
                  <a:prstClr val="black"/>
                </a:solidFill>
                <a:latin typeface="Times New Roman" pitchFamily="18" charset="0"/>
                <a:ea typeface="SimSun"/>
                <a:cs typeface="Times New Roman" pitchFamily="18" charset="0"/>
              </a:rPr>
              <a:t> and have a broader spectrum of activity than natural penicillin's.</a:t>
            </a:r>
          </a:p>
        </p:txBody>
      </p:sp>
    </p:spTree>
    <p:extLst>
      <p:ext uri="{BB962C8B-B14F-4D97-AF65-F5344CB8AC3E}">
        <p14:creationId xmlns:p14="http://schemas.microsoft.com/office/powerpoint/2010/main" val="756460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1297</TotalTime>
  <Words>2019</Words>
  <Application>Microsoft Office PowerPoint</Application>
  <PresentationFormat>On-screen Show (4:3)</PresentationFormat>
  <Paragraphs>161</Paragraphs>
  <Slides>40</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40</vt:i4>
      </vt:variant>
    </vt:vector>
  </HeadingPairs>
  <TitlesOfParts>
    <vt:vector size="53" baseType="lpstr">
      <vt:lpstr>arial</vt:lpstr>
      <vt:lpstr>arial</vt:lpstr>
      <vt:lpstr>Calibri</vt:lpstr>
      <vt:lpstr>HelveticaNeueLTW20</vt:lpstr>
      <vt:lpstr>inherit</vt:lpstr>
      <vt:lpstr>Lucida Grande</vt:lpstr>
      <vt:lpstr>Roboto</vt:lpstr>
      <vt:lpstr>Times New Roman</vt:lpstr>
      <vt:lpstr>Wingdings</vt:lpstr>
      <vt:lpstr>Office Theme</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Hilal Farouq</cp:lastModifiedBy>
  <cp:revision>116</cp:revision>
  <cp:lastPrinted>2021-11-30T05:19:02Z</cp:lastPrinted>
  <dcterms:created xsi:type="dcterms:W3CDTF">2006-08-16T00:00:00Z</dcterms:created>
  <dcterms:modified xsi:type="dcterms:W3CDTF">2022-11-21T16:40:11Z</dcterms:modified>
</cp:coreProperties>
</file>