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0" r:id="rId3"/>
    <p:sldId id="281" r:id="rId4"/>
    <p:sldId id="258" r:id="rId5"/>
    <p:sldId id="259" r:id="rId6"/>
    <p:sldId id="262"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3" r:id="rId26"/>
    <p:sldId id="282"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A0C0B-A565-4CED-858F-B0571022210F}"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65E72-CF80-48AF-B24B-E5628F2E0C68}" type="slidenum">
              <a:rPr lang="en-US" smtClean="0"/>
              <a:t>‹#›</a:t>
            </a:fld>
            <a:endParaRPr lang="en-US"/>
          </a:p>
        </p:txBody>
      </p:sp>
    </p:spTree>
    <p:extLst>
      <p:ext uri="{BB962C8B-B14F-4D97-AF65-F5344CB8AC3E}">
        <p14:creationId xmlns:p14="http://schemas.microsoft.com/office/powerpoint/2010/main" val="272313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5401F8B-43CB-45BE-B077-BF962C1225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D4DCABFB-D18C-480B-8607-F8A18F24B490}"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EC47CD67-49B6-4EA1-84E5-5B333B343261}"/>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F7B04D0-F6EB-417B-9D17-20D550C7EB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 say we feel "burned out," stressed out, overwhelmed, angry, irritable, depressed, anxious, and on the verge of "losing 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64835D7-CFD5-4A02-AB86-4245A9DC0C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46C2C5E5-F569-4E34-B0CE-AC22AFB24955}" type="slidenum">
              <a:rPr lang="en-US" altLang="en-US" smtClean="0">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7530CA4C-E15F-4E84-9A83-5EDFE015F749}"/>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E7AE8A5-E8BB-4069-8266-EDE8093230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You might purposely schedule time in your day planner just for yourself so that you can recharge for all the other things you need to do. Learn your "red flags" for stress, and be willing to take time to do something about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3B84C91-2AF0-44D1-AB6E-0E6BF7876A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1A358675-8174-4E0F-9258-52927D3D3F62}" type="slidenum">
              <a:rPr lang="en-US" altLang="en-US" smtClean="0">
                <a:latin typeface="Arial" panose="020B0604020202020204" pitchFamily="34" charset="0"/>
              </a:rPr>
              <a:pPr fontAlgn="base">
                <a:spcBef>
                  <a:spcPct val="0"/>
                </a:spcBef>
                <a:spcAft>
                  <a:spcPct val="0"/>
                </a:spcAft>
              </a:pPr>
              <a:t>16</a:t>
            </a:fld>
            <a:endParaRPr lang="en-US" altLang="en-US">
              <a:latin typeface="Arial" panose="020B0604020202020204" pitchFamily="34" charset="0"/>
            </a:endParaRPr>
          </a:p>
        </p:txBody>
      </p:sp>
      <p:sp>
        <p:nvSpPr>
          <p:cNvPr id="36867" name="Rectangle 2">
            <a:extLst>
              <a:ext uri="{FF2B5EF4-FFF2-40B4-BE49-F238E27FC236}">
                <a16:creationId xmlns:a16="http://schemas.microsoft.com/office/drawing/2014/main" id="{06E51F4D-1AD4-496F-AEDA-817AA2DCCD7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9A24737-F3DD-44FD-891D-673A619EA2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When we feel overwhelmed we tend to eat poorly, sleep less, stop exercising, and generally push ourselves harder. This can tax the immune system and cause us to become ill more easily. If we take good care of ourselves to begin with, we will be better prepared to manage stress and accomplish our tasks in the long run.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571F14C-FA03-4940-A58B-204EC170D8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AEECAB71-E940-453C-8904-ED30C41C9262}"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
        <p:nvSpPr>
          <p:cNvPr id="38915" name="Rectangle 2">
            <a:extLst>
              <a:ext uri="{FF2B5EF4-FFF2-40B4-BE49-F238E27FC236}">
                <a16:creationId xmlns:a16="http://schemas.microsoft.com/office/drawing/2014/main" id="{3650A699-1A46-4F03-BCA2-73B4FAB85B9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E80D07B-3D94-4FD7-94C9-F70AB58C0B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It is okay to decline a request for a favor. Saying "no" does not mean you are bad, self-centered, or uncaring. Learn skills of assertiveness so that you can feel more confident and have effective ways of saying "no."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5A86AED-2396-4B58-A990-705816B6FC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4625061D-EC94-4A5F-92E6-E780AFD4BA6C}"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
        <p:nvSpPr>
          <p:cNvPr id="40963" name="Rectangle 2">
            <a:extLst>
              <a:ext uri="{FF2B5EF4-FFF2-40B4-BE49-F238E27FC236}">
                <a16:creationId xmlns:a16="http://schemas.microsoft.com/office/drawing/2014/main" id="{B26A9E64-2667-46B7-BB3D-CC644B4DD4F8}"/>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C64177A-7DE4-4BB0-B978-C438799EA3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r>
              <a:rPr lang="en-US" altLang="en-US">
                <a:latin typeface="Arial" panose="020B0604020202020204" pitchFamily="34" charset="0"/>
              </a:rPr>
              <a:t>Exercise can build confidence, self-esteem, and self-image.</a:t>
            </a:r>
          </a:p>
          <a:p>
            <a:pPr lvl="1" eaLnBrk="1" hangingPunct="1"/>
            <a:r>
              <a:rPr lang="en-US" altLang="en-US">
                <a:latin typeface="Arial" panose="020B0604020202020204" pitchFamily="34" charset="0"/>
              </a:rPr>
              <a:t>It is also a great way to take time for yourself, blow off steam, and release physical tension. </a:t>
            </a:r>
          </a:p>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765B86B-8921-4CAB-ACCE-F16487174B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CDC3901-6C80-42E4-B7C5-6C575482F6FE}"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
        <p:nvSpPr>
          <p:cNvPr id="43011" name="Rectangle 2">
            <a:extLst>
              <a:ext uri="{FF2B5EF4-FFF2-40B4-BE49-F238E27FC236}">
                <a16:creationId xmlns:a16="http://schemas.microsoft.com/office/drawing/2014/main" id="{C05DB841-220D-4DD6-9AC6-02DBD1C6723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F5AE876-43D2-41E4-8228-371D0DEB2B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Leisure activities and hobbies can be very enjoyable and inspiring, and they can offer an added sense of accomplishment to our lives. For ideas on new hobbies, browse through a bookstore or a crafts store, surf the internet, look up local organizations, see what classes or courses are available in your community or from a nearby college or university. Don't quickly dismiss new opportunities.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454551A-EFF1-409D-ADEF-9B11584DC7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9CA31BD1-3CA9-45CB-B6D9-EC778DDF2EC9}"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
        <p:nvSpPr>
          <p:cNvPr id="47107" name="Rectangle 2">
            <a:extLst>
              <a:ext uri="{FF2B5EF4-FFF2-40B4-BE49-F238E27FC236}">
                <a16:creationId xmlns:a16="http://schemas.microsoft.com/office/drawing/2014/main" id="{E815C207-B5DC-47DB-B1CE-C02E42FCA14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B16815C-1B74-476D-B921-A813FB5B0E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Relaxation techniques are skills that need to be developed with patience and practice so that we can use them effectively during difficult times of stress later 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A1667E9-091E-4148-8451-5604410615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5B3EF776-53D7-4664-A0C6-361787AE9B8F}"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899B13B6-9521-4889-8F1E-6950ED9B1CA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7CD433D-DE8C-4BB1-883A-19652451B6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When we feel stressed, it is common for our rate of breathing to increase. We also tend to breath in a shallow manner, more highly in our chest. A deep breathing exercise allows us to take fuller, slower breaths that reflect a true relaxed state</a:t>
            </a:r>
          </a:p>
          <a:p>
            <a:pPr eaLnBrk="1" hangingPunct="1"/>
            <a:r>
              <a:rPr lang="en-US" altLang="en-US">
                <a:latin typeface="Arial" panose="020B0604020202020204" pitchFamily="34" charset="0"/>
              </a:rPr>
              <a:t>It involves using imagery to fully immerse ourselves in a pleasant scene, noticing the sights, sounds, smells, and tactile sensations.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BEB9D34-9FCF-4819-86B8-87C3A132CC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D722FD6-C5B2-435C-AD12-1283BB981895}"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C0EFF4CA-4861-4EC9-8311-DAA0CF652289}"/>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5184CD2-4375-4E2C-8304-AC4A8F882E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1400">
                <a:latin typeface="Arial" panose="020B0604020202020204" pitchFamily="34" charset="0"/>
              </a:rPr>
              <a:t>In the days of the cavemen, the fight or flight response was key to their survival. When faced with a threatening tiger, for instance, a caveman had two main choices. He could fight the tiger or he could run away. Either way, his body had to prepare quickly to respond. The caveman's heart began to race, his breathing rate increased, his pupils dilated, his muscles became tense, and his mind processed information rapidly. This natural response to danger helped the cavemen to protect himself and to survive.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080BC20-E5C6-475B-A314-A46356D2F9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EFD343B-7A75-4AFE-BF9E-8859B43C1AF1}"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
        <p:nvSpPr>
          <p:cNvPr id="19459" name="Rectangle 2">
            <a:extLst>
              <a:ext uri="{FF2B5EF4-FFF2-40B4-BE49-F238E27FC236}">
                <a16:creationId xmlns:a16="http://schemas.microsoft.com/office/drawing/2014/main" id="{AD73EBC4-C115-47A3-A37E-649C319EDD44}"/>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B4D835-64E0-4249-89CA-0F2B193794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This may not be a life and death situation, but many of us perceive this situation as somewhat threatening.</a:t>
            </a:r>
          </a:p>
          <a:p>
            <a:pPr eaLnBrk="1" hangingPunct="1"/>
            <a:r>
              <a:rPr lang="en-US" altLang="en-US" b="1">
                <a:latin typeface="Arial" panose="020B0604020202020204" pitchFamily="34" charset="0"/>
              </a:rPr>
              <a:t>Physically</a:t>
            </a:r>
            <a:r>
              <a:rPr lang="en-US" altLang="en-US">
                <a:latin typeface="Arial" panose="020B0604020202020204" pitchFamily="34" charset="0"/>
              </a:rPr>
              <a:t>, your heart might race, your hands become clammy or sweaty, you shake, your breathing becomes rapid and shallow, your jaw tightens, and you might become light-headed.</a:t>
            </a:r>
            <a:r>
              <a:rPr lang="en-US" altLang="en-US" b="1">
                <a:latin typeface="Arial" panose="020B0604020202020204" pitchFamily="34" charset="0"/>
              </a:rPr>
              <a:t>Behaviorally</a:t>
            </a:r>
            <a:r>
              <a:rPr lang="en-US" altLang="en-US">
                <a:latin typeface="Arial" panose="020B0604020202020204" pitchFamily="34" charset="0"/>
              </a:rPr>
              <a:t>, you might stutter, look down, or avoid eye contact with the audience.</a:t>
            </a:r>
            <a:r>
              <a:rPr lang="en-US" altLang="en-US" b="1">
                <a:latin typeface="Arial" panose="020B0604020202020204" pitchFamily="34" charset="0"/>
              </a:rPr>
              <a:t>Cognitively</a:t>
            </a:r>
            <a:r>
              <a:rPr lang="en-US" altLang="en-US">
                <a:latin typeface="Arial" panose="020B0604020202020204" pitchFamily="34" charset="0"/>
              </a:rPr>
              <a:t> or mentally, your mind may go blank, or alternatively your thoughts might race wildly. You might have thoughts about making a mistake or looking ridiculous in front of your peers.</a:t>
            </a:r>
            <a:r>
              <a:rPr lang="en-US" altLang="en-US" b="1">
                <a:latin typeface="Arial" panose="020B0604020202020204" pitchFamily="34" charset="0"/>
              </a:rPr>
              <a:t>Emotionally</a:t>
            </a:r>
            <a:r>
              <a:rPr lang="en-US" altLang="en-US">
                <a:latin typeface="Arial" panose="020B0604020202020204" pitchFamily="34" charset="0"/>
              </a:rPr>
              <a:t>, you might feel very anxious or fearful.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562DB76-3377-4F1F-B06F-C6334A3C0A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D21BEBB-E383-46D4-941B-0D230FA3C9D2}"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
        <p:nvSpPr>
          <p:cNvPr id="22531" name="Rectangle 2">
            <a:extLst>
              <a:ext uri="{FF2B5EF4-FFF2-40B4-BE49-F238E27FC236}">
                <a16:creationId xmlns:a16="http://schemas.microsoft.com/office/drawing/2014/main" id="{E3245492-A884-493F-83EA-20EBDBA4024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99BB3E76-4881-4575-A18E-612924F9F1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b="1">
                <a:latin typeface="Arial" panose="020B0604020202020204" pitchFamily="34" charset="0"/>
              </a:rPr>
              <a:t>Our Perceptions = How Stressed We Feel</a:t>
            </a: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We often identify specific events, people, or situations that seem to make us feel stressed. It's as if these things automatically cause us feel stressed out. In reality, it's how we perceive an event, the meaning we give to it, that leads us to feel stressed or not stressed about it.</a:t>
            </a:r>
            <a:endParaRPr lang="en-US" altLang="en-US" b="1" i="1">
              <a:latin typeface="Arial" panose="020B0604020202020204" pitchFamily="34" charset="0"/>
            </a:endParaRPr>
          </a:p>
          <a:p>
            <a:pPr eaLnBrk="1" hangingPunct="1">
              <a:lnSpc>
                <a:spcPct val="90000"/>
              </a:lnSpc>
            </a:pPr>
            <a:r>
              <a:rPr lang="en-US" altLang="en-US" b="1" i="1">
                <a:latin typeface="Arial" panose="020B0604020202020204" pitchFamily="34" charset="0"/>
              </a:rPr>
              <a:t>The interesting thing about stress is that it begins with our own perceptions of things!</a:t>
            </a: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Have you ever noticed that some people can feel quite stressed out about a particular event while others don't seem to be bothered by it at all? For instance, if three of your friends all get a poor grade on a test, you might notice some different reactions. One friend may seem mildly annoyed for an hour or so. Another friend doesn't seem to be bothered at all. The third friend, however, might become quite alarmed by this poor grade. She can't get it off her mind, she vows to study three times as hard next time, she can't concentrate on her other work, and she might even find it difficult to fall asleep that evening. She might become increasingly concerned about all the grades she'll make this semester, and wonder whether her GPA will suffer.</a:t>
            </a:r>
          </a:p>
          <a:p>
            <a:pPr eaLnBrk="1" hangingPunct="1">
              <a:lnSpc>
                <a:spcPct val="90000"/>
              </a:lnSpc>
            </a:pPr>
            <a:r>
              <a:rPr lang="en-US" altLang="en-US">
                <a:latin typeface="Arial" panose="020B0604020202020204" pitchFamily="34" charset="0"/>
              </a:rPr>
              <a:t>In a case such as this, a poor grade on a test </a:t>
            </a:r>
            <a:r>
              <a:rPr lang="en-US" altLang="en-US" i="1">
                <a:latin typeface="Arial" panose="020B0604020202020204" pitchFamily="34" charset="0"/>
              </a:rPr>
              <a:t>means</a:t>
            </a:r>
            <a:r>
              <a:rPr lang="en-US" altLang="en-US">
                <a:latin typeface="Arial" panose="020B0604020202020204" pitchFamily="34" charset="0"/>
              </a:rPr>
              <a:t> something different for each of your friends. The same situation has happened to all three, but each person feels more or less stressed about it because of what it means to him or her.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F6EA070-93BA-4580-BD2F-CBD0D68178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EDA1BC87-8972-4C5B-8AD3-7CFB5E7D3737}"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
        <p:nvSpPr>
          <p:cNvPr id="24579" name="Rectangle 2">
            <a:extLst>
              <a:ext uri="{FF2B5EF4-FFF2-40B4-BE49-F238E27FC236}">
                <a16:creationId xmlns:a16="http://schemas.microsoft.com/office/drawing/2014/main" id="{51AB76DD-4FF5-4460-A046-8B1C01194F4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A85BFA9-487F-4FCC-A245-9D998BCE21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D9D8F39-DC71-4701-AF0E-517E84BF1D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BD6427A-1A4B-4F51-A8A5-00BC51F6B8B6}"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3E2217C7-753E-48D4-8EEC-DB6388B81FF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F9909A4-6726-4544-9503-3EFB449038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Speak to friends, family, a teacher, a minister, or a counselor. Sometimes we just need to "vent" or get something "off our chest." Expressing our feelings can be relieving, we can feel supported by others, and it can help us work out our problems.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8697057-860D-493C-9D4C-3280876E06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877FF521-4D6B-4657-A404-921F4048C419}"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
        <p:nvSpPr>
          <p:cNvPr id="28675" name="Rectangle 2">
            <a:extLst>
              <a:ext uri="{FF2B5EF4-FFF2-40B4-BE49-F238E27FC236}">
                <a16:creationId xmlns:a16="http://schemas.microsoft.com/office/drawing/2014/main" id="{4FCBCC34-4429-4CD6-BCED-3FE28F8346C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3ECEF3C-AF22-47F5-B0B9-86054FAA5B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Talk to yourself positively. Remember, "I can handle it, " "this will be over soon," or "I have handled difficult things before, and I can do it again." Also, practice acceptance. We need to learn to accept things we cannot change without trying to exert more control over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CFB7F74-0C9F-4DD6-97B0-FB3F35CB40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8FE9BA27-8756-4C4E-82ED-A3000F3B85DA}"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C0BD30CE-70A9-4733-9CDB-5464D41789F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343DEB2-6424-4788-91C6-C4C043794A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Setting our expectations or goals high may seem like a useful way to push ourselves and get things done, but we may also set ourselves up for disappointment and continued stress. Find the courage to recognize your limits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82D1153-CA54-47AE-842C-0B9A2D68B0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B8EA5097-CBF6-495C-BF58-0A25AEE850B2}"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5B2826B2-E3CE-4411-A979-262DAB6FB38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467AEFAB-D4E7-4DF5-B6D8-92D09B6C7A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Do this regularly until it becomes a productive habit. Take responsibility for your life. Be proactive. Problem solve and look for solutions rather than worry. </a:t>
            </a:r>
          </a:p>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7D8A-1289-4691-A405-65CFA3B48E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94B94B-C138-4BB2-8272-DEE8E878D4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5DD22E-74A6-483C-9A6B-56921DA8436D}"/>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5" name="Footer Placeholder 4">
            <a:extLst>
              <a:ext uri="{FF2B5EF4-FFF2-40B4-BE49-F238E27FC236}">
                <a16:creationId xmlns:a16="http://schemas.microsoft.com/office/drawing/2014/main" id="{345B865F-4FF2-4C72-BC09-2EC09CF0D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D621E-2EBB-4894-9760-51015D843CFB}"/>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98290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CB32-776D-4582-9F33-C6F212C36A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B9943D-8A42-444E-B38B-FA844056B8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7DF1E-B274-46F4-BDE2-CCE10F05EEEB}"/>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5" name="Footer Placeholder 4">
            <a:extLst>
              <a:ext uri="{FF2B5EF4-FFF2-40B4-BE49-F238E27FC236}">
                <a16:creationId xmlns:a16="http://schemas.microsoft.com/office/drawing/2014/main" id="{4D1FB092-1B21-49F4-A35F-2D638280F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6EC00-8EBF-4218-98A7-00938F9922AB}"/>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405387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ABA12-F6A5-4EAE-A46F-F5FF21D72E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E5609C-BC1B-40F2-84A8-A56F94C08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7E9BF-F08B-430D-990C-2AC322C1631F}"/>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5" name="Footer Placeholder 4">
            <a:extLst>
              <a:ext uri="{FF2B5EF4-FFF2-40B4-BE49-F238E27FC236}">
                <a16:creationId xmlns:a16="http://schemas.microsoft.com/office/drawing/2014/main" id="{B643576F-56DE-4C4F-BA54-7D2D842A9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57FA5-A84E-4F79-89F8-B7436ED699D5}"/>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2969923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E23BE423-B125-463F-A19E-5F2E8913FC7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6E922BA4-FD1A-4418-A337-696581973ED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68FF119E-C604-4A50-B4C8-61909DF542FA}"/>
              </a:ext>
            </a:extLst>
          </p:cNvPr>
          <p:cNvSpPr>
            <a:spLocks noGrp="1" noChangeArrowheads="1"/>
          </p:cNvSpPr>
          <p:nvPr>
            <p:ph type="sldNum" sz="quarter" idx="12"/>
          </p:nvPr>
        </p:nvSpPr>
        <p:spPr/>
        <p:txBody>
          <a:bodyPr/>
          <a:lstStyle>
            <a:lvl1pPr>
              <a:defRPr/>
            </a:lvl1pPr>
          </a:lstStyle>
          <a:p>
            <a:pPr>
              <a:defRPr/>
            </a:pPr>
            <a:fld id="{43098013-102D-4110-ADB8-FBA5116B228E}" type="slidenum">
              <a:rPr lang="en-US" altLang="en-US"/>
              <a:pPr>
                <a:defRPr/>
              </a:pPr>
              <a:t>‹#›</a:t>
            </a:fld>
            <a:endParaRPr lang="en-US" altLang="en-US"/>
          </a:p>
        </p:txBody>
      </p:sp>
    </p:spTree>
    <p:extLst>
      <p:ext uri="{BB962C8B-B14F-4D97-AF65-F5344CB8AC3E}">
        <p14:creationId xmlns:p14="http://schemas.microsoft.com/office/powerpoint/2010/main" val="118864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16684327-AE09-4B2B-BEC9-0E47695DCAB2}"/>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3A974C7-68ED-47E0-840A-06519B006919}"/>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02AA37BC-E7C7-48C8-9382-6EFAC45C1E78}"/>
              </a:ext>
            </a:extLst>
          </p:cNvPr>
          <p:cNvSpPr>
            <a:spLocks noGrp="1" noChangeArrowheads="1"/>
          </p:cNvSpPr>
          <p:nvPr>
            <p:ph type="sldNum" sz="quarter" idx="12"/>
          </p:nvPr>
        </p:nvSpPr>
        <p:spPr/>
        <p:txBody>
          <a:bodyPr/>
          <a:lstStyle>
            <a:lvl1pPr>
              <a:defRPr/>
            </a:lvl1pPr>
          </a:lstStyle>
          <a:p>
            <a:pPr>
              <a:defRPr/>
            </a:pPr>
            <a:fld id="{5293EAAC-85B7-4988-A96F-0508878D45FD}" type="slidenum">
              <a:rPr lang="en-US" altLang="en-US"/>
              <a:pPr>
                <a:defRPr/>
              </a:pPr>
              <a:t>‹#›</a:t>
            </a:fld>
            <a:endParaRPr lang="en-US" altLang="en-US"/>
          </a:p>
        </p:txBody>
      </p:sp>
    </p:spTree>
    <p:extLst>
      <p:ext uri="{BB962C8B-B14F-4D97-AF65-F5344CB8AC3E}">
        <p14:creationId xmlns:p14="http://schemas.microsoft.com/office/powerpoint/2010/main" val="4076576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Rectangle 19">
            <a:extLst>
              <a:ext uri="{FF2B5EF4-FFF2-40B4-BE49-F238E27FC236}">
                <a16:creationId xmlns:a16="http://schemas.microsoft.com/office/drawing/2014/main" id="{9FAE25DF-E123-4C77-A307-0EDA3920E8D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ADF51B0E-88D9-48AE-8A71-247F5E41621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318186D1-3123-4353-B336-3784F3E4EA34}"/>
              </a:ext>
            </a:extLst>
          </p:cNvPr>
          <p:cNvSpPr>
            <a:spLocks noGrp="1" noChangeArrowheads="1"/>
          </p:cNvSpPr>
          <p:nvPr>
            <p:ph type="sldNum" sz="quarter" idx="12"/>
          </p:nvPr>
        </p:nvSpPr>
        <p:spPr/>
        <p:txBody>
          <a:bodyPr/>
          <a:lstStyle>
            <a:lvl1pPr>
              <a:defRPr/>
            </a:lvl1pPr>
          </a:lstStyle>
          <a:p>
            <a:pPr>
              <a:defRPr/>
            </a:pPr>
            <a:fld id="{923D4544-D52C-48B8-83B2-47CDB8B17943}" type="slidenum">
              <a:rPr lang="en-US" altLang="en-US"/>
              <a:pPr>
                <a:defRPr/>
              </a:pPr>
              <a:t>‹#›</a:t>
            </a:fld>
            <a:endParaRPr lang="en-US" altLang="en-US"/>
          </a:p>
        </p:txBody>
      </p:sp>
    </p:spTree>
    <p:extLst>
      <p:ext uri="{BB962C8B-B14F-4D97-AF65-F5344CB8AC3E}">
        <p14:creationId xmlns:p14="http://schemas.microsoft.com/office/powerpoint/2010/main" val="236502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A68B-680C-4613-9EAC-AC66D4B99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9DDAE7-2518-4B78-98EC-FE49AF75B6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12C3A-854D-4968-BF5D-7E2DB918D35A}"/>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5" name="Footer Placeholder 4">
            <a:extLst>
              <a:ext uri="{FF2B5EF4-FFF2-40B4-BE49-F238E27FC236}">
                <a16:creationId xmlns:a16="http://schemas.microsoft.com/office/drawing/2014/main" id="{FDA2F8F3-D743-42D5-9E3D-2770FAE7E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F1F2D-9C11-42AE-B696-067C21A2385C}"/>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264950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F4A53-37C9-43B1-8112-F1C6503F5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D9DBB2-296B-4B46-BD7C-5849348F2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0C208-1E6D-48BD-BD46-4352E3B1E0D3}"/>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5" name="Footer Placeholder 4">
            <a:extLst>
              <a:ext uri="{FF2B5EF4-FFF2-40B4-BE49-F238E27FC236}">
                <a16:creationId xmlns:a16="http://schemas.microsoft.com/office/drawing/2014/main" id="{92D075BC-D87F-4DD0-9CF3-0F398587A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E43BA-7E6F-478D-8182-B20D73C0F155}"/>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202303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59BD-F57B-4301-B8AA-D12C02341F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1C93B-B990-4E7D-AC72-068ACC3CD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4A755D-7379-4CAB-9493-DCE4E9425A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6659E8-1EB7-4253-B118-36FFE9E331A7}"/>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6" name="Footer Placeholder 5">
            <a:extLst>
              <a:ext uri="{FF2B5EF4-FFF2-40B4-BE49-F238E27FC236}">
                <a16:creationId xmlns:a16="http://schemas.microsoft.com/office/drawing/2014/main" id="{56A1B0A0-7D10-4D35-8A09-AFAA58434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ECD91-0314-42FA-AD78-18EE239871FE}"/>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151514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FC52-D398-497A-B19D-75C561514F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4CD59F-85A8-400D-8EF0-CDD9E9435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017F9-DE8F-4996-B3A3-D3F4EFA451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92E733-BDAF-4D9B-826E-7CC19E15D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F0ADA5-2759-48B3-9104-1E64A2703A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8C24EB-D47D-415A-BFE9-D69173508B31}"/>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8" name="Footer Placeholder 7">
            <a:extLst>
              <a:ext uri="{FF2B5EF4-FFF2-40B4-BE49-F238E27FC236}">
                <a16:creationId xmlns:a16="http://schemas.microsoft.com/office/drawing/2014/main" id="{501A276F-7294-41D0-8EB3-41BD4BF8F3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AD2FD6-CF0E-4270-85E0-6073CE81480A}"/>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378161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53D0-9E08-4046-BD5E-A67F9D730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DE30E7-7489-4049-B523-52F19219D5C2}"/>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4" name="Footer Placeholder 3">
            <a:extLst>
              <a:ext uri="{FF2B5EF4-FFF2-40B4-BE49-F238E27FC236}">
                <a16:creationId xmlns:a16="http://schemas.microsoft.com/office/drawing/2014/main" id="{962C629A-794D-4BDC-925B-A3F32EBB08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6FFB7-1444-4AA6-9F65-A9336CCC9FE8}"/>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26113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B08E2-5953-4B26-A995-752D024FBF38}"/>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3" name="Footer Placeholder 2">
            <a:extLst>
              <a:ext uri="{FF2B5EF4-FFF2-40B4-BE49-F238E27FC236}">
                <a16:creationId xmlns:a16="http://schemas.microsoft.com/office/drawing/2014/main" id="{C71604BE-1F2A-4A7F-BC60-22922E2AE1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09A3E9-B048-49AD-851A-544D3D081720}"/>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139355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AE9F-FD01-45FF-9898-1EC971686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B9D0BE-8186-4EAA-894F-07840075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302D76-D3F0-46A7-8786-1B8DD97E6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F9DA3-0E92-478F-8BB5-BB83C18865B9}"/>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6" name="Footer Placeholder 5">
            <a:extLst>
              <a:ext uri="{FF2B5EF4-FFF2-40B4-BE49-F238E27FC236}">
                <a16:creationId xmlns:a16="http://schemas.microsoft.com/office/drawing/2014/main" id="{6B2BA218-A46F-43A3-B29B-7BC1F0E77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0335A-A565-4956-A594-8F59101B1ED1}"/>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249014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8C2F-A0F4-43A0-AE94-00441FD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5B2AC6-125B-4EB8-9595-821EDA724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00B1-D732-455D-9435-06B373907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199FC-F012-4A53-89E1-09C6C2C630AB}"/>
              </a:ext>
            </a:extLst>
          </p:cNvPr>
          <p:cNvSpPr>
            <a:spLocks noGrp="1"/>
          </p:cNvSpPr>
          <p:nvPr>
            <p:ph type="dt" sz="half" idx="10"/>
          </p:nvPr>
        </p:nvSpPr>
        <p:spPr/>
        <p:txBody>
          <a:bodyPr/>
          <a:lstStyle/>
          <a:p>
            <a:fld id="{CB2087C2-7A08-43DE-AABF-823A74D5340F}" type="datetimeFigureOut">
              <a:rPr lang="en-US" smtClean="0"/>
              <a:t>11/6/2022</a:t>
            </a:fld>
            <a:endParaRPr lang="en-US"/>
          </a:p>
        </p:txBody>
      </p:sp>
      <p:sp>
        <p:nvSpPr>
          <p:cNvPr id="6" name="Footer Placeholder 5">
            <a:extLst>
              <a:ext uri="{FF2B5EF4-FFF2-40B4-BE49-F238E27FC236}">
                <a16:creationId xmlns:a16="http://schemas.microsoft.com/office/drawing/2014/main" id="{2B17E22B-F6A7-4048-955D-2EB3C6593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36C65-F99F-4BF5-90BE-DE85DC1562C8}"/>
              </a:ext>
            </a:extLst>
          </p:cNvPr>
          <p:cNvSpPr>
            <a:spLocks noGrp="1"/>
          </p:cNvSpPr>
          <p:nvPr>
            <p:ph type="sldNum" sz="quarter" idx="12"/>
          </p:nvPr>
        </p:nvSpPr>
        <p:spPr/>
        <p:txBody>
          <a:bodyPr/>
          <a:lstStyle/>
          <a:p>
            <a:fld id="{D8D562F4-DCC7-4B90-B3B6-183BFB5C1C13}" type="slidenum">
              <a:rPr lang="en-US" smtClean="0"/>
              <a:t>‹#›</a:t>
            </a:fld>
            <a:endParaRPr lang="en-US"/>
          </a:p>
        </p:txBody>
      </p:sp>
    </p:spTree>
    <p:extLst>
      <p:ext uri="{BB962C8B-B14F-4D97-AF65-F5344CB8AC3E}">
        <p14:creationId xmlns:p14="http://schemas.microsoft.com/office/powerpoint/2010/main" val="6009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9D341C-5602-4CFC-A938-84ADCB22E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ADB9F6-0703-4447-A45C-68647FAD6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55AD6-E574-4E2D-BCCC-E55C56BE4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087C2-7A08-43DE-AABF-823A74D5340F}" type="datetimeFigureOut">
              <a:rPr lang="en-US" smtClean="0"/>
              <a:t>11/6/2022</a:t>
            </a:fld>
            <a:endParaRPr lang="en-US"/>
          </a:p>
        </p:txBody>
      </p:sp>
      <p:sp>
        <p:nvSpPr>
          <p:cNvPr id="5" name="Footer Placeholder 4">
            <a:extLst>
              <a:ext uri="{FF2B5EF4-FFF2-40B4-BE49-F238E27FC236}">
                <a16:creationId xmlns:a16="http://schemas.microsoft.com/office/drawing/2014/main" id="{DC9B74A7-FB7B-4003-9D91-68650E4BED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A3DA96-D332-4632-B066-9FCF6A0F2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562F4-DCC7-4B90-B3B6-183BFB5C1C13}" type="slidenum">
              <a:rPr lang="en-US" smtClean="0"/>
              <a:t>‹#›</a:t>
            </a:fld>
            <a:endParaRPr lang="en-US"/>
          </a:p>
        </p:txBody>
      </p:sp>
    </p:spTree>
    <p:extLst>
      <p:ext uri="{BB962C8B-B14F-4D97-AF65-F5344CB8AC3E}">
        <p14:creationId xmlns:p14="http://schemas.microsoft.com/office/powerpoint/2010/main" val="1670945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1.gif"/><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4.gi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mha.ca/whats-your-stress-index" TargetMode="External"/><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6" name="Rectangle 1025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7363C4A8-78E7-47F8-BD67-E7A70B06A95B}"/>
              </a:ext>
            </a:extLst>
          </p:cNvPr>
          <p:cNvSpPr>
            <a:spLocks noGrp="1" noChangeArrowheads="1"/>
          </p:cNvSpPr>
          <p:nvPr>
            <p:ph type="ctrTitle"/>
          </p:nvPr>
        </p:nvSpPr>
        <p:spPr>
          <a:xfrm>
            <a:off x="638882" y="639193"/>
            <a:ext cx="3571810" cy="3573516"/>
          </a:xfrm>
        </p:spPr>
        <p:txBody>
          <a:bodyPr vert="horz" lIns="91440" tIns="45720" rIns="91440" bIns="45720" rtlCol="0">
            <a:normAutofit/>
          </a:bodyPr>
          <a:lstStyle/>
          <a:p>
            <a:pPr algn="l">
              <a:defRPr/>
            </a:pPr>
            <a:r>
              <a:rPr lang="en-US" sz="4100" b="1" kern="1200">
                <a:effectLst>
                  <a:outerShdw blurRad="38100" dist="38100" dir="2700000" algn="tl">
                    <a:srgbClr val="000000">
                      <a:alpha val="43137"/>
                    </a:srgbClr>
                  </a:outerShdw>
                </a:effectLst>
                <a:latin typeface="+mj-lt"/>
                <a:ea typeface="+mj-ea"/>
                <a:cs typeface="+mj-cs"/>
              </a:rPr>
              <a:t>STRESS MANAGEMENT</a:t>
            </a:r>
          </a:p>
        </p:txBody>
      </p:sp>
      <p:sp>
        <p:nvSpPr>
          <p:cNvPr id="2051" name="Rectangle 3">
            <a:extLst>
              <a:ext uri="{FF2B5EF4-FFF2-40B4-BE49-F238E27FC236}">
                <a16:creationId xmlns:a16="http://schemas.microsoft.com/office/drawing/2014/main" id="{F9C6F10F-06E4-48C5-A6D0-C0E1918FC514}"/>
              </a:ext>
            </a:extLst>
          </p:cNvPr>
          <p:cNvSpPr>
            <a:spLocks noGrp="1" noChangeArrowheads="1"/>
          </p:cNvSpPr>
          <p:nvPr>
            <p:ph type="subTitle" idx="1"/>
          </p:nvPr>
        </p:nvSpPr>
        <p:spPr>
          <a:xfrm>
            <a:off x="638882" y="4631161"/>
            <a:ext cx="3571810" cy="1559327"/>
          </a:xfrm>
        </p:spPr>
        <p:txBody>
          <a:bodyPr vert="horz" lIns="91440" tIns="45720" rIns="91440" bIns="45720" rtlCol="0">
            <a:normAutofit/>
          </a:bodyPr>
          <a:lstStyle/>
          <a:p>
            <a:pPr algn="l" fontAlgn="auto">
              <a:defRPr/>
            </a:pPr>
            <a:r>
              <a:rPr lang="en-US" b="1" kern="1200">
                <a:effectLst>
                  <a:outerShdw blurRad="38100" dist="38100" dir="2700000" algn="tl">
                    <a:srgbClr val="000000">
                      <a:alpha val="43137"/>
                    </a:srgbClr>
                  </a:outerShdw>
                </a:effectLst>
                <a:latin typeface="+mn-lt"/>
                <a:ea typeface="+mn-ea"/>
                <a:cs typeface="+mn-cs"/>
              </a:rPr>
              <a:t>Prepared by </a:t>
            </a:r>
          </a:p>
          <a:p>
            <a:pPr algn="l" fontAlgn="auto">
              <a:defRPr/>
            </a:pPr>
            <a:r>
              <a:rPr lang="en-US" b="1" kern="1200">
                <a:effectLst>
                  <a:outerShdw blurRad="38100" dist="38100" dir="2700000" algn="tl">
                    <a:srgbClr val="000000">
                      <a:alpha val="43137"/>
                    </a:srgbClr>
                  </a:outerShdw>
                </a:effectLst>
                <a:latin typeface="+mn-lt"/>
                <a:ea typeface="+mn-ea"/>
                <a:cs typeface="+mn-cs"/>
              </a:rPr>
              <a:t>Waqar Ahmad</a:t>
            </a:r>
          </a:p>
        </p:txBody>
      </p:sp>
      <p:sp>
        <p:nvSpPr>
          <p:cNvPr id="1025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bd07006_">
            <a:extLst>
              <a:ext uri="{FF2B5EF4-FFF2-40B4-BE49-F238E27FC236}">
                <a16:creationId xmlns:a16="http://schemas.microsoft.com/office/drawing/2014/main" id="{C2CBC508-E05F-479A-B1DB-7DA96FB1D1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2976" y="640080"/>
            <a:ext cx="2557256" cy="55504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TIU Logo">
            <a:extLst>
              <a:ext uri="{FF2B5EF4-FFF2-40B4-BE49-F238E27FC236}">
                <a16:creationId xmlns:a16="http://schemas.microsoft.com/office/drawing/2014/main" id="{EEFB8438-77F6-42CE-8F10-40D7D2817E21}"/>
              </a:ext>
            </a:extLst>
          </p:cNvPr>
          <p:cNvPicPr>
            <a:picLocks noChangeAspect="1" noChangeArrowheads="1"/>
          </p:cNvPicPr>
          <p:nvPr/>
        </p:nvPicPr>
        <p:blipFill>
          <a:blip r:embed="rId3"/>
          <a:srcRect/>
          <a:stretch>
            <a:fillRect/>
          </a:stretch>
        </p:blipFill>
        <p:spPr bwMode="auto">
          <a:xfrm>
            <a:off x="10302875" y="111204"/>
            <a:ext cx="1800225" cy="552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Subtitle 2">
            <a:extLst>
              <a:ext uri="{FF2B5EF4-FFF2-40B4-BE49-F238E27FC236}">
                <a16:creationId xmlns:a16="http://schemas.microsoft.com/office/drawing/2014/main" id="{438B491C-A272-4394-AED3-1B0EB2F12171}"/>
              </a:ext>
            </a:extLst>
          </p:cNvPr>
          <p:cNvSpPr txBox="1">
            <a:spLocks/>
          </p:cNvSpPr>
          <p:nvPr/>
        </p:nvSpPr>
        <p:spPr>
          <a:xfrm>
            <a:off x="0" y="-481251"/>
            <a:ext cx="3211288" cy="173736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buClr>
                <a:schemeClr val="accent6">
                  <a:lumMod val="75000"/>
                </a:schemeClr>
              </a:buClr>
              <a:defRPr/>
            </a:pPr>
            <a:r>
              <a:rPr lang="en-US" sz="1600" b="1" dirty="0">
                <a:effectLst>
                  <a:outerShdw blurRad="38100" dist="38100" dir="2700000" algn="tl">
                    <a:srgbClr val="000000">
                      <a:alpha val="43137"/>
                    </a:srgbClr>
                  </a:outerShdw>
                </a:effectLst>
              </a:rPr>
              <a:t>Academic Life and Skills</a:t>
            </a:r>
          </a:p>
          <a:p>
            <a:pPr algn="l">
              <a:spcAft>
                <a:spcPts val="600"/>
              </a:spcAft>
              <a:buClr>
                <a:schemeClr val="accent6">
                  <a:lumMod val="75000"/>
                </a:schemeClr>
              </a:buClr>
              <a:defRPr/>
            </a:pPr>
            <a:r>
              <a:rPr lang="en-US" sz="1600" b="1" dirty="0">
                <a:effectLst>
                  <a:outerShdw blurRad="38100" dist="38100" dir="2700000" algn="tl">
                    <a:srgbClr val="000000">
                      <a:alpha val="43137"/>
                    </a:srgbClr>
                  </a:outerShdw>
                </a:effectLst>
              </a:rPr>
              <a:t>Chapter - 2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4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79" name="Rectangle 5427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81" name="Right Triangle 5428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83" name="Rectangle 5428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a:extLst>
              <a:ext uri="{FF2B5EF4-FFF2-40B4-BE49-F238E27FC236}">
                <a16:creationId xmlns:a16="http://schemas.microsoft.com/office/drawing/2014/main" id="{306A3B5B-9EAD-461D-8E7B-A0AAB5D0092D}"/>
              </a:ext>
            </a:extLst>
          </p:cNvPr>
          <p:cNvSpPr>
            <a:spLocks noGrp="1" noChangeArrowheads="1"/>
          </p:cNvSpPr>
          <p:nvPr>
            <p:ph type="title"/>
          </p:nvPr>
        </p:nvSpPr>
        <p:spPr>
          <a:xfrm>
            <a:off x="1123356" y="1188637"/>
            <a:ext cx="9984615" cy="1597228"/>
          </a:xfrm>
        </p:spPr>
        <p:txBody>
          <a:bodyPr vert="horz" lIns="91440" tIns="45720" rIns="91440" bIns="45720" rtlCol="0" anchor="ctr">
            <a:normAutofit/>
          </a:bodyPr>
          <a:lstStyle/>
          <a:p>
            <a:pPr>
              <a:defRPr/>
            </a:pPr>
            <a:r>
              <a:rPr lang="en-US" sz="6000" kern="1200">
                <a:solidFill>
                  <a:schemeClr val="tx1"/>
                </a:solidFill>
                <a:latin typeface="+mj-lt"/>
                <a:ea typeface="+mj-ea"/>
                <a:cs typeface="+mj-cs"/>
              </a:rPr>
              <a:t>Stress Warning Signals</a:t>
            </a:r>
          </a:p>
        </p:txBody>
      </p:sp>
      <p:pic>
        <p:nvPicPr>
          <p:cNvPr id="23556" name="Picture 8" descr="j0356670">
            <a:extLst>
              <a:ext uri="{FF2B5EF4-FFF2-40B4-BE49-F238E27FC236}">
                <a16:creationId xmlns:a16="http://schemas.microsoft.com/office/drawing/2014/main" id="{3BF69775-4559-4D96-940B-79D48F8F1D67}"/>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tretch>
            <a:fillRect/>
          </a:stretch>
        </p:blipFill>
        <p:spPr>
          <a:xfrm>
            <a:off x="1123357" y="3093994"/>
            <a:ext cx="3533985" cy="2576864"/>
          </a:xfrm>
          <a:prstGeom prst="rect">
            <a:avLst/>
          </a:prstGeom>
          <a:noFill/>
        </p:spPr>
      </p:pic>
      <p:sp>
        <p:nvSpPr>
          <p:cNvPr id="23555" name="Rectangle 6">
            <a:extLst>
              <a:ext uri="{FF2B5EF4-FFF2-40B4-BE49-F238E27FC236}">
                <a16:creationId xmlns:a16="http://schemas.microsoft.com/office/drawing/2014/main" id="{1DAD8A22-3020-4FCA-B0FA-0492E74CF78A}"/>
              </a:ext>
            </a:extLst>
          </p:cNvPr>
          <p:cNvSpPr>
            <a:spLocks noGrp="1" noChangeArrowheads="1"/>
          </p:cNvSpPr>
          <p:nvPr>
            <p:ph type="body" sz="half" idx="1"/>
          </p:nvPr>
        </p:nvSpPr>
        <p:spPr>
          <a:xfrm>
            <a:off x="4562860" y="2523559"/>
            <a:ext cx="5943600" cy="2307147"/>
          </a:xfrm>
        </p:spPr>
        <p:txBody>
          <a:bodyPr vert="horz" lIns="91440" tIns="45720" rIns="91440" bIns="45720" rtlCol="0" anchor="t">
            <a:normAutofit lnSpcReduction="10000"/>
          </a:bodyPr>
          <a:lstStyle/>
          <a:p>
            <a:pPr algn="just">
              <a:lnSpc>
                <a:spcPct val="150000"/>
              </a:lnSpc>
            </a:pPr>
            <a:r>
              <a:rPr lang="en-US" altLang="en-US" sz="2000" dirty="0"/>
              <a:t>What are your "red flags," or warning signs, that stress is creeping into your life? If we keep pushing ourselves, eventually something inside of use will send "red flags," or warning signs that stress is becoming a problem.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399" name="Rectangle 5939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01" name="Right Triangle 5940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03" name="Rectangle 5940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Rectangle 2">
            <a:extLst>
              <a:ext uri="{FF2B5EF4-FFF2-40B4-BE49-F238E27FC236}">
                <a16:creationId xmlns:a16="http://schemas.microsoft.com/office/drawing/2014/main" id="{C4BDB69F-515D-42AD-A6BA-C99246AC2865}"/>
              </a:ext>
            </a:extLst>
          </p:cNvPr>
          <p:cNvSpPr>
            <a:spLocks noGrp="1" noChangeArrowheads="1"/>
          </p:cNvSpPr>
          <p:nvPr>
            <p:ph type="title"/>
          </p:nvPr>
        </p:nvSpPr>
        <p:spPr>
          <a:xfrm>
            <a:off x="1123356" y="1188637"/>
            <a:ext cx="9984615" cy="1597228"/>
          </a:xfrm>
        </p:spPr>
        <p:txBody>
          <a:bodyPr>
            <a:normAutofit/>
          </a:bodyPr>
          <a:lstStyle/>
          <a:p>
            <a:pPr>
              <a:defRPr/>
            </a:pPr>
            <a:r>
              <a:rPr lang="en-US" sz="6000"/>
              <a:t>Suggestions for Reducing Stress</a:t>
            </a:r>
          </a:p>
        </p:txBody>
      </p:sp>
      <p:pic>
        <p:nvPicPr>
          <p:cNvPr id="25604" name="Picture 4" descr="j0399897">
            <a:extLst>
              <a:ext uri="{FF2B5EF4-FFF2-40B4-BE49-F238E27FC236}">
                <a16:creationId xmlns:a16="http://schemas.microsoft.com/office/drawing/2014/main" id="{14D35C29-3359-411C-B85A-5FD489845D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3357" y="3202958"/>
            <a:ext cx="3533985" cy="23589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F48CFF8C-6F0C-4199-BF6C-C38214EC7373}"/>
              </a:ext>
            </a:extLst>
          </p:cNvPr>
          <p:cNvSpPr>
            <a:spLocks noGrp="1" noChangeArrowheads="1"/>
          </p:cNvSpPr>
          <p:nvPr>
            <p:ph idx="1"/>
          </p:nvPr>
        </p:nvSpPr>
        <p:spPr>
          <a:xfrm>
            <a:off x="5255260" y="2998278"/>
            <a:ext cx="5852711" cy="2728198"/>
          </a:xfrm>
        </p:spPr>
        <p:txBody>
          <a:bodyPr anchor="t">
            <a:normAutofit/>
          </a:bodyPr>
          <a:lstStyle/>
          <a:p>
            <a:pPr algn="just">
              <a:lnSpc>
                <a:spcPct val="200000"/>
              </a:lnSpc>
            </a:pPr>
            <a:r>
              <a:rPr lang="en-US" altLang="en-US" sz="2000" b="1" dirty="0"/>
              <a:t>1. Find a support system.</a:t>
            </a:r>
            <a:r>
              <a:rPr lang="en-US" altLang="en-US" sz="2000" dirty="0"/>
              <a:t> Find someone to talk to about your feelings and experiences. </a:t>
            </a:r>
          </a:p>
          <a:p>
            <a:pPr algn="just">
              <a:lnSpc>
                <a:spcPct val="200000"/>
              </a:lnSpc>
            </a:pPr>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23" name="Rectangle 6042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5" name="Right Triangle 6042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27" name="Rectangle 6042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Rectangle 2">
            <a:extLst>
              <a:ext uri="{FF2B5EF4-FFF2-40B4-BE49-F238E27FC236}">
                <a16:creationId xmlns:a16="http://schemas.microsoft.com/office/drawing/2014/main" id="{A697B249-530F-4FEB-9486-A60718E15E0C}"/>
              </a:ext>
            </a:extLst>
          </p:cNvPr>
          <p:cNvSpPr>
            <a:spLocks noGrp="1" noChangeArrowheads="1"/>
          </p:cNvSpPr>
          <p:nvPr>
            <p:ph type="title"/>
          </p:nvPr>
        </p:nvSpPr>
        <p:spPr>
          <a:xfrm>
            <a:off x="5255260" y="1188637"/>
            <a:ext cx="5852711" cy="1597228"/>
          </a:xfrm>
        </p:spPr>
        <p:txBody>
          <a:bodyPr>
            <a:normAutofit/>
          </a:bodyPr>
          <a:lstStyle/>
          <a:p>
            <a:pPr>
              <a:defRPr/>
            </a:pPr>
            <a:r>
              <a:rPr lang="en-US" sz="5100"/>
              <a:t>Suggestions for Reducing Stress</a:t>
            </a:r>
          </a:p>
        </p:txBody>
      </p:sp>
      <p:pic>
        <p:nvPicPr>
          <p:cNvPr id="27652" name="Picture 4" descr="bd06663_">
            <a:extLst>
              <a:ext uri="{FF2B5EF4-FFF2-40B4-BE49-F238E27FC236}">
                <a16:creationId xmlns:a16="http://schemas.microsoft.com/office/drawing/2014/main" id="{40B35CB0-187B-46E3-831A-B2E1F4F0FF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3357" y="1928023"/>
            <a:ext cx="3533985" cy="30791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id="{87284EF9-0CF0-4F6C-AFFE-68DA113CD71D}"/>
              </a:ext>
            </a:extLst>
          </p:cNvPr>
          <p:cNvSpPr>
            <a:spLocks noGrp="1" noChangeArrowheads="1"/>
          </p:cNvSpPr>
          <p:nvPr>
            <p:ph idx="1"/>
          </p:nvPr>
        </p:nvSpPr>
        <p:spPr>
          <a:xfrm>
            <a:off x="5255260" y="2998278"/>
            <a:ext cx="5852710" cy="2728198"/>
          </a:xfrm>
        </p:spPr>
        <p:txBody>
          <a:bodyPr anchor="t">
            <a:normAutofit/>
          </a:bodyPr>
          <a:lstStyle/>
          <a:p>
            <a:pPr>
              <a:lnSpc>
                <a:spcPct val="150000"/>
              </a:lnSpc>
            </a:pPr>
            <a:r>
              <a:rPr lang="en-US" altLang="en-US" sz="2000" b="1" dirty="0"/>
              <a:t>2. Change your attitude.</a:t>
            </a:r>
            <a:r>
              <a:rPr lang="en-US" altLang="en-US" sz="2000" dirty="0"/>
              <a:t> Find other ways to think about stressful situations. </a:t>
            </a:r>
          </a:p>
          <a:p>
            <a:pPr lvl="1">
              <a:lnSpc>
                <a:spcPct val="150000"/>
              </a:lnSpc>
            </a:pPr>
            <a:r>
              <a:rPr lang="en-US" altLang="en-US" sz="2000" dirty="0"/>
              <a:t>"Life is 10% what happens to us, and 90% how we react to 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495" name="Rectangle 6349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7" name="Right Triangle 6349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99" name="Rectangle 6349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Rectangle 2">
            <a:extLst>
              <a:ext uri="{FF2B5EF4-FFF2-40B4-BE49-F238E27FC236}">
                <a16:creationId xmlns:a16="http://schemas.microsoft.com/office/drawing/2014/main" id="{FFD4C58A-3E9B-4416-844B-25BD5FDA0AFE}"/>
              </a:ext>
            </a:extLst>
          </p:cNvPr>
          <p:cNvSpPr>
            <a:spLocks noGrp="1" noChangeArrowheads="1"/>
          </p:cNvSpPr>
          <p:nvPr>
            <p:ph type="title"/>
          </p:nvPr>
        </p:nvSpPr>
        <p:spPr>
          <a:xfrm>
            <a:off x="5255260" y="1188637"/>
            <a:ext cx="5852711" cy="1597228"/>
          </a:xfrm>
        </p:spPr>
        <p:txBody>
          <a:bodyPr vert="horz" lIns="91440" tIns="45720" rIns="91440" bIns="45720" rtlCol="0" anchor="ctr">
            <a:normAutofit/>
          </a:bodyPr>
          <a:lstStyle/>
          <a:p>
            <a:pPr>
              <a:defRPr/>
            </a:pPr>
            <a:r>
              <a:rPr lang="en-US" sz="5100" kern="1200">
                <a:solidFill>
                  <a:schemeClr val="tx1"/>
                </a:solidFill>
                <a:latin typeface="+mj-lt"/>
                <a:ea typeface="+mj-ea"/>
                <a:cs typeface="+mj-cs"/>
              </a:rPr>
              <a:t>Suggestions for Reducing Stress</a:t>
            </a:r>
          </a:p>
        </p:txBody>
      </p:sp>
      <p:pic>
        <p:nvPicPr>
          <p:cNvPr id="29699" name="Picture 6" descr="bd07022_">
            <a:extLst>
              <a:ext uri="{FF2B5EF4-FFF2-40B4-BE49-F238E27FC236}">
                <a16:creationId xmlns:a16="http://schemas.microsoft.com/office/drawing/2014/main" id="{8E796714-580E-48F4-A77A-0164E5BC333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398894" y="1188637"/>
            <a:ext cx="2982910" cy="4557888"/>
          </a:xfrm>
          <a:prstGeom prst="rect">
            <a:avLst/>
          </a:prstGeom>
          <a:noFill/>
        </p:spPr>
      </p:pic>
      <p:sp>
        <p:nvSpPr>
          <p:cNvPr id="29700" name="Rectangle 5">
            <a:extLst>
              <a:ext uri="{FF2B5EF4-FFF2-40B4-BE49-F238E27FC236}">
                <a16:creationId xmlns:a16="http://schemas.microsoft.com/office/drawing/2014/main" id="{A365F5CD-79F8-4657-8428-E1381DC56C49}"/>
              </a:ext>
            </a:extLst>
          </p:cNvPr>
          <p:cNvSpPr>
            <a:spLocks noGrp="1" noChangeArrowheads="1"/>
          </p:cNvSpPr>
          <p:nvPr>
            <p:ph type="body" sz="half" idx="2"/>
          </p:nvPr>
        </p:nvSpPr>
        <p:spPr>
          <a:xfrm>
            <a:off x="5255260" y="2998278"/>
            <a:ext cx="4428236" cy="2728198"/>
          </a:xfrm>
        </p:spPr>
        <p:txBody>
          <a:bodyPr vert="horz" lIns="91440" tIns="45720" rIns="91440" bIns="45720" rtlCol="0" anchor="t">
            <a:normAutofit/>
          </a:bodyPr>
          <a:lstStyle/>
          <a:p>
            <a:r>
              <a:rPr lang="en-US" altLang="en-US" sz="2000" b="1"/>
              <a:t>3. Be realistic.</a:t>
            </a:r>
            <a:r>
              <a:rPr lang="en-US" altLang="en-US" sz="2000"/>
              <a:t> Set practical goals for dealing with situations and solving problems. </a:t>
            </a:r>
          </a:p>
          <a:p>
            <a:pPr lvl="1"/>
            <a:r>
              <a:rPr lang="en-US" altLang="en-US" sz="2000"/>
              <a:t>Develop realistic expectations of yourself and others.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569" name="Rectangle 6656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71" name="Right Triangle 6657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73" name="Rectangle 6657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4" name="Rectangle 4">
            <a:extLst>
              <a:ext uri="{FF2B5EF4-FFF2-40B4-BE49-F238E27FC236}">
                <a16:creationId xmlns:a16="http://schemas.microsoft.com/office/drawing/2014/main" id="{D7AF61F3-7C74-4098-8F87-9A647B486FBD}"/>
              </a:ext>
            </a:extLst>
          </p:cNvPr>
          <p:cNvSpPr>
            <a:spLocks noGrp="1" noChangeArrowheads="1"/>
          </p:cNvSpPr>
          <p:nvPr>
            <p:ph type="title"/>
          </p:nvPr>
        </p:nvSpPr>
        <p:spPr>
          <a:xfrm>
            <a:off x="5255260" y="1188637"/>
            <a:ext cx="5852711" cy="1597228"/>
          </a:xfrm>
        </p:spPr>
        <p:txBody>
          <a:bodyPr vert="horz" lIns="91440" tIns="45720" rIns="91440" bIns="45720" rtlCol="0" anchor="ctr">
            <a:normAutofit/>
          </a:bodyPr>
          <a:lstStyle/>
          <a:p>
            <a:pPr>
              <a:defRPr/>
            </a:pPr>
            <a:r>
              <a:rPr lang="en-US" sz="5100" kern="1200">
                <a:solidFill>
                  <a:schemeClr val="tx1"/>
                </a:solidFill>
                <a:latin typeface="+mj-lt"/>
                <a:ea typeface="+mj-ea"/>
                <a:cs typeface="+mj-cs"/>
              </a:rPr>
              <a:t>Suggestions for Reducing Stress</a:t>
            </a:r>
          </a:p>
        </p:txBody>
      </p:sp>
      <p:pic>
        <p:nvPicPr>
          <p:cNvPr id="31748" name="Picture 7" descr="j0230502">
            <a:extLst>
              <a:ext uri="{FF2B5EF4-FFF2-40B4-BE49-F238E27FC236}">
                <a16:creationId xmlns:a16="http://schemas.microsoft.com/office/drawing/2014/main" id="{CF7CCCC0-E7A2-4D65-AB34-FB6BEA329AD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1123357" y="1913479"/>
            <a:ext cx="3533985" cy="3108203"/>
          </a:xfrm>
          <a:prstGeom prst="rect">
            <a:avLst/>
          </a:prstGeom>
          <a:noFill/>
        </p:spPr>
      </p:pic>
      <p:sp>
        <p:nvSpPr>
          <p:cNvPr id="31747" name="Rectangle 5">
            <a:extLst>
              <a:ext uri="{FF2B5EF4-FFF2-40B4-BE49-F238E27FC236}">
                <a16:creationId xmlns:a16="http://schemas.microsoft.com/office/drawing/2014/main" id="{8381F67A-7B1C-413D-8AF6-F5CC97EA5A47}"/>
              </a:ext>
            </a:extLst>
          </p:cNvPr>
          <p:cNvSpPr>
            <a:spLocks noGrp="1" noChangeArrowheads="1"/>
          </p:cNvSpPr>
          <p:nvPr>
            <p:ph type="body" sz="half" idx="1"/>
          </p:nvPr>
        </p:nvSpPr>
        <p:spPr>
          <a:xfrm>
            <a:off x="5255260" y="2998278"/>
            <a:ext cx="4428236" cy="2728198"/>
          </a:xfrm>
        </p:spPr>
        <p:txBody>
          <a:bodyPr vert="horz" lIns="91440" tIns="45720" rIns="91440" bIns="45720" rtlCol="0" anchor="t">
            <a:normAutofit/>
          </a:bodyPr>
          <a:lstStyle/>
          <a:p>
            <a:r>
              <a:rPr lang="en-US" altLang="en-US" sz="2000" b="1"/>
              <a:t>4. Get organized and take charge.</a:t>
            </a:r>
            <a:r>
              <a:rPr lang="en-US" altLang="en-US" sz="2000"/>
              <a:t> Being unorganized or engaging in poor planning often leads to frustration or crisis situations, which most always leads to feeling stressed. </a:t>
            </a:r>
          </a:p>
          <a:p>
            <a:pPr lvl="1"/>
            <a:r>
              <a:rPr lang="en-US" altLang="en-US" sz="2000"/>
              <a:t>Plan your time, make a schedule, establish your priorities.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39" name="Rectangle 6963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1" name="Right Triangle 6964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43" name="Rectangle 6964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a:extLst>
              <a:ext uri="{FF2B5EF4-FFF2-40B4-BE49-F238E27FC236}">
                <a16:creationId xmlns:a16="http://schemas.microsoft.com/office/drawing/2014/main" id="{03086710-CB99-4F36-A1D0-CE254E3FB48B}"/>
              </a:ext>
            </a:extLst>
          </p:cNvPr>
          <p:cNvSpPr>
            <a:spLocks noGrp="1" noChangeArrowheads="1"/>
          </p:cNvSpPr>
          <p:nvPr>
            <p:ph type="title"/>
          </p:nvPr>
        </p:nvSpPr>
        <p:spPr>
          <a:xfrm>
            <a:off x="1289305" y="3415754"/>
            <a:ext cx="9471956" cy="1137111"/>
          </a:xfrm>
        </p:spPr>
        <p:txBody>
          <a:bodyPr>
            <a:normAutofit/>
          </a:bodyPr>
          <a:lstStyle/>
          <a:p>
            <a:pPr>
              <a:defRPr/>
            </a:pPr>
            <a:r>
              <a:rPr lang="en-US" sz="5400"/>
              <a:t>Suggestions for Reducing Stress</a:t>
            </a:r>
          </a:p>
        </p:txBody>
      </p:sp>
      <p:pic>
        <p:nvPicPr>
          <p:cNvPr id="33796" name="Picture 5" descr="j0404427">
            <a:extLst>
              <a:ext uri="{FF2B5EF4-FFF2-40B4-BE49-F238E27FC236}">
                <a16:creationId xmlns:a16="http://schemas.microsoft.com/office/drawing/2014/main" id="{C8F04867-448B-49E0-A5CC-ED17199D2F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9304" y="1173707"/>
            <a:ext cx="2241076" cy="20659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a:extLst>
              <a:ext uri="{FF2B5EF4-FFF2-40B4-BE49-F238E27FC236}">
                <a16:creationId xmlns:a16="http://schemas.microsoft.com/office/drawing/2014/main" id="{6A989C3A-68D1-4338-AC7E-82CFB2404A04}"/>
              </a:ext>
            </a:extLst>
          </p:cNvPr>
          <p:cNvSpPr>
            <a:spLocks noGrp="1" noChangeArrowheads="1"/>
          </p:cNvSpPr>
          <p:nvPr>
            <p:ph idx="1"/>
          </p:nvPr>
        </p:nvSpPr>
        <p:spPr>
          <a:xfrm>
            <a:off x="1289304" y="4612943"/>
            <a:ext cx="7745969" cy="1408222"/>
          </a:xfrm>
        </p:spPr>
        <p:txBody>
          <a:bodyPr anchor="t">
            <a:normAutofit/>
          </a:bodyPr>
          <a:lstStyle/>
          <a:p>
            <a:r>
              <a:rPr lang="en-US" altLang="en-US" sz="2000" b="1"/>
              <a:t>5. Take breaks, give yourself "me time."</a:t>
            </a:r>
            <a:r>
              <a:rPr lang="en-US" altLang="en-US" sz="2000"/>
              <a:t> Learn that taking time to yourself for rejuvenation and relaxation is just as important as giving time to other activities. </a:t>
            </a:r>
          </a:p>
          <a:p>
            <a:pPr lvl="1"/>
            <a:r>
              <a:rPr lang="en-US" altLang="en-US" sz="2000"/>
              <a:t>At minimum, take short breaks during your busy day.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663" name="Rectangle 7066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65" name="Right Triangle 7066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67" name="Rectangle 7066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8" name="Rectangle 2">
            <a:extLst>
              <a:ext uri="{FF2B5EF4-FFF2-40B4-BE49-F238E27FC236}">
                <a16:creationId xmlns:a16="http://schemas.microsoft.com/office/drawing/2014/main" id="{12AB4703-E4F5-4CC5-B451-33811D967D80}"/>
              </a:ext>
            </a:extLst>
          </p:cNvPr>
          <p:cNvSpPr>
            <a:spLocks noGrp="1" noChangeArrowheads="1"/>
          </p:cNvSpPr>
          <p:nvPr>
            <p:ph type="title"/>
          </p:nvPr>
        </p:nvSpPr>
        <p:spPr>
          <a:xfrm>
            <a:off x="1127760" y="4212709"/>
            <a:ext cx="8232296" cy="1337699"/>
          </a:xfrm>
        </p:spPr>
        <p:txBody>
          <a:bodyPr anchor="b">
            <a:normAutofit/>
          </a:bodyPr>
          <a:lstStyle/>
          <a:p>
            <a:pPr>
              <a:defRPr/>
            </a:pPr>
            <a:r>
              <a:rPr lang="en-US" sz="4700"/>
              <a:t>Suggestions for Reducing Stress</a:t>
            </a:r>
          </a:p>
        </p:txBody>
      </p:sp>
      <p:pic>
        <p:nvPicPr>
          <p:cNvPr id="35844" name="Picture 6" descr="j0283964">
            <a:extLst>
              <a:ext uri="{FF2B5EF4-FFF2-40B4-BE49-F238E27FC236}">
                <a16:creationId xmlns:a16="http://schemas.microsoft.com/office/drawing/2014/main" id="{6D9C8A6E-D9C1-4874-9DB8-7E907F2FA0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1123359" y="1151730"/>
            <a:ext cx="2935720" cy="2712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D28B9632-6E71-4981-8F32-C6D10FE7330C}"/>
              </a:ext>
            </a:extLst>
          </p:cNvPr>
          <p:cNvSpPr>
            <a:spLocks noGrp="1" noChangeArrowheads="1"/>
          </p:cNvSpPr>
          <p:nvPr>
            <p:ph idx="1"/>
          </p:nvPr>
        </p:nvSpPr>
        <p:spPr>
          <a:xfrm>
            <a:off x="4654294" y="1107907"/>
            <a:ext cx="5414265" cy="2799692"/>
          </a:xfrm>
        </p:spPr>
        <p:txBody>
          <a:bodyPr anchor="ctr">
            <a:normAutofit/>
          </a:bodyPr>
          <a:lstStyle/>
          <a:p>
            <a:r>
              <a:rPr lang="en-US" altLang="en-US" sz="2000" b="1"/>
              <a:t>6. Take good care of yourself.</a:t>
            </a:r>
            <a:r>
              <a:rPr lang="en-US" altLang="en-US" sz="2000"/>
              <a:t> Eat properly, get regular rest, keep a routine. Allow yourself to do something you enjoy each day. </a:t>
            </a:r>
          </a:p>
          <a:p>
            <a:pPr lvl="1"/>
            <a:r>
              <a:rPr lang="en-US" altLang="en-US" sz="2000"/>
              <a:t>Paradoxically, the time we need to take care of ourselves the most, when we are stressed, is the time we do it the least.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687" name="Rectangle 7168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9" name="Right Triangle 7168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91" name="Rectangle 7169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Rectangle 2">
            <a:extLst>
              <a:ext uri="{FF2B5EF4-FFF2-40B4-BE49-F238E27FC236}">
                <a16:creationId xmlns:a16="http://schemas.microsoft.com/office/drawing/2014/main" id="{2BA65681-57AB-42FB-BAA0-61B8E2FEC3E4}"/>
              </a:ext>
            </a:extLst>
          </p:cNvPr>
          <p:cNvSpPr>
            <a:spLocks noGrp="1" noChangeArrowheads="1"/>
          </p:cNvSpPr>
          <p:nvPr>
            <p:ph type="title"/>
          </p:nvPr>
        </p:nvSpPr>
        <p:spPr>
          <a:xfrm>
            <a:off x="1123356" y="1188637"/>
            <a:ext cx="9984615" cy="1597228"/>
          </a:xfrm>
        </p:spPr>
        <p:txBody>
          <a:bodyPr vert="horz" lIns="91440" tIns="45720" rIns="91440" bIns="45720" rtlCol="0" anchor="ctr">
            <a:normAutofit/>
          </a:bodyPr>
          <a:lstStyle/>
          <a:p>
            <a:pPr>
              <a:defRPr/>
            </a:pPr>
            <a:r>
              <a:rPr lang="en-US" sz="6000" kern="1200">
                <a:solidFill>
                  <a:schemeClr val="tx1"/>
                </a:solidFill>
                <a:latin typeface="+mj-lt"/>
                <a:ea typeface="+mj-ea"/>
                <a:cs typeface="+mj-cs"/>
              </a:rPr>
              <a:t>Suggestions for Reducing Stress</a:t>
            </a:r>
          </a:p>
        </p:txBody>
      </p:sp>
      <p:pic>
        <p:nvPicPr>
          <p:cNvPr id="37892" name="Picture 8" descr="bd10015_">
            <a:extLst>
              <a:ext uri="{FF2B5EF4-FFF2-40B4-BE49-F238E27FC236}">
                <a16:creationId xmlns:a16="http://schemas.microsoft.com/office/drawing/2014/main" id="{CCA88071-541E-42B0-AF35-C75ECF59C0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3670" y="3018327"/>
            <a:ext cx="2673359" cy="27281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a:extLst>
              <a:ext uri="{FF2B5EF4-FFF2-40B4-BE49-F238E27FC236}">
                <a16:creationId xmlns:a16="http://schemas.microsoft.com/office/drawing/2014/main" id="{93EE2013-B8E0-4CA3-8CCC-C62DD9CD9DC0}"/>
              </a:ext>
            </a:extLst>
          </p:cNvPr>
          <p:cNvSpPr>
            <a:spLocks noGrp="1" noChangeArrowheads="1"/>
          </p:cNvSpPr>
          <p:nvPr>
            <p:ph type="body" sz="half" idx="1"/>
          </p:nvPr>
        </p:nvSpPr>
        <p:spPr>
          <a:xfrm>
            <a:off x="5255260" y="2998278"/>
            <a:ext cx="4238257" cy="2728198"/>
          </a:xfrm>
        </p:spPr>
        <p:txBody>
          <a:bodyPr vert="horz" lIns="91440" tIns="45720" rIns="91440" bIns="45720" rtlCol="0" anchor="t">
            <a:normAutofit/>
          </a:bodyPr>
          <a:lstStyle/>
          <a:p>
            <a:r>
              <a:rPr lang="en-US" altLang="en-US" sz="2000" b="1"/>
              <a:t>7. Learn to say "no."</a:t>
            </a:r>
            <a:r>
              <a:rPr lang="en-US" altLang="en-US" sz="2000"/>
              <a:t> Learn to pick and choose which things you will say "yes" to and which things you will not.</a:t>
            </a:r>
          </a:p>
          <a:p>
            <a:pPr lvl="1"/>
            <a:r>
              <a:rPr lang="en-US" altLang="en-US" sz="2000"/>
              <a:t>Protect yourself by not allowing yourself to take on every request or opportunity that comes your way.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807" name="Rectangle 76806">
            <a:extLst>
              <a:ext uri="{FF2B5EF4-FFF2-40B4-BE49-F238E27FC236}">
                <a16:creationId xmlns:a16="http://schemas.microsoft.com/office/drawing/2014/main" id="{12D25158-8160-4B98-BFB7-F11192CC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9" name="Rectangle 76808">
            <a:extLst>
              <a:ext uri="{FF2B5EF4-FFF2-40B4-BE49-F238E27FC236}">
                <a16:creationId xmlns:a16="http://schemas.microsoft.com/office/drawing/2014/main" id="{2993F3B0-75AF-46C7-998D-8E077B865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6811" name="Group 76810">
            <a:extLst>
              <a:ext uri="{FF2B5EF4-FFF2-40B4-BE49-F238E27FC236}">
                <a16:creationId xmlns:a16="http://schemas.microsoft.com/office/drawing/2014/main" id="{2A9D8087-F754-4F19-A2F3-67165BCF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63"/>
            <a:ext cx="5646974" cy="6483075"/>
            <a:chOff x="-19221" y="0"/>
            <a:chExt cx="5646974" cy="6483075"/>
          </a:xfrm>
        </p:grpSpPr>
        <p:sp>
          <p:nvSpPr>
            <p:cNvPr id="76812" name="Freeform: Shape 76811">
              <a:extLst>
                <a:ext uri="{FF2B5EF4-FFF2-40B4-BE49-F238E27FC236}">
                  <a16:creationId xmlns:a16="http://schemas.microsoft.com/office/drawing/2014/main" id="{618CFBD1-8653-4373-B4F9-E87B317CD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813" name="Freeform: Shape 76812">
              <a:extLst>
                <a:ext uri="{FF2B5EF4-FFF2-40B4-BE49-F238E27FC236}">
                  <a16:creationId xmlns:a16="http://schemas.microsoft.com/office/drawing/2014/main" id="{96CA3544-F575-47F3-8E7F-46C51ED31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814" name="Freeform: Shape 76813">
              <a:extLst>
                <a:ext uri="{FF2B5EF4-FFF2-40B4-BE49-F238E27FC236}">
                  <a16:creationId xmlns:a16="http://schemas.microsoft.com/office/drawing/2014/main" id="{B0E3720F-9CAC-4277-B7AE-844E145C9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815" name="Freeform: Shape 76814">
              <a:extLst>
                <a:ext uri="{FF2B5EF4-FFF2-40B4-BE49-F238E27FC236}">
                  <a16:creationId xmlns:a16="http://schemas.microsoft.com/office/drawing/2014/main" id="{658558D0-DD82-49FD-946B-7C90E2DCC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816" name="Freeform: Shape 76815">
              <a:extLst>
                <a:ext uri="{FF2B5EF4-FFF2-40B4-BE49-F238E27FC236}">
                  <a16:creationId xmlns:a16="http://schemas.microsoft.com/office/drawing/2014/main" id="{16EF80AB-C2BA-49DA-B6D0-B072FAB7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6802" name="Rectangle 2">
            <a:extLst>
              <a:ext uri="{FF2B5EF4-FFF2-40B4-BE49-F238E27FC236}">
                <a16:creationId xmlns:a16="http://schemas.microsoft.com/office/drawing/2014/main" id="{55E97FFF-E982-450C-A1A8-6009F362F385}"/>
              </a:ext>
            </a:extLst>
          </p:cNvPr>
          <p:cNvSpPr>
            <a:spLocks noGrp="1" noChangeArrowheads="1"/>
          </p:cNvSpPr>
          <p:nvPr>
            <p:ph type="title"/>
          </p:nvPr>
        </p:nvSpPr>
        <p:spPr>
          <a:xfrm>
            <a:off x="804672" y="2064151"/>
            <a:ext cx="3629779" cy="2739078"/>
          </a:xfrm>
        </p:spPr>
        <p:txBody>
          <a:bodyPr vert="horz" lIns="91440" tIns="45720" rIns="91440" bIns="45720" rtlCol="0" anchor="ctr">
            <a:normAutofit/>
          </a:bodyPr>
          <a:lstStyle/>
          <a:p>
            <a:pPr>
              <a:defRPr/>
            </a:pPr>
            <a:r>
              <a:rPr lang="en-US" sz="3600">
                <a:solidFill>
                  <a:schemeClr val="tx2"/>
                </a:solidFill>
              </a:rPr>
              <a:t>Suggestions for Reducing Stress</a:t>
            </a:r>
          </a:p>
        </p:txBody>
      </p:sp>
      <p:sp>
        <p:nvSpPr>
          <p:cNvPr id="76818" name="Rectangle 76817">
            <a:extLst>
              <a:ext uri="{FF2B5EF4-FFF2-40B4-BE49-F238E27FC236}">
                <a16:creationId xmlns:a16="http://schemas.microsoft.com/office/drawing/2014/main" id="{E19AE5D7-7DEA-4F95-852E-A9CC3D231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3670"/>
            <a:ext cx="4977975" cy="197951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2" name="Picture 8" descr="j0303490">
            <a:extLst>
              <a:ext uri="{FF2B5EF4-FFF2-40B4-BE49-F238E27FC236}">
                <a16:creationId xmlns:a16="http://schemas.microsoft.com/office/drawing/2014/main" id="{2FBB04CC-E50C-44E3-81D1-6E16CE23E064}"/>
              </a:ext>
            </a:extLst>
          </p:cNvPr>
          <p:cNvPicPr>
            <a:picLocks noChangeAspect="1" noChangeArrowheads="1" noCrop="1"/>
          </p:cNvPicPr>
          <p:nvPr/>
        </p:nvPicPr>
        <p:blipFill>
          <a:blip r:embed="rId3">
            <a:alphaModFix/>
            <a:extLst>
              <a:ext uri="{28A0092B-C50C-407E-A947-70E740481C1C}">
                <a14:useLocalDpi xmlns:a14="http://schemas.microsoft.com/office/drawing/2010/main" val="0"/>
              </a:ext>
            </a:extLst>
          </a:blip>
          <a:stretch>
            <a:fillRect/>
          </a:stretch>
        </p:blipFill>
        <p:spPr bwMode="auto">
          <a:xfrm>
            <a:off x="6406542" y="968684"/>
            <a:ext cx="1112622" cy="1658819"/>
          </a:xfrm>
          <a:prstGeom prst="rect">
            <a:avLst/>
          </a:pr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j0303384">
            <a:extLst>
              <a:ext uri="{FF2B5EF4-FFF2-40B4-BE49-F238E27FC236}">
                <a16:creationId xmlns:a16="http://schemas.microsoft.com/office/drawing/2014/main" id="{52FC364B-8B94-4E37-9AB1-BB4004466EC2}"/>
              </a:ext>
            </a:extLst>
          </p:cNvPr>
          <p:cNvPicPr>
            <a:picLocks noChangeAspect="1" noChangeArrowheads="1" noCrop="1"/>
          </p:cNvPicPr>
          <p:nvPr/>
        </p:nvPicPr>
        <p:blipFill>
          <a:blip r:embed="rId4">
            <a:alphaModFix/>
            <a:extLst>
              <a:ext uri="{28A0092B-C50C-407E-A947-70E740481C1C}">
                <a14:useLocalDpi xmlns:a14="http://schemas.microsoft.com/office/drawing/2010/main" val="0"/>
              </a:ext>
            </a:extLst>
          </a:blip>
          <a:stretch>
            <a:fillRect/>
          </a:stretch>
        </p:blipFill>
        <p:spPr bwMode="auto">
          <a:xfrm>
            <a:off x="7852358" y="1113338"/>
            <a:ext cx="1444752" cy="1368712"/>
          </a:xfrm>
          <a:prstGeom prst="rect">
            <a:avLst/>
          </a:pr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 descr="j0303458">
            <a:extLst>
              <a:ext uri="{FF2B5EF4-FFF2-40B4-BE49-F238E27FC236}">
                <a16:creationId xmlns:a16="http://schemas.microsoft.com/office/drawing/2014/main" id="{21C2EC33-FCF8-4DE0-AB2E-A3D8EB0BB795}"/>
              </a:ext>
            </a:extLst>
          </p:cNvPr>
          <p:cNvPicPr>
            <a:picLocks noGrp="1" noChangeAspect="1" noChangeArrowheads="1" noCrop="1"/>
          </p:cNvPicPr>
          <p:nvPr>
            <p:ph sz="half" idx="1"/>
          </p:nvPr>
        </p:nvPicPr>
        <p:blipFill>
          <a:blip r:embed="rId5">
            <a:alphaModFix/>
            <a:extLst>
              <a:ext uri="{28A0092B-C50C-407E-A947-70E740481C1C}">
                <a14:useLocalDpi xmlns:a14="http://schemas.microsoft.com/office/drawing/2010/main" val="0"/>
              </a:ext>
            </a:extLst>
          </a:blip>
          <a:stretch>
            <a:fillRect/>
          </a:stretch>
        </p:blipFill>
        <p:spPr>
          <a:xfrm>
            <a:off x="9454584" y="1292895"/>
            <a:ext cx="1444752" cy="1002827"/>
          </a:xfrm>
          <a:prstGeom prst="rect">
            <a:avLst/>
          </a:prstGeom>
          <a:noFill/>
          <a:effectLst>
            <a:softEdge rad="0"/>
          </a:effectLst>
        </p:spPr>
      </p:pic>
      <p:sp>
        <p:nvSpPr>
          <p:cNvPr id="39940" name="Rectangle 5">
            <a:extLst>
              <a:ext uri="{FF2B5EF4-FFF2-40B4-BE49-F238E27FC236}">
                <a16:creationId xmlns:a16="http://schemas.microsoft.com/office/drawing/2014/main" id="{B7657E32-D182-4579-BEB5-2A241D00A1CD}"/>
              </a:ext>
            </a:extLst>
          </p:cNvPr>
          <p:cNvSpPr>
            <a:spLocks noGrp="1" noChangeArrowheads="1"/>
          </p:cNvSpPr>
          <p:nvPr>
            <p:ph type="body" sz="half" idx="2"/>
          </p:nvPr>
        </p:nvSpPr>
        <p:spPr>
          <a:xfrm>
            <a:off x="6090574" y="3425146"/>
            <a:ext cx="4977578" cy="2635826"/>
          </a:xfrm>
        </p:spPr>
        <p:txBody>
          <a:bodyPr vert="horz" lIns="91440" tIns="45720" rIns="91440" bIns="45720" rtlCol="0" anchor="ctr">
            <a:normAutofit/>
          </a:bodyPr>
          <a:lstStyle/>
          <a:p>
            <a:pPr algn="just">
              <a:lnSpc>
                <a:spcPct val="150000"/>
              </a:lnSpc>
            </a:pPr>
            <a:r>
              <a:rPr lang="en-US" altLang="en-US" sz="1800" b="1" dirty="0">
                <a:solidFill>
                  <a:schemeClr val="tx2"/>
                </a:solidFill>
              </a:rPr>
              <a:t>8. Get regular exercise.</a:t>
            </a:r>
            <a:r>
              <a:rPr lang="en-US" altLang="en-US" sz="1800" dirty="0">
                <a:solidFill>
                  <a:schemeClr val="tx2"/>
                </a:solidFill>
              </a:rPr>
              <a:t> Exercising regularly can help relieve some symptoms of depression and stress, and help us to maintain our health.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15BD7CD6-B9A0-4CF2-8D20-03042CEF9DA1}"/>
              </a:ext>
            </a:extLst>
          </p:cNvPr>
          <p:cNvSpPr>
            <a:spLocks noGrp="1" noChangeArrowheads="1"/>
          </p:cNvSpPr>
          <p:nvPr>
            <p:ph type="body" sz="half" idx="1"/>
          </p:nvPr>
        </p:nvSpPr>
        <p:spPr>
          <a:xfrm>
            <a:off x="2180489" y="6395716"/>
            <a:ext cx="7630276" cy="462284"/>
          </a:xfrm>
        </p:spPr>
        <p:txBody>
          <a:bodyPr vert="horz" lIns="91440" tIns="45720" rIns="91440" bIns="45720" rtlCol="0" anchor="b">
            <a:noAutofit/>
          </a:bodyPr>
          <a:lstStyle/>
          <a:p>
            <a:pPr marL="0" indent="0" algn="ctr">
              <a:buNone/>
            </a:pPr>
            <a:r>
              <a:rPr lang="en-US" altLang="en-US" sz="4400" b="1"/>
              <a:t>9. Get a hobby, do something different.</a:t>
            </a:r>
            <a:r>
              <a:rPr lang="en-US" altLang="en-US" sz="4400"/>
              <a:t> For a balanced lifestyle, play is as important as work. </a:t>
            </a:r>
          </a:p>
        </p:txBody>
      </p:sp>
      <p:sp>
        <p:nvSpPr>
          <p:cNvPr id="77831" name="Oval 77830">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833" name="Oval 77832">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90" name="Picture 10" descr="PH01580J">
            <a:extLst>
              <a:ext uri="{FF2B5EF4-FFF2-40B4-BE49-F238E27FC236}">
                <a16:creationId xmlns:a16="http://schemas.microsoft.com/office/drawing/2014/main" id="{61CAFE16-C3C1-47F9-B6D4-0C11050903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2642" y="1564753"/>
            <a:ext cx="1217188" cy="1837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5" name="Oval 77834">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837" name="Oval 77836">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89" name="Picture 6" descr="j0283896">
            <a:extLst>
              <a:ext uri="{FF2B5EF4-FFF2-40B4-BE49-F238E27FC236}">
                <a16:creationId xmlns:a16="http://schemas.microsoft.com/office/drawing/2014/main" id="{389419AA-B6D8-4873-BB74-01F2EFEEE5A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5362679" y="1564075"/>
            <a:ext cx="1466642" cy="1837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9" name="Oval 77838">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841" name="Oval 77840">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88" name="Picture 5" descr="j0354641">
            <a:extLst>
              <a:ext uri="{FF2B5EF4-FFF2-40B4-BE49-F238E27FC236}">
                <a16:creationId xmlns:a16="http://schemas.microsoft.com/office/drawing/2014/main" id="{9D3FE0B1-7767-4484-A0B9-14A8056DF90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tretch>
            <a:fillRect/>
          </a:stretch>
        </p:blipFill>
        <p:spPr bwMode="auto">
          <a:xfrm>
            <a:off x="8891793" y="1622422"/>
            <a:ext cx="1837944" cy="17212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Le CBD, le stress et l'anxiété | Saveurs-CBD">
            <a:extLst>
              <a:ext uri="{FF2B5EF4-FFF2-40B4-BE49-F238E27FC236}">
                <a16:creationId xmlns:a16="http://schemas.microsoft.com/office/drawing/2014/main" id="{C1AB3789-88BA-4CE3-8205-5595CE2433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07" b="923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02EF551-DE1F-4CC5-B5DA-BC69D5CEE91B}"/>
              </a:ext>
            </a:extLst>
          </p:cNvPr>
          <p:cNvSpPr>
            <a:spLocks noGrp="1" noChangeArrowheads="1"/>
          </p:cNvSpPr>
          <p:nvPr>
            <p:ph type="title"/>
          </p:nvPr>
        </p:nvSpPr>
        <p:spPr/>
        <p:txBody>
          <a:bodyPr/>
          <a:lstStyle/>
          <a:p>
            <a:pPr>
              <a:defRPr/>
            </a:pPr>
            <a:r>
              <a:rPr lang="en-US" b="1" dirty="0"/>
              <a:t>Suggestions for Reducing Stress</a:t>
            </a:r>
          </a:p>
        </p:txBody>
      </p:sp>
      <p:sp>
        <p:nvSpPr>
          <p:cNvPr id="44035" name="Rectangle 3">
            <a:extLst>
              <a:ext uri="{FF2B5EF4-FFF2-40B4-BE49-F238E27FC236}">
                <a16:creationId xmlns:a16="http://schemas.microsoft.com/office/drawing/2014/main" id="{14FA5D57-1F28-40CB-B6E7-B0819059884C}"/>
              </a:ext>
            </a:extLst>
          </p:cNvPr>
          <p:cNvSpPr>
            <a:spLocks noGrp="1" noChangeArrowheads="1"/>
          </p:cNvSpPr>
          <p:nvPr>
            <p:ph idx="1"/>
          </p:nvPr>
        </p:nvSpPr>
        <p:spPr>
          <a:xfrm>
            <a:off x="1981200" y="1963738"/>
            <a:ext cx="8229600" cy="2057400"/>
          </a:xfrm>
        </p:spPr>
        <p:txBody>
          <a:bodyPr/>
          <a:lstStyle/>
          <a:p>
            <a:r>
              <a:rPr lang="en-US" altLang="en-US" b="1" dirty="0"/>
              <a:t>10. Slow down.</a:t>
            </a:r>
            <a:r>
              <a:rPr lang="en-US" altLang="en-US" dirty="0"/>
              <a:t> Know your limits and cut down on the number of things you try to do each day, particularly if you do not have enough time for them or for yourself.</a:t>
            </a:r>
          </a:p>
        </p:txBody>
      </p:sp>
      <p:sp>
        <p:nvSpPr>
          <p:cNvPr id="78854" name="Rectangle 6">
            <a:extLst>
              <a:ext uri="{FF2B5EF4-FFF2-40B4-BE49-F238E27FC236}">
                <a16:creationId xmlns:a16="http://schemas.microsoft.com/office/drawing/2014/main" id="{1994EF6D-1AF6-472C-863F-FBF8225D7953}"/>
              </a:ext>
            </a:extLst>
          </p:cNvPr>
          <p:cNvSpPr>
            <a:spLocks noChangeArrowheads="1"/>
          </p:cNvSpPr>
          <p:nvPr/>
        </p:nvSpPr>
        <p:spPr bwMode="auto">
          <a:xfrm>
            <a:off x="3886200" y="3276600"/>
            <a:ext cx="6781800" cy="3200400"/>
          </a:xfrm>
          <a:prstGeom prst="rect">
            <a:avLst/>
          </a:prstGeom>
          <a:noFill/>
          <a:ln>
            <a:noFill/>
          </a:ln>
          <a:effectLst/>
        </p:spPr>
        <p:txBody>
          <a:bodyPr/>
          <a:lstStyle/>
          <a:p>
            <a:pPr marL="342900" indent="-342900">
              <a:lnSpc>
                <a:spcPct val="80000"/>
              </a:lnSpc>
              <a:spcBef>
                <a:spcPct val="20000"/>
              </a:spcBef>
              <a:buClr>
                <a:schemeClr val="hlink"/>
              </a:buClr>
              <a:buSzPct val="70000"/>
              <a:buFont typeface="Wingdings" pitchFamily="2" charset="2"/>
              <a:buChar char="u"/>
              <a:defRPr/>
            </a:pPr>
            <a:endParaRPr lang="en-US" sz="2400">
              <a:effectLst>
                <a:outerShdw blurRad="38100" dist="38100" dir="2700000" algn="tl">
                  <a:srgbClr val="000000"/>
                </a:outerShdw>
              </a:effectLst>
            </a:endParaRPr>
          </a:p>
          <a:p>
            <a:pPr marL="742950" lvl="1" indent="-285750">
              <a:lnSpc>
                <a:spcPct val="80000"/>
              </a:lnSpc>
              <a:spcBef>
                <a:spcPct val="20000"/>
              </a:spcBef>
              <a:buFontTx/>
              <a:buChar char="–"/>
              <a:defRPr/>
            </a:pPr>
            <a:r>
              <a:rPr lang="en-US" sz="2000">
                <a:effectLst>
                  <a:outerShdw blurRad="38100" dist="38100" dir="2700000" algn="tl">
                    <a:srgbClr val="000000"/>
                  </a:outerShdw>
                </a:effectLst>
              </a:rPr>
              <a:t>Be realistic about what you can accomplish effectively each day. </a:t>
            </a:r>
          </a:p>
          <a:p>
            <a:pPr marL="742950" lvl="1" indent="-285750">
              <a:lnSpc>
                <a:spcPct val="80000"/>
              </a:lnSpc>
              <a:spcBef>
                <a:spcPct val="20000"/>
              </a:spcBef>
              <a:buFontTx/>
              <a:buChar char="–"/>
              <a:defRPr/>
            </a:pPr>
            <a:r>
              <a:rPr lang="en-US" sz="2000">
                <a:effectLst>
                  <a:outerShdw blurRad="38100" dist="38100" dir="2700000" algn="tl">
                    <a:srgbClr val="000000"/>
                  </a:outerShdw>
                </a:effectLst>
              </a:rPr>
              <a:t>Monitor your pace. Rushing through things can lead to mistakes or poor performance. Take the time you need to do a good job. </a:t>
            </a:r>
          </a:p>
          <a:p>
            <a:pPr marL="1143000" lvl="2" indent="-228600">
              <a:lnSpc>
                <a:spcPct val="80000"/>
              </a:lnSpc>
              <a:spcBef>
                <a:spcPct val="20000"/>
              </a:spcBef>
              <a:buClr>
                <a:schemeClr val="tx2"/>
              </a:buClr>
              <a:buSzPct val="70000"/>
              <a:buFont typeface="Wingdings" pitchFamily="2" charset="2"/>
              <a:buChar char="u"/>
              <a:defRPr/>
            </a:pPr>
            <a:r>
              <a:rPr lang="en-US">
                <a:effectLst>
                  <a:outerShdw blurRad="38100" dist="38100" dir="2700000" algn="tl">
                    <a:srgbClr val="000000"/>
                  </a:outerShdw>
                </a:effectLst>
              </a:rPr>
              <a:t>Poorly done tasks can lead to added stress. </a:t>
            </a:r>
          </a:p>
        </p:txBody>
      </p:sp>
      <p:pic>
        <p:nvPicPr>
          <p:cNvPr id="44037" name="Picture 7" descr="j0236207">
            <a:extLst>
              <a:ext uri="{FF2B5EF4-FFF2-40B4-BE49-F238E27FC236}">
                <a16:creationId xmlns:a16="http://schemas.microsoft.com/office/drawing/2014/main" id="{80504B3C-DB32-45D9-B8B4-066B24F6844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4191000"/>
            <a:ext cx="11287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79" name="Rectangle 79878">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881" name="Group 79880">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79882"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9883"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79874" name="Rectangle 2">
            <a:extLst>
              <a:ext uri="{FF2B5EF4-FFF2-40B4-BE49-F238E27FC236}">
                <a16:creationId xmlns:a16="http://schemas.microsoft.com/office/drawing/2014/main" id="{E99389B4-6B33-47F9-8462-A88DB0C56FC7}"/>
              </a:ext>
            </a:extLst>
          </p:cNvPr>
          <p:cNvSpPr>
            <a:spLocks noGrp="1" noChangeArrowheads="1"/>
          </p:cNvSpPr>
          <p:nvPr>
            <p:ph type="title"/>
          </p:nvPr>
        </p:nvSpPr>
        <p:spPr>
          <a:xfrm>
            <a:off x="965200" y="1371190"/>
            <a:ext cx="3363170" cy="2183042"/>
          </a:xfrm>
        </p:spPr>
        <p:txBody>
          <a:bodyPr vert="horz" lIns="91440" tIns="45720" rIns="91440" bIns="45720" rtlCol="0" anchor="b">
            <a:normAutofit/>
          </a:bodyPr>
          <a:lstStyle/>
          <a:p>
            <a:pPr>
              <a:defRPr/>
            </a:pPr>
            <a:r>
              <a:rPr lang="en-US" sz="4000"/>
              <a:t>Suggestions for Reducing Stress</a:t>
            </a:r>
          </a:p>
        </p:txBody>
      </p:sp>
      <p:sp>
        <p:nvSpPr>
          <p:cNvPr id="79885"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9887" name="Freeform: Shape 79886">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45061" name="Picture 2" descr="Random stick figure by TheCrossfollower on DeviantArt">
            <a:extLst>
              <a:ext uri="{FF2B5EF4-FFF2-40B4-BE49-F238E27FC236}">
                <a16:creationId xmlns:a16="http://schemas.microsoft.com/office/drawing/2014/main" id="{2E4D92F8-2A25-49BA-942B-811D399D22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5196964" y="1339755"/>
            <a:ext cx="1846470" cy="13848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a:extLst>
              <a:ext uri="{FF2B5EF4-FFF2-40B4-BE49-F238E27FC236}">
                <a16:creationId xmlns:a16="http://schemas.microsoft.com/office/drawing/2014/main" id="{E3203E42-72CF-44AF-84E8-A09E4971D835}"/>
              </a:ext>
            </a:extLst>
          </p:cNvPr>
          <p:cNvSpPr>
            <a:spLocks noGrp="1" noChangeArrowheads="1"/>
          </p:cNvSpPr>
          <p:nvPr>
            <p:ph type="body" sz="half" idx="1"/>
          </p:nvPr>
        </p:nvSpPr>
        <p:spPr>
          <a:xfrm>
            <a:off x="965199" y="3729161"/>
            <a:ext cx="5690043" cy="2277321"/>
          </a:xfrm>
        </p:spPr>
        <p:txBody>
          <a:bodyPr vert="horz" lIns="91440" tIns="45720" rIns="91440" bIns="45720" rtlCol="0">
            <a:normAutofit/>
          </a:bodyPr>
          <a:lstStyle/>
          <a:p>
            <a:r>
              <a:rPr lang="en-US" altLang="en-US" sz="2400" b="1"/>
              <a:t>11. Laugh, use humor.</a:t>
            </a:r>
            <a:r>
              <a:rPr lang="en-US" altLang="en-US" sz="2400"/>
              <a:t>  Do something fun and enjoyable such as seeing a funny movie, laughing with friends, reading a humorous book, or going to a comedy show. </a:t>
            </a:r>
          </a:p>
        </p:txBody>
      </p:sp>
      <p:pic>
        <p:nvPicPr>
          <p:cNvPr id="45060" name="Picture 6" descr="AG00315_">
            <a:extLst>
              <a:ext uri="{FF2B5EF4-FFF2-40B4-BE49-F238E27FC236}">
                <a16:creationId xmlns:a16="http://schemas.microsoft.com/office/drawing/2014/main" id="{8281FEFC-CD84-4AAE-9CBE-0E5310A2AC18}"/>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tretch>
            <a:fillRect/>
          </a:stretch>
        </p:blipFill>
        <p:spPr>
          <a:xfrm>
            <a:off x="8050038" y="2180139"/>
            <a:ext cx="2713512" cy="30620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903" name="Rectangle 8090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05" name="Right Triangle 8090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11" name="Rectangle 8090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8" name="Rectangle 2">
            <a:extLst>
              <a:ext uri="{FF2B5EF4-FFF2-40B4-BE49-F238E27FC236}">
                <a16:creationId xmlns:a16="http://schemas.microsoft.com/office/drawing/2014/main" id="{60C4F03E-A507-4CD0-B1EF-EA3D42EA9F58}"/>
              </a:ext>
            </a:extLst>
          </p:cNvPr>
          <p:cNvSpPr>
            <a:spLocks noGrp="1" noChangeArrowheads="1"/>
          </p:cNvSpPr>
          <p:nvPr>
            <p:ph type="title"/>
          </p:nvPr>
        </p:nvSpPr>
        <p:spPr>
          <a:xfrm>
            <a:off x="5255260" y="1188637"/>
            <a:ext cx="5852711" cy="1597228"/>
          </a:xfrm>
        </p:spPr>
        <p:txBody>
          <a:bodyPr>
            <a:normAutofit/>
          </a:bodyPr>
          <a:lstStyle/>
          <a:p>
            <a:pPr>
              <a:defRPr/>
            </a:pPr>
            <a:r>
              <a:rPr lang="en-US" sz="5100"/>
              <a:t>Suggestions for Reducing Stress</a:t>
            </a:r>
          </a:p>
        </p:txBody>
      </p:sp>
      <p:pic>
        <p:nvPicPr>
          <p:cNvPr id="46084" name="Picture 7" descr="j0407059">
            <a:extLst>
              <a:ext uri="{FF2B5EF4-FFF2-40B4-BE49-F238E27FC236}">
                <a16:creationId xmlns:a16="http://schemas.microsoft.com/office/drawing/2014/main" id="{4EED3241-6904-4BA6-BDC8-94C02998FF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9154" y="1188637"/>
            <a:ext cx="3042390" cy="4557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a:extLst>
              <a:ext uri="{FF2B5EF4-FFF2-40B4-BE49-F238E27FC236}">
                <a16:creationId xmlns:a16="http://schemas.microsoft.com/office/drawing/2014/main" id="{7792A5F5-B43B-4F0E-9655-F04FED428E18}"/>
              </a:ext>
            </a:extLst>
          </p:cNvPr>
          <p:cNvSpPr>
            <a:spLocks noGrp="1" noChangeArrowheads="1"/>
          </p:cNvSpPr>
          <p:nvPr>
            <p:ph idx="1"/>
          </p:nvPr>
        </p:nvSpPr>
        <p:spPr>
          <a:xfrm>
            <a:off x="5255260" y="2998278"/>
            <a:ext cx="4428236" cy="2728198"/>
          </a:xfrm>
        </p:spPr>
        <p:txBody>
          <a:bodyPr anchor="t">
            <a:normAutofit/>
          </a:bodyPr>
          <a:lstStyle/>
          <a:p>
            <a:r>
              <a:rPr lang="en-US" altLang="en-US" sz="2000" b="1"/>
              <a:t>12. Learn to relax.</a:t>
            </a:r>
            <a:r>
              <a:rPr lang="en-US" altLang="en-US" sz="2000"/>
              <a:t> Develop a regular relaxation routine. </a:t>
            </a:r>
          </a:p>
          <a:p>
            <a:pPr lvl="1"/>
            <a:r>
              <a:rPr lang="en-US" altLang="en-US" sz="2000"/>
              <a:t>Try yoga, meditation, or some simple quiet time.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2" name="Picture 6" descr="j0402671">
            <a:extLst>
              <a:ext uri="{FF2B5EF4-FFF2-40B4-BE49-F238E27FC236}">
                <a16:creationId xmlns:a16="http://schemas.microsoft.com/office/drawing/2014/main" id="{005AF873-1690-494C-A0F5-8EDB49DE65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8066" name="Rectangle 2">
            <a:extLst>
              <a:ext uri="{FF2B5EF4-FFF2-40B4-BE49-F238E27FC236}">
                <a16:creationId xmlns:a16="http://schemas.microsoft.com/office/drawing/2014/main" id="{33AC3764-5A03-4DFA-B8D0-ABD9D55591B8}"/>
              </a:ext>
            </a:extLst>
          </p:cNvPr>
          <p:cNvSpPr>
            <a:spLocks noGrp="1" noChangeArrowheads="1"/>
          </p:cNvSpPr>
          <p:nvPr>
            <p:ph type="title"/>
          </p:nvPr>
        </p:nvSpPr>
        <p:spPr>
          <a:xfrm>
            <a:off x="709448" y="1913950"/>
            <a:ext cx="4204137" cy="1342754"/>
          </a:xfrm>
        </p:spPr>
        <p:txBody>
          <a:bodyPr>
            <a:normAutofit/>
          </a:bodyPr>
          <a:lstStyle/>
          <a:p>
            <a:pPr algn="ctr">
              <a:defRPr/>
            </a:pPr>
            <a:r>
              <a:rPr lang="en-US" sz="3600"/>
              <a:t>Relaxation Exercises</a:t>
            </a:r>
          </a:p>
        </p:txBody>
      </p:sp>
      <p:cxnSp>
        <p:nvCxnSpPr>
          <p:cNvPr id="88078" name="Straight Connector 880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8131" name="Rectangle 3">
            <a:extLst>
              <a:ext uri="{FF2B5EF4-FFF2-40B4-BE49-F238E27FC236}">
                <a16:creationId xmlns:a16="http://schemas.microsoft.com/office/drawing/2014/main" id="{E06F7DEF-C686-40EF-A5AE-4E225AB15EF3}"/>
              </a:ext>
            </a:extLst>
          </p:cNvPr>
          <p:cNvSpPr>
            <a:spLocks noGrp="1" noChangeArrowheads="1"/>
          </p:cNvSpPr>
          <p:nvPr>
            <p:ph idx="1"/>
          </p:nvPr>
        </p:nvSpPr>
        <p:spPr>
          <a:xfrm>
            <a:off x="525516" y="3417573"/>
            <a:ext cx="4593021" cy="2619839"/>
          </a:xfrm>
        </p:spPr>
        <p:txBody>
          <a:bodyPr anchor="ctr">
            <a:normAutofit/>
          </a:bodyPr>
          <a:lstStyle/>
          <a:p>
            <a:r>
              <a:rPr lang="en-US" altLang="en-US" sz="1800"/>
              <a:t>Many different kinds, but 2 are:</a:t>
            </a:r>
          </a:p>
          <a:p>
            <a:pPr lvl="1"/>
            <a:r>
              <a:rPr lang="en-US" altLang="en-US" sz="1800" b="1"/>
              <a:t>Deep Breathing</a:t>
            </a:r>
            <a:endParaRPr lang="en-US" altLang="en-US" sz="1800"/>
          </a:p>
          <a:p>
            <a:pPr lvl="1"/>
            <a:r>
              <a:rPr lang="en-US" altLang="en-US" sz="1800" b="1"/>
              <a:t>Visualization: </a:t>
            </a:r>
            <a:r>
              <a:rPr lang="en-US" altLang="en-US" sz="1800"/>
              <a:t>Visualization is a nice way of giving our minds and bodies a "mini vacation."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0116" name="Picture 90115">
            <a:extLst>
              <a:ext uri="{FF2B5EF4-FFF2-40B4-BE49-F238E27FC236}">
                <a16:creationId xmlns:a16="http://schemas.microsoft.com/office/drawing/2014/main" id="{EE5FE200-516B-37D7-7E0A-586110C1A0A5}"/>
              </a:ext>
            </a:extLst>
          </p:cNvPr>
          <p:cNvPicPr>
            <a:picLocks noChangeAspect="1"/>
          </p:cNvPicPr>
          <p:nvPr/>
        </p:nvPicPr>
        <p:blipFill rotWithShape="1">
          <a:blip r:embed="rId2"/>
          <a:srcRect l="10273" r="32232"/>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90120" name="Freeform: Shape 9011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90122" name="Freeform: Shape 9012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114" name="Rectangle 2">
            <a:extLst>
              <a:ext uri="{FF2B5EF4-FFF2-40B4-BE49-F238E27FC236}">
                <a16:creationId xmlns:a16="http://schemas.microsoft.com/office/drawing/2014/main" id="{B988D4A6-7862-4D84-85E0-457CDCA2DA81}"/>
              </a:ext>
            </a:extLst>
          </p:cNvPr>
          <p:cNvSpPr>
            <a:spLocks noGrp="1" noChangeArrowheads="1"/>
          </p:cNvSpPr>
          <p:nvPr>
            <p:ph type="title"/>
          </p:nvPr>
        </p:nvSpPr>
        <p:spPr>
          <a:xfrm>
            <a:off x="6801436" y="1396289"/>
            <a:ext cx="4819952" cy="1325563"/>
          </a:xfrm>
        </p:spPr>
        <p:txBody>
          <a:bodyPr>
            <a:normAutofit/>
          </a:bodyPr>
          <a:lstStyle/>
          <a:p>
            <a:pPr>
              <a:defRPr/>
            </a:pPr>
            <a:r>
              <a:rPr lang="en-US"/>
              <a:t>Stress Management: Next Steps</a:t>
            </a:r>
          </a:p>
        </p:txBody>
      </p:sp>
      <p:sp>
        <p:nvSpPr>
          <p:cNvPr id="50179" name="Rectangle 3">
            <a:extLst>
              <a:ext uri="{FF2B5EF4-FFF2-40B4-BE49-F238E27FC236}">
                <a16:creationId xmlns:a16="http://schemas.microsoft.com/office/drawing/2014/main" id="{12AB41FF-3CD3-4248-B46F-9DB52130ADF1}"/>
              </a:ext>
            </a:extLst>
          </p:cNvPr>
          <p:cNvSpPr>
            <a:spLocks noGrp="1" noChangeArrowheads="1"/>
          </p:cNvSpPr>
          <p:nvPr>
            <p:ph idx="1"/>
          </p:nvPr>
        </p:nvSpPr>
        <p:spPr>
          <a:xfrm>
            <a:off x="6801435" y="2871982"/>
            <a:ext cx="4819951" cy="3181684"/>
          </a:xfrm>
        </p:spPr>
        <p:txBody>
          <a:bodyPr anchor="t">
            <a:normAutofit/>
          </a:bodyPr>
          <a:lstStyle/>
          <a:p>
            <a:r>
              <a:rPr lang="en-US" altLang="en-US" sz="1800"/>
              <a:t>Try to change the way you appraise a situation to make it less stressful</a:t>
            </a:r>
          </a:p>
          <a:p>
            <a:r>
              <a:rPr lang="en-US" altLang="en-US" sz="1800"/>
              <a:t>Remember stress is normal but watch out for symptoms of stress</a:t>
            </a:r>
          </a:p>
          <a:p>
            <a:r>
              <a:rPr lang="en-US" altLang="en-US" sz="1800"/>
              <a:t>Use coping skills/ways to reduce stress</a:t>
            </a:r>
          </a:p>
          <a:p>
            <a:r>
              <a:rPr lang="en-US" altLang="en-US" sz="1800"/>
              <a:t>Practice relaxation techniques</a:t>
            </a:r>
          </a:p>
          <a:p>
            <a:r>
              <a:rPr lang="en-US" altLang="en-US" sz="1800"/>
              <a:t>Contact  advisor for counseling</a:t>
            </a:r>
          </a:p>
          <a:p>
            <a:endParaRPr lang="en-US" altLang="en-US" sz="1800"/>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C51F-7E1D-4899-A5CE-3143EB82925A}"/>
              </a:ext>
            </a:extLst>
          </p:cNvPr>
          <p:cNvSpPr>
            <a:spLocks noGrp="1"/>
          </p:cNvSpPr>
          <p:nvPr>
            <p:ph type="title"/>
          </p:nvPr>
        </p:nvSpPr>
        <p:spPr>
          <a:xfrm>
            <a:off x="6234330" y="803325"/>
            <a:ext cx="5314536" cy="1325563"/>
          </a:xfrm>
        </p:spPr>
        <p:txBody>
          <a:bodyPr>
            <a:normAutofit/>
          </a:bodyPr>
          <a:lstStyle/>
          <a:p>
            <a:pPr>
              <a:defRPr/>
            </a:pPr>
            <a:r>
              <a:rPr lang="en-US"/>
              <a:t>Quickest Solution</a:t>
            </a:r>
            <a:endParaRPr lang="en-CA" dirty="0"/>
          </a:p>
        </p:txBody>
      </p:sp>
      <p:sp>
        <p:nvSpPr>
          <p:cNvPr id="51216" name="Freeform: Shape 512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04" name="Picture 4" descr="Diagram&#10;&#10;Description automatically generated">
            <a:extLst>
              <a:ext uri="{FF2B5EF4-FFF2-40B4-BE49-F238E27FC236}">
                <a16:creationId xmlns:a16="http://schemas.microsoft.com/office/drawing/2014/main" id="{6407D691-7A65-44A6-AE79-7664949DA4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33" r="11723" b="-2"/>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1287B5A-D4A7-4B10-9FEE-7F0F418AEEDA}"/>
              </a:ext>
            </a:extLst>
          </p:cNvPr>
          <p:cNvSpPr>
            <a:spLocks noGrp="1"/>
          </p:cNvSpPr>
          <p:nvPr>
            <p:ph idx="1"/>
          </p:nvPr>
        </p:nvSpPr>
        <p:spPr>
          <a:xfrm>
            <a:off x="6234329" y="2279018"/>
            <a:ext cx="5314543" cy="3375920"/>
          </a:xfrm>
        </p:spPr>
        <p:txBody>
          <a:bodyPr rtlCol="0" anchor="t">
            <a:normAutofit/>
          </a:bodyPr>
          <a:lstStyle/>
          <a:p>
            <a:pPr marL="182880" indent="-182880">
              <a:defRPr/>
            </a:pPr>
            <a:r>
              <a:rPr lang="en-US" sz="1800"/>
              <a:t>Involve your senses.</a:t>
            </a:r>
          </a:p>
          <a:p>
            <a:pPr marL="182880" indent="-182880">
              <a:defRPr/>
            </a:pPr>
            <a:endParaRPr lang="en-US" sz="1800"/>
          </a:p>
          <a:p>
            <a:pPr marL="182880" indent="-182880">
              <a:defRPr/>
            </a:pPr>
            <a:r>
              <a:rPr lang="en-US" sz="1800"/>
              <a:t>Everyone is unique so you need to find what works for you.</a:t>
            </a:r>
          </a:p>
          <a:p>
            <a:pPr marL="182880" indent="-182880">
              <a:defRPr/>
            </a:pPr>
            <a:endParaRPr lang="en-US" sz="1800"/>
          </a:p>
          <a:p>
            <a:pPr marL="182880" indent="-182880">
              <a:defRPr/>
            </a:pPr>
            <a:r>
              <a:rPr lang="en-US" sz="1800"/>
              <a:t>You may need a combination of techniques to be most effective.</a:t>
            </a:r>
          </a:p>
          <a:p>
            <a:pPr marL="182880" indent="-182880">
              <a:defRPr/>
            </a:pPr>
            <a:endParaRPr lang="en-US" sz="1800"/>
          </a:p>
          <a:p>
            <a:pPr marL="182880" indent="-182880">
              <a:defRPr/>
            </a:pPr>
            <a:r>
              <a:rPr lang="en-US" sz="1800"/>
              <a:t>Keep trying.</a:t>
            </a:r>
            <a:endParaRPr lang="en-CA" sz="1800"/>
          </a:p>
        </p:txBody>
      </p:sp>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3" name="Rectangle 5223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8" name="Picture 4" descr="keyboard | Imagens para watts, Bonecos profissionais, Idéias de marketing">
            <a:extLst>
              <a:ext uri="{FF2B5EF4-FFF2-40B4-BE49-F238E27FC236}">
                <a16:creationId xmlns:a16="http://schemas.microsoft.com/office/drawing/2014/main" id="{A278AFDC-C496-4EDA-9218-92544023604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21675" y="1410905"/>
            <a:ext cx="4032621" cy="40326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Right Triangle 5223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37" name="Rectangle 5223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8C492-B6A5-4914-93E4-414874F4AA04}"/>
              </a:ext>
            </a:extLst>
          </p:cNvPr>
          <p:cNvSpPr>
            <a:spLocks noGrp="1"/>
          </p:cNvSpPr>
          <p:nvPr>
            <p:ph type="title"/>
          </p:nvPr>
        </p:nvSpPr>
        <p:spPr>
          <a:xfrm>
            <a:off x="5465659" y="1188637"/>
            <a:ext cx="5642312" cy="1597228"/>
          </a:xfrm>
        </p:spPr>
        <p:txBody>
          <a:bodyPr>
            <a:normAutofit/>
          </a:bodyPr>
          <a:lstStyle/>
          <a:p>
            <a:pPr>
              <a:defRPr/>
            </a:pPr>
            <a:r>
              <a:rPr lang="en-US" sz="5400"/>
              <a:t>Stress Quiz</a:t>
            </a:r>
            <a:endParaRPr lang="en-CA" sz="5400"/>
          </a:p>
        </p:txBody>
      </p:sp>
      <p:sp>
        <p:nvSpPr>
          <p:cNvPr id="52227" name="Content Placeholder 2">
            <a:extLst>
              <a:ext uri="{FF2B5EF4-FFF2-40B4-BE49-F238E27FC236}">
                <a16:creationId xmlns:a16="http://schemas.microsoft.com/office/drawing/2014/main" id="{DE8452F4-7658-4A98-BFB9-9918DDB42D53}"/>
              </a:ext>
            </a:extLst>
          </p:cNvPr>
          <p:cNvSpPr>
            <a:spLocks noGrp="1" noChangeArrowheads="1"/>
          </p:cNvSpPr>
          <p:nvPr>
            <p:ph idx="1"/>
          </p:nvPr>
        </p:nvSpPr>
        <p:spPr>
          <a:xfrm>
            <a:off x="5465660" y="2998278"/>
            <a:ext cx="4370103" cy="2728198"/>
          </a:xfrm>
        </p:spPr>
        <p:txBody>
          <a:bodyPr anchor="t">
            <a:normAutofit/>
          </a:bodyPr>
          <a:lstStyle/>
          <a:p>
            <a:endParaRPr lang="en-CA" altLang="en-US" sz="2400"/>
          </a:p>
          <a:p>
            <a:r>
              <a:rPr lang="en-CA" altLang="en-US" sz="2400"/>
              <a:t>Try this one from The Canadian Mental Health Association.</a:t>
            </a:r>
          </a:p>
          <a:p>
            <a:r>
              <a:rPr lang="en-CA" altLang="en-US" sz="2400">
                <a:hlinkClick r:id="rId3"/>
              </a:rPr>
              <a:t>https://cmha.ca/whats-your-stress-index</a:t>
            </a:r>
            <a:r>
              <a:rPr lang="en-CA" altLang="en-US" sz="24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150" name="Rectangle 91142">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45" name="Freeform: Shape 91144">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91152"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91149" name="Rectangle 91148">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1" name="Picture 5" descr="Stress: 10 Ways To Relieve Stress – Cleveland Clinic Health Essentials">
            <a:extLst>
              <a:ext uri="{FF2B5EF4-FFF2-40B4-BE49-F238E27FC236}">
                <a16:creationId xmlns:a16="http://schemas.microsoft.com/office/drawing/2014/main" id="{005FF7C0-72FA-4790-9C6A-A6D0EFF5D4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122302"/>
            <a:ext cx="6686077" cy="4396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1"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1138" name="Rectangle 2">
            <a:extLst>
              <a:ext uri="{FF2B5EF4-FFF2-40B4-BE49-F238E27FC236}">
                <a16:creationId xmlns:a16="http://schemas.microsoft.com/office/drawing/2014/main" id="{69E64A7F-C997-4231-838A-F5EFA1F6ADED}"/>
              </a:ext>
            </a:extLst>
          </p:cNvPr>
          <p:cNvSpPr>
            <a:spLocks noGrp="1" noChangeArrowheads="1"/>
          </p:cNvSpPr>
          <p:nvPr>
            <p:ph type="ctrTitle"/>
          </p:nvPr>
        </p:nvSpPr>
        <p:spPr>
          <a:xfrm>
            <a:off x="8129872" y="1062401"/>
            <a:ext cx="3262028" cy="2733881"/>
          </a:xfrm>
        </p:spPr>
        <p:txBody>
          <a:bodyPr>
            <a:normAutofit/>
          </a:bodyPr>
          <a:lstStyle/>
          <a:p>
            <a:pPr algn="l">
              <a:defRPr/>
            </a:pPr>
            <a:r>
              <a:rPr lang="en-US" sz="4400">
                <a:solidFill>
                  <a:srgbClr val="FFFFFF"/>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21" name="Group 38920">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38922"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8923"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8914" name="Rectangle 2">
            <a:extLst>
              <a:ext uri="{FF2B5EF4-FFF2-40B4-BE49-F238E27FC236}">
                <a16:creationId xmlns:a16="http://schemas.microsoft.com/office/drawing/2014/main" id="{1548421B-B609-4099-8049-53A3D39A338D}"/>
              </a:ext>
            </a:extLst>
          </p:cNvPr>
          <p:cNvSpPr>
            <a:spLocks noGrp="1" noChangeArrowheads="1"/>
          </p:cNvSpPr>
          <p:nvPr>
            <p:ph type="title"/>
          </p:nvPr>
        </p:nvSpPr>
        <p:spPr>
          <a:xfrm>
            <a:off x="965200" y="1371190"/>
            <a:ext cx="3363170" cy="2183042"/>
          </a:xfrm>
        </p:spPr>
        <p:txBody>
          <a:bodyPr vert="horz" lIns="91440" tIns="45720" rIns="91440" bIns="45720" rtlCol="0" anchor="b">
            <a:normAutofit/>
          </a:bodyPr>
          <a:lstStyle/>
          <a:p>
            <a:pPr>
              <a:defRPr/>
            </a:pPr>
            <a:r>
              <a:rPr lang="en-US" sz="4000" dirty="0"/>
              <a:t>What is Stress?</a:t>
            </a:r>
          </a:p>
        </p:txBody>
      </p:sp>
      <p:sp>
        <p:nvSpPr>
          <p:cNvPr id="38925"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27" name="Freeform: Shape 38926">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12292" name="Picture 6" descr="bd07154_">
            <a:extLst>
              <a:ext uri="{FF2B5EF4-FFF2-40B4-BE49-F238E27FC236}">
                <a16:creationId xmlns:a16="http://schemas.microsoft.com/office/drawing/2014/main" id="{13C41EAB-DC18-4894-BEDE-E2256CCA45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6964" y="1316795"/>
            <a:ext cx="1846470" cy="14307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73C37411-7E1A-403F-9C8F-45A4525EC9C8}"/>
              </a:ext>
            </a:extLst>
          </p:cNvPr>
          <p:cNvSpPr>
            <a:spLocks noGrp="1" noChangeArrowheads="1"/>
          </p:cNvSpPr>
          <p:nvPr>
            <p:ph type="body" sz="half" idx="1"/>
          </p:nvPr>
        </p:nvSpPr>
        <p:spPr>
          <a:xfrm>
            <a:off x="857251" y="3729161"/>
            <a:ext cx="5797992" cy="2277321"/>
          </a:xfrm>
        </p:spPr>
        <p:txBody>
          <a:bodyPr vert="horz" lIns="91440" tIns="45720" rIns="91440" bIns="45720" rtlCol="0">
            <a:normAutofit/>
          </a:bodyPr>
          <a:lstStyle/>
          <a:p>
            <a:pPr algn="just"/>
            <a:r>
              <a:rPr lang="en-US" altLang="en-US" sz="2400" b="1" dirty="0"/>
              <a:t>Stress can be defined as our mental, physical, emotional, and behavioral reactions to any perceived demands or threats.</a:t>
            </a:r>
            <a:r>
              <a:rPr lang="en-US" altLang="en-US" sz="2400" dirty="0"/>
              <a:t> </a:t>
            </a:r>
          </a:p>
        </p:txBody>
      </p:sp>
      <p:pic>
        <p:nvPicPr>
          <p:cNvPr id="12293" name="Picture 4" descr="candle gifs Page 12 | WiffleGif">
            <a:extLst>
              <a:ext uri="{FF2B5EF4-FFF2-40B4-BE49-F238E27FC236}">
                <a16:creationId xmlns:a16="http://schemas.microsoft.com/office/drawing/2014/main" id="{F2C94670-52A0-4702-A0A4-E28FCF1AC95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8502723" y="2102491"/>
            <a:ext cx="1808141" cy="3217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18" name="Group 43017">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43019"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3020"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3010" name="Rectangle 2">
            <a:extLst>
              <a:ext uri="{FF2B5EF4-FFF2-40B4-BE49-F238E27FC236}">
                <a16:creationId xmlns:a16="http://schemas.microsoft.com/office/drawing/2014/main" id="{E86E7E24-6B14-46F1-9B5A-ED6B30B5101A}"/>
              </a:ext>
            </a:extLst>
          </p:cNvPr>
          <p:cNvSpPr>
            <a:spLocks noGrp="1" noChangeArrowheads="1"/>
          </p:cNvSpPr>
          <p:nvPr>
            <p:ph type="title"/>
          </p:nvPr>
        </p:nvSpPr>
        <p:spPr>
          <a:xfrm>
            <a:off x="965200" y="1371190"/>
            <a:ext cx="3363170" cy="2183042"/>
          </a:xfrm>
        </p:spPr>
        <p:txBody>
          <a:bodyPr vert="horz" lIns="91440" tIns="45720" rIns="91440" bIns="45720" rtlCol="0" anchor="b">
            <a:normAutofit/>
          </a:bodyPr>
          <a:lstStyle/>
          <a:p>
            <a:pPr>
              <a:defRPr/>
            </a:pPr>
            <a:r>
              <a:rPr lang="en-US" sz="4000"/>
              <a:t>The “Fight or Flight” Response</a:t>
            </a:r>
          </a:p>
        </p:txBody>
      </p:sp>
      <p:sp>
        <p:nvSpPr>
          <p:cNvPr id="43022"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24" name="Freeform: Shape 43023">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14339" name="Picture 5" descr="j0121071">
            <a:extLst>
              <a:ext uri="{FF2B5EF4-FFF2-40B4-BE49-F238E27FC236}">
                <a16:creationId xmlns:a16="http://schemas.microsoft.com/office/drawing/2014/main" id="{6B414DAE-86BC-4A23-80CD-0801D3FE444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5196964" y="1340720"/>
            <a:ext cx="1846470" cy="1382921"/>
          </a:xfrm>
          <a:prstGeom prst="rect">
            <a:avLst/>
          </a:prstGeom>
          <a:noFill/>
        </p:spPr>
      </p:pic>
      <p:sp>
        <p:nvSpPr>
          <p:cNvPr id="43011" name="Rectangle 3">
            <a:extLst>
              <a:ext uri="{FF2B5EF4-FFF2-40B4-BE49-F238E27FC236}">
                <a16:creationId xmlns:a16="http://schemas.microsoft.com/office/drawing/2014/main" id="{DE4CA4AA-62CD-4193-BAE2-6CAF7C5B6D33}"/>
              </a:ext>
            </a:extLst>
          </p:cNvPr>
          <p:cNvSpPr>
            <a:spLocks noGrp="1" noChangeArrowheads="1"/>
          </p:cNvSpPr>
          <p:nvPr>
            <p:ph type="body" sz="half" idx="2"/>
          </p:nvPr>
        </p:nvSpPr>
        <p:spPr>
          <a:xfrm>
            <a:off x="965199" y="3729161"/>
            <a:ext cx="5690043" cy="2277321"/>
          </a:xfrm>
        </p:spPr>
        <p:txBody>
          <a:bodyPr vert="horz" lIns="91440" tIns="45720" rIns="91440" bIns="45720" rtlCol="0">
            <a:normAutofit/>
          </a:bodyPr>
          <a:lstStyle/>
          <a:p>
            <a:pPr marL="182880" algn="just">
              <a:defRPr/>
            </a:pPr>
            <a:r>
              <a:rPr lang="en-US" sz="1700" dirty="0"/>
              <a:t>When situations seem threatening to us, our bodies react quickly to supply protection by preparing to take action. This physiological reaction is known as the "fight or flight" response. 	</a:t>
            </a:r>
          </a:p>
          <a:p>
            <a:pPr marL="411480" lvl="1" algn="just">
              <a:defRPr/>
            </a:pPr>
            <a:r>
              <a:rPr lang="en-US" sz="1700" dirty="0"/>
              <a:t>The physiological response to a stressor is known as reactivity</a:t>
            </a:r>
          </a:p>
          <a:p>
            <a:pPr marL="411480" lvl="1" algn="just">
              <a:defRPr/>
            </a:pPr>
            <a:r>
              <a:rPr lang="en-US" sz="1700" dirty="0"/>
              <a:t>Physiological responses can accumulate and result in long-term wear on the body</a:t>
            </a:r>
          </a:p>
        </p:txBody>
      </p:sp>
      <p:pic>
        <p:nvPicPr>
          <p:cNvPr id="14341" name="Picture 6" descr="j0283567">
            <a:extLst>
              <a:ext uri="{FF2B5EF4-FFF2-40B4-BE49-F238E27FC236}">
                <a16:creationId xmlns:a16="http://schemas.microsoft.com/office/drawing/2014/main" id="{F532C664-CF17-45E9-A353-C7F4047A164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8050038" y="2137321"/>
            <a:ext cx="2713512" cy="3147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3" name="Rectangle 45062">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a:extLst>
              <a:ext uri="{FF2B5EF4-FFF2-40B4-BE49-F238E27FC236}">
                <a16:creationId xmlns:a16="http://schemas.microsoft.com/office/drawing/2014/main" id="{0D61317B-E3EF-4D74-AB06-1BB2F7E43B00}"/>
              </a:ext>
            </a:extLst>
          </p:cNvPr>
          <p:cNvSpPr>
            <a:spLocks noGrp="1" noChangeArrowheads="1"/>
          </p:cNvSpPr>
          <p:nvPr>
            <p:ph type="title"/>
          </p:nvPr>
        </p:nvSpPr>
        <p:spPr>
          <a:xfrm>
            <a:off x="965199" y="447741"/>
            <a:ext cx="4278623" cy="1645919"/>
          </a:xfrm>
        </p:spPr>
        <p:txBody>
          <a:bodyPr>
            <a:normAutofit/>
          </a:bodyPr>
          <a:lstStyle/>
          <a:p>
            <a:pPr>
              <a:defRPr/>
            </a:pPr>
            <a:r>
              <a:rPr lang="en-US" sz="3700" dirty="0"/>
              <a:t>What Makes Something Stressful?</a:t>
            </a:r>
          </a:p>
        </p:txBody>
      </p:sp>
      <p:grpSp>
        <p:nvGrpSpPr>
          <p:cNvPr id="45065" name="Group 45064">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45066"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5067"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5069"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5131" y="958617"/>
            <a:ext cx="4888676" cy="429003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71" name="Freeform: Shape 45070">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3">
            <a:extLst>
              <a:ext uri="{FF2B5EF4-FFF2-40B4-BE49-F238E27FC236}">
                <a16:creationId xmlns:a16="http://schemas.microsoft.com/office/drawing/2014/main" id="{DA486BAA-5BAC-43E0-A0F9-96F9FB6BEA1A}"/>
              </a:ext>
            </a:extLst>
          </p:cNvPr>
          <p:cNvSpPr>
            <a:spLocks noGrp="1" noChangeArrowheads="1"/>
          </p:cNvSpPr>
          <p:nvPr>
            <p:ph idx="1"/>
          </p:nvPr>
        </p:nvSpPr>
        <p:spPr>
          <a:xfrm>
            <a:off x="965199" y="2912937"/>
            <a:ext cx="4741917" cy="3093546"/>
          </a:xfrm>
        </p:spPr>
        <p:txBody>
          <a:bodyPr>
            <a:normAutofit/>
          </a:bodyPr>
          <a:lstStyle/>
          <a:p>
            <a:r>
              <a:rPr lang="en-US" altLang="en-US" sz="2000" dirty="0">
                <a:solidFill>
                  <a:schemeClr val="bg1"/>
                </a:solidFill>
              </a:rPr>
              <a:t>Situations that have strong demands</a:t>
            </a:r>
          </a:p>
          <a:p>
            <a:r>
              <a:rPr lang="en-US" altLang="en-US" sz="2000" dirty="0">
                <a:solidFill>
                  <a:schemeClr val="bg1"/>
                </a:solidFill>
              </a:rPr>
              <a:t>Situations that are imminent</a:t>
            </a:r>
          </a:p>
          <a:p>
            <a:r>
              <a:rPr lang="en-US" altLang="en-US" sz="2000" dirty="0">
                <a:solidFill>
                  <a:schemeClr val="bg1"/>
                </a:solidFill>
              </a:rPr>
              <a:t>Life transitions</a:t>
            </a:r>
          </a:p>
          <a:p>
            <a:r>
              <a:rPr lang="en-US" altLang="en-US" sz="2000" dirty="0">
                <a:solidFill>
                  <a:schemeClr val="bg1"/>
                </a:solidFill>
              </a:rPr>
              <a:t>Timing (e.g., deviation from the “norm”)</a:t>
            </a:r>
          </a:p>
          <a:p>
            <a:r>
              <a:rPr lang="en-US" altLang="en-US" sz="2000" dirty="0">
                <a:solidFill>
                  <a:schemeClr val="bg1"/>
                </a:solidFill>
              </a:rPr>
              <a:t>Ambiguity</a:t>
            </a:r>
          </a:p>
          <a:p>
            <a:r>
              <a:rPr lang="en-US" altLang="en-US" sz="2000" dirty="0">
                <a:solidFill>
                  <a:schemeClr val="bg1"/>
                </a:solidFill>
              </a:rPr>
              <a:t>Desirability</a:t>
            </a:r>
          </a:p>
          <a:p>
            <a:r>
              <a:rPr lang="en-US" altLang="en-US" sz="2000" dirty="0">
                <a:solidFill>
                  <a:schemeClr val="bg1"/>
                </a:solidFill>
              </a:rPr>
              <a:t>Controllability</a:t>
            </a:r>
          </a:p>
          <a:p>
            <a:pPr lvl="1"/>
            <a:endParaRPr lang="en-US" altLang="en-US" sz="2000" dirty="0">
              <a:solidFill>
                <a:schemeClr val="bg1"/>
              </a:solidFill>
            </a:endParaRPr>
          </a:p>
        </p:txBody>
      </p:sp>
      <p:pic>
        <p:nvPicPr>
          <p:cNvPr id="16388" name="Picture 5" descr="j0341418">
            <a:extLst>
              <a:ext uri="{FF2B5EF4-FFF2-40B4-BE49-F238E27FC236}">
                <a16:creationId xmlns:a16="http://schemas.microsoft.com/office/drawing/2014/main" id="{320929E3-5FA7-4D00-B168-51B85AFA83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3294" y="1494970"/>
            <a:ext cx="2292349" cy="3217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7" name="Rectangle 5120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21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21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21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217" name="Rectangle 5121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202" name="Rectangle 2">
            <a:extLst>
              <a:ext uri="{FF2B5EF4-FFF2-40B4-BE49-F238E27FC236}">
                <a16:creationId xmlns:a16="http://schemas.microsoft.com/office/drawing/2014/main" id="{3D02D8C0-1714-44CE-B228-DA4CA5047344}"/>
              </a:ext>
            </a:extLst>
          </p:cNvPr>
          <p:cNvSpPr>
            <a:spLocks noGrp="1" noChangeArrowheads="1"/>
          </p:cNvSpPr>
          <p:nvPr>
            <p:ph type="title"/>
          </p:nvPr>
        </p:nvSpPr>
        <p:spPr>
          <a:xfrm>
            <a:off x="958506" y="800392"/>
            <a:ext cx="10264697" cy="1212102"/>
          </a:xfrm>
        </p:spPr>
        <p:txBody>
          <a:bodyPr>
            <a:normAutofit/>
          </a:bodyPr>
          <a:lstStyle/>
          <a:p>
            <a:pPr>
              <a:defRPr/>
            </a:pPr>
            <a:r>
              <a:rPr lang="en-US" sz="4000">
                <a:solidFill>
                  <a:srgbClr val="FFFFFF"/>
                </a:solidFill>
              </a:rPr>
              <a:t>Not All Stress is Bad…</a:t>
            </a:r>
          </a:p>
        </p:txBody>
      </p:sp>
      <p:sp>
        <p:nvSpPr>
          <p:cNvPr id="17411" name="Rectangle 3">
            <a:extLst>
              <a:ext uri="{FF2B5EF4-FFF2-40B4-BE49-F238E27FC236}">
                <a16:creationId xmlns:a16="http://schemas.microsoft.com/office/drawing/2014/main" id="{C00C7994-3586-4A3E-AAF8-33FF465182A4}"/>
              </a:ext>
            </a:extLst>
          </p:cNvPr>
          <p:cNvSpPr>
            <a:spLocks noGrp="1" noChangeArrowheads="1"/>
          </p:cNvSpPr>
          <p:nvPr>
            <p:ph idx="1"/>
          </p:nvPr>
        </p:nvSpPr>
        <p:spPr>
          <a:xfrm>
            <a:off x="1367624" y="2490436"/>
            <a:ext cx="9708995" cy="3567173"/>
          </a:xfrm>
        </p:spPr>
        <p:txBody>
          <a:bodyPr anchor="ctr">
            <a:normAutofit/>
          </a:bodyPr>
          <a:lstStyle/>
          <a:p>
            <a:pPr algn="just"/>
            <a:r>
              <a:rPr lang="en-US" altLang="en-US" sz="2000" b="1" dirty="0"/>
              <a:t>Distress</a:t>
            </a:r>
            <a:r>
              <a:rPr lang="en-US" altLang="en-US" sz="2000" dirty="0"/>
              <a:t> is a continuous experience of feeling overwhelmed, oppressed, and behind in our responsibilities. It is the all encompassing sense of being imposed upon by difficulties with no light at the end of the tunnel. </a:t>
            </a:r>
          </a:p>
          <a:p>
            <a:pPr lvl="1" algn="just"/>
            <a:r>
              <a:rPr lang="en-US" altLang="en-US" sz="2000" dirty="0"/>
              <a:t>Examples of distress include financial difficulties, conflicts in relationships, excessive obligations, managing a chronic illness, or experiencing a trauma.</a:t>
            </a:r>
            <a:endParaRPr lang="en-US" altLang="en-US" sz="2000" b="1" dirty="0"/>
          </a:p>
          <a:p>
            <a:pPr algn="just"/>
            <a:endParaRPr lang="en-US" altLang="en-US" sz="2000" b="1" dirty="0"/>
          </a:p>
          <a:p>
            <a:pPr algn="just"/>
            <a:r>
              <a:rPr lang="en-US" altLang="en-US" sz="2000" b="1" dirty="0"/>
              <a:t>Eustress</a:t>
            </a:r>
            <a:r>
              <a:rPr lang="en-US" altLang="en-US" sz="2000" dirty="0"/>
              <a:t> is the other form of stress that is positive and beneficial. We may feel challenged, but the sources of the stress are opportunities that are meaningful to us. Eustress helps provide us with energy and motivation to meet our responsibilities and achieve our goals. </a:t>
            </a:r>
          </a:p>
          <a:p>
            <a:pPr lvl="1" algn="just"/>
            <a:r>
              <a:rPr lang="en-US" altLang="en-US" sz="2000" dirty="0"/>
              <a:t>Examples of eustress include graduating from college, getting married, receiving a promotion, or changing jobs.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19" name="Rectangle 47118">
            <a:extLst>
              <a:ext uri="{FF2B5EF4-FFF2-40B4-BE49-F238E27FC236}">
                <a16:creationId xmlns:a16="http://schemas.microsoft.com/office/drawing/2014/main" id="{B0C60769-5425-4CDA-B979-1B360DB8F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9234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Rectangle 2">
            <a:extLst>
              <a:ext uri="{FF2B5EF4-FFF2-40B4-BE49-F238E27FC236}">
                <a16:creationId xmlns:a16="http://schemas.microsoft.com/office/drawing/2014/main" id="{98871807-BC28-471E-BCC8-689BC0959B99}"/>
              </a:ext>
            </a:extLst>
          </p:cNvPr>
          <p:cNvSpPr>
            <a:spLocks noGrp="1" noChangeArrowheads="1"/>
          </p:cNvSpPr>
          <p:nvPr>
            <p:ph type="title"/>
          </p:nvPr>
        </p:nvSpPr>
        <p:spPr>
          <a:xfrm>
            <a:off x="516467" y="3446374"/>
            <a:ext cx="4809068" cy="2743200"/>
          </a:xfrm>
        </p:spPr>
        <p:txBody>
          <a:bodyPr anchor="t">
            <a:normAutofit/>
          </a:bodyPr>
          <a:lstStyle/>
          <a:p>
            <a:pPr algn="ctr">
              <a:defRPr/>
            </a:pPr>
            <a:r>
              <a:rPr lang="en-US" sz="4800">
                <a:solidFill>
                  <a:schemeClr val="bg1"/>
                </a:solidFill>
              </a:rPr>
              <a:t>Stress Response: Example</a:t>
            </a:r>
          </a:p>
        </p:txBody>
      </p:sp>
      <p:pic>
        <p:nvPicPr>
          <p:cNvPr id="18436" name="Picture 4" descr="j0303470">
            <a:extLst>
              <a:ext uri="{FF2B5EF4-FFF2-40B4-BE49-F238E27FC236}">
                <a16:creationId xmlns:a16="http://schemas.microsoft.com/office/drawing/2014/main" id="{DE5ABEA9-CF41-41AA-B27A-1383713596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1631648" y="1084929"/>
            <a:ext cx="2807002" cy="19483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B6CAFE2E-22BD-489E-AFE9-92E294B64D95}"/>
              </a:ext>
            </a:extLst>
          </p:cNvPr>
          <p:cNvSpPr>
            <a:spLocks noGrp="1" noChangeArrowheads="1"/>
          </p:cNvSpPr>
          <p:nvPr>
            <p:ph idx="1"/>
          </p:nvPr>
        </p:nvSpPr>
        <p:spPr>
          <a:xfrm>
            <a:off x="6268530" y="654226"/>
            <a:ext cx="5579532" cy="5533496"/>
          </a:xfrm>
        </p:spPr>
        <p:txBody>
          <a:bodyPr anchor="ctr">
            <a:normAutofit/>
          </a:bodyPr>
          <a:lstStyle/>
          <a:p>
            <a:pPr algn="just"/>
            <a:r>
              <a:rPr lang="en-US" altLang="en-US" dirty="0"/>
              <a:t>A good example of a stressful situation for many people is taking a test. If you find testing to be stressful, you might notice certain physical, behavioral, mental, and emotional responses. </a:t>
            </a:r>
          </a:p>
          <a:p>
            <a:pPr marL="0" indent="0" algn="just">
              <a:buNone/>
            </a:pPr>
            <a:endParaRPr lang="en-US" altLang="en-US" sz="500" dirty="0"/>
          </a:p>
          <a:p>
            <a:pPr lvl="1" algn="just"/>
            <a:r>
              <a:rPr lang="en-US" altLang="en-US" dirty="0"/>
              <a:t>Physical Response?</a:t>
            </a:r>
          </a:p>
          <a:p>
            <a:pPr lvl="1" algn="just"/>
            <a:r>
              <a:rPr lang="en-US" altLang="en-US" dirty="0"/>
              <a:t>Behavioral Response?</a:t>
            </a:r>
          </a:p>
          <a:p>
            <a:pPr lvl="1" algn="just"/>
            <a:r>
              <a:rPr lang="en-US" altLang="en-US" dirty="0"/>
              <a:t>Mental Response?</a:t>
            </a:r>
          </a:p>
          <a:p>
            <a:pPr lvl="1" algn="just"/>
            <a:r>
              <a:rPr lang="en-US" altLang="en-US" dirty="0"/>
              <a:t>Emotional Response?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518DC55-B090-4ABE-B844-08F321231AB4}"/>
              </a:ext>
            </a:extLst>
          </p:cNvPr>
          <p:cNvSpPr>
            <a:spLocks noGrp="1" noChangeArrowheads="1"/>
          </p:cNvSpPr>
          <p:nvPr>
            <p:ph type="title"/>
          </p:nvPr>
        </p:nvSpPr>
        <p:spPr>
          <a:xfrm>
            <a:off x="2008188" y="685801"/>
            <a:ext cx="8229600" cy="1139825"/>
          </a:xfrm>
        </p:spPr>
        <p:txBody>
          <a:bodyPr/>
          <a:lstStyle/>
          <a:p>
            <a:pPr>
              <a:defRPr/>
            </a:pPr>
            <a:r>
              <a:rPr lang="en-US" b="1" dirty="0">
                <a:effectLst>
                  <a:outerShdw blurRad="38100" dist="38100" dir="2700000" algn="tl">
                    <a:srgbClr val="000000">
                      <a:alpha val="43137"/>
                    </a:srgbClr>
                  </a:outerShdw>
                </a:effectLst>
              </a:rPr>
              <a:t>What is Stressful to You?</a:t>
            </a:r>
          </a:p>
        </p:txBody>
      </p:sp>
      <p:graphicFrame>
        <p:nvGraphicFramePr>
          <p:cNvPr id="49383" name="Group 231">
            <a:extLst>
              <a:ext uri="{FF2B5EF4-FFF2-40B4-BE49-F238E27FC236}">
                <a16:creationId xmlns:a16="http://schemas.microsoft.com/office/drawing/2014/main" id="{44E4BBDC-42B9-4498-A595-99D2AA98D568}"/>
              </a:ext>
            </a:extLst>
          </p:cNvPr>
          <p:cNvGraphicFramePr>
            <a:graphicFrameLocks noGrp="1"/>
          </p:cNvGraphicFramePr>
          <p:nvPr>
            <p:ph type="tbl" idx="1"/>
            <p:extLst>
              <p:ext uri="{D42A27DB-BD31-4B8C-83A1-F6EECF244321}">
                <p14:modId xmlns:p14="http://schemas.microsoft.com/office/powerpoint/2010/main" val="1011073393"/>
              </p:ext>
            </p:extLst>
          </p:nvPr>
        </p:nvGraphicFramePr>
        <p:xfrm>
          <a:off x="2008188" y="2057400"/>
          <a:ext cx="8229600" cy="456724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39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Work</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Roommate</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Legal matters</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9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Classes</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Childcare</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Mental health</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9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Studying</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Finances</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Law violation</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08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Relationship with partner</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pitchFamily="34" charset="0"/>
                          <a:cs typeface="Times New Roman" pitchFamily="18" charset="0"/>
                        </a:rPr>
                        <a:t>Appearance</a:t>
                      </a:r>
                      <a:endParaRPr kumimoji="0" lang="en-US" sz="1600" b="1" i="0" u="none" strike="noStrike" cap="none" normalizeH="0" baseline="0" dirty="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Spiritual/Religious issues</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08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pitchFamily="34" charset="0"/>
                          <a:cs typeface="Times New Roman" pitchFamily="18" charset="0"/>
                        </a:rPr>
                        <a:t>Relationship with family</a:t>
                      </a:r>
                      <a:endParaRPr kumimoji="0" lang="en-US" sz="1600" b="1" i="0" u="none" strike="noStrike" cap="none" normalizeH="0" baseline="0" dirty="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Physical Health</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Major/Career decisions</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08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Relationship with friends</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Not “fitting in”</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Attitudes/thoughts</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9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Trauma</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Getting married</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Buying a house</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08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Change in residence</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Change to a new school</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Change in amount of recreation</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44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Change in amount of social activities</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Verdana" pitchFamily="34" charset="0"/>
                          <a:cs typeface="Times New Roman" pitchFamily="18" charset="0"/>
                        </a:rPr>
                        <a:t>Change in eating habits</a:t>
                      </a:r>
                      <a:endParaRPr kumimoji="0" lang="en-US" sz="16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pitchFamily="34" charset="0"/>
                          <a:cs typeface="Times New Roman" pitchFamily="18" charset="0"/>
                        </a:rPr>
                        <a:t>Death of friend/family member</a:t>
                      </a:r>
                      <a:endParaRPr kumimoji="0" lang="en-US" sz="1600" b="1" i="0" u="none" strike="noStrike" cap="none" normalizeH="0" baseline="0" dirty="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1" name="Rectangle 5223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Rectangle 2">
            <a:extLst>
              <a:ext uri="{FF2B5EF4-FFF2-40B4-BE49-F238E27FC236}">
                <a16:creationId xmlns:a16="http://schemas.microsoft.com/office/drawing/2014/main" id="{581CC879-8AB1-4BD4-A013-B0DE1FDFFE6A}"/>
              </a:ext>
            </a:extLst>
          </p:cNvPr>
          <p:cNvSpPr>
            <a:spLocks noGrp="1" noChangeArrowheads="1"/>
          </p:cNvSpPr>
          <p:nvPr>
            <p:ph type="title"/>
          </p:nvPr>
        </p:nvSpPr>
        <p:spPr>
          <a:xfrm>
            <a:off x="612648" y="1078992"/>
            <a:ext cx="6268770" cy="1536192"/>
          </a:xfrm>
        </p:spPr>
        <p:txBody>
          <a:bodyPr vert="horz" lIns="91440" tIns="45720" rIns="91440" bIns="45720" rtlCol="0" anchor="b">
            <a:normAutofit/>
          </a:bodyPr>
          <a:lstStyle/>
          <a:p>
            <a:pPr>
              <a:defRPr/>
            </a:pPr>
            <a:r>
              <a:rPr lang="en-US" sz="5200" b="1"/>
              <a:t>Why Do We "Stress Out"?</a:t>
            </a:r>
          </a:p>
        </p:txBody>
      </p:sp>
      <p:sp>
        <p:nvSpPr>
          <p:cNvPr id="52233"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235" name="Rectangle 5223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507" name="Rectangle 3">
            <a:extLst>
              <a:ext uri="{FF2B5EF4-FFF2-40B4-BE49-F238E27FC236}">
                <a16:creationId xmlns:a16="http://schemas.microsoft.com/office/drawing/2014/main" id="{2841DEE9-E00D-472E-84D1-CF420E5F9B6C}"/>
              </a:ext>
            </a:extLst>
          </p:cNvPr>
          <p:cNvSpPr>
            <a:spLocks noGrp="1" noChangeArrowheads="1"/>
          </p:cNvSpPr>
          <p:nvPr>
            <p:ph type="body" sz="half" idx="1"/>
          </p:nvPr>
        </p:nvSpPr>
        <p:spPr>
          <a:xfrm>
            <a:off x="615458" y="3355848"/>
            <a:ext cx="6268770" cy="2825496"/>
          </a:xfrm>
        </p:spPr>
        <p:txBody>
          <a:bodyPr vert="horz" lIns="91440" tIns="45720" rIns="91440" bIns="45720" rtlCol="0">
            <a:normAutofit/>
          </a:bodyPr>
          <a:lstStyle/>
          <a:p>
            <a:pPr algn="just"/>
            <a:r>
              <a:rPr lang="en-US" altLang="en-US" sz="2200" dirty="0"/>
              <a:t>For two major reasons:</a:t>
            </a:r>
          </a:p>
          <a:p>
            <a:pPr lvl="1" algn="just"/>
            <a:r>
              <a:rPr lang="en-US" altLang="en-US" sz="2200" dirty="0"/>
              <a:t>We </a:t>
            </a:r>
            <a:r>
              <a:rPr lang="en-US" altLang="en-US" sz="2200" b="1" i="1" dirty="0"/>
              <a:t>perceive</a:t>
            </a:r>
            <a:r>
              <a:rPr lang="en-US" altLang="en-US" sz="2200" dirty="0"/>
              <a:t> a situation as dangerous, difficult, or painful. </a:t>
            </a:r>
          </a:p>
          <a:p>
            <a:pPr lvl="1" algn="just"/>
            <a:r>
              <a:rPr lang="en-US" altLang="en-US" sz="2200" dirty="0"/>
              <a:t>We don't believe we have the </a:t>
            </a:r>
            <a:r>
              <a:rPr lang="en-US" altLang="en-US" sz="2200" b="1" i="1" dirty="0"/>
              <a:t>resources</a:t>
            </a:r>
            <a:r>
              <a:rPr lang="en-US" altLang="en-US" sz="2200" b="1" dirty="0"/>
              <a:t> </a:t>
            </a:r>
            <a:r>
              <a:rPr lang="en-US" altLang="en-US" sz="2200" dirty="0"/>
              <a:t>to cope. </a:t>
            </a:r>
          </a:p>
        </p:txBody>
      </p:sp>
      <p:pic>
        <p:nvPicPr>
          <p:cNvPr id="21508" name="Picture 6" descr="j0399135">
            <a:extLst>
              <a:ext uri="{FF2B5EF4-FFF2-40B4-BE49-F238E27FC236}">
                <a16:creationId xmlns:a16="http://schemas.microsoft.com/office/drawing/2014/main" id="{D35BF0BC-3EB3-4623-9325-EBB8D9A7E1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908"/>
          <a:stretch/>
        </p:blipFill>
        <p:spPr bwMode="auto">
          <a:xfrm>
            <a:off x="7684006" y="10"/>
            <a:ext cx="4507993"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2218</Words>
  <Application>Microsoft Office PowerPoint</Application>
  <PresentationFormat>Widescreen</PresentationFormat>
  <Paragraphs>161</Paragraphs>
  <Slides>27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Verdana</vt:lpstr>
      <vt:lpstr>Wingdings</vt:lpstr>
      <vt:lpstr>Office Theme</vt:lpstr>
      <vt:lpstr>STRESS MANAGEMENT</vt:lpstr>
      <vt:lpstr>PowerPoint Presentation</vt:lpstr>
      <vt:lpstr>What is Stress?</vt:lpstr>
      <vt:lpstr>The “Fight or Flight” Response</vt:lpstr>
      <vt:lpstr>What Makes Something Stressful?</vt:lpstr>
      <vt:lpstr>Not All Stress is Bad…</vt:lpstr>
      <vt:lpstr>Stress Response: Example</vt:lpstr>
      <vt:lpstr>What is Stressful to You?</vt:lpstr>
      <vt:lpstr>Why Do We "Stress Out"?</vt:lpstr>
      <vt:lpstr>Stress Warning Signals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PowerPoint Presentation</vt:lpstr>
      <vt:lpstr>Suggestions for Reducing Stress</vt:lpstr>
      <vt:lpstr>Suggestions for Reducing Stress</vt:lpstr>
      <vt:lpstr>Suggestions for Reducing Stress</vt:lpstr>
      <vt:lpstr>Relaxation Exercises</vt:lpstr>
      <vt:lpstr>Stress Management: Next Steps</vt:lpstr>
      <vt:lpstr>Quickest Solution</vt:lpstr>
      <vt:lpstr>Stress Quiz</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dc:title>
  <dc:creator>Waqar Ahmad</dc:creator>
  <cp:lastModifiedBy>Waqar Ahmad</cp:lastModifiedBy>
  <cp:revision>4</cp:revision>
  <dcterms:created xsi:type="dcterms:W3CDTF">2022-11-06T07:41:10Z</dcterms:created>
  <dcterms:modified xsi:type="dcterms:W3CDTF">2022-11-06T08:05:27Z</dcterms:modified>
</cp:coreProperties>
</file>