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6" r:id="rId3"/>
    <p:sldId id="264" r:id="rId4"/>
    <p:sldId id="258" r:id="rId5"/>
    <p:sldId id="294" r:id="rId6"/>
    <p:sldId id="309" r:id="rId7"/>
    <p:sldId id="260" r:id="rId8"/>
    <p:sldId id="267" r:id="rId9"/>
    <p:sldId id="262" r:id="rId10"/>
    <p:sldId id="261" r:id="rId11"/>
    <p:sldId id="306" r:id="rId12"/>
    <p:sldId id="263" r:id="rId13"/>
    <p:sldId id="265" r:id="rId14"/>
    <p:sldId id="296" r:id="rId15"/>
    <p:sldId id="310" r:id="rId16"/>
    <p:sldId id="297" r:id="rId17"/>
    <p:sldId id="266" r:id="rId18"/>
    <p:sldId id="299" r:id="rId19"/>
    <p:sldId id="298" r:id="rId20"/>
    <p:sldId id="313" r:id="rId21"/>
    <p:sldId id="312" r:id="rId22"/>
    <p:sldId id="301" r:id="rId23"/>
    <p:sldId id="307" r:id="rId24"/>
    <p:sldId id="271" r:id="rId25"/>
    <p:sldId id="31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FC7BF-2414-4B47-9981-CF5570675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6A3AEA-5184-4E59-96C3-ACA8F13A6B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9DC485-8E87-4F57-8D31-E749532E70A7}"/>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EF8EF935-5987-4EAC-9F15-0CAAB2935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BBBE0-807E-4ACA-A3F7-3BC9BE45AD2E}"/>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85487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1364-F936-43DA-89B6-E98355BC23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7746CE-F351-4A14-867B-04EF082D9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7E2B0-162E-46D7-9EBC-7F48EF961D16}"/>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ECCF1EDF-7E2E-4284-8824-8CF84C828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4D910E-AD91-4BAF-9B2D-2F46925D755A}"/>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244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CAB971-CE0C-40C5-8920-A3C68BE171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44A3BF-8E2D-4BB9-B498-55EB475278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D8912-3C12-4B49-B9C6-1C3DD40698B7}"/>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948793E0-CD57-4FA2-9CA3-947CF0462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D9A19-BA4B-4F5D-917A-52FA5ED8D11B}"/>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67770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37FE-DEB0-41F7-82E1-E075A5578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9A033C-B68F-416F-A2ED-7A9C43D1C4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A395A-FD41-404D-85E2-940D38276113}"/>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EBAB203D-C180-47EA-909F-0C8763AAC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B16E9-9E4C-4273-9E97-B018BF097894}"/>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0194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4E76-9AE7-4637-A661-A5300CE153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984E1D-B776-40E7-A293-1086CE86F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5BD0FC-F0A9-49EB-8580-B85A924D73FF}"/>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7A3DB730-8369-4CDD-A9D0-7ACA54A06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15935-6EF3-4B4A-9880-BD0DE0041E39}"/>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90995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8F4CA-7F1A-4A80-A4C7-E2EEDA614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80CF62-F08C-4AB5-ACED-719E044F41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9B02FC-11AA-4D4E-B02D-9CD707C1AB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8CD53-902D-4176-94ED-A6AE5FF80D93}"/>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6" name="Footer Placeholder 5">
            <a:extLst>
              <a:ext uri="{FF2B5EF4-FFF2-40B4-BE49-F238E27FC236}">
                <a16:creationId xmlns:a16="http://schemas.microsoft.com/office/drawing/2014/main" id="{0A593D5D-F80B-40CA-B0B2-289A26A40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073870-D96B-4B2C-8EA5-3E798C44F933}"/>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100686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71B58-47D5-4E37-B2BE-FBF2623039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FA3041-3F24-4AF0-9B83-27DC78D6A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B836AF-4066-43A2-8A34-EDD8DF2FAF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CF19CC-1C35-414F-A9F5-1C9B5CBA70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9F52F2-6A34-4938-AD45-61411A0F88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BB4E8D-B367-4163-A250-9F73C573B7D7}"/>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8" name="Footer Placeholder 7">
            <a:extLst>
              <a:ext uri="{FF2B5EF4-FFF2-40B4-BE49-F238E27FC236}">
                <a16:creationId xmlns:a16="http://schemas.microsoft.com/office/drawing/2014/main" id="{86B2C9F2-1CD0-4A9B-9DF8-4472B2CB1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241EBE-CBF7-4128-8A18-82A0AC335061}"/>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8855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4C0F-E97B-4014-A2BC-EAEF83E916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235D4-8ADC-41B6-BD56-0A570428B661}"/>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4" name="Footer Placeholder 3">
            <a:extLst>
              <a:ext uri="{FF2B5EF4-FFF2-40B4-BE49-F238E27FC236}">
                <a16:creationId xmlns:a16="http://schemas.microsoft.com/office/drawing/2014/main" id="{48C18AFE-3026-42FC-B14C-D044ACCA28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13546-7135-493C-8886-8AE109612B53}"/>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68864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80C0CA-420A-4418-A805-AD5C18245D6F}"/>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3" name="Footer Placeholder 2">
            <a:extLst>
              <a:ext uri="{FF2B5EF4-FFF2-40B4-BE49-F238E27FC236}">
                <a16:creationId xmlns:a16="http://schemas.microsoft.com/office/drawing/2014/main" id="{02FF8E7E-E81F-44BD-8325-CF3CD0E2A2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217078-1D6B-481F-B6CC-DE9A215AE926}"/>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42536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F4A2-EFC5-439A-9C4C-85DBFDF92D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E29DE0-7DB6-47B6-A6C3-E247C80A9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986B1C-7179-4D42-B83A-8B85A8B45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017FC5-2FC9-4B16-A25F-AB6D4EAED4F0}"/>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6" name="Footer Placeholder 5">
            <a:extLst>
              <a:ext uri="{FF2B5EF4-FFF2-40B4-BE49-F238E27FC236}">
                <a16:creationId xmlns:a16="http://schemas.microsoft.com/office/drawing/2014/main" id="{B5174884-D4F9-46BB-84F3-899C97F961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0AE90-035E-4E30-9E84-6B3A84C689A4}"/>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408223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FF02-3F98-4F48-9752-47B10696A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449F74-C2EC-4FC1-A30D-CA98D72DAD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0B1DAA-E305-4B2E-85E5-763BC3B72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F0541-47E1-44D6-97FF-C2433E6E94B9}"/>
              </a:ext>
            </a:extLst>
          </p:cNvPr>
          <p:cNvSpPr>
            <a:spLocks noGrp="1"/>
          </p:cNvSpPr>
          <p:nvPr>
            <p:ph type="dt" sz="half" idx="10"/>
          </p:nvPr>
        </p:nvSpPr>
        <p:spPr/>
        <p:txBody>
          <a:bodyPr/>
          <a:lstStyle/>
          <a:p>
            <a:fld id="{DFD305A1-1401-487F-8DD0-278A39B8B35A}" type="datetimeFigureOut">
              <a:rPr lang="en-US" smtClean="0"/>
              <a:t>1/3/2023</a:t>
            </a:fld>
            <a:endParaRPr lang="en-US"/>
          </a:p>
        </p:txBody>
      </p:sp>
      <p:sp>
        <p:nvSpPr>
          <p:cNvPr id="6" name="Footer Placeholder 5">
            <a:extLst>
              <a:ext uri="{FF2B5EF4-FFF2-40B4-BE49-F238E27FC236}">
                <a16:creationId xmlns:a16="http://schemas.microsoft.com/office/drawing/2014/main" id="{AD7D7265-0A62-4C72-8CD3-78D3073DE7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438FF-A61C-4476-A522-5E783E77C837}"/>
              </a:ext>
            </a:extLst>
          </p:cNvPr>
          <p:cNvSpPr>
            <a:spLocks noGrp="1"/>
          </p:cNvSpPr>
          <p:nvPr>
            <p:ph type="sldNum" sz="quarter" idx="12"/>
          </p:nvPr>
        </p:nvSpPr>
        <p:spPr/>
        <p:txBody>
          <a:bodyPr/>
          <a:lstStyle/>
          <a:p>
            <a:fld id="{2E737623-5E13-4047-9A63-BCA7D84F678B}" type="slidenum">
              <a:rPr lang="en-US" smtClean="0"/>
              <a:t>‹#›</a:t>
            </a:fld>
            <a:endParaRPr lang="en-US"/>
          </a:p>
        </p:txBody>
      </p:sp>
    </p:spTree>
    <p:extLst>
      <p:ext uri="{BB962C8B-B14F-4D97-AF65-F5344CB8AC3E}">
        <p14:creationId xmlns:p14="http://schemas.microsoft.com/office/powerpoint/2010/main" val="327706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7FF51-1AB3-4217-AF68-D81561340B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0B65E8-6B72-401E-91E4-CF4B2E851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2E536-D3B8-4EDF-9811-B9266AE192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305A1-1401-487F-8DD0-278A39B8B35A}" type="datetimeFigureOut">
              <a:rPr lang="en-US" smtClean="0"/>
              <a:t>1/3/2023</a:t>
            </a:fld>
            <a:endParaRPr lang="en-US"/>
          </a:p>
        </p:txBody>
      </p:sp>
      <p:sp>
        <p:nvSpPr>
          <p:cNvPr id="5" name="Footer Placeholder 4">
            <a:extLst>
              <a:ext uri="{FF2B5EF4-FFF2-40B4-BE49-F238E27FC236}">
                <a16:creationId xmlns:a16="http://schemas.microsoft.com/office/drawing/2014/main" id="{6DBCCCB3-7930-4C64-BD6F-03B4F46D7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AF64F1-EEDF-4ED5-8DE0-3604F94CC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37623-5E13-4047-9A63-BCA7D84F678B}" type="slidenum">
              <a:rPr lang="en-US" smtClean="0"/>
              <a:t>‹#›</a:t>
            </a:fld>
            <a:endParaRPr lang="en-US"/>
          </a:p>
        </p:txBody>
      </p:sp>
    </p:spTree>
    <p:extLst>
      <p:ext uri="{BB962C8B-B14F-4D97-AF65-F5344CB8AC3E}">
        <p14:creationId xmlns:p14="http://schemas.microsoft.com/office/powerpoint/2010/main" val="1810860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AEC6-E4DC-4307-BC00-7881699F8DAB}"/>
              </a:ext>
            </a:extLst>
          </p:cNvPr>
          <p:cNvSpPr>
            <a:spLocks noGrp="1"/>
          </p:cNvSpPr>
          <p:nvPr>
            <p:ph type="ctrTitle"/>
          </p:nvPr>
        </p:nvSpPr>
        <p:spPr/>
        <p:txBody>
          <a:bodyPr/>
          <a:lstStyle/>
          <a:p>
            <a:r>
              <a:rPr lang="en-US" dirty="0"/>
              <a:t>Definitions of Nursing </a:t>
            </a:r>
          </a:p>
        </p:txBody>
      </p:sp>
      <p:sp>
        <p:nvSpPr>
          <p:cNvPr id="3" name="Subtitle 2">
            <a:extLst>
              <a:ext uri="{FF2B5EF4-FFF2-40B4-BE49-F238E27FC236}">
                <a16:creationId xmlns:a16="http://schemas.microsoft.com/office/drawing/2014/main" id="{3B63B041-6F01-4ED7-A9EF-D7F38C773A04}"/>
              </a:ext>
            </a:extLst>
          </p:cNvPr>
          <p:cNvSpPr>
            <a:spLocks noGrp="1"/>
          </p:cNvSpPr>
          <p:nvPr>
            <p:ph type="subTitle" idx="1"/>
          </p:nvPr>
        </p:nvSpPr>
        <p:spPr/>
        <p:txBody>
          <a:bodyPr/>
          <a:lstStyle/>
          <a:p>
            <a:r>
              <a:rPr lang="en-US" dirty="0"/>
              <a:t>Dr. Shukir Saleem </a:t>
            </a:r>
          </a:p>
        </p:txBody>
      </p:sp>
    </p:spTree>
    <p:extLst>
      <p:ext uri="{BB962C8B-B14F-4D97-AF65-F5344CB8AC3E}">
        <p14:creationId xmlns:p14="http://schemas.microsoft.com/office/powerpoint/2010/main" val="114335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35C3-05D2-48C4-8CF8-66E7C186F5C8}"/>
              </a:ext>
            </a:extLst>
          </p:cNvPr>
          <p:cNvSpPr>
            <a:spLocks noGrp="1"/>
          </p:cNvSpPr>
          <p:nvPr>
            <p:ph type="title"/>
          </p:nvPr>
        </p:nvSpPr>
        <p:spPr/>
        <p:txBody>
          <a:bodyPr/>
          <a:lstStyle/>
          <a:p>
            <a:r>
              <a:rPr lang="en-US" dirty="0"/>
              <a:t>Nurses by WHO </a:t>
            </a:r>
          </a:p>
        </p:txBody>
      </p:sp>
      <p:sp>
        <p:nvSpPr>
          <p:cNvPr id="3" name="Content Placeholder 2">
            <a:extLst>
              <a:ext uri="{FF2B5EF4-FFF2-40B4-BE49-F238E27FC236}">
                <a16:creationId xmlns:a16="http://schemas.microsoft.com/office/drawing/2014/main" id="{7213D24E-E5F4-4A31-B283-494B5EBF7062}"/>
              </a:ext>
            </a:extLst>
          </p:cNvPr>
          <p:cNvSpPr>
            <a:spLocks noGrp="1"/>
          </p:cNvSpPr>
          <p:nvPr>
            <p:ph idx="1"/>
          </p:nvPr>
        </p:nvSpPr>
        <p:spPr/>
        <p:txBody>
          <a:bodyPr>
            <a:normAutofit lnSpcReduction="10000"/>
          </a:bodyPr>
          <a:lstStyle/>
          <a:p>
            <a:pPr>
              <a:lnSpc>
                <a:spcPct val="150000"/>
              </a:lnSpc>
            </a:pPr>
            <a:r>
              <a:rPr lang="en-US" b="0" i="0" dirty="0">
                <a:solidFill>
                  <a:srgbClr val="3C4245"/>
                </a:solidFill>
                <a:effectLst/>
                <a:latin typeface="Arial" panose="020B0604020202020204" pitchFamily="34" charset="0"/>
              </a:rPr>
              <a:t>Nurses play a critical role in health care and are often the unsung heroes in health care facilities and emergency response. </a:t>
            </a:r>
          </a:p>
          <a:p>
            <a:pPr>
              <a:lnSpc>
                <a:spcPct val="150000"/>
              </a:lnSpc>
            </a:pPr>
            <a:r>
              <a:rPr lang="en-US" b="0" i="0" dirty="0">
                <a:solidFill>
                  <a:srgbClr val="3C4245"/>
                </a:solidFill>
                <a:effectLst/>
                <a:latin typeface="Arial" panose="020B0604020202020204" pitchFamily="34" charset="0"/>
              </a:rPr>
              <a:t>They are often the </a:t>
            </a:r>
            <a:r>
              <a:rPr lang="en-US" b="0" i="0" dirty="0">
                <a:solidFill>
                  <a:srgbClr val="FF0000"/>
                </a:solidFill>
                <a:effectLst/>
                <a:latin typeface="Arial" panose="020B0604020202020204" pitchFamily="34" charset="0"/>
              </a:rPr>
              <a:t>first to detect health emergencies </a:t>
            </a:r>
            <a:r>
              <a:rPr lang="en-US" b="0" i="0" dirty="0">
                <a:solidFill>
                  <a:srgbClr val="3C4245"/>
                </a:solidFill>
                <a:effectLst/>
                <a:latin typeface="Arial" panose="020B0604020202020204" pitchFamily="34" charset="0"/>
              </a:rPr>
              <a:t>and work on the </a:t>
            </a:r>
            <a:r>
              <a:rPr lang="en-US" b="0" i="0" dirty="0">
                <a:solidFill>
                  <a:srgbClr val="FF0000"/>
                </a:solidFill>
                <a:effectLst/>
                <a:latin typeface="Arial" panose="020B0604020202020204" pitchFamily="34" charset="0"/>
              </a:rPr>
              <a:t>front lines </a:t>
            </a:r>
            <a:r>
              <a:rPr lang="en-US" b="0" i="0" dirty="0">
                <a:solidFill>
                  <a:srgbClr val="3C4245"/>
                </a:solidFill>
                <a:effectLst/>
                <a:latin typeface="Arial" panose="020B0604020202020204" pitchFamily="34" charset="0"/>
              </a:rPr>
              <a:t>of disease prevention and the delivery of primary health care, including promotion, prevention, treatment and rehabilitation.</a:t>
            </a:r>
            <a:endParaRPr lang="en-US" dirty="0"/>
          </a:p>
        </p:txBody>
      </p:sp>
    </p:spTree>
    <p:extLst>
      <p:ext uri="{BB962C8B-B14F-4D97-AF65-F5344CB8AC3E}">
        <p14:creationId xmlns:p14="http://schemas.microsoft.com/office/powerpoint/2010/main" val="302326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AD5B2-B994-44BB-8F00-734520EA67A4}"/>
              </a:ext>
            </a:extLst>
          </p:cNvPr>
          <p:cNvSpPr>
            <a:spLocks noGrp="1"/>
          </p:cNvSpPr>
          <p:nvPr>
            <p:ph idx="1"/>
          </p:nvPr>
        </p:nvSpPr>
        <p:spPr>
          <a:xfrm>
            <a:off x="838200" y="727788"/>
            <a:ext cx="10515600" cy="5449175"/>
          </a:xfrm>
        </p:spPr>
        <p:txBody>
          <a:bodyPr>
            <a:normAutofit/>
          </a:bodyPr>
          <a:lstStyle/>
          <a:p>
            <a:pPr>
              <a:lnSpc>
                <a:spcPct val="150000"/>
              </a:lnSpc>
            </a:pPr>
            <a:r>
              <a:rPr lang="en-US" sz="3600" b="0" i="0" dirty="0">
                <a:solidFill>
                  <a:srgbClr val="000000"/>
                </a:solidFill>
                <a:effectLst/>
                <a:latin typeface="Times New Roman" panose="02020603050405020304" pitchFamily="18" charset="0"/>
              </a:rPr>
              <a:t>Basic nursing education is a formally recognized program of study providing a </a:t>
            </a:r>
            <a:r>
              <a:rPr lang="en-US" sz="3600" b="0" i="0" dirty="0">
                <a:solidFill>
                  <a:srgbClr val="FF0000"/>
                </a:solidFill>
                <a:effectLst/>
                <a:latin typeface="Times New Roman" panose="02020603050405020304" pitchFamily="18" charset="0"/>
              </a:rPr>
              <a:t>broad and sound </a:t>
            </a:r>
            <a:r>
              <a:rPr lang="en-US" sz="3600" b="0" i="0" dirty="0">
                <a:solidFill>
                  <a:srgbClr val="000000"/>
                </a:solidFill>
                <a:effectLst/>
                <a:latin typeface="Times New Roman" panose="02020603050405020304" pitchFamily="18" charset="0"/>
              </a:rPr>
              <a:t>foundation in the </a:t>
            </a:r>
            <a:r>
              <a:rPr lang="en-US" sz="3600" b="0" i="0" dirty="0">
                <a:solidFill>
                  <a:srgbClr val="FF0000"/>
                </a:solidFill>
                <a:effectLst/>
                <a:latin typeface="Times New Roman" panose="02020603050405020304" pitchFamily="18" charset="0"/>
              </a:rPr>
              <a:t>behavioral</a:t>
            </a:r>
            <a:r>
              <a:rPr lang="en-US" sz="3600" b="0" i="0" dirty="0">
                <a:solidFill>
                  <a:srgbClr val="000000"/>
                </a:solidFill>
                <a:effectLst/>
                <a:latin typeface="Times New Roman" panose="02020603050405020304" pitchFamily="18" charset="0"/>
              </a:rPr>
              <a:t>, </a:t>
            </a:r>
            <a:r>
              <a:rPr lang="en-US" sz="3600" b="0" i="0" dirty="0">
                <a:solidFill>
                  <a:srgbClr val="FF0000"/>
                </a:solidFill>
                <a:effectLst/>
                <a:latin typeface="Times New Roman" panose="02020603050405020304" pitchFamily="18" charset="0"/>
              </a:rPr>
              <a:t>life, and nursing sciences </a:t>
            </a:r>
            <a:r>
              <a:rPr lang="en-US" sz="3600" b="0" i="0" dirty="0">
                <a:solidFill>
                  <a:srgbClr val="000000"/>
                </a:solidFill>
                <a:effectLst/>
                <a:latin typeface="Times New Roman" panose="02020603050405020304" pitchFamily="18" charset="0"/>
              </a:rPr>
              <a:t>for the general </a:t>
            </a:r>
            <a:r>
              <a:rPr lang="en-US" sz="3600" b="0" i="0" dirty="0">
                <a:solidFill>
                  <a:srgbClr val="FF0000"/>
                </a:solidFill>
                <a:effectLst/>
                <a:latin typeface="Times New Roman" panose="02020603050405020304" pitchFamily="18" charset="0"/>
              </a:rPr>
              <a:t>practice of nursing</a:t>
            </a:r>
            <a:r>
              <a:rPr lang="en-US" sz="3600" b="0" i="0" dirty="0">
                <a:solidFill>
                  <a:srgbClr val="000000"/>
                </a:solidFill>
                <a:effectLst/>
                <a:latin typeface="Times New Roman" panose="02020603050405020304" pitchFamily="18" charset="0"/>
              </a:rPr>
              <a:t>, for a leadership role, and for post-basic education for specialty or advanced nursing practice. </a:t>
            </a:r>
          </a:p>
          <a:p>
            <a:endParaRPr lang="en-US" dirty="0"/>
          </a:p>
        </p:txBody>
      </p:sp>
    </p:spTree>
    <p:extLst>
      <p:ext uri="{BB962C8B-B14F-4D97-AF65-F5344CB8AC3E}">
        <p14:creationId xmlns:p14="http://schemas.microsoft.com/office/powerpoint/2010/main" val="14044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B50B2-AA80-4E29-B504-94E67E6271FE}"/>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rPr>
              <a:t>The nurse is prepared and authorized:</a:t>
            </a:r>
            <a:endParaRPr lang="en-US" dirty="0"/>
          </a:p>
        </p:txBody>
      </p:sp>
      <p:sp>
        <p:nvSpPr>
          <p:cNvPr id="3" name="Content Placeholder 2">
            <a:extLst>
              <a:ext uri="{FF2B5EF4-FFF2-40B4-BE49-F238E27FC236}">
                <a16:creationId xmlns:a16="http://schemas.microsoft.com/office/drawing/2014/main" id="{C48E9CA3-57C6-4A8F-BDBA-B06D2CDCF8A3}"/>
              </a:ext>
            </a:extLst>
          </p:cNvPr>
          <p:cNvSpPr>
            <a:spLocks noGrp="1"/>
          </p:cNvSpPr>
          <p:nvPr>
            <p:ph idx="1"/>
          </p:nvPr>
        </p:nvSpPr>
        <p:spPr/>
        <p:txBody>
          <a:bodyPr/>
          <a:lstStyle/>
          <a:p>
            <a:pPr marL="0" indent="0">
              <a:buNone/>
            </a:pPr>
            <a:r>
              <a:rPr lang="en-US" b="0" i="0" dirty="0">
                <a:solidFill>
                  <a:srgbClr val="000000"/>
                </a:solidFill>
                <a:effectLst/>
                <a:latin typeface="Times New Roman" panose="02020603050405020304" pitchFamily="18" charset="0"/>
              </a:rPr>
              <a:t>(1) to engage in the general scope of nursing practice, including the promotion of health, prevention of illness, and care of physically ill, mentally ill, and disabled people of all ages and in all health care and other community settings; </a:t>
            </a:r>
          </a:p>
          <a:p>
            <a:pPr marL="0" indent="0">
              <a:buNone/>
            </a:pPr>
            <a:r>
              <a:rPr lang="en-US" b="0" i="0" dirty="0">
                <a:solidFill>
                  <a:srgbClr val="000000"/>
                </a:solidFill>
                <a:effectLst/>
                <a:latin typeface="Times New Roman" panose="02020603050405020304" pitchFamily="18" charset="0"/>
              </a:rPr>
              <a:t>(2) to carry out health care teaching; </a:t>
            </a:r>
          </a:p>
          <a:p>
            <a:pPr marL="0" indent="0">
              <a:buNone/>
            </a:pPr>
            <a:r>
              <a:rPr lang="en-US" b="0" i="0" dirty="0">
                <a:solidFill>
                  <a:srgbClr val="000000"/>
                </a:solidFill>
                <a:effectLst/>
                <a:latin typeface="Times New Roman" panose="02020603050405020304" pitchFamily="18" charset="0"/>
              </a:rPr>
              <a:t>(3) to participate fully as a member of the health care team; </a:t>
            </a:r>
          </a:p>
          <a:p>
            <a:pPr marL="0" indent="0">
              <a:buNone/>
            </a:pPr>
            <a:r>
              <a:rPr lang="en-US" b="0" i="0" dirty="0">
                <a:solidFill>
                  <a:srgbClr val="000000"/>
                </a:solidFill>
                <a:effectLst/>
                <a:latin typeface="Times New Roman" panose="02020603050405020304" pitchFamily="18" charset="0"/>
              </a:rPr>
              <a:t>(4) to supervise and train nursing and health care; </a:t>
            </a:r>
          </a:p>
          <a:p>
            <a:pPr marL="0" indent="0">
              <a:buNone/>
            </a:pPr>
            <a:r>
              <a:rPr lang="en-US" b="0" i="0" dirty="0">
                <a:solidFill>
                  <a:srgbClr val="000000"/>
                </a:solidFill>
                <a:effectLst/>
                <a:latin typeface="Times New Roman" panose="02020603050405020304" pitchFamily="18" charset="0"/>
              </a:rPr>
              <a:t>and (5) to be involved in research”.</a:t>
            </a:r>
            <a:endParaRPr lang="en-US" dirty="0"/>
          </a:p>
        </p:txBody>
      </p:sp>
    </p:spTree>
    <p:extLst>
      <p:ext uri="{BB962C8B-B14F-4D97-AF65-F5344CB8AC3E}">
        <p14:creationId xmlns:p14="http://schemas.microsoft.com/office/powerpoint/2010/main" val="84867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707D-F821-458E-9A0F-21D243A11EE4}"/>
              </a:ext>
            </a:extLst>
          </p:cNvPr>
          <p:cNvSpPr>
            <a:spLocks noGrp="1"/>
          </p:cNvSpPr>
          <p:nvPr>
            <p:ph type="title"/>
          </p:nvPr>
        </p:nvSpPr>
        <p:spPr/>
        <p:txBody>
          <a:bodyPr>
            <a:normAutofit/>
          </a:bodyPr>
          <a:lstStyle/>
          <a:p>
            <a:r>
              <a:rPr lang="en-US" b="0" i="0" dirty="0">
                <a:solidFill>
                  <a:srgbClr val="504C48"/>
                </a:solidFill>
                <a:effectLst/>
                <a:latin typeface="Source Sans Pro" panose="020B0503030403020204" pitchFamily="34" charset="0"/>
              </a:rPr>
              <a:t>Introduction</a:t>
            </a:r>
            <a:r>
              <a:rPr lang="en-US" dirty="0">
                <a:solidFill>
                  <a:srgbClr val="504C48"/>
                </a:solidFill>
                <a:latin typeface="Source Sans Pro" panose="020B0503030403020204" pitchFamily="34" charset="0"/>
              </a:rPr>
              <a:t> </a:t>
            </a:r>
            <a:r>
              <a:rPr lang="en-US" b="0" i="0" dirty="0">
                <a:solidFill>
                  <a:srgbClr val="504C48"/>
                </a:solidFill>
                <a:effectLst/>
                <a:latin typeface="Source Sans Pro" panose="020B0503030403020204" pitchFamily="34" charset="0"/>
              </a:rPr>
              <a:t>of Nursing and Role and Functions of Nurse</a:t>
            </a:r>
            <a:endParaRPr lang="en-US" dirty="0"/>
          </a:p>
        </p:txBody>
      </p:sp>
      <p:sp>
        <p:nvSpPr>
          <p:cNvPr id="3" name="Content Placeholder 2">
            <a:extLst>
              <a:ext uri="{FF2B5EF4-FFF2-40B4-BE49-F238E27FC236}">
                <a16:creationId xmlns:a16="http://schemas.microsoft.com/office/drawing/2014/main" id="{B762BA63-DB17-44F5-9209-ED1BA547876D}"/>
              </a:ext>
            </a:extLst>
          </p:cNvPr>
          <p:cNvSpPr>
            <a:spLocks noGrp="1"/>
          </p:cNvSpPr>
          <p:nvPr>
            <p:ph idx="1"/>
          </p:nvPr>
        </p:nvSpPr>
        <p:spPr/>
        <p:txBody>
          <a:bodyPr>
            <a:normAutofit fontScale="92500"/>
          </a:bodyPr>
          <a:lstStyle/>
          <a:p>
            <a:pPr marL="0" indent="0" algn="l">
              <a:lnSpc>
                <a:spcPct val="150000"/>
              </a:lnSpc>
              <a:buNone/>
            </a:pPr>
            <a:r>
              <a:rPr lang="en-US" b="0" i="0" dirty="0">
                <a:solidFill>
                  <a:srgbClr val="3B3835"/>
                </a:solidFill>
                <a:effectLst/>
                <a:latin typeface="HelveticaNeue-Light"/>
              </a:rPr>
              <a:t>Introduction In essence, the nursing profession has very much been around since the beginning of time, though has drastically evolved over the course of history. </a:t>
            </a:r>
          </a:p>
          <a:p>
            <a:pPr marL="0" indent="0" algn="l">
              <a:lnSpc>
                <a:spcPct val="150000"/>
              </a:lnSpc>
              <a:buNone/>
            </a:pPr>
            <a:r>
              <a:rPr lang="en-US" b="0" i="0" dirty="0">
                <a:solidFill>
                  <a:srgbClr val="3B3835"/>
                </a:solidFill>
                <a:effectLst/>
                <a:latin typeface="HelveticaNeue-Light"/>
              </a:rPr>
              <a:t>Today, nursing is one of the most important professions within the health care industry and are learned in a wide range of occupational duties that are utilized within a variety of settings throughout the world.</a:t>
            </a:r>
          </a:p>
          <a:p>
            <a:endParaRPr lang="en-US" dirty="0"/>
          </a:p>
        </p:txBody>
      </p:sp>
    </p:spTree>
    <p:extLst>
      <p:ext uri="{BB962C8B-B14F-4D97-AF65-F5344CB8AC3E}">
        <p14:creationId xmlns:p14="http://schemas.microsoft.com/office/powerpoint/2010/main" val="115372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F058E-6DBC-4996-9DC5-FF066444FE75}"/>
              </a:ext>
            </a:extLst>
          </p:cNvPr>
          <p:cNvSpPr>
            <a:spLocks noGrp="1"/>
          </p:cNvSpPr>
          <p:nvPr>
            <p:ph type="title"/>
          </p:nvPr>
        </p:nvSpPr>
        <p:spPr/>
        <p:txBody>
          <a:bodyPr/>
          <a:lstStyle/>
          <a:p>
            <a:r>
              <a:rPr lang="en-US" b="0" i="0" dirty="0">
                <a:solidFill>
                  <a:srgbClr val="3B3835"/>
                </a:solidFill>
                <a:effectLst/>
                <a:latin typeface="HelveticaNeue-Light"/>
              </a:rPr>
              <a:t>Beginning of the Nursing Profession </a:t>
            </a:r>
            <a:endParaRPr lang="en-US" dirty="0"/>
          </a:p>
        </p:txBody>
      </p:sp>
      <p:sp>
        <p:nvSpPr>
          <p:cNvPr id="3" name="Content Placeholder 2">
            <a:extLst>
              <a:ext uri="{FF2B5EF4-FFF2-40B4-BE49-F238E27FC236}">
                <a16:creationId xmlns:a16="http://schemas.microsoft.com/office/drawing/2014/main" id="{EF321140-439D-4BBD-9A55-7E204C7B2B57}"/>
              </a:ext>
            </a:extLst>
          </p:cNvPr>
          <p:cNvSpPr>
            <a:spLocks noGrp="1"/>
          </p:cNvSpPr>
          <p:nvPr>
            <p:ph idx="1"/>
          </p:nvPr>
        </p:nvSpPr>
        <p:spPr/>
        <p:txBody>
          <a:bodyPr>
            <a:normAutofit/>
          </a:bodyPr>
          <a:lstStyle/>
          <a:p>
            <a:pPr>
              <a:lnSpc>
                <a:spcPct val="150000"/>
              </a:lnSpc>
            </a:pPr>
            <a:r>
              <a:rPr lang="en-US" b="0" i="0" dirty="0">
                <a:solidFill>
                  <a:srgbClr val="3B3835"/>
                </a:solidFill>
                <a:effectLst/>
                <a:latin typeface="HelveticaNeue-Light"/>
              </a:rPr>
              <a:t>It is believed that the first recorded aspects of nursing place the inception of the profession during the height of the Roman empire, around 300 A.D. </a:t>
            </a:r>
          </a:p>
          <a:p>
            <a:pPr marL="0" indent="0">
              <a:buNone/>
            </a:pPr>
            <a:endParaRPr lang="en-US" dirty="0"/>
          </a:p>
        </p:txBody>
      </p:sp>
    </p:spTree>
    <p:extLst>
      <p:ext uri="{BB962C8B-B14F-4D97-AF65-F5344CB8AC3E}">
        <p14:creationId xmlns:p14="http://schemas.microsoft.com/office/powerpoint/2010/main" val="258371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C81E-5115-4F43-A0A6-473EF8BF32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70C8A4-C1C1-4E45-899B-44DD6DEA98DC}"/>
              </a:ext>
            </a:extLst>
          </p:cNvPr>
          <p:cNvSpPr>
            <a:spLocks noGrp="1"/>
          </p:cNvSpPr>
          <p:nvPr>
            <p:ph idx="1"/>
          </p:nvPr>
        </p:nvSpPr>
        <p:spPr/>
        <p:txBody>
          <a:bodyPr/>
          <a:lstStyle/>
          <a:p>
            <a:pPr marL="0" indent="0">
              <a:lnSpc>
                <a:spcPct val="150000"/>
              </a:lnSpc>
              <a:buNone/>
            </a:pPr>
            <a:r>
              <a:rPr lang="en-US" b="0" i="0" dirty="0">
                <a:solidFill>
                  <a:srgbClr val="3B3835"/>
                </a:solidFill>
                <a:effectLst/>
                <a:latin typeface="HelveticaNeue-Light"/>
              </a:rPr>
              <a:t>It was during this time that the Empire sought to place a hospital within every town under its rule. </a:t>
            </a:r>
          </a:p>
          <a:p>
            <a:pPr marL="0" indent="0">
              <a:lnSpc>
                <a:spcPct val="150000"/>
              </a:lnSpc>
              <a:buNone/>
            </a:pPr>
            <a:r>
              <a:rPr lang="en-US" b="0" i="0" dirty="0">
                <a:solidFill>
                  <a:srgbClr val="3B3835"/>
                </a:solidFill>
                <a:effectLst/>
                <a:latin typeface="HelveticaNeue-Light"/>
              </a:rPr>
              <a:t>As such, there were many “nurses” during that time that assisted in in-patient medical care within the newly created hospitals, alongside doctors. </a:t>
            </a:r>
          </a:p>
          <a:p>
            <a:endParaRPr lang="en-US" dirty="0"/>
          </a:p>
        </p:txBody>
      </p:sp>
    </p:spTree>
    <p:extLst>
      <p:ext uri="{BB962C8B-B14F-4D97-AF65-F5344CB8AC3E}">
        <p14:creationId xmlns:p14="http://schemas.microsoft.com/office/powerpoint/2010/main" val="3877192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4AE0-02BF-403F-8A63-5C8670E0E9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9C0CC4-5E37-400E-82CC-7A96B3AF4AE8}"/>
              </a:ext>
            </a:extLst>
          </p:cNvPr>
          <p:cNvSpPr>
            <a:spLocks noGrp="1"/>
          </p:cNvSpPr>
          <p:nvPr>
            <p:ph idx="1"/>
          </p:nvPr>
        </p:nvSpPr>
        <p:spPr/>
        <p:txBody>
          <a:bodyPr/>
          <a:lstStyle/>
          <a:p>
            <a:pPr>
              <a:lnSpc>
                <a:spcPct val="150000"/>
              </a:lnSpc>
            </a:pPr>
            <a:r>
              <a:rPr lang="en-US" sz="3600" b="0" i="0" dirty="0">
                <a:solidFill>
                  <a:srgbClr val="3B3835"/>
                </a:solidFill>
                <a:effectLst/>
                <a:latin typeface="HelveticaNeue-Light"/>
              </a:rPr>
              <a:t>However, it’s important to note that nursing became much more popularized in Europe during the middle ages, due primarily to its spread by the Catholic church</a:t>
            </a:r>
          </a:p>
          <a:p>
            <a:endParaRPr lang="en-US" dirty="0"/>
          </a:p>
        </p:txBody>
      </p:sp>
    </p:spTree>
    <p:extLst>
      <p:ext uri="{BB962C8B-B14F-4D97-AF65-F5344CB8AC3E}">
        <p14:creationId xmlns:p14="http://schemas.microsoft.com/office/powerpoint/2010/main" val="251590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51DF-D9F6-4B50-BB82-92F103C43B6B}"/>
              </a:ext>
            </a:extLst>
          </p:cNvPr>
          <p:cNvSpPr>
            <a:spLocks noGrp="1"/>
          </p:cNvSpPr>
          <p:nvPr>
            <p:ph type="title"/>
          </p:nvPr>
        </p:nvSpPr>
        <p:spPr/>
        <p:txBody>
          <a:bodyPr>
            <a:noAutofit/>
          </a:bodyPr>
          <a:lstStyle/>
          <a:p>
            <a:r>
              <a:rPr lang="en-US" sz="2800" b="0" i="0" dirty="0">
                <a:solidFill>
                  <a:srgbClr val="3B3835"/>
                </a:solidFill>
                <a:effectLst/>
                <a:latin typeface="HelveticaNeue-Light"/>
              </a:rPr>
              <a:t>FLORENCE NIGHTINGALE (DOB:12th May 1820- DOD:13th August 1910) FOUNDER OF MODERN NURSING</a:t>
            </a:r>
            <a:endParaRPr lang="en-US" sz="2800" dirty="0"/>
          </a:p>
        </p:txBody>
      </p:sp>
      <p:sp>
        <p:nvSpPr>
          <p:cNvPr id="3" name="Content Placeholder 2">
            <a:extLst>
              <a:ext uri="{FF2B5EF4-FFF2-40B4-BE49-F238E27FC236}">
                <a16:creationId xmlns:a16="http://schemas.microsoft.com/office/drawing/2014/main" id="{FB6B9C19-A2D6-484D-AD58-E20E98B89D57}"/>
              </a:ext>
            </a:extLst>
          </p:cNvPr>
          <p:cNvSpPr>
            <a:spLocks noGrp="1"/>
          </p:cNvSpPr>
          <p:nvPr>
            <p:ph idx="1"/>
          </p:nvPr>
        </p:nvSpPr>
        <p:spPr/>
        <p:txBody>
          <a:bodyPr>
            <a:normAutofit/>
          </a:bodyPr>
          <a:lstStyle/>
          <a:p>
            <a:pPr marL="0" indent="0" algn="l">
              <a:lnSpc>
                <a:spcPct val="150000"/>
              </a:lnSpc>
              <a:buNone/>
            </a:pPr>
            <a:r>
              <a:rPr lang="en-US" b="0" i="0" dirty="0">
                <a:solidFill>
                  <a:srgbClr val="3B3835"/>
                </a:solidFill>
                <a:effectLst/>
                <a:latin typeface="HelveticaNeue-Light"/>
              </a:rPr>
              <a:t>A brief history of FLORENCE NIGHTINGALE, the FOUNDER OF MODERN NURSING Florence Nightingale, born on May 12, 1820, became a nurse at a time when the profession was considered a degrading occupation and hospitals were cesspools of disease. </a:t>
            </a:r>
          </a:p>
          <a:p>
            <a:endParaRPr lang="en-US" dirty="0"/>
          </a:p>
        </p:txBody>
      </p:sp>
    </p:spTree>
    <p:extLst>
      <p:ext uri="{BB962C8B-B14F-4D97-AF65-F5344CB8AC3E}">
        <p14:creationId xmlns:p14="http://schemas.microsoft.com/office/powerpoint/2010/main" val="4049099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07CB-34E2-4951-8754-EB93F6F756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BD0E3B-4DB3-458A-93B5-3849CC990ABF}"/>
              </a:ext>
            </a:extLst>
          </p:cNvPr>
          <p:cNvSpPr>
            <a:spLocks noGrp="1"/>
          </p:cNvSpPr>
          <p:nvPr>
            <p:ph idx="1"/>
          </p:nvPr>
        </p:nvSpPr>
        <p:spPr/>
        <p:txBody>
          <a:bodyPr/>
          <a:lstStyle/>
          <a:p>
            <a:pPr>
              <a:lnSpc>
                <a:spcPct val="150000"/>
              </a:lnSpc>
            </a:pPr>
            <a:r>
              <a:rPr lang="en-US" b="0" i="0" dirty="0">
                <a:solidFill>
                  <a:srgbClr val="3B3835"/>
                </a:solidFill>
                <a:effectLst/>
                <a:latin typeface="HelveticaNeue-Light"/>
              </a:rPr>
              <a:t>Nightingale changed that. Her meticulous and tender dedication to healthcare, as seen in her day-to-day work as well as her published writings, including Notes on Nursing: </a:t>
            </a:r>
          </a:p>
        </p:txBody>
      </p:sp>
    </p:spTree>
    <p:extLst>
      <p:ext uri="{BB962C8B-B14F-4D97-AF65-F5344CB8AC3E}">
        <p14:creationId xmlns:p14="http://schemas.microsoft.com/office/powerpoint/2010/main" val="3451134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F0C9-EF64-48C9-AD26-C6028D1411BE}"/>
              </a:ext>
            </a:extLst>
          </p:cNvPr>
          <p:cNvSpPr>
            <a:spLocks noGrp="1"/>
          </p:cNvSpPr>
          <p:nvPr>
            <p:ph type="title"/>
          </p:nvPr>
        </p:nvSpPr>
        <p:spPr/>
        <p:txBody>
          <a:bodyPr/>
          <a:lstStyle/>
          <a:p>
            <a:r>
              <a:rPr lang="en-US" b="0" i="0" dirty="0">
                <a:solidFill>
                  <a:srgbClr val="3B3835"/>
                </a:solidFill>
                <a:effectLst/>
                <a:latin typeface="HelveticaNeue-Light"/>
              </a:rPr>
              <a:t>Definition of NURSING by Florence Nightingale</a:t>
            </a:r>
            <a:endParaRPr lang="en-US" dirty="0"/>
          </a:p>
        </p:txBody>
      </p:sp>
      <p:sp>
        <p:nvSpPr>
          <p:cNvPr id="3" name="Content Placeholder 2">
            <a:extLst>
              <a:ext uri="{FF2B5EF4-FFF2-40B4-BE49-F238E27FC236}">
                <a16:creationId xmlns:a16="http://schemas.microsoft.com/office/drawing/2014/main" id="{0D0C4219-D99E-4269-9C98-C6BC7BFB78C8}"/>
              </a:ext>
            </a:extLst>
          </p:cNvPr>
          <p:cNvSpPr>
            <a:spLocks noGrp="1"/>
          </p:cNvSpPr>
          <p:nvPr>
            <p:ph idx="1"/>
          </p:nvPr>
        </p:nvSpPr>
        <p:spPr/>
        <p:txBody>
          <a:bodyPr/>
          <a:lstStyle/>
          <a:p>
            <a:pPr marL="0" indent="0" algn="l">
              <a:lnSpc>
                <a:spcPct val="150000"/>
              </a:lnSpc>
              <a:buNone/>
            </a:pPr>
            <a:r>
              <a:rPr lang="en-US" b="0" i="0" dirty="0">
                <a:solidFill>
                  <a:srgbClr val="3B3835"/>
                </a:solidFill>
                <a:effectLst/>
                <a:latin typeface="HelveticaNeue-Light"/>
              </a:rPr>
              <a:t>The goal of nursing is to place the patient in the best possible condition for nature to act. </a:t>
            </a:r>
          </a:p>
          <a:p>
            <a:pPr marL="0" indent="0" algn="l">
              <a:lnSpc>
                <a:spcPct val="150000"/>
              </a:lnSpc>
              <a:buNone/>
            </a:pPr>
            <a:r>
              <a:rPr lang="en-US" b="0" i="0" dirty="0">
                <a:solidFill>
                  <a:srgbClr val="3B3835"/>
                </a:solidFill>
                <a:effectLst/>
                <a:latin typeface="HelveticaNeue-Light"/>
              </a:rPr>
              <a:t>Nightingale have set my goals of nursing in the region of four most important concepts. </a:t>
            </a:r>
            <a:endParaRPr lang="en-US" dirty="0"/>
          </a:p>
        </p:txBody>
      </p:sp>
    </p:spTree>
    <p:extLst>
      <p:ext uri="{BB962C8B-B14F-4D97-AF65-F5344CB8AC3E}">
        <p14:creationId xmlns:p14="http://schemas.microsoft.com/office/powerpoint/2010/main" val="49987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2B87B3FA-A502-49A5-B105-4EFCA3CE656B}"/>
              </a:ext>
            </a:extLst>
          </p:cNvPr>
          <p:cNvSpPr>
            <a:spLocks noGrp="1"/>
          </p:cNvSpPr>
          <p:nvPr>
            <p:ph type="title"/>
          </p:nvPr>
        </p:nvSpPr>
        <p:spPr/>
        <p:txBody>
          <a:bodyPr/>
          <a:lstStyle/>
          <a:p>
            <a:r>
              <a:rPr lang="en-US" b="1">
                <a:solidFill>
                  <a:schemeClr val="tx1"/>
                </a:solidFill>
              </a:rPr>
              <a:t>Certain themes are common to many of these definitions:</a:t>
            </a:r>
            <a:endParaRPr lang="en-US" dirty="0">
              <a:solidFill>
                <a:schemeClr val="tx1"/>
              </a:solidFill>
            </a:endParaRPr>
          </a:p>
        </p:txBody>
      </p:sp>
      <p:pic>
        <p:nvPicPr>
          <p:cNvPr id="3" name="Picture 2">
            <a:extLst>
              <a:ext uri="{FF2B5EF4-FFF2-40B4-BE49-F238E27FC236}">
                <a16:creationId xmlns:a16="http://schemas.microsoft.com/office/drawing/2014/main" id="{3DBE0B34-7DF8-4A0F-BBFC-A3FAFD36AAC8}"/>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1581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CF02A-778B-42CE-9CC1-146B5E9055F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DFBF14C-9DF9-421F-9065-991E2E32ACC8}"/>
              </a:ext>
            </a:extLst>
          </p:cNvPr>
          <p:cNvSpPr>
            <a:spLocks noGrp="1"/>
          </p:cNvSpPr>
          <p:nvPr>
            <p:ph idx="1"/>
          </p:nvPr>
        </p:nvSpPr>
        <p:spPr/>
        <p:txBody>
          <a:bodyPr/>
          <a:lstStyle/>
          <a:p>
            <a:pPr marL="0" indent="0" algn="l">
              <a:lnSpc>
                <a:spcPct val="150000"/>
              </a:lnSpc>
              <a:buNone/>
            </a:pPr>
            <a:r>
              <a:rPr lang="en-US" b="0" i="0" dirty="0">
                <a:solidFill>
                  <a:srgbClr val="3B3835"/>
                </a:solidFill>
                <a:effectLst/>
                <a:latin typeface="HelveticaNeue-Light"/>
              </a:rPr>
              <a:t>The concepts are: </a:t>
            </a:r>
          </a:p>
          <a:p>
            <a:pPr marL="514350" indent="-514350" algn="l">
              <a:lnSpc>
                <a:spcPct val="150000"/>
              </a:lnSpc>
              <a:buAutoNum type="alphaLcParenBoth"/>
            </a:pPr>
            <a:r>
              <a:rPr lang="en-US" b="0" i="0" dirty="0">
                <a:solidFill>
                  <a:srgbClr val="3B3835"/>
                </a:solidFill>
                <a:effectLst/>
                <a:latin typeface="HelveticaNeue-Light"/>
              </a:rPr>
              <a:t>The person </a:t>
            </a:r>
          </a:p>
          <a:p>
            <a:pPr marL="514350" indent="-514350" algn="l">
              <a:lnSpc>
                <a:spcPct val="150000"/>
              </a:lnSpc>
              <a:buAutoNum type="alphaLcParenBoth"/>
            </a:pPr>
            <a:r>
              <a:rPr lang="en-US" b="0" i="0" dirty="0">
                <a:solidFill>
                  <a:srgbClr val="3B3835"/>
                </a:solidFill>
                <a:effectLst/>
                <a:latin typeface="HelveticaNeue-Light"/>
              </a:rPr>
              <a:t> Health and disease </a:t>
            </a:r>
          </a:p>
          <a:p>
            <a:pPr marL="514350" indent="-514350" algn="l">
              <a:lnSpc>
                <a:spcPct val="150000"/>
              </a:lnSpc>
              <a:buAutoNum type="alphaLcParenBoth"/>
            </a:pPr>
            <a:r>
              <a:rPr lang="en-US" b="0" i="0" dirty="0">
                <a:solidFill>
                  <a:srgbClr val="3B3835"/>
                </a:solidFill>
                <a:effectLst/>
                <a:latin typeface="HelveticaNeue-Light"/>
              </a:rPr>
              <a:t>The environment </a:t>
            </a:r>
          </a:p>
          <a:p>
            <a:pPr marL="514350" indent="-514350" algn="l">
              <a:lnSpc>
                <a:spcPct val="150000"/>
              </a:lnSpc>
              <a:buAutoNum type="alphaLcParenBoth"/>
            </a:pPr>
            <a:r>
              <a:rPr lang="en-US" b="0" i="0" dirty="0">
                <a:solidFill>
                  <a:srgbClr val="3B3835"/>
                </a:solidFill>
                <a:effectLst/>
                <a:latin typeface="HelveticaNeue-Light"/>
              </a:rPr>
              <a:t>Nursing</a:t>
            </a:r>
          </a:p>
          <a:p>
            <a:endParaRPr lang="en-GB" dirty="0"/>
          </a:p>
        </p:txBody>
      </p:sp>
    </p:spTree>
    <p:extLst>
      <p:ext uri="{BB962C8B-B14F-4D97-AF65-F5344CB8AC3E}">
        <p14:creationId xmlns:p14="http://schemas.microsoft.com/office/powerpoint/2010/main" val="39940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109A-A429-436C-944D-E11C1187F230}"/>
              </a:ext>
            </a:extLst>
          </p:cNvPr>
          <p:cNvSpPr>
            <a:spLocks noGrp="1"/>
          </p:cNvSpPr>
          <p:nvPr>
            <p:ph type="title"/>
          </p:nvPr>
        </p:nvSpPr>
        <p:spPr/>
        <p:txBody>
          <a:bodyPr>
            <a:normAutofit/>
          </a:bodyPr>
          <a:lstStyle/>
          <a:p>
            <a:r>
              <a:rPr lang="en-US" sz="2800" b="0" i="0" dirty="0">
                <a:solidFill>
                  <a:srgbClr val="3B3835"/>
                </a:solidFill>
                <a:effectLst/>
                <a:latin typeface="HelveticaNeue-Light"/>
              </a:rPr>
              <a:t>Definition of HEALTH by World Health Organization (WHO)</a:t>
            </a:r>
            <a:endParaRPr lang="en-US" sz="2800" dirty="0"/>
          </a:p>
        </p:txBody>
      </p:sp>
      <p:sp>
        <p:nvSpPr>
          <p:cNvPr id="3" name="Content Placeholder 2">
            <a:extLst>
              <a:ext uri="{FF2B5EF4-FFF2-40B4-BE49-F238E27FC236}">
                <a16:creationId xmlns:a16="http://schemas.microsoft.com/office/drawing/2014/main" id="{6AC0503A-FBD3-4159-9B51-A79FD0588655}"/>
              </a:ext>
            </a:extLst>
          </p:cNvPr>
          <p:cNvSpPr>
            <a:spLocks noGrp="1"/>
          </p:cNvSpPr>
          <p:nvPr>
            <p:ph idx="1"/>
          </p:nvPr>
        </p:nvSpPr>
        <p:spPr/>
        <p:txBody>
          <a:bodyPr/>
          <a:lstStyle/>
          <a:p>
            <a:pPr>
              <a:lnSpc>
                <a:spcPct val="200000"/>
              </a:lnSpc>
            </a:pPr>
            <a:r>
              <a:rPr lang="en-US" b="0" i="0" dirty="0">
                <a:solidFill>
                  <a:srgbClr val="3B3835"/>
                </a:solidFill>
                <a:effectLst/>
                <a:latin typeface="HelveticaNeue-Light"/>
              </a:rPr>
              <a:t>Health is a state of complete </a:t>
            </a:r>
            <a:r>
              <a:rPr lang="en-US" b="0" i="0" dirty="0">
                <a:solidFill>
                  <a:srgbClr val="FF0000"/>
                </a:solidFill>
                <a:effectLst/>
                <a:latin typeface="HelveticaNeue-Light"/>
              </a:rPr>
              <a:t>physical</a:t>
            </a:r>
            <a:r>
              <a:rPr lang="en-US" b="0" i="0" dirty="0">
                <a:solidFill>
                  <a:srgbClr val="3B3835"/>
                </a:solidFill>
                <a:effectLst/>
                <a:latin typeface="HelveticaNeue-Light"/>
              </a:rPr>
              <a:t>, </a:t>
            </a:r>
            <a:r>
              <a:rPr lang="en-US" b="0" i="0" dirty="0">
                <a:solidFill>
                  <a:srgbClr val="FF0000"/>
                </a:solidFill>
                <a:effectLst/>
                <a:latin typeface="HelveticaNeue-Light"/>
              </a:rPr>
              <a:t>mental</a:t>
            </a:r>
            <a:r>
              <a:rPr lang="en-US" b="0" i="0" dirty="0">
                <a:solidFill>
                  <a:srgbClr val="3B3835"/>
                </a:solidFill>
                <a:effectLst/>
                <a:latin typeface="HelveticaNeue-Light"/>
              </a:rPr>
              <a:t> and </a:t>
            </a:r>
            <a:r>
              <a:rPr lang="en-US" b="0" i="0" dirty="0">
                <a:solidFill>
                  <a:srgbClr val="FF0000"/>
                </a:solidFill>
                <a:effectLst/>
                <a:latin typeface="HelveticaNeue-Light"/>
              </a:rPr>
              <a:t>social well-being </a:t>
            </a:r>
            <a:r>
              <a:rPr lang="en-US" b="0" i="0" dirty="0">
                <a:solidFill>
                  <a:srgbClr val="3B3835"/>
                </a:solidFill>
                <a:effectLst/>
                <a:latin typeface="HelveticaNeue-Light"/>
              </a:rPr>
              <a:t>and not merely the absence of disease or infirmity.</a:t>
            </a:r>
          </a:p>
          <a:p>
            <a:endParaRPr lang="en-US" dirty="0"/>
          </a:p>
        </p:txBody>
      </p:sp>
    </p:spTree>
    <p:extLst>
      <p:ext uri="{BB962C8B-B14F-4D97-AF65-F5344CB8AC3E}">
        <p14:creationId xmlns:p14="http://schemas.microsoft.com/office/powerpoint/2010/main" val="3560595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261C-CB24-4E3F-ABAA-9540FFB511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D995C4-9CD6-47F9-8EBA-8FFD491A8018}"/>
              </a:ext>
            </a:extLst>
          </p:cNvPr>
          <p:cNvSpPr>
            <a:spLocks noGrp="1"/>
          </p:cNvSpPr>
          <p:nvPr>
            <p:ph idx="1"/>
          </p:nvPr>
        </p:nvSpPr>
        <p:spPr/>
        <p:txBody>
          <a:bodyPr>
            <a:normAutofit lnSpcReduction="10000"/>
          </a:bodyPr>
          <a:lstStyle/>
          <a:p>
            <a:pPr>
              <a:lnSpc>
                <a:spcPct val="150000"/>
              </a:lnSpc>
            </a:pPr>
            <a:r>
              <a:rPr lang="en-US" sz="3200" b="0" i="0" dirty="0">
                <a:solidFill>
                  <a:srgbClr val="3B3835"/>
                </a:solidFill>
                <a:effectLst/>
                <a:latin typeface="HelveticaNeue-Light"/>
              </a:rPr>
              <a:t>Basic nursing education is a formally recognized programmed of study providing a broad and sound foundation in the behavioral, life, and nursing sciences for the general practice of nursing, for a leadership role, and for post-basic education for specialty or advanced nursing practice. </a:t>
            </a:r>
            <a:endParaRPr lang="en-US" sz="3200" dirty="0"/>
          </a:p>
        </p:txBody>
      </p:sp>
    </p:spTree>
    <p:extLst>
      <p:ext uri="{BB962C8B-B14F-4D97-AF65-F5344CB8AC3E}">
        <p14:creationId xmlns:p14="http://schemas.microsoft.com/office/powerpoint/2010/main" val="4014511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E39D-B48F-4586-9FF1-D46E65A951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FAABB6-927C-4C71-A1F6-975F314DEE9F}"/>
              </a:ext>
            </a:extLst>
          </p:cNvPr>
          <p:cNvSpPr>
            <a:spLocks noGrp="1"/>
          </p:cNvSpPr>
          <p:nvPr>
            <p:ph idx="1"/>
          </p:nvPr>
        </p:nvSpPr>
        <p:spPr/>
        <p:txBody>
          <a:bodyPr/>
          <a:lstStyle/>
          <a:p>
            <a:pPr>
              <a:lnSpc>
                <a:spcPct val="150000"/>
              </a:lnSpc>
            </a:pPr>
            <a:r>
              <a:rPr lang="en-US" sz="3200" b="0" i="0" dirty="0">
                <a:solidFill>
                  <a:srgbClr val="212529"/>
                </a:solidFill>
                <a:effectLst/>
                <a:latin typeface="Helvetica Neue"/>
              </a:rPr>
              <a:t>These human responses range broadly from health restoring reactions to an individual episode of illness to the development of policy in promoting the long-term health of a population.</a:t>
            </a:r>
          </a:p>
          <a:p>
            <a:endParaRPr lang="en-US" dirty="0"/>
          </a:p>
        </p:txBody>
      </p:sp>
    </p:spTree>
    <p:extLst>
      <p:ext uri="{BB962C8B-B14F-4D97-AF65-F5344CB8AC3E}">
        <p14:creationId xmlns:p14="http://schemas.microsoft.com/office/powerpoint/2010/main" val="4293157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F1348FEE-C140-4A9F-A669-DBB9CEC15838}"/>
              </a:ext>
            </a:extLst>
          </p:cNvPr>
          <p:cNvSpPr>
            <a:spLocks noGrp="1"/>
          </p:cNvSpPr>
          <p:nvPr>
            <p:ph type="title"/>
          </p:nvPr>
        </p:nvSpPr>
        <p:spPr/>
        <p:txBody>
          <a:bodyPr/>
          <a:lstStyle/>
          <a:p>
            <a:r>
              <a:rPr lang="en-US" sz="8000" b="1">
                <a:solidFill>
                  <a:schemeClr val="tx1"/>
                </a:solidFill>
                <a:latin typeface="+mn-lt"/>
              </a:rPr>
              <a:t>SCOPE OF NURSING</a:t>
            </a:r>
            <a:endParaRPr lang="en-US" sz="8000" b="1" dirty="0">
              <a:solidFill>
                <a:schemeClr val="tx1"/>
              </a:solidFill>
              <a:latin typeface="+mn-lt"/>
            </a:endParaRPr>
          </a:p>
        </p:txBody>
      </p:sp>
      <p:pic>
        <p:nvPicPr>
          <p:cNvPr id="3" name="Picture 2">
            <a:extLst>
              <a:ext uri="{FF2B5EF4-FFF2-40B4-BE49-F238E27FC236}">
                <a16:creationId xmlns:a16="http://schemas.microsoft.com/office/drawing/2014/main" id="{E4EC9945-1C26-4B14-89C7-EAA2C3095F5E}"/>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65964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8D9E2-CFDF-4A36-A11B-961F0F280B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7EF5BC2-6D1E-4AAD-9904-2814F11191B4}"/>
              </a:ext>
            </a:extLst>
          </p:cNvPr>
          <p:cNvSpPr>
            <a:spLocks noGrp="1"/>
          </p:cNvSpPr>
          <p:nvPr>
            <p:ph idx="1"/>
          </p:nvPr>
        </p:nvSpPr>
        <p:spPr/>
        <p:txBody>
          <a:bodyPr/>
          <a:lstStyle/>
          <a:p>
            <a:endParaRPr lang="en-US" dirty="0"/>
          </a:p>
          <a:p>
            <a:endParaRPr lang="en-GB" dirty="0"/>
          </a:p>
          <a:p>
            <a:r>
              <a:rPr lang="en-GB" dirty="0"/>
              <a:t>Thanks </a:t>
            </a:r>
          </a:p>
        </p:txBody>
      </p:sp>
    </p:spTree>
    <p:extLst>
      <p:ext uri="{BB962C8B-B14F-4D97-AF65-F5344CB8AC3E}">
        <p14:creationId xmlns:p14="http://schemas.microsoft.com/office/powerpoint/2010/main" val="2109123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C96BD-021F-4E9F-AFDC-DAE2464CC0EF}"/>
              </a:ext>
            </a:extLst>
          </p:cNvPr>
          <p:cNvSpPr>
            <a:spLocks noGrp="1"/>
          </p:cNvSpPr>
          <p:nvPr>
            <p:ph type="title"/>
          </p:nvPr>
        </p:nvSpPr>
        <p:spPr/>
        <p:txBody>
          <a:bodyPr/>
          <a:lstStyle/>
          <a:p>
            <a:r>
              <a:rPr lang="en-US" b="1" i="0" dirty="0">
                <a:solidFill>
                  <a:srgbClr val="265667"/>
                </a:solidFill>
                <a:effectLst/>
                <a:latin typeface="Open Sans" panose="020B0606030504020204" pitchFamily="34" charset="0"/>
              </a:rPr>
              <a:t>Essential Meaning of </a:t>
            </a:r>
            <a:r>
              <a:rPr lang="en-US" b="1" i="1" dirty="0">
                <a:solidFill>
                  <a:srgbClr val="265667"/>
                </a:solidFill>
                <a:effectLst/>
                <a:latin typeface="inherit"/>
              </a:rPr>
              <a:t>nurse</a:t>
            </a:r>
            <a:br>
              <a:rPr lang="en-US" b="1" i="0" dirty="0">
                <a:solidFill>
                  <a:srgbClr val="265667"/>
                </a:solidFill>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DC1EDBD2-9A47-4EEF-A67C-676B7E94062F}"/>
              </a:ext>
            </a:extLst>
          </p:cNvPr>
          <p:cNvSpPr>
            <a:spLocks noGrp="1"/>
          </p:cNvSpPr>
          <p:nvPr>
            <p:ph idx="1"/>
          </p:nvPr>
        </p:nvSpPr>
        <p:spPr/>
        <p:txBody>
          <a:bodyPr>
            <a:normAutofit fontScale="92500" lnSpcReduction="10000"/>
          </a:bodyPr>
          <a:lstStyle/>
          <a:p>
            <a:pPr marL="0" indent="0" algn="l" fontAlgn="base">
              <a:lnSpc>
                <a:spcPct val="150000"/>
              </a:lnSpc>
              <a:buNone/>
            </a:pPr>
            <a:r>
              <a:rPr lang="en-US" b="0" i="0" dirty="0">
                <a:solidFill>
                  <a:srgbClr val="303336"/>
                </a:solidFill>
                <a:effectLst/>
                <a:latin typeface="Open Sans" panose="020B0606030504020204" pitchFamily="34" charset="0"/>
              </a:rPr>
              <a:t>a person who is trained to care for sick or injured people and who usually works in a hospital.</a:t>
            </a:r>
          </a:p>
          <a:p>
            <a:pPr marL="0" indent="0" fontAlgn="base">
              <a:lnSpc>
                <a:spcPct val="150000"/>
              </a:lnSpc>
              <a:buNone/>
            </a:pP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the</a:t>
            </a:r>
            <a:r>
              <a:rPr lang="en-US" sz="2800" spc="-65" dirty="0">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purpose</a:t>
            </a:r>
            <a:r>
              <a:rPr lang="en-US" sz="2800" spc="-60" dirty="0">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of</a:t>
            </a:r>
            <a:r>
              <a:rPr lang="en-US" sz="2800" spc="-65" dirty="0">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nursing</a:t>
            </a:r>
            <a:r>
              <a:rPr lang="en-US" sz="2800" spc="-300" dirty="0">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is to promote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health, healing, growth and</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development,</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and</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to</a:t>
            </a:r>
            <a:r>
              <a:rPr lang="en-US" sz="2800" spc="26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prevent</a:t>
            </a:r>
            <a:r>
              <a:rPr lang="en-US" sz="2800" spc="26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disease,</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 </a:t>
            </a:r>
            <a:r>
              <a:rPr lang="en-US" sz="2800" spc="-5" dirty="0">
                <a:solidFill>
                  <a:srgbClr val="FF0000"/>
                </a:solidFill>
                <a:effectLst/>
                <a:latin typeface="Trebuchet MS" panose="020B0603020202020204" pitchFamily="34" charset="0"/>
                <a:ea typeface="Trebuchet MS" panose="020B0603020202020204" pitchFamily="34" charset="0"/>
                <a:cs typeface="Trebuchet MS" panose="020B0603020202020204" pitchFamily="34" charset="0"/>
              </a:rPr>
              <a:t>illness, injury, and disability</a:t>
            </a:r>
            <a:r>
              <a:rPr lang="en-US" sz="2800" spc="-5" dirty="0">
                <a:effectLst/>
                <a:latin typeface="Trebuchet MS" panose="020B0603020202020204" pitchFamily="34" charset="0"/>
                <a:ea typeface="Trebuchet MS" panose="020B0603020202020204" pitchFamily="34" charset="0"/>
                <a:cs typeface="Trebuchet MS" panose="020B0603020202020204" pitchFamily="34" charset="0"/>
              </a:rPr>
              <a:t>. </a:t>
            </a:r>
          </a:p>
          <a:p>
            <a:pPr marL="0" indent="0" fontAlgn="base">
              <a:lnSpc>
                <a:spcPct val="150000"/>
              </a:lnSpc>
              <a:buNone/>
            </a:pPr>
            <a:r>
              <a:rPr lang="en-US" b="0" i="0" dirty="0">
                <a:solidFill>
                  <a:srgbClr val="3B3835"/>
                </a:solidFill>
                <a:effectLst/>
                <a:latin typeface="HelveticaNeue-Light"/>
              </a:rPr>
              <a:t>The nurse is a person who has completed a program of basic, generalized nursing education and is authorized by the appropriate regulatory authority to practice nursing in his/her country. </a:t>
            </a:r>
          </a:p>
        </p:txBody>
      </p:sp>
    </p:spTree>
    <p:extLst>
      <p:ext uri="{BB962C8B-B14F-4D97-AF65-F5344CB8AC3E}">
        <p14:creationId xmlns:p14="http://schemas.microsoft.com/office/powerpoint/2010/main" val="20074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1098-6DA5-41AE-8DA8-39E709291898}"/>
              </a:ext>
            </a:extLst>
          </p:cNvPr>
          <p:cNvSpPr>
            <a:spLocks noGrp="1"/>
          </p:cNvSpPr>
          <p:nvPr>
            <p:ph type="title"/>
          </p:nvPr>
        </p:nvSpPr>
        <p:spPr/>
        <p:txBody>
          <a:bodyPr/>
          <a:lstStyle/>
          <a:p>
            <a:r>
              <a:rPr lang="en-US" sz="4400" b="0" i="0" dirty="0">
                <a:solidFill>
                  <a:srgbClr val="202124"/>
                </a:solidFill>
                <a:effectLst/>
                <a:latin typeface="arial" panose="020B0604020202020204" pitchFamily="34" charset="0"/>
              </a:rPr>
              <a:t>American Nurses Association (ANA)</a:t>
            </a:r>
            <a:endParaRPr lang="en-US" dirty="0"/>
          </a:p>
        </p:txBody>
      </p:sp>
      <p:sp>
        <p:nvSpPr>
          <p:cNvPr id="3" name="Content Placeholder 2">
            <a:extLst>
              <a:ext uri="{FF2B5EF4-FFF2-40B4-BE49-F238E27FC236}">
                <a16:creationId xmlns:a16="http://schemas.microsoft.com/office/drawing/2014/main" id="{7771D944-95A5-4D22-B2CA-6EE5E745D554}"/>
              </a:ext>
            </a:extLst>
          </p:cNvPr>
          <p:cNvSpPr>
            <a:spLocks noGrp="1"/>
          </p:cNvSpPr>
          <p:nvPr>
            <p:ph idx="1"/>
          </p:nvPr>
        </p:nvSpPr>
        <p:spPr/>
        <p:txBody>
          <a:bodyPr>
            <a:normAutofit/>
          </a:bodyPr>
          <a:lstStyle/>
          <a:p>
            <a:pPr marL="0" indent="0">
              <a:lnSpc>
                <a:spcPct val="150000"/>
              </a:lnSpc>
              <a:buNone/>
            </a:pPr>
            <a:r>
              <a:rPr lang="en-US" sz="3200" i="0" dirty="0">
                <a:solidFill>
                  <a:srgbClr val="202124"/>
                </a:solidFill>
                <a:effectLst/>
                <a:latin typeface="arial" panose="020B0604020202020204" pitchFamily="34" charset="0"/>
              </a:rPr>
              <a:t>Nursing as the </a:t>
            </a:r>
            <a:r>
              <a:rPr lang="en-US" sz="3200" i="0" dirty="0">
                <a:solidFill>
                  <a:srgbClr val="FF0000"/>
                </a:solidFill>
                <a:effectLst/>
                <a:latin typeface="arial" panose="020B0604020202020204" pitchFamily="34" charset="0"/>
              </a:rPr>
              <a:t>protection</a:t>
            </a:r>
            <a:r>
              <a:rPr lang="en-US" sz="3200" i="0" dirty="0">
                <a:solidFill>
                  <a:srgbClr val="202124"/>
                </a:solidFill>
                <a:effectLst/>
                <a:latin typeface="arial" panose="020B0604020202020204" pitchFamily="34" charset="0"/>
              </a:rPr>
              <a:t>, </a:t>
            </a:r>
            <a:r>
              <a:rPr lang="en-US" sz="3200" i="0" dirty="0">
                <a:solidFill>
                  <a:srgbClr val="FF0000"/>
                </a:solidFill>
                <a:effectLst/>
                <a:latin typeface="arial" panose="020B0604020202020204" pitchFamily="34" charset="0"/>
              </a:rPr>
              <a:t>promotion</a:t>
            </a:r>
            <a:r>
              <a:rPr lang="en-US" sz="3200" i="0" dirty="0">
                <a:solidFill>
                  <a:srgbClr val="202124"/>
                </a:solidFill>
                <a:effectLst/>
                <a:latin typeface="arial" panose="020B0604020202020204" pitchFamily="34" charset="0"/>
              </a:rPr>
              <a:t> and </a:t>
            </a:r>
            <a:r>
              <a:rPr lang="en-US" sz="3200" i="0" dirty="0">
                <a:solidFill>
                  <a:srgbClr val="FF0000"/>
                </a:solidFill>
                <a:effectLst/>
                <a:latin typeface="arial" panose="020B0604020202020204" pitchFamily="34" charset="0"/>
              </a:rPr>
              <a:t>optimization</a:t>
            </a:r>
            <a:r>
              <a:rPr lang="en-US" sz="3200" i="0" dirty="0">
                <a:solidFill>
                  <a:srgbClr val="202124"/>
                </a:solidFill>
                <a:effectLst/>
                <a:latin typeface="arial" panose="020B0604020202020204" pitchFamily="34" charset="0"/>
              </a:rPr>
              <a:t> of health and abilities, prevention of </a:t>
            </a:r>
            <a:r>
              <a:rPr lang="en-US" sz="3200" i="0" dirty="0">
                <a:solidFill>
                  <a:srgbClr val="FF0000"/>
                </a:solidFill>
                <a:effectLst/>
                <a:latin typeface="arial" panose="020B0604020202020204" pitchFamily="34" charset="0"/>
              </a:rPr>
              <a:t>illness</a:t>
            </a:r>
            <a:r>
              <a:rPr lang="en-US" sz="3200" i="0" dirty="0">
                <a:solidFill>
                  <a:srgbClr val="202124"/>
                </a:solidFill>
                <a:effectLst/>
                <a:latin typeface="arial" panose="020B0604020202020204" pitchFamily="34" charset="0"/>
              </a:rPr>
              <a:t> and </a:t>
            </a:r>
            <a:r>
              <a:rPr lang="en-US" sz="3200" i="0" dirty="0">
                <a:solidFill>
                  <a:srgbClr val="FF0000"/>
                </a:solidFill>
                <a:effectLst/>
                <a:latin typeface="arial" panose="020B0604020202020204" pitchFamily="34" charset="0"/>
              </a:rPr>
              <a:t>injury</a:t>
            </a:r>
            <a:r>
              <a:rPr lang="en-US" sz="3200" i="0" dirty="0">
                <a:solidFill>
                  <a:srgbClr val="202124"/>
                </a:solidFill>
                <a:effectLst/>
                <a:latin typeface="arial" panose="020B0604020202020204" pitchFamily="34" charset="0"/>
              </a:rPr>
              <a:t>, </a:t>
            </a:r>
            <a:r>
              <a:rPr lang="en-US" sz="3200" i="0" dirty="0">
                <a:solidFill>
                  <a:srgbClr val="FF0000"/>
                </a:solidFill>
                <a:effectLst/>
                <a:latin typeface="arial" panose="020B0604020202020204" pitchFamily="34" charset="0"/>
              </a:rPr>
              <a:t>alleviation</a:t>
            </a:r>
            <a:r>
              <a:rPr lang="en-US" sz="3200" i="0" dirty="0">
                <a:solidFill>
                  <a:srgbClr val="202124"/>
                </a:solidFill>
                <a:effectLst/>
                <a:latin typeface="arial" panose="020B0604020202020204" pitchFamily="34" charset="0"/>
              </a:rPr>
              <a:t> of suffering through </a:t>
            </a:r>
            <a:r>
              <a:rPr lang="en-US" sz="3200" i="0" dirty="0">
                <a:solidFill>
                  <a:srgbClr val="FF0000"/>
                </a:solidFill>
                <a:effectLst/>
                <a:latin typeface="arial" panose="020B0604020202020204" pitchFamily="34" charset="0"/>
              </a:rPr>
              <a:t>diagnosis</a:t>
            </a:r>
            <a:r>
              <a:rPr lang="en-US" sz="3200" i="0" dirty="0">
                <a:solidFill>
                  <a:srgbClr val="202124"/>
                </a:solidFill>
                <a:effectLst/>
                <a:latin typeface="arial" panose="020B0604020202020204" pitchFamily="34" charset="0"/>
              </a:rPr>
              <a:t> and </a:t>
            </a:r>
            <a:r>
              <a:rPr lang="en-US" sz="3200" i="0" dirty="0">
                <a:solidFill>
                  <a:srgbClr val="FF0000"/>
                </a:solidFill>
                <a:effectLst/>
                <a:latin typeface="arial" panose="020B0604020202020204" pitchFamily="34" charset="0"/>
              </a:rPr>
              <a:t>treatment</a:t>
            </a:r>
            <a:r>
              <a:rPr lang="en-US" sz="3200" i="0" dirty="0">
                <a:solidFill>
                  <a:srgbClr val="202124"/>
                </a:solidFill>
                <a:effectLst/>
                <a:latin typeface="arial" panose="020B0604020202020204" pitchFamily="34" charset="0"/>
              </a:rPr>
              <a:t> of human response, and </a:t>
            </a:r>
            <a:r>
              <a:rPr lang="en-US" sz="3200" i="0" dirty="0">
                <a:solidFill>
                  <a:srgbClr val="FF0000"/>
                </a:solidFill>
                <a:effectLst/>
                <a:latin typeface="arial" panose="020B0604020202020204" pitchFamily="34" charset="0"/>
              </a:rPr>
              <a:t>advocacy</a:t>
            </a:r>
            <a:r>
              <a:rPr lang="en-US" sz="3200" i="0" dirty="0">
                <a:solidFill>
                  <a:srgbClr val="202124"/>
                </a:solidFill>
                <a:effectLst/>
                <a:latin typeface="arial" panose="020B0604020202020204" pitchFamily="34" charset="0"/>
              </a:rPr>
              <a:t> in the care of individuals, families, communities, and populations.</a:t>
            </a:r>
            <a:endParaRPr lang="en-US" sz="3200" dirty="0"/>
          </a:p>
        </p:txBody>
      </p:sp>
    </p:spTree>
    <p:extLst>
      <p:ext uri="{BB962C8B-B14F-4D97-AF65-F5344CB8AC3E}">
        <p14:creationId xmlns:p14="http://schemas.microsoft.com/office/powerpoint/2010/main" val="358550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46D3-8F15-4E95-8271-B995F34987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F7F5139-CB2B-4686-85F6-D96FC5D239FF}"/>
              </a:ext>
            </a:extLst>
          </p:cNvPr>
          <p:cNvSpPr>
            <a:spLocks noGrp="1"/>
          </p:cNvSpPr>
          <p:nvPr>
            <p:ph idx="1"/>
          </p:nvPr>
        </p:nvSpPr>
        <p:spPr/>
        <p:txBody>
          <a:bodyPr>
            <a:normAutofit/>
          </a:bodyPr>
          <a:lstStyle/>
          <a:p>
            <a:pPr algn="l">
              <a:lnSpc>
                <a:spcPct val="150000"/>
              </a:lnSpc>
            </a:pPr>
            <a:r>
              <a:rPr lang="en-US" b="0" i="0" dirty="0">
                <a:solidFill>
                  <a:srgbClr val="212529"/>
                </a:solidFill>
                <a:effectLst/>
                <a:latin typeface="Helvetica Neue"/>
              </a:rPr>
              <a:t>Nursing, as an integral part of the health care system, encompasses the promotion of health, prevention of illness, and care of physically ill, mentally ill, and disabled people of all ages, in all health care and other community settings. </a:t>
            </a:r>
            <a:endParaRPr lang="en-US" dirty="0"/>
          </a:p>
        </p:txBody>
      </p:sp>
    </p:spTree>
    <p:extLst>
      <p:ext uri="{BB962C8B-B14F-4D97-AF65-F5344CB8AC3E}">
        <p14:creationId xmlns:p14="http://schemas.microsoft.com/office/powerpoint/2010/main" val="16112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4D71-84C0-4463-AE5C-A87656A402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1DE4DB-E26B-48AB-A308-43DB601823F5}"/>
              </a:ext>
            </a:extLst>
          </p:cNvPr>
          <p:cNvSpPr>
            <a:spLocks noGrp="1"/>
          </p:cNvSpPr>
          <p:nvPr>
            <p:ph idx="1"/>
          </p:nvPr>
        </p:nvSpPr>
        <p:spPr/>
        <p:txBody>
          <a:bodyPr/>
          <a:lstStyle/>
          <a:p>
            <a:pPr>
              <a:lnSpc>
                <a:spcPct val="150000"/>
              </a:lnSpc>
            </a:pPr>
            <a:r>
              <a:rPr lang="en-US" sz="3200" b="0" i="0" dirty="0">
                <a:solidFill>
                  <a:srgbClr val="212529"/>
                </a:solidFill>
                <a:effectLst/>
                <a:latin typeface="Helvetica Neue"/>
              </a:rPr>
              <a:t>Within this broad spectrum of health care, the phenomena of particular concern to nurses are individual, family, and group "responses to actual or potential health problems.</a:t>
            </a:r>
          </a:p>
          <a:p>
            <a:endParaRPr lang="en-US" dirty="0"/>
          </a:p>
        </p:txBody>
      </p:sp>
    </p:spTree>
    <p:extLst>
      <p:ext uri="{BB962C8B-B14F-4D97-AF65-F5344CB8AC3E}">
        <p14:creationId xmlns:p14="http://schemas.microsoft.com/office/powerpoint/2010/main" val="16556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C9F1-2955-41EA-93D4-09983CD146DA}"/>
              </a:ext>
            </a:extLst>
          </p:cNvPr>
          <p:cNvSpPr>
            <a:spLocks noGrp="1"/>
          </p:cNvSpPr>
          <p:nvPr>
            <p:ph type="title"/>
          </p:nvPr>
        </p:nvSpPr>
        <p:spPr/>
        <p:txBody>
          <a:bodyPr/>
          <a:lstStyle/>
          <a:p>
            <a:r>
              <a:rPr lang="en-US" b="1" i="0" dirty="0">
                <a:solidFill>
                  <a:srgbClr val="333333"/>
                </a:solidFill>
                <a:effectLst/>
                <a:latin typeface="PT Sans Regular"/>
              </a:rPr>
              <a:t>International Council of Nursing (ICN)</a:t>
            </a:r>
            <a:r>
              <a:rPr lang="en-US" b="0" i="0" dirty="0">
                <a:solidFill>
                  <a:srgbClr val="333333"/>
                </a:solidFill>
                <a:effectLst/>
                <a:latin typeface="PT Sans Regular"/>
              </a:rPr>
              <a:t> </a:t>
            </a:r>
            <a:endParaRPr lang="en-US" dirty="0"/>
          </a:p>
        </p:txBody>
      </p:sp>
      <p:sp>
        <p:nvSpPr>
          <p:cNvPr id="3" name="Content Placeholder 2">
            <a:extLst>
              <a:ext uri="{FF2B5EF4-FFF2-40B4-BE49-F238E27FC236}">
                <a16:creationId xmlns:a16="http://schemas.microsoft.com/office/drawing/2014/main" id="{3636FDAE-34C5-4745-AE39-92B67EBAE5BD}"/>
              </a:ext>
            </a:extLst>
          </p:cNvPr>
          <p:cNvSpPr>
            <a:spLocks noGrp="1"/>
          </p:cNvSpPr>
          <p:nvPr>
            <p:ph idx="1"/>
          </p:nvPr>
        </p:nvSpPr>
        <p:spPr/>
        <p:txBody>
          <a:bodyPr>
            <a:normAutofit/>
          </a:bodyPr>
          <a:lstStyle/>
          <a:p>
            <a:pPr marL="0" indent="0">
              <a:lnSpc>
                <a:spcPct val="150000"/>
              </a:lnSpc>
              <a:buNone/>
            </a:pPr>
            <a:r>
              <a:rPr lang="en-US" sz="3200" b="0" i="0" dirty="0">
                <a:solidFill>
                  <a:srgbClr val="333333"/>
                </a:solidFill>
                <a:effectLst/>
                <a:latin typeface="PT Sans Regular"/>
              </a:rPr>
              <a:t>Nursing as encompassing autonomous and collaborative care of individuals of all </a:t>
            </a:r>
            <a:r>
              <a:rPr lang="en-US" sz="3200" b="0" i="0" dirty="0">
                <a:solidFill>
                  <a:srgbClr val="FF0000"/>
                </a:solidFill>
                <a:effectLst/>
                <a:latin typeface="PT Sans Regular"/>
              </a:rPr>
              <a:t>ages, families, groups and communities</a:t>
            </a:r>
            <a:r>
              <a:rPr lang="en-US" sz="3200" b="0" i="0" dirty="0">
                <a:solidFill>
                  <a:srgbClr val="333333"/>
                </a:solidFill>
                <a:effectLst/>
                <a:latin typeface="PT Sans Regular"/>
              </a:rPr>
              <a:t>, sick or well and in all settings; including the promotion of health, prevention of illness, and care of ill, disabled and </a:t>
            </a:r>
            <a:r>
              <a:rPr lang="en-US" sz="3200" b="0" i="0" dirty="0">
                <a:solidFill>
                  <a:srgbClr val="FF0000"/>
                </a:solidFill>
                <a:effectLst/>
                <a:latin typeface="PT Sans Regular"/>
              </a:rPr>
              <a:t>dying people</a:t>
            </a:r>
            <a:r>
              <a:rPr lang="en-US" sz="3200" dirty="0">
                <a:solidFill>
                  <a:srgbClr val="FF0000"/>
                </a:solidFill>
                <a:latin typeface="PT Sans Regular"/>
              </a:rPr>
              <a:t>.</a:t>
            </a:r>
            <a:endParaRPr lang="en-US" sz="3200" dirty="0">
              <a:solidFill>
                <a:srgbClr val="FF0000"/>
              </a:solidFill>
            </a:endParaRPr>
          </a:p>
        </p:txBody>
      </p:sp>
    </p:spTree>
    <p:extLst>
      <p:ext uri="{BB962C8B-B14F-4D97-AF65-F5344CB8AC3E}">
        <p14:creationId xmlns:p14="http://schemas.microsoft.com/office/powerpoint/2010/main" val="188044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7EFD1-BD1D-4767-87B1-CE9305BE915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F5C3AAD-62CE-45BB-A5B9-0227B85EAB83}"/>
              </a:ext>
            </a:extLst>
          </p:cNvPr>
          <p:cNvSpPr>
            <a:spLocks noGrp="1"/>
          </p:cNvSpPr>
          <p:nvPr>
            <p:ph idx="1"/>
          </p:nvPr>
        </p:nvSpPr>
        <p:spPr/>
        <p:txBody>
          <a:bodyPr>
            <a:normAutofit/>
          </a:bodyPr>
          <a:lstStyle/>
          <a:p>
            <a:pPr marL="0" indent="0" algn="l">
              <a:lnSpc>
                <a:spcPct val="150000"/>
              </a:lnSpc>
              <a:buNone/>
            </a:pPr>
            <a:r>
              <a:rPr lang="en-US" sz="3200" b="0" i="0" dirty="0">
                <a:solidFill>
                  <a:srgbClr val="3B3835"/>
                </a:solidFill>
                <a:effectLst/>
                <a:latin typeface="HelveticaNeue-Light"/>
              </a:rPr>
              <a:t>Advocacy, promotion of a safe environment, research, participation in shaping health policy and in patient and health systems management, and education are also key nursing roles. </a:t>
            </a:r>
            <a:endParaRPr lang="en-US" dirty="0"/>
          </a:p>
        </p:txBody>
      </p:sp>
    </p:spTree>
    <p:extLst>
      <p:ext uri="{BB962C8B-B14F-4D97-AF65-F5344CB8AC3E}">
        <p14:creationId xmlns:p14="http://schemas.microsoft.com/office/powerpoint/2010/main" val="193778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8834-8805-46B4-B1F9-E71A6B6788F8}"/>
              </a:ext>
            </a:extLst>
          </p:cNvPr>
          <p:cNvSpPr>
            <a:spLocks noGrp="1"/>
          </p:cNvSpPr>
          <p:nvPr>
            <p:ph type="title"/>
          </p:nvPr>
        </p:nvSpPr>
        <p:spPr/>
        <p:txBody>
          <a:bodyPr/>
          <a:lstStyle/>
          <a:p>
            <a:br>
              <a:rPr lang="en-US" b="0" i="0" dirty="0">
                <a:solidFill>
                  <a:srgbClr val="000000"/>
                </a:solidFill>
                <a:effectLst/>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FFCE703-62B5-47F2-A5DC-EF66A5BE4C9A}"/>
              </a:ext>
            </a:extLst>
          </p:cNvPr>
          <p:cNvSpPr>
            <a:spLocks noGrp="1"/>
          </p:cNvSpPr>
          <p:nvPr>
            <p:ph idx="1"/>
          </p:nvPr>
        </p:nvSpPr>
        <p:spPr/>
        <p:txBody>
          <a:bodyPr>
            <a:normAutofit/>
          </a:bodyPr>
          <a:lstStyle/>
          <a:p>
            <a:pPr marL="0" indent="0" algn="l">
              <a:lnSpc>
                <a:spcPct val="150000"/>
              </a:lnSpc>
              <a:buNone/>
            </a:pPr>
            <a:r>
              <a:rPr lang="en-US" sz="3600" b="0" i="0" dirty="0">
                <a:solidFill>
                  <a:srgbClr val="000000"/>
                </a:solidFill>
                <a:effectLst/>
                <a:latin typeface="Times New Roman" panose="02020603050405020304" pitchFamily="18" charset="0"/>
              </a:rPr>
              <a:t>The nurse is a person who has completed a program of basic, generalized </a:t>
            </a:r>
            <a:r>
              <a:rPr lang="en-US" sz="3600" b="0" i="0" dirty="0">
                <a:solidFill>
                  <a:srgbClr val="FF0000"/>
                </a:solidFill>
                <a:effectLst/>
                <a:latin typeface="Times New Roman" panose="02020603050405020304" pitchFamily="18" charset="0"/>
              </a:rPr>
              <a:t>nursing education and is authorized </a:t>
            </a:r>
            <a:r>
              <a:rPr lang="en-US" sz="3600" b="0" i="0" dirty="0">
                <a:solidFill>
                  <a:srgbClr val="000000"/>
                </a:solidFill>
                <a:effectLst/>
                <a:latin typeface="Times New Roman" panose="02020603050405020304" pitchFamily="18" charset="0"/>
              </a:rPr>
              <a:t>by the appropriate regulatory authority to practice nursing in his/her country. </a:t>
            </a:r>
          </a:p>
          <a:p>
            <a:endParaRPr lang="en-US" dirty="0"/>
          </a:p>
        </p:txBody>
      </p:sp>
    </p:spTree>
    <p:extLst>
      <p:ext uri="{BB962C8B-B14F-4D97-AF65-F5344CB8AC3E}">
        <p14:creationId xmlns:p14="http://schemas.microsoft.com/office/powerpoint/2010/main" val="778740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1002</Words>
  <Application>Microsoft Office PowerPoint</Application>
  <PresentationFormat>Widescreen</PresentationFormat>
  <Paragraphs>53</Paragraphs>
  <Slides>25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Arial</vt:lpstr>
      <vt:lpstr>Arial</vt:lpstr>
      <vt:lpstr>Calibri</vt:lpstr>
      <vt:lpstr>Calibri Light</vt:lpstr>
      <vt:lpstr>Helvetica Neue</vt:lpstr>
      <vt:lpstr>HelveticaNeue-Light</vt:lpstr>
      <vt:lpstr>inherit</vt:lpstr>
      <vt:lpstr>Open Sans</vt:lpstr>
      <vt:lpstr>PT Sans Regular</vt:lpstr>
      <vt:lpstr>Source Sans Pro</vt:lpstr>
      <vt:lpstr>Times New Roman</vt:lpstr>
      <vt:lpstr>Trebuchet MS</vt:lpstr>
      <vt:lpstr>Office Theme</vt:lpstr>
      <vt:lpstr>Definitions of Nursing </vt:lpstr>
      <vt:lpstr>Certain themes are common to many of these definitions:</vt:lpstr>
      <vt:lpstr>Essential Meaning of nurse </vt:lpstr>
      <vt:lpstr>American Nurses Association (ANA)</vt:lpstr>
      <vt:lpstr>PowerPoint Presentation</vt:lpstr>
      <vt:lpstr>PowerPoint Presentation</vt:lpstr>
      <vt:lpstr>International Council of Nursing (ICN) </vt:lpstr>
      <vt:lpstr>PowerPoint Presentation</vt:lpstr>
      <vt:lpstr> </vt:lpstr>
      <vt:lpstr>Nurses by WHO </vt:lpstr>
      <vt:lpstr>PowerPoint Presentation</vt:lpstr>
      <vt:lpstr>The nurse is prepared and authorized:</vt:lpstr>
      <vt:lpstr>Introduction of Nursing and Role and Functions of Nurse</vt:lpstr>
      <vt:lpstr>Beginning of the Nursing Profession </vt:lpstr>
      <vt:lpstr>PowerPoint Presentation</vt:lpstr>
      <vt:lpstr>PowerPoint Presentation</vt:lpstr>
      <vt:lpstr>FLORENCE NIGHTINGALE (DOB:12th May 1820- DOD:13th August 1910) FOUNDER OF MODERN NURSING</vt:lpstr>
      <vt:lpstr>PowerPoint Presentation</vt:lpstr>
      <vt:lpstr>Definition of NURSING by Florence Nightingale</vt:lpstr>
      <vt:lpstr>PowerPoint Presentation</vt:lpstr>
      <vt:lpstr>Definition of HEALTH by World Health Organization (WHO)</vt:lpstr>
      <vt:lpstr>PowerPoint Presentation</vt:lpstr>
      <vt:lpstr>PowerPoint Presentation</vt:lpstr>
      <vt:lpstr>SCOPE OF NURSING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Nursing </dc:title>
  <dc:creator>dr shukir</dc:creator>
  <cp:lastModifiedBy>Shukir Hasan</cp:lastModifiedBy>
  <cp:revision>13</cp:revision>
  <dcterms:created xsi:type="dcterms:W3CDTF">2021-12-22T07:45:08Z</dcterms:created>
  <dcterms:modified xsi:type="dcterms:W3CDTF">2023-01-03T07:50:58Z</dcterms:modified>
</cp:coreProperties>
</file>