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13995"/>
            <a:ext cx="3040301" cy="892552"/>
          </a:xfrm>
          <a:prstGeom prst="rect">
            <a:avLst/>
          </a:prstGeom>
        </p:spPr>
        <p:txBody>
          <a:bodyPr wrap="square">
            <a:spAutoFit/>
          </a:bodyPr>
          <a:lstStyle/>
          <a:p>
            <a:pPr algn="ctr"/>
            <a:r>
              <a:rPr lang="de-DE" sz="2000" dirty="0">
                <a:solidFill>
                  <a:prstClr val="black">
                    <a:lumMod val="75000"/>
                    <a:lumOff val="25000"/>
                  </a:prstClr>
                </a:solidFill>
                <a:latin typeface="BordeauxLight" pitchFamily="2" charset="0"/>
              </a:rPr>
              <a:t>BY:</a:t>
            </a:r>
          </a:p>
          <a:p>
            <a:pPr algn="ctr"/>
            <a:r>
              <a:rPr lang="en-US" sz="3200" b="1" dirty="0">
                <a:solidFill>
                  <a:prstClr val="black">
                    <a:lumMod val="75000"/>
                    <a:lumOff val="25000"/>
                  </a:prstClr>
                </a:solidFill>
                <a:latin typeface="BordeauxLight" pitchFamily="2" charset="0"/>
              </a:rPr>
              <a:t>L</a:t>
            </a:r>
            <a:r>
              <a:rPr lang="en-US" sz="3200" b="1" dirty="0" smtClean="0">
                <a:solidFill>
                  <a:prstClr val="black">
                    <a:lumMod val="75000"/>
                    <a:lumOff val="25000"/>
                  </a:prstClr>
                </a:solidFill>
                <a:latin typeface="BordeauxLight" pitchFamily="2" charset="0"/>
              </a:rPr>
              <a:t>. Ari </a:t>
            </a:r>
            <a:endParaRPr lang="de-DE" sz="3200" b="1" dirty="0">
              <a:solidFill>
                <a:prstClr val="black">
                  <a:lumMod val="75000"/>
                  <a:lumOff val="25000"/>
                </a:prstClr>
              </a:solidFill>
              <a:latin typeface="BordeauxLight" pitchFamily="2" charset="0"/>
            </a:endParaRPr>
          </a:p>
        </p:txBody>
      </p:sp>
      <p:sp>
        <p:nvSpPr>
          <p:cNvPr id="4" name="Rectangle 3"/>
          <p:cNvSpPr/>
          <p:nvPr/>
        </p:nvSpPr>
        <p:spPr>
          <a:xfrm>
            <a:off x="446043" y="1106547"/>
            <a:ext cx="2148214" cy="769441"/>
          </a:xfrm>
          <a:prstGeom prst="rect">
            <a:avLst/>
          </a:prstGeom>
        </p:spPr>
        <p:txBody>
          <a:bodyPr wrap="square">
            <a:spAutoFit/>
          </a:bodyPr>
          <a:lstStyle/>
          <a:p>
            <a:pPr algn="ctr"/>
            <a:r>
              <a:rPr lang="en-US" sz="1100" i="1" dirty="0" err="1">
                <a:solidFill>
                  <a:prstClr val="black"/>
                </a:solidFill>
              </a:rPr>
              <a:t>Tishk</a:t>
            </a:r>
            <a:r>
              <a:rPr lang="en-US" sz="1100" i="1" dirty="0">
                <a:solidFill>
                  <a:prstClr val="black"/>
                </a:solidFill>
              </a:rPr>
              <a:t> International University</a:t>
            </a:r>
          </a:p>
          <a:p>
            <a:pPr algn="ctr"/>
            <a:r>
              <a:rPr lang="en-US" sz="1100" i="1" dirty="0">
                <a:solidFill>
                  <a:prstClr val="black"/>
                </a:solidFill>
              </a:rPr>
              <a:t>Department of  </a:t>
            </a:r>
            <a:r>
              <a:rPr lang="en-US" sz="1100" i="1" dirty="0" smtClean="0">
                <a:solidFill>
                  <a:prstClr val="black"/>
                </a:solidFill>
              </a:rPr>
              <a:t>Architectural Engineering </a:t>
            </a:r>
            <a:endParaRPr lang="en-US" sz="1100" i="1" dirty="0">
              <a:solidFill>
                <a:prstClr val="black"/>
              </a:solidFill>
            </a:endParaRPr>
          </a:p>
          <a:p>
            <a:pPr algn="ctr"/>
            <a:r>
              <a:rPr lang="en-US" sz="1100" i="1" dirty="0">
                <a:solidFill>
                  <a:prstClr val="black"/>
                </a:solidFill>
              </a:rPr>
              <a:t>Kurdistan/Erbil</a:t>
            </a:r>
            <a:endParaRPr lang="ar-IQ" sz="1100" i="1" dirty="0">
              <a:solidFill>
                <a:prstClr val="black"/>
              </a:solidFill>
            </a:endParaRPr>
          </a:p>
        </p:txBody>
      </p:sp>
      <p:sp>
        <p:nvSpPr>
          <p:cNvPr id="6" name="Rectangle 5"/>
          <p:cNvSpPr/>
          <p:nvPr/>
        </p:nvSpPr>
        <p:spPr>
          <a:xfrm>
            <a:off x="47720" y="3153260"/>
            <a:ext cx="9144000" cy="2554545"/>
          </a:xfrm>
          <a:prstGeom prst="rect">
            <a:avLst/>
          </a:prstGeom>
        </p:spPr>
        <p:txBody>
          <a:bodyPr wrap="square">
            <a:spAutoFit/>
          </a:bodyPr>
          <a:lstStyle/>
          <a:p>
            <a:pPr algn="ctr"/>
            <a:r>
              <a:rPr lang="en-US" sz="8000" b="1" dirty="0">
                <a:solidFill>
                  <a:srgbClr val="6C0024"/>
                </a:solidFill>
                <a:latin typeface="Bahnschrift Condensed" panose="020B0502040204020203" pitchFamily="34" charset="0"/>
                <a:cs typeface="+mj-cs"/>
              </a:rPr>
              <a:t>ACADEMIC </a:t>
            </a:r>
            <a:r>
              <a:rPr lang="en-US" sz="8000" b="1" dirty="0" smtClean="0">
                <a:solidFill>
                  <a:srgbClr val="6C0024"/>
                </a:solidFill>
                <a:latin typeface="Bahnschrift Condensed" panose="020B0502040204020203" pitchFamily="34" charset="0"/>
                <a:cs typeface="+mj-cs"/>
              </a:rPr>
              <a:t>DEBATE &amp; Critical Thinking</a:t>
            </a:r>
            <a:endParaRPr lang="ar-IQ" sz="7200" b="1" dirty="0">
              <a:solidFill>
                <a:srgbClr val="6C0024"/>
              </a:solidFill>
              <a:latin typeface="Bahnschrift Condensed" panose="020B0502040204020203" pitchFamily="34" charset="0"/>
              <a:cs typeface="Times New Roman" panose="02020603050405020304" pitchFamily="18" charset="0"/>
            </a:endParaRPr>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11457" t="9410" r="14134" b="15627"/>
          <a:stretch/>
        </p:blipFill>
        <p:spPr>
          <a:xfrm>
            <a:off x="7176407" y="20707"/>
            <a:ext cx="1796143" cy="2171680"/>
          </a:xfrm>
          <a:prstGeom prst="rect">
            <a:avLst/>
          </a:prstGeom>
        </p:spPr>
      </p:pic>
    </p:spTree>
    <p:extLst>
      <p:ext uri="{BB962C8B-B14F-4D97-AF65-F5344CB8AC3E}">
        <p14:creationId xmlns:p14="http://schemas.microsoft.com/office/powerpoint/2010/main" val="35093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1090"/>
            <a:ext cx="9144000" cy="3770263"/>
          </a:xfrm>
          <a:prstGeom prst="rect">
            <a:avLst/>
          </a:prstGeom>
          <a:noFill/>
        </p:spPr>
        <p:txBody>
          <a:bodyPr wrap="square" rtlCol="1">
            <a:spAutoFit/>
          </a:bodyPr>
          <a:lstStyle/>
          <a:p>
            <a:pPr algn="ctr"/>
            <a:r>
              <a:rPr lang="en-US" sz="23900" b="1" dirty="0">
                <a:solidFill>
                  <a:prstClr val="black"/>
                </a:solidFill>
                <a:latin typeface="Edwardian Script ITC" panose="030303020407070D0804" pitchFamily="66" charset="0"/>
              </a:rPr>
              <a:t>Activity</a:t>
            </a:r>
            <a:endParaRPr lang="ar-IQ" sz="23900" b="1" dirty="0">
              <a:solidFill>
                <a:prstClr val="black"/>
              </a:solidFill>
              <a:latin typeface="Edwardian Script ITC" panose="030303020407070D0804" pitchFamily="66" charset="0"/>
            </a:endParaRPr>
          </a:p>
        </p:txBody>
      </p:sp>
    </p:spTree>
    <p:extLst>
      <p:ext uri="{BB962C8B-B14F-4D97-AF65-F5344CB8AC3E}">
        <p14:creationId xmlns:p14="http://schemas.microsoft.com/office/powerpoint/2010/main" val="185037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569" fill="hold">
                                          <p:stCondLst>
                                            <p:cond delay="0"/>
                                          </p:stCondLst>
                                        </p:cTn>
                                        <p:tgtEl>
                                          <p:spTgt spid="2"/>
                                        </p:tgtEl>
                                        <p:attrNameLst>
                                          <p:attrName>style.rotation</p:attrName>
                                        </p:attrNameLst>
                                      </p:cBhvr>
                                      <p:to>
                                        <p:strVal val="-45.0"/>
                                      </p:to>
                                    </p:set>
                                    <p:anim calcmode="lin" valueType="num">
                                      <p:cBhvr>
                                        <p:cTn id="8" dur="569" fill="hold">
                                          <p:stCondLst>
                                            <p:cond delay="569"/>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569"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95" decel="50000" autoRev="1" fill="hold">
                                          <p:stCondLst>
                                            <p:cond delay="569"/>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70" fill="hold">
                                          <p:stCondLst>
                                            <p:cond delay="1080"/>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4537" y="2829568"/>
            <a:ext cx="7076471" cy="3231654"/>
          </a:xfrm>
          <a:prstGeom prst="rect">
            <a:avLst/>
          </a:prstGeom>
          <a:noFill/>
        </p:spPr>
        <p:txBody>
          <a:bodyPr wrap="square" rtlCol="1">
            <a:spAutoFit/>
          </a:bodyPr>
          <a:lstStyle/>
          <a:p>
            <a:pPr algn="l" rtl="0"/>
            <a:r>
              <a:rPr lang="en-US" sz="6600" b="1" dirty="0">
                <a:solidFill>
                  <a:prstClr val="black"/>
                </a:solidFill>
              </a:rPr>
              <a:t>WHAT is </a:t>
            </a:r>
            <a:r>
              <a:rPr lang="en-US" sz="13800" b="1" dirty="0">
                <a:solidFill>
                  <a:prstClr val="black"/>
                </a:solidFill>
              </a:rPr>
              <a:t>DEBATE</a:t>
            </a:r>
            <a:endParaRPr lang="en-US" sz="8000" b="1" dirty="0">
              <a:solidFill>
                <a:prstClr val="black"/>
              </a:solidFill>
            </a:endParaRPr>
          </a:p>
        </p:txBody>
      </p:sp>
      <p:sp>
        <p:nvSpPr>
          <p:cNvPr id="4" name="TextBox 3"/>
          <p:cNvSpPr txBox="1"/>
          <p:nvPr/>
        </p:nvSpPr>
        <p:spPr>
          <a:xfrm>
            <a:off x="5939592" y="-499096"/>
            <a:ext cx="2961067" cy="7725192"/>
          </a:xfrm>
          <a:prstGeom prst="rect">
            <a:avLst/>
          </a:prstGeom>
          <a:noFill/>
        </p:spPr>
        <p:txBody>
          <a:bodyPr wrap="none" rtlCol="1">
            <a:spAutoFit/>
          </a:bodyPr>
          <a:lstStyle/>
          <a:p>
            <a:r>
              <a:rPr lang="en-US" sz="49600" b="1" dirty="0">
                <a:solidFill>
                  <a:srgbClr val="FF0000"/>
                </a:solidFill>
                <a:latin typeface="Edwardian Script ITC" panose="030303020407070D0804" pitchFamily="66" charset="0"/>
              </a:rPr>
              <a:t>?</a:t>
            </a:r>
            <a:endParaRPr lang="ar-IQ" sz="34400" b="1" dirty="0">
              <a:solidFill>
                <a:srgbClr val="FF0000"/>
              </a:solidFill>
              <a:latin typeface="Edwardian Script ITC" panose="030303020407070D0804" pitchFamily="66" charset="0"/>
            </a:endParaRPr>
          </a:p>
        </p:txBody>
      </p:sp>
    </p:spTree>
    <p:extLst>
      <p:ext uri="{BB962C8B-B14F-4D97-AF65-F5344CB8AC3E}">
        <p14:creationId xmlns:p14="http://schemas.microsoft.com/office/powerpoint/2010/main" val="412272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4351" y="2482172"/>
            <a:ext cx="7992836" cy="3416320"/>
          </a:xfrm>
          <a:prstGeom prst="rect">
            <a:avLst/>
          </a:prstGeom>
        </p:spPr>
        <p:txBody>
          <a:bodyPr wrap="square">
            <a:spAutoFit/>
          </a:bodyPr>
          <a:lstStyle/>
          <a:p>
            <a:pPr algn="ctr"/>
            <a:r>
              <a:rPr lang="en-US" sz="7200" b="1" dirty="0">
                <a:solidFill>
                  <a:srgbClr val="000000"/>
                </a:solidFill>
                <a:latin typeface="Lato"/>
              </a:rPr>
              <a:t>Debate is </a:t>
            </a:r>
            <a:r>
              <a:rPr lang="en-US" sz="7200" b="1" i="1" dirty="0">
                <a:solidFill>
                  <a:srgbClr val="000000"/>
                </a:solidFill>
                <a:latin typeface="Lato"/>
              </a:rPr>
              <a:t>the game of argumentation.</a:t>
            </a:r>
            <a:r>
              <a:rPr lang="en-US" sz="7200" i="1" dirty="0">
                <a:solidFill>
                  <a:srgbClr val="000000"/>
                </a:solidFill>
                <a:latin typeface="Lato"/>
              </a:rPr>
              <a:t> </a:t>
            </a:r>
          </a:p>
        </p:txBody>
      </p:sp>
    </p:spTree>
    <p:extLst>
      <p:ext uri="{BB962C8B-B14F-4D97-AF65-F5344CB8AC3E}">
        <p14:creationId xmlns:p14="http://schemas.microsoft.com/office/powerpoint/2010/main" val="178591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8263" y="678322"/>
            <a:ext cx="8049986" cy="3323987"/>
          </a:xfrm>
          <a:prstGeom prst="rect">
            <a:avLst/>
          </a:prstGeom>
        </p:spPr>
        <p:txBody>
          <a:bodyPr wrap="square">
            <a:spAutoFit/>
          </a:bodyPr>
          <a:lstStyle/>
          <a:p>
            <a:pPr lvl="0" algn="l" rtl="0"/>
            <a:r>
              <a:rPr lang="en-US" sz="6600" b="1" dirty="0">
                <a:solidFill>
                  <a:schemeClr val="accent1">
                    <a:lumMod val="50000"/>
                  </a:schemeClr>
                </a:solidFill>
              </a:rPr>
              <a:t>DEBATE: </a:t>
            </a:r>
            <a:r>
              <a:rPr lang="en-US" sz="4800" dirty="0">
                <a:solidFill>
                  <a:prstClr val="black"/>
                </a:solidFill>
              </a:rPr>
              <a:t>is a formal discussion about a certain topic reaching a common ground between two opposing sides. </a:t>
            </a:r>
          </a:p>
        </p:txBody>
      </p:sp>
      <p:sp>
        <p:nvSpPr>
          <p:cNvPr id="4" name="Rectangle 3"/>
          <p:cNvSpPr/>
          <p:nvPr/>
        </p:nvSpPr>
        <p:spPr>
          <a:xfrm>
            <a:off x="808263" y="3711419"/>
            <a:ext cx="7739743" cy="4093428"/>
          </a:xfrm>
          <a:prstGeom prst="rect">
            <a:avLst/>
          </a:prstGeom>
        </p:spPr>
        <p:txBody>
          <a:bodyPr wrap="square">
            <a:spAutoFit/>
          </a:bodyPr>
          <a:lstStyle/>
          <a:p>
            <a:pPr lvl="0" algn="l" rtl="0"/>
            <a:r>
              <a:rPr lang="en-US" sz="6000" b="1" dirty="0">
                <a:solidFill>
                  <a:srgbClr val="993366"/>
                </a:solidFill>
              </a:rPr>
              <a:t>ARGUMENTATION: </a:t>
            </a:r>
            <a:r>
              <a:rPr lang="en-US" sz="4000" dirty="0">
                <a:solidFill>
                  <a:prstClr val="black"/>
                </a:solidFill>
              </a:rPr>
              <a:t>it is the process of reasoning the evidence in order to support your opinion. It is summarizing your conclusions in order to convince the opposing side. </a:t>
            </a:r>
          </a:p>
        </p:txBody>
      </p:sp>
    </p:spTree>
    <p:extLst>
      <p:ext uri="{BB962C8B-B14F-4D97-AF65-F5344CB8AC3E}">
        <p14:creationId xmlns:p14="http://schemas.microsoft.com/office/powerpoint/2010/main" val="371228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5828" y="1843950"/>
            <a:ext cx="7555951" cy="3785652"/>
          </a:xfrm>
          <a:prstGeom prst="rect">
            <a:avLst/>
          </a:prstGeom>
        </p:spPr>
        <p:txBody>
          <a:bodyPr wrap="square">
            <a:spAutoFit/>
          </a:bodyPr>
          <a:lstStyle/>
          <a:p>
            <a:pPr algn="l" rtl="0"/>
            <a:r>
              <a:rPr lang="en-US" sz="4000" dirty="0">
                <a:solidFill>
                  <a:srgbClr val="282828"/>
                </a:solidFill>
                <a:latin typeface="Muli"/>
              </a:rPr>
              <a:t>In debate, argumentation is the foundation of every speech. </a:t>
            </a:r>
          </a:p>
          <a:p>
            <a:pPr algn="l" rtl="0"/>
            <a:r>
              <a:rPr lang="en-US" sz="4000" dirty="0">
                <a:solidFill>
                  <a:srgbClr val="282828"/>
                </a:solidFill>
                <a:latin typeface="Muli"/>
              </a:rPr>
              <a:t>In order to be successful at debate, developing the skills to make a persuasive, organized argument is key.</a:t>
            </a:r>
            <a:endParaRPr lang="ar-IQ" sz="4000" dirty="0"/>
          </a:p>
        </p:txBody>
      </p:sp>
      <p:sp>
        <p:nvSpPr>
          <p:cNvPr id="3" name="Rectangle 2"/>
          <p:cNvSpPr/>
          <p:nvPr/>
        </p:nvSpPr>
        <p:spPr>
          <a:xfrm rot="16200000">
            <a:off x="-2241797" y="2644170"/>
            <a:ext cx="6858003" cy="1569660"/>
          </a:xfrm>
          <a:prstGeom prst="rect">
            <a:avLst/>
          </a:prstGeom>
          <a:solidFill>
            <a:srgbClr val="CC66FF"/>
          </a:solidFill>
        </p:spPr>
        <p:txBody>
          <a:bodyPr wrap="square">
            <a:spAutoFit/>
          </a:bodyPr>
          <a:lstStyle/>
          <a:p>
            <a:pPr algn="ctr"/>
            <a:r>
              <a:rPr lang="en-US" sz="9600" b="1" dirty="0">
                <a:solidFill>
                  <a:prstClr val="black"/>
                </a:solidFill>
                <a:latin typeface="Agency FB" panose="020B0503020202020204" pitchFamily="34" charset="0"/>
              </a:rPr>
              <a:t>Tip  </a:t>
            </a:r>
            <a:endParaRPr lang="en-US" sz="2000" dirty="0">
              <a:solidFill>
                <a:prstClr val="black"/>
              </a:solidFill>
              <a:latin typeface="Agency FB" panose="020B0503020202020204" pitchFamily="34" charset="0"/>
            </a:endParaRPr>
          </a:p>
        </p:txBody>
      </p:sp>
    </p:spTree>
    <p:extLst>
      <p:ext uri="{BB962C8B-B14F-4D97-AF65-F5344CB8AC3E}">
        <p14:creationId xmlns:p14="http://schemas.microsoft.com/office/powerpoint/2010/main" val="265617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5827" y="2090171"/>
            <a:ext cx="7192736" cy="3416320"/>
          </a:xfrm>
          <a:prstGeom prst="rect">
            <a:avLst/>
          </a:prstGeom>
        </p:spPr>
        <p:txBody>
          <a:bodyPr wrap="square">
            <a:spAutoFit/>
          </a:bodyPr>
          <a:lstStyle/>
          <a:p>
            <a:pPr algn="l" rtl="0"/>
            <a:r>
              <a:rPr lang="en-US" sz="4000" dirty="0">
                <a:solidFill>
                  <a:srgbClr val="202124"/>
                </a:solidFill>
                <a:latin typeface="arial" panose="020B0604020202020204" pitchFamily="34" charset="0"/>
              </a:rPr>
              <a:t>A debate is </a:t>
            </a:r>
            <a:r>
              <a:rPr lang="en-US" sz="4800" b="1" dirty="0">
                <a:solidFill>
                  <a:srgbClr val="800000"/>
                </a:solidFill>
                <a:latin typeface="arial" panose="020B0604020202020204" pitchFamily="34" charset="0"/>
              </a:rPr>
              <a:t>an organized argument </a:t>
            </a:r>
            <a:r>
              <a:rPr lang="en-US" sz="4000" dirty="0">
                <a:solidFill>
                  <a:srgbClr val="202124"/>
                </a:solidFill>
                <a:latin typeface="arial" panose="020B0604020202020204" pitchFamily="34" charset="0"/>
              </a:rPr>
              <a:t>or contest of ideas in which the participants discuss a topic from two opposing sides.</a:t>
            </a:r>
            <a:endParaRPr lang="ar-IQ" sz="4000" dirty="0"/>
          </a:p>
        </p:txBody>
      </p:sp>
      <p:sp>
        <p:nvSpPr>
          <p:cNvPr id="3" name="Rectangle 2"/>
          <p:cNvSpPr/>
          <p:nvPr/>
        </p:nvSpPr>
        <p:spPr>
          <a:xfrm rot="16200000">
            <a:off x="-2241797" y="2644170"/>
            <a:ext cx="6858003" cy="1569660"/>
          </a:xfrm>
          <a:prstGeom prst="rect">
            <a:avLst/>
          </a:prstGeom>
          <a:solidFill>
            <a:srgbClr val="800000"/>
          </a:solidFill>
        </p:spPr>
        <p:txBody>
          <a:bodyPr wrap="square">
            <a:spAutoFit/>
          </a:bodyPr>
          <a:lstStyle/>
          <a:p>
            <a:pPr algn="ctr"/>
            <a:r>
              <a:rPr lang="en-US" sz="9600" b="1" dirty="0">
                <a:solidFill>
                  <a:prstClr val="black"/>
                </a:solidFill>
                <a:latin typeface="Agency FB" panose="020B0503020202020204" pitchFamily="34" charset="0"/>
              </a:rPr>
              <a:t>Tip  </a:t>
            </a:r>
            <a:endParaRPr lang="en-US" sz="2000" dirty="0">
              <a:solidFill>
                <a:prstClr val="black"/>
              </a:solidFill>
              <a:latin typeface="Agency FB" panose="020B0503020202020204" pitchFamily="34" charset="0"/>
            </a:endParaRPr>
          </a:p>
        </p:txBody>
      </p:sp>
    </p:spTree>
    <p:extLst>
      <p:ext uri="{BB962C8B-B14F-4D97-AF65-F5344CB8AC3E}">
        <p14:creationId xmlns:p14="http://schemas.microsoft.com/office/powerpoint/2010/main" val="319668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1665742"/>
            <a:ext cx="8939894" cy="6309420"/>
          </a:xfrm>
          <a:prstGeom prst="rect">
            <a:avLst/>
          </a:prstGeom>
        </p:spPr>
        <p:txBody>
          <a:bodyPr wrap="square">
            <a:spAutoFit/>
          </a:bodyPr>
          <a:lstStyle/>
          <a:p>
            <a:pPr algn="l" rtl="0"/>
            <a:r>
              <a:rPr lang="en-US" sz="2400" b="1" dirty="0">
                <a:solidFill>
                  <a:prstClr val="black"/>
                </a:solidFill>
              </a:rPr>
              <a:t>Argumentation consists of the following three components: </a:t>
            </a:r>
          </a:p>
          <a:p>
            <a:pPr algn="l" rtl="0"/>
            <a:endParaRPr lang="en-US" sz="1200" b="1" dirty="0">
              <a:solidFill>
                <a:srgbClr val="586D8A"/>
              </a:solidFill>
            </a:endParaRPr>
          </a:p>
          <a:p>
            <a:pPr algn="l" rtl="0"/>
            <a:r>
              <a:rPr lang="en-US" sz="3200" b="1" dirty="0">
                <a:solidFill>
                  <a:srgbClr val="586D8A"/>
                </a:solidFill>
              </a:rPr>
              <a:t>1. Statement of possible truth: </a:t>
            </a:r>
            <a:r>
              <a:rPr lang="en-US" sz="2400" dirty="0">
                <a:solidFill>
                  <a:prstClr val="black"/>
                </a:solidFill>
              </a:rPr>
              <a:t>Students should be trained to start with conclusion they have reached. For example: Smoking cigarettes is less harmful than smoking hookah. </a:t>
            </a:r>
          </a:p>
          <a:p>
            <a:pPr algn="l" rtl="0"/>
            <a:endParaRPr lang="en-US" sz="1200" dirty="0">
              <a:solidFill>
                <a:prstClr val="black"/>
              </a:solidFill>
            </a:endParaRPr>
          </a:p>
          <a:p>
            <a:pPr algn="l" rtl="0"/>
            <a:r>
              <a:rPr lang="en-US" sz="3200" b="1" dirty="0">
                <a:solidFill>
                  <a:srgbClr val="586D8A"/>
                </a:solidFill>
              </a:rPr>
              <a:t>2. Supporting your statements: </a:t>
            </a:r>
            <a:r>
              <a:rPr lang="en-US" sz="2400" dirty="0">
                <a:solidFill>
                  <a:prstClr val="black"/>
                </a:solidFill>
              </a:rPr>
              <a:t>It is important that students should be trained so that when they demonstrate their views, they can support their statements with scientific evidence (referring to researches, surveys or collected data) rather than opinion. For example: According to Word Health </a:t>
            </a:r>
            <a:r>
              <a:rPr lang="en-US" sz="2400" dirty="0" err="1">
                <a:solidFill>
                  <a:prstClr val="black"/>
                </a:solidFill>
              </a:rPr>
              <a:t>Organisation</a:t>
            </a:r>
            <a:r>
              <a:rPr lang="en-US" sz="2400" dirty="0">
                <a:solidFill>
                  <a:prstClr val="black"/>
                </a:solidFill>
              </a:rPr>
              <a:t>, smoking a hookah equals 100 cigarettes. </a:t>
            </a:r>
          </a:p>
          <a:p>
            <a:pPr algn="l" rtl="0"/>
            <a:endParaRPr lang="en-US" sz="1200" dirty="0">
              <a:solidFill>
                <a:prstClr val="black"/>
              </a:solidFill>
            </a:endParaRPr>
          </a:p>
          <a:p>
            <a:pPr algn="l" rtl="0"/>
            <a:r>
              <a:rPr lang="en-US" sz="3200" b="1" dirty="0">
                <a:solidFill>
                  <a:srgbClr val="586D8A"/>
                </a:solidFill>
              </a:rPr>
              <a:t>3. Explain why the audience should care about the statement:</a:t>
            </a:r>
            <a:r>
              <a:rPr lang="en-US" sz="2400" dirty="0">
                <a:solidFill>
                  <a:prstClr val="black"/>
                </a:solidFill>
              </a:rPr>
              <a:t> Through demonstrating the importance of your viewpoint, you tell the audience why they should care about your topic.</a:t>
            </a:r>
            <a:endParaRPr lang="ar-IQ" sz="2400" dirty="0">
              <a:solidFill>
                <a:prstClr val="black"/>
              </a:solidFill>
            </a:endParaRPr>
          </a:p>
        </p:txBody>
      </p:sp>
      <p:sp>
        <p:nvSpPr>
          <p:cNvPr id="3" name="Rectangle 2"/>
          <p:cNvSpPr/>
          <p:nvPr/>
        </p:nvSpPr>
        <p:spPr>
          <a:xfrm>
            <a:off x="0" y="316078"/>
            <a:ext cx="9512732" cy="830997"/>
          </a:xfrm>
          <a:prstGeom prst="rect">
            <a:avLst/>
          </a:prstGeom>
          <a:solidFill>
            <a:schemeClr val="tx2">
              <a:lumMod val="60000"/>
              <a:lumOff val="40000"/>
            </a:schemeClr>
          </a:solidFill>
        </p:spPr>
        <p:txBody>
          <a:bodyPr wrap="none">
            <a:spAutoFit/>
          </a:bodyPr>
          <a:lstStyle/>
          <a:p>
            <a:pPr lvl="0" algn="l" rtl="0"/>
            <a:r>
              <a:rPr lang="en-US" sz="4800" b="1" dirty="0">
                <a:solidFill>
                  <a:prstClr val="black"/>
                </a:solidFill>
              </a:rPr>
              <a:t>COMPONENTS OF ARGUMENTATION</a:t>
            </a:r>
          </a:p>
        </p:txBody>
      </p:sp>
    </p:spTree>
    <p:extLst>
      <p:ext uri="{BB962C8B-B14F-4D97-AF65-F5344CB8AC3E}">
        <p14:creationId xmlns:p14="http://schemas.microsoft.com/office/powerpoint/2010/main" val="325657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left)">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2900" y="1854290"/>
            <a:ext cx="8743950" cy="5478423"/>
          </a:xfrm>
          <a:prstGeom prst="rect">
            <a:avLst/>
          </a:prstGeom>
          <a:noFill/>
        </p:spPr>
        <p:txBody>
          <a:bodyPr wrap="square" rtlCol="1">
            <a:spAutoFit/>
          </a:bodyPr>
          <a:lstStyle/>
          <a:p>
            <a:pPr marL="285750" indent="-285750" algn="l" rtl="0">
              <a:buFont typeface="Arial" panose="020B0604020202020204" pitchFamily="34" charset="0"/>
              <a:buChar char="•"/>
            </a:pPr>
            <a:r>
              <a:rPr lang="en-US" sz="4000" dirty="0">
                <a:cs typeface="+mj-cs"/>
              </a:rPr>
              <a:t>Present </a:t>
            </a:r>
            <a:r>
              <a:rPr lang="en-US" sz="4000" b="1" dirty="0">
                <a:solidFill>
                  <a:srgbClr val="808000"/>
                </a:solidFill>
                <a:cs typeface="+mj-cs"/>
              </a:rPr>
              <a:t>different opinions (sides) </a:t>
            </a:r>
            <a:r>
              <a:rPr lang="en-US" sz="4000" dirty="0">
                <a:cs typeface="+mj-cs"/>
              </a:rPr>
              <a:t>about an issue.</a:t>
            </a:r>
          </a:p>
          <a:p>
            <a:pPr algn="l" rtl="0"/>
            <a:endParaRPr lang="en-US" sz="1000" dirty="0">
              <a:cs typeface="+mj-cs"/>
            </a:endParaRPr>
          </a:p>
          <a:p>
            <a:pPr marL="285750" indent="-285750" algn="l" rtl="0">
              <a:buFont typeface="Arial" panose="020B0604020202020204" pitchFamily="34" charset="0"/>
              <a:buChar char="•"/>
            </a:pPr>
            <a:r>
              <a:rPr lang="en-US" sz="4000" dirty="0">
                <a:cs typeface="+mj-cs"/>
              </a:rPr>
              <a:t>Support opinions with </a:t>
            </a:r>
            <a:r>
              <a:rPr lang="en-US" sz="4000" b="1" dirty="0">
                <a:solidFill>
                  <a:srgbClr val="808000"/>
                </a:solidFill>
                <a:cs typeface="+mj-cs"/>
              </a:rPr>
              <a:t>evidence</a:t>
            </a:r>
            <a:r>
              <a:rPr lang="en-US" sz="4000" dirty="0">
                <a:solidFill>
                  <a:srgbClr val="808000"/>
                </a:solidFill>
                <a:cs typeface="+mj-cs"/>
              </a:rPr>
              <a:t> </a:t>
            </a:r>
            <a:r>
              <a:rPr lang="en-US" sz="4000" dirty="0">
                <a:cs typeface="+mj-cs"/>
              </a:rPr>
              <a:t>and/or </a:t>
            </a:r>
            <a:r>
              <a:rPr lang="en-US" sz="4000" b="1" dirty="0">
                <a:solidFill>
                  <a:srgbClr val="808000"/>
                </a:solidFill>
                <a:cs typeface="+mj-cs"/>
              </a:rPr>
              <a:t>logical</a:t>
            </a:r>
            <a:r>
              <a:rPr lang="en-US" sz="4000" b="1" dirty="0">
                <a:solidFill>
                  <a:srgbClr val="FF0000"/>
                </a:solidFill>
                <a:cs typeface="+mj-cs"/>
              </a:rPr>
              <a:t> </a:t>
            </a:r>
            <a:r>
              <a:rPr lang="en-US" sz="4000" b="1" dirty="0">
                <a:solidFill>
                  <a:srgbClr val="808000"/>
                </a:solidFill>
                <a:cs typeface="+mj-cs"/>
              </a:rPr>
              <a:t>reasoning</a:t>
            </a:r>
            <a:r>
              <a:rPr lang="en-US" sz="4000" dirty="0">
                <a:cs typeface="+mj-cs"/>
              </a:rPr>
              <a:t>.</a:t>
            </a:r>
          </a:p>
          <a:p>
            <a:pPr algn="l" rtl="0"/>
            <a:endParaRPr lang="en-US" sz="1000" dirty="0">
              <a:cs typeface="+mj-cs"/>
            </a:endParaRPr>
          </a:p>
          <a:p>
            <a:pPr marL="285750" indent="-285750" algn="l" rtl="0">
              <a:buFont typeface="Arial" panose="020B0604020202020204" pitchFamily="34" charset="0"/>
              <a:buChar char="•"/>
            </a:pPr>
            <a:r>
              <a:rPr lang="en-US" sz="4000" dirty="0">
                <a:cs typeface="+mj-cs"/>
              </a:rPr>
              <a:t>Try to </a:t>
            </a:r>
            <a:r>
              <a:rPr lang="en-US" sz="4000" b="1" dirty="0">
                <a:solidFill>
                  <a:srgbClr val="808000"/>
                </a:solidFill>
                <a:cs typeface="+mj-cs"/>
              </a:rPr>
              <a:t>prove</a:t>
            </a:r>
            <a:r>
              <a:rPr lang="en-US" sz="4000" dirty="0">
                <a:solidFill>
                  <a:srgbClr val="808000"/>
                </a:solidFill>
                <a:cs typeface="+mj-cs"/>
              </a:rPr>
              <a:t> </a:t>
            </a:r>
            <a:r>
              <a:rPr lang="en-US" sz="4000" dirty="0">
                <a:cs typeface="+mj-cs"/>
              </a:rPr>
              <a:t>a certain opinion is the correct or better one.</a:t>
            </a:r>
          </a:p>
          <a:p>
            <a:pPr marL="285750" indent="-285750" algn="l" rtl="0">
              <a:buFont typeface="Arial" panose="020B0604020202020204" pitchFamily="34" charset="0"/>
              <a:buChar char="•"/>
            </a:pPr>
            <a:endParaRPr lang="en-US" sz="1000" dirty="0">
              <a:cs typeface="+mj-cs"/>
            </a:endParaRPr>
          </a:p>
          <a:p>
            <a:pPr marL="285750" indent="-285750" algn="l" rtl="0">
              <a:buFont typeface="Arial" panose="020B0604020202020204" pitchFamily="34" charset="0"/>
              <a:buChar char="•"/>
            </a:pPr>
            <a:r>
              <a:rPr lang="en-US" sz="4000" b="1" dirty="0">
                <a:solidFill>
                  <a:srgbClr val="808000"/>
                </a:solidFill>
                <a:cs typeface="+mj-cs"/>
              </a:rPr>
              <a:t>Refute</a:t>
            </a:r>
            <a:r>
              <a:rPr lang="en-US" sz="4000" dirty="0">
                <a:solidFill>
                  <a:srgbClr val="808000"/>
                </a:solidFill>
                <a:cs typeface="+mj-cs"/>
              </a:rPr>
              <a:t> </a:t>
            </a:r>
            <a:r>
              <a:rPr lang="en-US" sz="4000" dirty="0">
                <a:cs typeface="+mj-cs"/>
              </a:rPr>
              <a:t>others opinions. </a:t>
            </a:r>
          </a:p>
          <a:p>
            <a:pPr algn="l" rtl="0"/>
            <a:endParaRPr lang="ar-IQ" sz="4000" dirty="0">
              <a:cs typeface="+mj-cs"/>
            </a:endParaRPr>
          </a:p>
        </p:txBody>
      </p:sp>
      <p:sp>
        <p:nvSpPr>
          <p:cNvPr id="4" name="TextBox 3"/>
          <p:cNvSpPr txBox="1"/>
          <p:nvPr/>
        </p:nvSpPr>
        <p:spPr>
          <a:xfrm>
            <a:off x="463629" y="383125"/>
            <a:ext cx="10892277" cy="923330"/>
          </a:xfrm>
          <a:prstGeom prst="rect">
            <a:avLst/>
          </a:prstGeom>
          <a:noFill/>
        </p:spPr>
        <p:txBody>
          <a:bodyPr wrap="none" rtlCol="1">
            <a:spAutoFit/>
          </a:bodyPr>
          <a:lstStyle/>
          <a:p>
            <a:r>
              <a:rPr lang="en-US" sz="5400" b="1" dirty="0"/>
              <a:t>IN ANY FORM OF DEBATE, DEBATERS:</a:t>
            </a:r>
            <a:endParaRPr lang="ar-IQ" sz="5400" b="1" dirty="0"/>
          </a:p>
        </p:txBody>
      </p:sp>
    </p:spTree>
    <p:extLst>
      <p:ext uri="{BB962C8B-B14F-4D97-AF65-F5344CB8AC3E}">
        <p14:creationId xmlns:p14="http://schemas.microsoft.com/office/powerpoint/2010/main" val="187579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295</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dc:creator>
  <cp:lastModifiedBy>Maher</cp:lastModifiedBy>
  <cp:revision>1</cp:revision>
  <dcterms:created xsi:type="dcterms:W3CDTF">2006-08-16T00:00:00Z</dcterms:created>
  <dcterms:modified xsi:type="dcterms:W3CDTF">2023-01-10T13:07:09Z</dcterms:modified>
</cp:coreProperties>
</file>