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7" r:id="rId3"/>
    <p:sldId id="289" r:id="rId4"/>
    <p:sldId id="297" r:id="rId5"/>
    <p:sldId id="298" r:id="rId6"/>
    <p:sldId id="283" r:id="rId7"/>
    <p:sldId id="287" r:id="rId8"/>
    <p:sldId id="288" r:id="rId9"/>
    <p:sldId id="292" r:id="rId10"/>
    <p:sldId id="293" r:id="rId11"/>
    <p:sldId id="294" r:id="rId12"/>
    <p:sldId id="315" r:id="rId13"/>
    <p:sldId id="295" r:id="rId14"/>
    <p:sldId id="296" r:id="rId15"/>
    <p:sldId id="311" r:id="rId16"/>
    <p:sldId id="313" r:id="rId17"/>
    <p:sldId id="314" r:id="rId18"/>
    <p:sldId id="285" r:id="rId19"/>
    <p:sldId id="284" r:id="rId20"/>
    <p:sldId id="316" r:id="rId21"/>
    <p:sldId id="302" r:id="rId22"/>
    <p:sldId id="299" r:id="rId23"/>
    <p:sldId id="300" r:id="rId24"/>
    <p:sldId id="301" r:id="rId25"/>
    <p:sldId id="310" r:id="rId26"/>
    <p:sldId id="312" r:id="rId27"/>
    <p:sldId id="258" r:id="rId28"/>
    <p:sldId id="257" r:id="rId29"/>
    <p:sldId id="303" r:id="rId30"/>
    <p:sldId id="304" r:id="rId31"/>
    <p:sldId id="280" r:id="rId32"/>
    <p:sldId id="281" r:id="rId33"/>
    <p:sldId id="282" r:id="rId34"/>
    <p:sldId id="290" r:id="rId35"/>
    <p:sldId id="268" r:id="rId36"/>
    <p:sldId id="270" r:id="rId37"/>
    <p:sldId id="291" r:id="rId38"/>
    <p:sldId id="279" r:id="rId39"/>
    <p:sldId id="269" r:id="rId40"/>
    <p:sldId id="278" r:id="rId41"/>
    <p:sldId id="305" r:id="rId42"/>
    <p:sldId id="307" r:id="rId43"/>
    <p:sldId id="308" r:id="rId44"/>
    <p:sldId id="309" r:id="rId45"/>
    <p:sldId id="31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ctroMall" initials="E" lastIdx="1" clrIdx="0">
    <p:extLst>
      <p:ext uri="{19B8F6BF-5375-455C-9EA6-DF929625EA0E}">
        <p15:presenceInfo xmlns:p15="http://schemas.microsoft.com/office/powerpoint/2012/main" userId="ElectroMa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4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49" autoAdjust="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6A1EF-6D36-401B-B9B5-433F5422B51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BCD1E-0911-450D-88FA-4F20D13B9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90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Remember: 0! =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BCD1E-0911-450D-88FA-4F20D13B9EE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99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Answer: (A,5) , (B,3)  , (C,1)  , (D,6)  ,  (E,4)  ,  (F,2)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BCD1E-0911-450D-88FA-4F20D13B9EE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61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</a:t>
            </a:r>
            <a:r>
              <a:rPr lang="pt-BR" dirty="0"/>
              <a:t>a) 30240 b) 586051200 c) 84 d) 495 e) 56 f) 8008 g) 20 h) 990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BCD1E-0911-450D-88FA-4F20D13B9EE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62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0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94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77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46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40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97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34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9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5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39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44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2CAEB-FF64-41E9-B55B-E2C8156C40D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6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hyperlink" Target="https://www.guru99.com/cpp-operators.html" TargetMode="Externa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40.png"/><Relationship Id="rId7" Type="http://schemas.openxmlformats.org/officeDocument/2006/relationships/image" Target="../media/image28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10" Type="http://schemas.microsoft.com/office/2007/relationships/hdphoto" Target="../media/hdphoto4.wdp"/><Relationship Id="rId4" Type="http://schemas.openxmlformats.org/officeDocument/2006/relationships/image" Target="../media/image250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47.png"/><Relationship Id="rId18" Type="http://schemas.openxmlformats.org/officeDocument/2006/relationships/image" Target="../media/image500.png"/><Relationship Id="rId3" Type="http://schemas.microsoft.com/office/2007/relationships/hdphoto" Target="../media/hdphoto7.wdp"/><Relationship Id="rId21" Type="http://schemas.openxmlformats.org/officeDocument/2006/relationships/image" Target="../media/image670.png"/><Relationship Id="rId7" Type="http://schemas.openxmlformats.org/officeDocument/2006/relationships/image" Target="../media/image410.png"/><Relationship Id="rId12" Type="http://schemas.openxmlformats.org/officeDocument/2006/relationships/image" Target="../media/image460.png"/><Relationship Id="rId17" Type="http://schemas.openxmlformats.org/officeDocument/2006/relationships/image" Target="../media/image69.gif"/><Relationship Id="rId2" Type="http://schemas.openxmlformats.org/officeDocument/2006/relationships/image" Target="../media/image67.png"/><Relationship Id="rId16" Type="http://schemas.openxmlformats.org/officeDocument/2006/relationships/image" Target="../media/image68.jpeg"/><Relationship Id="rId20" Type="http://schemas.openxmlformats.org/officeDocument/2006/relationships/image" Target="../media/image6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0.png"/><Relationship Id="rId11" Type="http://schemas.openxmlformats.org/officeDocument/2006/relationships/image" Target="../media/image450.png"/><Relationship Id="rId5" Type="http://schemas.openxmlformats.org/officeDocument/2006/relationships/image" Target="../media/image390.png"/><Relationship Id="rId15" Type="http://schemas.openxmlformats.org/officeDocument/2006/relationships/image" Target="../media/image490.png"/><Relationship Id="rId10" Type="http://schemas.openxmlformats.org/officeDocument/2006/relationships/image" Target="../media/image440.png"/><Relationship Id="rId19" Type="http://schemas.openxmlformats.org/officeDocument/2006/relationships/image" Target="../media/image51.png"/><Relationship Id="rId4" Type="http://schemas.openxmlformats.org/officeDocument/2006/relationships/image" Target="../media/image380.png"/><Relationship Id="rId9" Type="http://schemas.openxmlformats.org/officeDocument/2006/relationships/image" Target="../media/image430.png"/><Relationship Id="rId14" Type="http://schemas.openxmlformats.org/officeDocument/2006/relationships/image" Target="../media/image4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74.png"/><Relationship Id="rId4" Type="http://schemas.openxmlformats.org/officeDocument/2006/relationships/image" Target="../media/image73.jpeg"/><Relationship Id="rId9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84.pn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12" Type="http://schemas.openxmlformats.org/officeDocument/2006/relationships/image" Target="../media/image8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82.png"/><Relationship Id="rId5" Type="http://schemas.openxmlformats.org/officeDocument/2006/relationships/image" Target="../media/image79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81.png"/><Relationship Id="rId1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png"/><Relationship Id="rId5" Type="http://schemas.openxmlformats.org/officeDocument/2006/relationships/image" Target="../media/image820.png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hyperlink" Target="https://www.youtube.com/watch?v=8KkKuTCFvz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8203" y="2994962"/>
            <a:ext cx="4036334" cy="83226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 dirty="0">
                <a:latin typeface="Amasis MT Pro Medium" panose="02040604050005020304" pitchFamily="18" charset="0"/>
              </a:rPr>
              <a:t>Lecture 1:</a:t>
            </a:r>
            <a:br>
              <a:rPr lang="en-US" sz="5000" dirty="0">
                <a:latin typeface="Amasis MT Pro Medium" panose="02040604050005020304" pitchFamily="18" charset="0"/>
              </a:rPr>
            </a:br>
            <a:endParaRPr lang="en-US" sz="5000" dirty="0">
              <a:latin typeface="Amasis MT Pro" panose="020405040500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9B0FECE6-4379-42E7-ADE3-F331C4F66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2492" y="908149"/>
            <a:ext cx="5536001" cy="498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02C257-E57B-426D-AC9B-AF91CBC67B7B}"/>
              </a:ext>
            </a:extLst>
          </p:cNvPr>
          <p:cNvSpPr txBox="1"/>
          <p:nvPr/>
        </p:nvSpPr>
        <p:spPr>
          <a:xfrm>
            <a:off x="1238579" y="3827230"/>
            <a:ext cx="34955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Amasis MT Pro" panose="02040504050005020304" pitchFamily="18" charset="0"/>
              </a:rPr>
              <a:t>Numbers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Amasis MT Pro" panose="02040504050005020304" pitchFamily="18" charset="0"/>
              </a:rPr>
              <a:t>Operators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Amasis MT Pro" panose="02040504050005020304" pitchFamily="18" charset="0"/>
              </a:rPr>
              <a:t>Significant Figures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Amasis MT Pro" panose="02040504050005020304" pitchFamily="18" charset="0"/>
              </a:rPr>
              <a:t>Scientific Notation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Amasis MT Pro" panose="02040504050005020304" pitchFamily="18" charset="0"/>
              </a:rPr>
              <a:t>Factorial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7854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610011-6837-488D-AC13-5EA76F8737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37" t="36251" r="27500" b="27915"/>
          <a:stretch/>
        </p:blipFill>
        <p:spPr>
          <a:xfrm>
            <a:off x="2676524" y="3190875"/>
            <a:ext cx="6491523" cy="33496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6A24B93-187B-467F-9F8A-A39872DC6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317500"/>
            <a:ext cx="10515600" cy="1325563"/>
          </a:xfrm>
        </p:spPr>
        <p:txBody>
          <a:bodyPr/>
          <a:lstStyle/>
          <a:p>
            <a:r>
              <a:rPr lang="en-US" b="1" dirty="0">
                <a:latin typeface="Amasis MT Pro" panose="02040504050005020304" pitchFamily="18" charset="0"/>
              </a:rPr>
              <a:t>Arithmetic operators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326736-6A8C-43C5-A2ED-2C5D3904E0C9}"/>
              </a:ext>
            </a:extLst>
          </p:cNvPr>
          <p:cNvSpPr txBox="1"/>
          <p:nvPr/>
        </p:nvSpPr>
        <p:spPr>
          <a:xfrm>
            <a:off x="733425" y="2228850"/>
            <a:ext cx="6886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masis MT Pro" panose="02040504050005020304" pitchFamily="18" charset="0"/>
              </a:rPr>
              <a:t>Let us use </a:t>
            </a:r>
            <a:r>
              <a:rPr lang="en-US" sz="2800" b="1" dirty="0">
                <a:latin typeface="Amasis MT Pro" panose="02040504050005020304" pitchFamily="18" charset="0"/>
              </a:rPr>
              <a:t>9</a:t>
            </a:r>
            <a:r>
              <a:rPr lang="en-US" sz="2800" dirty="0">
                <a:latin typeface="Amasis MT Pro" panose="02040504050005020304" pitchFamily="18" charset="0"/>
              </a:rPr>
              <a:t> as the value of its first operand:</a:t>
            </a:r>
          </a:p>
        </p:txBody>
      </p:sp>
    </p:spTree>
    <p:extLst>
      <p:ext uri="{BB962C8B-B14F-4D97-AF65-F5344CB8AC3E}">
        <p14:creationId xmlns:p14="http://schemas.microsoft.com/office/powerpoint/2010/main" val="3309282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CB26B-5090-49C3-8DBC-DB88B28ED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84" t="22361" r="26093" b="32500"/>
          <a:stretch/>
        </p:blipFill>
        <p:spPr>
          <a:xfrm>
            <a:off x="1005198" y="1619426"/>
            <a:ext cx="8769217" cy="49565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0CC6A6B-AEB4-451E-8628-9F2C496CF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469" y="42204"/>
            <a:ext cx="9317061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masis MT Pro" panose="02040504050005020304" pitchFamily="18" charset="0"/>
              </a:rPr>
              <a:t>Equality and Relational Operators</a:t>
            </a:r>
          </a:p>
        </p:txBody>
      </p:sp>
    </p:spTree>
    <p:extLst>
      <p:ext uri="{BB962C8B-B14F-4D97-AF65-F5344CB8AC3E}">
        <p14:creationId xmlns:p14="http://schemas.microsoft.com/office/powerpoint/2010/main" val="2003680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3C184950-C8A4-40C5-AB92-AF2CB18A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Amasis MT Pro" panose="02040504050005020304" pitchFamily="18" charset="0"/>
              </a:rPr>
              <a:t>= and ==</a:t>
            </a:r>
            <a:br>
              <a:rPr lang="en-US" sz="4000" kern="1200" dirty="0">
                <a:solidFill>
                  <a:srgbClr val="FFFFFF"/>
                </a:solidFill>
                <a:latin typeface="Amasis MT Pro" panose="02040504050005020304" pitchFamily="18" charset="0"/>
              </a:rPr>
            </a:br>
            <a:r>
              <a:rPr lang="en-US" sz="4000" kern="1200" dirty="0">
                <a:solidFill>
                  <a:srgbClr val="FFFFFF"/>
                </a:solidFill>
                <a:latin typeface="Amasis MT Pro" panose="02040504050005020304" pitchFamily="18" charset="0"/>
              </a:rPr>
              <a:t>operators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07F4CF-1F22-4606-86E4-545846B0D4E5}"/>
              </a:ext>
            </a:extLst>
          </p:cNvPr>
          <p:cNvGrpSpPr/>
          <p:nvPr/>
        </p:nvGrpSpPr>
        <p:grpSpPr>
          <a:xfrm>
            <a:off x="5164105" y="2075979"/>
            <a:ext cx="6492875" cy="3000292"/>
            <a:chOff x="6033856" y="3429000"/>
            <a:chExt cx="6158144" cy="284561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C602F80-E970-4CA0-AED2-ABAD8D38B2D5}"/>
                </a:ext>
              </a:extLst>
            </p:cNvPr>
            <p:cNvSpPr/>
            <p:nvPr/>
          </p:nvSpPr>
          <p:spPr>
            <a:xfrm>
              <a:off x="6033856" y="3429000"/>
              <a:ext cx="5882937" cy="284561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E6BEBC-E60F-44B6-827A-ED759BE0E59F}"/>
                </a:ext>
              </a:extLst>
            </p:cNvPr>
            <p:cNvSpPr txBox="1"/>
            <p:nvPr/>
          </p:nvSpPr>
          <p:spPr>
            <a:xfrm>
              <a:off x="6096000" y="3703148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000" b="0" i="0">
                  <a:solidFill>
                    <a:srgbClr val="282829"/>
                  </a:solidFill>
                  <a:effectLst/>
                  <a:latin typeface="-apple-system"/>
                </a:rPr>
                <a:t>= is an </a:t>
              </a:r>
              <a:r>
                <a:rPr lang="en-US" sz="2000" b="1" i="0">
                  <a:solidFill>
                    <a:srgbClr val="282829"/>
                  </a:solidFill>
                  <a:effectLst/>
                  <a:latin typeface="-apple-system"/>
                </a:rPr>
                <a:t>Assignment Operator</a:t>
              </a:r>
              <a:r>
                <a:rPr lang="en-US" sz="2000" b="0" i="0">
                  <a:solidFill>
                    <a:srgbClr val="282829"/>
                  </a:solidFill>
                  <a:effectLst/>
                  <a:latin typeface="-apple-system"/>
                </a:rPr>
                <a:t> </a:t>
              </a:r>
              <a:endParaRPr lang="en-US" sz="20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C45FC0-CA05-4D15-9002-2D24504DA4FC}"/>
                </a:ext>
              </a:extLst>
            </p:cNvPr>
            <p:cNvSpPr txBox="1"/>
            <p:nvPr/>
          </p:nvSpPr>
          <p:spPr>
            <a:xfrm>
              <a:off x="6097480" y="4851899"/>
              <a:ext cx="6094520" cy="369332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000" b="0" i="0">
                  <a:solidFill>
                    <a:srgbClr val="282829"/>
                  </a:solidFill>
                  <a:effectLst/>
                  <a:latin typeface="-apple-system"/>
                </a:rPr>
                <a:t>== is an </a:t>
              </a:r>
              <a:r>
                <a:rPr lang="en-US" sz="2000" b="1" i="0">
                  <a:solidFill>
                    <a:srgbClr val="282829"/>
                  </a:solidFill>
                  <a:effectLst/>
                  <a:latin typeface="-apple-system"/>
                </a:rPr>
                <a:t>Equal To</a:t>
              </a:r>
              <a:r>
                <a:rPr lang="en-US" sz="2000" b="0" i="0">
                  <a:solidFill>
                    <a:srgbClr val="282829"/>
                  </a:solidFill>
                  <a:effectLst/>
                  <a:latin typeface="-apple-system"/>
                </a:rPr>
                <a:t> Operator</a:t>
              </a:r>
              <a:endParaRPr lang="en-US" sz="200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41731A-B921-4CBD-AA14-DA0F36C8F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292" t="64984" r="65507" b="27001"/>
            <a:stretch/>
          </p:blipFill>
          <p:spPr>
            <a:xfrm>
              <a:off x="9144000" y="3635122"/>
              <a:ext cx="2341135" cy="5496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D83730-1E55-4393-8F09-0E6E034F8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437" t="42589" r="65267" b="35275"/>
            <a:stretch/>
          </p:blipFill>
          <p:spPr>
            <a:xfrm>
              <a:off x="9144000" y="4645561"/>
              <a:ext cx="2352583" cy="15180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212633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E573A-E467-4D8B-BD0F-7313AC6B0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60" t="21945" r="24532" b="30000"/>
          <a:stretch/>
        </p:blipFill>
        <p:spPr>
          <a:xfrm>
            <a:off x="1048190" y="1974752"/>
            <a:ext cx="7644736" cy="438653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F4643EA-9805-428F-BCF7-98EB0A272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38417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Amasis MT Pro" panose="02040504050005020304" pitchFamily="18" charset="0"/>
              </a:rPr>
              <a:t>Logical Operators</a:t>
            </a:r>
          </a:p>
        </p:txBody>
      </p:sp>
      <p:pic>
        <p:nvPicPr>
          <p:cNvPr id="4098" name="Picture 2" descr="Bulb Learning PNG Clipart - PNG All">
            <a:extLst>
              <a:ext uri="{FF2B5EF4-FFF2-40B4-BE49-F238E27FC236}">
                <a16:creationId xmlns:a16="http://schemas.microsoft.com/office/drawing/2014/main" id="{D4C8A61E-FD60-45E4-86A9-A05285CA2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340" y="169519"/>
            <a:ext cx="2190517" cy="18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382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307A28-D8B6-4017-A89D-5B2F81C86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15" t="22223" r="24297" b="31111"/>
          <a:stretch/>
        </p:blipFill>
        <p:spPr>
          <a:xfrm>
            <a:off x="972429" y="2105904"/>
            <a:ext cx="7589403" cy="4221919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D3BA0F36-4EF9-4B88-9F84-B31C59A6CCD1}"/>
              </a:ext>
            </a:extLst>
          </p:cNvPr>
          <p:cNvSpPr txBox="1">
            <a:spLocks/>
          </p:cNvSpPr>
          <p:nvPr/>
        </p:nvSpPr>
        <p:spPr>
          <a:xfrm>
            <a:off x="428625" y="628651"/>
            <a:ext cx="10515600" cy="768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Amasis MT Pro" panose="02040504050005020304" pitchFamily="18" charset="0"/>
              </a:rPr>
              <a:t>Logical Operators cont.</a:t>
            </a:r>
          </a:p>
        </p:txBody>
      </p:sp>
    </p:spTree>
    <p:extLst>
      <p:ext uri="{BB962C8B-B14F-4D97-AF65-F5344CB8AC3E}">
        <p14:creationId xmlns:p14="http://schemas.microsoft.com/office/powerpoint/2010/main" val="1427401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A2FEB6-E57B-43CB-9119-FDBEC61F0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38" t="31669" r="18423" b="21422"/>
          <a:stretch/>
        </p:blipFill>
        <p:spPr>
          <a:xfrm>
            <a:off x="2171112" y="2407722"/>
            <a:ext cx="7849773" cy="34771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04279D-A329-4D9C-9ED8-5A0AC82B0CB6}"/>
              </a:ext>
            </a:extLst>
          </p:cNvPr>
          <p:cNvSpPr txBox="1"/>
          <p:nvPr/>
        </p:nvSpPr>
        <p:spPr>
          <a:xfrm>
            <a:off x="3754653" y="593173"/>
            <a:ext cx="4682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Amasis MT Pro" panose="02040504050005020304" pitchFamily="18" charset="0"/>
              </a:rPr>
              <a:t>Logical Operator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02CEE-992E-495A-806A-6DF664584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66" y="0"/>
            <a:ext cx="2017542" cy="1593858"/>
          </a:xfrm>
          <a:prstGeom prst="rect">
            <a:avLst/>
          </a:prstGeom>
        </p:spPr>
      </p:pic>
      <p:pic>
        <p:nvPicPr>
          <p:cNvPr id="7" name="Picture 6" descr="Reading cartoon bee">
            <a:extLst>
              <a:ext uri="{FF2B5EF4-FFF2-40B4-BE49-F238E27FC236}">
                <a16:creationId xmlns:a16="http://schemas.microsoft.com/office/drawing/2014/main" id="{74C8F507-A881-462E-BAF1-3C29B852D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610" y="69857"/>
            <a:ext cx="1145977" cy="15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07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 Ternary Operator (With Examples)">
            <a:extLst>
              <a:ext uri="{FF2B5EF4-FFF2-40B4-BE49-F238E27FC236}">
                <a16:creationId xmlns:a16="http://schemas.microsoft.com/office/drawing/2014/main" id="{8F3A9741-A1B9-4D9F-BC90-C496F1010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889" y="2816048"/>
            <a:ext cx="6420556" cy="390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72A65D-2AC7-4748-BE23-202AA1770BEA}"/>
              </a:ext>
            </a:extLst>
          </p:cNvPr>
          <p:cNvSpPr txBox="1"/>
          <p:nvPr/>
        </p:nvSpPr>
        <p:spPr>
          <a:xfrm>
            <a:off x="460804" y="1845992"/>
            <a:ext cx="44347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masis MT Pro" panose="02040504050005020304" pitchFamily="18" charset="0"/>
              </a:rPr>
              <a:t>The syntax of ternary operator is 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7246DD-D202-4312-9801-5D2CCB9F91BA}"/>
              </a:ext>
            </a:extLst>
          </p:cNvPr>
          <p:cNvSpPr txBox="1"/>
          <p:nvPr/>
        </p:nvSpPr>
        <p:spPr>
          <a:xfrm>
            <a:off x="3428457" y="199692"/>
            <a:ext cx="53350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1" i="0" dirty="0">
                <a:solidFill>
                  <a:srgbClr val="25265E"/>
                </a:solidFill>
                <a:effectLst/>
                <a:latin typeface="Amasis MT Pro" panose="02040504050005020304" pitchFamily="18" charset="0"/>
              </a:rPr>
              <a:t>Ternary Operator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1D0D7C-1278-4DD9-8779-A3B27904FC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00" t="42406" r="36181" b="52708"/>
          <a:stretch/>
        </p:blipFill>
        <p:spPr>
          <a:xfrm>
            <a:off x="494215" y="2573641"/>
            <a:ext cx="4909624" cy="4848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7C88F5-C553-4F21-A375-6A0924B1CFC9}"/>
              </a:ext>
            </a:extLst>
          </p:cNvPr>
          <p:cNvSpPr txBox="1"/>
          <p:nvPr/>
        </p:nvSpPr>
        <p:spPr>
          <a:xfrm>
            <a:off x="460804" y="3688264"/>
            <a:ext cx="533508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The </a:t>
            </a:r>
            <a:r>
              <a:rPr lang="en-US" dirty="0" err="1">
                <a:latin typeface="Amasis MT Pro" panose="02040504050005020304" pitchFamily="18" charset="0"/>
              </a:rPr>
              <a:t>testCondition</a:t>
            </a:r>
            <a:r>
              <a:rPr lang="en-US" dirty="0">
                <a:latin typeface="Amasis MT Pro" panose="02040504050005020304" pitchFamily="18" charset="0"/>
              </a:rPr>
              <a:t> is a </a:t>
            </a:r>
            <a:r>
              <a:rPr lang="en-US" dirty="0" err="1">
                <a:latin typeface="Amasis MT Pro" panose="02040504050005020304" pitchFamily="18" charset="0"/>
              </a:rPr>
              <a:t>boolean</a:t>
            </a:r>
            <a:r>
              <a:rPr lang="en-US" dirty="0">
                <a:latin typeface="Amasis MT Pro" panose="02040504050005020304" pitchFamily="18" charset="0"/>
              </a:rPr>
              <a:t> expression that results in either </a:t>
            </a:r>
            <a:r>
              <a:rPr lang="en-US" b="1" dirty="0">
                <a:latin typeface="Amasis MT Pro" panose="02040504050005020304" pitchFamily="18" charset="0"/>
              </a:rPr>
              <a:t>true</a:t>
            </a:r>
            <a:r>
              <a:rPr lang="en-US" dirty="0">
                <a:latin typeface="Amasis MT Pro" panose="02040504050005020304" pitchFamily="18" charset="0"/>
              </a:rPr>
              <a:t> or </a:t>
            </a:r>
            <a:r>
              <a:rPr lang="en-US" b="1" dirty="0">
                <a:latin typeface="Amasis MT Pro" panose="02040504050005020304" pitchFamily="18" charset="0"/>
              </a:rPr>
              <a:t>false</a:t>
            </a:r>
            <a:r>
              <a:rPr lang="en-US" dirty="0">
                <a:latin typeface="Amasis MT Pro" panose="02040504050005020304" pitchFamily="18" charset="0"/>
              </a:rPr>
              <a:t>. If the condition is:</a:t>
            </a:r>
          </a:p>
          <a:p>
            <a:endParaRPr lang="en-US" dirty="0">
              <a:latin typeface="Amasis MT Pro" panose="02040504050005020304" pitchFamily="18" charset="0"/>
            </a:endParaRPr>
          </a:p>
          <a:p>
            <a:r>
              <a:rPr lang="en-US" dirty="0">
                <a:latin typeface="Amasis MT Pro" panose="02040504050005020304" pitchFamily="18" charset="0"/>
              </a:rPr>
              <a:t>true - </a:t>
            </a:r>
            <a:r>
              <a:rPr lang="en-US" b="1" dirty="0">
                <a:latin typeface="Amasis MT Pro" panose="02040504050005020304" pitchFamily="18" charset="0"/>
              </a:rPr>
              <a:t>expression1</a:t>
            </a:r>
            <a:r>
              <a:rPr lang="en-US" dirty="0">
                <a:latin typeface="Amasis MT Pro" panose="02040504050005020304" pitchFamily="18" charset="0"/>
              </a:rPr>
              <a:t> (before the colon) is executed</a:t>
            </a:r>
          </a:p>
          <a:p>
            <a:r>
              <a:rPr lang="en-US" dirty="0">
                <a:latin typeface="Amasis MT Pro" panose="02040504050005020304" pitchFamily="18" charset="0"/>
              </a:rPr>
              <a:t>false - </a:t>
            </a:r>
            <a:r>
              <a:rPr lang="en-US" b="1" dirty="0">
                <a:latin typeface="Amasis MT Pro" panose="02040504050005020304" pitchFamily="18" charset="0"/>
              </a:rPr>
              <a:t>expression2</a:t>
            </a:r>
            <a:r>
              <a:rPr lang="en-US" dirty="0">
                <a:latin typeface="Amasis MT Pro" panose="02040504050005020304" pitchFamily="18" charset="0"/>
              </a:rPr>
              <a:t> (after the colon) is executed</a:t>
            </a:r>
          </a:p>
          <a:p>
            <a:endParaRPr lang="en-US" dirty="0">
              <a:latin typeface="Amasis MT Pro" panose="02040504050005020304" pitchFamily="18" charset="0"/>
            </a:endParaRPr>
          </a:p>
          <a:p>
            <a:r>
              <a:rPr lang="en-US" dirty="0">
                <a:latin typeface="Amasis MT Pro" panose="02040504050005020304" pitchFamily="18" charset="0"/>
              </a:rPr>
              <a:t>The ternary operator takes 3 operands (condition, expression1 and expression2). Hence, the name </a:t>
            </a:r>
            <a:r>
              <a:rPr lang="en-US" b="1" dirty="0">
                <a:latin typeface="Amasis MT Pro" panose="02040504050005020304" pitchFamily="18" charset="0"/>
              </a:rPr>
              <a:t>ternary</a:t>
            </a:r>
            <a:r>
              <a:rPr lang="en-US" dirty="0">
                <a:latin typeface="Amasis MT Pro" panose="02040504050005020304" pitchFamily="18" charset="0"/>
              </a:rPr>
              <a:t> </a:t>
            </a:r>
            <a:r>
              <a:rPr lang="en-US" b="1" dirty="0">
                <a:latin typeface="Amasis MT Pro" panose="02040504050005020304" pitchFamily="18" charset="0"/>
              </a:rPr>
              <a:t>operator</a:t>
            </a:r>
            <a:r>
              <a:rPr lang="en-US" dirty="0">
                <a:latin typeface="Amasis MT Pro" panose="02040504050005020304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079617-72A0-49AF-B38F-631728A0CA3A}"/>
              </a:ext>
            </a:extLst>
          </p:cNvPr>
          <p:cNvCxnSpPr/>
          <p:nvPr/>
        </p:nvCxnSpPr>
        <p:spPr>
          <a:xfrm>
            <a:off x="5784867" y="1470581"/>
            <a:ext cx="0" cy="520359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052" name="Picture 4" descr="C# ternary operator | Expression number, Syntax, Videos tutorial">
            <a:extLst>
              <a:ext uri="{FF2B5EF4-FFF2-40B4-BE49-F238E27FC236}">
                <a16:creationId xmlns:a16="http://schemas.microsoft.com/office/drawing/2014/main" id="{F382CA06-F164-4B3D-8086-C22253B96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897" y="133204"/>
            <a:ext cx="3025552" cy="224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553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 to write a C++ program to find the largest among two numbers using  ternary operator (C++, development) - Quora">
            <a:extLst>
              <a:ext uri="{FF2B5EF4-FFF2-40B4-BE49-F238E27FC236}">
                <a16:creationId xmlns:a16="http://schemas.microsoft.com/office/drawing/2014/main" id="{D42AE22A-4B7A-415F-95AD-40AA9E50E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41" y="292329"/>
            <a:ext cx="46863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0F20F5B-FBBC-48AF-9142-137BCD73F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91" y="2063979"/>
            <a:ext cx="1847850" cy="495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5BC680-F2CC-4107-B368-7C00AAB225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90" t="25832" r="25781" b="23612"/>
          <a:stretch/>
        </p:blipFill>
        <p:spPr>
          <a:xfrm>
            <a:off x="5192501" y="77478"/>
            <a:ext cx="6867524" cy="3467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3443FB-12A1-4514-9A78-4001964FDD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90" t="53472" r="66016" b="29862"/>
          <a:stretch/>
        </p:blipFill>
        <p:spPr>
          <a:xfrm>
            <a:off x="9941446" y="2219125"/>
            <a:ext cx="1962151" cy="1143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F69070-00C4-46FC-9799-177D0D1FB4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93" t="30096" r="25579" b="22199"/>
          <a:stretch/>
        </p:blipFill>
        <p:spPr>
          <a:xfrm>
            <a:off x="97296" y="3707972"/>
            <a:ext cx="5998704" cy="28576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4DC876-8560-4981-AF18-05DE096CAF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015" t="56083" r="64588" b="30996"/>
          <a:stretch/>
        </p:blipFill>
        <p:spPr>
          <a:xfrm>
            <a:off x="3670264" y="5550708"/>
            <a:ext cx="2121031" cy="886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416EFC-1EAE-458A-9DC2-E68C4B0687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859" t="24861" r="38750" b="42084"/>
          <a:stretch/>
        </p:blipFill>
        <p:spPr>
          <a:xfrm>
            <a:off x="6137245" y="3808308"/>
            <a:ext cx="5922780" cy="218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5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Freeform: Shape 3082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Java Modulo - Javatpoint">
            <a:extLst>
              <a:ext uri="{FF2B5EF4-FFF2-40B4-BE49-F238E27FC236}">
                <a16:creationId xmlns:a16="http://schemas.microsoft.com/office/drawing/2014/main" id="{06C59E5E-0A97-4043-AEED-49541C9B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6032" y="633412"/>
            <a:ext cx="6296186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mic book style cartoon division symbol Vector Image">
            <a:extLst>
              <a:ext uri="{FF2B5EF4-FFF2-40B4-BE49-F238E27FC236}">
                <a16:creationId xmlns:a16="http://schemas.microsoft.com/office/drawing/2014/main" id="{9616F12B-2DF6-418B-8471-818D6E167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1" t="9236" r="10849" b="16528"/>
          <a:stretch/>
        </p:blipFill>
        <p:spPr bwMode="auto">
          <a:xfrm>
            <a:off x="179284" y="260748"/>
            <a:ext cx="965976" cy="98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icker of a Cartoon Percentage Symbol Stock Vector - Illustration of icon,  sign: 146169533">
            <a:extLst>
              <a:ext uri="{FF2B5EF4-FFF2-40B4-BE49-F238E27FC236}">
                <a16:creationId xmlns:a16="http://schemas.microsoft.com/office/drawing/2014/main" id="{1F237108-FD19-4D35-A90E-8374DC03D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188" y="3319303"/>
            <a:ext cx="1790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lash PNG Transparent Images Free Download | Vector Files | Pngtree">
            <a:extLst>
              <a:ext uri="{FF2B5EF4-FFF2-40B4-BE49-F238E27FC236}">
                <a16:creationId xmlns:a16="http://schemas.microsoft.com/office/drawing/2014/main" id="{FB6D473C-CF42-4E13-A703-6DB097ACA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28" y="90488"/>
            <a:ext cx="1323974" cy="132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qual Sign PNG Transparent Images - PNG All">
            <a:extLst>
              <a:ext uri="{FF2B5EF4-FFF2-40B4-BE49-F238E27FC236}">
                <a16:creationId xmlns:a16="http://schemas.microsoft.com/office/drawing/2014/main" id="{7056E5B6-FEB3-4309-9093-2B2EFBF1D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544" y="471489"/>
            <a:ext cx="561974" cy="56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82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65" name="Isosceles Triangle 206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7" name="Isosceles Triangle 206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A3E835-8832-4A20-9C35-C885CCC7C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68" t="18889" r="51583" b="5903"/>
          <a:stretch/>
        </p:blipFill>
        <p:spPr>
          <a:xfrm>
            <a:off x="7604080" y="787717"/>
            <a:ext cx="3091673" cy="5699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2C93E7-CE66-4338-984C-168F1343F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91" t="64167" r="64609" b="22083"/>
          <a:stretch/>
        </p:blipFill>
        <p:spPr>
          <a:xfrm>
            <a:off x="10086289" y="5507264"/>
            <a:ext cx="1832253" cy="113370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5B0D4F-044C-437E-AF0A-32FE8CA6C729}"/>
              </a:ext>
            </a:extLst>
          </p:cNvPr>
          <p:cNvCxnSpPr>
            <a:cxnSpLocks/>
          </p:cNvCxnSpPr>
          <p:nvPr/>
        </p:nvCxnSpPr>
        <p:spPr>
          <a:xfrm>
            <a:off x="7376867" y="372774"/>
            <a:ext cx="0" cy="63241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9797D8E-1BD9-4E09-8D34-AC9953AF21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84" t="31461" r="54464" b="17801"/>
          <a:stretch/>
        </p:blipFill>
        <p:spPr>
          <a:xfrm>
            <a:off x="43852" y="1629585"/>
            <a:ext cx="3151489" cy="44412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9221F4-8F26-493C-A408-6237879BD7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54" t="69966" r="68377" b="16976"/>
          <a:stretch/>
        </p:blipFill>
        <p:spPr>
          <a:xfrm>
            <a:off x="1785956" y="5506798"/>
            <a:ext cx="1453237" cy="1190171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658C2DD-95A2-4D2D-A647-A4BD2A9DABF5}"/>
              </a:ext>
            </a:extLst>
          </p:cNvPr>
          <p:cNvCxnSpPr>
            <a:cxnSpLocks/>
          </p:cNvCxnSpPr>
          <p:nvPr/>
        </p:nvCxnSpPr>
        <p:spPr>
          <a:xfrm>
            <a:off x="3381473" y="434824"/>
            <a:ext cx="0" cy="63241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2" name="Picture 2" descr="Download C++ Png Clipart HQ PNG Image | FreePNGImg">
            <a:extLst>
              <a:ext uri="{FF2B5EF4-FFF2-40B4-BE49-F238E27FC236}">
                <a16:creationId xmlns:a16="http://schemas.microsoft.com/office/drawing/2014/main" id="{C1949DFE-FC2D-44B6-BB62-C39646E7D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4" y="-174333"/>
            <a:ext cx="2300901" cy="158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778766D-B3ED-4D90-B45C-28B0921FA810}"/>
              </a:ext>
            </a:extLst>
          </p:cNvPr>
          <p:cNvSpPr txBox="1"/>
          <p:nvPr/>
        </p:nvSpPr>
        <p:spPr>
          <a:xfrm>
            <a:off x="2232378" y="47135"/>
            <a:ext cx="785391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32629"/>
                </a:solidFill>
                <a:effectLst/>
                <a:latin typeface="-apple-system"/>
              </a:rPr>
              <a:t>The sign of the result of a remainder operation</a:t>
            </a:r>
            <a:r>
              <a:rPr lang="en-US" dirty="0">
                <a:solidFill>
                  <a:srgbClr val="232629"/>
                </a:solidFill>
                <a:latin typeface="-apple-system"/>
              </a:rPr>
              <a:t> </a:t>
            </a:r>
            <a:r>
              <a:rPr lang="en-US" b="0" i="0" dirty="0">
                <a:solidFill>
                  <a:srgbClr val="232629"/>
                </a:solidFill>
                <a:effectLst/>
                <a:latin typeface="-apple-system"/>
              </a:rPr>
              <a:t>is the same as the dividend's one.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70D358-CFD9-4D4E-B608-4D46C20365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155" t="20638" r="54870" b="5413"/>
          <a:stretch/>
        </p:blipFill>
        <p:spPr>
          <a:xfrm>
            <a:off x="3577694" y="883487"/>
            <a:ext cx="2487919" cy="57574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3FB256-8D88-4861-AA9F-CD111B49B7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208" t="73402" r="65129" b="14776"/>
          <a:stretch/>
        </p:blipFill>
        <p:spPr>
          <a:xfrm>
            <a:off x="5571399" y="5517019"/>
            <a:ext cx="1537175" cy="117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8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0" y="620041"/>
            <a:ext cx="5976521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masis MT Pro Medium" panose="02040604050005020304" pitchFamily="18" charset="0"/>
              </a:rPr>
              <a:t>Number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1437" y="3060424"/>
                <a:ext cx="8575829" cy="2434854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= {1,2,3,…} </m:t>
                    </m:r>
                  </m:oMath>
                </a14:m>
                <a:r>
                  <a:rPr lang="en-US" sz="2400" dirty="0">
                    <a:latin typeface="Amasis MT Pro" panose="02040504050005020304" pitchFamily="18" charset="0"/>
                  </a:rPr>
                  <a:t>– natural numbers</a:t>
                </a:r>
              </a:p>
              <a:p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= {0, ±1, ±2, ±3,…} </m:t>
                    </m:r>
                  </m:oMath>
                </a14:m>
                <a:r>
                  <a:rPr lang="en-US" sz="2400" dirty="0">
                    <a:latin typeface="Amasis MT Pro" panose="02040504050005020304" pitchFamily="18" charset="0"/>
                  </a:rPr>
                  <a:t>– integers</a:t>
                </a:r>
              </a:p>
              <a:p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= {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 dirty="0" err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 dirty="0" err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i="1" dirty="0" err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az-Cyrl-AZ" sz="2400" i="1" dirty="0">
                        <a:latin typeface="Cambria Math" panose="02040503050406030204" pitchFamily="18" charset="0"/>
                      </a:rPr>
                      <m:t>Є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≠0} </m:t>
                    </m:r>
                  </m:oMath>
                </a14:m>
                <a:r>
                  <a:rPr lang="en-US" sz="2400" dirty="0">
                    <a:latin typeface="Amasis MT Pro" panose="02040504050005020304" pitchFamily="18" charset="0"/>
                  </a:rPr>
                  <a:t>– rational numbers</a:t>
                </a:r>
              </a:p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400" dirty="0">
                    <a:latin typeface="Amasis MT Pro" panose="02040504050005020304" pitchFamily="18" charset="0"/>
                  </a:rPr>
                  <a:t>, </a:t>
                </a:r>
                <a:r>
                  <a:rPr lang="el-GR" sz="2400" dirty="0">
                    <a:latin typeface="Amasis MT Pro" panose="02040504050005020304" pitchFamily="18" charset="0"/>
                  </a:rPr>
                  <a:t>π</a:t>
                </a:r>
                <a:r>
                  <a:rPr lang="en-US" sz="2400" dirty="0">
                    <a:latin typeface="Amasis MT Pro" panose="020405040500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400" dirty="0">
                    <a:latin typeface="Amasis MT Pro" panose="02040504050005020304" pitchFamily="18" charset="0"/>
                  </a:rPr>
                  <a:t>, … - irrational Numbers </a:t>
                </a:r>
              </a:p>
              <a:p>
                <a:r>
                  <a:rPr lang="en-US" sz="2400" dirty="0">
                    <a:latin typeface="Amasis MT Pro" panose="02040504050005020304" pitchFamily="18" charset="0"/>
                  </a:rPr>
                  <a:t>Real numbers - </a:t>
                </a:r>
                <a:r>
                  <a:rPr lang="en-US" sz="2400" u="sng" dirty="0">
                    <a:latin typeface="Amasis MT Pro" panose="02040504050005020304" pitchFamily="18" charset="0"/>
                  </a:rPr>
                  <a:t>set of</a:t>
                </a:r>
                <a:r>
                  <a:rPr lang="en-US" sz="2400" dirty="0">
                    <a:latin typeface="Amasis MT Pro" panose="02040504050005020304" pitchFamily="18" charset="0"/>
                  </a:rPr>
                  <a:t> irrational numbers &amp; rational numbers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1437" y="3060424"/>
                <a:ext cx="8575829" cy="2434854"/>
              </a:xfrm>
              <a:blipFill>
                <a:blip r:embed="rId2"/>
                <a:stretch>
                  <a:fillRect l="-995" t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4" name="Picture 6" descr="What are the Types of Numbers? Real vs. Imaginary, Rational vs. Irrational  - YouTube">
            <a:extLst>
              <a:ext uri="{FF2B5EF4-FFF2-40B4-BE49-F238E27FC236}">
                <a16:creationId xmlns:a16="http://schemas.microsoft.com/office/drawing/2014/main" id="{F2D7F4B3-71F5-4945-9A8F-BC76CA6E0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9" b="13246"/>
          <a:stretch/>
        </p:blipFill>
        <p:spPr bwMode="auto">
          <a:xfrm>
            <a:off x="7548886" y="443923"/>
            <a:ext cx="4643114" cy="254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556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729558-2CE2-4C36-8DA4-B0CDA263A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50" t="31615" r="56562" b="54445"/>
          <a:stretch/>
        </p:blipFill>
        <p:spPr>
          <a:xfrm>
            <a:off x="3629399" y="2179533"/>
            <a:ext cx="4648234" cy="1851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7CAD0D-3D66-4736-92C9-C46630911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69" t="46806" r="60078" b="49999"/>
          <a:stretch/>
        </p:blipFill>
        <p:spPr>
          <a:xfrm>
            <a:off x="4705741" y="4400403"/>
            <a:ext cx="2248308" cy="581026"/>
          </a:xfrm>
          <a:prstGeom prst="rect">
            <a:avLst/>
          </a:prstGeom>
        </p:spPr>
      </p:pic>
      <p:pic>
        <p:nvPicPr>
          <p:cNvPr id="7172" name="Picture 4" descr="467 Try It Icon Illustrations &amp; Clip Art - iStock">
            <a:extLst>
              <a:ext uri="{FF2B5EF4-FFF2-40B4-BE49-F238E27FC236}">
                <a16:creationId xmlns:a16="http://schemas.microsoft.com/office/drawing/2014/main" id="{E485ED24-3E9E-4FA5-87CD-5A81F65CC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9" t="32164" r="19771" b="28070"/>
          <a:stretch/>
        </p:blipFill>
        <p:spPr bwMode="auto">
          <a:xfrm>
            <a:off x="4593161" y="409871"/>
            <a:ext cx="3333751" cy="12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38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A8F7D5-6294-4490-9DEA-9CD477705C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23" t="12290" r="34115" b="9724"/>
          <a:stretch/>
        </p:blipFill>
        <p:spPr>
          <a:xfrm>
            <a:off x="123958" y="105747"/>
            <a:ext cx="8444983" cy="5975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28361E-78BF-4425-B13C-DBD936027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430" y="4583464"/>
            <a:ext cx="1854269" cy="1498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CCF8F9-9180-447E-9238-9464428AC637}"/>
              </a:ext>
            </a:extLst>
          </p:cNvPr>
          <p:cNvSpPr txBox="1"/>
          <p:nvPr/>
        </p:nvSpPr>
        <p:spPr>
          <a:xfrm>
            <a:off x="2571415" y="6245567"/>
            <a:ext cx="48422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  <a:hlinkClick r:id="rId5"/>
              </a:rPr>
              <a:t>https://www.guru99.com/cpp-operators.html</a:t>
            </a:r>
            <a:r>
              <a:rPr lang="en-US" dirty="0">
                <a:latin typeface="Amasis MT Pro" panose="02040504050005020304" pitchFamily="18" charset="0"/>
              </a:rPr>
              <a:t> </a:t>
            </a:r>
          </a:p>
        </p:txBody>
      </p:sp>
      <p:pic>
        <p:nvPicPr>
          <p:cNvPr id="1026" name="Picture 2" descr="Clip Art Internet Png - Icon Vector Globe Png, Transparent Png ,  Transparent Png Image - PNGitem">
            <a:extLst>
              <a:ext uri="{FF2B5EF4-FFF2-40B4-BE49-F238E27FC236}">
                <a16:creationId xmlns:a16="http://schemas.microsoft.com/office/drawing/2014/main" id="{E5153361-2BD3-47FA-BAFC-9F040075B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31" y="6108214"/>
            <a:ext cx="661780" cy="64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43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8F518D-207C-43E2-BE39-1852651F474A}"/>
              </a:ext>
            </a:extLst>
          </p:cNvPr>
          <p:cNvSpPr txBox="1"/>
          <p:nvPr/>
        </p:nvSpPr>
        <p:spPr>
          <a:xfrm>
            <a:off x="404858" y="756676"/>
            <a:ext cx="7868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masis MT Pro" panose="02040504050005020304" pitchFamily="18" charset="0"/>
              </a:rPr>
              <a:t>Answer for the following questions: </a:t>
            </a:r>
            <a:r>
              <a:rPr lang="en-US" sz="2800" b="1" dirty="0">
                <a:latin typeface="Amasis MT Pro" panose="02040504050005020304" pitchFamily="18" charset="0"/>
              </a:rPr>
              <a:t>True</a:t>
            </a:r>
            <a:r>
              <a:rPr lang="en-US" sz="2800" dirty="0">
                <a:latin typeface="Amasis MT Pro" panose="02040504050005020304" pitchFamily="18" charset="0"/>
              </a:rPr>
              <a:t> or </a:t>
            </a:r>
            <a:r>
              <a:rPr lang="en-US" sz="2800" b="1" dirty="0">
                <a:latin typeface="Amasis MT Pro" panose="02040504050005020304" pitchFamily="18" charset="0"/>
              </a:rPr>
              <a:t>False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F91F30-7C34-4CFB-93B3-82911F2125E7}"/>
                  </a:ext>
                </a:extLst>
              </p:cNvPr>
              <p:cNvSpPr txBox="1"/>
              <p:nvPr/>
            </p:nvSpPr>
            <p:spPr>
              <a:xfrm>
                <a:off x="404858" y="2268193"/>
                <a:ext cx="9003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masis MT Pro" panose="020405040500050203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=−2,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=5,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=0, </m:t>
                    </m:r>
                  </m:oMath>
                </a14:m>
                <a:r>
                  <a:rPr lang="en-US" dirty="0">
                    <a:latin typeface="Amasis MT Pro" panose="020405040500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dirty="0">
                    <a:latin typeface="Amasis MT Pro" panose="02040504050005020304" pitchFamily="18" charset="0"/>
                  </a:rPr>
                  <a:t>, what is the value of each of the following expressions: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F91F30-7C34-4CFB-93B3-82911F212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58" y="2268193"/>
                <a:ext cx="9003170" cy="369332"/>
              </a:xfrm>
              <a:prstGeom prst="rect">
                <a:avLst/>
              </a:prstGeom>
              <a:blipFill>
                <a:blip r:embed="rId2"/>
                <a:stretch>
                  <a:fillRect l="-54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09D1F9-94B6-4CC8-B56E-6DEDB20C4211}"/>
                  </a:ext>
                </a:extLst>
              </p:cNvPr>
              <p:cNvSpPr txBox="1"/>
              <p:nvPr/>
            </p:nvSpPr>
            <p:spPr>
              <a:xfrm>
                <a:off x="776209" y="3082918"/>
                <a:ext cx="1900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masis MT Pro" panose="02040504050005020304" pitchFamily="18" charset="0"/>
                  </a:rPr>
                  <a:t>1.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09D1F9-94B6-4CC8-B56E-6DEDB20C4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09" y="3082918"/>
                <a:ext cx="1900392" cy="369332"/>
              </a:xfrm>
              <a:prstGeom prst="rect">
                <a:avLst/>
              </a:prstGeom>
              <a:blipFill>
                <a:blip r:embed="rId3"/>
                <a:stretch>
                  <a:fillRect l="-2564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84913-F7BF-4AD2-BB22-640DB14270FB}"/>
                  </a:ext>
                </a:extLst>
              </p:cNvPr>
              <p:cNvSpPr txBox="1"/>
              <p:nvPr/>
            </p:nvSpPr>
            <p:spPr>
              <a:xfrm>
                <a:off x="776209" y="3742539"/>
                <a:ext cx="28341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masis MT Pro" panose="02040504050005020304" pitchFamily="18" charset="0"/>
                  </a:rPr>
                  <a:t>2.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−2∗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∗2/3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84913-F7BF-4AD2-BB22-640DB1427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09" y="3742539"/>
                <a:ext cx="2834109" cy="369332"/>
              </a:xfrm>
              <a:prstGeom prst="rect">
                <a:avLst/>
              </a:prstGeom>
              <a:blipFill>
                <a:blip r:embed="rId4"/>
                <a:stretch>
                  <a:fillRect l="-1720" t="-11475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BC700B-7FB7-4434-96DA-36554B57F324}"/>
                  </a:ext>
                </a:extLst>
              </p:cNvPr>
              <p:cNvSpPr txBox="1"/>
              <p:nvPr/>
            </p:nvSpPr>
            <p:spPr>
              <a:xfrm>
                <a:off x="776209" y="4399486"/>
                <a:ext cx="322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masis MT Pro" panose="02040504050005020304" pitchFamily="18" charset="0"/>
                  </a:rPr>
                  <a:t>3.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/4%5&lt;8 &amp;&amp;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=4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BC700B-7FB7-4434-96DA-36554B57F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09" y="4399486"/>
                <a:ext cx="3228704" cy="369332"/>
              </a:xfrm>
              <a:prstGeom prst="rect">
                <a:avLst/>
              </a:prstGeom>
              <a:blipFill>
                <a:blip r:embed="rId5"/>
                <a:stretch>
                  <a:fillRect l="-1509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76B744-D45D-4C24-991B-78C9ECE0BF30}"/>
                  </a:ext>
                </a:extLst>
              </p:cNvPr>
              <p:cNvSpPr txBox="1"/>
              <p:nvPr/>
            </p:nvSpPr>
            <p:spPr>
              <a:xfrm>
                <a:off x="776209" y="5029800"/>
                <a:ext cx="32407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masis MT Pro" panose="02040504050005020304" pitchFamily="18" charset="0"/>
                  </a:rPr>
                  <a:t>4.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&gt;5||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&amp;&amp;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&lt;3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76B744-D45D-4C24-991B-78C9ECE0B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09" y="5029800"/>
                <a:ext cx="3240759" cy="369332"/>
              </a:xfrm>
              <a:prstGeom prst="rect">
                <a:avLst/>
              </a:prstGeom>
              <a:blipFill>
                <a:blip r:embed="rId6"/>
                <a:stretch>
                  <a:fillRect l="-1504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4D408A-6E26-4FC2-9E8C-7B71EE0DB3F1}"/>
                  </a:ext>
                </a:extLst>
              </p:cNvPr>
              <p:cNvSpPr txBox="1"/>
              <p:nvPr/>
            </p:nvSpPr>
            <p:spPr>
              <a:xfrm>
                <a:off x="776209" y="5731992"/>
                <a:ext cx="42209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masis MT Pro" panose="02040504050005020304" pitchFamily="18" charset="0"/>
                  </a:rPr>
                  <a:t>5.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!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4+5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 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&amp;&amp;(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−2&lt;7)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4D408A-6E26-4FC2-9E8C-7B71EE0DB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09" y="5731992"/>
                <a:ext cx="4220964" cy="369332"/>
              </a:xfrm>
              <a:prstGeom prst="rect">
                <a:avLst/>
              </a:prstGeom>
              <a:blipFill>
                <a:blip r:embed="rId7"/>
                <a:stretch>
                  <a:fillRect l="-1154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Google Docs - Lessons - Blendspace">
            <a:extLst>
              <a:ext uri="{FF2B5EF4-FFF2-40B4-BE49-F238E27FC236}">
                <a16:creationId xmlns:a16="http://schemas.microsoft.com/office/drawing/2014/main" id="{80FEC081-7F86-4450-8E03-9EE87EE76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1"/>
          <a:stretch/>
        </p:blipFill>
        <p:spPr bwMode="auto">
          <a:xfrm>
            <a:off x="9011478" y="104116"/>
            <a:ext cx="3025975" cy="201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E7CFC9-38DD-4066-9EFD-892A1589A4E6}"/>
              </a:ext>
            </a:extLst>
          </p:cNvPr>
          <p:cNvSpPr txBox="1"/>
          <p:nvPr/>
        </p:nvSpPr>
        <p:spPr>
          <a:xfrm>
            <a:off x="7928494" y="3814672"/>
            <a:ext cx="4015408" cy="923330"/>
          </a:xfrm>
          <a:prstGeom prst="rect">
            <a:avLst/>
          </a:prstGeom>
          <a:solidFill>
            <a:srgbClr val="F6D4F1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If the numerator is </a:t>
            </a:r>
            <a:r>
              <a:rPr lang="en-US" b="1" dirty="0">
                <a:latin typeface="Amasis MT Pro" panose="02040504050005020304" pitchFamily="18" charset="0"/>
              </a:rPr>
              <a:t>smaller than </a:t>
            </a:r>
            <a:r>
              <a:rPr lang="en-US" dirty="0">
                <a:latin typeface="Amasis MT Pro" panose="02040504050005020304" pitchFamily="18" charset="0"/>
              </a:rPr>
              <a:t>the denominator, then the remainder is equal to the numerator. 3 % 10 =3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EA99E5-385A-4B79-AC0A-3B0C228C3E9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544" t="54085" r="59891" b="30450"/>
          <a:stretch/>
        </p:blipFill>
        <p:spPr>
          <a:xfrm>
            <a:off x="9011478" y="4832587"/>
            <a:ext cx="1775791" cy="1060024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448147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Java Review if Online Time For loop Quiz on Thursday. - ppt download">
            <a:extLst>
              <a:ext uri="{FF2B5EF4-FFF2-40B4-BE49-F238E27FC236}">
                <a16:creationId xmlns:a16="http://schemas.microsoft.com/office/drawing/2014/main" id="{6BB68B5B-270E-4274-81A0-6DC6D447E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t="9048" r="2666" b="15487"/>
          <a:stretch/>
        </p:blipFill>
        <p:spPr bwMode="auto">
          <a:xfrm>
            <a:off x="885048" y="815926"/>
            <a:ext cx="8958863" cy="553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artoon bee with pencil">
            <a:extLst>
              <a:ext uri="{FF2B5EF4-FFF2-40B4-BE49-F238E27FC236}">
                <a16:creationId xmlns:a16="http://schemas.microsoft.com/office/drawing/2014/main" id="{55BA43E8-6385-4E78-8F22-9D7A17D2C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818" y="3916824"/>
            <a:ext cx="2602640" cy="279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96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Practice Makes Perfect Stock Photo - Download Image Now - Adhesive Note,  Business, Business Finance and Industry - iStock">
            <a:extLst>
              <a:ext uri="{FF2B5EF4-FFF2-40B4-BE49-F238E27FC236}">
                <a16:creationId xmlns:a16="http://schemas.microsoft.com/office/drawing/2014/main" id="{F8F56685-F401-4CF0-A7EB-0D0D29414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5" y="0"/>
            <a:ext cx="26193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ional and Logical Operators - ppt download">
            <a:extLst>
              <a:ext uri="{FF2B5EF4-FFF2-40B4-BE49-F238E27FC236}">
                <a16:creationId xmlns:a16="http://schemas.microsoft.com/office/drawing/2014/main" id="{6C286BBE-4B80-4D21-82AA-EC92738F7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9693" r="17589" b="12820"/>
          <a:stretch/>
        </p:blipFill>
        <p:spPr bwMode="auto">
          <a:xfrm>
            <a:off x="269043" y="370568"/>
            <a:ext cx="5670348" cy="36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 Don't Know Panda">
            <a:extLst>
              <a:ext uri="{FF2B5EF4-FFF2-40B4-BE49-F238E27FC236}">
                <a16:creationId xmlns:a16="http://schemas.microsoft.com/office/drawing/2014/main" id="{0216490F-FE80-47F7-B498-DED79363FB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35" y="5090342"/>
            <a:ext cx="1463078" cy="1463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C0B41-2929-43D2-B243-23A1CC1026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23" t="30348" r="31115" b="26143"/>
          <a:stretch/>
        </p:blipFill>
        <p:spPr>
          <a:xfrm>
            <a:off x="5740226" y="2857968"/>
            <a:ext cx="6077639" cy="362946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F4AF356-2109-4E36-A685-E1F0EEDB70EF}"/>
              </a:ext>
            </a:extLst>
          </p:cNvPr>
          <p:cNvCxnSpPr/>
          <p:nvPr/>
        </p:nvCxnSpPr>
        <p:spPr>
          <a:xfrm>
            <a:off x="5505254" y="2375555"/>
            <a:ext cx="0" cy="43928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917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A1C73-6A9E-45E6-BEFE-855D41EA9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00" t="18365" r="24654" b="22860"/>
          <a:stretch/>
        </p:blipFill>
        <p:spPr>
          <a:xfrm>
            <a:off x="506437" y="613447"/>
            <a:ext cx="6625883" cy="4028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F15808-9CAB-4FC1-BC62-1A0A1F9EB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8092" r="75538" b="25322"/>
          <a:stretch/>
        </p:blipFill>
        <p:spPr>
          <a:xfrm>
            <a:off x="6096000" y="2619375"/>
            <a:ext cx="3762666" cy="4028892"/>
          </a:xfrm>
          <a:prstGeom prst="rect">
            <a:avLst/>
          </a:prstGeom>
        </p:spPr>
      </p:pic>
      <p:pic>
        <p:nvPicPr>
          <p:cNvPr id="6" name="Picture 5" descr="Question Cat">
            <a:extLst>
              <a:ext uri="{FF2B5EF4-FFF2-40B4-BE49-F238E27FC236}">
                <a16:creationId xmlns:a16="http://schemas.microsoft.com/office/drawing/2014/main" id="{B262195C-E260-4DFB-8981-7B9E30823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25" y="0"/>
            <a:ext cx="2619375" cy="2619375"/>
          </a:xfrm>
          <a:prstGeom prst="rect">
            <a:avLst/>
          </a:prstGeom>
        </p:spPr>
      </p:pic>
      <p:pic>
        <p:nvPicPr>
          <p:cNvPr id="7" name="Picture 2" descr="try-it-out | Graph Paper Press">
            <a:extLst>
              <a:ext uri="{FF2B5EF4-FFF2-40B4-BE49-F238E27FC236}">
                <a16:creationId xmlns:a16="http://schemas.microsoft.com/office/drawing/2014/main" id="{0C94CA86-512B-4C4E-989A-E4BBF831D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5131">
            <a:off x="4195181" y="4535852"/>
            <a:ext cx="2158597" cy="125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629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eneration of Programming Languages | by Enos Jeba | Analytics Vidhya |  Medium">
            <a:extLst>
              <a:ext uri="{FF2B5EF4-FFF2-40B4-BE49-F238E27FC236}">
                <a16:creationId xmlns:a16="http://schemas.microsoft.com/office/drawing/2014/main" id="{E2322048-0613-4242-B9A9-98F5CE058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877D51-2579-4123-91B8-9C5948F49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769" t="29939" r="25115" b="26552"/>
          <a:stretch/>
        </p:blipFill>
        <p:spPr>
          <a:xfrm>
            <a:off x="2954215" y="1814732"/>
            <a:ext cx="6953421" cy="377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23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470" y="3547032"/>
            <a:ext cx="10640754" cy="113663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kern="1200" dirty="0">
                <a:solidFill>
                  <a:schemeClr val="tx2"/>
                </a:solidFill>
                <a:latin typeface="Amasis MT Pro Medium" panose="02040604050005020304" pitchFamily="18" charset="0"/>
              </a:rPr>
              <a:t>Real line, GCD, LCM, significant figures, scientific notations and factorials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8" name="Picture 4" descr="Number Line-Definition|Operation|Uses - DewWool">
            <a:extLst>
              <a:ext uri="{FF2B5EF4-FFF2-40B4-BE49-F238E27FC236}">
                <a16:creationId xmlns:a16="http://schemas.microsoft.com/office/drawing/2014/main" id="{8197192C-264F-4A8E-AD9D-69D7D1F1E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1468" y="320231"/>
            <a:ext cx="4727611" cy="283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2581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130" y="394921"/>
            <a:ext cx="10515600" cy="1325563"/>
          </a:xfrm>
        </p:spPr>
        <p:txBody>
          <a:bodyPr/>
          <a:lstStyle/>
          <a:p>
            <a:r>
              <a:rPr lang="en-US" dirty="0">
                <a:latin typeface="Amasis MT Pro Medium" panose="02040604050005020304" pitchFamily="18" charset="0"/>
              </a:rPr>
              <a:t>Number of Lines</a:t>
            </a:r>
          </a:p>
        </p:txBody>
      </p:sp>
      <p:pic>
        <p:nvPicPr>
          <p:cNvPr id="8" name="Picture 2" descr="Number Line - Definition, Inequalities, Examples">
            <a:extLst>
              <a:ext uri="{FF2B5EF4-FFF2-40B4-BE49-F238E27FC236}">
                <a16:creationId xmlns:a16="http://schemas.microsoft.com/office/drawing/2014/main" id="{099EA322-61FB-4B11-9830-33679786C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4"/>
          <a:stretch/>
        </p:blipFill>
        <p:spPr bwMode="auto">
          <a:xfrm>
            <a:off x="1960754" y="1547446"/>
            <a:ext cx="8270491" cy="514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392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C5A288-64DF-40BD-9B5C-BCED21350009}"/>
              </a:ext>
            </a:extLst>
          </p:cNvPr>
          <p:cNvSpPr txBox="1"/>
          <p:nvPr/>
        </p:nvSpPr>
        <p:spPr>
          <a:xfrm>
            <a:off x="785392" y="1814614"/>
            <a:ext cx="109560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Amasis MT Pro" panose="02040504050005020304" pitchFamily="18" charset="0"/>
              </a:rPr>
              <a:t>Greatest Common Divisor (GCD) </a:t>
            </a:r>
            <a:r>
              <a:rPr lang="en-US" dirty="0">
                <a:latin typeface="Amasis MT Pro" panose="02040504050005020304" pitchFamily="18" charset="0"/>
              </a:rPr>
              <a:t>or </a:t>
            </a:r>
            <a:r>
              <a:rPr lang="en-US" b="1" dirty="0">
                <a:latin typeface="Amasis MT Pro" panose="02040504050005020304" pitchFamily="18" charset="0"/>
              </a:rPr>
              <a:t>Highest Common Factor (HCF) </a:t>
            </a:r>
            <a:r>
              <a:rPr lang="en-US" dirty="0">
                <a:latin typeface="Amasis MT Pro" panose="02040504050005020304" pitchFamily="18" charset="0"/>
              </a:rPr>
              <a:t>of two positive integers is the largest positive integer that divides both numbers without remainder. It is useful for reducing fractions to be in its lowest terms.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7A332-7046-4DC9-8EA9-394035AA5FC7}"/>
              </a:ext>
            </a:extLst>
          </p:cNvPr>
          <p:cNvSpPr txBox="1"/>
          <p:nvPr/>
        </p:nvSpPr>
        <p:spPr>
          <a:xfrm>
            <a:off x="1679565" y="160550"/>
            <a:ext cx="87464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212529"/>
                </a:solidFill>
                <a:effectLst/>
                <a:latin typeface="Amasis MT Pro" panose="02040504050005020304" pitchFamily="18" charset="0"/>
              </a:rPr>
              <a:t>Greatest Common Divisor and Least Common Multiple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7B42F1-D0AC-40B3-9532-3499E672510F}"/>
              </a:ext>
            </a:extLst>
          </p:cNvPr>
          <p:cNvSpPr txBox="1"/>
          <p:nvPr/>
        </p:nvSpPr>
        <p:spPr>
          <a:xfrm>
            <a:off x="785392" y="293417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To find the common prime factors of </a:t>
            </a:r>
            <a:r>
              <a:rPr lang="en-US" b="1" dirty="0">
                <a:latin typeface="Amasis MT Pro" panose="02040504050005020304" pitchFamily="18" charset="0"/>
              </a:rPr>
              <a:t>24</a:t>
            </a:r>
            <a:r>
              <a:rPr lang="en-US" dirty="0">
                <a:latin typeface="Amasis MT Pro" panose="02040504050005020304" pitchFamily="18" charset="0"/>
              </a:rPr>
              <a:t> and </a:t>
            </a:r>
            <a:r>
              <a:rPr lang="en-US" b="1" dirty="0">
                <a:latin typeface="Amasis MT Pro" panose="02040504050005020304" pitchFamily="18" charset="0"/>
              </a:rPr>
              <a:t>60</a:t>
            </a:r>
            <a:r>
              <a:rPr lang="en-US" dirty="0">
                <a:latin typeface="Amasis MT Pro" panose="02040504050005020304" pitchFamily="18" charset="0"/>
              </a:rPr>
              <a:t>:</a:t>
            </a:r>
          </a:p>
          <a:p>
            <a:endParaRPr lang="en-US" dirty="0">
              <a:latin typeface="Amasis MT Pro" panose="02040504050005020304" pitchFamily="18" charset="0"/>
            </a:endParaRPr>
          </a:p>
          <a:p>
            <a:r>
              <a:rPr lang="en-US" b="0" i="0" dirty="0">
                <a:solidFill>
                  <a:srgbClr val="212529"/>
                </a:solidFill>
                <a:effectLst/>
                <a:latin typeface="Amasis MT Pro" panose="02040504050005020304" pitchFamily="18" charset="0"/>
              </a:rPr>
              <a:t>24 = </a:t>
            </a:r>
            <a:r>
              <a:rPr lang="en-US" b="1" i="0" dirty="0">
                <a:solidFill>
                  <a:srgbClr val="FF0000"/>
                </a:solidFill>
                <a:effectLst/>
                <a:latin typeface="Amasis MT Pro" panose="02040504050005020304" pitchFamily="18" charset="0"/>
              </a:rPr>
              <a:t>2</a:t>
            </a:r>
            <a:r>
              <a:rPr lang="en-US" b="0" i="0" dirty="0">
                <a:solidFill>
                  <a:srgbClr val="212529"/>
                </a:solidFill>
                <a:effectLst/>
                <a:latin typeface="Amasis MT Pro" panose="02040504050005020304" pitchFamily="18" charset="0"/>
              </a:rPr>
              <a:t> × </a:t>
            </a:r>
            <a:r>
              <a:rPr lang="en-US" b="1" i="0" dirty="0">
                <a:solidFill>
                  <a:srgbClr val="FF0000"/>
                </a:solidFill>
                <a:effectLst/>
                <a:latin typeface="Amasis MT Pro" panose="02040504050005020304" pitchFamily="18" charset="0"/>
              </a:rPr>
              <a:t>2</a:t>
            </a:r>
            <a:r>
              <a:rPr lang="en-US" b="0" i="0" dirty="0">
                <a:solidFill>
                  <a:srgbClr val="212529"/>
                </a:solidFill>
                <a:effectLst/>
                <a:latin typeface="Amasis MT Pro" panose="02040504050005020304" pitchFamily="18" charset="0"/>
              </a:rPr>
              <a:t> × 2 × </a:t>
            </a:r>
            <a:r>
              <a:rPr lang="en-US" b="1" i="0" dirty="0">
                <a:solidFill>
                  <a:srgbClr val="FF0000"/>
                </a:solidFill>
                <a:effectLst/>
                <a:latin typeface="Amasis MT Pro" panose="02040504050005020304" pitchFamily="18" charset="0"/>
              </a:rPr>
              <a:t>3</a:t>
            </a:r>
            <a:br>
              <a:rPr lang="en-US" dirty="0">
                <a:latin typeface="Amasis MT Pro" panose="02040504050005020304" pitchFamily="18" charset="0"/>
              </a:rPr>
            </a:br>
            <a:r>
              <a:rPr lang="en-US" b="0" i="0" dirty="0">
                <a:solidFill>
                  <a:srgbClr val="212529"/>
                </a:solidFill>
                <a:effectLst/>
                <a:latin typeface="Amasis MT Pro" panose="02040504050005020304" pitchFamily="18" charset="0"/>
              </a:rPr>
              <a:t>60 = </a:t>
            </a:r>
            <a:r>
              <a:rPr lang="en-US" b="1" i="0" dirty="0">
                <a:solidFill>
                  <a:srgbClr val="FF0000"/>
                </a:solidFill>
                <a:effectLst/>
                <a:latin typeface="Amasis MT Pro" panose="02040504050005020304" pitchFamily="18" charset="0"/>
              </a:rPr>
              <a:t>2</a:t>
            </a:r>
            <a:r>
              <a:rPr lang="en-US" b="0" i="0" dirty="0">
                <a:solidFill>
                  <a:srgbClr val="212529"/>
                </a:solidFill>
                <a:effectLst/>
                <a:latin typeface="Amasis MT Pro" panose="02040504050005020304" pitchFamily="18" charset="0"/>
              </a:rPr>
              <a:t> × </a:t>
            </a:r>
            <a:r>
              <a:rPr lang="en-US" b="1" i="0" dirty="0">
                <a:solidFill>
                  <a:srgbClr val="FF0000"/>
                </a:solidFill>
                <a:effectLst/>
                <a:latin typeface="Amasis MT Pro" panose="02040504050005020304" pitchFamily="18" charset="0"/>
              </a:rPr>
              <a:t>2</a:t>
            </a:r>
            <a:r>
              <a:rPr lang="en-US" b="0" i="0" dirty="0">
                <a:solidFill>
                  <a:srgbClr val="212529"/>
                </a:solidFill>
                <a:effectLst/>
                <a:latin typeface="Amasis MT Pro" panose="02040504050005020304" pitchFamily="18" charset="0"/>
              </a:rPr>
              <a:t> × </a:t>
            </a:r>
            <a:r>
              <a:rPr lang="en-US" b="1" i="0" dirty="0">
                <a:solidFill>
                  <a:srgbClr val="FF0000"/>
                </a:solidFill>
                <a:effectLst/>
                <a:latin typeface="Amasis MT Pro" panose="02040504050005020304" pitchFamily="18" charset="0"/>
              </a:rPr>
              <a:t>3</a:t>
            </a:r>
            <a:r>
              <a:rPr lang="en-US" b="0" i="0" dirty="0">
                <a:solidFill>
                  <a:srgbClr val="212529"/>
                </a:solidFill>
                <a:effectLst/>
                <a:latin typeface="Amasis MT Pro" panose="02040504050005020304" pitchFamily="18" charset="0"/>
              </a:rPr>
              <a:t> × 5</a:t>
            </a:r>
            <a:endParaRPr lang="en-US" dirty="0">
              <a:latin typeface="Amasis MT Pro" panose="020405040500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DBCE0A-B79F-452A-A5DB-DD1A139D9828}"/>
              </a:ext>
            </a:extLst>
          </p:cNvPr>
          <p:cNvSpPr txBox="1"/>
          <p:nvPr/>
        </p:nvSpPr>
        <p:spPr>
          <a:xfrm>
            <a:off x="785392" y="4617151"/>
            <a:ext cx="10624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masis MT Pro" panose="02040504050005020304" pitchFamily="18" charset="0"/>
              </a:rPr>
              <a:t>Least Common Multiple (LCM) </a:t>
            </a:r>
            <a:r>
              <a:rPr lang="en-US" dirty="0">
                <a:latin typeface="Amasis MT Pro" panose="02040504050005020304" pitchFamily="18" charset="0"/>
              </a:rPr>
              <a:t>of two integers is the smallest integer that is a multiple of both numbers.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30DC4C-C1BE-4ED3-A035-9BC6A3DA4896}"/>
              </a:ext>
            </a:extLst>
          </p:cNvPr>
          <p:cNvSpPr txBox="1"/>
          <p:nvPr/>
        </p:nvSpPr>
        <p:spPr>
          <a:xfrm>
            <a:off x="785392" y="5138559"/>
            <a:ext cx="9829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To find the prime factorization of each number and write it in index form: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C32FD2-0A2A-4BD0-BB87-E697DCAEB82F}"/>
              </a:ext>
            </a:extLst>
          </p:cNvPr>
          <p:cNvSpPr txBox="1"/>
          <p:nvPr/>
        </p:nvSpPr>
        <p:spPr>
          <a:xfrm>
            <a:off x="794946" y="581906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Amasis MT Pro" panose="02040504050005020304" pitchFamily="18" charset="0"/>
              </a:rPr>
              <a:t>24 = </a:t>
            </a:r>
            <a:r>
              <a:rPr lang="en-US" b="1" i="0" dirty="0">
                <a:solidFill>
                  <a:srgbClr val="FF0000"/>
                </a:solidFill>
                <a:effectLst/>
                <a:latin typeface="Amasis MT Pro" panose="02040504050005020304" pitchFamily="18" charset="0"/>
              </a:rPr>
              <a:t>2</a:t>
            </a:r>
            <a:r>
              <a:rPr lang="en-US" b="1" i="0" baseline="30000" dirty="0">
                <a:solidFill>
                  <a:srgbClr val="FF0000"/>
                </a:solidFill>
                <a:effectLst/>
                <a:latin typeface="Amasis MT Pro" panose="02040504050005020304" pitchFamily="18" charset="0"/>
              </a:rPr>
              <a:t>3</a:t>
            </a:r>
            <a:r>
              <a:rPr lang="en-US" b="0" i="0" dirty="0">
                <a:solidFill>
                  <a:srgbClr val="212529"/>
                </a:solidFill>
                <a:effectLst/>
                <a:latin typeface="Amasis MT Pro" panose="02040504050005020304" pitchFamily="18" charset="0"/>
              </a:rPr>
              <a:t> × </a:t>
            </a:r>
            <a:r>
              <a:rPr lang="en-US" b="1" i="0" dirty="0">
                <a:solidFill>
                  <a:srgbClr val="FF0000"/>
                </a:solidFill>
                <a:effectLst/>
                <a:latin typeface="Amasis MT Pro" panose="02040504050005020304" pitchFamily="18" charset="0"/>
              </a:rPr>
              <a:t>3</a:t>
            </a:r>
            <a:br>
              <a:rPr lang="en-US" dirty="0">
                <a:latin typeface="Amasis MT Pro" panose="02040504050005020304" pitchFamily="18" charset="0"/>
              </a:rPr>
            </a:br>
            <a:r>
              <a:rPr lang="en-US" b="0" i="0" dirty="0">
                <a:solidFill>
                  <a:srgbClr val="212529"/>
                </a:solidFill>
                <a:effectLst/>
                <a:latin typeface="Amasis MT Pro" panose="02040504050005020304" pitchFamily="18" charset="0"/>
              </a:rPr>
              <a:t>60 = 2</a:t>
            </a:r>
            <a:r>
              <a:rPr lang="en-US" b="0" i="0" baseline="30000" dirty="0">
                <a:solidFill>
                  <a:srgbClr val="212529"/>
                </a:solidFill>
                <a:effectLst/>
                <a:latin typeface="Amasis MT Pro" panose="02040504050005020304" pitchFamily="18" charset="0"/>
              </a:rPr>
              <a:t>2</a:t>
            </a:r>
            <a:r>
              <a:rPr lang="en-US" b="0" i="0" dirty="0">
                <a:solidFill>
                  <a:srgbClr val="212529"/>
                </a:solidFill>
                <a:effectLst/>
                <a:latin typeface="Amasis MT Pro" panose="02040504050005020304" pitchFamily="18" charset="0"/>
              </a:rPr>
              <a:t> × 3 × </a:t>
            </a:r>
            <a:r>
              <a:rPr lang="en-US" b="1" i="0" dirty="0">
                <a:solidFill>
                  <a:srgbClr val="FF0000"/>
                </a:solidFill>
                <a:effectLst/>
                <a:latin typeface="Amasis MT Pro" panose="02040504050005020304" pitchFamily="18" charset="0"/>
              </a:rPr>
              <a:t>5</a:t>
            </a:r>
            <a:endParaRPr lang="en-US" dirty="0">
              <a:latin typeface="Amasis MT Pro" panose="020405040500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4AA6B1-81A3-435B-AB1A-FF916BBB20E9}"/>
              </a:ext>
            </a:extLst>
          </p:cNvPr>
          <p:cNvSpPr txBox="1"/>
          <p:nvPr/>
        </p:nvSpPr>
        <p:spPr>
          <a:xfrm>
            <a:off x="3159872" y="5838516"/>
            <a:ext cx="767670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Amasis MT Pro" panose="02040504050005020304" pitchFamily="18" charset="0"/>
              </a:rPr>
              <a:t>The least common multiple is the product of each prime factors with the greatest power. So, for the above example, the LCM is 2</a:t>
            </a:r>
            <a:r>
              <a:rPr lang="en-US" b="0" i="0" baseline="30000" dirty="0">
                <a:solidFill>
                  <a:srgbClr val="212529"/>
                </a:solidFill>
                <a:effectLst/>
                <a:latin typeface="Amasis MT Pro" panose="02040504050005020304" pitchFamily="18" charset="0"/>
              </a:rPr>
              <a:t>3</a:t>
            </a:r>
            <a:r>
              <a:rPr lang="en-US" b="0" i="0" dirty="0">
                <a:solidFill>
                  <a:srgbClr val="212529"/>
                </a:solidFill>
                <a:effectLst/>
                <a:latin typeface="Amasis MT Pro" panose="02040504050005020304" pitchFamily="18" charset="0"/>
              </a:rPr>
              <a:t> × 3 × 5 = </a:t>
            </a:r>
            <a:r>
              <a:rPr lang="en-US" b="1" i="0" dirty="0">
                <a:solidFill>
                  <a:srgbClr val="212529"/>
                </a:solidFill>
                <a:effectLst/>
                <a:latin typeface="Amasis MT Pro" panose="02040504050005020304" pitchFamily="18" charset="0"/>
              </a:rPr>
              <a:t>120</a:t>
            </a:r>
            <a:r>
              <a:rPr lang="en-US" b="0" i="0" dirty="0">
                <a:solidFill>
                  <a:srgbClr val="212529"/>
                </a:solidFill>
                <a:effectLst/>
                <a:latin typeface="Amasis MT Pro" panose="02040504050005020304" pitchFamily="18" charset="0"/>
              </a:rPr>
              <a:t>.</a:t>
            </a:r>
            <a:endParaRPr lang="en-US" dirty="0">
              <a:latin typeface="Amasis MT Pro" panose="020405040500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6C7627-C986-45E4-820B-861272733C2A}"/>
              </a:ext>
            </a:extLst>
          </p:cNvPr>
          <p:cNvSpPr txBox="1"/>
          <p:nvPr/>
        </p:nvSpPr>
        <p:spPr>
          <a:xfrm>
            <a:off x="3150318" y="3515965"/>
            <a:ext cx="767670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Amasis MT Pro" panose="02040504050005020304" pitchFamily="18" charset="0"/>
              </a:rPr>
              <a:t>The common prime factors are 2, 2 and 3. The greatest common divisor of 24 and 60 is the product of these common prime factors, i.e., 2 × 2 × 3 = </a:t>
            </a:r>
            <a:r>
              <a:rPr lang="en-US" b="1" i="0" dirty="0">
                <a:solidFill>
                  <a:srgbClr val="212529"/>
                </a:solidFill>
                <a:effectLst/>
                <a:latin typeface="Amasis MT Pro" panose="02040504050005020304" pitchFamily="18" charset="0"/>
              </a:rPr>
              <a:t>12</a:t>
            </a:r>
            <a:r>
              <a:rPr lang="en-US" b="0" i="0" dirty="0">
                <a:solidFill>
                  <a:srgbClr val="212529"/>
                </a:solidFill>
                <a:effectLst/>
                <a:latin typeface="Amasis MT Pro" panose="02040504050005020304" pitchFamily="18" charset="0"/>
              </a:rPr>
              <a:t>.</a:t>
            </a:r>
            <a:endParaRPr lang="en-US" dirty="0">
              <a:latin typeface="Amasis MT Pro" panose="020405040500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B16B78-965C-4B62-AC50-3E5C3C53E0C8}"/>
              </a:ext>
            </a:extLst>
          </p:cNvPr>
          <p:cNvCxnSpPr/>
          <p:nvPr/>
        </p:nvCxnSpPr>
        <p:spPr>
          <a:xfrm>
            <a:off x="477672" y="4423655"/>
            <a:ext cx="111502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CB83392-6066-44CF-B631-1258D489AA58}"/>
              </a:ext>
            </a:extLst>
          </p:cNvPr>
          <p:cNvCxnSpPr>
            <a:cxnSpLocks/>
          </p:cNvCxnSpPr>
          <p:nvPr/>
        </p:nvCxnSpPr>
        <p:spPr>
          <a:xfrm>
            <a:off x="0" y="1483989"/>
            <a:ext cx="12192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341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ypes Of Numbers - GCSE Maths - Steps, Examples &amp; Worksheet">
            <a:extLst>
              <a:ext uri="{FF2B5EF4-FFF2-40B4-BE49-F238E27FC236}">
                <a16:creationId xmlns:a16="http://schemas.microsoft.com/office/drawing/2014/main" id="{319C1CC3-ECDB-46FD-973E-5466AF4B8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69" y="714207"/>
            <a:ext cx="10540261" cy="564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577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C10B6B-56DE-4E6C-9810-A5D983B92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885" t="33428" r="18885" b="31273"/>
          <a:stretch/>
        </p:blipFill>
        <p:spPr>
          <a:xfrm>
            <a:off x="1118240" y="2848437"/>
            <a:ext cx="10817622" cy="35644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7F7B92-A9DB-4450-9016-43754AA462B5}"/>
                  </a:ext>
                </a:extLst>
              </p:cNvPr>
              <p:cNvSpPr txBox="1"/>
              <p:nvPr/>
            </p:nvSpPr>
            <p:spPr>
              <a:xfrm>
                <a:off x="5355165" y="3570273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7F7B92-A9DB-4450-9016-43754AA46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165" y="3570273"/>
                <a:ext cx="181139" cy="276999"/>
              </a:xfrm>
              <a:prstGeom prst="rect">
                <a:avLst/>
              </a:prstGeom>
              <a:blipFill>
                <a:blip r:embed="rId4"/>
                <a:stretch>
                  <a:fillRect l="-30000" r="-30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A4BF9A-4133-4BA4-B3F4-4AA74E434A69}"/>
                  </a:ext>
                </a:extLst>
              </p:cNvPr>
              <p:cNvSpPr txBox="1"/>
              <p:nvPr/>
            </p:nvSpPr>
            <p:spPr>
              <a:xfrm>
                <a:off x="5355165" y="3998953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A4BF9A-4133-4BA4-B3F4-4AA74E434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165" y="3998953"/>
                <a:ext cx="181139" cy="276999"/>
              </a:xfrm>
              <a:prstGeom prst="rect">
                <a:avLst/>
              </a:prstGeom>
              <a:blipFill>
                <a:blip r:embed="rId5"/>
                <a:stretch>
                  <a:fillRect l="-30000" r="-30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10C2220-DD1E-4868-A747-0BC321B07DE0}"/>
                  </a:ext>
                </a:extLst>
              </p:cNvPr>
              <p:cNvSpPr txBox="1"/>
              <p:nvPr/>
            </p:nvSpPr>
            <p:spPr>
              <a:xfrm>
                <a:off x="5355165" y="4457112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10C2220-DD1E-4868-A747-0BC321B07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165" y="4457112"/>
                <a:ext cx="181139" cy="276999"/>
              </a:xfrm>
              <a:prstGeom prst="rect">
                <a:avLst/>
              </a:prstGeom>
              <a:blipFill>
                <a:blip r:embed="rId6"/>
                <a:stretch>
                  <a:fillRect l="-30000" r="-30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4E56CA-8C5A-487A-9C71-AEDC66DC7486}"/>
                  </a:ext>
                </a:extLst>
              </p:cNvPr>
              <p:cNvSpPr txBox="1"/>
              <p:nvPr/>
            </p:nvSpPr>
            <p:spPr>
              <a:xfrm>
                <a:off x="5355164" y="4923723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4E56CA-8C5A-487A-9C71-AEDC66DC7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164" y="4923723"/>
                <a:ext cx="181139" cy="276999"/>
              </a:xfrm>
              <a:prstGeom prst="rect">
                <a:avLst/>
              </a:prstGeom>
              <a:blipFill>
                <a:blip r:embed="rId7"/>
                <a:stretch>
                  <a:fillRect l="-30000" r="-30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BC78E0-EE80-4D11-B02B-7FAE59349743}"/>
                  </a:ext>
                </a:extLst>
              </p:cNvPr>
              <p:cNvSpPr txBox="1"/>
              <p:nvPr/>
            </p:nvSpPr>
            <p:spPr>
              <a:xfrm>
                <a:off x="5355202" y="5357874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BC78E0-EE80-4D11-B02B-7FAE59349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202" y="5357874"/>
                <a:ext cx="181139" cy="276999"/>
              </a:xfrm>
              <a:prstGeom prst="rect">
                <a:avLst/>
              </a:prstGeom>
              <a:blipFill>
                <a:blip r:embed="rId8"/>
                <a:stretch>
                  <a:fillRect l="-33333" r="-30000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A92772-3CB1-48F4-AD7B-2BAC60140858}"/>
                  </a:ext>
                </a:extLst>
              </p:cNvPr>
              <p:cNvSpPr txBox="1"/>
              <p:nvPr/>
            </p:nvSpPr>
            <p:spPr>
              <a:xfrm>
                <a:off x="5355164" y="5813153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A92772-3CB1-48F4-AD7B-2BAC60140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164" y="5813153"/>
                <a:ext cx="181139" cy="276999"/>
              </a:xfrm>
              <a:prstGeom prst="rect">
                <a:avLst/>
              </a:prstGeom>
              <a:blipFill>
                <a:blip r:embed="rId9"/>
                <a:stretch>
                  <a:fillRect l="-30000" r="-30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797350-E4EB-4E61-9518-24CBCF0E7785}"/>
                  </a:ext>
                </a:extLst>
              </p:cNvPr>
              <p:cNvSpPr txBox="1"/>
              <p:nvPr/>
            </p:nvSpPr>
            <p:spPr>
              <a:xfrm>
                <a:off x="10828313" y="3570272"/>
                <a:ext cx="3093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797350-E4EB-4E61-9518-24CBCF0E7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8313" y="3570272"/>
                <a:ext cx="309380" cy="276999"/>
              </a:xfrm>
              <a:prstGeom prst="rect">
                <a:avLst/>
              </a:prstGeom>
              <a:blipFill>
                <a:blip r:embed="rId10"/>
                <a:stretch>
                  <a:fillRect l="-17647" r="-1764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3201D16-8EA5-49D7-9C2C-A3C9DC4E89A1}"/>
                  </a:ext>
                </a:extLst>
              </p:cNvPr>
              <p:cNvSpPr txBox="1"/>
              <p:nvPr/>
            </p:nvSpPr>
            <p:spPr>
              <a:xfrm>
                <a:off x="10762147" y="3998953"/>
                <a:ext cx="4376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3201D16-8EA5-49D7-9C2C-A3C9DC4E8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2147" y="3998953"/>
                <a:ext cx="437620" cy="276999"/>
              </a:xfrm>
              <a:prstGeom prst="rect">
                <a:avLst/>
              </a:prstGeom>
              <a:blipFill>
                <a:blip r:embed="rId11"/>
                <a:stretch>
                  <a:fillRect l="-12500" r="-13889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A5D707-AD96-4400-B404-4C35BD6C89FD}"/>
                  </a:ext>
                </a:extLst>
              </p:cNvPr>
              <p:cNvSpPr txBox="1"/>
              <p:nvPr/>
            </p:nvSpPr>
            <p:spPr>
              <a:xfrm>
                <a:off x="10828313" y="4448403"/>
                <a:ext cx="3093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A5D707-AD96-4400-B404-4C35BD6C8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8313" y="4448403"/>
                <a:ext cx="309379" cy="276999"/>
              </a:xfrm>
              <a:prstGeom prst="rect">
                <a:avLst/>
              </a:prstGeom>
              <a:blipFill>
                <a:blip r:embed="rId12"/>
                <a:stretch>
                  <a:fillRect l="-17647" r="-1764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9BBA22-51A7-4E83-BF7B-4D66F54AFB54}"/>
                  </a:ext>
                </a:extLst>
              </p:cNvPr>
              <p:cNvSpPr txBox="1"/>
              <p:nvPr/>
            </p:nvSpPr>
            <p:spPr>
              <a:xfrm>
                <a:off x="10830697" y="4911105"/>
                <a:ext cx="3093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78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9BBA22-51A7-4E83-BF7B-4D66F54AF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0697" y="4911105"/>
                <a:ext cx="309380" cy="276999"/>
              </a:xfrm>
              <a:prstGeom prst="rect">
                <a:avLst/>
              </a:prstGeom>
              <a:blipFill>
                <a:blip r:embed="rId13"/>
                <a:stretch>
                  <a:fillRect l="-20000" r="-18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1376D-972D-464D-9528-B82EAF7CB487}"/>
                  </a:ext>
                </a:extLst>
              </p:cNvPr>
              <p:cNvSpPr txBox="1"/>
              <p:nvPr/>
            </p:nvSpPr>
            <p:spPr>
              <a:xfrm>
                <a:off x="10828313" y="5357873"/>
                <a:ext cx="3093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70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1376D-972D-464D-9528-B82EAF7CB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8313" y="5357873"/>
                <a:ext cx="309380" cy="276999"/>
              </a:xfrm>
              <a:prstGeom prst="rect">
                <a:avLst/>
              </a:prstGeom>
              <a:blipFill>
                <a:blip r:embed="rId14"/>
                <a:stretch>
                  <a:fillRect l="-17647" r="-1764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52B9CB-7E51-4567-8B30-4895B4B118FC}"/>
                  </a:ext>
                </a:extLst>
              </p:cNvPr>
              <p:cNvSpPr txBox="1"/>
              <p:nvPr/>
            </p:nvSpPr>
            <p:spPr>
              <a:xfrm>
                <a:off x="10828313" y="5804641"/>
                <a:ext cx="3093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52B9CB-7E51-4567-8B30-4895B4B11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8313" y="5804641"/>
                <a:ext cx="309380" cy="276999"/>
              </a:xfrm>
              <a:prstGeom prst="rect">
                <a:avLst/>
              </a:prstGeom>
              <a:blipFill>
                <a:blip r:embed="rId15"/>
                <a:stretch>
                  <a:fillRect l="-17647" r="-1764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Boy Showing Whiteboard with the Write `Practice` Stock Vector -  Illustration of making, excercise: 96641152">
            <a:extLst>
              <a:ext uri="{FF2B5EF4-FFF2-40B4-BE49-F238E27FC236}">
                <a16:creationId xmlns:a16="http://schemas.microsoft.com/office/drawing/2014/main" id="{35B2810B-7296-4242-95BA-587576957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7" y="147715"/>
            <a:ext cx="3371847" cy="220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CD and LCM Calculator - High accuracy calculation">
            <a:extLst>
              <a:ext uri="{FF2B5EF4-FFF2-40B4-BE49-F238E27FC236}">
                <a16:creationId xmlns:a16="http://schemas.microsoft.com/office/drawing/2014/main" id="{2C8F085D-121B-4509-87E2-F95AEE195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82" y="271471"/>
            <a:ext cx="5201473" cy="208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686EA1-641A-46DD-B16F-304B47D27AEA}"/>
                  </a:ext>
                </a:extLst>
              </p:cNvPr>
              <p:cNvSpPr txBox="1"/>
              <p:nvPr/>
            </p:nvSpPr>
            <p:spPr>
              <a:xfrm>
                <a:off x="7575961" y="1828596"/>
                <a:ext cx="5658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𝟑𝟎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686EA1-641A-46DD-B16F-304B47D27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961" y="1828596"/>
                <a:ext cx="565861" cy="276999"/>
              </a:xfrm>
              <a:prstGeom prst="rect">
                <a:avLst/>
              </a:prstGeom>
              <a:blipFill>
                <a:blip r:embed="rId18"/>
                <a:stretch>
                  <a:fillRect l="-4301" r="-967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B341ED2-676F-4A00-B29A-3F0F066B5B48}"/>
                  </a:ext>
                </a:extLst>
              </p:cNvPr>
              <p:cNvSpPr txBox="1"/>
              <p:nvPr/>
            </p:nvSpPr>
            <p:spPr>
              <a:xfrm>
                <a:off x="6125498" y="2075061"/>
                <a:ext cx="8415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𝟔𝟑𝟎𝟎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B341ED2-676F-4A00-B29A-3F0F066B5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5498" y="2075061"/>
                <a:ext cx="841577" cy="276999"/>
              </a:xfrm>
              <a:prstGeom prst="rect">
                <a:avLst/>
              </a:prstGeom>
              <a:blipFill>
                <a:blip r:embed="rId19"/>
                <a:stretch>
                  <a:fillRect l="-2899" r="-6522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9D9527-79E8-4B56-A547-0332DF8CC3A1}"/>
                  </a:ext>
                </a:extLst>
              </p:cNvPr>
              <p:cNvSpPr txBox="1"/>
              <p:nvPr/>
            </p:nvSpPr>
            <p:spPr>
              <a:xfrm>
                <a:off x="7364738" y="6278471"/>
                <a:ext cx="23449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Amasis MT Pro" panose="02040504050005020304" pitchFamily="18" charset="0"/>
                  </a:rPr>
                  <a:t>7.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 25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 30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 40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9D9527-79E8-4B56-A547-0332DF8CC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4738" y="6278471"/>
                <a:ext cx="2344917" cy="369332"/>
              </a:xfrm>
              <a:prstGeom prst="rect">
                <a:avLst/>
              </a:prstGeom>
              <a:blipFill>
                <a:blip r:embed="rId20"/>
                <a:stretch>
                  <a:fillRect l="-2078" t="-11475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1903B8-1FD5-47C5-8FBC-3E11CA43387E}"/>
                  </a:ext>
                </a:extLst>
              </p:cNvPr>
              <p:cNvSpPr txBox="1"/>
              <p:nvPr/>
            </p:nvSpPr>
            <p:spPr>
              <a:xfrm>
                <a:off x="10762147" y="6293507"/>
                <a:ext cx="4376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600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1903B8-1FD5-47C5-8FBC-3E11CA433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2147" y="6293507"/>
                <a:ext cx="437620" cy="276999"/>
              </a:xfrm>
              <a:prstGeom prst="rect">
                <a:avLst/>
              </a:prstGeom>
              <a:blipFill>
                <a:blip r:embed="rId21"/>
                <a:stretch>
                  <a:fillRect l="-11111" r="-1388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A42F3556-B96D-4511-B294-C4A0580B493D}"/>
              </a:ext>
            </a:extLst>
          </p:cNvPr>
          <p:cNvSpPr/>
          <p:nvPr/>
        </p:nvSpPr>
        <p:spPr>
          <a:xfrm>
            <a:off x="10652289" y="6183984"/>
            <a:ext cx="622170" cy="46381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7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04D2DA2-00EF-4AC9-9CED-939EDE6C9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31" t="26245" r="21885" b="7466"/>
          <a:stretch/>
        </p:blipFill>
        <p:spPr>
          <a:xfrm>
            <a:off x="2742979" y="643467"/>
            <a:ext cx="6706041" cy="5571066"/>
          </a:xfrm>
          <a:prstGeom prst="rect">
            <a:avLst/>
          </a:prstGeom>
        </p:spPr>
      </p:pic>
      <p:pic>
        <p:nvPicPr>
          <p:cNvPr id="6146" name="Picture 2" descr="Motivation Quote Vector Art, Icons, and Graphics for Free Download">
            <a:extLst>
              <a:ext uri="{FF2B5EF4-FFF2-40B4-BE49-F238E27FC236}">
                <a16:creationId xmlns:a16="http://schemas.microsoft.com/office/drawing/2014/main" id="{501F9E38-854B-4F1C-9F28-AA4090993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987" y="4800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255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D7FDFF-EB7D-4730-B47D-10E341ACD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083" t="19418" r="45728" b="52057"/>
          <a:stretch/>
        </p:blipFill>
        <p:spPr>
          <a:xfrm>
            <a:off x="2846321" y="739826"/>
            <a:ext cx="3185689" cy="3157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29BB2C-D37D-4791-B0F3-35A8593C2D38}"/>
              </a:ext>
            </a:extLst>
          </p:cNvPr>
          <p:cNvSpPr txBox="1"/>
          <p:nvPr/>
        </p:nvSpPr>
        <p:spPr>
          <a:xfrm>
            <a:off x="227860" y="230819"/>
            <a:ext cx="22541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Practice</a:t>
            </a:r>
          </a:p>
        </p:txBody>
      </p:sp>
      <p:pic>
        <p:nvPicPr>
          <p:cNvPr id="1032" name="Picture 8" descr="Yr12 GCSE Maths Revision - a message for parents - Enniskillen Royal  Grammar School">
            <a:extLst>
              <a:ext uri="{FF2B5EF4-FFF2-40B4-BE49-F238E27FC236}">
                <a16:creationId xmlns:a16="http://schemas.microsoft.com/office/drawing/2014/main" id="{C387DA0C-062D-4D9B-AAEE-BAC691F41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225" y="0"/>
            <a:ext cx="1794775" cy="187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BB431F-B1E7-43B5-922E-0BB79E694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890" t="19055" r="26922" b="52057"/>
          <a:stretch/>
        </p:blipFill>
        <p:spPr>
          <a:xfrm>
            <a:off x="5901404" y="739826"/>
            <a:ext cx="3185689" cy="31976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F2E342-6AFF-4F3E-A907-0B89F5CAD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7862" y="4203668"/>
            <a:ext cx="2538088" cy="1914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4DD3CD-F3B3-48BA-B7FB-57642138F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5529" y="4102685"/>
            <a:ext cx="3477644" cy="1738822"/>
          </a:xfrm>
          <a:prstGeom prst="rect">
            <a:avLst/>
          </a:prstGeom>
        </p:spPr>
      </p:pic>
      <p:pic>
        <p:nvPicPr>
          <p:cNvPr id="2050" name="Picture 2" descr="4,944 Inspirational Quotes Illustrations &amp; Clip Art - iStock">
            <a:extLst>
              <a:ext uri="{FF2B5EF4-FFF2-40B4-BE49-F238E27FC236}">
                <a16:creationId xmlns:a16="http://schemas.microsoft.com/office/drawing/2014/main" id="{B47BA8BD-D306-4483-8107-DB92C83E5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92" y="4712676"/>
            <a:ext cx="2072280" cy="20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817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9FEC9B-07B0-4DA8-AC1A-921665060085}"/>
              </a:ext>
            </a:extLst>
          </p:cNvPr>
          <p:cNvSpPr txBox="1"/>
          <p:nvPr/>
        </p:nvSpPr>
        <p:spPr>
          <a:xfrm>
            <a:off x="399496" y="266330"/>
            <a:ext cx="4261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masis MT Pro Medium" panose="02040604050005020304" pitchFamily="18" charset="0"/>
              </a:rPr>
              <a:t>Answers to check</a:t>
            </a:r>
          </a:p>
        </p:txBody>
      </p:sp>
      <p:pic>
        <p:nvPicPr>
          <p:cNvPr id="2050" name="Picture 2" descr="YouthPOINT » Answers">
            <a:extLst>
              <a:ext uri="{FF2B5EF4-FFF2-40B4-BE49-F238E27FC236}">
                <a16:creationId xmlns:a16="http://schemas.microsoft.com/office/drawing/2014/main" id="{E8E76FC3-9A1D-4E5C-85DC-04FD8F44F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372" y="4257581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007D5-1895-4BE8-B496-72DE914C7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1332" t="30033" r="40603" b="62146"/>
          <a:stretch/>
        </p:blipFill>
        <p:spPr>
          <a:xfrm>
            <a:off x="4201642" y="1702842"/>
            <a:ext cx="1581150" cy="862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1BE12B-06F9-418C-9678-9C6035880E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665" t="30033" r="52944" b="31003"/>
          <a:stretch/>
        </p:blipFill>
        <p:spPr>
          <a:xfrm>
            <a:off x="2001367" y="1702842"/>
            <a:ext cx="1644951" cy="4296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0310EF-AEBA-4B42-88CA-673C89894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1168" y="2565364"/>
            <a:ext cx="1009650" cy="485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44BFD-9771-4D44-B188-1B10BB4EA3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368" y="3051139"/>
            <a:ext cx="809625" cy="419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514B88-5911-4685-9C1C-1C7C15FAA1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1168" y="3527389"/>
            <a:ext cx="914400" cy="4286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AA8A3D-585D-4DA3-860F-33C77D82F4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5943" y="4004149"/>
            <a:ext cx="781050" cy="495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040346-8563-4250-8BBB-4562BB7BBF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3555" y="4547584"/>
            <a:ext cx="904875" cy="514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7BAE02-125B-416D-B349-284853B674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03555" y="5110069"/>
            <a:ext cx="85725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4663FE-C18D-4A9B-811B-1BD9CE9259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85943" y="5624929"/>
            <a:ext cx="70485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79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What is engineering? | Live Science">
            <a:extLst>
              <a:ext uri="{FF2B5EF4-FFF2-40B4-BE49-F238E27FC236}">
                <a16:creationId xmlns:a16="http://schemas.microsoft.com/office/drawing/2014/main" id="{4FE4459A-BAB6-4266-9A56-C62606FDF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6CC293-9E26-4DE7-8076-7F9F61C404E7}"/>
              </a:ext>
            </a:extLst>
          </p:cNvPr>
          <p:cNvSpPr txBox="1"/>
          <p:nvPr/>
        </p:nvSpPr>
        <p:spPr>
          <a:xfrm>
            <a:off x="936944" y="2194921"/>
            <a:ext cx="97005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masis MT Pro" panose="02040504050005020304" pitchFamily="18" charset="0"/>
              </a:rPr>
              <a:t>Significant figures are important to show the precision of your answer. This is important in science and engineering because no measuring device can make a measurement with 100% precision. Using Significant figures allows the scientist to know how precise the answer is, or how much uncertainty there is.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8AB481-3D72-4882-A8FF-E01D28C7A28F}"/>
              </a:ext>
            </a:extLst>
          </p:cNvPr>
          <p:cNvSpPr txBox="1"/>
          <p:nvPr/>
        </p:nvSpPr>
        <p:spPr>
          <a:xfrm>
            <a:off x="936944" y="4712109"/>
            <a:ext cx="9590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masis MT Pro" panose="02040504050005020304" pitchFamily="18" charset="0"/>
              </a:rPr>
              <a:t>2002  has two significant zeroes, but 0.0103  has only 1 significant zero.</a:t>
            </a:r>
          </a:p>
        </p:txBody>
      </p:sp>
      <p:pic>
        <p:nvPicPr>
          <p:cNvPr id="3074" name="Picture 2" descr="Significant Figures Calculator and Counter">
            <a:extLst>
              <a:ext uri="{FF2B5EF4-FFF2-40B4-BE49-F238E27FC236}">
                <a16:creationId xmlns:a16="http://schemas.microsoft.com/office/drawing/2014/main" id="{7DBC13C7-466E-45B7-8B01-6081E66A9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6" y="172963"/>
            <a:ext cx="352425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528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masis MT Pro Medium" panose="02040604050005020304" pitchFamily="18" charset="0"/>
              </a:rPr>
              <a:t>Significant Figures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masis MT Pro" panose="02040504050005020304" pitchFamily="18" charset="0"/>
              </a:rPr>
              <a:t>The number of digits counted to the right from the leftmost positive digit is called the 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  <a:latin typeface="Amasis MT Pro" panose="02040504050005020304" pitchFamily="18" charset="0"/>
              </a:rPr>
              <a:t>number of significant figures</a:t>
            </a:r>
            <a:r>
              <a:rPr lang="en-US" dirty="0">
                <a:latin typeface="Amasis MT Pro" panose="02040504050005020304" pitchFamily="18" charset="0"/>
              </a:rPr>
              <a:t>. For example,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  <a:latin typeface="Amasis MT Pro" panose="02040504050005020304" pitchFamily="18" charset="0"/>
              </a:rPr>
              <a:t>26.103</a:t>
            </a:r>
            <a:r>
              <a:rPr lang="en-US" dirty="0">
                <a:latin typeface="Amasis MT Pro" panose="02040504050005020304" pitchFamily="18" charset="0"/>
              </a:rPr>
              <a:t>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</a:rPr>
              <a:t>0.00304,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masis MT Pro" panose="02040504050005020304" pitchFamily="18" charset="0"/>
              </a:rPr>
              <a:t>202.000</a:t>
            </a:r>
            <a:r>
              <a:rPr lang="en-US" dirty="0">
                <a:latin typeface="Amasis MT Pro" panose="02040504050005020304" pitchFamily="18" charset="0"/>
              </a:rPr>
              <a:t> and </a:t>
            </a:r>
            <a:r>
              <a:rPr lang="en-US" dirty="0">
                <a:solidFill>
                  <a:srgbClr val="00B0F0"/>
                </a:solidFill>
                <a:latin typeface="Amasis MT Pro" panose="02040504050005020304" pitchFamily="18" charset="0"/>
              </a:rPr>
              <a:t>0.003040</a:t>
            </a:r>
            <a:r>
              <a:rPr lang="en-US" dirty="0">
                <a:latin typeface="Amasis MT Pro" panose="02040504050005020304" pitchFamily="18" charset="0"/>
              </a:rPr>
              <a:t> are quoted to </a:t>
            </a:r>
            <a:r>
              <a:rPr lang="en-US" dirty="0">
                <a:solidFill>
                  <a:schemeClr val="accent2"/>
                </a:solidFill>
                <a:latin typeface="Amasis MT Pro" panose="02040504050005020304" pitchFamily="18" charset="0"/>
              </a:rPr>
              <a:t>5</a:t>
            </a:r>
            <a:r>
              <a:rPr lang="en-US" dirty="0">
                <a:latin typeface="Amasis MT Pro" panose="02040504050005020304" pitchFamily="18" charset="0"/>
              </a:rPr>
              <a:t>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</a:rPr>
              <a:t>3</a:t>
            </a:r>
            <a:r>
              <a:rPr lang="en-US" dirty="0">
                <a:latin typeface="Amasis MT Pro" panose="02040504050005020304" pitchFamily="18" charset="0"/>
              </a:rPr>
              <a:t>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masis MT Pro" panose="02040504050005020304" pitchFamily="18" charset="0"/>
              </a:rPr>
              <a:t>6</a:t>
            </a:r>
            <a:r>
              <a:rPr lang="en-US" dirty="0">
                <a:latin typeface="Amasis MT Pro" panose="02040504050005020304" pitchFamily="18" charset="0"/>
              </a:rPr>
              <a:t>, </a:t>
            </a:r>
            <a:r>
              <a:rPr lang="en-US" dirty="0">
                <a:solidFill>
                  <a:srgbClr val="00B0F0"/>
                </a:solidFill>
                <a:latin typeface="Amasis MT Pro" panose="02040504050005020304" pitchFamily="18" charset="0"/>
              </a:rPr>
              <a:t>4</a:t>
            </a:r>
            <a:r>
              <a:rPr lang="en-US" dirty="0">
                <a:latin typeface="Amasis MT Pro" panose="02040504050005020304" pitchFamily="18" charset="0"/>
              </a:rPr>
              <a:t> significant figures respectively.</a:t>
            </a:r>
          </a:p>
        </p:txBody>
      </p:sp>
      <p:pic>
        <p:nvPicPr>
          <p:cNvPr id="1026" name="Picture 2" descr="Counting &amp; Rounding Off Significant Figures - Ms. J.Kim's Science Cl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1" y="3844926"/>
            <a:ext cx="6379247" cy="233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ds Math: Significant Digits or Fig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49" y="3709988"/>
            <a:ext cx="5968139" cy="141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604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PT - Significant Figures Rules: PowerPoint Presentation, free download -  ID:2384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06" y="452786"/>
            <a:ext cx="7936568" cy="595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eeping White Transparent, Keep On Studying, Greetings, Motivation Quote,  Motivation Lettering PNG Image For Free Download">
            <a:extLst>
              <a:ext uri="{FF2B5EF4-FFF2-40B4-BE49-F238E27FC236}">
                <a16:creationId xmlns:a16="http://schemas.microsoft.com/office/drawing/2014/main" id="{542BBECC-A6BF-4DB8-B966-C5E3C6110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023" y="179108"/>
            <a:ext cx="2086465" cy="2086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524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11E716B-913E-4CE5-847A-3EEEB06E9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62" y="3567962"/>
            <a:ext cx="5384212" cy="282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793610-A9F0-4C55-8FDE-AB3845BDA0CB}"/>
              </a:ext>
            </a:extLst>
          </p:cNvPr>
          <p:cNvSpPr txBox="1"/>
          <p:nvPr/>
        </p:nvSpPr>
        <p:spPr>
          <a:xfrm>
            <a:off x="357808" y="463326"/>
            <a:ext cx="10363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Sometimes, you'll be asked to round with significant figures. Significant figures have to do with the number of digits known with a degree of certainty. Keeping track of this number is important when gathering data from an experiment because it minimizes error. Here are the rules for significant figures:</a:t>
            </a:r>
          </a:p>
          <a:p>
            <a:endParaRPr lang="en-US" dirty="0">
              <a:latin typeface="Amasis MT Pro" panose="02040504050005020304" pitchFamily="18" charset="0"/>
            </a:endParaRPr>
          </a:p>
          <a:p>
            <a:r>
              <a:rPr lang="en-US" dirty="0">
                <a:latin typeface="Amasis MT Pro" panose="02040504050005020304" pitchFamily="18" charset="0"/>
              </a:rPr>
              <a:t>1.  All nonzero digits are significant.</a:t>
            </a:r>
          </a:p>
          <a:p>
            <a:r>
              <a:rPr lang="en-US" dirty="0">
                <a:latin typeface="Amasis MT Pro" panose="02040504050005020304" pitchFamily="18" charset="0"/>
              </a:rPr>
              <a:t>2.  All zeroes between nonzero digits are significant.</a:t>
            </a:r>
          </a:p>
          <a:p>
            <a:r>
              <a:rPr lang="en-US" dirty="0">
                <a:latin typeface="Amasis MT Pro" panose="02040504050005020304" pitchFamily="18" charset="0"/>
              </a:rPr>
              <a:t>3.  Trailing zeroes to the right of a decimal point are significant.</a:t>
            </a:r>
          </a:p>
          <a:p>
            <a:r>
              <a:rPr lang="en-US" dirty="0">
                <a:latin typeface="Amasis MT Pro" panose="02040504050005020304" pitchFamily="18" charset="0"/>
              </a:rPr>
              <a:t>4.  Leading zeroes to the left of the first non-zero number are not significant.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7A0AB-CF10-4D42-848A-8BFAF1793651}"/>
              </a:ext>
            </a:extLst>
          </p:cNvPr>
          <p:cNvSpPr txBox="1"/>
          <p:nvPr/>
        </p:nvSpPr>
        <p:spPr>
          <a:xfrm>
            <a:off x="569846" y="3105974"/>
            <a:ext cx="8282609" cy="31393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002060"/>
                </a:solidFill>
                <a:effectLst/>
                <a:latin typeface="Gotham"/>
              </a:rPr>
              <a:t>Here are some examples. Can you see which rule applies?</a:t>
            </a:r>
          </a:p>
          <a:p>
            <a:pPr algn="l"/>
            <a:endParaRPr lang="en-US" b="0" i="0" dirty="0">
              <a:solidFill>
                <a:srgbClr val="002060"/>
              </a:solidFill>
              <a:effectLst/>
              <a:latin typeface="Gotham"/>
            </a:endParaRPr>
          </a:p>
          <a:p>
            <a:pPr algn="l"/>
            <a:r>
              <a:rPr lang="en-US" b="0" i="0" dirty="0">
                <a:solidFill>
                  <a:srgbClr val="002060"/>
                </a:solidFill>
                <a:effectLst/>
                <a:latin typeface="Gotham"/>
              </a:rPr>
              <a:t>1.23 has  _____________  figures</a:t>
            </a:r>
          </a:p>
          <a:p>
            <a:pPr algn="l"/>
            <a:endParaRPr lang="en-US" b="0" i="0" dirty="0">
              <a:solidFill>
                <a:srgbClr val="002060"/>
              </a:solidFill>
              <a:effectLst/>
              <a:latin typeface="Gotham"/>
            </a:endParaRPr>
          </a:p>
          <a:p>
            <a:pPr algn="l"/>
            <a:r>
              <a:rPr lang="en-US" b="0" i="0" dirty="0">
                <a:solidFill>
                  <a:srgbClr val="002060"/>
                </a:solidFill>
                <a:effectLst/>
                <a:latin typeface="Gotham"/>
              </a:rPr>
              <a:t>1001 has  ____________ figures</a:t>
            </a:r>
          </a:p>
          <a:p>
            <a:pPr algn="l"/>
            <a:endParaRPr lang="en-US" b="0" i="0" dirty="0">
              <a:solidFill>
                <a:srgbClr val="002060"/>
              </a:solidFill>
              <a:effectLst/>
              <a:latin typeface="Gotham"/>
            </a:endParaRPr>
          </a:p>
          <a:p>
            <a:pPr algn="l"/>
            <a:r>
              <a:rPr lang="en-US" b="0" i="0" dirty="0">
                <a:solidFill>
                  <a:srgbClr val="002060"/>
                </a:solidFill>
                <a:effectLst/>
                <a:latin typeface="Gotham"/>
              </a:rPr>
              <a:t>2.03 has ____________ figures</a:t>
            </a:r>
          </a:p>
          <a:p>
            <a:pPr algn="l"/>
            <a:endParaRPr lang="en-US" b="0" i="0" dirty="0">
              <a:solidFill>
                <a:srgbClr val="002060"/>
              </a:solidFill>
              <a:effectLst/>
              <a:latin typeface="Gotham"/>
            </a:endParaRPr>
          </a:p>
          <a:p>
            <a:pPr algn="l"/>
            <a:r>
              <a:rPr lang="en-US" b="0" i="0" dirty="0">
                <a:solidFill>
                  <a:srgbClr val="002060"/>
                </a:solidFill>
                <a:effectLst/>
                <a:latin typeface="Gotham"/>
              </a:rPr>
              <a:t>0.033 has ____________ figures</a:t>
            </a:r>
          </a:p>
          <a:p>
            <a:pPr algn="l"/>
            <a:endParaRPr lang="en-US" b="0" i="0" dirty="0">
              <a:solidFill>
                <a:srgbClr val="002060"/>
              </a:solidFill>
              <a:effectLst/>
              <a:latin typeface="Gotham"/>
            </a:endParaRPr>
          </a:p>
          <a:p>
            <a:pPr algn="l"/>
            <a:r>
              <a:rPr lang="en-US" b="0" i="0" dirty="0">
                <a:solidFill>
                  <a:srgbClr val="002060"/>
                </a:solidFill>
                <a:effectLst/>
                <a:latin typeface="Gotham"/>
              </a:rPr>
              <a:t>0.20 has _______________ figures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2FEE1F-7AB2-4786-8638-65CAB6DB6F2D}"/>
              </a:ext>
            </a:extLst>
          </p:cNvPr>
          <p:cNvSpPr txBox="1"/>
          <p:nvPr/>
        </p:nvSpPr>
        <p:spPr>
          <a:xfrm>
            <a:off x="1537251" y="3567962"/>
            <a:ext cx="1311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50000"/>
                  </a:schemeClr>
                </a:solidFill>
                <a:effectLst/>
                <a:latin typeface="Gotham"/>
              </a:rPr>
              <a:t>3 significant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664154-9FC6-404E-9CED-D8F3B28A30F7}"/>
              </a:ext>
            </a:extLst>
          </p:cNvPr>
          <p:cNvSpPr txBox="1"/>
          <p:nvPr/>
        </p:nvSpPr>
        <p:spPr>
          <a:xfrm>
            <a:off x="1537251" y="4164305"/>
            <a:ext cx="1351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50000"/>
                  </a:schemeClr>
                </a:solidFill>
                <a:effectLst/>
                <a:latin typeface="Gotham"/>
              </a:rPr>
              <a:t>4 significant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4AD64C-761D-45B7-9200-44AAF24A3767}"/>
              </a:ext>
            </a:extLst>
          </p:cNvPr>
          <p:cNvSpPr txBox="1"/>
          <p:nvPr/>
        </p:nvSpPr>
        <p:spPr>
          <a:xfrm>
            <a:off x="1537251" y="4702005"/>
            <a:ext cx="1391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50000"/>
                  </a:schemeClr>
                </a:solidFill>
                <a:effectLst/>
                <a:latin typeface="Gotham"/>
              </a:rPr>
              <a:t>3 significant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445282-AC7B-48D6-8E34-7934ADB0D9F1}"/>
              </a:ext>
            </a:extLst>
          </p:cNvPr>
          <p:cNvSpPr txBox="1"/>
          <p:nvPr/>
        </p:nvSpPr>
        <p:spPr>
          <a:xfrm>
            <a:off x="1649894" y="5228365"/>
            <a:ext cx="1378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50000"/>
                  </a:schemeClr>
                </a:solidFill>
                <a:effectLst/>
                <a:latin typeface="Gotham"/>
              </a:rPr>
              <a:t>2 significant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C39A09-3595-4C71-998C-C247CE756764}"/>
              </a:ext>
            </a:extLst>
          </p:cNvPr>
          <p:cNvSpPr txBox="1"/>
          <p:nvPr/>
        </p:nvSpPr>
        <p:spPr>
          <a:xfrm>
            <a:off x="1537250" y="5736830"/>
            <a:ext cx="1895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50000"/>
                  </a:schemeClr>
                </a:solidFill>
                <a:effectLst/>
                <a:latin typeface="Gotham"/>
              </a:rPr>
              <a:t>2 only significant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3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1F3134-DE08-49C3-AF0D-80DC97742BC9}"/>
              </a:ext>
            </a:extLst>
          </p:cNvPr>
          <p:cNvSpPr txBox="1"/>
          <p:nvPr/>
        </p:nvSpPr>
        <p:spPr>
          <a:xfrm>
            <a:off x="463826" y="889843"/>
            <a:ext cx="490330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1. Find the number of significant figure in each of the following: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(a) 7.3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(b) 162.5 m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(c) 306 g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(d) 3.57 m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(e) 7.005 kg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(f) 0.045 km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(g) 0.00234 l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(h) 82.030 mg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930581-AAFC-4688-A845-54E783CFF836}"/>
              </a:ext>
            </a:extLst>
          </p:cNvPr>
          <p:cNvSpPr txBox="1"/>
          <p:nvPr/>
        </p:nvSpPr>
        <p:spPr>
          <a:xfrm>
            <a:off x="6374296" y="889843"/>
            <a:ext cx="49033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2. Round off each of the following correct up to 3 significant figures: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(a) 56.4517 g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(b) 5.20763 kg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(c) 33.311 km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(d) 50.001 cm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(e) 0.0012485 m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(f) 0.0013020 l</a:t>
            </a:r>
          </a:p>
        </p:txBody>
      </p:sp>
    </p:spTree>
    <p:extLst>
      <p:ext uri="{BB962C8B-B14F-4D97-AF65-F5344CB8AC3E}">
        <p14:creationId xmlns:p14="http://schemas.microsoft.com/office/powerpoint/2010/main" val="39564108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8" name="Rectangle 72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9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0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  <a:latin typeface="Amasis MT Pro Medium" panose="02040604050005020304" pitchFamily="18" charset="0"/>
              </a:rPr>
              <a:t>Scientific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82189" y="2494450"/>
                <a:ext cx="5773883" cy="1106879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193.034 = 1.93034 × 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0.003040 = 3.040 × </m:t>
                    </m:r>
                    <m:sSup>
                      <m:sSupPr>
                        <m:ctrlP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82189" y="2494450"/>
                <a:ext cx="5773883" cy="1106879"/>
              </a:xfrm>
              <a:blipFill>
                <a:blip r:embed="rId2"/>
                <a:stretch>
                  <a:fillRect l="-1373" t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781DB97D-24BC-4A8E-86B9-A8A4918AE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3143" y="451983"/>
            <a:ext cx="2518389" cy="178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lgebra - Ch. 4: Exponents &amp;amp; Scientific Notation (21 of 33) Write Numbers  in Scientific Notation 3 - YouTube">
            <a:extLst>
              <a:ext uri="{FF2B5EF4-FFF2-40B4-BE49-F238E27FC236}">
                <a16:creationId xmlns:a16="http://schemas.microsoft.com/office/drawing/2014/main" id="{2FA53B02-5C94-4B54-A4E6-5CDBFC418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 t="20325" r="16412" b="14156"/>
          <a:stretch/>
        </p:blipFill>
        <p:spPr bwMode="auto">
          <a:xfrm>
            <a:off x="8019308" y="3338002"/>
            <a:ext cx="3907205" cy="276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ignificant Figures | Passy's World of Mathematics">
            <a:extLst>
              <a:ext uri="{FF2B5EF4-FFF2-40B4-BE49-F238E27FC236}">
                <a16:creationId xmlns:a16="http://schemas.microsoft.com/office/drawing/2014/main" id="{DDA1F469-9CE3-47DF-81F8-0B8773FEA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46"/>
          <a:stretch/>
        </p:blipFill>
        <p:spPr bwMode="auto">
          <a:xfrm>
            <a:off x="2188795" y="3827028"/>
            <a:ext cx="3907205" cy="265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40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y It Clip Art">
            <a:extLst>
              <a:ext uri="{FF2B5EF4-FFF2-40B4-BE49-F238E27FC236}">
                <a16:creationId xmlns:a16="http://schemas.microsoft.com/office/drawing/2014/main" id="{3FABBB8B-3DC4-4FF1-A4F5-23F009D1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6675"/>
            <a:ext cx="3114675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FE794E-7FE2-4791-B33B-5544AFAED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87" t="29444" r="14922" b="26250"/>
          <a:stretch/>
        </p:blipFill>
        <p:spPr>
          <a:xfrm>
            <a:off x="2843169" y="2063248"/>
            <a:ext cx="9116948" cy="450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458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DCD71-86A3-4355-972F-88072CD409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03" t="29070" r="29687" b="12639"/>
          <a:stretch/>
        </p:blipFill>
        <p:spPr>
          <a:xfrm>
            <a:off x="729405" y="1856317"/>
            <a:ext cx="4829176" cy="3997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12C47A-4D9F-4C8B-BCF6-8C374CBCD6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41" t="19305" r="28750" b="20417"/>
          <a:stretch/>
        </p:blipFill>
        <p:spPr>
          <a:xfrm>
            <a:off x="6287986" y="1856317"/>
            <a:ext cx="4829176" cy="41338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9DBD38-556C-431B-811B-66F9FBB6AD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12" t="22917" r="41016" b="24305"/>
          <a:stretch/>
        </p:blipFill>
        <p:spPr>
          <a:xfrm>
            <a:off x="2694833" y="2234446"/>
            <a:ext cx="1362075" cy="3619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7052D2-74B3-4F10-A409-2AF29FF1CA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047" t="33056" r="41094" b="15139"/>
          <a:stretch/>
        </p:blipFill>
        <p:spPr>
          <a:xfrm>
            <a:off x="8418983" y="2234446"/>
            <a:ext cx="1323976" cy="3552825"/>
          </a:xfrm>
          <a:prstGeom prst="rect">
            <a:avLst/>
          </a:prstGeom>
        </p:spPr>
      </p:pic>
      <p:pic>
        <p:nvPicPr>
          <p:cNvPr id="8194" name="Picture 2" descr="1,573,567 Practice Images, Stock Photos &amp; Vectors | Shutterstock">
            <a:extLst>
              <a:ext uri="{FF2B5EF4-FFF2-40B4-BE49-F238E27FC236}">
                <a16:creationId xmlns:a16="http://schemas.microsoft.com/office/drawing/2014/main" id="{F524DE63-CE7D-4D9A-A6E2-5005AE1DC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"/>
          <a:stretch/>
        </p:blipFill>
        <p:spPr bwMode="auto">
          <a:xfrm>
            <a:off x="4929570" y="167744"/>
            <a:ext cx="206844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28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F57F-F79D-4B6A-9E03-56D1547E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686" y="262064"/>
            <a:ext cx="2791265" cy="1325563"/>
          </a:xfrm>
        </p:spPr>
        <p:txBody>
          <a:bodyPr/>
          <a:lstStyle/>
          <a:p>
            <a:r>
              <a:rPr lang="en-US" b="1" dirty="0">
                <a:latin typeface="Amasis MT Pro" panose="02040504050005020304" pitchFamily="18" charset="0"/>
              </a:rPr>
              <a:t>Factorial</a:t>
            </a:r>
          </a:p>
        </p:txBody>
      </p:sp>
      <p:pic>
        <p:nvPicPr>
          <p:cNvPr id="2052" name="Picture 4" descr="Math Example--Combinatorics--Factorial Expressions: Example 1 | Media4Math">
            <a:extLst>
              <a:ext uri="{FF2B5EF4-FFF2-40B4-BE49-F238E27FC236}">
                <a16:creationId xmlns:a16="http://schemas.microsoft.com/office/drawing/2014/main" id="{B6C17196-68FA-4BE6-8B28-3C4AB1E6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618" y="1325563"/>
            <a:ext cx="8341363" cy="5270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actorial Calculator - Solve n! - Inch Calculator">
            <a:extLst>
              <a:ext uri="{FF2B5EF4-FFF2-40B4-BE49-F238E27FC236}">
                <a16:creationId xmlns:a16="http://schemas.microsoft.com/office/drawing/2014/main" id="{2CF015F0-80EF-4AB9-A12B-E4A16176AB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t="42689" r="25694"/>
          <a:stretch/>
        </p:blipFill>
        <p:spPr bwMode="auto">
          <a:xfrm>
            <a:off x="177019" y="4978150"/>
            <a:ext cx="3663462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EF35FE3-3357-4622-8F0A-251B3741197D}"/>
                  </a:ext>
                </a:extLst>
              </p:cNvPr>
              <p:cNvSpPr txBox="1"/>
              <p:nvPr/>
            </p:nvSpPr>
            <p:spPr>
              <a:xfrm>
                <a:off x="393645" y="4670373"/>
                <a:ext cx="75161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0!=1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EF35FE3-3357-4622-8F0A-251B37411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45" y="4670373"/>
                <a:ext cx="751616" cy="307777"/>
              </a:xfrm>
              <a:prstGeom prst="rect">
                <a:avLst/>
              </a:prstGeom>
              <a:blipFill>
                <a:blip r:embed="rId5"/>
                <a:stretch>
                  <a:fillRect l="-8130" r="-7317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8AA750-1FC5-451C-977A-B90AE88F430F}"/>
              </a:ext>
            </a:extLst>
          </p:cNvPr>
          <p:cNvSpPr/>
          <p:nvPr/>
        </p:nvSpPr>
        <p:spPr>
          <a:xfrm>
            <a:off x="177019" y="4431747"/>
            <a:ext cx="3663462" cy="234930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 descr="Factorial Notation . . . !">
            <a:extLst>
              <a:ext uri="{FF2B5EF4-FFF2-40B4-BE49-F238E27FC236}">
                <a16:creationId xmlns:a16="http://schemas.microsoft.com/office/drawing/2014/main" id="{0CFB5F55-7264-41FB-BD5B-319F5E72B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3" y="1541907"/>
            <a:ext cx="18002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9899DF-F545-4493-B315-78AD3C949ECB}"/>
              </a:ext>
            </a:extLst>
          </p:cNvPr>
          <p:cNvSpPr txBox="1"/>
          <p:nvPr/>
        </p:nvSpPr>
        <p:spPr>
          <a:xfrm>
            <a:off x="569933" y="3708099"/>
            <a:ext cx="2205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masis MT Pro" panose="02040504050005020304" pitchFamily="18" charset="0"/>
              </a:rPr>
              <a:t>exclamation mark</a:t>
            </a:r>
          </a:p>
        </p:txBody>
      </p:sp>
      <p:pic>
        <p:nvPicPr>
          <p:cNvPr id="5122" name="Picture 2" descr="Amazon.com: STUDY NOW BE PROUD LATER: Journal/Notebook: 9781658086547:  sanavoc, sanavoc: Books">
            <a:extLst>
              <a:ext uri="{FF2B5EF4-FFF2-40B4-BE49-F238E27FC236}">
                <a16:creationId xmlns:a16="http://schemas.microsoft.com/office/drawing/2014/main" id="{C54AF7CB-FC91-4D3E-81EB-955E5D338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r="30611" b="6666"/>
          <a:stretch/>
        </p:blipFill>
        <p:spPr bwMode="auto">
          <a:xfrm>
            <a:off x="10350631" y="13971"/>
            <a:ext cx="1593130" cy="225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608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5B189-6964-4CED-B58A-B5728DE9EC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22" t="22346" r="18309" b="32299"/>
          <a:stretch/>
        </p:blipFill>
        <p:spPr>
          <a:xfrm>
            <a:off x="1286007" y="1940773"/>
            <a:ext cx="9410617" cy="4462975"/>
          </a:xfrm>
          <a:prstGeom prst="rect">
            <a:avLst/>
          </a:prstGeom>
        </p:spPr>
      </p:pic>
      <p:pic>
        <p:nvPicPr>
          <p:cNvPr id="4" name="Picture 3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C7E45A58-5BF0-42AD-8408-AF41430D6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3" t="58438" r="4162" b="7924"/>
          <a:stretch/>
        </p:blipFill>
        <p:spPr bwMode="auto">
          <a:xfrm>
            <a:off x="535355" y="1769806"/>
            <a:ext cx="681177" cy="73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ractice makes progress&quot; Sticker for Sale by revanth26 | Redbubble">
            <a:extLst>
              <a:ext uri="{FF2B5EF4-FFF2-40B4-BE49-F238E27FC236}">
                <a16:creationId xmlns:a16="http://schemas.microsoft.com/office/drawing/2014/main" id="{6BBEE16A-CC48-466E-B0ED-BD878ED69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810" y="0"/>
            <a:ext cx="2260190" cy="2260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5241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D547CD-16C7-4C6C-B876-FEC598258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92" t="26861" r="20846" b="42560"/>
          <a:stretch/>
        </p:blipFill>
        <p:spPr>
          <a:xfrm>
            <a:off x="2551601" y="456429"/>
            <a:ext cx="8295406" cy="2771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CDFA51-9EEB-42C0-8861-66EA7103227E}"/>
              </a:ext>
            </a:extLst>
          </p:cNvPr>
          <p:cNvSpPr txBox="1"/>
          <p:nvPr/>
        </p:nvSpPr>
        <p:spPr>
          <a:xfrm>
            <a:off x="1135243" y="3606554"/>
            <a:ext cx="3762568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masis MT Pro" panose="02040504050005020304" pitchFamily="18" charset="0"/>
              </a:rPr>
              <a:t>More examples to solve: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F698C1-887B-4656-AE88-8CB909655D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90" t="24373" r="61692" b="66392"/>
          <a:stretch/>
        </p:blipFill>
        <p:spPr>
          <a:xfrm>
            <a:off x="925301" y="4502108"/>
            <a:ext cx="1677222" cy="1113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5A95B2-D18F-4435-9A23-707EFEEEC0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62" t="41226" r="63885" b="48512"/>
          <a:stretch/>
        </p:blipFill>
        <p:spPr>
          <a:xfrm>
            <a:off x="3373659" y="5359016"/>
            <a:ext cx="1252024" cy="1277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ED0B4F-D3DE-4C78-8CC0-BCA96428AC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8" t="63216" r="69465" b="29287"/>
          <a:stretch/>
        </p:blipFill>
        <p:spPr>
          <a:xfrm>
            <a:off x="10165472" y="5598851"/>
            <a:ext cx="1143527" cy="841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6067B9-C530-48BE-8DC3-7A65A0C261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8" t="40249" r="67115" b="51648"/>
          <a:stretch/>
        </p:blipFill>
        <p:spPr>
          <a:xfrm>
            <a:off x="7428182" y="5664413"/>
            <a:ext cx="1612805" cy="909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8D575F-11AC-4DA5-9AE0-F708AE8AB6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8" t="48594" r="69465" b="44514"/>
          <a:stretch/>
        </p:blipFill>
        <p:spPr>
          <a:xfrm>
            <a:off x="7409694" y="4335296"/>
            <a:ext cx="1143526" cy="773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062617-785D-44C9-8B4F-B51F9B51DF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8" t="56382" r="71954" b="36671"/>
          <a:stretch/>
        </p:blipFill>
        <p:spPr>
          <a:xfrm>
            <a:off x="5495230" y="4706590"/>
            <a:ext cx="646613" cy="779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2D5C94-13F9-465F-9B4A-405F616164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8" t="71506" r="69465" b="19321"/>
          <a:stretch/>
        </p:blipFill>
        <p:spPr>
          <a:xfrm>
            <a:off x="10275243" y="4335296"/>
            <a:ext cx="1143527" cy="1029805"/>
          </a:xfrm>
          <a:prstGeom prst="rect">
            <a:avLst/>
          </a:prstGeom>
        </p:spPr>
      </p:pic>
      <p:pic>
        <p:nvPicPr>
          <p:cNvPr id="16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8C94A805-7BC1-4CFF-A225-031F27C75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7439" r="80842" b="55377"/>
          <a:stretch/>
        </p:blipFill>
        <p:spPr bwMode="auto">
          <a:xfrm>
            <a:off x="229591" y="4722158"/>
            <a:ext cx="598020" cy="55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A69C1D16-8041-419E-AC31-8C0EF6F832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10641" r="61750" b="56560"/>
          <a:stretch/>
        </p:blipFill>
        <p:spPr bwMode="auto">
          <a:xfrm>
            <a:off x="2696021" y="5718764"/>
            <a:ext cx="573134" cy="48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8E5F2533-4026-4C49-87B3-80B4687B0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7" t="11486" r="42386" b="58229"/>
          <a:stretch/>
        </p:blipFill>
        <p:spPr bwMode="auto">
          <a:xfrm>
            <a:off x="4883273" y="4849667"/>
            <a:ext cx="611957" cy="49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5DC26AF0-A93A-495A-9F45-806175849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7" t="11165" r="23633" b="57837"/>
          <a:stretch/>
        </p:blipFill>
        <p:spPr bwMode="auto">
          <a:xfrm>
            <a:off x="6858090" y="4520705"/>
            <a:ext cx="506788" cy="44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7F09DC42-F3DB-4DAB-8813-2D1264ACA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86" t="11492" r="4353" b="57990"/>
          <a:stretch/>
        </p:blipFill>
        <p:spPr bwMode="auto">
          <a:xfrm>
            <a:off x="9554193" y="4537361"/>
            <a:ext cx="547126" cy="45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4775ED2F-7EB0-4654-8C20-25C95445C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7439" r="80842" b="55377"/>
          <a:stretch/>
        </p:blipFill>
        <p:spPr bwMode="auto">
          <a:xfrm>
            <a:off x="6830162" y="5895771"/>
            <a:ext cx="598020" cy="55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839790B9-B7D8-423F-BA09-3A9524A3A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10641" r="61750" b="56560"/>
          <a:stretch/>
        </p:blipFill>
        <p:spPr bwMode="auto">
          <a:xfrm>
            <a:off x="9554193" y="5874448"/>
            <a:ext cx="573134" cy="48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6E441A32-9C32-4EDB-B4AD-DE2FF2356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5" t="58438" r="23517" b="8727"/>
          <a:stretch/>
        </p:blipFill>
        <p:spPr bwMode="auto">
          <a:xfrm>
            <a:off x="1929180" y="456429"/>
            <a:ext cx="572172" cy="60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AADD7E04-42A7-4A79-95ED-14D004E50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" t="59008" r="82096" b="8728"/>
          <a:stretch/>
        </p:blipFill>
        <p:spPr bwMode="auto">
          <a:xfrm>
            <a:off x="430199" y="3561798"/>
            <a:ext cx="602188" cy="56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7015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actorials - Example and Practice Problems - Neurochispas En">
            <a:extLst>
              <a:ext uri="{FF2B5EF4-FFF2-40B4-BE49-F238E27FC236}">
                <a16:creationId xmlns:a16="http://schemas.microsoft.com/office/drawing/2014/main" id="{3DD9815E-1617-4695-B08F-73B8250F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471" y="1586241"/>
            <a:ext cx="6348366" cy="353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ry Stock Illustrations – 14,827 Try Stock Illustrations, Vectors &amp; Clipart  - Dreamstime">
            <a:extLst>
              <a:ext uri="{FF2B5EF4-FFF2-40B4-BE49-F238E27FC236}">
                <a16:creationId xmlns:a16="http://schemas.microsoft.com/office/drawing/2014/main" id="{799B4515-ECDC-412C-BC85-7262EC51D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7" y="3833445"/>
            <a:ext cx="3420794" cy="256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8319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id you know - Free communications icons">
            <a:extLst>
              <a:ext uri="{FF2B5EF4-FFF2-40B4-BE49-F238E27FC236}">
                <a16:creationId xmlns:a16="http://schemas.microsoft.com/office/drawing/2014/main" id="{4680ABC8-BB5F-4F55-B4C2-A5D3B5F24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9" y="105747"/>
            <a:ext cx="1873882" cy="187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lip Art Internet Png - Icon Vector Globe Png, Transparent Png ,  Transparent Png Image - PNGitem">
            <a:extLst>
              <a:ext uri="{FF2B5EF4-FFF2-40B4-BE49-F238E27FC236}">
                <a16:creationId xmlns:a16="http://schemas.microsoft.com/office/drawing/2014/main" id="{1ADA7FC2-C0CA-4FCC-9E49-5B4030236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552" y="5827686"/>
            <a:ext cx="661780" cy="64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4AC944-FF4E-497A-889B-FE3753F4570E}"/>
              </a:ext>
            </a:extLst>
          </p:cNvPr>
          <p:cNvSpPr txBox="1"/>
          <p:nvPr/>
        </p:nvSpPr>
        <p:spPr>
          <a:xfrm>
            <a:off x="3048000" y="59650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  <a:hlinkClick r:id="rId4"/>
              </a:rPr>
              <a:t>https://www.youtube.com/watch?v=8KkKuTCFvzI</a:t>
            </a:r>
            <a:r>
              <a:rPr lang="en-US" dirty="0">
                <a:latin typeface="Amasis MT Pro" panose="02040504050005020304" pitchFamily="18" charset="0"/>
              </a:rPr>
              <a:t> </a:t>
            </a:r>
          </a:p>
        </p:txBody>
      </p:sp>
      <p:pic>
        <p:nvPicPr>
          <p:cNvPr id="8196" name="Picture 4" descr="TED Talk: The Longest Study on Happiness | Cubex">
            <a:extLst>
              <a:ext uri="{FF2B5EF4-FFF2-40B4-BE49-F238E27FC236}">
                <a16:creationId xmlns:a16="http://schemas.microsoft.com/office/drawing/2014/main" id="{5FE60DE5-AF11-49B0-9E61-F3E7C5C80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056" y="196883"/>
            <a:ext cx="3879405" cy="222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80062B-A8CA-4FD9-AB97-850A4F5D070D}"/>
              </a:ext>
            </a:extLst>
          </p:cNvPr>
          <p:cNvSpPr txBox="1"/>
          <p:nvPr/>
        </p:nvSpPr>
        <p:spPr>
          <a:xfrm>
            <a:off x="2573517" y="708295"/>
            <a:ext cx="48987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masis MT Pro" panose="02040504050005020304" pitchFamily="18" charset="0"/>
              </a:rPr>
              <a:t>What makes a good life? Lessons from the longest study on happiness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F0AB8B-2D65-4B0D-9493-B811BFB8DDBD}"/>
              </a:ext>
            </a:extLst>
          </p:cNvPr>
          <p:cNvSpPr txBox="1"/>
          <p:nvPr/>
        </p:nvSpPr>
        <p:spPr>
          <a:xfrm>
            <a:off x="9108650" y="2539680"/>
            <a:ext cx="20432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Robert Waldinger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7AA37-619D-4F1C-8CA0-D921AA80CC7E}"/>
              </a:ext>
            </a:extLst>
          </p:cNvPr>
          <p:cNvSpPr txBox="1"/>
          <p:nvPr/>
        </p:nvSpPr>
        <p:spPr>
          <a:xfrm>
            <a:off x="1721918" y="3582462"/>
            <a:ext cx="8748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masis MT Pro" panose="02040504050005020304" pitchFamily="18" charset="0"/>
              </a:rPr>
              <a:t>What keeps us healthy and happy as we go through life?</a:t>
            </a:r>
          </a:p>
        </p:txBody>
      </p:sp>
    </p:spTree>
    <p:extLst>
      <p:ext uri="{BB962C8B-B14F-4D97-AF65-F5344CB8AC3E}">
        <p14:creationId xmlns:p14="http://schemas.microsoft.com/office/powerpoint/2010/main" val="2070863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05B9B-4C06-4D57-A00C-A56211997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7" t="39585" r="15860" b="6665"/>
          <a:stretch/>
        </p:blipFill>
        <p:spPr>
          <a:xfrm>
            <a:off x="714375" y="1013148"/>
            <a:ext cx="8315325" cy="5083778"/>
          </a:xfrm>
          <a:prstGeom prst="rect">
            <a:avLst/>
          </a:prstGeom>
        </p:spPr>
      </p:pic>
      <p:pic>
        <p:nvPicPr>
          <p:cNvPr id="5122" name="Picture 2" descr="Practice Makes Stock Illustrations – 349 Practice Makes Stock  Illustrations, Vectors &amp; Clipart - Dreamstime">
            <a:extLst>
              <a:ext uri="{FF2B5EF4-FFF2-40B4-BE49-F238E27FC236}">
                <a16:creationId xmlns:a16="http://schemas.microsoft.com/office/drawing/2014/main" id="{C4201F71-0B52-4A40-A94D-73620C6A7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450" y="3429000"/>
            <a:ext cx="313134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210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D8CA4F-6350-42DC-AB87-F60892C09A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547" t="31944" r="26485" b="37639"/>
          <a:stretch/>
        </p:blipFill>
        <p:spPr>
          <a:xfrm>
            <a:off x="1180060" y="2665628"/>
            <a:ext cx="9831879" cy="3506810"/>
          </a:xfrm>
          <a:prstGeom prst="rect">
            <a:avLst/>
          </a:prstGeom>
        </p:spPr>
      </p:pic>
      <p:pic>
        <p:nvPicPr>
          <p:cNvPr id="10242" name="Picture 2" descr="Operator in C programming language with example - Codeforcoding">
            <a:extLst>
              <a:ext uri="{FF2B5EF4-FFF2-40B4-BE49-F238E27FC236}">
                <a16:creationId xmlns:a16="http://schemas.microsoft.com/office/drawing/2014/main" id="{2EDE3A96-FF3B-4313-A24E-4FAEF619A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843" y="333052"/>
            <a:ext cx="5364314" cy="189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99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4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Computer script on a screen">
            <a:extLst>
              <a:ext uri="{FF2B5EF4-FFF2-40B4-BE49-F238E27FC236}">
                <a16:creationId xmlns:a16="http://schemas.microsoft.com/office/drawing/2014/main" id="{85914E25-C849-4D7B-DB40-B94FFB916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82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AD6BA4-3258-4238-AFF8-4750923AE6A8}"/>
              </a:ext>
            </a:extLst>
          </p:cNvPr>
          <p:cNvSpPr txBox="1"/>
          <p:nvPr/>
        </p:nvSpPr>
        <p:spPr>
          <a:xfrm>
            <a:off x="7667626" y="2703679"/>
            <a:ext cx="4362450" cy="16301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latin typeface="Amasis MT Pro" panose="02040504050005020304" pitchFamily="18" charset="0"/>
              </a:rPr>
              <a:t>Operators used in programming </a:t>
            </a:r>
          </a:p>
        </p:txBody>
      </p:sp>
    </p:spTree>
    <p:extLst>
      <p:ext uri="{BB962C8B-B14F-4D97-AF65-F5344CB8AC3E}">
        <p14:creationId xmlns:p14="http://schemas.microsoft.com/office/powerpoint/2010/main" val="1401375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3" name="Freeform: Shape 615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9" name="Freeform: Shape 615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161" name="Isosceles Triangle 616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3" name="Isosceles Triangle 616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3C500C-07DD-43DC-A53B-13B832E77EB7}"/>
              </a:ext>
            </a:extLst>
          </p:cNvPr>
          <p:cNvGrpSpPr/>
          <p:nvPr/>
        </p:nvGrpSpPr>
        <p:grpSpPr>
          <a:xfrm>
            <a:off x="1552084" y="625915"/>
            <a:ext cx="9087831" cy="5943600"/>
            <a:chOff x="1552084" y="625915"/>
            <a:chExt cx="9087831" cy="5943600"/>
          </a:xfrm>
        </p:grpSpPr>
        <p:pic>
          <p:nvPicPr>
            <p:cNvPr id="1026" name="Picture 2" descr="Operators in C Programming - CodeNewbie Community 🌱">
              <a:extLst>
                <a:ext uri="{FF2B5EF4-FFF2-40B4-BE49-F238E27FC236}">
                  <a16:creationId xmlns:a16="http://schemas.microsoft.com/office/drawing/2014/main" id="{40D44138-F93E-43DE-9CAF-BA961ABD32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" t="1248" r="1494" b="3238"/>
            <a:stretch/>
          </p:blipFill>
          <p:spPr bwMode="auto">
            <a:xfrm>
              <a:off x="1552084" y="625915"/>
              <a:ext cx="9087831" cy="5943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E7CA4AD-2A5E-4CF5-B0C0-02B59FA885A1}"/>
                </a:ext>
              </a:extLst>
            </p:cNvPr>
            <p:cNvSpPr txBox="1"/>
            <p:nvPr/>
          </p:nvSpPr>
          <p:spPr>
            <a:xfrm>
              <a:off x="7394725" y="960776"/>
              <a:ext cx="12865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/ C++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3690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ECTURE 3: BASIC C OPERATORS. Objectives  In this chapter, you will learn  about:  Arithmetic operators Unary operators Binary operators   Assignment. - ppt download">
            <a:extLst>
              <a:ext uri="{FF2B5EF4-FFF2-40B4-BE49-F238E27FC236}">
                <a16:creationId xmlns:a16="http://schemas.microsoft.com/office/drawing/2014/main" id="{37F46A53-04FA-46E5-95D5-C2C5293C5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t="22362" r="7419" b="8333"/>
          <a:stretch/>
        </p:blipFill>
        <p:spPr bwMode="auto">
          <a:xfrm>
            <a:off x="1666874" y="1733550"/>
            <a:ext cx="808672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34C94A-49AA-4F07-A107-8FB89734E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36525"/>
            <a:ext cx="10515600" cy="1325563"/>
          </a:xfrm>
        </p:spPr>
        <p:txBody>
          <a:bodyPr/>
          <a:lstStyle/>
          <a:p>
            <a:r>
              <a:rPr lang="en-US" b="1" dirty="0">
                <a:latin typeface="Amasis MT Pro" panose="02040504050005020304" pitchFamily="18" charset="0"/>
              </a:rPr>
              <a:t>Unary operator</a:t>
            </a:r>
          </a:p>
        </p:txBody>
      </p:sp>
    </p:spTree>
    <p:extLst>
      <p:ext uri="{BB962C8B-B14F-4D97-AF65-F5344CB8AC3E}">
        <p14:creationId xmlns:p14="http://schemas.microsoft.com/office/powerpoint/2010/main" val="947299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2173</TotalTime>
  <Words>1108</Words>
  <Application>Microsoft Office PowerPoint</Application>
  <PresentationFormat>Widescreen</PresentationFormat>
  <Paragraphs>130</Paragraphs>
  <Slides>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Meiryo</vt:lpstr>
      <vt:lpstr>Amasis MT Pro</vt:lpstr>
      <vt:lpstr>Amasis MT Pro Medium</vt:lpstr>
      <vt:lpstr>-apple-system</vt:lpstr>
      <vt:lpstr>Arial</vt:lpstr>
      <vt:lpstr>Calibri</vt:lpstr>
      <vt:lpstr>Calibri Light</vt:lpstr>
      <vt:lpstr>Cambria Math</vt:lpstr>
      <vt:lpstr>Gotham</vt:lpstr>
      <vt:lpstr>Wingdings</vt:lpstr>
      <vt:lpstr>Office Theme</vt:lpstr>
      <vt:lpstr>Lecture 1: </vt:lpstr>
      <vt:lpstr>Number Classification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Unary operator</vt:lpstr>
      <vt:lpstr>Arithmetic operators </vt:lpstr>
      <vt:lpstr>Equality and Relational Operators</vt:lpstr>
      <vt:lpstr>= and == operators</vt:lpstr>
      <vt:lpstr>Logical Operators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 line, GCD, LCM, significant figures, scientific notations and factorials</vt:lpstr>
      <vt:lpstr>Number of 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Significant Figures</vt:lpstr>
      <vt:lpstr>PowerPoint Presentation</vt:lpstr>
      <vt:lpstr>PowerPoint Presentation</vt:lpstr>
      <vt:lpstr>PowerPoint Presentation</vt:lpstr>
      <vt:lpstr>Scientific Notation</vt:lpstr>
      <vt:lpstr>PowerPoint Presentation</vt:lpstr>
      <vt:lpstr>Factorial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&amp; Introduction to Module 1</dc:title>
  <dc:creator>ElectroMall</dc:creator>
  <cp:lastModifiedBy>Togzhan Nurtayeva</cp:lastModifiedBy>
  <cp:revision>119</cp:revision>
  <dcterms:created xsi:type="dcterms:W3CDTF">2020-12-11T15:43:56Z</dcterms:created>
  <dcterms:modified xsi:type="dcterms:W3CDTF">2023-01-08T22:53:42Z</dcterms:modified>
</cp:coreProperties>
</file>