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56" r:id="rId5"/>
    <p:sldId id="257" r:id="rId6"/>
    <p:sldId id="259" r:id="rId7"/>
    <p:sldId id="260" r:id="rId8"/>
    <p:sldId id="261" r:id="rId9"/>
    <p:sldId id="264" r:id="rId10"/>
    <p:sldId id="276" r:id="rId11"/>
    <p:sldId id="272" r:id="rId12"/>
    <p:sldId id="271" r:id="rId13"/>
    <p:sldId id="274" r:id="rId14"/>
    <p:sldId id="273" r:id="rId15"/>
    <p:sldId id="275" r:id="rId16"/>
    <p:sldId id="27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FB08-66C4-4799-AAF4-3DCCF7179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5CBFA-D1B8-4BCF-A791-06A93081A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6F0E-2EF1-462B-B8C4-6FF1F015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FF4-82CD-46F2-BBB8-91D27D6399A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A9596-E870-4D13-AD64-DA7128C9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35D47-DD24-477F-8035-5FC7BDEE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9ED-D5C6-4D22-8681-1BC40C16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7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17888-0EE5-4B5D-BE22-5518D89C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CBAAB-6250-4A37-9F62-C63418A8B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239E0-831C-4D48-A90F-C2D29EE3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FF4-82CD-46F2-BBB8-91D27D6399A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124C8-6CB7-4DE8-A720-AF9BCAB9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AD36F-1BAB-419B-8D9C-0480A870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9ED-D5C6-4D22-8681-1BC40C16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1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0B021-061B-47AF-AC32-59CDD23C0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610B4-7BD5-4F88-BBAD-4314EB29A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DF3DD-1C3B-4AD5-B411-29D737CC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FF4-82CD-46F2-BBB8-91D27D6399A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534FC-D55B-437F-8222-C8F33395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4B9D2-F194-4036-92C1-A2A3AC3F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9ED-D5C6-4D22-8681-1BC40C16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3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0883-9AE1-4245-B414-6AEF2EDE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A7DD4-8E77-43AC-9AC5-5D6767A00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60657-C376-436D-81F5-86543C55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FF4-82CD-46F2-BBB8-91D27D6399A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D3E83-DAB6-479E-971C-3A658BAF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D5644-5A34-4773-9452-435F34D2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9ED-D5C6-4D22-8681-1BC40C16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2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FC7F-F9F5-4667-8BC0-48390E650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805DE-4936-4276-8E49-E2D67AD9D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C60D5-3977-4BC8-85E8-C38DFAD3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FF4-82CD-46F2-BBB8-91D27D6399A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5860D-9BAD-43CD-90A4-F89B90D4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4C224-A5A9-4CC3-A742-B13CEB24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9ED-D5C6-4D22-8681-1BC40C16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4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AA71D-BB14-4DD2-85ED-920B96B5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B4CE9-4E07-40C3-AC1C-33DBEB8CC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FA92C-395C-4E7F-A8A3-D05EA1870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39F1E-BB93-4E52-B74C-FC9EE978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FF4-82CD-46F2-BBB8-91D27D6399A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D3644-DB45-48DE-AE1C-BE55449DE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F9F51-74D3-4E6F-9662-B26779A4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9ED-D5C6-4D22-8681-1BC40C16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44402-A88F-422C-9DD9-5BB6F238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A1A44-EC23-4780-AD27-15B5C973C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E30CE-CAC2-4B52-B502-A852709B7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72C0E-31CB-4007-9811-E3F40F102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53532-1CDA-4FDC-9EE4-0AB37B01D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968725-C492-4652-83C0-5290AEA9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FF4-82CD-46F2-BBB8-91D27D6399A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BFEFBC-830B-4C68-9232-F1DAB308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7C8FB-625C-4672-A1D1-53F8BD5D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9ED-D5C6-4D22-8681-1BC40C16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6C6F-3B7C-46E1-A522-7C04AA69C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AB627-6D9B-46A2-AF83-DAEFB25FB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FF4-82CD-46F2-BBB8-91D27D6399A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417F3-D50D-49D2-8BA0-7EC80DF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B6D42-90BD-47C6-86EF-A7E0F126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9ED-D5C6-4D22-8681-1BC40C16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3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7203F-3CF1-473E-B809-849C6E93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FF4-82CD-46F2-BBB8-91D27D6399A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5DAF12-102D-441C-A8EC-EBE849D8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A4547-51DB-45ED-AB10-FA33B6CB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9ED-D5C6-4D22-8681-1BC40C16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3E82-ECE2-4244-9BF8-39471D9B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F27-CE20-4557-93CB-A78E206E9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11198-AB67-4495-A58D-502577446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56587-9C3C-4ABA-9798-6406E968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FF4-82CD-46F2-BBB8-91D27D6399A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302F9-BCA6-47B4-A26C-2E6294B8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3CA0C-7384-4F25-8761-660EBACB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9ED-D5C6-4D22-8681-1BC40C16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6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FB2F3-78B6-4754-A7F2-983B7329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A82644-01C7-4D7A-BC52-EAE5285AC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1F2AD-68BE-4CD9-A3C5-833345CF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C0819-DF9B-4A35-84B9-0993563E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FF4-82CD-46F2-BBB8-91D27D6399A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CF40C-5BA2-4762-8CEE-621C8D17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CF03D-0D5C-4BEC-8995-A4900E21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9ED-D5C6-4D22-8681-1BC40C16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98E355-BA79-4697-A902-5C89D621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ABCF4-EB03-43E6-9E5C-A80C7C85C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75944-7299-451B-A453-92F71089D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F3FF4-82CD-46F2-BBB8-91D27D6399A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B25D1-9C0B-4252-91B7-D7DB8BB3A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4EE2B-68F7-4054-A0EA-AE03834B3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69ED-D5C6-4D22-8681-1BC40C16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8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microsoft.com/office/2007/relationships/hdphoto" Target="../media/hdphoto8.wdp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54.png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BZuWrdC-9Q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CCD2-E189-49E8-AB20-BE35EDB9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33" y="90379"/>
            <a:ext cx="10515600" cy="1325563"/>
          </a:xfrm>
        </p:spPr>
        <p:txBody>
          <a:bodyPr/>
          <a:lstStyle/>
          <a:p>
            <a:r>
              <a:rPr lang="en-US" dirty="0">
                <a:latin typeface="Amasis MT Pro Medium" panose="02040604050005020304" pitchFamily="18" charset="0"/>
              </a:rPr>
              <a:t>Revision Problems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8D42C-2ADC-45AA-8926-7C9EDC14FC4D}"/>
              </a:ext>
            </a:extLst>
          </p:cNvPr>
          <p:cNvSpPr/>
          <p:nvPr/>
        </p:nvSpPr>
        <p:spPr>
          <a:xfrm>
            <a:off x="698694" y="2176976"/>
            <a:ext cx="8698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masis MT Pro Medium" panose="02040604050005020304" pitchFamily="18" charset="0"/>
              </a:rPr>
              <a:t>Find the measure of the hypotenuse of a right-angled triangle whose sides measure square root of 2 and square root of 3.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688618-604E-420D-B53C-880B48E93255}"/>
              </a:ext>
            </a:extLst>
          </p:cNvPr>
          <p:cNvSpPr/>
          <p:nvPr/>
        </p:nvSpPr>
        <p:spPr>
          <a:xfrm>
            <a:off x="698694" y="4345374"/>
            <a:ext cx="858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masis MT Pro Medium" panose="02040604050005020304" pitchFamily="18" charset="0"/>
              </a:rPr>
              <a:t>Calculate the height that we can reach with a 3m ladder leaning against a wall if the bottom of the ladder is 70cm from the wall.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8E88C4-49A4-4569-82BD-AEFECDE12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37" t="38829" r="45927" b="36449"/>
          <a:stretch/>
        </p:blipFill>
        <p:spPr>
          <a:xfrm>
            <a:off x="9725918" y="3536404"/>
            <a:ext cx="1961535" cy="2889502"/>
          </a:xfrm>
          <a:prstGeom prst="rect">
            <a:avLst/>
          </a:prstGeom>
        </p:spPr>
      </p:pic>
      <p:pic>
        <p:nvPicPr>
          <p:cNvPr id="1026" name="Picture 2" descr="Revision Today 01 What is revision 02 03">
            <a:extLst>
              <a:ext uri="{FF2B5EF4-FFF2-40B4-BE49-F238E27FC236}">
                <a16:creationId xmlns:a16="http://schemas.microsoft.com/office/drawing/2014/main" id="{32125CB4-4E40-417B-906D-ECD6C67A0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120432"/>
            <a:ext cx="2640290" cy="1485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5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Work and Study Place. Notebook and Cup of Coffee on Pink Background Stock  Image - Image of color, education: 181523017">
            <a:extLst>
              <a:ext uri="{FF2B5EF4-FFF2-40B4-BE49-F238E27FC236}">
                <a16:creationId xmlns:a16="http://schemas.microsoft.com/office/drawing/2014/main" id="{B819FE9B-F64D-4671-A193-0B2606CC9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umber Line">
            <a:extLst>
              <a:ext uri="{FF2B5EF4-FFF2-40B4-BE49-F238E27FC236}">
                <a16:creationId xmlns:a16="http://schemas.microsoft.com/office/drawing/2014/main" id="{B452E932-0E50-4DCB-A8D6-B822341F2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2" y="385108"/>
            <a:ext cx="4826348" cy="270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s the absolute value of abs(-2.1)? | Socratic">
            <a:extLst>
              <a:ext uri="{FF2B5EF4-FFF2-40B4-BE49-F238E27FC236}">
                <a16:creationId xmlns:a16="http://schemas.microsoft.com/office/drawing/2014/main" id="{7584C9E9-3F16-4889-9F96-C0742B8A8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63" y="3770138"/>
            <a:ext cx="6588163" cy="21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1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1DF8-5154-4981-819D-73F80ED7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9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Absolute Value Equation</a:t>
            </a:r>
          </a:p>
        </p:txBody>
      </p:sp>
      <p:pic>
        <p:nvPicPr>
          <p:cNvPr id="2050" name="Picture 2" descr="Solving Absolute Value Equations (solutions, examples, videos, worksheets,  activities)">
            <a:extLst>
              <a:ext uri="{FF2B5EF4-FFF2-40B4-BE49-F238E27FC236}">
                <a16:creationId xmlns:a16="http://schemas.microsoft.com/office/drawing/2014/main" id="{E93CC71E-EB1A-43AE-8E06-2888DC71E7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0" t="18606" r="2693" b="4482"/>
          <a:stretch/>
        </p:blipFill>
        <p:spPr bwMode="auto">
          <a:xfrm>
            <a:off x="2328632" y="2141807"/>
            <a:ext cx="8205320" cy="348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2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7CF3-B9CB-4F21-A902-41AE44B0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9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Absolute Value Inequality</a:t>
            </a:r>
          </a:p>
        </p:txBody>
      </p:sp>
      <p:pic>
        <p:nvPicPr>
          <p:cNvPr id="1026" name="Picture 2" descr="Solving Absolute Value Inequalities">
            <a:extLst>
              <a:ext uri="{FF2B5EF4-FFF2-40B4-BE49-F238E27FC236}">
                <a16:creationId xmlns:a16="http://schemas.microsoft.com/office/drawing/2014/main" id="{72624E9D-88A7-4CC1-9CF3-7BFED6D375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" t="3257" r="2788" b="11837"/>
          <a:stretch/>
        </p:blipFill>
        <p:spPr bwMode="auto">
          <a:xfrm>
            <a:off x="3015175" y="1871003"/>
            <a:ext cx="6161650" cy="41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82556C-B116-4F72-9AAE-E1B90C67E299}"/>
              </a:ext>
            </a:extLst>
          </p:cNvPr>
          <p:cNvCxnSpPr/>
          <p:nvPr/>
        </p:nvCxnSpPr>
        <p:spPr>
          <a:xfrm>
            <a:off x="7779434" y="3559126"/>
            <a:ext cx="5345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24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9402D7-D28B-4DE0-A9E3-720A0A187D0A}"/>
                  </a:ext>
                </a:extLst>
              </p:cNvPr>
              <p:cNvSpPr txBox="1"/>
              <p:nvPr/>
            </p:nvSpPr>
            <p:spPr>
              <a:xfrm>
                <a:off x="4599885" y="1673030"/>
                <a:ext cx="30567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=|3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−5|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9402D7-D28B-4DE0-A9E3-720A0A18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885" y="1673030"/>
                <a:ext cx="305673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9875446-C921-403E-8955-A46D0994FDFB}"/>
              </a:ext>
            </a:extLst>
          </p:cNvPr>
          <p:cNvSpPr txBox="1"/>
          <p:nvPr/>
        </p:nvSpPr>
        <p:spPr>
          <a:xfrm>
            <a:off x="450166" y="396483"/>
            <a:ext cx="4857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Absolute Value on both sides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8D10D4-D5E4-417E-A14A-B960B3917870}"/>
                  </a:ext>
                </a:extLst>
              </p:cNvPr>
              <p:cNvSpPr txBox="1"/>
              <p:nvPr/>
            </p:nvSpPr>
            <p:spPr>
              <a:xfrm>
                <a:off x="4645882" y="2480328"/>
                <a:ext cx="30241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8D10D4-D5E4-417E-A14A-B960B3917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882" y="2480328"/>
                <a:ext cx="3024161" cy="369332"/>
              </a:xfrm>
              <a:prstGeom prst="rect">
                <a:avLst/>
              </a:prstGeom>
              <a:blipFill>
                <a:blip r:embed="rId3"/>
                <a:stretch>
                  <a:fillRect r="-3226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1B008D2-7BB3-47D7-A851-00EB0679290D}"/>
              </a:ext>
            </a:extLst>
          </p:cNvPr>
          <p:cNvSpPr txBox="1"/>
          <p:nvPr/>
        </p:nvSpPr>
        <p:spPr>
          <a:xfrm>
            <a:off x="1065515" y="3574579"/>
            <a:ext cx="3503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Check each case that is true: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0470E8-016D-4B57-A332-7F45CE6BD503}"/>
                  </a:ext>
                </a:extLst>
              </p:cNvPr>
              <p:cNvSpPr txBox="1"/>
              <p:nvPr/>
            </p:nvSpPr>
            <p:spPr>
              <a:xfrm>
                <a:off x="1183496" y="4413159"/>
                <a:ext cx="30241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0470E8-016D-4B57-A332-7F45CE6BD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496" y="4413159"/>
                <a:ext cx="3024161" cy="369332"/>
              </a:xfrm>
              <a:prstGeom prst="rect">
                <a:avLst/>
              </a:prstGeom>
              <a:blipFill>
                <a:blip r:embed="rId4"/>
                <a:stretch>
                  <a:fillRect r="-3226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1AD4EE-50C9-42B4-A271-0566EDA6549A}"/>
                  </a:ext>
                </a:extLst>
              </p:cNvPr>
              <p:cNvSpPr txBox="1"/>
              <p:nvPr/>
            </p:nvSpPr>
            <p:spPr>
              <a:xfrm>
                <a:off x="1183496" y="5158903"/>
                <a:ext cx="36194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=|−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1AD4EE-50C9-42B4-A271-0566EDA65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496" y="5158903"/>
                <a:ext cx="3619452" cy="369332"/>
              </a:xfrm>
              <a:prstGeom prst="rect">
                <a:avLst/>
              </a:prstGeom>
              <a:blipFill>
                <a:blip r:embed="rId5"/>
                <a:stretch>
                  <a:fillRect r="-2525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A6C1CE-E53A-4EB3-89D6-BFC70CE0A846}"/>
                  </a:ext>
                </a:extLst>
              </p:cNvPr>
              <p:cNvSpPr txBox="1"/>
              <p:nvPr/>
            </p:nvSpPr>
            <p:spPr>
              <a:xfrm>
                <a:off x="7238399" y="4413159"/>
                <a:ext cx="33902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=|−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A6C1CE-E53A-4EB3-89D6-BFC70CE0A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399" y="4413159"/>
                <a:ext cx="3390223" cy="369332"/>
              </a:xfrm>
              <a:prstGeom prst="rect">
                <a:avLst/>
              </a:prstGeom>
              <a:blipFill>
                <a:blip r:embed="rId6"/>
                <a:stretch>
                  <a:fillRect r="-2693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BDFC3D-39A0-42DB-A5A1-71DE3AF28AF4}"/>
                  </a:ext>
                </a:extLst>
              </p:cNvPr>
              <p:cNvSpPr txBox="1"/>
              <p:nvPr/>
            </p:nvSpPr>
            <p:spPr>
              <a:xfrm>
                <a:off x="7238399" y="5158902"/>
                <a:ext cx="32533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BDFC3D-39A0-42DB-A5A1-71DE3AF28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399" y="5158902"/>
                <a:ext cx="3253391" cy="369332"/>
              </a:xfrm>
              <a:prstGeom prst="rect">
                <a:avLst/>
              </a:prstGeom>
              <a:blipFill>
                <a:blip r:embed="rId7"/>
                <a:stretch>
                  <a:fillRect r="-2996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75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A02129-19BE-48AB-BB3B-EEE00D666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192" t="30349" r="62962" b="38046"/>
          <a:stretch/>
        </p:blipFill>
        <p:spPr>
          <a:xfrm>
            <a:off x="6096000" y="2011045"/>
            <a:ext cx="2949525" cy="3785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6DD3B3-5EF6-4A21-91D1-427A2D3C11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192" t="24398" r="64692" b="43176"/>
          <a:stretch/>
        </p:blipFill>
        <p:spPr>
          <a:xfrm>
            <a:off x="1551545" y="1829143"/>
            <a:ext cx="2757267" cy="4149031"/>
          </a:xfrm>
          <a:prstGeom prst="rect">
            <a:avLst/>
          </a:prstGeom>
        </p:spPr>
      </p:pic>
      <p:pic>
        <p:nvPicPr>
          <p:cNvPr id="7170" name="Picture 2" descr="Let&amp;#39;s Practice - Home | Facebook">
            <a:extLst>
              <a:ext uri="{FF2B5EF4-FFF2-40B4-BE49-F238E27FC236}">
                <a16:creationId xmlns:a16="http://schemas.microsoft.com/office/drawing/2014/main" id="{98EC76FD-28ED-4632-8160-3AD341B0B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552" y="0"/>
            <a:ext cx="2290448" cy="171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73FB4D-9F89-4D45-8ED0-8110B06659E1}"/>
              </a:ext>
            </a:extLst>
          </p:cNvPr>
          <p:cNvSpPr txBox="1"/>
          <p:nvPr/>
        </p:nvSpPr>
        <p:spPr>
          <a:xfrm>
            <a:off x="1551545" y="1045232"/>
            <a:ext cx="25333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Solve the equation.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D31D6F-5B5A-4649-878C-E4C76C097290}"/>
              </a:ext>
            </a:extLst>
          </p:cNvPr>
          <p:cNvSpPr txBox="1"/>
          <p:nvPr/>
        </p:nvSpPr>
        <p:spPr>
          <a:xfrm>
            <a:off x="6096000" y="1076010"/>
            <a:ext cx="25333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Solve the inequality.</a:t>
            </a:r>
          </a:p>
        </p:txBody>
      </p:sp>
    </p:spTree>
    <p:extLst>
      <p:ext uri="{BB962C8B-B14F-4D97-AF65-F5344CB8AC3E}">
        <p14:creationId xmlns:p14="http://schemas.microsoft.com/office/powerpoint/2010/main" val="247106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8F50FE-F991-4804-898F-B929DC2C7C3A}"/>
              </a:ext>
            </a:extLst>
          </p:cNvPr>
          <p:cNvSpPr/>
          <p:nvPr/>
        </p:nvSpPr>
        <p:spPr>
          <a:xfrm>
            <a:off x="6096000" y="2078769"/>
            <a:ext cx="4808732" cy="38283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223B0F-3EE0-4C93-AAFF-219548937344}"/>
              </a:ext>
            </a:extLst>
          </p:cNvPr>
          <p:cNvSpPr/>
          <p:nvPr/>
        </p:nvSpPr>
        <p:spPr>
          <a:xfrm>
            <a:off x="950704" y="2094185"/>
            <a:ext cx="4504385" cy="38283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quire Pictures, Inquire Stock Photos &amp;amp; Images | Depositphotos®">
            <a:extLst>
              <a:ext uri="{FF2B5EF4-FFF2-40B4-BE49-F238E27FC236}">
                <a16:creationId xmlns:a16="http://schemas.microsoft.com/office/drawing/2014/main" id="{2A259456-556C-4B48-82FD-3D6BE0EC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58" y="0"/>
            <a:ext cx="2207342" cy="172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C5F5ED-0A0C-4B23-A743-75878D737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985" t="33325" r="54208" b="35261"/>
          <a:stretch/>
        </p:blipFill>
        <p:spPr>
          <a:xfrm>
            <a:off x="1120877" y="2264344"/>
            <a:ext cx="4164037" cy="34879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24852-0374-4BE2-ABC1-1533CDC392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105" t="29547" r="51250" b="37198"/>
          <a:stretch/>
        </p:blipFill>
        <p:spPr>
          <a:xfrm>
            <a:off x="6248173" y="2366339"/>
            <a:ext cx="4504385" cy="328400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71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AAC364-A329-4761-BE07-904960469336}"/>
              </a:ext>
            </a:extLst>
          </p:cNvPr>
          <p:cNvSpPr txBox="1"/>
          <p:nvPr/>
        </p:nvSpPr>
        <p:spPr>
          <a:xfrm>
            <a:off x="5864943" y="1369282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C22C3E"/>
                </a:solidFill>
                <a:effectLst/>
                <a:latin typeface="Amasis MT Pro" panose="02040504050005020304" pitchFamily="18" charset="0"/>
              </a:rPr>
              <a:t>A compass to being the best version of yourself</a:t>
            </a:r>
            <a:endParaRPr lang="en-US" b="0" i="0" dirty="0">
              <a:effectLst/>
              <a:latin typeface="Amasis MT Pro" panose="020405040500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F03F6-26C7-4F05-9E64-E7576A1FF9FB}"/>
              </a:ext>
            </a:extLst>
          </p:cNvPr>
          <p:cNvSpPr txBox="1"/>
          <p:nvPr/>
        </p:nvSpPr>
        <p:spPr>
          <a:xfrm>
            <a:off x="6223989" y="2242871"/>
            <a:ext cx="551641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Successful living depends primarily on the way we manage our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behaviours</a:t>
            </a:r>
            <a:r>
              <a:rPr lang="en-US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moment-to-moment. </a:t>
            </a:r>
            <a:endParaRPr lang="en-US" b="0" i="0" dirty="0">
              <a:solidFill>
                <a:srgbClr val="444444"/>
              </a:solidFill>
              <a:effectLst/>
              <a:latin typeface="Amasis MT Pro" panose="020405040500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Our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behaviours</a:t>
            </a:r>
            <a:r>
              <a:rPr lang="en-US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impact everything we do; the way we live, love, work, parent and lead. They create the atmosphere of our workplaces, the climate of our homes and the culture of our society at large. </a:t>
            </a:r>
            <a:endParaRPr lang="en-US" b="0" i="0" dirty="0">
              <a:solidFill>
                <a:srgbClr val="444444"/>
              </a:solidFill>
              <a:effectLst/>
              <a:latin typeface="Amasis MT Pro" panose="020405040500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In this talk Louise will present her transformative tool, The 5 Chairs, which invites us to become more aware of the choices we have to be the our very best selves in every moment.</a:t>
            </a:r>
            <a:endParaRPr lang="en-US" b="0" i="0" dirty="0">
              <a:solidFill>
                <a:srgbClr val="444444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528C39-2973-45BA-AEC3-E0586D642686}"/>
              </a:ext>
            </a:extLst>
          </p:cNvPr>
          <p:cNvSpPr txBox="1"/>
          <p:nvPr/>
        </p:nvSpPr>
        <p:spPr>
          <a:xfrm>
            <a:off x="5727845" y="80878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C22C3E"/>
                </a:solidFill>
                <a:effectLst/>
                <a:latin typeface="Amasis MT Pro" panose="02040504050005020304" pitchFamily="18" charset="0"/>
              </a:rPr>
              <a:t>5 Roles, 5 Chairs, 5 Choices</a:t>
            </a:r>
            <a:endParaRPr lang="en-US" b="0" i="0" dirty="0">
              <a:effectLst/>
              <a:latin typeface="Amasis MT Pro" panose="02040504050005020304" pitchFamily="18" charset="0"/>
            </a:endParaRPr>
          </a:p>
        </p:txBody>
      </p:sp>
      <p:pic>
        <p:nvPicPr>
          <p:cNvPr id="3074" name="Picture 2" descr="The 5 Chairs TED Talk by Louise Evans | AyeWrites | Lifestyle design,  habits and productivity | Resources and tips for digital content  entrepreneurs">
            <a:extLst>
              <a:ext uri="{FF2B5EF4-FFF2-40B4-BE49-F238E27FC236}">
                <a16:creationId xmlns:a16="http://schemas.microsoft.com/office/drawing/2014/main" id="{D7D8436C-3B34-48CC-80BD-65B7EEF06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8" y="262290"/>
            <a:ext cx="5632315" cy="316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D88CBC-1E23-4E6F-AAF1-EBE518276433}"/>
              </a:ext>
            </a:extLst>
          </p:cNvPr>
          <p:cNvSpPr txBox="1"/>
          <p:nvPr/>
        </p:nvSpPr>
        <p:spPr>
          <a:xfrm>
            <a:off x="639511" y="4868118"/>
            <a:ext cx="5328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  <a:hlinkClick r:id="rId3"/>
              </a:rPr>
              <a:t>https://www.youtube.com/watch?v=4BZuWrdC-9Q</a:t>
            </a:r>
            <a:r>
              <a:rPr lang="en-US" dirty="0">
                <a:latin typeface="Amasis MT Pro" panose="02040504050005020304" pitchFamily="18" charset="0"/>
              </a:rPr>
              <a:t> </a:t>
            </a:r>
          </a:p>
        </p:txBody>
      </p:sp>
      <p:pic>
        <p:nvPicPr>
          <p:cNvPr id="3076" name="Picture 4" descr="Url Icon Images – Browse 70,002 Stock Photos, Vectors, and Video | Adobe  Stock">
            <a:extLst>
              <a:ext uri="{FF2B5EF4-FFF2-40B4-BE49-F238E27FC236}">
                <a16:creationId xmlns:a16="http://schemas.microsoft.com/office/drawing/2014/main" id="{69EB739A-333F-42A2-B685-BF77E35EC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" y="4716915"/>
            <a:ext cx="680791" cy="68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37C2CD-08F6-4A49-AE85-0DA07405D4A7}"/>
              </a:ext>
            </a:extLst>
          </p:cNvPr>
          <p:cNvSpPr txBox="1"/>
          <p:nvPr/>
        </p:nvSpPr>
        <p:spPr>
          <a:xfrm>
            <a:off x="451592" y="3653879"/>
            <a:ext cx="5516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</a:rPr>
              <a:t>Own Your </a:t>
            </a:r>
            <a:r>
              <a:rPr lang="en-US" dirty="0" err="1">
                <a:latin typeface="Amasis MT Pro" panose="02040504050005020304" pitchFamily="18" charset="0"/>
              </a:rPr>
              <a:t>Behaviours</a:t>
            </a:r>
            <a:r>
              <a:rPr lang="en-US" dirty="0">
                <a:latin typeface="Amasis MT Pro" panose="02040504050005020304" pitchFamily="18" charset="0"/>
              </a:rPr>
              <a:t>, Master Your Communication, Determine Your Success | Louise Evans </a:t>
            </a:r>
          </a:p>
        </p:txBody>
      </p:sp>
    </p:spTree>
    <p:extLst>
      <p:ext uri="{BB962C8B-B14F-4D97-AF65-F5344CB8AC3E}">
        <p14:creationId xmlns:p14="http://schemas.microsoft.com/office/powerpoint/2010/main" val="550427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5 CHAIRS EXPERIENCE - Conscious Behaviours for Integral Living -  Integral European Conference">
            <a:extLst>
              <a:ext uri="{FF2B5EF4-FFF2-40B4-BE49-F238E27FC236}">
                <a16:creationId xmlns:a16="http://schemas.microsoft.com/office/drawing/2014/main" id="{2A5E086C-B8F0-4832-9F4C-130D814E7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70" y="311084"/>
            <a:ext cx="8481059" cy="59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2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E5F705A-5E81-4B3A-8EF4-911982DB3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9C2289B-5F5E-43E9-9416-51AC3AF54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3903" y="0"/>
            <a:ext cx="5618097" cy="6858000"/>
          </a:xfrm>
          <a:custGeom>
            <a:avLst/>
            <a:gdLst>
              <a:gd name="connsiteX0" fmla="*/ 0 w 5618097"/>
              <a:gd name="connsiteY0" fmla="*/ 0 h 6858000"/>
              <a:gd name="connsiteX1" fmla="*/ 2543718 w 5618097"/>
              <a:gd name="connsiteY1" fmla="*/ 0 h 6858000"/>
              <a:gd name="connsiteX2" fmla="*/ 3057210 w 5618097"/>
              <a:gd name="connsiteY2" fmla="*/ 0 h 6858000"/>
              <a:gd name="connsiteX3" fmla="*/ 5618097 w 5618097"/>
              <a:gd name="connsiteY3" fmla="*/ 0 h 6858000"/>
              <a:gd name="connsiteX4" fmla="*/ 5618097 w 5618097"/>
              <a:gd name="connsiteY4" fmla="*/ 6858000 h 6858000"/>
              <a:gd name="connsiteX5" fmla="*/ 3057210 w 5618097"/>
              <a:gd name="connsiteY5" fmla="*/ 6858000 h 6858000"/>
              <a:gd name="connsiteX6" fmla="*/ 2543718 w 5618097"/>
              <a:gd name="connsiteY6" fmla="*/ 6858000 h 6858000"/>
              <a:gd name="connsiteX7" fmla="*/ 1 w 5618097"/>
              <a:gd name="connsiteY7" fmla="*/ 6858000 h 6858000"/>
              <a:gd name="connsiteX8" fmla="*/ 4006 w 5618097"/>
              <a:gd name="connsiteY8" fmla="*/ 6854853 h 6858000"/>
              <a:gd name="connsiteX9" fmla="*/ 1619628 w 5618097"/>
              <a:gd name="connsiteY9" fmla="*/ 3429000 h 6858000"/>
              <a:gd name="connsiteX10" fmla="*/ 4006 w 5618097"/>
              <a:gd name="connsiteY10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8097" h="6858000">
                <a:moveTo>
                  <a:pt x="0" y="0"/>
                </a:moveTo>
                <a:lnTo>
                  <a:pt x="2543718" y="0"/>
                </a:lnTo>
                <a:lnTo>
                  <a:pt x="3057210" y="0"/>
                </a:lnTo>
                <a:lnTo>
                  <a:pt x="5618097" y="0"/>
                </a:lnTo>
                <a:lnTo>
                  <a:pt x="5618097" y="6858000"/>
                </a:lnTo>
                <a:lnTo>
                  <a:pt x="3057210" y="6858000"/>
                </a:lnTo>
                <a:lnTo>
                  <a:pt x="2543718" y="6858000"/>
                </a:lnTo>
                <a:lnTo>
                  <a:pt x="1" y="6858000"/>
                </a:lnTo>
                <a:lnTo>
                  <a:pt x="4006" y="6854853"/>
                </a:lnTo>
                <a:cubicBezTo>
                  <a:pt x="990707" y="6040555"/>
                  <a:pt x="1619628" y="4808224"/>
                  <a:pt x="1619628" y="3429000"/>
                </a:cubicBezTo>
                <a:cubicBezTo>
                  <a:pt x="1619628" y="2049777"/>
                  <a:pt x="990707" y="817446"/>
                  <a:pt x="4006" y="314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61CA16-B3A4-4C32-AFED-AF8FDE7F41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1097237" y="2043428"/>
            <a:ext cx="5684400" cy="277114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DBCCE4C-2A91-484B-8E77-F129C0BD4B68}"/>
              </a:ext>
            </a:extLst>
          </p:cNvPr>
          <p:cNvGrpSpPr/>
          <p:nvPr/>
        </p:nvGrpSpPr>
        <p:grpSpPr>
          <a:xfrm>
            <a:off x="8837496" y="1044517"/>
            <a:ext cx="3094892" cy="4368001"/>
            <a:chOff x="5348318" y="2285982"/>
            <a:chExt cx="2690608" cy="3924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347EEE7-4FBD-4769-B848-98CF17C56AD7}"/>
                </a:ext>
              </a:extLst>
            </p:cNvPr>
            <p:cNvSpPr/>
            <p:nvPr/>
          </p:nvSpPr>
          <p:spPr>
            <a:xfrm>
              <a:off x="5348318" y="2285982"/>
              <a:ext cx="2690608" cy="39248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81D9105-9B15-49F8-91D6-56B03E1A0D9D}"/>
                    </a:ext>
                  </a:extLst>
                </p:cNvPr>
                <p:cNvSpPr txBox="1"/>
                <p:nvPr/>
              </p:nvSpPr>
              <p:spPr>
                <a:xfrm>
                  <a:off x="5779205" y="2618915"/>
                  <a:ext cx="182883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&lt;38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81D9105-9B15-49F8-91D6-56B03E1A0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9205" y="2618915"/>
                  <a:ext cx="182883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6087" t="-19608" b="-27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8768201-75EE-4176-BF3B-72D98ABAF23B}"/>
                    </a:ext>
                  </a:extLst>
                </p:cNvPr>
                <p:cNvSpPr txBox="1"/>
                <p:nvPr/>
              </p:nvSpPr>
              <p:spPr>
                <a:xfrm>
                  <a:off x="5779205" y="3515494"/>
                  <a:ext cx="1778692" cy="3691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8768201-75EE-4176-BF3B-72D98ABAF2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9205" y="3515494"/>
                  <a:ext cx="1778692" cy="369140"/>
                </a:xfrm>
                <a:prstGeom prst="rect">
                  <a:avLst/>
                </a:prstGeom>
                <a:blipFill>
                  <a:blip r:embed="rId4"/>
                  <a:stretch>
                    <a:fillRect l="-6250" t="-5970" b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F2A8D7C-C0CC-4C86-BD4B-901A2C0E2365}"/>
                    </a:ext>
                  </a:extLst>
                </p:cNvPr>
                <p:cNvSpPr txBox="1"/>
                <p:nvPr/>
              </p:nvSpPr>
              <p:spPr>
                <a:xfrm>
                  <a:off x="5822521" y="4428569"/>
                  <a:ext cx="1794915" cy="3917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F2A8D7C-C0CC-4C86-BD4B-901A2C0E23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2521" y="4428569"/>
                  <a:ext cx="1794915" cy="391710"/>
                </a:xfrm>
                <a:prstGeom prst="rect">
                  <a:avLst/>
                </a:prstGeom>
                <a:blipFill>
                  <a:blip r:embed="rId5"/>
                  <a:stretch>
                    <a:fillRect l="-6195"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E5A143-551F-44D5-9D7C-D4BB877FD1E5}"/>
                    </a:ext>
                  </a:extLst>
                </p:cNvPr>
                <p:cNvSpPr txBox="1"/>
                <p:nvPr/>
              </p:nvSpPr>
              <p:spPr>
                <a:xfrm>
                  <a:off x="5822521" y="5481836"/>
                  <a:ext cx="21067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E5A143-551F-44D5-9D7C-D4BB877FD1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2521" y="5481836"/>
                  <a:ext cx="2106731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276" t="-20000"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7919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69826A-6637-4404-8DE2-2BF4D2A0A357}"/>
              </a:ext>
            </a:extLst>
          </p:cNvPr>
          <p:cNvSpPr/>
          <p:nvPr/>
        </p:nvSpPr>
        <p:spPr>
          <a:xfrm>
            <a:off x="562708" y="998806"/>
            <a:ext cx="6794695" cy="41077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B66F50-86CC-4A1E-BD5E-98DC3C7F4EC8}"/>
                  </a:ext>
                </a:extLst>
              </p:cNvPr>
              <p:cNvSpPr txBox="1"/>
              <p:nvPr/>
            </p:nvSpPr>
            <p:spPr>
              <a:xfrm>
                <a:off x="984739" y="1377942"/>
                <a:ext cx="4831002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b="0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B66F50-86CC-4A1E-BD5E-98DC3C7F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39" y="1377942"/>
                <a:ext cx="4831002" cy="414537"/>
              </a:xfrm>
              <a:prstGeom prst="rect">
                <a:avLst/>
              </a:prstGeom>
              <a:blipFill>
                <a:blip r:embed="rId2"/>
                <a:stretch>
                  <a:fillRect l="-2778" t="-1471" r="-884"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231DE4-DFEB-4B44-99CF-7682C42DAE60}"/>
                  </a:ext>
                </a:extLst>
              </p:cNvPr>
              <p:cNvSpPr txBox="1"/>
              <p:nvPr/>
            </p:nvSpPr>
            <p:spPr>
              <a:xfrm>
                <a:off x="886264" y="2835267"/>
                <a:ext cx="5867119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−81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231DE4-DFEB-4B44-99CF-7682C42DA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64" y="2835267"/>
                <a:ext cx="5867119" cy="414537"/>
              </a:xfrm>
              <a:prstGeom prst="rect">
                <a:avLst/>
              </a:prstGeom>
              <a:blipFill>
                <a:blip r:embed="rId3"/>
                <a:stretch>
                  <a:fillRect l="-2181" r="-415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3349D2-493F-4B3F-9CA2-5F3FC13BE334}"/>
                  </a:ext>
                </a:extLst>
              </p:cNvPr>
              <p:cNvSpPr txBox="1"/>
              <p:nvPr/>
            </p:nvSpPr>
            <p:spPr>
              <a:xfrm>
                <a:off x="886264" y="4392491"/>
                <a:ext cx="3732112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3349D2-493F-4B3F-9CA2-5F3FC13BE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64" y="4392491"/>
                <a:ext cx="3732112" cy="414537"/>
              </a:xfrm>
              <a:prstGeom prst="rect">
                <a:avLst/>
              </a:prstGeom>
              <a:blipFill>
                <a:blip r:embed="rId4"/>
                <a:stretch>
                  <a:fillRect l="-3426" r="-1142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Math Problem Solving Clip Art - Png Download (#5560271) - PinClipart">
            <a:extLst>
              <a:ext uri="{FF2B5EF4-FFF2-40B4-BE49-F238E27FC236}">
                <a16:creationId xmlns:a16="http://schemas.microsoft.com/office/drawing/2014/main" id="{C33CDC82-3AE5-4992-BEB5-97DEB2D8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948" y="4638714"/>
            <a:ext cx="2851052" cy="22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5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FF07-9BED-4F1E-80A7-AB3F4B308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9090"/>
            <a:ext cx="9144000" cy="2141184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masis MT Pro Medium" panose="02040604050005020304" pitchFamily="18" charset="0"/>
              </a:rPr>
              <a:t>Lecture 3</a:t>
            </a:r>
          </a:p>
        </p:txBody>
      </p:sp>
      <p:pic>
        <p:nvPicPr>
          <p:cNvPr id="1026" name="Picture 2" descr="Pre-Calculus with Statistics - Online Homeschool Classes">
            <a:extLst>
              <a:ext uri="{FF2B5EF4-FFF2-40B4-BE49-F238E27FC236}">
                <a16:creationId xmlns:a16="http://schemas.microsoft.com/office/drawing/2014/main" id="{7D51A584-83F2-42C8-9139-922B60829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08" y="712488"/>
            <a:ext cx="3243604" cy="2060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96EEA7-4C8A-4DCA-8827-830C2E0D4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385" y="-197505"/>
            <a:ext cx="2289083" cy="2060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C19CA9-8FBA-44FA-85BA-B51259A461EC}"/>
              </a:ext>
            </a:extLst>
          </p:cNvPr>
          <p:cNvSpPr txBox="1"/>
          <p:nvPr/>
        </p:nvSpPr>
        <p:spPr>
          <a:xfrm>
            <a:off x="4867713" y="3845091"/>
            <a:ext cx="5389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masis MT Pro" panose="02040504050005020304" pitchFamily="18" charset="0"/>
              </a:rPr>
              <a:t>Distance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masis MT Pro" panose="02040504050005020304" pitchFamily="18" charset="0"/>
              </a:rPr>
              <a:t>Midpoint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masis MT Pro" panose="02040504050005020304" pitchFamily="18" charset="0"/>
              </a:rPr>
              <a:t>Absolute Value: equation &amp; inequality</a:t>
            </a:r>
          </a:p>
        </p:txBody>
      </p:sp>
      <p:pic>
        <p:nvPicPr>
          <p:cNvPr id="5" name="Picture 2" descr="Free Clipart: Math abs | Anonymous">
            <a:extLst>
              <a:ext uri="{FF2B5EF4-FFF2-40B4-BE49-F238E27FC236}">
                <a16:creationId xmlns:a16="http://schemas.microsoft.com/office/drawing/2014/main" id="{A0CDA643-67DA-4140-8D1A-46B725B7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256" y="5088064"/>
            <a:ext cx="989371" cy="98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 art seesaw - Clip Art Library">
            <a:extLst>
              <a:ext uri="{FF2B5EF4-FFF2-40B4-BE49-F238E27FC236}">
                <a16:creationId xmlns:a16="http://schemas.microsoft.com/office/drawing/2014/main" id="{C7977372-C28C-4DAC-B90D-B02E37950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900" y="2493007"/>
            <a:ext cx="2388200" cy="12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3D Smartphone, Map - Route/ Distance Concept Stock Illustration -  Illustration of guide, application: 159608738">
            <a:extLst>
              <a:ext uri="{FF2B5EF4-FFF2-40B4-BE49-F238E27FC236}">
                <a16:creationId xmlns:a16="http://schemas.microsoft.com/office/drawing/2014/main" id="{48C4E7E3-A9A4-40C8-B760-B25AD3F65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53" y="4307969"/>
            <a:ext cx="3237459" cy="215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4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397C-2515-435A-A0F7-46587761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02" y="180031"/>
            <a:ext cx="10515600" cy="1325563"/>
          </a:xfrm>
        </p:spPr>
        <p:txBody>
          <a:bodyPr/>
          <a:lstStyle/>
          <a:p>
            <a:r>
              <a:rPr lang="en-US" dirty="0">
                <a:latin typeface="Amasis MT Pro Medium" panose="02040604050005020304" pitchFamily="18" charset="0"/>
              </a:rPr>
              <a:t>The Cartesian Plane and Distance		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099660-9530-4224-A47B-E362349138F9}"/>
              </a:ext>
            </a:extLst>
          </p:cNvPr>
          <p:cNvGrpSpPr/>
          <p:nvPr/>
        </p:nvGrpSpPr>
        <p:grpSpPr>
          <a:xfrm>
            <a:off x="2379488" y="1996604"/>
            <a:ext cx="5281760" cy="3785218"/>
            <a:chOff x="3981157" y="1799656"/>
            <a:chExt cx="5281760" cy="378521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D8E9281-4687-4162-9408-5A15A3F36BD2}"/>
                </a:ext>
              </a:extLst>
            </p:cNvPr>
            <p:cNvCxnSpPr/>
            <p:nvPr/>
          </p:nvCxnSpPr>
          <p:spPr>
            <a:xfrm flipV="1">
              <a:off x="5767754" y="2124222"/>
              <a:ext cx="0" cy="34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33D7797-9848-406E-933D-FD8C7EAA1A00}"/>
                </a:ext>
              </a:extLst>
            </p:cNvPr>
            <p:cNvCxnSpPr>
              <a:cxnSpLocks/>
            </p:cNvCxnSpPr>
            <p:nvPr/>
          </p:nvCxnSpPr>
          <p:spPr>
            <a:xfrm>
              <a:off x="3981157" y="3950678"/>
              <a:ext cx="44735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87D5E7-CCDE-4760-947C-0A8661A227E2}"/>
                    </a:ext>
                  </a:extLst>
                </p:cNvPr>
                <p:cNvSpPr txBox="1"/>
                <p:nvPr/>
              </p:nvSpPr>
              <p:spPr>
                <a:xfrm>
                  <a:off x="5767754" y="1799656"/>
                  <a:ext cx="8082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dirty="0">
                      <a:latin typeface="Amasis MT Pro Medium" panose="02040604050005020304" pitchFamily="18" charset="0"/>
                    </a:rPr>
                    <a:t>-axis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E87D5E7-CCDE-4760-947C-0A8661A227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7754" y="1799656"/>
                  <a:ext cx="808235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10000" r="-751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84CB344-C11D-4280-BC40-894C10610611}"/>
                    </a:ext>
                  </a:extLst>
                </p:cNvPr>
                <p:cNvSpPr txBox="1"/>
                <p:nvPr/>
              </p:nvSpPr>
              <p:spPr>
                <a:xfrm>
                  <a:off x="8454682" y="3950678"/>
                  <a:ext cx="8082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>
                      <a:latin typeface="Amasis MT Pro Medium" panose="02040604050005020304" pitchFamily="18" charset="0"/>
                    </a:rPr>
                    <a:t>-axis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84CB344-C11D-4280-BC40-894C10610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4682" y="3950678"/>
                  <a:ext cx="808235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67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584F0F9-4B0A-4554-9638-87B27B3E85D8}"/>
                    </a:ext>
                  </a:extLst>
                </p:cNvPr>
                <p:cNvSpPr txBox="1"/>
                <p:nvPr/>
              </p:nvSpPr>
              <p:spPr>
                <a:xfrm>
                  <a:off x="4463125" y="4135344"/>
                  <a:ext cx="96013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(0,0)</m:t>
                        </m:r>
                      </m:oMath>
                    </m:oMathPara>
                  </a14:m>
                  <a:br>
                    <a:rPr lang="en-US" dirty="0">
                      <a:latin typeface="Amasis MT Pro Medium" panose="02040604050005020304" pitchFamily="18" charset="0"/>
                    </a:rPr>
                  </a:br>
                  <a:r>
                    <a:rPr lang="en-US" dirty="0">
                      <a:latin typeface="Amasis MT Pro Medium" panose="02040604050005020304" pitchFamily="18" charset="0"/>
                    </a:rPr>
                    <a:t>origin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584F0F9-4B0A-4554-9638-87B27B3E8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125" y="4135344"/>
                  <a:ext cx="960135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5063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CF98A3A-8C9B-4289-9EF3-D8CDC361C50E}"/>
                </a:ext>
              </a:extLst>
            </p:cNvPr>
            <p:cNvCxnSpPr/>
            <p:nvPr/>
          </p:nvCxnSpPr>
          <p:spPr>
            <a:xfrm flipV="1">
              <a:off x="5285786" y="3950678"/>
              <a:ext cx="481968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399DD9-9925-41E4-8F43-D6995A8231BC}"/>
                  </a:ext>
                </a:extLst>
              </p:cNvPr>
              <p:cNvSpPr txBox="1"/>
              <p:nvPr/>
            </p:nvSpPr>
            <p:spPr>
              <a:xfrm>
                <a:off x="7285911" y="1867829"/>
                <a:ext cx="2957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-plane – Cartesian plane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399DD9-9925-41E4-8F43-D6995A823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911" y="1867829"/>
                <a:ext cx="2957220" cy="369332"/>
              </a:xfrm>
              <a:prstGeom prst="rect">
                <a:avLst/>
              </a:prstGeom>
              <a:blipFill>
                <a:blip r:embed="rId5"/>
                <a:stretch>
                  <a:fillRect t="-8197" r="-144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13CE96F-5C14-4019-A2C8-3E9A118E6ABB}"/>
              </a:ext>
            </a:extLst>
          </p:cNvPr>
          <p:cNvSpPr txBox="1"/>
          <p:nvPr/>
        </p:nvSpPr>
        <p:spPr>
          <a:xfrm>
            <a:off x="10058400" y="41757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7E8A64-BAC9-47DB-AB15-863D47BD902C}"/>
              </a:ext>
            </a:extLst>
          </p:cNvPr>
          <p:cNvGrpSpPr/>
          <p:nvPr/>
        </p:nvGrpSpPr>
        <p:grpSpPr>
          <a:xfrm>
            <a:off x="9127183" y="3663684"/>
            <a:ext cx="2581885" cy="2405575"/>
            <a:chOff x="9183110" y="3480804"/>
            <a:chExt cx="2581885" cy="240557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BF9631-05DB-4852-8D8C-715D0B03475D}"/>
                </a:ext>
              </a:extLst>
            </p:cNvPr>
            <p:cNvSpPr/>
            <p:nvPr/>
          </p:nvSpPr>
          <p:spPr>
            <a:xfrm>
              <a:off x="9183111" y="3480804"/>
              <a:ext cx="2581882" cy="24055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4C0E187-8DA1-4E4D-80D8-B2EB375D2BE3}"/>
                    </a:ext>
                  </a:extLst>
                </p:cNvPr>
                <p:cNvSpPr txBox="1"/>
                <p:nvPr/>
              </p:nvSpPr>
              <p:spPr>
                <a:xfrm>
                  <a:off x="9806505" y="4360427"/>
                  <a:ext cx="1335095" cy="13849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(2, 1)</m:t>
                        </m:r>
                      </m:oMath>
                    </m:oMathPara>
                  </a14:m>
                  <a:endParaRPr lang="en-US" sz="28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(6, 4)</m:t>
                        </m:r>
                      </m:oMath>
                    </m:oMathPara>
                  </a14:m>
                  <a:endParaRPr lang="en-US" sz="28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(6, 1)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4C0E187-8DA1-4E4D-80D8-B2EB375D2B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505" y="4360427"/>
                  <a:ext cx="1335095" cy="138499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4885E1-B7ED-404A-81E0-5E45D0ED962B}"/>
                </a:ext>
              </a:extLst>
            </p:cNvPr>
            <p:cNvSpPr txBox="1"/>
            <p:nvPr/>
          </p:nvSpPr>
          <p:spPr>
            <a:xfrm>
              <a:off x="9183110" y="3806429"/>
              <a:ext cx="25818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masis MT Pro Medium" panose="02040604050005020304" pitchFamily="18" charset="0"/>
                </a:rPr>
                <a:t>Plot points on a graph: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5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B7FF-D62D-4CB0-B1A4-6C02CBAF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7" y="68513"/>
            <a:ext cx="10515600" cy="1325563"/>
          </a:xfrm>
        </p:spPr>
        <p:txBody>
          <a:bodyPr/>
          <a:lstStyle/>
          <a:p>
            <a:r>
              <a:rPr lang="en-US" dirty="0">
                <a:latin typeface="Amasis MT Pro Medium" panose="02040604050005020304" pitchFamily="18" charset="0"/>
              </a:rPr>
              <a:t>Distance	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CBBC49-0B10-4D05-99AB-C0324B086842}"/>
              </a:ext>
            </a:extLst>
          </p:cNvPr>
          <p:cNvGrpSpPr/>
          <p:nvPr/>
        </p:nvGrpSpPr>
        <p:grpSpPr>
          <a:xfrm>
            <a:off x="5257432" y="1902013"/>
            <a:ext cx="4704513" cy="3894186"/>
            <a:chOff x="4019843" y="1690688"/>
            <a:chExt cx="4704513" cy="389418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2352B3B-238A-4017-AABD-FD6B4E10E5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9958" y="1927275"/>
              <a:ext cx="0" cy="36575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D26478F-653B-46D4-AAB7-631D042FB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9843" y="4001293"/>
              <a:ext cx="41523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94ED74-C63B-4888-9D36-012069E7B1AE}"/>
                    </a:ext>
                  </a:extLst>
                </p:cNvPr>
                <p:cNvSpPr txBox="1"/>
                <p:nvPr/>
              </p:nvSpPr>
              <p:spPr>
                <a:xfrm>
                  <a:off x="8200292" y="3987225"/>
                  <a:ext cx="377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latin typeface="Amasis MT Pro Medium" panose="020406040500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94ED74-C63B-4888-9D36-012069E7B1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0292" y="3987225"/>
                  <a:ext cx="37760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EFAA2C9-92DC-4304-8482-FDC39133D24E}"/>
                    </a:ext>
                  </a:extLst>
                </p:cNvPr>
                <p:cNvSpPr txBox="1"/>
                <p:nvPr/>
              </p:nvSpPr>
              <p:spPr>
                <a:xfrm>
                  <a:off x="5828714" y="1690688"/>
                  <a:ext cx="3810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latin typeface="Amasis MT Pro Medium" panose="020406040500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EFAA2C9-92DC-4304-8482-FDC39133D2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8714" y="1690688"/>
                  <a:ext cx="381002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C68F3D-1A79-4103-90A3-B887BA0A58E8}"/>
                </a:ext>
              </a:extLst>
            </p:cNvPr>
            <p:cNvCxnSpPr/>
            <p:nvPr/>
          </p:nvCxnSpPr>
          <p:spPr>
            <a:xfrm flipV="1">
              <a:off x="6275841" y="2491353"/>
              <a:ext cx="1324233" cy="104100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57C9A7-F763-47D7-8645-FB7AA4594D7B}"/>
                </a:ext>
              </a:extLst>
            </p:cNvPr>
            <p:cNvSpPr txBox="1"/>
            <p:nvPr/>
          </p:nvSpPr>
          <p:spPr>
            <a:xfrm>
              <a:off x="6684563" y="264252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masis MT Pro Medium" panose="02040604050005020304" pitchFamily="18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94A17C-0AED-4D74-9458-739BDCC04A6C}"/>
                    </a:ext>
                  </a:extLst>
                </p:cNvPr>
                <p:cNvSpPr txBox="1"/>
                <p:nvPr/>
              </p:nvSpPr>
              <p:spPr>
                <a:xfrm>
                  <a:off x="5998007" y="3481284"/>
                  <a:ext cx="10783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masis MT Pro Medium" panose="02040604050005020304" pitchFamily="18" charset="0"/>
                    </a:rPr>
                    <a:t>P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masis MT Pro Medium" panose="020406040500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94A17C-0AED-4D74-9458-739BDCC04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007" y="3481284"/>
                  <a:ext cx="107837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5085" t="-10000" r="-395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B9F8B1C-AE40-4FA8-B08F-2ADF0A7215CC}"/>
                    </a:ext>
                  </a:extLst>
                </p:cNvPr>
                <p:cNvSpPr txBox="1"/>
                <p:nvPr/>
              </p:nvSpPr>
              <p:spPr>
                <a:xfrm>
                  <a:off x="7600074" y="2173099"/>
                  <a:ext cx="11242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masis MT Pro Medium" panose="02040604050005020304" pitchFamily="18" charset="0"/>
                    </a:rPr>
                    <a:t>Q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masis MT Pro Medium" panose="020406040500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B9F8B1C-AE40-4FA8-B08F-2ADF0A7215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0074" y="2173099"/>
                  <a:ext cx="1124282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4891" t="-8197" r="-434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0DFDA0-BEEC-4386-966C-3A2644A9CA45}"/>
                  </a:ext>
                </a:extLst>
              </p:cNvPr>
              <p:cNvSpPr txBox="1"/>
              <p:nvPr/>
            </p:nvSpPr>
            <p:spPr>
              <a:xfrm>
                <a:off x="594037" y="2170928"/>
                <a:ext cx="3860929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0DFDA0-BEEC-4386-966C-3A2644A9C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37" y="2170928"/>
                <a:ext cx="3860929" cy="447238"/>
              </a:xfrm>
              <a:prstGeom prst="rect">
                <a:avLst/>
              </a:prstGeom>
              <a:blipFill>
                <a:blip r:embed="rId6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6ABF731-2AB7-4DAF-B039-161D1AA966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7949"/>
          <a:stretch/>
        </p:blipFill>
        <p:spPr>
          <a:xfrm>
            <a:off x="1099777" y="3223182"/>
            <a:ext cx="3147254" cy="3247943"/>
          </a:xfrm>
          <a:prstGeom prst="rect">
            <a:avLst/>
          </a:prstGeom>
        </p:spPr>
      </p:pic>
      <p:pic>
        <p:nvPicPr>
          <p:cNvPr id="3074" name="Picture 2" descr="37,265 Road Map Illustrations &amp; Clip Art - iStock">
            <a:extLst>
              <a:ext uri="{FF2B5EF4-FFF2-40B4-BE49-F238E27FC236}">
                <a16:creationId xmlns:a16="http://schemas.microsoft.com/office/drawing/2014/main" id="{133B63E2-3D5F-4340-B436-3A4E02E0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897" y="128764"/>
            <a:ext cx="2412546" cy="154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32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0E48-58AD-4478-B0AC-40F7F445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sis MT Pro Medium" panose="02040604050005020304" pitchFamily="18" charset="0"/>
              </a:rPr>
              <a:t>Midpoint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87EE4-4955-4E17-89E6-8F3A1206C0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44724"/>
                <a:ext cx="10515600" cy="34478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latin typeface="Amasis MT Pro Medium" panose="02040604050005020304" pitchFamily="18" charset="0"/>
                  </a:rPr>
                  <a:t>m 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87EE4-4955-4E17-89E6-8F3A1206C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44724"/>
                <a:ext cx="10515600" cy="3447831"/>
              </a:xfrm>
              <a:blipFill>
                <a:blip r:embed="rId2"/>
                <a:stretch>
                  <a:fillRect l="-1507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midpoint-line-segment-xyplane - The Big Picture">
            <a:extLst>
              <a:ext uri="{FF2B5EF4-FFF2-40B4-BE49-F238E27FC236}">
                <a16:creationId xmlns:a16="http://schemas.microsoft.com/office/drawing/2014/main" id="{36370789-6CBB-4B64-8F6E-96CC435A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51" y="2022230"/>
            <a:ext cx="5781276" cy="18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188A9D-FC8E-493F-A750-F15565283992}"/>
                  </a:ext>
                </a:extLst>
              </p:cNvPr>
              <p:cNvSpPr txBox="1"/>
              <p:nvPr/>
            </p:nvSpPr>
            <p:spPr>
              <a:xfrm>
                <a:off x="2791651" y="4786467"/>
                <a:ext cx="660869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masis MT Pro Medium" panose="02040604050005020304" pitchFamily="18" charset="0"/>
                  </a:rPr>
                  <a:t>Find midpoint of a segment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(−2, 4) 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(4, −2).</m:t>
                    </m:r>
                  </m:oMath>
                </a14:m>
                <a:endParaRPr lang="en-US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188A9D-FC8E-493F-A750-F1556528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651" y="4786467"/>
                <a:ext cx="6608697" cy="369332"/>
              </a:xfrm>
              <a:prstGeom prst="rect">
                <a:avLst/>
              </a:prstGeom>
              <a:blipFill>
                <a:blip r:embed="rId4"/>
                <a:stretch>
                  <a:fillRect l="-83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17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65950E-EF97-4828-B5F1-CF56A623A9BF}"/>
              </a:ext>
            </a:extLst>
          </p:cNvPr>
          <p:cNvSpPr txBox="1"/>
          <p:nvPr/>
        </p:nvSpPr>
        <p:spPr>
          <a:xfrm>
            <a:off x="7610677" y="1311794"/>
            <a:ext cx="25357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A (0, 2)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B (4, 5)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C (4, 2)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Find the length of PQ.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6220D-D076-4A46-89BF-B7090EB0DFE3}"/>
              </a:ext>
            </a:extLst>
          </p:cNvPr>
          <p:cNvSpPr txBox="1"/>
          <p:nvPr/>
        </p:nvSpPr>
        <p:spPr>
          <a:xfrm>
            <a:off x="1557660" y="1347162"/>
            <a:ext cx="43645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P (1, 2)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Q (5, 6)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R (a, 2) – at this point occurs right-angle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Find 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8A280-5AD0-4C43-AD11-29E0DECABCB1}"/>
              </a:ext>
            </a:extLst>
          </p:cNvPr>
          <p:cNvSpPr txBox="1"/>
          <p:nvPr/>
        </p:nvSpPr>
        <p:spPr>
          <a:xfrm>
            <a:off x="1557660" y="3428247"/>
            <a:ext cx="551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Find distance between two points (1, 3) and (3, 12).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AB89D-8F1F-49D1-8DFB-2C2D0B8BAFC5}"/>
              </a:ext>
            </a:extLst>
          </p:cNvPr>
          <p:cNvSpPr txBox="1"/>
          <p:nvPr/>
        </p:nvSpPr>
        <p:spPr>
          <a:xfrm>
            <a:off x="1557660" y="4475676"/>
            <a:ext cx="551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Find distance between two points (2, 3) and (8, 27).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15265-5887-43C8-9F6F-CEEB53C879F1}"/>
              </a:ext>
            </a:extLst>
          </p:cNvPr>
          <p:cNvSpPr txBox="1"/>
          <p:nvPr/>
        </p:nvSpPr>
        <p:spPr>
          <a:xfrm>
            <a:off x="1557660" y="5576390"/>
            <a:ext cx="7618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Find midpoint of the line segment between two points (1, 4) and (3, 10).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8CBA62A-49DD-4566-9CD8-F4ECABB0351C}"/>
              </a:ext>
            </a:extLst>
          </p:cNvPr>
          <p:cNvSpPr/>
          <p:nvPr/>
        </p:nvSpPr>
        <p:spPr>
          <a:xfrm>
            <a:off x="805297" y="1453297"/>
            <a:ext cx="450166" cy="23135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2FD4566-5DBD-407C-8909-6C03FE6137D9}"/>
              </a:ext>
            </a:extLst>
          </p:cNvPr>
          <p:cNvSpPr/>
          <p:nvPr/>
        </p:nvSpPr>
        <p:spPr>
          <a:xfrm>
            <a:off x="6899034" y="1435382"/>
            <a:ext cx="450166" cy="23135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E6FD066-8B8B-4CED-85C4-0C6A608935B0}"/>
              </a:ext>
            </a:extLst>
          </p:cNvPr>
          <p:cNvSpPr/>
          <p:nvPr/>
        </p:nvSpPr>
        <p:spPr>
          <a:xfrm>
            <a:off x="773032" y="3497236"/>
            <a:ext cx="450166" cy="23135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A17CD7E-9442-42C4-854D-7DCBB97E41B2}"/>
              </a:ext>
            </a:extLst>
          </p:cNvPr>
          <p:cNvSpPr/>
          <p:nvPr/>
        </p:nvSpPr>
        <p:spPr>
          <a:xfrm>
            <a:off x="773032" y="4544665"/>
            <a:ext cx="450166" cy="23135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AA1BF6E-C5E0-4786-8F8E-F126CA91A342}"/>
              </a:ext>
            </a:extLst>
          </p:cNvPr>
          <p:cNvSpPr/>
          <p:nvPr/>
        </p:nvSpPr>
        <p:spPr>
          <a:xfrm>
            <a:off x="805297" y="5645379"/>
            <a:ext cx="450166" cy="23135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Practice Images, Stock Photos &amp;amp; Vectors | Shutterstock">
            <a:extLst>
              <a:ext uri="{FF2B5EF4-FFF2-40B4-BE49-F238E27FC236}">
                <a16:creationId xmlns:a16="http://schemas.microsoft.com/office/drawing/2014/main" id="{40168CE7-2CA7-4062-9EF1-3C5701A61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5"/>
          <a:stretch/>
        </p:blipFill>
        <p:spPr bwMode="auto">
          <a:xfrm>
            <a:off x="10060676" y="-28135"/>
            <a:ext cx="2131324" cy="143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4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6955-D2A2-4B8F-88DE-C2613307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9" y="874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masis MT Pro Medium" panose="02040604050005020304" pitchFamily="18" charset="0"/>
              </a:rPr>
              <a:t>Distance and Absolute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488F9B-9754-4696-A980-3AD6EBFA24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66302"/>
                <a:ext cx="10515600" cy="4351338"/>
              </a:xfrm>
            </p:spPr>
            <p:txBody>
              <a:bodyPr/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dirty="0">
                  <a:latin typeface="Amasis MT Pro Medium" panose="02040604050005020304" pitchFamily="18" charset="0"/>
                </a:endParaRPr>
              </a:p>
              <a:p>
                <a:r>
                  <a:rPr lang="en-US" sz="2400" dirty="0">
                    <a:latin typeface="Amasis MT Pro Medium" panose="02040604050005020304" pitchFamily="18" charset="0"/>
                  </a:rPr>
                  <a:t>Define the absolute value or magnitude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to be</a:t>
                </a:r>
              </a:p>
              <a:p>
                <a:pPr marL="0" indent="0">
                  <a:buNone/>
                </a:pPr>
                <a:endParaRPr lang="en-US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488F9B-9754-4696-A980-3AD6EBFA24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66302"/>
                <a:ext cx="10515600" cy="4351338"/>
              </a:xfrm>
              <a:blipFill>
                <a:blip r:embed="rId2"/>
                <a:stretch>
                  <a:fillRect l="-812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8366EF-BB81-4167-9AD1-8A194F79F545}"/>
                  </a:ext>
                </a:extLst>
              </p:cNvPr>
              <p:cNvSpPr txBox="1"/>
              <p:nvPr/>
            </p:nvSpPr>
            <p:spPr>
              <a:xfrm>
                <a:off x="4728304" y="3650867"/>
                <a:ext cx="4790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distance between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on the real line.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8366EF-BB81-4167-9AD1-8A194F79F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304" y="3650867"/>
                <a:ext cx="4790049" cy="369332"/>
              </a:xfrm>
              <a:prstGeom prst="rect">
                <a:avLst/>
              </a:prstGeom>
              <a:blipFill>
                <a:blip r:embed="rId3"/>
                <a:stretch>
                  <a:fillRect t="-10000" r="-76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0849DE7-6BD6-428F-A334-4DD3D3D02A53}"/>
              </a:ext>
            </a:extLst>
          </p:cNvPr>
          <p:cNvGrpSpPr/>
          <p:nvPr/>
        </p:nvGrpSpPr>
        <p:grpSpPr>
          <a:xfrm>
            <a:off x="2994073" y="4865858"/>
            <a:ext cx="6203853" cy="1158594"/>
            <a:chOff x="3545058" y="4677249"/>
            <a:chExt cx="6203853" cy="115859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4F641E3-A5A2-4464-914E-534FEC92D4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5058" y="5303520"/>
              <a:ext cx="6203853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D4D6AF-CEFD-497A-A768-9305E69B340A}"/>
                </a:ext>
              </a:extLst>
            </p:cNvPr>
            <p:cNvCxnSpPr/>
            <p:nvPr/>
          </p:nvCxnSpPr>
          <p:spPr>
            <a:xfrm>
              <a:off x="6668086" y="5219114"/>
              <a:ext cx="0" cy="1828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981D7C-7C50-4916-A755-5EA753C593A4}"/>
                </a:ext>
              </a:extLst>
            </p:cNvPr>
            <p:cNvCxnSpPr/>
            <p:nvPr/>
          </p:nvCxnSpPr>
          <p:spPr>
            <a:xfrm>
              <a:off x="5118298" y="5202698"/>
              <a:ext cx="0" cy="1828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EA36954-1D5B-438B-B409-2C154D0BADC3}"/>
                </a:ext>
              </a:extLst>
            </p:cNvPr>
            <p:cNvCxnSpPr/>
            <p:nvPr/>
          </p:nvCxnSpPr>
          <p:spPr>
            <a:xfrm>
              <a:off x="8168639" y="5214418"/>
              <a:ext cx="0" cy="1828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EDE1ECF-B158-4559-B5FF-818A0B5669D8}"/>
                    </a:ext>
                  </a:extLst>
                </p:cNvPr>
                <p:cNvSpPr txBox="1"/>
                <p:nvPr/>
              </p:nvSpPr>
              <p:spPr>
                <a:xfrm>
                  <a:off x="6541474" y="5401987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Amasis MT Pro Medium" panose="020406040500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EDE1ECF-B158-4559-B5FF-818A0B566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474" y="5401987"/>
                  <a:ext cx="37542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BD71FC2-9F53-412F-A870-A9EF93A6AA41}"/>
                    </a:ext>
                  </a:extLst>
                </p:cNvPr>
                <p:cNvSpPr txBox="1"/>
                <p:nvPr/>
              </p:nvSpPr>
              <p:spPr>
                <a:xfrm>
                  <a:off x="4967455" y="5444370"/>
                  <a:ext cx="5507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latin typeface="Amasis MT Pro Medium" panose="020406040500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BD71FC2-9F53-412F-A870-A9EF93A6AA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7455" y="5444370"/>
                  <a:ext cx="55072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8F86F9F-9FC8-4F9A-80E9-F93E86920859}"/>
                    </a:ext>
                  </a:extLst>
                </p:cNvPr>
                <p:cNvSpPr txBox="1"/>
                <p:nvPr/>
              </p:nvSpPr>
              <p:spPr>
                <a:xfrm>
                  <a:off x="8017796" y="5466511"/>
                  <a:ext cx="377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latin typeface="Amasis MT Pro Medium" panose="020406040500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8F86F9F-9FC8-4F9A-80E9-F93E869208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796" y="5466511"/>
                  <a:ext cx="3776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79BE5DF-06FC-4BF6-8B67-1BC1F5A8AB99}"/>
                </a:ext>
              </a:extLst>
            </p:cNvPr>
            <p:cNvCxnSpPr/>
            <p:nvPr/>
          </p:nvCxnSpPr>
          <p:spPr>
            <a:xfrm>
              <a:off x="5144747" y="5050302"/>
              <a:ext cx="139672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EBC9883-4089-4452-A606-61E1AE45811B}"/>
                </a:ext>
              </a:extLst>
            </p:cNvPr>
            <p:cNvCxnSpPr>
              <a:cxnSpLocks/>
            </p:cNvCxnSpPr>
            <p:nvPr/>
          </p:nvCxnSpPr>
          <p:spPr>
            <a:xfrm>
              <a:off x="6804071" y="5050302"/>
              <a:ext cx="132547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D54EBED-242E-4FD7-A538-8D1A71512359}"/>
                    </a:ext>
                  </a:extLst>
                </p:cNvPr>
                <p:cNvSpPr txBox="1"/>
                <p:nvPr/>
              </p:nvSpPr>
              <p:spPr>
                <a:xfrm>
                  <a:off x="5226819" y="4687041"/>
                  <a:ext cx="12325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= |</m:t>
                        </m:r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  <a:latin typeface="Amasis MT Pro Medium" panose="020406040500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D54EBED-242E-4FD7-A538-8D1A715123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6819" y="4687041"/>
                  <a:ext cx="1232582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EBB925C-2A83-4623-BB4A-C4BF709374EE}"/>
                    </a:ext>
                  </a:extLst>
                </p:cNvPr>
                <p:cNvSpPr txBox="1"/>
                <p:nvPr/>
              </p:nvSpPr>
              <p:spPr>
                <a:xfrm>
                  <a:off x="6893169" y="4677249"/>
                  <a:ext cx="10594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= |</m:t>
                        </m:r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  <a:latin typeface="Amasis MT Pro Medium" panose="020406040500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EBB925C-2A83-4623-BB4A-C4BF709374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3169" y="4677249"/>
                  <a:ext cx="1059457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C0D03B-9B41-4C4B-8559-7DA8D70BD6ED}"/>
              </a:ext>
            </a:extLst>
          </p:cNvPr>
          <p:cNvGrpSpPr/>
          <p:nvPr/>
        </p:nvGrpSpPr>
        <p:grpSpPr>
          <a:xfrm>
            <a:off x="1065428" y="3360480"/>
            <a:ext cx="2963489" cy="946254"/>
            <a:chOff x="803616" y="3085818"/>
            <a:chExt cx="2963489" cy="946254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77D60923-3A22-410E-A760-BD3058C53A38}"/>
                </a:ext>
              </a:extLst>
            </p:cNvPr>
            <p:cNvSpPr/>
            <p:nvPr/>
          </p:nvSpPr>
          <p:spPr>
            <a:xfrm>
              <a:off x="1906172" y="3173143"/>
              <a:ext cx="309490" cy="831906"/>
            </a:xfrm>
            <a:prstGeom prst="leftBrace">
              <a:avLst>
                <a:gd name="adj1" fmla="val 34139"/>
                <a:gd name="adj2" fmla="val 51493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masis MT Pro Medium" panose="020406040500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1E9FCEA-692C-4F73-A2AC-469209DED299}"/>
                    </a:ext>
                  </a:extLst>
                </p:cNvPr>
                <p:cNvSpPr txBox="1"/>
                <p:nvPr/>
              </p:nvSpPr>
              <p:spPr>
                <a:xfrm>
                  <a:off x="2264899" y="3085818"/>
                  <a:ext cx="15022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≥ 0</m:t>
                        </m:r>
                      </m:oMath>
                    </m:oMathPara>
                  </a14:m>
                  <a:endParaRPr lang="en-US" sz="2000" dirty="0">
                    <a:latin typeface="Amasis MT Pro Medium" panose="020406040500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1E9FCEA-692C-4F73-A2AC-469209DED2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4899" y="3085818"/>
                  <a:ext cx="1502206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3C63EE6-FC78-4CD7-83A7-242BAF3419FD}"/>
                    </a:ext>
                  </a:extLst>
                </p:cNvPr>
                <p:cNvSpPr txBox="1"/>
                <p:nvPr/>
              </p:nvSpPr>
              <p:spPr>
                <a:xfrm>
                  <a:off x="2264899" y="3631962"/>
                  <a:ext cx="15022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&lt; 0</m:t>
                        </m:r>
                      </m:oMath>
                    </m:oMathPara>
                  </a14:m>
                  <a:endParaRPr lang="en-US" sz="2000" dirty="0">
                    <a:latin typeface="Amasis MT Pro Medium" panose="020406040500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3C63EE6-FC78-4CD7-83A7-242BAF3419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4899" y="3631962"/>
                  <a:ext cx="1502206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E3DB96C-B010-4AB5-9855-2BE1A54FE07A}"/>
                    </a:ext>
                  </a:extLst>
                </p:cNvPr>
                <p:cNvSpPr txBox="1"/>
                <p:nvPr/>
              </p:nvSpPr>
              <p:spPr>
                <a:xfrm>
                  <a:off x="803616" y="3308797"/>
                  <a:ext cx="1143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|= </m:t>
                      </m:r>
                    </m:oMath>
                  </a14:m>
                  <a:r>
                    <a:rPr lang="en-US" sz="2800" dirty="0">
                      <a:latin typeface="Amasis MT Pro Medium" panose="020406040500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E3DB96C-B010-4AB5-9855-2BE1A54FE0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616" y="3308797"/>
                  <a:ext cx="1143000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122" name="Picture 2" descr="Absolute Value| Educational Resources K12 Learning, Integers/Rational  Numbers and Operations, Math Lesson Plans, Activities, Experiments,  Homeschool Help">
            <a:extLst>
              <a:ext uri="{FF2B5EF4-FFF2-40B4-BE49-F238E27FC236}">
                <a16:creationId xmlns:a16="http://schemas.microsoft.com/office/drawing/2014/main" id="{0AB92AAE-6323-41CE-A01F-F1901F49E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062" y="55330"/>
            <a:ext cx="4028938" cy="135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98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566</Words>
  <Application>Microsoft Office PowerPoint</Application>
  <PresentationFormat>Widescreen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Amasis MT Pro</vt:lpstr>
      <vt:lpstr>Amasis MT Pro Medium</vt:lpstr>
      <vt:lpstr>Arial</vt:lpstr>
      <vt:lpstr>Calibri</vt:lpstr>
      <vt:lpstr>Calibri Light</vt:lpstr>
      <vt:lpstr>Cambria Math</vt:lpstr>
      <vt:lpstr>Wingdings</vt:lpstr>
      <vt:lpstr>Office Theme</vt:lpstr>
      <vt:lpstr>Revision Problems</vt:lpstr>
      <vt:lpstr>PowerPoint Presentation</vt:lpstr>
      <vt:lpstr>PowerPoint Presentation</vt:lpstr>
      <vt:lpstr>Lecture 3</vt:lpstr>
      <vt:lpstr>The Cartesian Plane and Distance  </vt:lpstr>
      <vt:lpstr>Distance </vt:lpstr>
      <vt:lpstr>Midpoint</vt:lpstr>
      <vt:lpstr>PowerPoint Presentation</vt:lpstr>
      <vt:lpstr>Distance and Absolute Value</vt:lpstr>
      <vt:lpstr>PowerPoint Presentation</vt:lpstr>
      <vt:lpstr>Absolute Value Equation</vt:lpstr>
      <vt:lpstr>Absolute Value Inequality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Togzhan Nurtayeva</dc:creator>
  <cp:lastModifiedBy>Togzhan Nurtayeva</cp:lastModifiedBy>
  <cp:revision>30</cp:revision>
  <dcterms:created xsi:type="dcterms:W3CDTF">2020-12-20T12:18:25Z</dcterms:created>
  <dcterms:modified xsi:type="dcterms:W3CDTF">2023-01-18T07:39:40Z</dcterms:modified>
</cp:coreProperties>
</file>