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0" r:id="rId2"/>
    <p:sldId id="278" r:id="rId3"/>
    <p:sldId id="256" r:id="rId4"/>
    <p:sldId id="257" r:id="rId5"/>
    <p:sldId id="258" r:id="rId6"/>
    <p:sldId id="274" r:id="rId7"/>
    <p:sldId id="259" r:id="rId8"/>
    <p:sldId id="260" r:id="rId9"/>
    <p:sldId id="261" r:id="rId10"/>
    <p:sldId id="275" r:id="rId11"/>
    <p:sldId id="262" r:id="rId12"/>
    <p:sldId id="263" r:id="rId13"/>
    <p:sldId id="264" r:id="rId14"/>
    <p:sldId id="265" r:id="rId15"/>
    <p:sldId id="271" r:id="rId16"/>
    <p:sldId id="266" r:id="rId17"/>
    <p:sldId id="267" r:id="rId18"/>
    <p:sldId id="268" r:id="rId19"/>
    <p:sldId id="273" r:id="rId20"/>
    <p:sldId id="269" r:id="rId21"/>
    <p:sldId id="272" r:id="rId22"/>
    <p:sldId id="277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152EE0-2281-404B-A3B6-8D73523641F1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F39C51D-3298-413A-9545-258E5D67CF07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Slope</a:t>
          </a:r>
        </a:p>
      </dgm:t>
    </dgm:pt>
    <dgm:pt modelId="{D299E6B2-A821-4FA3-A247-AC9515BE6A1C}" type="parTrans" cxnId="{6679ACA0-1525-4120-B51D-03E7223F1207}">
      <dgm:prSet/>
      <dgm:spPr/>
      <dgm:t>
        <a:bodyPr/>
        <a:lstStyle/>
        <a:p>
          <a:endParaRPr lang="en-US"/>
        </a:p>
      </dgm:t>
    </dgm:pt>
    <dgm:pt modelId="{6C55FA78-3800-432E-A27B-7DD31907EF09}" type="sibTrans" cxnId="{6679ACA0-1525-4120-B51D-03E7223F1207}">
      <dgm:prSet/>
      <dgm:spPr/>
      <dgm:t>
        <a:bodyPr/>
        <a:lstStyle/>
        <a:p>
          <a:endParaRPr lang="en-US"/>
        </a:p>
      </dgm:t>
    </dgm:pt>
    <dgm:pt modelId="{EA13757E-AEA5-4561-B5DA-362B74036858}">
      <dgm:prSet phldrT="[Text]"/>
      <dgm:spPr/>
      <dgm:t>
        <a:bodyPr/>
        <a:lstStyle/>
        <a:p>
          <a:r>
            <a:rPr lang="en-US" dirty="0"/>
            <a:t>Positive</a:t>
          </a:r>
        </a:p>
      </dgm:t>
    </dgm:pt>
    <dgm:pt modelId="{186AF07F-3B0C-4244-8841-9EB2B91C30A6}" type="parTrans" cxnId="{00FDB2B4-70BB-423B-823D-BD5C28792F45}">
      <dgm:prSet/>
      <dgm:spPr/>
      <dgm:t>
        <a:bodyPr/>
        <a:lstStyle/>
        <a:p>
          <a:endParaRPr lang="en-US"/>
        </a:p>
      </dgm:t>
    </dgm:pt>
    <dgm:pt modelId="{CDE97876-8C6F-45F0-A695-761DDFBCA7E0}" type="sibTrans" cxnId="{00FDB2B4-70BB-423B-823D-BD5C28792F45}">
      <dgm:prSet/>
      <dgm:spPr/>
      <dgm:t>
        <a:bodyPr/>
        <a:lstStyle/>
        <a:p>
          <a:endParaRPr lang="en-US"/>
        </a:p>
      </dgm:t>
    </dgm:pt>
    <dgm:pt modelId="{37AA537C-D35A-4881-A27F-0BE78D76DAEF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Negative</a:t>
          </a:r>
        </a:p>
      </dgm:t>
    </dgm:pt>
    <dgm:pt modelId="{26E70288-35C8-4566-88F7-5320B0615A80}" type="parTrans" cxnId="{C4EA2EBD-B25F-4631-A914-083FE0893584}">
      <dgm:prSet/>
      <dgm:spPr/>
      <dgm:t>
        <a:bodyPr/>
        <a:lstStyle/>
        <a:p>
          <a:endParaRPr lang="en-US"/>
        </a:p>
      </dgm:t>
    </dgm:pt>
    <dgm:pt modelId="{6BC006E1-1F1D-4A19-88AE-0BE0B0AAC76D}" type="sibTrans" cxnId="{C4EA2EBD-B25F-4631-A914-083FE0893584}">
      <dgm:prSet/>
      <dgm:spPr/>
      <dgm:t>
        <a:bodyPr/>
        <a:lstStyle/>
        <a:p>
          <a:endParaRPr lang="en-US"/>
        </a:p>
      </dgm:t>
    </dgm:pt>
    <dgm:pt modelId="{FF68B472-7BD0-467B-AEA5-EFE8849321E6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Zero </a:t>
          </a:r>
        </a:p>
      </dgm:t>
    </dgm:pt>
    <dgm:pt modelId="{AE79AE12-D215-44E2-B8DD-8522650DE741}" type="parTrans" cxnId="{850D1D5C-27CE-46A5-8AEE-5FA9E70FC42D}">
      <dgm:prSet/>
      <dgm:spPr/>
      <dgm:t>
        <a:bodyPr/>
        <a:lstStyle/>
        <a:p>
          <a:endParaRPr lang="en-US"/>
        </a:p>
      </dgm:t>
    </dgm:pt>
    <dgm:pt modelId="{4C81E2A4-CE34-4849-9942-495B48D9559B}" type="sibTrans" cxnId="{850D1D5C-27CE-46A5-8AEE-5FA9E70FC42D}">
      <dgm:prSet/>
      <dgm:spPr/>
      <dgm:t>
        <a:bodyPr/>
        <a:lstStyle/>
        <a:p>
          <a:endParaRPr lang="en-US"/>
        </a:p>
      </dgm:t>
    </dgm:pt>
    <dgm:pt modelId="{ACC4CE81-9024-4C63-A2A3-E0E8E3B6F02F}">
      <dgm:prSet phldrT="[Text]"/>
      <dgm:spPr>
        <a:ln>
          <a:solidFill>
            <a:srgbClr val="00B0F0"/>
          </a:solidFill>
        </a:ln>
      </dgm:spPr>
      <dgm:t>
        <a:bodyPr/>
        <a:lstStyle/>
        <a:p>
          <a:r>
            <a:rPr lang="en-US" dirty="0"/>
            <a:t>Infinite</a:t>
          </a:r>
        </a:p>
      </dgm:t>
    </dgm:pt>
    <dgm:pt modelId="{FE9F2981-F74B-439C-B12D-0098D4D78CEC}" type="parTrans" cxnId="{5AAD7258-D27E-45A6-9658-C7A0815DEACD}">
      <dgm:prSet/>
      <dgm:spPr/>
      <dgm:t>
        <a:bodyPr/>
        <a:lstStyle/>
        <a:p>
          <a:endParaRPr lang="en-US"/>
        </a:p>
      </dgm:t>
    </dgm:pt>
    <dgm:pt modelId="{3DABB6A7-A65A-4D23-ADBA-4E052844EA6A}" type="sibTrans" cxnId="{5AAD7258-D27E-45A6-9658-C7A0815DEACD}">
      <dgm:prSet/>
      <dgm:spPr/>
      <dgm:t>
        <a:bodyPr/>
        <a:lstStyle/>
        <a:p>
          <a:endParaRPr lang="en-US"/>
        </a:p>
      </dgm:t>
    </dgm:pt>
    <dgm:pt modelId="{9F08A268-9EBC-4331-B355-112DAC020B24}" type="pres">
      <dgm:prSet presAssocID="{E1152EE0-2281-404B-A3B6-8D73523641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4341834-F7C6-4E42-BD35-46D8E14F3DE0}" type="pres">
      <dgm:prSet presAssocID="{2F39C51D-3298-413A-9545-258E5D67CF07}" presName="hierRoot1" presStyleCnt="0">
        <dgm:presLayoutVars>
          <dgm:hierBranch val="init"/>
        </dgm:presLayoutVars>
      </dgm:prSet>
      <dgm:spPr/>
    </dgm:pt>
    <dgm:pt modelId="{F7775CB5-32D9-4A66-B772-BD82A54B68B4}" type="pres">
      <dgm:prSet presAssocID="{2F39C51D-3298-413A-9545-258E5D67CF07}" presName="rootComposite1" presStyleCnt="0"/>
      <dgm:spPr/>
    </dgm:pt>
    <dgm:pt modelId="{B3FB76D2-E363-4279-97CB-25E586797BAF}" type="pres">
      <dgm:prSet presAssocID="{2F39C51D-3298-413A-9545-258E5D67CF07}" presName="rootText1" presStyleLbl="node0" presStyleIdx="0" presStyleCnt="1">
        <dgm:presLayoutVars>
          <dgm:chPref val="3"/>
        </dgm:presLayoutVars>
      </dgm:prSet>
      <dgm:spPr/>
    </dgm:pt>
    <dgm:pt modelId="{B2818098-6ECE-4444-9EA2-7B8562B70407}" type="pres">
      <dgm:prSet presAssocID="{2F39C51D-3298-413A-9545-258E5D67CF07}" presName="rootConnector1" presStyleLbl="node1" presStyleIdx="0" presStyleCnt="0"/>
      <dgm:spPr/>
    </dgm:pt>
    <dgm:pt modelId="{42F7E7B8-18BC-4862-88EE-02BDEB6AC2AE}" type="pres">
      <dgm:prSet presAssocID="{2F39C51D-3298-413A-9545-258E5D67CF07}" presName="hierChild2" presStyleCnt="0"/>
      <dgm:spPr/>
    </dgm:pt>
    <dgm:pt modelId="{8DD64BC8-F616-489C-9E36-40CC17DC784F}" type="pres">
      <dgm:prSet presAssocID="{186AF07F-3B0C-4244-8841-9EB2B91C30A6}" presName="Name37" presStyleLbl="parChTrans1D2" presStyleIdx="0" presStyleCnt="4"/>
      <dgm:spPr/>
    </dgm:pt>
    <dgm:pt modelId="{E4CD6819-10F9-4EF3-9373-0E591C61A433}" type="pres">
      <dgm:prSet presAssocID="{EA13757E-AEA5-4561-B5DA-362B74036858}" presName="hierRoot2" presStyleCnt="0">
        <dgm:presLayoutVars>
          <dgm:hierBranch val="init"/>
        </dgm:presLayoutVars>
      </dgm:prSet>
      <dgm:spPr/>
    </dgm:pt>
    <dgm:pt modelId="{1963D6F6-3A30-440E-8C5D-211652A4D7BD}" type="pres">
      <dgm:prSet presAssocID="{EA13757E-AEA5-4561-B5DA-362B74036858}" presName="rootComposite" presStyleCnt="0"/>
      <dgm:spPr/>
    </dgm:pt>
    <dgm:pt modelId="{0E8DCA60-B9C0-4922-BE44-A493775B9652}" type="pres">
      <dgm:prSet presAssocID="{EA13757E-AEA5-4561-B5DA-362B74036858}" presName="rootText" presStyleLbl="node2" presStyleIdx="0" presStyleCnt="4">
        <dgm:presLayoutVars>
          <dgm:chPref val="3"/>
        </dgm:presLayoutVars>
      </dgm:prSet>
      <dgm:spPr/>
    </dgm:pt>
    <dgm:pt modelId="{8B59CB37-0136-4511-ABE4-50EB625BE442}" type="pres">
      <dgm:prSet presAssocID="{EA13757E-AEA5-4561-B5DA-362B74036858}" presName="rootConnector" presStyleLbl="node2" presStyleIdx="0" presStyleCnt="4"/>
      <dgm:spPr/>
    </dgm:pt>
    <dgm:pt modelId="{03973FEB-E138-4A3D-A917-B77C9E7E86BC}" type="pres">
      <dgm:prSet presAssocID="{EA13757E-AEA5-4561-B5DA-362B74036858}" presName="hierChild4" presStyleCnt="0"/>
      <dgm:spPr/>
    </dgm:pt>
    <dgm:pt modelId="{A05EE512-7FE0-4FED-809F-AF1CE7AF1F71}" type="pres">
      <dgm:prSet presAssocID="{EA13757E-AEA5-4561-B5DA-362B74036858}" presName="hierChild5" presStyleCnt="0"/>
      <dgm:spPr/>
    </dgm:pt>
    <dgm:pt modelId="{9A654F2C-BDD6-4E6F-8C26-D2BF0FD24EC2}" type="pres">
      <dgm:prSet presAssocID="{26E70288-35C8-4566-88F7-5320B0615A80}" presName="Name37" presStyleLbl="parChTrans1D2" presStyleIdx="1" presStyleCnt="4"/>
      <dgm:spPr/>
    </dgm:pt>
    <dgm:pt modelId="{BC3A2698-404F-45E3-8C62-D80B386BF9DA}" type="pres">
      <dgm:prSet presAssocID="{37AA537C-D35A-4881-A27F-0BE78D76DAEF}" presName="hierRoot2" presStyleCnt="0">
        <dgm:presLayoutVars>
          <dgm:hierBranch val="init"/>
        </dgm:presLayoutVars>
      </dgm:prSet>
      <dgm:spPr/>
    </dgm:pt>
    <dgm:pt modelId="{68D3605B-999E-4F3B-940A-5ED91944287E}" type="pres">
      <dgm:prSet presAssocID="{37AA537C-D35A-4881-A27F-0BE78D76DAEF}" presName="rootComposite" presStyleCnt="0"/>
      <dgm:spPr/>
    </dgm:pt>
    <dgm:pt modelId="{5632A09A-B469-4976-BAE8-7B08001AF7AA}" type="pres">
      <dgm:prSet presAssocID="{37AA537C-D35A-4881-A27F-0BE78D76DAEF}" presName="rootText" presStyleLbl="node2" presStyleIdx="1" presStyleCnt="4">
        <dgm:presLayoutVars>
          <dgm:chPref val="3"/>
        </dgm:presLayoutVars>
      </dgm:prSet>
      <dgm:spPr/>
    </dgm:pt>
    <dgm:pt modelId="{C3A7C616-8636-4DD5-90AE-703B5AA7A511}" type="pres">
      <dgm:prSet presAssocID="{37AA537C-D35A-4881-A27F-0BE78D76DAEF}" presName="rootConnector" presStyleLbl="node2" presStyleIdx="1" presStyleCnt="4"/>
      <dgm:spPr/>
    </dgm:pt>
    <dgm:pt modelId="{9E5140BA-43CA-4F2F-AB88-C34ED5662818}" type="pres">
      <dgm:prSet presAssocID="{37AA537C-D35A-4881-A27F-0BE78D76DAEF}" presName="hierChild4" presStyleCnt="0"/>
      <dgm:spPr/>
    </dgm:pt>
    <dgm:pt modelId="{08413E0B-83C3-4387-A706-B347989FEC8F}" type="pres">
      <dgm:prSet presAssocID="{37AA537C-D35A-4881-A27F-0BE78D76DAEF}" presName="hierChild5" presStyleCnt="0"/>
      <dgm:spPr/>
    </dgm:pt>
    <dgm:pt modelId="{A7BEA418-3F2C-4CE1-8717-173B64E5C2DD}" type="pres">
      <dgm:prSet presAssocID="{AE79AE12-D215-44E2-B8DD-8522650DE741}" presName="Name37" presStyleLbl="parChTrans1D2" presStyleIdx="2" presStyleCnt="4"/>
      <dgm:spPr/>
    </dgm:pt>
    <dgm:pt modelId="{E07424E7-74CE-4512-AB35-AD913B98E022}" type="pres">
      <dgm:prSet presAssocID="{FF68B472-7BD0-467B-AEA5-EFE8849321E6}" presName="hierRoot2" presStyleCnt="0">
        <dgm:presLayoutVars>
          <dgm:hierBranch val="init"/>
        </dgm:presLayoutVars>
      </dgm:prSet>
      <dgm:spPr/>
    </dgm:pt>
    <dgm:pt modelId="{00917470-0A26-4EDF-B8B3-61ECD7886AB8}" type="pres">
      <dgm:prSet presAssocID="{FF68B472-7BD0-467B-AEA5-EFE8849321E6}" presName="rootComposite" presStyleCnt="0"/>
      <dgm:spPr/>
    </dgm:pt>
    <dgm:pt modelId="{377E8452-1D98-44A6-B58C-A167E9907DD7}" type="pres">
      <dgm:prSet presAssocID="{FF68B472-7BD0-467B-AEA5-EFE8849321E6}" presName="rootText" presStyleLbl="node2" presStyleIdx="2" presStyleCnt="4">
        <dgm:presLayoutVars>
          <dgm:chPref val="3"/>
        </dgm:presLayoutVars>
      </dgm:prSet>
      <dgm:spPr/>
    </dgm:pt>
    <dgm:pt modelId="{C33D138F-FB91-4E2F-B5CB-4FD6146345A5}" type="pres">
      <dgm:prSet presAssocID="{FF68B472-7BD0-467B-AEA5-EFE8849321E6}" presName="rootConnector" presStyleLbl="node2" presStyleIdx="2" presStyleCnt="4"/>
      <dgm:spPr/>
    </dgm:pt>
    <dgm:pt modelId="{362AE4E2-7A8E-46F3-8C13-DE080D85F465}" type="pres">
      <dgm:prSet presAssocID="{FF68B472-7BD0-467B-AEA5-EFE8849321E6}" presName="hierChild4" presStyleCnt="0"/>
      <dgm:spPr/>
    </dgm:pt>
    <dgm:pt modelId="{136CA6B6-2B06-47F9-A568-C73DF224EFDB}" type="pres">
      <dgm:prSet presAssocID="{FF68B472-7BD0-467B-AEA5-EFE8849321E6}" presName="hierChild5" presStyleCnt="0"/>
      <dgm:spPr/>
    </dgm:pt>
    <dgm:pt modelId="{F325E9EC-A07B-40BC-965E-6D46351B7101}" type="pres">
      <dgm:prSet presAssocID="{FE9F2981-F74B-439C-B12D-0098D4D78CEC}" presName="Name37" presStyleLbl="parChTrans1D2" presStyleIdx="3" presStyleCnt="4"/>
      <dgm:spPr/>
    </dgm:pt>
    <dgm:pt modelId="{FF3F47C8-4A20-4ABF-BEDB-65F2988E37A8}" type="pres">
      <dgm:prSet presAssocID="{ACC4CE81-9024-4C63-A2A3-E0E8E3B6F02F}" presName="hierRoot2" presStyleCnt="0">
        <dgm:presLayoutVars>
          <dgm:hierBranch val="init"/>
        </dgm:presLayoutVars>
      </dgm:prSet>
      <dgm:spPr/>
    </dgm:pt>
    <dgm:pt modelId="{D7E271F3-3843-4261-A836-7EFCA07CDF32}" type="pres">
      <dgm:prSet presAssocID="{ACC4CE81-9024-4C63-A2A3-E0E8E3B6F02F}" presName="rootComposite" presStyleCnt="0"/>
      <dgm:spPr/>
    </dgm:pt>
    <dgm:pt modelId="{CA8E39E3-4952-4F95-B101-2CDE27201970}" type="pres">
      <dgm:prSet presAssocID="{ACC4CE81-9024-4C63-A2A3-E0E8E3B6F02F}" presName="rootText" presStyleLbl="node2" presStyleIdx="3" presStyleCnt="4">
        <dgm:presLayoutVars>
          <dgm:chPref val="3"/>
        </dgm:presLayoutVars>
      </dgm:prSet>
      <dgm:spPr/>
    </dgm:pt>
    <dgm:pt modelId="{A477421A-92E0-40E9-B89D-1F2D6C2B9033}" type="pres">
      <dgm:prSet presAssocID="{ACC4CE81-9024-4C63-A2A3-E0E8E3B6F02F}" presName="rootConnector" presStyleLbl="node2" presStyleIdx="3" presStyleCnt="4"/>
      <dgm:spPr/>
    </dgm:pt>
    <dgm:pt modelId="{B9FC35FE-BAFD-4886-8E87-B1B8D5D89664}" type="pres">
      <dgm:prSet presAssocID="{ACC4CE81-9024-4C63-A2A3-E0E8E3B6F02F}" presName="hierChild4" presStyleCnt="0"/>
      <dgm:spPr/>
    </dgm:pt>
    <dgm:pt modelId="{A3FCE1AA-96C7-4C9D-9830-AC676F5175D9}" type="pres">
      <dgm:prSet presAssocID="{ACC4CE81-9024-4C63-A2A3-E0E8E3B6F02F}" presName="hierChild5" presStyleCnt="0"/>
      <dgm:spPr/>
    </dgm:pt>
    <dgm:pt modelId="{85286BCA-E23E-4DBB-B4D7-5CBDABCB7936}" type="pres">
      <dgm:prSet presAssocID="{2F39C51D-3298-413A-9545-258E5D67CF07}" presName="hierChild3" presStyleCnt="0"/>
      <dgm:spPr/>
    </dgm:pt>
  </dgm:ptLst>
  <dgm:cxnLst>
    <dgm:cxn modelId="{CF079801-78C3-4896-815B-C56EAFF9BF4E}" type="presOf" srcId="{2F39C51D-3298-413A-9545-258E5D67CF07}" destId="{B3FB76D2-E363-4279-97CB-25E586797BAF}" srcOrd="0" destOrd="0" presId="urn:microsoft.com/office/officeart/2005/8/layout/orgChart1"/>
    <dgm:cxn modelId="{7D3FD102-04ED-421B-9755-012DC64E9029}" type="presOf" srcId="{ACC4CE81-9024-4C63-A2A3-E0E8E3B6F02F}" destId="{CA8E39E3-4952-4F95-B101-2CDE27201970}" srcOrd="0" destOrd="0" presId="urn:microsoft.com/office/officeart/2005/8/layout/orgChart1"/>
    <dgm:cxn modelId="{BCF63610-D29A-488B-8736-2D75F65A5BA7}" type="presOf" srcId="{FF68B472-7BD0-467B-AEA5-EFE8849321E6}" destId="{377E8452-1D98-44A6-B58C-A167E9907DD7}" srcOrd="0" destOrd="0" presId="urn:microsoft.com/office/officeart/2005/8/layout/orgChart1"/>
    <dgm:cxn modelId="{BEEB5F11-5E78-4601-BB80-0179A8F8CAC1}" type="presOf" srcId="{EA13757E-AEA5-4561-B5DA-362B74036858}" destId="{0E8DCA60-B9C0-4922-BE44-A493775B9652}" srcOrd="0" destOrd="0" presId="urn:microsoft.com/office/officeart/2005/8/layout/orgChart1"/>
    <dgm:cxn modelId="{6FCCE316-41EA-4569-A40E-D32708637994}" type="presOf" srcId="{AE79AE12-D215-44E2-B8DD-8522650DE741}" destId="{A7BEA418-3F2C-4CE1-8717-173B64E5C2DD}" srcOrd="0" destOrd="0" presId="urn:microsoft.com/office/officeart/2005/8/layout/orgChart1"/>
    <dgm:cxn modelId="{5CC75A1E-C31E-422B-8747-053D5A5C3528}" type="presOf" srcId="{ACC4CE81-9024-4C63-A2A3-E0E8E3B6F02F}" destId="{A477421A-92E0-40E9-B89D-1F2D6C2B9033}" srcOrd="1" destOrd="0" presId="urn:microsoft.com/office/officeart/2005/8/layout/orgChart1"/>
    <dgm:cxn modelId="{8187B22C-7E8D-4406-A304-4CD697FF084E}" type="presOf" srcId="{37AA537C-D35A-4881-A27F-0BE78D76DAEF}" destId="{5632A09A-B469-4976-BAE8-7B08001AF7AA}" srcOrd="0" destOrd="0" presId="urn:microsoft.com/office/officeart/2005/8/layout/orgChart1"/>
    <dgm:cxn modelId="{25B75F3A-68BC-4EB2-A571-7F1D17EC731C}" type="presOf" srcId="{FF68B472-7BD0-467B-AEA5-EFE8849321E6}" destId="{C33D138F-FB91-4E2F-B5CB-4FD6146345A5}" srcOrd="1" destOrd="0" presId="urn:microsoft.com/office/officeart/2005/8/layout/orgChart1"/>
    <dgm:cxn modelId="{850D1D5C-27CE-46A5-8AEE-5FA9E70FC42D}" srcId="{2F39C51D-3298-413A-9545-258E5D67CF07}" destId="{FF68B472-7BD0-467B-AEA5-EFE8849321E6}" srcOrd="2" destOrd="0" parTransId="{AE79AE12-D215-44E2-B8DD-8522650DE741}" sibTransId="{4C81E2A4-CE34-4849-9942-495B48D9559B}"/>
    <dgm:cxn modelId="{95D75851-D5EE-4A91-AADB-E27039235308}" type="presOf" srcId="{37AA537C-D35A-4881-A27F-0BE78D76DAEF}" destId="{C3A7C616-8636-4DD5-90AE-703B5AA7A511}" srcOrd="1" destOrd="0" presId="urn:microsoft.com/office/officeart/2005/8/layout/orgChart1"/>
    <dgm:cxn modelId="{5AAD7258-D27E-45A6-9658-C7A0815DEACD}" srcId="{2F39C51D-3298-413A-9545-258E5D67CF07}" destId="{ACC4CE81-9024-4C63-A2A3-E0E8E3B6F02F}" srcOrd="3" destOrd="0" parTransId="{FE9F2981-F74B-439C-B12D-0098D4D78CEC}" sibTransId="{3DABB6A7-A65A-4D23-ADBA-4E052844EA6A}"/>
    <dgm:cxn modelId="{2EB4998D-79A3-4D6B-9604-E2812C0665AE}" type="presOf" srcId="{EA13757E-AEA5-4561-B5DA-362B74036858}" destId="{8B59CB37-0136-4511-ABE4-50EB625BE442}" srcOrd="1" destOrd="0" presId="urn:microsoft.com/office/officeart/2005/8/layout/orgChart1"/>
    <dgm:cxn modelId="{6679ACA0-1525-4120-B51D-03E7223F1207}" srcId="{E1152EE0-2281-404B-A3B6-8D73523641F1}" destId="{2F39C51D-3298-413A-9545-258E5D67CF07}" srcOrd="0" destOrd="0" parTransId="{D299E6B2-A821-4FA3-A247-AC9515BE6A1C}" sibTransId="{6C55FA78-3800-432E-A27B-7DD31907EF09}"/>
    <dgm:cxn modelId="{AF0D17AD-CCC7-4F6A-BEC7-5377E22A4676}" type="presOf" srcId="{FE9F2981-F74B-439C-B12D-0098D4D78CEC}" destId="{F325E9EC-A07B-40BC-965E-6D46351B7101}" srcOrd="0" destOrd="0" presId="urn:microsoft.com/office/officeart/2005/8/layout/orgChart1"/>
    <dgm:cxn modelId="{C35141B1-F336-44F9-8AF5-5030FF330BC0}" type="presOf" srcId="{186AF07F-3B0C-4244-8841-9EB2B91C30A6}" destId="{8DD64BC8-F616-489C-9E36-40CC17DC784F}" srcOrd="0" destOrd="0" presId="urn:microsoft.com/office/officeart/2005/8/layout/orgChart1"/>
    <dgm:cxn modelId="{00FDB2B4-70BB-423B-823D-BD5C28792F45}" srcId="{2F39C51D-3298-413A-9545-258E5D67CF07}" destId="{EA13757E-AEA5-4561-B5DA-362B74036858}" srcOrd="0" destOrd="0" parTransId="{186AF07F-3B0C-4244-8841-9EB2B91C30A6}" sibTransId="{CDE97876-8C6F-45F0-A695-761DDFBCA7E0}"/>
    <dgm:cxn modelId="{C4EA2EBD-B25F-4631-A914-083FE0893584}" srcId="{2F39C51D-3298-413A-9545-258E5D67CF07}" destId="{37AA537C-D35A-4881-A27F-0BE78D76DAEF}" srcOrd="1" destOrd="0" parTransId="{26E70288-35C8-4566-88F7-5320B0615A80}" sibTransId="{6BC006E1-1F1D-4A19-88AE-0BE0B0AAC76D}"/>
    <dgm:cxn modelId="{3CC1F4DA-7E49-4016-96B2-5419C47DBAC9}" type="presOf" srcId="{E1152EE0-2281-404B-A3B6-8D73523641F1}" destId="{9F08A268-9EBC-4331-B355-112DAC020B24}" srcOrd="0" destOrd="0" presId="urn:microsoft.com/office/officeart/2005/8/layout/orgChart1"/>
    <dgm:cxn modelId="{CB8A1AE9-C677-465D-B1AD-237FA426830E}" type="presOf" srcId="{2F39C51D-3298-413A-9545-258E5D67CF07}" destId="{B2818098-6ECE-4444-9EA2-7B8562B70407}" srcOrd="1" destOrd="0" presId="urn:microsoft.com/office/officeart/2005/8/layout/orgChart1"/>
    <dgm:cxn modelId="{787C9BE9-280B-49D3-855C-D352B6B559BA}" type="presOf" srcId="{26E70288-35C8-4566-88F7-5320B0615A80}" destId="{9A654F2C-BDD6-4E6F-8C26-D2BF0FD24EC2}" srcOrd="0" destOrd="0" presId="urn:microsoft.com/office/officeart/2005/8/layout/orgChart1"/>
    <dgm:cxn modelId="{116821D9-C762-4DF2-94F2-6F98507D107A}" type="presParOf" srcId="{9F08A268-9EBC-4331-B355-112DAC020B24}" destId="{B4341834-F7C6-4E42-BD35-46D8E14F3DE0}" srcOrd="0" destOrd="0" presId="urn:microsoft.com/office/officeart/2005/8/layout/orgChart1"/>
    <dgm:cxn modelId="{81001C9E-B2D7-45E3-BF4D-B303DEBF4CDD}" type="presParOf" srcId="{B4341834-F7C6-4E42-BD35-46D8E14F3DE0}" destId="{F7775CB5-32D9-4A66-B772-BD82A54B68B4}" srcOrd="0" destOrd="0" presId="urn:microsoft.com/office/officeart/2005/8/layout/orgChart1"/>
    <dgm:cxn modelId="{24068C2C-7900-41A2-8F91-CBAA6626048B}" type="presParOf" srcId="{F7775CB5-32D9-4A66-B772-BD82A54B68B4}" destId="{B3FB76D2-E363-4279-97CB-25E586797BAF}" srcOrd="0" destOrd="0" presId="urn:microsoft.com/office/officeart/2005/8/layout/orgChart1"/>
    <dgm:cxn modelId="{C2FF6FD4-C974-4B39-83D8-DBB41ED80AB2}" type="presParOf" srcId="{F7775CB5-32D9-4A66-B772-BD82A54B68B4}" destId="{B2818098-6ECE-4444-9EA2-7B8562B70407}" srcOrd="1" destOrd="0" presId="urn:microsoft.com/office/officeart/2005/8/layout/orgChart1"/>
    <dgm:cxn modelId="{8DBF3760-F0B7-4A8B-AFEA-C495D350C829}" type="presParOf" srcId="{B4341834-F7C6-4E42-BD35-46D8E14F3DE0}" destId="{42F7E7B8-18BC-4862-88EE-02BDEB6AC2AE}" srcOrd="1" destOrd="0" presId="urn:microsoft.com/office/officeart/2005/8/layout/orgChart1"/>
    <dgm:cxn modelId="{EAB265E4-13CC-468A-9E64-CE44BDE8FFA3}" type="presParOf" srcId="{42F7E7B8-18BC-4862-88EE-02BDEB6AC2AE}" destId="{8DD64BC8-F616-489C-9E36-40CC17DC784F}" srcOrd="0" destOrd="0" presId="urn:microsoft.com/office/officeart/2005/8/layout/orgChart1"/>
    <dgm:cxn modelId="{12EA8491-F501-4590-B6AD-958340E1FDE4}" type="presParOf" srcId="{42F7E7B8-18BC-4862-88EE-02BDEB6AC2AE}" destId="{E4CD6819-10F9-4EF3-9373-0E591C61A433}" srcOrd="1" destOrd="0" presId="urn:microsoft.com/office/officeart/2005/8/layout/orgChart1"/>
    <dgm:cxn modelId="{FC8E409C-2441-4912-AC1B-14AA28EE6BBE}" type="presParOf" srcId="{E4CD6819-10F9-4EF3-9373-0E591C61A433}" destId="{1963D6F6-3A30-440E-8C5D-211652A4D7BD}" srcOrd="0" destOrd="0" presId="urn:microsoft.com/office/officeart/2005/8/layout/orgChart1"/>
    <dgm:cxn modelId="{91B22A85-828D-4A37-B9DE-36A3FA8D0E69}" type="presParOf" srcId="{1963D6F6-3A30-440E-8C5D-211652A4D7BD}" destId="{0E8DCA60-B9C0-4922-BE44-A493775B9652}" srcOrd="0" destOrd="0" presId="urn:microsoft.com/office/officeart/2005/8/layout/orgChart1"/>
    <dgm:cxn modelId="{7E17671D-95FA-417F-9C0D-EDEC8397C458}" type="presParOf" srcId="{1963D6F6-3A30-440E-8C5D-211652A4D7BD}" destId="{8B59CB37-0136-4511-ABE4-50EB625BE442}" srcOrd="1" destOrd="0" presId="urn:microsoft.com/office/officeart/2005/8/layout/orgChart1"/>
    <dgm:cxn modelId="{2D982396-2AD2-41BD-A10C-2990571B8FC6}" type="presParOf" srcId="{E4CD6819-10F9-4EF3-9373-0E591C61A433}" destId="{03973FEB-E138-4A3D-A917-B77C9E7E86BC}" srcOrd="1" destOrd="0" presId="urn:microsoft.com/office/officeart/2005/8/layout/orgChart1"/>
    <dgm:cxn modelId="{DA1341FE-1B97-489B-9274-36C816C22A9E}" type="presParOf" srcId="{E4CD6819-10F9-4EF3-9373-0E591C61A433}" destId="{A05EE512-7FE0-4FED-809F-AF1CE7AF1F71}" srcOrd="2" destOrd="0" presId="urn:microsoft.com/office/officeart/2005/8/layout/orgChart1"/>
    <dgm:cxn modelId="{209D5F0C-D9FA-473A-BF62-AF436D8673ED}" type="presParOf" srcId="{42F7E7B8-18BC-4862-88EE-02BDEB6AC2AE}" destId="{9A654F2C-BDD6-4E6F-8C26-D2BF0FD24EC2}" srcOrd="2" destOrd="0" presId="urn:microsoft.com/office/officeart/2005/8/layout/orgChart1"/>
    <dgm:cxn modelId="{E672D780-ADB3-4395-82FA-678D0927583E}" type="presParOf" srcId="{42F7E7B8-18BC-4862-88EE-02BDEB6AC2AE}" destId="{BC3A2698-404F-45E3-8C62-D80B386BF9DA}" srcOrd="3" destOrd="0" presId="urn:microsoft.com/office/officeart/2005/8/layout/orgChart1"/>
    <dgm:cxn modelId="{7B9C15C8-B256-41D3-BA5A-0C74439A5318}" type="presParOf" srcId="{BC3A2698-404F-45E3-8C62-D80B386BF9DA}" destId="{68D3605B-999E-4F3B-940A-5ED91944287E}" srcOrd="0" destOrd="0" presId="urn:microsoft.com/office/officeart/2005/8/layout/orgChart1"/>
    <dgm:cxn modelId="{A967346E-8096-4FC1-AE00-4B3FCF258F04}" type="presParOf" srcId="{68D3605B-999E-4F3B-940A-5ED91944287E}" destId="{5632A09A-B469-4976-BAE8-7B08001AF7AA}" srcOrd="0" destOrd="0" presId="urn:microsoft.com/office/officeart/2005/8/layout/orgChart1"/>
    <dgm:cxn modelId="{E4C4F02E-15F4-40A1-90C0-06A984CCC13C}" type="presParOf" srcId="{68D3605B-999E-4F3B-940A-5ED91944287E}" destId="{C3A7C616-8636-4DD5-90AE-703B5AA7A511}" srcOrd="1" destOrd="0" presId="urn:microsoft.com/office/officeart/2005/8/layout/orgChart1"/>
    <dgm:cxn modelId="{C9B94086-41B5-4240-B8BE-A3353D777CF2}" type="presParOf" srcId="{BC3A2698-404F-45E3-8C62-D80B386BF9DA}" destId="{9E5140BA-43CA-4F2F-AB88-C34ED5662818}" srcOrd="1" destOrd="0" presId="urn:microsoft.com/office/officeart/2005/8/layout/orgChart1"/>
    <dgm:cxn modelId="{D342CDF6-C023-4FDD-B76D-B8BA536EC855}" type="presParOf" srcId="{BC3A2698-404F-45E3-8C62-D80B386BF9DA}" destId="{08413E0B-83C3-4387-A706-B347989FEC8F}" srcOrd="2" destOrd="0" presId="urn:microsoft.com/office/officeart/2005/8/layout/orgChart1"/>
    <dgm:cxn modelId="{DB75F9BA-2BA5-4960-A202-939AD309A54D}" type="presParOf" srcId="{42F7E7B8-18BC-4862-88EE-02BDEB6AC2AE}" destId="{A7BEA418-3F2C-4CE1-8717-173B64E5C2DD}" srcOrd="4" destOrd="0" presId="urn:microsoft.com/office/officeart/2005/8/layout/orgChart1"/>
    <dgm:cxn modelId="{F166E129-C308-4E5D-A563-24A35E6D86A8}" type="presParOf" srcId="{42F7E7B8-18BC-4862-88EE-02BDEB6AC2AE}" destId="{E07424E7-74CE-4512-AB35-AD913B98E022}" srcOrd="5" destOrd="0" presId="urn:microsoft.com/office/officeart/2005/8/layout/orgChart1"/>
    <dgm:cxn modelId="{24575CA0-D759-4EB0-97D5-43918C204765}" type="presParOf" srcId="{E07424E7-74CE-4512-AB35-AD913B98E022}" destId="{00917470-0A26-4EDF-B8B3-61ECD7886AB8}" srcOrd="0" destOrd="0" presId="urn:microsoft.com/office/officeart/2005/8/layout/orgChart1"/>
    <dgm:cxn modelId="{78EAEDF0-803F-4499-B315-945A43D56D06}" type="presParOf" srcId="{00917470-0A26-4EDF-B8B3-61ECD7886AB8}" destId="{377E8452-1D98-44A6-B58C-A167E9907DD7}" srcOrd="0" destOrd="0" presId="urn:microsoft.com/office/officeart/2005/8/layout/orgChart1"/>
    <dgm:cxn modelId="{37357581-7003-40EC-9989-843893AD38AC}" type="presParOf" srcId="{00917470-0A26-4EDF-B8B3-61ECD7886AB8}" destId="{C33D138F-FB91-4E2F-B5CB-4FD6146345A5}" srcOrd="1" destOrd="0" presId="urn:microsoft.com/office/officeart/2005/8/layout/orgChart1"/>
    <dgm:cxn modelId="{F2D0D432-3EDC-4582-9137-2E9389DBC9AC}" type="presParOf" srcId="{E07424E7-74CE-4512-AB35-AD913B98E022}" destId="{362AE4E2-7A8E-46F3-8C13-DE080D85F465}" srcOrd="1" destOrd="0" presId="urn:microsoft.com/office/officeart/2005/8/layout/orgChart1"/>
    <dgm:cxn modelId="{3A16DA7D-06CB-4F49-9C09-2F5F59F6994D}" type="presParOf" srcId="{E07424E7-74CE-4512-AB35-AD913B98E022}" destId="{136CA6B6-2B06-47F9-A568-C73DF224EFDB}" srcOrd="2" destOrd="0" presId="urn:microsoft.com/office/officeart/2005/8/layout/orgChart1"/>
    <dgm:cxn modelId="{5FDBF8D8-3F9D-4675-9B76-B9190C1E9B52}" type="presParOf" srcId="{42F7E7B8-18BC-4862-88EE-02BDEB6AC2AE}" destId="{F325E9EC-A07B-40BC-965E-6D46351B7101}" srcOrd="6" destOrd="0" presId="urn:microsoft.com/office/officeart/2005/8/layout/orgChart1"/>
    <dgm:cxn modelId="{BC467FDD-07DF-4711-9CA7-B79252B50979}" type="presParOf" srcId="{42F7E7B8-18BC-4862-88EE-02BDEB6AC2AE}" destId="{FF3F47C8-4A20-4ABF-BEDB-65F2988E37A8}" srcOrd="7" destOrd="0" presId="urn:microsoft.com/office/officeart/2005/8/layout/orgChart1"/>
    <dgm:cxn modelId="{AE595FBA-56FE-4A4A-9E54-E794C52FE49B}" type="presParOf" srcId="{FF3F47C8-4A20-4ABF-BEDB-65F2988E37A8}" destId="{D7E271F3-3843-4261-A836-7EFCA07CDF32}" srcOrd="0" destOrd="0" presId="urn:microsoft.com/office/officeart/2005/8/layout/orgChart1"/>
    <dgm:cxn modelId="{F9CD3F2D-66C4-47E0-B976-F9F0681FE270}" type="presParOf" srcId="{D7E271F3-3843-4261-A836-7EFCA07CDF32}" destId="{CA8E39E3-4952-4F95-B101-2CDE27201970}" srcOrd="0" destOrd="0" presId="urn:microsoft.com/office/officeart/2005/8/layout/orgChart1"/>
    <dgm:cxn modelId="{8067D582-3B26-4D43-A3B4-D2DC4E7CEB45}" type="presParOf" srcId="{D7E271F3-3843-4261-A836-7EFCA07CDF32}" destId="{A477421A-92E0-40E9-B89D-1F2D6C2B9033}" srcOrd="1" destOrd="0" presId="urn:microsoft.com/office/officeart/2005/8/layout/orgChart1"/>
    <dgm:cxn modelId="{525A49E5-D03D-492F-8090-F86C25D26FD2}" type="presParOf" srcId="{FF3F47C8-4A20-4ABF-BEDB-65F2988E37A8}" destId="{B9FC35FE-BAFD-4886-8E87-B1B8D5D89664}" srcOrd="1" destOrd="0" presId="urn:microsoft.com/office/officeart/2005/8/layout/orgChart1"/>
    <dgm:cxn modelId="{7F3319EA-1768-46B5-AB63-A377487D2497}" type="presParOf" srcId="{FF3F47C8-4A20-4ABF-BEDB-65F2988E37A8}" destId="{A3FCE1AA-96C7-4C9D-9830-AC676F5175D9}" srcOrd="2" destOrd="0" presId="urn:microsoft.com/office/officeart/2005/8/layout/orgChart1"/>
    <dgm:cxn modelId="{0BCFFD17-9551-4BBB-9FBF-7CB7A5435A6B}" type="presParOf" srcId="{B4341834-F7C6-4E42-BD35-46D8E14F3DE0}" destId="{85286BCA-E23E-4DBB-B4D7-5CBDABCB793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5E9EC-A07B-40BC-965E-6D46351B7101}">
      <dsp:nvSpPr>
        <dsp:cNvPr id="0" name=""/>
        <dsp:cNvSpPr/>
      </dsp:nvSpPr>
      <dsp:spPr>
        <a:xfrm>
          <a:off x="5039164" y="1651534"/>
          <a:ext cx="3946704" cy="45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321"/>
              </a:lnTo>
              <a:lnTo>
                <a:pt x="3946704" y="228321"/>
              </a:lnTo>
              <a:lnTo>
                <a:pt x="3946704" y="4566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BEA418-3F2C-4CE1-8717-173B64E5C2DD}">
      <dsp:nvSpPr>
        <dsp:cNvPr id="0" name=""/>
        <dsp:cNvSpPr/>
      </dsp:nvSpPr>
      <dsp:spPr>
        <a:xfrm>
          <a:off x="5039164" y="1651534"/>
          <a:ext cx="1315568" cy="45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321"/>
              </a:lnTo>
              <a:lnTo>
                <a:pt x="1315568" y="228321"/>
              </a:lnTo>
              <a:lnTo>
                <a:pt x="1315568" y="4566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54F2C-BDD6-4E6F-8C26-D2BF0FD24EC2}">
      <dsp:nvSpPr>
        <dsp:cNvPr id="0" name=""/>
        <dsp:cNvSpPr/>
      </dsp:nvSpPr>
      <dsp:spPr>
        <a:xfrm>
          <a:off x="3723596" y="1651534"/>
          <a:ext cx="1315568" cy="456643"/>
        </a:xfrm>
        <a:custGeom>
          <a:avLst/>
          <a:gdLst/>
          <a:ahLst/>
          <a:cxnLst/>
          <a:rect l="0" t="0" r="0" b="0"/>
          <a:pathLst>
            <a:path>
              <a:moveTo>
                <a:pt x="1315568" y="0"/>
              </a:moveTo>
              <a:lnTo>
                <a:pt x="1315568" y="228321"/>
              </a:lnTo>
              <a:lnTo>
                <a:pt x="0" y="228321"/>
              </a:lnTo>
              <a:lnTo>
                <a:pt x="0" y="4566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D64BC8-F616-489C-9E36-40CC17DC784F}">
      <dsp:nvSpPr>
        <dsp:cNvPr id="0" name=""/>
        <dsp:cNvSpPr/>
      </dsp:nvSpPr>
      <dsp:spPr>
        <a:xfrm>
          <a:off x="1092459" y="1651534"/>
          <a:ext cx="3946704" cy="456643"/>
        </a:xfrm>
        <a:custGeom>
          <a:avLst/>
          <a:gdLst/>
          <a:ahLst/>
          <a:cxnLst/>
          <a:rect l="0" t="0" r="0" b="0"/>
          <a:pathLst>
            <a:path>
              <a:moveTo>
                <a:pt x="3946704" y="0"/>
              </a:moveTo>
              <a:lnTo>
                <a:pt x="3946704" y="228321"/>
              </a:lnTo>
              <a:lnTo>
                <a:pt x="0" y="228321"/>
              </a:lnTo>
              <a:lnTo>
                <a:pt x="0" y="4566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FB76D2-E363-4279-97CB-25E586797BAF}">
      <dsp:nvSpPr>
        <dsp:cNvPr id="0" name=""/>
        <dsp:cNvSpPr/>
      </dsp:nvSpPr>
      <dsp:spPr>
        <a:xfrm>
          <a:off x="3951918" y="564288"/>
          <a:ext cx="2174492" cy="108724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Slope</a:t>
          </a:r>
        </a:p>
      </dsp:txBody>
      <dsp:txXfrm>
        <a:off x="3951918" y="564288"/>
        <a:ext cx="2174492" cy="1087246"/>
      </dsp:txXfrm>
    </dsp:sp>
    <dsp:sp modelId="{0E8DCA60-B9C0-4922-BE44-A493775B9652}">
      <dsp:nvSpPr>
        <dsp:cNvPr id="0" name=""/>
        <dsp:cNvSpPr/>
      </dsp:nvSpPr>
      <dsp:spPr>
        <a:xfrm>
          <a:off x="5213" y="2108178"/>
          <a:ext cx="2174492" cy="10872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Positive</a:t>
          </a:r>
        </a:p>
      </dsp:txBody>
      <dsp:txXfrm>
        <a:off x="5213" y="2108178"/>
        <a:ext cx="2174492" cy="1087246"/>
      </dsp:txXfrm>
    </dsp:sp>
    <dsp:sp modelId="{5632A09A-B469-4976-BAE8-7B08001AF7AA}">
      <dsp:nvSpPr>
        <dsp:cNvPr id="0" name=""/>
        <dsp:cNvSpPr/>
      </dsp:nvSpPr>
      <dsp:spPr>
        <a:xfrm>
          <a:off x="2636349" y="2108178"/>
          <a:ext cx="2174492" cy="108724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Negative</a:t>
          </a:r>
        </a:p>
      </dsp:txBody>
      <dsp:txXfrm>
        <a:off x="2636349" y="2108178"/>
        <a:ext cx="2174492" cy="1087246"/>
      </dsp:txXfrm>
    </dsp:sp>
    <dsp:sp modelId="{377E8452-1D98-44A6-B58C-A167E9907DD7}">
      <dsp:nvSpPr>
        <dsp:cNvPr id="0" name=""/>
        <dsp:cNvSpPr/>
      </dsp:nvSpPr>
      <dsp:spPr>
        <a:xfrm>
          <a:off x="5267486" y="2108178"/>
          <a:ext cx="2174492" cy="108724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Zero </a:t>
          </a:r>
        </a:p>
      </dsp:txBody>
      <dsp:txXfrm>
        <a:off x="5267486" y="2108178"/>
        <a:ext cx="2174492" cy="1087246"/>
      </dsp:txXfrm>
    </dsp:sp>
    <dsp:sp modelId="{CA8E39E3-4952-4F95-B101-2CDE27201970}">
      <dsp:nvSpPr>
        <dsp:cNvPr id="0" name=""/>
        <dsp:cNvSpPr/>
      </dsp:nvSpPr>
      <dsp:spPr>
        <a:xfrm>
          <a:off x="7898622" y="2108178"/>
          <a:ext cx="2174492" cy="10872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Infinite</a:t>
          </a:r>
        </a:p>
      </dsp:txBody>
      <dsp:txXfrm>
        <a:off x="7898622" y="2108178"/>
        <a:ext cx="2174492" cy="108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03E96-C717-4B3B-8EEA-006683E0655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A9A64-1C1F-4A07-951D-9B6210BBF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https://www.businessinsider.com/guides/learning/best-free-online-courses-from-top-universities#stanford-university-machine-learning-3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A9A64-1C1F-4A07-951D-9B6210BBF1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5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73D8-EC49-4DE7-A40F-E8E9136DF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F1097-7CD0-48EA-B060-85A709988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41CD3-0395-4E5A-83B8-0151216B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63BAA-98A9-485E-B409-ABE5710A6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7014C-D209-4670-9CA1-BE214ABB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0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C549-29C5-4500-91B3-3E36F137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45C16-ED5D-4B35-9E4F-6989A2C0C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E53E6-3B40-451A-9972-9B7BA4CB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13326-EE39-4D31-AE5E-D9BD409F6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C441B-3D13-4711-A1E4-0A99A6A8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6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737F9-7265-4719-8AEC-ECA79DCE59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98F9A-434D-42F5-B9F6-F66D91AF3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1F125-D681-4EE2-AE3E-C48FBE59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8FBD5-C796-44EA-82E3-5A79AFC0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1DBED-B344-48E6-BF31-E8D12F63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3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87938-4B0F-4366-BE9D-2A1FE84AF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D7FB8-34B2-408E-A1E7-D2C9D3FAB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5828F-80B3-47E3-9635-F311066A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B2AD-718A-4B21-B7DD-79BC520B5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E8AA8-214B-4632-9E7C-F9B687CA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D9FB-8DB6-4793-8728-93D39346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B8C82-1C22-4495-A3CD-0BA6AD63B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6139E-D7BF-4C08-8AB8-A376FBA6D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9134A-9FB2-4380-8FCB-536E4EA4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79C3B-5052-47E5-BE87-7128DD24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5FF7-F72A-46B9-8526-332DB119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C5D1-9676-407E-B930-6C1AB57B4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C753B-AED7-493B-8E11-4B7F8622D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2E10A-39F2-453E-9178-7E8883446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47C8-25B9-4DA6-967F-718C38BD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9DB5C-4BAE-423F-B1E5-E2570D22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6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33975-1006-49D7-ABA0-8124144C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A6B45-1FA6-4375-8A40-838C8796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B85AA-141E-418A-B197-27A61D918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DA070F-7214-46BB-97DC-E4B1D8B33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65C50-A243-43A9-A38C-8B54148E5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60E5A4-0E2A-41E1-8B57-DD808FE7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E4919-22AB-4921-9A96-F647E6DA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B617E-DFC4-4CDE-89B1-9BA56374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0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67B6-CA5C-453B-9812-CD45AC80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80ACC-7CA6-4347-837C-88B2024EA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4BE30-5AC7-44DB-AE2C-6D916955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5A989-1A33-435E-982D-D26941B4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2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022BF-3C1B-40A8-9430-1B7D8839B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26918-C169-4893-999A-C3C79B04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CF461-B22C-40B6-8F71-7A90B576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23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00FC5-3CC5-473E-A3B6-33BC5CAC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D8965-1E23-4A47-B6AD-0F7122163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E7DED-7E25-47DF-AC62-12101AA13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90F75-D466-49E7-BAA9-FCBEDD1A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0CD2F-36C7-4883-A2B3-0F831198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BD04B-99BF-4F21-AED3-04998565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1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9F5E-0902-47CE-9FDD-48286003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2A5BB-0DF4-4F39-8D46-3767B8078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3F764-B99D-4FE1-9995-EFB7FE9E7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433E5-6B6C-4ACA-8D41-02AE47AB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B4CDF-54F7-4711-8E5F-8139B33A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B015B-21F8-4038-9A7A-B7C9951A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1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F46752-314D-44B7-AD5D-0D7D0657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14C10-A963-49F5-B676-520484B81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56169-C46E-4341-957F-4A3BFCA4A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77A38-0965-42EF-874A-A6CA7E6D24B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952D9-AB8F-49D9-AD16-F85B63C91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E4EDA-17D5-4528-BAA8-357D3FE08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85801-7C13-4D90-BAE1-D4227AF82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1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0.png"/><Relationship Id="rId18" Type="http://schemas.openxmlformats.org/officeDocument/2006/relationships/image" Target="../media/image430.png"/><Relationship Id="rId3" Type="http://schemas.openxmlformats.org/officeDocument/2006/relationships/image" Target="../media/image37.png"/><Relationship Id="rId21" Type="http://schemas.openxmlformats.org/officeDocument/2006/relationships/image" Target="../media/image48.png"/><Relationship Id="rId12" Type="http://schemas.openxmlformats.org/officeDocument/2006/relationships/image" Target="../media/image38.png"/><Relationship Id="rId17" Type="http://schemas.openxmlformats.org/officeDocument/2006/relationships/image" Target="../media/image410.png"/><Relationship Id="rId2" Type="http://schemas.openxmlformats.org/officeDocument/2006/relationships/image" Target="../media/image36.png"/><Relationship Id="rId16" Type="http://schemas.openxmlformats.org/officeDocument/2006/relationships/image" Target="../media/image47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42.png"/><Relationship Id="rId5" Type="http://schemas.openxmlformats.org/officeDocument/2006/relationships/image" Target="../media/image360.png"/><Relationship Id="rId15" Type="http://schemas.openxmlformats.org/officeDocument/2006/relationships/image" Target="../media/image41.png"/><Relationship Id="rId19" Type="http://schemas.openxmlformats.org/officeDocument/2006/relationships/image" Target="../media/image440.png"/><Relationship Id="rId4" Type="http://schemas.openxmlformats.org/officeDocument/2006/relationships/image" Target="../media/image350.png"/><Relationship Id="rId14" Type="http://schemas.openxmlformats.org/officeDocument/2006/relationships/image" Target="../media/image400.png"/><Relationship Id="rId2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1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21.png"/><Relationship Id="rId7" Type="http://schemas.openxmlformats.org/officeDocument/2006/relationships/image" Target="../media/image16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303A MTA Revision: Unit 5 - Anfal Blog">
            <a:extLst>
              <a:ext uri="{FF2B5EF4-FFF2-40B4-BE49-F238E27FC236}">
                <a16:creationId xmlns:a16="http://schemas.microsoft.com/office/drawing/2014/main" id="{D1E23C3B-1BD9-420B-9053-1350CB0D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76" y="2498399"/>
            <a:ext cx="4571847" cy="215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DE3277-8156-4188-8C39-73733E754C7B}"/>
              </a:ext>
            </a:extLst>
          </p:cNvPr>
          <p:cNvSpPr/>
          <p:nvPr/>
        </p:nvSpPr>
        <p:spPr>
          <a:xfrm>
            <a:off x="868029" y="522406"/>
            <a:ext cx="2456105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6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+ 4 | = 8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+ 10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1CD949-45DE-4A77-9100-E484EEF6D131}"/>
              </a:ext>
            </a:extLst>
          </p:cNvPr>
          <p:cNvSpPr/>
          <p:nvPr/>
        </p:nvSpPr>
        <p:spPr>
          <a:xfrm>
            <a:off x="826351" y="2654169"/>
            <a:ext cx="2002471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12 - 6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| = 42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28AC5E-4EAD-43ED-A219-F3CDF07A7152}"/>
              </a:ext>
            </a:extLst>
          </p:cNvPr>
          <p:cNvSpPr/>
          <p:nvPr/>
        </p:nvSpPr>
        <p:spPr>
          <a:xfrm>
            <a:off x="821302" y="4285380"/>
            <a:ext cx="2220480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+ 1 | =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+ 5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D620CB-EB1B-42F3-8BA6-076CD2965E61}"/>
              </a:ext>
            </a:extLst>
          </p:cNvPr>
          <p:cNvSpPr/>
          <p:nvPr/>
        </p:nvSpPr>
        <p:spPr>
          <a:xfrm>
            <a:off x="874965" y="1825492"/>
            <a:ext cx="2073003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- 2 | = 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- 3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4CE1F-A606-45F0-9A10-D2BE49A894CE}"/>
              </a:ext>
            </a:extLst>
          </p:cNvPr>
          <p:cNvSpPr/>
          <p:nvPr/>
        </p:nvSpPr>
        <p:spPr>
          <a:xfrm>
            <a:off x="821302" y="5801234"/>
            <a:ext cx="1938351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5 |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- 2 | = 30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9D3CE-5908-4F8D-9CE3-F253E8112E0C}"/>
              </a:ext>
            </a:extLst>
          </p:cNvPr>
          <p:cNvSpPr/>
          <p:nvPr/>
        </p:nvSpPr>
        <p:spPr>
          <a:xfrm>
            <a:off x="868029" y="1173949"/>
            <a:ext cx="2146742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3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- 1 | + 5 = 3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67617F-84CE-4B86-9657-C66E0BAFE87F}"/>
              </a:ext>
            </a:extLst>
          </p:cNvPr>
          <p:cNvSpPr/>
          <p:nvPr/>
        </p:nvSpPr>
        <p:spPr>
          <a:xfrm>
            <a:off x="826351" y="3476171"/>
            <a:ext cx="2230098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| 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- 4 | = 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- 4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3130B8-3C02-4CFA-A08F-44570D610C3B}"/>
                  </a:ext>
                </a:extLst>
              </p:cNvPr>
              <p:cNvSpPr txBox="1"/>
              <p:nvPr/>
            </p:nvSpPr>
            <p:spPr>
              <a:xfrm>
                <a:off x="8961516" y="777752"/>
                <a:ext cx="1398588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3130B8-3C02-4CFA-A08F-44570D610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516" y="777752"/>
                <a:ext cx="1398588" cy="371833"/>
              </a:xfrm>
              <a:prstGeom prst="rect">
                <a:avLst/>
              </a:prstGeom>
              <a:blipFill>
                <a:blip r:embed="rId3"/>
                <a:stretch>
                  <a:fillRect l="-9170" r="-5240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3A5D-C681-481D-B5F1-1556B9F19021}"/>
                  </a:ext>
                </a:extLst>
              </p:cNvPr>
              <p:cNvSpPr txBox="1"/>
              <p:nvPr/>
            </p:nvSpPr>
            <p:spPr>
              <a:xfrm>
                <a:off x="8961516" y="1455441"/>
                <a:ext cx="1655068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3A5D-C681-481D-B5F1-1556B9F1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516" y="1455441"/>
                <a:ext cx="1655068" cy="371833"/>
              </a:xfrm>
              <a:prstGeom prst="rect">
                <a:avLst/>
              </a:prstGeom>
              <a:blipFill>
                <a:blip r:embed="rId4"/>
                <a:stretch>
                  <a:fillRect l="-7721" r="-4044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A9955D-3E52-4B0E-B20D-140062D5A5B0}"/>
                  </a:ext>
                </a:extLst>
              </p:cNvPr>
              <p:cNvSpPr txBox="1"/>
              <p:nvPr/>
            </p:nvSpPr>
            <p:spPr>
              <a:xfrm>
                <a:off x="8961516" y="2188755"/>
                <a:ext cx="1655068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≥24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A9955D-3E52-4B0E-B20D-140062D5A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516" y="2188755"/>
                <a:ext cx="1655068" cy="371833"/>
              </a:xfrm>
              <a:prstGeom prst="rect">
                <a:avLst/>
              </a:prstGeom>
              <a:blipFill>
                <a:blip r:embed="rId5"/>
                <a:stretch>
                  <a:fillRect l="-7721" r="-4044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BEF988-3292-404E-8E16-FB4CEE51D450}"/>
                  </a:ext>
                </a:extLst>
              </p:cNvPr>
              <p:cNvSpPr txBox="1"/>
              <p:nvPr/>
            </p:nvSpPr>
            <p:spPr>
              <a:xfrm>
                <a:off x="8961516" y="2928156"/>
                <a:ext cx="2187265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−11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BEF988-3292-404E-8E16-FB4CEE51D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516" y="2928156"/>
                <a:ext cx="2187265" cy="371833"/>
              </a:xfrm>
              <a:prstGeom prst="rect">
                <a:avLst/>
              </a:prstGeom>
              <a:blipFill>
                <a:blip r:embed="rId6"/>
                <a:stretch>
                  <a:fillRect l="-5850" r="-3064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BD1441-2CB2-4D22-AFB7-9DCD13C680DA}"/>
                  </a:ext>
                </a:extLst>
              </p:cNvPr>
              <p:cNvSpPr txBox="1"/>
              <p:nvPr/>
            </p:nvSpPr>
            <p:spPr>
              <a:xfrm>
                <a:off x="8913970" y="3646092"/>
                <a:ext cx="1873077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−9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BD1441-2CB2-4D22-AFB7-9DCD13C68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970" y="3646092"/>
                <a:ext cx="1873077" cy="371833"/>
              </a:xfrm>
              <a:prstGeom prst="rect">
                <a:avLst/>
              </a:prstGeom>
              <a:blipFill>
                <a:blip r:embed="rId7"/>
                <a:stretch>
                  <a:fillRect l="-6818" r="-3247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ED8251-0611-4457-B7D2-9E401A77375E}"/>
                  </a:ext>
                </a:extLst>
              </p:cNvPr>
              <p:cNvSpPr txBox="1"/>
              <p:nvPr/>
            </p:nvSpPr>
            <p:spPr>
              <a:xfrm>
                <a:off x="8913970" y="4471296"/>
                <a:ext cx="1546577" cy="556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−3|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ED8251-0611-4457-B7D2-9E401A773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970" y="4471296"/>
                <a:ext cx="1546577" cy="556371"/>
              </a:xfrm>
              <a:prstGeom prst="rect">
                <a:avLst/>
              </a:prstGeom>
              <a:blipFill>
                <a:blip r:embed="rId8"/>
                <a:stretch>
                  <a:fillRect l="-8268" r="-4724" b="-9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B2F909-B476-4442-8AD7-D51C0BE9E188}"/>
                  </a:ext>
                </a:extLst>
              </p:cNvPr>
              <p:cNvSpPr txBox="1"/>
              <p:nvPr/>
            </p:nvSpPr>
            <p:spPr>
              <a:xfrm>
                <a:off x="874965" y="5167781"/>
                <a:ext cx="3188309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+1=7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B2F909-B476-4442-8AD7-D51C0BE9E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65" y="5167781"/>
                <a:ext cx="3188309" cy="371833"/>
              </a:xfrm>
              <a:prstGeom prst="rect">
                <a:avLst/>
              </a:prstGeom>
              <a:blipFill>
                <a:blip r:embed="rId9"/>
                <a:stretch>
                  <a:fillRect l="-4207" r="-1530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183716-36E8-4248-B64C-A7FDE5EE9963}"/>
                  </a:ext>
                </a:extLst>
              </p:cNvPr>
              <p:cNvSpPr txBox="1"/>
              <p:nvPr/>
            </p:nvSpPr>
            <p:spPr>
              <a:xfrm>
                <a:off x="8867868" y="5353697"/>
                <a:ext cx="2060372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8+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≥17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183716-36E8-4248-B64C-A7FDE5EE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868" y="5353697"/>
                <a:ext cx="2060372" cy="371833"/>
              </a:xfrm>
              <a:prstGeom prst="rect">
                <a:avLst/>
              </a:prstGeom>
              <a:blipFill>
                <a:blip r:embed="rId10"/>
                <a:stretch>
                  <a:fillRect l="-6509" r="-2959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6E138A9-3D1B-42F4-ABFB-2CACF90388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892515">
            <a:off x="359906" y="579299"/>
            <a:ext cx="418116" cy="4471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160DB6-6E18-4979-A991-42B5E019AF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761230">
            <a:off x="336259" y="1175885"/>
            <a:ext cx="467917" cy="4732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41EBA2-2102-4800-B1C1-C17713A23F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714954">
            <a:off x="387904" y="1885367"/>
            <a:ext cx="406124" cy="451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14D1F-0B0E-482E-B507-40FFA8C0A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441119">
            <a:off x="349458" y="2711831"/>
            <a:ext cx="417468" cy="432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065B56-0ED7-44F5-83CA-3802A21F24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810911">
            <a:off x="327264" y="3555728"/>
            <a:ext cx="442921" cy="4379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4C590A-B2EB-4A76-976E-C37746E8ED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638409">
            <a:off x="340985" y="4380361"/>
            <a:ext cx="418729" cy="4507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E559BC-F7FC-4985-9D30-F1F42A02DA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804831">
            <a:off x="281300" y="5141018"/>
            <a:ext cx="464649" cy="507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CBCEDA2-7CF0-4855-A3FF-B57C72A6CE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615477">
            <a:off x="287959" y="5936328"/>
            <a:ext cx="480224" cy="463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999DE0-1637-456B-92B9-1CEAB8DEE3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299236">
            <a:off x="8294866" y="776113"/>
            <a:ext cx="467813" cy="5018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70761D-393A-4CB9-9C2A-4AF4739CB9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441119">
            <a:off x="8333939" y="1469033"/>
            <a:ext cx="438741" cy="4546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39B897-0738-432A-9D8D-BD75B4D4B6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638409">
            <a:off x="8287459" y="2207762"/>
            <a:ext cx="418729" cy="4507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42DA8B-6DC2-4863-AAEF-D96AC97C6F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761230">
            <a:off x="8319350" y="2928080"/>
            <a:ext cx="467917" cy="4732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3CD6E-681F-4909-9783-4A6993E795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615477">
            <a:off x="8288661" y="3706591"/>
            <a:ext cx="480224" cy="4637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C3C12C-899F-46ED-B43B-A1DDB91AC2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810911">
            <a:off x="8254825" y="4590950"/>
            <a:ext cx="505328" cy="4996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8B5510-44E8-48F4-8DB8-F1B270117E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892515">
            <a:off x="8335694" y="5373905"/>
            <a:ext cx="418116" cy="4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6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erpendicular Lines Create All the Right Angles in the World | HowStuffWorks">
            <a:extLst>
              <a:ext uri="{FF2B5EF4-FFF2-40B4-BE49-F238E27FC236}">
                <a16:creationId xmlns:a16="http://schemas.microsoft.com/office/drawing/2014/main" id="{C67E18CB-9464-40E0-9AA0-9C0E10E7D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r="-2" b="-2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7 Parallel Lines Examples in Real Life – StudiousGuy">
            <a:extLst>
              <a:ext uri="{FF2B5EF4-FFF2-40B4-BE49-F238E27FC236}">
                <a16:creationId xmlns:a16="http://schemas.microsoft.com/office/drawing/2014/main" id="{E289BC08-89D7-4703-A7C4-DFAA78E9F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12063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secting Lines">
            <a:extLst>
              <a:ext uri="{FF2B5EF4-FFF2-40B4-BE49-F238E27FC236}">
                <a16:creationId xmlns:a16="http://schemas.microsoft.com/office/drawing/2014/main" id="{524AB609-AADB-4A7D-9135-EA08F5B8F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5489" b="-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hat are some examples of parallel lines (don&amp;#39;t say railway tracks)? - Quora">
            <a:extLst>
              <a:ext uri="{FF2B5EF4-FFF2-40B4-BE49-F238E27FC236}">
                <a16:creationId xmlns:a16="http://schemas.microsoft.com/office/drawing/2014/main" id="{BC521D67-AE75-42E0-AC2A-2CDCC29A7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8" r="1" b="1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nes in Geometry, Types, Solved Examples">
            <a:extLst>
              <a:ext uri="{FF2B5EF4-FFF2-40B4-BE49-F238E27FC236}">
                <a16:creationId xmlns:a16="http://schemas.microsoft.com/office/drawing/2014/main" id="{D768A389-513A-4E65-8E6B-C5E353781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5" b="5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5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35181-DE91-4E6E-AAAE-CF183B7D1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5320" y="422030"/>
                <a:ext cx="10515600" cy="624605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latin typeface="Amasis MT Pro Medium" panose="02040604050005020304" pitchFamily="18" charset="0"/>
                  </a:rPr>
                  <a:t>Find the equation of line L passing through </a:t>
                </a:r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Amasis MT Pro Medium" panose="02040604050005020304" pitchFamily="18" charset="0"/>
                  </a:rPr>
                  <a:t>P (2, 3) </a:t>
                </a:r>
                <a:r>
                  <a:rPr lang="en-US" sz="2000" dirty="0">
                    <a:latin typeface="Amasis MT Pro Medium" panose="02040604050005020304" pitchFamily="18" charset="0"/>
                  </a:rPr>
                  <a:t>and Q (7, 13)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masis MT Pro Medium" panose="02040604050005020304" pitchFamily="18" charset="0"/>
                  </a:rPr>
                  <a:t>1) find a slope.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masis MT Pro Medium" panose="02040604050005020304" pitchFamily="18" charset="0"/>
                  </a:rPr>
                  <a:t>2) put coordinates of any of given points and find constant </a:t>
                </a:r>
                <a:r>
                  <a:rPr lang="en-US" sz="2000" b="1" i="1" dirty="0">
                    <a:latin typeface="Amasis MT Pro Medium" panose="02040604050005020304" pitchFamily="18" charset="0"/>
                  </a:rPr>
                  <a:t>k.</a:t>
                </a:r>
              </a:p>
              <a:p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i="1" dirty="0">
                    <a:latin typeface="Amasis MT Pro Medium" panose="02040604050005020304" pitchFamily="18" charset="0"/>
                  </a:rPr>
                  <a:t>1.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n>
                          <a:solidFill>
                            <a:schemeClr val="accent6"/>
                          </a:solidFill>
                        </a:ln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   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𝒔𝒍𝒐𝒑𝒆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latin typeface="Amasis MT Pro Medium" panose="02040604050005020304" pitchFamily="18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𝒎𝒙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2400" b="1" i="1" dirty="0">
                    <a:ln>
                      <a:solidFill>
                        <a:srgbClr val="FF0000"/>
                      </a:solidFill>
                    </a:ln>
                    <a:latin typeface="Amasis MT Pro Medium" panose="02040604050005020304" pitchFamily="18" charset="0"/>
                  </a:rPr>
                  <a:t> – line equation</a:t>
                </a:r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r>
                  <a:rPr lang="en-US" sz="2400" b="1" dirty="0">
                    <a:latin typeface="Amasis MT Pro Medium" panose="020406040500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r>
                  <a:rPr lang="en-US" sz="2400" b="1" i="1" dirty="0">
                    <a:solidFill>
                      <a:schemeClr val="accent2">
                        <a:lumMod val="50000"/>
                      </a:schemeClr>
                    </a:solidFill>
                    <a:latin typeface="Amasis MT Pro Medium" panose="02040604050005020304" pitchFamily="18" charset="0"/>
                  </a:rPr>
                  <a:t>P(2,3):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i="1" dirty="0">
                    <a:latin typeface="Amasis MT Pro Medium" panose="020406040500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i="1" dirty="0">
                    <a:latin typeface="Amasis MT Pro Medium" panose="020406040500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sz="2400" b="1" i="1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i="1" dirty="0">
                    <a:solidFill>
                      <a:schemeClr val="accent5">
                        <a:lumMod val="50000"/>
                      </a:schemeClr>
                    </a:solidFill>
                    <a:latin typeface="Amasis MT Pro Medium" panose="020406040500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400" b="1" i="1" dirty="0">
                  <a:solidFill>
                    <a:schemeClr val="accent5">
                      <a:lumMod val="50000"/>
                    </a:schemeClr>
                  </a:solidFill>
                  <a:latin typeface="Amasis MT Pro Medium" panose="020406040500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i="1" dirty="0">
                    <a:solidFill>
                      <a:schemeClr val="accent5">
                        <a:lumMod val="50000"/>
                      </a:schemeClr>
                    </a:solidFill>
                    <a:latin typeface="Amasis MT Pro Medium" panose="020406040500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n>
                          <a:solidFill>
                            <a:srgbClr val="FF0000"/>
                          </a:solidFill>
                        </a:ln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i="1" dirty="0">
                    <a:ln>
                      <a:solidFill>
                        <a:srgbClr val="FF0000"/>
                      </a:solidFill>
                    </a:ln>
                    <a:latin typeface="Amasis MT Pro Medium" panose="02040604050005020304" pitchFamily="18" charset="0"/>
                  </a:rPr>
                  <a:t> </a:t>
                </a:r>
                <a:endParaRPr lang="en-US" sz="1400" b="1" i="1" dirty="0">
                  <a:ln>
                    <a:solidFill>
                      <a:srgbClr val="FF0000"/>
                    </a:solidFill>
                  </a:ln>
                  <a:latin typeface="Amasis MT Pro Medium" panose="020406040500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35181-DE91-4E6E-AAAE-CF183B7D1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5320" y="422030"/>
                <a:ext cx="10515600" cy="6246056"/>
              </a:xfrm>
              <a:blipFill>
                <a:blip r:embed="rId2"/>
                <a:stretch>
                  <a:fillRect l="-928" t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 descr="Slope-Intercept Form - ChiliMath">
            <a:extLst>
              <a:ext uri="{FF2B5EF4-FFF2-40B4-BE49-F238E27FC236}">
                <a16:creationId xmlns:a16="http://schemas.microsoft.com/office/drawing/2014/main" id="{4CE0F83A-9A8D-46C1-B947-7067655A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53" y="2605669"/>
            <a:ext cx="3851147" cy="164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3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49" name="Group 7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0" name="Rectangle 7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C4E1C-A2C1-447B-A816-A9C3F328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sz="1800" dirty="0">
                <a:latin typeface="Amasis MT Pro Medium" panose="02040604050005020304" pitchFamily="18" charset="0"/>
              </a:rPr>
              <a:t>P (2, 5) and Q (4, 9) – find a line equation.</a:t>
            </a:r>
          </a:p>
          <a:p>
            <a:r>
              <a:rPr lang="en-US" sz="1800" dirty="0">
                <a:latin typeface="Amasis MT Pro Medium" panose="02040604050005020304" pitchFamily="18" charset="0"/>
              </a:rPr>
              <a:t>A (2, 0) and B (8, 3) – find a line equation.</a:t>
            </a:r>
          </a:p>
          <a:p>
            <a:r>
              <a:rPr lang="en-US" sz="1800" dirty="0">
                <a:latin typeface="Amasis MT Pro Medium" panose="02040604050005020304" pitchFamily="18" charset="0"/>
              </a:rPr>
              <a:t>W (-2, 5) and Y (4, -9) – find slope.</a:t>
            </a:r>
          </a:p>
          <a:p>
            <a:endParaRPr lang="en-US" sz="1800" dirty="0">
              <a:latin typeface="Amasis MT Pro Medium" panose="02040604050005020304" pitchFamily="18" charset="0"/>
            </a:endParaRPr>
          </a:p>
          <a:p>
            <a:r>
              <a:rPr lang="en-US" sz="1800" dirty="0">
                <a:latin typeface="Amasis MT Pro Medium" panose="02040604050005020304" pitchFamily="18" charset="0"/>
              </a:rPr>
              <a:t>What is the slope of a line that runs through points: (-2, 5) and (1, 7)? Write the line equation.</a:t>
            </a:r>
          </a:p>
          <a:p>
            <a:r>
              <a:rPr lang="en-US" sz="1800" dirty="0">
                <a:latin typeface="Amasis MT Pro Medium" panose="02040604050005020304" pitchFamily="18" charset="0"/>
              </a:rPr>
              <a:t>A line passes through the points (–3, 5) and (2, 3). What is the slope of this line and line equation?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1,899,011 Practice Makes Perfect Stock Photos, Pictures &amp;amp; Royalty-Free  Images - iStock">
            <a:extLst>
              <a:ext uri="{FF2B5EF4-FFF2-40B4-BE49-F238E27FC236}">
                <a16:creationId xmlns:a16="http://schemas.microsoft.com/office/drawing/2014/main" id="{7F7C32C5-7CE1-497D-A6DA-707AFC8B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93" y="2049632"/>
            <a:ext cx="4223252" cy="28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339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EF682-ADAB-4A82-9FDD-1327CE2E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37" y="138645"/>
            <a:ext cx="10515600" cy="1325563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Circle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D1DEF-7F3C-42ED-8EA1-AB8AF5DA4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masis MT Pro Medium" panose="02040604050005020304" pitchFamily="18" charset="0"/>
            </a:endParaRPr>
          </a:p>
          <a:p>
            <a:endParaRPr lang="en-US" dirty="0">
              <a:latin typeface="Amasis MT Pro Medium" panose="02040604050005020304" pitchFamily="18" charset="0"/>
            </a:endParaRPr>
          </a:p>
          <a:p>
            <a:r>
              <a:rPr lang="en-US" dirty="0">
                <a:latin typeface="Amasis MT Pro Medium" panose="02040604050005020304" pitchFamily="18" charset="0"/>
              </a:rPr>
              <a:t>r - radius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F0C820E6-8152-4325-9C2D-7F183893C80D}"/>
              </a:ext>
            </a:extLst>
          </p:cNvPr>
          <p:cNvSpPr/>
          <p:nvPr/>
        </p:nvSpPr>
        <p:spPr>
          <a:xfrm>
            <a:off x="5078447" y="2797685"/>
            <a:ext cx="2363372" cy="2377440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BD7942-E106-407D-A8D8-FDAFB2E476F5}"/>
              </a:ext>
            </a:extLst>
          </p:cNvPr>
          <p:cNvCxnSpPr/>
          <p:nvPr/>
        </p:nvCxnSpPr>
        <p:spPr>
          <a:xfrm>
            <a:off x="6288268" y="4023360"/>
            <a:ext cx="11535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547408-4024-4B73-9C48-B31220CF26F9}"/>
              </a:ext>
            </a:extLst>
          </p:cNvPr>
          <p:cNvCxnSpPr/>
          <p:nvPr/>
        </p:nvCxnSpPr>
        <p:spPr>
          <a:xfrm flipV="1">
            <a:off x="6288260" y="2968283"/>
            <a:ext cx="534573" cy="10410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1DE5D7-13D3-4FE1-A498-F63778B32B4C}"/>
              </a:ext>
            </a:extLst>
          </p:cNvPr>
          <p:cNvSpPr txBox="1"/>
          <p:nvPr/>
        </p:nvSpPr>
        <p:spPr>
          <a:xfrm>
            <a:off x="6806640" y="2613019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Q (x, 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0D3F4C-2492-411F-AB40-149E580CB910}"/>
              </a:ext>
            </a:extLst>
          </p:cNvPr>
          <p:cNvSpPr txBox="1"/>
          <p:nvPr/>
        </p:nvSpPr>
        <p:spPr>
          <a:xfrm>
            <a:off x="5707237" y="4001294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P (a, 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B72D0-BC25-43EA-9A90-714C4CC19EDF}"/>
              </a:ext>
            </a:extLst>
          </p:cNvPr>
          <p:cNvSpPr txBox="1"/>
          <p:nvPr/>
        </p:nvSpPr>
        <p:spPr>
          <a:xfrm rot="17267821">
            <a:off x="6233771" y="3214441"/>
            <a:ext cx="27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66E492-AB16-4070-A1AA-C3B400D22BCB}"/>
              </a:ext>
            </a:extLst>
          </p:cNvPr>
          <p:cNvCxnSpPr/>
          <p:nvPr/>
        </p:nvCxnSpPr>
        <p:spPr>
          <a:xfrm>
            <a:off x="6865043" y="2982351"/>
            <a:ext cx="0" cy="1041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CDC26C-A33E-45EC-9EBA-8D90DD1077E2}"/>
                  </a:ext>
                </a:extLst>
              </p:cNvPr>
              <p:cNvSpPr txBox="1"/>
              <p:nvPr/>
            </p:nvSpPr>
            <p:spPr>
              <a:xfrm>
                <a:off x="8651632" y="3425483"/>
                <a:ext cx="2676438" cy="946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masis MT Pro Medium" panose="02040604050005020304" pitchFamily="18" charset="0"/>
                  </a:rPr>
                  <a:t>By Pythagoras:</a:t>
                </a: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masis MT Pro Medium" panose="020406040500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CDC26C-A33E-45EC-9EBA-8D90DD107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632" y="3425483"/>
                <a:ext cx="2676438" cy="946991"/>
              </a:xfrm>
              <a:prstGeom prst="rect">
                <a:avLst/>
              </a:prstGeom>
              <a:blipFill>
                <a:blip r:embed="rId2"/>
                <a:stretch>
                  <a:fillRect l="-1822" t="-3871" b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A99A96-8BDA-432D-A4AD-3B33D40BC35F}"/>
              </a:ext>
            </a:extLst>
          </p:cNvPr>
          <p:cNvCxnSpPr/>
          <p:nvPr/>
        </p:nvCxnSpPr>
        <p:spPr>
          <a:xfrm flipV="1">
            <a:off x="8651632" y="4370626"/>
            <a:ext cx="506436" cy="9284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F63442A-FE18-451D-B4AA-23B0CE1E21CC}"/>
              </a:ext>
            </a:extLst>
          </p:cNvPr>
          <p:cNvSpPr txBox="1"/>
          <p:nvPr/>
        </p:nvSpPr>
        <p:spPr>
          <a:xfrm>
            <a:off x="8099907" y="5299093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asis MT Pro Medium" panose="02040604050005020304" pitchFamily="18" charset="0"/>
              </a:rPr>
              <a:t>Equation of the circle</a:t>
            </a:r>
          </a:p>
        </p:txBody>
      </p:sp>
      <p:pic>
        <p:nvPicPr>
          <p:cNvPr id="7172" name="Picture 4" descr="Helping You To Stay Focused | Better Student Series">
            <a:extLst>
              <a:ext uri="{FF2B5EF4-FFF2-40B4-BE49-F238E27FC236}">
                <a16:creationId xmlns:a16="http://schemas.microsoft.com/office/drawing/2014/main" id="{90F8AE6E-FA4A-4BCF-ADED-2AFFB46C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51" y="75587"/>
            <a:ext cx="1961663" cy="15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9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EBC570-F3D2-42F1-A6DA-84920DE39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214" y="1805354"/>
                <a:ext cx="4944151" cy="3785419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latin typeface="Amasis MT Pro Medium" panose="02040604050005020304" pitchFamily="18" charset="0"/>
                  </a:rPr>
                  <a:t>Circle C centered at P (3, 4) with radius 5 units. Equation?</a:t>
                </a:r>
              </a:p>
              <a:p>
                <a:endParaRPr lang="en-US" sz="2400" dirty="0">
                  <a:latin typeface="Amasis MT Pro Medium" panose="02040604050005020304" pitchFamily="18" charset="0"/>
                </a:endParaRPr>
              </a:p>
              <a:p>
                <a:r>
                  <a:rPr lang="en-US" sz="2400" dirty="0">
                    <a:latin typeface="Amasis MT Pro Medium" panose="02040604050005020304" pitchFamily="18" charset="0"/>
                  </a:rPr>
                  <a:t>Crossing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Amasis MT Pro Medium" panose="020406040500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latin typeface="Amasis MT Pro Medium" panose="02040604050005020304" pitchFamily="18" charset="0"/>
                  </a:rPr>
                  <a:t> axes: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US" sz="2400" dirty="0">
                    <a:latin typeface="Amasis MT Pro Medium" panose="02040604050005020304" pitchFamily="18" charset="0"/>
                  </a:rPr>
                  <a:t>, touches y-axis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US" sz="2400" dirty="0">
                    <a:latin typeface="Amasis MT Pro Medium" panose="02040604050005020304" pitchFamily="18" charset="0"/>
                  </a:rPr>
                  <a:t>, touches x-axis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EBC570-F3D2-42F1-A6DA-84920DE39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214" y="1805354"/>
                <a:ext cx="4944151" cy="3785419"/>
              </a:xfrm>
              <a:blipFill>
                <a:blip r:embed="rId2"/>
                <a:stretch>
                  <a:fillRect l="-1603" t="-2254" r="-2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6" name="Rectangle 70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7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Future of CIO: The Monthly “Problem-Solving Master” Book Tuning: The  Digital Flavored Problem-Solving Dec. 2018">
            <a:extLst>
              <a:ext uri="{FF2B5EF4-FFF2-40B4-BE49-F238E27FC236}">
                <a16:creationId xmlns:a16="http://schemas.microsoft.com/office/drawing/2014/main" id="{9832E4DF-387A-4AD0-A354-BDD4DDAC0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709" y="1933668"/>
            <a:ext cx="4475531" cy="29874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586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E68A8-877F-4D56-A32D-479B0500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13" y="104887"/>
            <a:ext cx="10515600" cy="1027577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CC8497-FFAF-4D02-94CA-0723C970C093}"/>
                  </a:ext>
                </a:extLst>
              </p:cNvPr>
              <p:cNvSpPr txBox="1"/>
              <p:nvPr/>
            </p:nvSpPr>
            <p:spPr>
              <a:xfrm>
                <a:off x="836327" y="4862726"/>
                <a:ext cx="3549690" cy="580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9+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31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−11−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31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CC8497-FFAF-4D02-94CA-0723C970C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7" y="4862726"/>
                <a:ext cx="3549690" cy="5809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FE7D644-3AFB-4E67-AB44-3CD03CFA67CF}"/>
                  </a:ext>
                </a:extLst>
              </p:cNvPr>
              <p:cNvSpPr txBox="1"/>
              <p:nvPr/>
            </p:nvSpPr>
            <p:spPr>
              <a:xfrm>
                <a:off x="836326" y="5634382"/>
                <a:ext cx="3426772" cy="580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9−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31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−11+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31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FE7D644-3AFB-4E67-AB44-3CD03CFA6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6" y="5634382"/>
                <a:ext cx="3426772" cy="5809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255DC7D-F64C-4D95-8974-C0D624689D15}"/>
              </a:ext>
            </a:extLst>
          </p:cNvPr>
          <p:cNvGrpSpPr/>
          <p:nvPr/>
        </p:nvGrpSpPr>
        <p:grpSpPr>
          <a:xfrm>
            <a:off x="1013597" y="2611940"/>
            <a:ext cx="3037435" cy="1753587"/>
            <a:chOff x="1055077" y="2943789"/>
            <a:chExt cx="3037435" cy="17535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79B4687-9E30-416A-8977-E62F15E1B414}"/>
                    </a:ext>
                  </a:extLst>
                </p:cNvPr>
                <p:cNvSpPr txBox="1"/>
                <p:nvPr/>
              </p:nvSpPr>
              <p:spPr>
                <a:xfrm>
                  <a:off x="1252024" y="3174190"/>
                  <a:ext cx="238142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𝑆𝑡𝑒𝑝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1.     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79B4687-9E30-416A-8977-E62F15E1B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2024" y="3174190"/>
                  <a:ext cx="238142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077" r="-2051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55F8907-8E99-4171-9FE7-FB3C5949EFAE}"/>
                    </a:ext>
                  </a:extLst>
                </p:cNvPr>
                <p:cNvSpPr txBox="1"/>
                <p:nvPr/>
              </p:nvSpPr>
              <p:spPr>
                <a:xfrm>
                  <a:off x="1672011" y="3571691"/>
                  <a:ext cx="14520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55F8907-8E99-4171-9FE7-FB3C5949E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2011" y="3571691"/>
                  <a:ext cx="14520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21" r="-3347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36A650-31EB-4395-AD82-179D138DA922}"/>
                    </a:ext>
                  </a:extLst>
                </p:cNvPr>
                <p:cNvSpPr txBox="1"/>
                <p:nvPr/>
              </p:nvSpPr>
              <p:spPr>
                <a:xfrm>
                  <a:off x="1800251" y="3937025"/>
                  <a:ext cx="1195584" cy="518604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36A650-31EB-4395-AD82-179D138DA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0251" y="3937025"/>
                  <a:ext cx="1195584" cy="51860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3A05A4-50AA-4B44-B141-9088A2319810}"/>
                </a:ext>
              </a:extLst>
            </p:cNvPr>
            <p:cNvSpPr/>
            <p:nvPr/>
          </p:nvSpPr>
          <p:spPr>
            <a:xfrm>
              <a:off x="1055077" y="2943789"/>
              <a:ext cx="3037435" cy="175358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88FD9E-3EDE-4F83-8B37-8AC3756906FA}"/>
              </a:ext>
            </a:extLst>
          </p:cNvPr>
          <p:cNvGrpSpPr/>
          <p:nvPr/>
        </p:nvGrpSpPr>
        <p:grpSpPr>
          <a:xfrm>
            <a:off x="6014523" y="3595606"/>
            <a:ext cx="5833616" cy="2932380"/>
            <a:chOff x="6072703" y="3290500"/>
            <a:chExt cx="5833616" cy="2932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3E3B56E-6ED8-40C1-8904-2E69424387A8}"/>
                    </a:ext>
                  </a:extLst>
                </p:cNvPr>
                <p:cNvSpPr txBox="1"/>
                <p:nvPr/>
              </p:nvSpPr>
              <p:spPr>
                <a:xfrm>
                  <a:off x="6256888" y="3446531"/>
                  <a:ext cx="540372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𝑆𝑡𝑒𝑝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3.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𝐴𝑛𝑦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𝑚𝑒𝑡h𝑜𝑑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𝑠𝑜𝑙𝑣𝑖𝑛𝑔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𝑞𝑢𝑎𝑑𝑟𝑎𝑡𝑖𝑐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𝑒𝑞𝑢𝑎𝑡𝑖𝑜𝑛𝑠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3E3B56E-6ED8-40C1-8904-2E6942438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888" y="3446531"/>
                  <a:ext cx="5403722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129" t="-2174" r="-11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628F2FA-704F-4755-8F72-0401E8F24D25}"/>
                    </a:ext>
                  </a:extLst>
                </p:cNvPr>
                <p:cNvSpPr txBox="1"/>
                <p:nvPr/>
              </p:nvSpPr>
              <p:spPr>
                <a:xfrm>
                  <a:off x="6395900" y="3967772"/>
                  <a:ext cx="5510419" cy="5836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81 −50</m:t>
                                </m:r>
                              </m:e>
                            </m:ra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31</m:t>
                                </m:r>
                              </m:e>
                            </m:ra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  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𝑞𝑢𝑎𝑑𝑟𝑎𝑡𝑖𝑐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𝑓𝑜𝑟𝑚𝑢𝑙𝑎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628F2FA-704F-4755-8F72-0401E8F24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5900" y="3967772"/>
                  <a:ext cx="5510419" cy="5836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2C72BB-6196-4143-8045-EB357F9AD58D}"/>
                    </a:ext>
                  </a:extLst>
                </p:cNvPr>
                <p:cNvSpPr txBox="1"/>
                <p:nvPr/>
              </p:nvSpPr>
              <p:spPr>
                <a:xfrm>
                  <a:off x="6857792" y="4843123"/>
                  <a:ext cx="1389483" cy="580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9+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31</m:t>
                                </m:r>
                              </m:e>
                            </m:ra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2C72BB-6196-4143-8045-EB357F9AD5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7792" y="4843123"/>
                  <a:ext cx="1389483" cy="5809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DD2F20C-801E-4FDE-B4F0-31A1846A0AAA}"/>
                    </a:ext>
                  </a:extLst>
                </p:cNvPr>
                <p:cNvSpPr txBox="1"/>
                <p:nvPr/>
              </p:nvSpPr>
              <p:spPr>
                <a:xfrm>
                  <a:off x="6872059" y="5525604"/>
                  <a:ext cx="1394804" cy="580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9−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31</m:t>
                                </m:r>
                              </m:e>
                            </m:ra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DD2F20C-801E-4FDE-B4F0-31A1846A0A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059" y="5525604"/>
                  <a:ext cx="1394804" cy="5809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5BCF5E7-88CA-425A-A946-33C4F31A2287}"/>
                </a:ext>
              </a:extLst>
            </p:cNvPr>
            <p:cNvSpPr/>
            <p:nvPr/>
          </p:nvSpPr>
          <p:spPr>
            <a:xfrm>
              <a:off x="6072703" y="3290500"/>
              <a:ext cx="5716518" cy="29323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F89F5D-02ED-4575-A0B9-5B13F6A62649}"/>
              </a:ext>
            </a:extLst>
          </p:cNvPr>
          <p:cNvGrpSpPr/>
          <p:nvPr/>
        </p:nvGrpSpPr>
        <p:grpSpPr>
          <a:xfrm>
            <a:off x="834593" y="1564385"/>
            <a:ext cx="3574334" cy="707886"/>
            <a:chOff x="834593" y="1564385"/>
            <a:chExt cx="3574334" cy="707886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A543E8C5-ADA3-42D2-B82A-AE21EE671EF2}"/>
                </a:ext>
              </a:extLst>
            </p:cNvPr>
            <p:cNvSpPr/>
            <p:nvPr/>
          </p:nvSpPr>
          <p:spPr>
            <a:xfrm>
              <a:off x="834593" y="1623878"/>
              <a:ext cx="174617" cy="587478"/>
            </a:xfrm>
            <a:prstGeom prst="leftBrace">
              <a:avLst>
                <a:gd name="adj1" fmla="val 28418"/>
                <a:gd name="adj2" fmla="val 52369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E7A622-FE4F-43AC-B28A-4B849D652B6C}"/>
                    </a:ext>
                  </a:extLst>
                </p:cNvPr>
                <p:cNvSpPr txBox="1"/>
                <p:nvPr/>
              </p:nvSpPr>
              <p:spPr>
                <a:xfrm>
                  <a:off x="1062681" y="1564385"/>
                  <a:ext cx="3346246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s-ES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 − 2)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i="1" dirty="0" smtClean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s-ES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 + 3)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i="1" dirty="0">
                          <a:latin typeface="Cambria Math" panose="02040503050406030204" pitchFamily="18" charset="0"/>
                        </a:rPr>
                        <m:t>= 4</m:t>
                      </m:r>
                    </m:oMath>
                  </a14:m>
                  <a:r>
                    <a:rPr lang="es-ES" sz="2000" dirty="0"/>
                    <a:t> </a:t>
                  </a:r>
                  <a:br>
                    <a:rPr lang="es-ES" sz="2000" dirty="0"/>
                  </a:br>
                  <a14:m>
                    <m:oMath xmlns:m="http://schemas.openxmlformats.org/officeDocument/2006/math">
                      <m:r>
                        <a:rPr lang="es-ES" sz="200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s-ES" sz="20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2000" i="1" dirty="0" smtClean="0">
                          <a:latin typeface="Cambria Math" panose="02040503050406030204" pitchFamily="18" charset="0"/>
                        </a:rPr>
                        <m:t> + 2</m:t>
                      </m:r>
                      <m:r>
                        <a:rPr lang="es-ES" sz="20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S" sz="2000" i="1" dirty="0" smtClean="0">
                          <a:latin typeface="Cambria Math" panose="02040503050406030204" pitchFamily="18" charset="0"/>
                        </a:rPr>
                        <m:t> = −1</m:t>
                      </m:r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E7A622-FE4F-43AC-B28A-4B849D652B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681" y="1564385"/>
                  <a:ext cx="3346246" cy="707886"/>
                </a:xfrm>
                <a:prstGeom prst="rect">
                  <a:avLst/>
                </a:prstGeom>
                <a:blipFill>
                  <a:blip r:embed="rId15"/>
                  <a:stretch>
                    <a:fillRect l="-911" b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Arrow: Left 22">
            <a:extLst>
              <a:ext uri="{FF2B5EF4-FFF2-40B4-BE49-F238E27FC236}">
                <a16:creationId xmlns:a16="http://schemas.microsoft.com/office/drawing/2014/main" id="{28B6214E-2AE9-41A8-AC35-3DB72DACBD98}"/>
              </a:ext>
            </a:extLst>
          </p:cNvPr>
          <p:cNvSpPr/>
          <p:nvPr/>
        </p:nvSpPr>
        <p:spPr>
          <a:xfrm>
            <a:off x="4472021" y="5579545"/>
            <a:ext cx="1121514" cy="288326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C6C6808-9432-4DDD-BE71-47331039E577}"/>
                  </a:ext>
                </a:extLst>
              </p:cNvPr>
              <p:cNvSpPr txBox="1"/>
              <p:nvPr/>
            </p:nvSpPr>
            <p:spPr>
              <a:xfrm>
                <a:off x="2684717" y="309684"/>
                <a:ext cx="16705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= ?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C6C6808-9432-4DDD-BE71-47331039E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717" y="309684"/>
                <a:ext cx="1670522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F433E72-F8AB-48D5-8624-2C889B16F307}"/>
                  </a:ext>
                </a:extLst>
              </p:cNvPr>
              <p:cNvSpPr txBox="1"/>
              <p:nvPr/>
            </p:nvSpPr>
            <p:spPr>
              <a:xfrm>
                <a:off x="10493498" y="171184"/>
                <a:ext cx="72455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en-US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F433E72-F8AB-48D5-8624-2C889B16F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498" y="171184"/>
                <a:ext cx="724557" cy="276999"/>
              </a:xfrm>
              <a:prstGeom prst="rect">
                <a:avLst/>
              </a:prstGeom>
              <a:blipFill>
                <a:blip r:embed="rId17"/>
                <a:stretch>
                  <a:fillRect l="-7563" r="-8403" b="-326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6D90C4-3FBD-4502-9397-BE321EEDCFB6}"/>
                  </a:ext>
                </a:extLst>
              </p:cNvPr>
              <p:cNvSpPr txBox="1"/>
              <p:nvPr/>
            </p:nvSpPr>
            <p:spPr>
              <a:xfrm>
                <a:off x="7013555" y="1365853"/>
                <a:ext cx="2496902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+(−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6D90C4-3FBD-4502-9397-BE321EEDC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55" y="1365853"/>
                <a:ext cx="2496902" cy="5241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9E3B9D-D838-48A4-A8C8-F890BC67ED81}"/>
                  </a:ext>
                </a:extLst>
              </p:cNvPr>
              <p:cNvSpPr txBox="1"/>
              <p:nvPr/>
            </p:nvSpPr>
            <p:spPr>
              <a:xfrm>
                <a:off x="6082137" y="188024"/>
                <a:ext cx="4359738" cy="3866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𝑆𝑡𝑒𝑝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2.    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+3)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9E3B9D-D838-48A4-A8C8-F890BC67E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137" y="188024"/>
                <a:ext cx="4359738" cy="386636"/>
              </a:xfrm>
              <a:prstGeom prst="rect">
                <a:avLst/>
              </a:prstGeom>
              <a:blipFill>
                <a:blip r:embed="rId19"/>
                <a:stretch>
                  <a:fillRect t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B17457-53D9-45D9-8CF1-8261E8F8921B}"/>
                  </a:ext>
                </a:extLst>
              </p:cNvPr>
              <p:cNvSpPr txBox="1"/>
              <p:nvPr/>
            </p:nvSpPr>
            <p:spPr>
              <a:xfrm>
                <a:off x="6567864" y="664254"/>
                <a:ext cx="3874011" cy="72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B17457-53D9-45D9-8CF1-8261E8F89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864" y="664254"/>
                <a:ext cx="3874011" cy="72386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A18FAC-2A68-4881-B1E5-3A8D86ECC273}"/>
                  </a:ext>
                </a:extLst>
              </p:cNvPr>
              <p:cNvSpPr txBox="1"/>
              <p:nvPr/>
            </p:nvSpPr>
            <p:spPr>
              <a:xfrm>
                <a:off x="7325107" y="2849097"/>
                <a:ext cx="1795684" cy="552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−9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A18FAC-2A68-4881-B1E5-3A8D86EC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107" y="2849097"/>
                <a:ext cx="1795684" cy="552209"/>
              </a:xfrm>
              <a:prstGeom prst="rect">
                <a:avLst/>
              </a:prstGeom>
              <a:blipFill>
                <a:blip r:embed="rId21"/>
                <a:stretch>
                  <a:fillRect l="-8163" t="-3297" r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1855AD-EA89-404A-925A-D7B3F16AE661}"/>
              </a:ext>
            </a:extLst>
          </p:cNvPr>
          <p:cNvSpPr/>
          <p:nvPr/>
        </p:nvSpPr>
        <p:spPr>
          <a:xfrm>
            <a:off x="5742924" y="23256"/>
            <a:ext cx="6147732" cy="33550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009FFAF-9ADE-479A-A49C-9FD182738E76}"/>
              </a:ext>
            </a:extLst>
          </p:cNvPr>
          <p:cNvGrpSpPr/>
          <p:nvPr/>
        </p:nvGrpSpPr>
        <p:grpSpPr>
          <a:xfrm>
            <a:off x="6096000" y="2020292"/>
            <a:ext cx="4907298" cy="731655"/>
            <a:chOff x="6027146" y="1684672"/>
            <a:chExt cx="4907298" cy="7316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5CCD8A8-5B34-4D15-88F8-F7F404A01BEC}"/>
                    </a:ext>
                  </a:extLst>
                </p:cNvPr>
                <p:cNvSpPr txBox="1"/>
                <p:nvPr/>
              </p:nvSpPr>
              <p:spPr>
                <a:xfrm>
                  <a:off x="6096000" y="1684672"/>
                  <a:ext cx="4791888" cy="7316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5CCD8A8-5B34-4D15-88F8-F7F404A01B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1684672"/>
                  <a:ext cx="4791888" cy="73165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B96B9BC-B1CE-43CC-BCAC-7AC63AEF3950}"/>
                </a:ext>
              </a:extLst>
            </p:cNvPr>
            <p:cNvGrpSpPr/>
            <p:nvPr/>
          </p:nvGrpSpPr>
          <p:grpSpPr>
            <a:xfrm>
              <a:off x="6027146" y="1846080"/>
              <a:ext cx="4907298" cy="449303"/>
              <a:chOff x="6027146" y="1846080"/>
              <a:chExt cx="4907298" cy="44930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AF497F7-F5C5-4BF1-BABE-94E7A92B145C}"/>
                  </a:ext>
                </a:extLst>
              </p:cNvPr>
              <p:cNvCxnSpPr/>
              <p:nvPr/>
            </p:nvCxnSpPr>
            <p:spPr>
              <a:xfrm>
                <a:off x="6027146" y="2116701"/>
                <a:ext cx="333004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430F92F-BE15-4129-867D-2ADF107C230E}"/>
                  </a:ext>
                </a:extLst>
              </p:cNvPr>
              <p:cNvCxnSpPr/>
              <p:nvPr/>
            </p:nvCxnSpPr>
            <p:spPr>
              <a:xfrm>
                <a:off x="8256991" y="2157031"/>
                <a:ext cx="333004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013F533-3A97-4DFB-9129-481763E38406}"/>
                  </a:ext>
                </a:extLst>
              </p:cNvPr>
              <p:cNvCxnSpPr/>
              <p:nvPr/>
            </p:nvCxnSpPr>
            <p:spPr>
              <a:xfrm>
                <a:off x="6581945" y="2201912"/>
                <a:ext cx="99955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B96293A-331F-4C78-8DD3-F424670B9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2355" y="2295383"/>
                <a:ext cx="100245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B601345-669D-4FE4-98C6-B118B2EAC6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0201" y="2211356"/>
                <a:ext cx="422111" cy="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FE85FD4-139C-49BE-BAB3-77553731D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02533" y="2272270"/>
                <a:ext cx="422111" cy="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0F8E9F1-A103-4007-AB4A-FEE4ECBB65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12333" y="2211356"/>
                <a:ext cx="422111" cy="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F3A9F66-86A0-4F00-9870-739181F2D3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32285" y="1846080"/>
                <a:ext cx="131647" cy="270621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09FBD4C-2E7F-4E7E-B73B-E6F0AFD0D5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94791" y="1846883"/>
                <a:ext cx="131647" cy="270621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0C9D49A-8904-48F5-9F52-7F6E859CFAEF}"/>
              </a:ext>
            </a:extLst>
          </p:cNvPr>
          <p:cNvSpPr/>
          <p:nvPr/>
        </p:nvSpPr>
        <p:spPr>
          <a:xfrm>
            <a:off x="8208683" y="664254"/>
            <a:ext cx="752437" cy="55780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3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DC2216-8DD7-4EA9-8C11-4747BE4392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DC2216-8DD7-4EA9-8C11-4747BE4392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>
            <a:extLst>
              <a:ext uri="{FF2B5EF4-FFF2-40B4-BE49-F238E27FC236}">
                <a16:creationId xmlns:a16="http://schemas.microsoft.com/office/drawing/2014/main" id="{853D47DC-7381-44F6-9CCF-4C91BFC699E6}"/>
              </a:ext>
            </a:extLst>
          </p:cNvPr>
          <p:cNvSpPr/>
          <p:nvPr/>
        </p:nvSpPr>
        <p:spPr>
          <a:xfrm>
            <a:off x="633046" y="1420837"/>
            <a:ext cx="253219" cy="717452"/>
          </a:xfrm>
          <a:prstGeom prst="leftBrace">
            <a:avLst>
              <a:gd name="adj1" fmla="val 26757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5D08D-44A7-4367-8D47-C1708CCDFE69}"/>
              </a:ext>
            </a:extLst>
          </p:cNvPr>
          <p:cNvSpPr txBox="1"/>
          <p:nvPr/>
        </p:nvSpPr>
        <p:spPr>
          <a:xfrm>
            <a:off x="328008" y="461577"/>
            <a:ext cx="736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masis MT Pro Medium" panose="02040604050005020304" pitchFamily="18" charset="0"/>
              </a:rPr>
              <a:t>At what points given equations’ graphs intersect?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18E55A-F76D-434E-BA1A-973D38FE912D}"/>
                  </a:ext>
                </a:extLst>
              </p:cNvPr>
              <p:cNvSpPr txBox="1"/>
              <p:nvPr/>
            </p:nvSpPr>
            <p:spPr>
              <a:xfrm>
                <a:off x="633046" y="3260133"/>
                <a:ext cx="250740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400" b="0" dirty="0"/>
              </a:p>
              <a:p>
                <a:r>
                  <a:rPr lang="en-US" sz="2400" b="0" dirty="0"/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18E55A-F76D-434E-BA1A-973D38FE9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6" y="3260133"/>
                <a:ext cx="2507407" cy="738664"/>
              </a:xfrm>
              <a:prstGeom prst="rect">
                <a:avLst/>
              </a:prstGeom>
              <a:blipFill>
                <a:blip r:embed="rId3"/>
                <a:stretch>
                  <a:fillRect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34976-E623-47F4-A8A4-3DC487A01CC3}"/>
                  </a:ext>
                </a:extLst>
              </p:cNvPr>
              <p:cNvSpPr txBox="1"/>
              <p:nvPr/>
            </p:nvSpPr>
            <p:spPr>
              <a:xfrm>
                <a:off x="328008" y="4919095"/>
                <a:ext cx="96909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masis MT Pro Medium" panose="02040604050005020304" pitchFamily="18" charset="0"/>
                  </a:rPr>
                  <a:t>At what points does the line with equation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400" dirty="0">
                    <a:latin typeface="Amasis MT Pro Medium" panose="02040604050005020304" pitchFamily="18" charset="0"/>
                  </a:rPr>
                  <a:t> intersect a circle with radius 2 and center (0, 5)?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34976-E623-47F4-A8A4-3DC487A01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08" y="4919095"/>
                <a:ext cx="9690906" cy="830997"/>
              </a:xfrm>
              <a:prstGeom prst="rect">
                <a:avLst/>
              </a:prstGeom>
              <a:blipFill>
                <a:blip r:embed="rId4"/>
                <a:stretch>
                  <a:fillRect l="-881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DF0D76A2-F3B1-4B95-9E93-97D51748DB3F}"/>
              </a:ext>
            </a:extLst>
          </p:cNvPr>
          <p:cNvSpPr/>
          <p:nvPr/>
        </p:nvSpPr>
        <p:spPr>
          <a:xfrm>
            <a:off x="633046" y="3281345"/>
            <a:ext cx="253219" cy="717452"/>
          </a:xfrm>
          <a:prstGeom prst="leftBrace">
            <a:avLst>
              <a:gd name="adj1" fmla="val 26757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duce stress by dealing with problems - Independent.ie">
            <a:extLst>
              <a:ext uri="{FF2B5EF4-FFF2-40B4-BE49-F238E27FC236}">
                <a16:creationId xmlns:a16="http://schemas.microsoft.com/office/drawing/2014/main" id="{9BFE0908-7A57-4598-A574-CF029B0D8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657" y="491019"/>
            <a:ext cx="1900335" cy="19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3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7ED7-11C6-44A1-A537-51DB7E51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41" y="1626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 Medium" panose="02040604050005020304" pitchFamily="18" charset="0"/>
              </a:rPr>
              <a:t>Solve and show a solution set for each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F5AD8-D86E-4493-85C2-1486E38C49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92911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=27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−1=7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≤7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+7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F5AD8-D86E-4493-85C2-1486E38C4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92911"/>
                <a:ext cx="10515600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F54186-56AF-4945-A239-D60A8BF1DCCF}"/>
                  </a:ext>
                </a:extLst>
              </p:cNvPr>
              <p:cNvSpPr txBox="1"/>
              <p:nvPr/>
            </p:nvSpPr>
            <p:spPr>
              <a:xfrm>
                <a:off x="5509316" y="2083811"/>
                <a:ext cx="37821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 −6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−3, 1</m:t>
                        </m:r>
                      </m:e>
                    </m:d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𝑓𝑖𝑛𝑑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𝑚𝑖𝑑𝑝𝑜𝑖𝑛𝑡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𝑐𝑜𝑜𝑟𝑑𝑖𝑛𝑎𝑡𝑒𝑠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𝑏𝑒𝑡𝑤𝑒𝑒𝑛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𝑔𝑖𝑣𝑒𝑛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𝑡𝑤𝑜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𝑝𝑜𝑖𝑛𝑡𝑠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F54186-56AF-4945-A239-D60A8BF1D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316" y="2083811"/>
                <a:ext cx="3782167" cy="1200329"/>
              </a:xfrm>
              <a:prstGeom prst="rect">
                <a:avLst/>
              </a:prstGeom>
              <a:blipFill>
                <a:blip r:embed="rId3"/>
                <a:stretch>
                  <a:fillRect l="-2258" t="-1523" r="-50968" b="-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Five Keys for Great Meetings, Part 3: Problem Solving﻿ - Jeff Nischwitz">
            <a:extLst>
              <a:ext uri="{FF2B5EF4-FFF2-40B4-BE49-F238E27FC236}">
                <a16:creationId xmlns:a16="http://schemas.microsoft.com/office/drawing/2014/main" id="{C9715472-BFCB-4795-9151-9EC73C69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16" y="3961034"/>
            <a:ext cx="2792145" cy="23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to Revise: 5 study tips that really work - The Tutor Team">
            <a:extLst>
              <a:ext uri="{FF2B5EF4-FFF2-40B4-BE49-F238E27FC236}">
                <a16:creationId xmlns:a16="http://schemas.microsoft.com/office/drawing/2014/main" id="{7D87390B-4641-4C84-AFC8-FF91B4BA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62" y="4631097"/>
            <a:ext cx="3094893" cy="206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75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2697-4F77-4680-BFB3-87B8BE21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1" y="15052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More problems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FDBDA5-9719-474A-8548-4FCD261FA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133" t="24644" r="32431" b="49816"/>
          <a:stretch/>
        </p:blipFill>
        <p:spPr>
          <a:xfrm>
            <a:off x="703386" y="1828801"/>
            <a:ext cx="10656016" cy="25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95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52" y="234949"/>
            <a:ext cx="10515600" cy="89217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Solve for 3 lines below: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66774" y="1825625"/>
                <a:ext cx="10487025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+9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_____________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+3  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6774" y="1825625"/>
                <a:ext cx="10487025" cy="4351338"/>
              </a:xfrm>
              <a:blipFill>
                <a:blip r:embed="rId2"/>
                <a:stretch>
                  <a:fillRect l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/>
          <p:cNvSpPr/>
          <p:nvPr/>
        </p:nvSpPr>
        <p:spPr>
          <a:xfrm>
            <a:off x="695324" y="1916339"/>
            <a:ext cx="142877" cy="789214"/>
          </a:xfrm>
          <a:prstGeom prst="leftBrace">
            <a:avLst>
              <a:gd name="adj1" fmla="val 50834"/>
              <a:gd name="adj2" fmla="val 4841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3 steps to problem-solving - faster, better, simpler">
            <a:extLst>
              <a:ext uri="{FF2B5EF4-FFF2-40B4-BE49-F238E27FC236}">
                <a16:creationId xmlns:a16="http://schemas.microsoft.com/office/drawing/2014/main" id="{7BE41C96-EC8E-44EB-BF50-96146DD1E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2" y="3577"/>
            <a:ext cx="2133178" cy="224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A434DB-0617-4962-9EB2-43654A791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97" y="3273148"/>
            <a:ext cx="587876" cy="555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A3142-508E-4DD7-837E-36EA40105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97" y="4340254"/>
            <a:ext cx="588430" cy="534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0DB793-7FDB-42E9-8A48-78D5324BF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07" y="5386370"/>
            <a:ext cx="641544" cy="55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88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4D048D-A7F6-4B2E-9345-3763773D898D}"/>
                  </a:ext>
                </a:extLst>
              </p:cNvPr>
              <p:cNvSpPr txBox="1"/>
              <p:nvPr/>
            </p:nvSpPr>
            <p:spPr>
              <a:xfrm>
                <a:off x="982744" y="372314"/>
                <a:ext cx="6094428" cy="512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SzPts val="1200"/>
                </a:pPr>
                <a:r>
                  <a:rPr lang="en-US" sz="1800" dirty="0">
                    <a:effectLst/>
                    <a:latin typeface="Amasis MT Pro" panose="020405040500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Factorization of zero: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(3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−4)(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+12)</m:t>
                    </m:r>
                  </m:oMath>
                </a14:m>
                <a:r>
                  <a:rPr lang="en-US" sz="1800" dirty="0">
                    <a:effectLst/>
                    <a:latin typeface="Amasis MT Pro" panose="020405040500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dirty="0">
                  <a:effectLst/>
                  <a:latin typeface="Amasis MT Pro" panose="020405040500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4D048D-A7F6-4B2E-9345-3763773D8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44" y="372314"/>
                <a:ext cx="6094428" cy="512063"/>
              </a:xfrm>
              <a:prstGeom prst="rect">
                <a:avLst/>
              </a:prstGeom>
              <a:blipFill>
                <a:blip r:embed="rId2"/>
                <a:stretch>
                  <a:fillRect l="-800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48A6A2-7EED-42FF-8CCC-4A6D5782EA26}"/>
                  </a:ext>
                </a:extLst>
              </p:cNvPr>
              <p:cNvSpPr txBox="1"/>
              <p:nvPr/>
            </p:nvSpPr>
            <p:spPr>
              <a:xfrm>
                <a:off x="975982" y="1119936"/>
                <a:ext cx="6094428" cy="542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effectLst/>
                    <a:latin typeface="Amasis MT Pro" panose="020405040500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Rationalize the denominator: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1800" dirty="0">
                    <a:effectLst/>
                    <a:latin typeface="Amasis MT Pro" panose="020405040500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600" dirty="0">
                  <a:effectLst/>
                  <a:latin typeface="Amasis MT Pro" panose="020405040500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48A6A2-7EED-42FF-8CCC-4A6D5782E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82" y="1119936"/>
                <a:ext cx="6094428" cy="542393"/>
              </a:xfrm>
              <a:prstGeom prst="rect">
                <a:avLst/>
              </a:prstGeom>
              <a:blipFill>
                <a:blip r:embed="rId3"/>
                <a:stretch>
                  <a:fillRect l="-800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0A9B771-9D87-45DC-B434-EAEA97EF8486}"/>
              </a:ext>
            </a:extLst>
          </p:cNvPr>
          <p:cNvSpPr txBox="1"/>
          <p:nvPr/>
        </p:nvSpPr>
        <p:spPr>
          <a:xfrm>
            <a:off x="982744" y="2983495"/>
            <a:ext cx="8312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Find the perimeter of a rectangle whose length is 150 m and the diagonal is 170 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C73AE-8189-40E8-8584-E7FFF188578D}"/>
              </a:ext>
            </a:extLst>
          </p:cNvPr>
          <p:cNvSpPr txBox="1"/>
          <p:nvPr/>
        </p:nvSpPr>
        <p:spPr>
          <a:xfrm>
            <a:off x="975982" y="1983538"/>
            <a:ext cx="8170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The height of two building is 34 m and 29 m respectively. If the distance between the two building is 12 m, find the distance between their tops.</a:t>
            </a:r>
          </a:p>
        </p:txBody>
      </p:sp>
      <p:pic>
        <p:nvPicPr>
          <p:cNvPr id="1026" name="Picture 2" descr="Pythagorean Theorem: Word Problems">
            <a:extLst>
              <a:ext uri="{FF2B5EF4-FFF2-40B4-BE49-F238E27FC236}">
                <a16:creationId xmlns:a16="http://schemas.microsoft.com/office/drawing/2014/main" id="{4C04CB8A-35DC-45A2-BFB9-3D2E75E3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184" y="686658"/>
            <a:ext cx="29432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6674DF-AA1F-4F5A-A52B-C8D7B95015E6}"/>
              </a:ext>
            </a:extLst>
          </p:cNvPr>
          <p:cNvSpPr txBox="1"/>
          <p:nvPr/>
        </p:nvSpPr>
        <p:spPr>
          <a:xfrm>
            <a:off x="1031146" y="3729030"/>
            <a:ext cx="8584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Ahmed has a 6 meter ladder that he wants to use to get his cat out of a tree. He puts the base of the ladder 2 meters away from the base of the tree. How high into the tree will the ladder reach?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D1A7BF-9EF0-4221-A884-708C0CE20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63" t="36672" r="42706" b="30214"/>
          <a:stretch/>
        </p:blipFill>
        <p:spPr>
          <a:xfrm>
            <a:off x="9829950" y="3423358"/>
            <a:ext cx="1649692" cy="2270981"/>
          </a:xfrm>
          <a:prstGeom prst="rect">
            <a:avLst/>
          </a:prstGeom>
        </p:spPr>
      </p:pic>
      <p:pic>
        <p:nvPicPr>
          <p:cNvPr id="1028" name="Picture 4" descr="Acorn - To Use As Template When Carving | Acorn image, Acorn, Pumpkin art">
            <a:extLst>
              <a:ext uri="{FF2B5EF4-FFF2-40B4-BE49-F238E27FC236}">
                <a16:creationId xmlns:a16="http://schemas.microsoft.com/office/drawing/2014/main" id="{578B0541-EF99-4060-8BD9-70B778CD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51" y="4951532"/>
            <a:ext cx="1563426" cy="125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21BDE7-2CB2-4E27-BBF3-67708F828BD5}"/>
              </a:ext>
            </a:extLst>
          </p:cNvPr>
          <p:cNvSpPr txBox="1"/>
          <p:nvPr/>
        </p:nvSpPr>
        <p:spPr>
          <a:xfrm>
            <a:off x="1058898" y="4986151"/>
            <a:ext cx="7977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A flying squirrel lives in a nest that is 16 feet high in a tree. To reach a fallen acorn that is 12 feet from the base of the tree, how far will the flying squirrel have to glide?</a:t>
            </a:r>
          </a:p>
        </p:txBody>
      </p:sp>
      <p:pic>
        <p:nvPicPr>
          <p:cNvPr id="1031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F8FD0E59-3BDC-4FF6-8677-363213530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36970" r="53393" b="39444"/>
          <a:stretch/>
        </p:blipFill>
        <p:spPr bwMode="auto">
          <a:xfrm>
            <a:off x="406379" y="5015373"/>
            <a:ext cx="612404" cy="4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30B3FC1B-6E35-4672-A993-969D279E8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5" t="34733" r="2510" b="40457"/>
          <a:stretch/>
        </p:blipFill>
        <p:spPr bwMode="auto">
          <a:xfrm>
            <a:off x="363578" y="2056462"/>
            <a:ext cx="612404" cy="4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2148CDCD-09AE-4A95-A113-BA259A0E2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" t="4000" r="54654" b="71508"/>
          <a:stretch/>
        </p:blipFill>
        <p:spPr bwMode="auto">
          <a:xfrm>
            <a:off x="369912" y="431029"/>
            <a:ext cx="610016" cy="4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8CB627F8-0DB8-49FE-BA0D-03BB98B14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71" t="2490" r="6920" b="72492"/>
          <a:stretch/>
        </p:blipFill>
        <p:spPr bwMode="auto">
          <a:xfrm>
            <a:off x="369912" y="1211339"/>
            <a:ext cx="612404" cy="4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9F66C5BF-1787-4782-9B59-1CF534AD5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46" t="66886" b="8889"/>
          <a:stretch/>
        </p:blipFill>
        <p:spPr bwMode="auto">
          <a:xfrm>
            <a:off x="406379" y="3030599"/>
            <a:ext cx="603254" cy="3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0AFE4443-ADA9-4A4E-9A80-FDF916C7C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" t="69433" r="53063" b="5170"/>
          <a:stretch/>
        </p:blipFill>
        <p:spPr bwMode="auto">
          <a:xfrm>
            <a:off x="362315" y="3816228"/>
            <a:ext cx="635150" cy="4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2FDFD7-0E08-4E39-BF4E-B3D79282905F}"/>
              </a:ext>
            </a:extLst>
          </p:cNvPr>
          <p:cNvSpPr txBox="1"/>
          <p:nvPr/>
        </p:nvSpPr>
        <p:spPr>
          <a:xfrm>
            <a:off x="1058898" y="6110190"/>
            <a:ext cx="7508327" cy="670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200"/>
            </a:pPr>
            <a:r>
              <a:rPr lang="en-US" sz="1800" dirty="0">
                <a:effectLst/>
                <a:latin typeface="Amasis MT Pro" panose="020405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Negative six times a number decreased by 19 is no more than the seven times the number increased by 23.  Find the number.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 descr="Arrow Color Cartoon Hand Drawn Png And Psd - Color Arrow Png, Transparent  Png - kindpng">
            <a:extLst>
              <a:ext uri="{FF2B5EF4-FFF2-40B4-BE49-F238E27FC236}">
                <a16:creationId xmlns:a16="http://schemas.microsoft.com/office/drawing/2014/main" id="{FB29D51E-3AA5-4985-A609-62E4C60D8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71" t="2490" r="6920" b="72492"/>
          <a:stretch/>
        </p:blipFill>
        <p:spPr bwMode="auto">
          <a:xfrm>
            <a:off x="446494" y="6181622"/>
            <a:ext cx="612404" cy="4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20459-23BB-4893-BD40-6D4D62EEB8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7671" y="1846723"/>
                <a:ext cx="10515600" cy="113562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 meets the circle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 in points A and B. Find the coordinates of A and B.</a:t>
                </a: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20459-23BB-4893-BD40-6D4D62EEB8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7671" y="1846723"/>
                <a:ext cx="10515600" cy="1135623"/>
              </a:xfrm>
              <a:blipFill>
                <a:blip r:embed="rId2"/>
                <a:stretch>
                  <a:fillRect l="-1159" t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410D07A-3119-4FC0-8A39-F9D6327CE0B3}"/>
              </a:ext>
            </a:extLst>
          </p:cNvPr>
          <p:cNvGrpSpPr/>
          <p:nvPr/>
        </p:nvGrpSpPr>
        <p:grpSpPr>
          <a:xfrm>
            <a:off x="1083213" y="3896753"/>
            <a:ext cx="3430173" cy="830997"/>
            <a:chOff x="689317" y="3847012"/>
            <a:chExt cx="3430173" cy="830997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E50FCFDC-2BA3-4A2B-A165-1E94843BA328}"/>
                </a:ext>
              </a:extLst>
            </p:cNvPr>
            <p:cNvSpPr/>
            <p:nvPr/>
          </p:nvSpPr>
          <p:spPr>
            <a:xfrm>
              <a:off x="689317" y="3896752"/>
              <a:ext cx="148883" cy="731519"/>
            </a:xfrm>
            <a:prstGeom prst="leftBrace">
              <a:avLst>
                <a:gd name="adj1" fmla="val 55000"/>
                <a:gd name="adj2" fmla="val 50917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D518916-8383-4068-AAE9-ADC916721EA0}"/>
                    </a:ext>
                  </a:extLst>
                </p:cNvPr>
                <p:cNvSpPr txBox="1"/>
                <p:nvPr/>
              </p:nvSpPr>
              <p:spPr>
                <a:xfrm>
                  <a:off x="838200" y="3847012"/>
                  <a:ext cx="3281290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a14:m>
                  <a:r>
                    <a:rPr lang="en-US" sz="2400" dirty="0">
                      <a:latin typeface="Amasis MT Pro Medium" panose="02040604050005020304" pitchFamily="18" charset="0"/>
                    </a:rPr>
                    <a:t> </a:t>
                  </a: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a14:m>
                  <a:r>
                    <a:rPr lang="en-US" sz="2400" dirty="0">
                      <a:latin typeface="Amasis MT Pro Medium" panose="020406040500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D518916-8383-4068-AAE9-ADC916721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3847012"/>
                  <a:ext cx="3281290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1487" b="-94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Smiley with question marks as illustration free image download">
            <a:extLst>
              <a:ext uri="{FF2B5EF4-FFF2-40B4-BE49-F238E27FC236}">
                <a16:creationId xmlns:a16="http://schemas.microsoft.com/office/drawing/2014/main" id="{84BBB9AC-84CF-414D-8FE4-72D5A898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733" y="114335"/>
            <a:ext cx="1550133" cy="15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estionmark Question Mark - Free image on Pixabay">
            <a:extLst>
              <a:ext uri="{FF2B5EF4-FFF2-40B4-BE49-F238E27FC236}">
                <a16:creationId xmlns:a16="http://schemas.microsoft.com/office/drawing/2014/main" id="{934F4080-31DA-4378-8CD3-B72C281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6" y="1846723"/>
            <a:ext cx="596704" cy="6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Questionmark Question Mark - Free image on Pixabay">
            <a:extLst>
              <a:ext uri="{FF2B5EF4-FFF2-40B4-BE49-F238E27FC236}">
                <a16:creationId xmlns:a16="http://schemas.microsoft.com/office/drawing/2014/main" id="{A26B0C9B-8C3A-43ED-BC46-DB0459F9C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6" y="3896753"/>
            <a:ext cx="596704" cy="6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64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DD9BC-EE6A-4C94-B1D1-3EBC986D7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653" t="31441" r="30806" b="31173"/>
          <a:stretch/>
        </p:blipFill>
        <p:spPr>
          <a:xfrm>
            <a:off x="883759" y="1668812"/>
            <a:ext cx="7950333" cy="3516808"/>
          </a:xfrm>
          <a:prstGeom prst="rect">
            <a:avLst/>
          </a:prstGeom>
        </p:spPr>
      </p:pic>
      <p:pic>
        <p:nvPicPr>
          <p:cNvPr id="2050" name="Picture 2" descr="Practice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8E99A9AF-05F5-4CC5-968E-51AB5A8D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4320" y="825464"/>
            <a:ext cx="2453921" cy="25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4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College Motivation: be 1% better today - College Study Smarts">
            <a:extLst>
              <a:ext uri="{FF2B5EF4-FFF2-40B4-BE49-F238E27FC236}">
                <a16:creationId xmlns:a16="http://schemas.microsoft.com/office/drawing/2014/main" id="{6B5C3678-9419-4315-95F9-AA6B97BB2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9"/>
          <a:stretch/>
        </p:blipFill>
        <p:spPr bwMode="auto">
          <a:xfrm>
            <a:off x="7062788" y="341141"/>
            <a:ext cx="4572000" cy="617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esterday Stock Illustrations – 2,860 Yesterday Stock Illustrations,  Vectors &amp; Clipart - Dreamstime">
            <a:extLst>
              <a:ext uri="{FF2B5EF4-FFF2-40B4-BE49-F238E27FC236}">
                <a16:creationId xmlns:a16="http://schemas.microsoft.com/office/drawing/2014/main" id="{E237A1FD-EB68-4FC3-ABFD-CBF61613D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781723"/>
            <a:ext cx="4944917" cy="329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ow To Start a YouTube Channel in 12 Steps (2023)">
            <a:extLst>
              <a:ext uri="{FF2B5EF4-FFF2-40B4-BE49-F238E27FC236}">
                <a16:creationId xmlns:a16="http://schemas.microsoft.com/office/drawing/2014/main" id="{700CA6AE-3B19-48D9-8052-A76A1393E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"/>
          <a:stretch/>
        </p:blipFill>
        <p:spPr bwMode="auto">
          <a:xfrm>
            <a:off x="6096000" y="1974441"/>
            <a:ext cx="5584407" cy="280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w to Get More Views on YouTube: Experts Share Tips">
            <a:extLst>
              <a:ext uri="{FF2B5EF4-FFF2-40B4-BE49-F238E27FC236}">
                <a16:creationId xmlns:a16="http://schemas.microsoft.com/office/drawing/2014/main" id="{9D55CEED-3E69-4551-85F9-6D349A54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43" y="0"/>
            <a:ext cx="3527043" cy="185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79799-57F6-486D-8F7E-253AD1F7D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79" y="225084"/>
            <a:ext cx="5265174" cy="3948880"/>
          </a:xfrm>
          <a:prstGeom prst="rect">
            <a:avLst/>
          </a:prstGeom>
        </p:spPr>
      </p:pic>
      <p:pic>
        <p:nvPicPr>
          <p:cNvPr id="4" name="Picture 4" descr="Top 10 Free Online Courses Websites in 2022">
            <a:extLst>
              <a:ext uri="{FF2B5EF4-FFF2-40B4-BE49-F238E27FC236}">
                <a16:creationId xmlns:a16="http://schemas.microsoft.com/office/drawing/2014/main" id="{FD9520B3-41E8-440B-9767-F3E29FCED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7" b="11845"/>
          <a:stretch/>
        </p:blipFill>
        <p:spPr bwMode="auto">
          <a:xfrm>
            <a:off x="239151" y="4542503"/>
            <a:ext cx="6096000" cy="19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ime is our most precious commodity - My Hobby Portal">
            <a:extLst>
              <a:ext uri="{FF2B5EF4-FFF2-40B4-BE49-F238E27FC236}">
                <a16:creationId xmlns:a16="http://schemas.microsoft.com/office/drawing/2014/main" id="{AB94AF2A-2E7B-440A-B42F-7DE009748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705" y="5006301"/>
            <a:ext cx="2777549" cy="1851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History Owl Cliparts, Download Free History Owl Cliparts png images,  Free ClipArts on Clipart Library">
            <a:extLst>
              <a:ext uri="{FF2B5EF4-FFF2-40B4-BE49-F238E27FC236}">
                <a16:creationId xmlns:a16="http://schemas.microsoft.com/office/drawing/2014/main" id="{C2BB9C60-F6E6-4925-8FE8-04A02976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079" y="0"/>
            <a:ext cx="1012175" cy="145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58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BA0E1-F792-4CD5-B991-0C0A3531E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2960716"/>
            <a:ext cx="4036334" cy="847713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400" b="1" dirty="0">
                <a:latin typeface="Amasis MT Pro Medium" panose="02040604050005020304" pitchFamily="18" charset="0"/>
              </a:rPr>
              <a:t>Lecture 4</a:t>
            </a:r>
            <a:br>
              <a:rPr lang="en-US" sz="5400" b="1" dirty="0">
                <a:latin typeface="Amasis MT Pro Medium" panose="02040604050005020304" pitchFamily="18" charset="0"/>
              </a:rPr>
            </a:br>
            <a:endParaRPr lang="en-US" sz="5400" dirty="0">
              <a:latin typeface="Amasis MT Pro Medium" panose="020406040500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C23E15-3B5C-4EF8-99DF-675D0830F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908423"/>
            <a:ext cx="5536001" cy="4982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7A5F2E-23FA-4C41-95E9-F5E8BCEC2785}"/>
              </a:ext>
            </a:extLst>
          </p:cNvPr>
          <p:cNvSpPr txBox="1"/>
          <p:nvPr/>
        </p:nvSpPr>
        <p:spPr>
          <a:xfrm>
            <a:off x="1288195" y="3808429"/>
            <a:ext cx="60944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masis MT Pro" panose="02040504050005020304" pitchFamily="18" charset="0"/>
              </a:rPr>
              <a:t>Line equation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masis MT Pro" panose="02040504050005020304" pitchFamily="18" charset="0"/>
              </a:rPr>
              <a:t>Slope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masis MT Pro" panose="02040504050005020304" pitchFamily="18" charset="0"/>
              </a:rPr>
              <a:t>Circle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masis MT Pro" panose="02040504050005020304" pitchFamily="18" charset="0"/>
              </a:rPr>
              <a:t>Systems of equations</a:t>
            </a:r>
            <a:br>
              <a:rPr lang="en-US" sz="2000" dirty="0">
                <a:latin typeface="Amasis MT Pro" panose="02040504050005020304" pitchFamily="18" charset="0"/>
              </a:rPr>
            </a:br>
            <a:br>
              <a:rPr lang="en-US" sz="2000" dirty="0">
                <a:latin typeface="Amasis MT Pro Medium" panose="02040604050005020304" pitchFamily="18" charset="0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350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E079-EB03-4457-96FB-D73CBC4B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05" y="190171"/>
            <a:ext cx="10515600" cy="1325563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Lines and Circles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F78FE-FB95-4318-A34C-5C269E8D09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225870"/>
              </a:xfrm>
            </p:spPr>
            <p:txBody>
              <a:bodyPr/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General equation: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Amasis MT Pro" panose="020405040500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            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𝑐𝑜𝑛𝑠𝑡𝑎𝑛𝑡𝑠</m:t>
                    </m:r>
                  </m:oMath>
                </a14:m>
                <a:endParaRPr lang="en-US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F78FE-FB95-4318-A34C-5C269E8D09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225870"/>
              </a:xfrm>
              <a:blipFill>
                <a:blip r:embed="rId2"/>
                <a:stretch>
                  <a:fillRect l="-1043" t="-4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FC3EB8-744B-419E-8821-A391BF768CAA}"/>
              </a:ext>
            </a:extLst>
          </p:cNvPr>
          <p:cNvCxnSpPr>
            <a:cxnSpLocks/>
          </p:cNvCxnSpPr>
          <p:nvPr/>
        </p:nvCxnSpPr>
        <p:spPr>
          <a:xfrm flipH="1">
            <a:off x="5324622" y="2743200"/>
            <a:ext cx="203983" cy="307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3A5BF7-D7E4-4D30-A362-99493E166095}"/>
              </a:ext>
            </a:extLst>
          </p:cNvPr>
          <p:cNvCxnSpPr>
            <a:cxnSpLocks/>
          </p:cNvCxnSpPr>
          <p:nvPr/>
        </p:nvCxnSpPr>
        <p:spPr>
          <a:xfrm>
            <a:off x="4811151" y="2743200"/>
            <a:ext cx="126609" cy="307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3F0942-A9EE-4F30-8320-A3B86446262D}"/>
              </a:ext>
            </a:extLst>
          </p:cNvPr>
          <p:cNvSpPr txBox="1"/>
          <p:nvPr/>
        </p:nvSpPr>
        <p:spPr>
          <a:xfrm>
            <a:off x="4670472" y="3032694"/>
            <a:ext cx="101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masis MT Pro" panose="02040504050005020304" pitchFamily="18" charset="0"/>
              </a:rPr>
              <a:t>variables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ADAED-944E-46DD-9FD9-AD19C199CEB2}"/>
              </a:ext>
            </a:extLst>
          </p:cNvPr>
          <p:cNvSpPr txBox="1"/>
          <p:nvPr/>
        </p:nvSpPr>
        <p:spPr>
          <a:xfrm>
            <a:off x="1031808" y="3968374"/>
            <a:ext cx="253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 panose="02040504050005020304" pitchFamily="18" charset="0"/>
              </a:rPr>
              <a:t>Sketch the line.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1AFE3-2299-4773-9A92-691C02EDD1F8}"/>
                  </a:ext>
                </a:extLst>
              </p:cNvPr>
              <p:cNvSpPr/>
              <p:nvPr/>
            </p:nvSpPr>
            <p:spPr>
              <a:xfrm>
                <a:off x="1500162" y="4696722"/>
                <a:ext cx="225139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1AFE3-2299-4773-9A92-691C02EDD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162" y="4696722"/>
                <a:ext cx="225139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3A11048-7CBE-42F2-A9B4-EC9E9158AC78}"/>
              </a:ext>
            </a:extLst>
          </p:cNvPr>
          <p:cNvSpPr txBox="1"/>
          <p:nvPr/>
        </p:nvSpPr>
        <p:spPr>
          <a:xfrm>
            <a:off x="8301896" y="3727111"/>
            <a:ext cx="389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masis MT Pro" panose="02040504050005020304" pitchFamily="18" charset="0"/>
              </a:rPr>
              <a:t>A line is determined by two points.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097A4F39-25B6-4EA8-9692-0C14D9D0E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093163"/>
                  </p:ext>
                </p:extLst>
              </p:nvPr>
            </p:nvGraphicFramePr>
            <p:xfrm>
              <a:off x="9739820" y="4343889"/>
              <a:ext cx="1209822" cy="134747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04911">
                      <a:extLst>
                        <a:ext uri="{9D8B030D-6E8A-4147-A177-3AD203B41FA5}">
                          <a16:colId xmlns:a16="http://schemas.microsoft.com/office/drawing/2014/main" val="1827053318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5998749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78929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43834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02642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097A4F39-25B6-4EA8-9692-0C14D9D0ED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093163"/>
                  </p:ext>
                </p:extLst>
              </p:nvPr>
            </p:nvGraphicFramePr>
            <p:xfrm>
              <a:off x="9739820" y="4343889"/>
              <a:ext cx="1209822" cy="134747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04911">
                      <a:extLst>
                        <a:ext uri="{9D8B030D-6E8A-4147-A177-3AD203B41FA5}">
                          <a16:colId xmlns:a16="http://schemas.microsoft.com/office/drawing/2014/main" val="1827053318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5998749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0" t="-1639" r="-102000" b="-2672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000" t="-1639" r="-2000" b="-2672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78929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4383459"/>
                      </a:ext>
                    </a:extLst>
                  </a:tr>
                  <a:tr h="605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000" t="-123000" r="-2000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02642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F244A7-F5B6-43C0-A585-ED200F608F5B}"/>
                  </a:ext>
                </a:extLst>
              </p:cNvPr>
              <p:cNvSpPr txBox="1"/>
              <p:nvPr/>
            </p:nvSpPr>
            <p:spPr>
              <a:xfrm>
                <a:off x="1697675" y="5325055"/>
                <a:ext cx="169450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=6−2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F244A7-F5B6-43C0-A585-ED200F60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675" y="5325055"/>
                <a:ext cx="1694503" cy="738664"/>
              </a:xfrm>
              <a:prstGeom prst="rect">
                <a:avLst/>
              </a:prstGeom>
              <a:blipFill>
                <a:blip r:embed="rId5"/>
                <a:stretch>
                  <a:fillRect l="-5755" r="-3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41AB27-289D-4DF9-B1EC-4726FD5CD329}"/>
                  </a:ext>
                </a:extLst>
              </p:cNvPr>
              <p:cNvSpPr txBox="1"/>
              <p:nvPr/>
            </p:nvSpPr>
            <p:spPr>
              <a:xfrm>
                <a:off x="1831589" y="5803519"/>
                <a:ext cx="1426673" cy="52039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41AB27-289D-4DF9-B1EC-4726FD5CD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589" y="5803519"/>
                <a:ext cx="1426673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523185D8-FF26-47AF-BFEA-C9A83746A0B8}"/>
              </a:ext>
            </a:extLst>
          </p:cNvPr>
          <p:cNvSpPr/>
          <p:nvPr/>
        </p:nvSpPr>
        <p:spPr>
          <a:xfrm>
            <a:off x="1064630" y="4958332"/>
            <a:ext cx="281354" cy="461665"/>
          </a:xfrm>
          <a:prstGeom prst="curv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D40282D1-A688-409B-AA4B-820C44245EC5}"/>
              </a:ext>
            </a:extLst>
          </p:cNvPr>
          <p:cNvSpPr/>
          <p:nvPr/>
        </p:nvSpPr>
        <p:spPr>
          <a:xfrm>
            <a:off x="1048217" y="5572686"/>
            <a:ext cx="281354" cy="461665"/>
          </a:xfrm>
          <a:prstGeom prst="curv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27484F-F003-4B87-9FFD-B0CA2E8FA31A}"/>
              </a:ext>
            </a:extLst>
          </p:cNvPr>
          <p:cNvGrpSpPr/>
          <p:nvPr/>
        </p:nvGrpSpPr>
        <p:grpSpPr>
          <a:xfrm>
            <a:off x="4486520" y="4012997"/>
            <a:ext cx="3433140" cy="2624116"/>
            <a:chOff x="4400891" y="3899601"/>
            <a:chExt cx="3433140" cy="262411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5D1603-A8EC-49F9-9A5E-F5185CE89EC5}"/>
                </a:ext>
              </a:extLst>
            </p:cNvPr>
            <p:cNvCxnSpPr/>
            <p:nvPr/>
          </p:nvCxnSpPr>
          <p:spPr>
            <a:xfrm>
              <a:off x="5870965" y="5245194"/>
              <a:ext cx="324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DB87957-D80D-498D-B881-13D027815FCB}"/>
                </a:ext>
              </a:extLst>
            </p:cNvPr>
            <p:cNvCxnSpPr/>
            <p:nvPr/>
          </p:nvCxnSpPr>
          <p:spPr>
            <a:xfrm>
              <a:off x="5874716" y="5120986"/>
              <a:ext cx="324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8DAE186-7C94-44B5-AD94-EF3C11D1FB5A}"/>
                </a:ext>
              </a:extLst>
            </p:cNvPr>
            <p:cNvCxnSpPr/>
            <p:nvPr/>
          </p:nvCxnSpPr>
          <p:spPr>
            <a:xfrm>
              <a:off x="6047866" y="5309614"/>
              <a:ext cx="0" cy="307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D0387DE-2EB1-43CE-AF38-0FF4F87B9E3B}"/>
                </a:ext>
              </a:extLst>
            </p:cNvPr>
            <p:cNvGrpSpPr/>
            <p:nvPr/>
          </p:nvGrpSpPr>
          <p:grpSpPr>
            <a:xfrm>
              <a:off x="4881892" y="3899601"/>
              <a:ext cx="2822061" cy="2482849"/>
              <a:chOff x="5805623" y="4001766"/>
              <a:chExt cx="2822061" cy="248284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965409E-9513-440A-BD7C-6B0CC651AD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4696" y="4210104"/>
                <a:ext cx="0" cy="22745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F17F6F8-1EAB-49F0-AAC9-1B3D0F887217}"/>
                  </a:ext>
                </a:extLst>
              </p:cNvPr>
              <p:cNvCxnSpPr/>
              <p:nvPr/>
            </p:nvCxnSpPr>
            <p:spPr>
              <a:xfrm>
                <a:off x="5838092" y="5442557"/>
                <a:ext cx="254625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067D371-68D6-4492-B52B-19B2DF9E7911}"/>
                      </a:ext>
                    </a:extLst>
                  </p:cNvPr>
                  <p:cNvSpPr txBox="1"/>
                  <p:nvPr/>
                </p:nvSpPr>
                <p:spPr>
                  <a:xfrm>
                    <a:off x="8243668" y="5411779"/>
                    <a:ext cx="38401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>
                      <a:latin typeface="Amasis MT Pro Black" panose="02040A040500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067D371-68D6-4492-B52B-19B2DF9E79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43668" y="5411779"/>
                    <a:ext cx="38401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5DC7313-9144-482C-927C-471BBEAD3515}"/>
                      </a:ext>
                    </a:extLst>
                  </p:cNvPr>
                  <p:cNvSpPr txBox="1"/>
                  <p:nvPr/>
                </p:nvSpPr>
                <p:spPr>
                  <a:xfrm>
                    <a:off x="6827166" y="4001766"/>
                    <a:ext cx="3874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dirty="0">
                      <a:latin typeface="Amasis MT Pro Black" panose="02040A040500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5DC7313-9144-482C-927C-471BBEAD35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7166" y="4001766"/>
                    <a:ext cx="38741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2857BBD-7AF1-4B76-A115-2DB373BC74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5623" y="4295935"/>
                <a:ext cx="2294670" cy="209031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2E9E9F-5F3B-4129-AF78-B0276D048B14}"/>
                </a:ext>
              </a:extLst>
            </p:cNvPr>
            <p:cNvSpPr/>
            <p:nvPr/>
          </p:nvSpPr>
          <p:spPr>
            <a:xfrm>
              <a:off x="4400891" y="4027995"/>
              <a:ext cx="3433140" cy="2495722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85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4740-6574-488F-AE9D-48E784FA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53" y="228918"/>
            <a:ext cx="10515600" cy="1325563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Slope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F53F4D2-80AA-4B45-A9AF-036318E9BFCA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3207436" y="1413803"/>
                <a:ext cx="4614204" cy="1640193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𝑠𝑙𝑜𝑝𝑒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𝑣𝑒𝑟𝑡𝑖𝑐𝑎𝑙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𝑟𝑖𝑠𝑒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h𝑜𝑟𝑖𝑧𝑜𝑛𝑡𝑎𝑙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𝑟𝑢𝑛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F53F4D2-80AA-4B45-A9AF-036318E9BFC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07436" y="1413803"/>
                <a:ext cx="4614204" cy="16401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8FBE8919-DD66-4751-8989-BE76517FF03E}"/>
              </a:ext>
            </a:extLst>
          </p:cNvPr>
          <p:cNvGrpSpPr/>
          <p:nvPr/>
        </p:nvGrpSpPr>
        <p:grpSpPr>
          <a:xfrm>
            <a:off x="2153185" y="3770142"/>
            <a:ext cx="4149141" cy="2245134"/>
            <a:chOff x="1154376" y="3657601"/>
            <a:chExt cx="4149141" cy="224513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95C58C7-D810-4DB0-A78D-F37FA4153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514" y="3657601"/>
              <a:ext cx="2771335" cy="22052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777FE2A-4959-4A38-A1E4-AAE51619A121}"/>
                </a:ext>
              </a:extLst>
            </p:cNvPr>
            <p:cNvCxnSpPr/>
            <p:nvPr/>
          </p:nvCxnSpPr>
          <p:spPr>
            <a:xfrm>
              <a:off x="3995225" y="3924886"/>
              <a:ext cx="0" cy="143490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B66E41-B029-4311-8ABD-57E1E4B9FBC2}"/>
                </a:ext>
              </a:extLst>
            </p:cNvPr>
            <p:cNvCxnSpPr/>
            <p:nvPr/>
          </p:nvCxnSpPr>
          <p:spPr>
            <a:xfrm flipH="1">
              <a:off x="2236763" y="5331655"/>
              <a:ext cx="1786597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A12A9C-F6E7-4994-BADD-4E6CCAC9641C}"/>
                </a:ext>
              </a:extLst>
            </p:cNvPr>
            <p:cNvSpPr/>
            <p:nvPr/>
          </p:nvSpPr>
          <p:spPr>
            <a:xfrm>
              <a:off x="3840480" y="5190978"/>
              <a:ext cx="154744" cy="1406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1D8AD57-6B79-4C9E-8DA6-AC65C2F88EDA}"/>
                </a:ext>
              </a:extLst>
            </p:cNvPr>
            <p:cNvCxnSpPr/>
            <p:nvPr/>
          </p:nvCxnSpPr>
          <p:spPr>
            <a:xfrm>
              <a:off x="2236763" y="5542671"/>
              <a:ext cx="17584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FDD428-7C8B-47AE-B8AD-B587945DBBE3}"/>
                </a:ext>
              </a:extLst>
            </p:cNvPr>
            <p:cNvCxnSpPr/>
            <p:nvPr/>
          </p:nvCxnSpPr>
          <p:spPr>
            <a:xfrm>
              <a:off x="4192172" y="3924886"/>
              <a:ext cx="0" cy="12660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029857E-1499-4924-8D77-223F539874A5}"/>
                    </a:ext>
                  </a:extLst>
                </p:cNvPr>
                <p:cNvSpPr txBox="1"/>
                <p:nvPr/>
              </p:nvSpPr>
              <p:spPr>
                <a:xfrm>
                  <a:off x="4192172" y="4373266"/>
                  <a:ext cx="11113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029857E-1499-4924-8D77-223F539874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2172" y="4373266"/>
                  <a:ext cx="1111345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50C19A-CA45-4379-B187-4558CA5A2E3C}"/>
                    </a:ext>
                  </a:extLst>
                </p:cNvPr>
                <p:cNvSpPr txBox="1"/>
                <p:nvPr/>
              </p:nvSpPr>
              <p:spPr>
                <a:xfrm>
                  <a:off x="2447779" y="5533403"/>
                  <a:ext cx="13645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50C19A-CA45-4379-B187-4558CA5A2E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7779" y="5533403"/>
                  <a:ext cx="136456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E190695-18FA-460F-BB70-97DFF501519A}"/>
                    </a:ext>
                  </a:extLst>
                </p:cNvPr>
                <p:cNvSpPr txBox="1"/>
                <p:nvPr/>
              </p:nvSpPr>
              <p:spPr>
                <a:xfrm>
                  <a:off x="1154376" y="5052478"/>
                  <a:ext cx="9794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E190695-18FA-460F-BB70-97DFF5015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4376" y="5052478"/>
                  <a:ext cx="97949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969" t="-2174" r="-8075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BCBFD17-D6A9-4446-8273-20183BAEFE6B}"/>
                    </a:ext>
                  </a:extLst>
                </p:cNvPr>
                <p:cNvSpPr txBox="1"/>
                <p:nvPr/>
              </p:nvSpPr>
              <p:spPr>
                <a:xfrm>
                  <a:off x="2908422" y="3671663"/>
                  <a:ext cx="9444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/>
                    <a:t>Q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BCBFD17-D6A9-4446-8273-20183BAEFE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8422" y="3671663"/>
                  <a:ext cx="94442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5484" t="-28889" r="-11613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1AD86C-CC81-4CCC-9C81-CEB830D70C5E}"/>
                  </a:ext>
                </a:extLst>
              </p:cNvPr>
              <p:cNvSpPr txBox="1"/>
              <p:nvPr/>
            </p:nvSpPr>
            <p:spPr>
              <a:xfrm>
                <a:off x="7193008" y="4526355"/>
                <a:ext cx="1828801" cy="692818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1AD86C-CC81-4CCC-9C81-CEB830D70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008" y="4526355"/>
                <a:ext cx="1828801" cy="6928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8" descr="Gradient in real life">
            <a:extLst>
              <a:ext uri="{FF2B5EF4-FFF2-40B4-BE49-F238E27FC236}">
                <a16:creationId xmlns:a16="http://schemas.microsoft.com/office/drawing/2014/main" id="{34F5B9D9-5283-4AFF-BA30-0250CFBF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201" y="0"/>
            <a:ext cx="3385799" cy="22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6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47C629-F663-4CE1-AEB1-F95F9F21A668}"/>
              </a:ext>
            </a:extLst>
          </p:cNvPr>
          <p:cNvSpPr txBox="1"/>
          <p:nvPr/>
        </p:nvSpPr>
        <p:spPr>
          <a:xfrm>
            <a:off x="5915465" y="3996716"/>
            <a:ext cx="60983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Some real life examples of slope include:</a:t>
            </a:r>
          </a:p>
          <a:p>
            <a:endParaRPr lang="en-US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masis MT Pro" panose="02040504050005020304" pitchFamily="18" charset="0"/>
              </a:rPr>
              <a:t>in building roads one must figure out how steep the road will be.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masis MT Pro" panose="02040504050005020304" pitchFamily="18" charset="0"/>
              </a:rPr>
              <a:t>skiers/snowboarders need to consider the slopes of hills in order to judge the dangers, speeds, etc.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masis MT Pro" panose="02040504050005020304" pitchFamily="18" charset="0"/>
              </a:rPr>
              <a:t>when constructing wheelchair ramps, slope is a major consideration.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A5B8F5-29CB-46E6-8204-CC135D4DA1DD}"/>
                  </a:ext>
                </a:extLst>
              </p:cNvPr>
              <p:cNvSpPr txBox="1"/>
              <p:nvPr/>
            </p:nvSpPr>
            <p:spPr>
              <a:xfrm>
                <a:off x="868679" y="1919821"/>
                <a:ext cx="609834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masis MT Pro" panose="02040504050005020304" pitchFamily="18" charset="0"/>
                  </a:rPr>
                  <a:t>Slope tells you how steep a line is, or how much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Amasis MT Pro" panose="02040504050005020304" pitchFamily="18" charset="0"/>
                  </a:rPr>
                  <a:t> increases 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Amasis MT Pro" panose="02040504050005020304" pitchFamily="18" charset="0"/>
                  </a:rPr>
                  <a:t> increases. The slope is constant (the same) anywhere on the line.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A5B8F5-29CB-46E6-8204-CC135D4DA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79" y="1919821"/>
                <a:ext cx="6098344" cy="923330"/>
              </a:xfrm>
              <a:prstGeom prst="rect">
                <a:avLst/>
              </a:prstGeom>
              <a:blipFill>
                <a:blip r:embed="rId2"/>
                <a:stretch>
                  <a:fillRect l="-799" t="-3974" r="-1598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271F2CC-7597-4C48-A06D-9F1F369A4215}"/>
              </a:ext>
            </a:extLst>
          </p:cNvPr>
          <p:cNvSpPr txBox="1"/>
          <p:nvPr/>
        </p:nvSpPr>
        <p:spPr>
          <a:xfrm>
            <a:off x="276665" y="307484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masis MT Pro" panose="02040504050005020304" pitchFamily="18" charset="0"/>
              </a:rPr>
              <a:t>In mathematics, the slope or gradient of a line is a </a:t>
            </a:r>
            <a:r>
              <a:rPr lang="en-US" b="1" i="0" dirty="0">
                <a:solidFill>
                  <a:srgbClr val="202124"/>
                </a:solidFill>
                <a:effectLst/>
                <a:latin typeface="Amasis MT Pro" panose="02040504050005020304" pitchFamily="18" charset="0"/>
              </a:rPr>
              <a:t>number that describes both the direction and the steepness of the line.</a:t>
            </a:r>
            <a:endParaRPr lang="en-US" dirty="0">
              <a:latin typeface="Amasis MT Pro" panose="02040504050005020304" pitchFamily="18" charset="0"/>
            </a:endParaRPr>
          </a:p>
        </p:txBody>
      </p:sp>
      <p:pic>
        <p:nvPicPr>
          <p:cNvPr id="1028" name="Picture 4" descr="Why is pH Slope Important? - M4 Knick">
            <a:extLst>
              <a:ext uri="{FF2B5EF4-FFF2-40B4-BE49-F238E27FC236}">
                <a16:creationId xmlns:a16="http://schemas.microsoft.com/office/drawing/2014/main" id="{D1D29D4E-CA58-4133-9CFC-49582D551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993" y="117758"/>
            <a:ext cx="4593019" cy="30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ope Formula (Explained w/ 15 Step-by-Step Examples!)">
            <a:extLst>
              <a:ext uri="{FF2B5EF4-FFF2-40B4-BE49-F238E27FC236}">
                <a16:creationId xmlns:a16="http://schemas.microsoft.com/office/drawing/2014/main" id="{75785913-44E8-40C6-BC82-CF6CEFC7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1" y="3646407"/>
            <a:ext cx="5349230" cy="30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962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1DFE4D-67E5-4D8D-9288-F084639DA6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</p:spPr>
            <p:txBody>
              <a:bodyPr/>
              <a:lstStyle/>
              <a:p>
                <a:r>
                  <a:rPr lang="en-US" dirty="0">
                    <a:latin typeface="Amasis MT Pro Medium" panose="02040604050005020304" pitchFamily="18" charset="0"/>
                  </a:rPr>
                  <a:t>Find the slope of the line passing through P (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Amasis MT Pro Medium" panose="02040604050005020304" pitchFamily="18" charset="0"/>
                  </a:rPr>
                  <a:t>2, 2</a:t>
                </a:r>
                <a:r>
                  <a:rPr lang="en-US" dirty="0">
                    <a:latin typeface="Amasis MT Pro Medium" panose="02040604050005020304" pitchFamily="18" charset="0"/>
                  </a:rPr>
                  <a:t>) and Q (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Amasis MT Pro Medium" panose="02040604050005020304" pitchFamily="18" charset="0"/>
                  </a:rPr>
                  <a:t>5, 6</a:t>
                </a:r>
                <a:r>
                  <a:rPr lang="en-US" dirty="0">
                    <a:latin typeface="Amasis MT Pro Medium" panose="02040604050005020304" pitchFamily="18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masis MT Pro Medium" panose="02040604050005020304" pitchFamily="18" charset="0"/>
                  </a:rPr>
                  <a:t>                                                                        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)      Q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Amasis MT Pro Medium" panose="02040604050005020304" pitchFamily="18" charset="0"/>
                  </a:rPr>
                  <a:t>)</a:t>
                </a: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𝑠𝑙𝑜𝑝𝑒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6−2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5−2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Amasis MT Pro Medium" panose="02040604050005020304" pitchFamily="18" charset="0"/>
                </a:endParaRPr>
              </a:p>
              <a:p>
                <a:endParaRPr lang="en-US" dirty="0">
                  <a:latin typeface="Amasis MT Pro Medium" panose="020406040500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masis MT Pro Medium" panose="02040604050005020304" pitchFamily="18" charset="0"/>
                </a:endParaRPr>
              </a:p>
              <a:p>
                <a:r>
                  <a:rPr lang="en-US" dirty="0">
                    <a:latin typeface="Amasis MT Pro Medium" panose="02040604050005020304" pitchFamily="18" charset="0"/>
                  </a:rPr>
                  <a:t>Find the slope where P (-1, 2) and Q (5, -4)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1DFE4D-67E5-4D8D-9288-F084639DA6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  <a:blipFill>
                <a:blip r:embed="rId2"/>
                <a:stretch>
                  <a:fillRect l="-1043" t="-2525" r="-580" b="-3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Thai Language Lessons and Examples - speak like a local">
            <a:extLst>
              <a:ext uri="{FF2B5EF4-FFF2-40B4-BE49-F238E27FC236}">
                <a16:creationId xmlns:a16="http://schemas.microsoft.com/office/drawing/2014/main" id="{B4BCA99C-0F28-494D-8D0E-34ABCC0F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420" y="5286655"/>
            <a:ext cx="1592580" cy="157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3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8BD8F7-23C1-4F08-A87D-E9BF29EA46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166691"/>
              </p:ext>
            </p:extLst>
          </p:nvPr>
        </p:nvGraphicFramePr>
        <p:xfrm>
          <a:off x="1056835" y="179241"/>
          <a:ext cx="10078329" cy="375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45B013-76D8-4DB2-8C9A-D972B35905A5}"/>
              </a:ext>
            </a:extLst>
          </p:cNvPr>
          <p:cNvCxnSpPr>
            <a:cxnSpLocks/>
          </p:cNvCxnSpPr>
          <p:nvPr/>
        </p:nvCxnSpPr>
        <p:spPr>
          <a:xfrm flipV="1">
            <a:off x="670560" y="3742006"/>
            <a:ext cx="1434904" cy="199761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9E8C30-5BE1-4F6F-8139-9AEC041C752C}"/>
              </a:ext>
            </a:extLst>
          </p:cNvPr>
          <p:cNvCxnSpPr/>
          <p:nvPr/>
        </p:nvCxnSpPr>
        <p:spPr>
          <a:xfrm>
            <a:off x="4192172" y="3742006"/>
            <a:ext cx="1589649" cy="180066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C44A21-DA6E-4887-AE4F-E89082EC9461}"/>
              </a:ext>
            </a:extLst>
          </p:cNvPr>
          <p:cNvCxnSpPr/>
          <p:nvPr/>
        </p:nvCxnSpPr>
        <p:spPr>
          <a:xfrm>
            <a:off x="6527409" y="4206240"/>
            <a:ext cx="180066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E08BE6-06DA-4EEF-AA94-DFB5461DF5DE}"/>
              </a:ext>
            </a:extLst>
          </p:cNvPr>
          <p:cNvCxnSpPr/>
          <p:nvPr/>
        </p:nvCxnSpPr>
        <p:spPr>
          <a:xfrm>
            <a:off x="10086535" y="3742006"/>
            <a:ext cx="0" cy="180066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72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E379-CE51-4513-9D44-D35ACD24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7" y="61912"/>
            <a:ext cx="10515600" cy="111513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 Medium" panose="02040604050005020304" pitchFamily="18" charset="0"/>
              </a:rPr>
              <a:t>How do we find the equation of a line?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9EC09-FC30-42A4-AE9E-2EB9716BF2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9EC09-FC30-42A4-AE9E-2EB9716BF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CABE509F-D7AF-4E31-AB2B-B1A20F981A62}"/>
              </a:ext>
            </a:extLst>
          </p:cNvPr>
          <p:cNvSpPr/>
          <p:nvPr/>
        </p:nvSpPr>
        <p:spPr>
          <a:xfrm rot="3658560">
            <a:off x="3140896" y="2161310"/>
            <a:ext cx="737985" cy="35128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64BF827A-2A68-4A7A-9985-9A617C788947}"/>
              </a:ext>
            </a:extLst>
          </p:cNvPr>
          <p:cNvSpPr/>
          <p:nvPr/>
        </p:nvSpPr>
        <p:spPr>
          <a:xfrm rot="3658560">
            <a:off x="3433319" y="3111986"/>
            <a:ext cx="737985" cy="351281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D7A9E2ED-FD38-48D9-A693-C0962D27C5EB}"/>
              </a:ext>
            </a:extLst>
          </p:cNvPr>
          <p:cNvSpPr/>
          <p:nvPr/>
        </p:nvSpPr>
        <p:spPr>
          <a:xfrm rot="3658560">
            <a:off x="3100708" y="4573988"/>
            <a:ext cx="737985" cy="351281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99FF9F8-1A8B-474C-B93D-750FB8A74072}"/>
              </a:ext>
            </a:extLst>
          </p:cNvPr>
          <p:cNvSpPr/>
          <p:nvPr/>
        </p:nvSpPr>
        <p:spPr>
          <a:xfrm>
            <a:off x="4487594" y="5289452"/>
            <a:ext cx="1477108" cy="22508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54EA41-FFB4-472A-A2DF-BE9FE8F0C4E9}"/>
                  </a:ext>
                </a:extLst>
              </p:cNvPr>
              <p:cNvSpPr txBox="1"/>
              <p:nvPr/>
            </p:nvSpPr>
            <p:spPr>
              <a:xfrm>
                <a:off x="6096000" y="5217327"/>
                <a:ext cx="2138290" cy="36933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54EA41-FFB4-472A-A2DF-BE9FE8F0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217327"/>
                <a:ext cx="2138290" cy="369332"/>
              </a:xfrm>
              <a:prstGeom prst="rect">
                <a:avLst/>
              </a:prstGeom>
              <a:blipFill>
                <a:blip r:embed="rId3"/>
                <a:stretch>
                  <a:fillRect b="-4839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Drawing Decorative Lines with CSS • PQINA">
            <a:extLst>
              <a:ext uri="{FF2B5EF4-FFF2-40B4-BE49-F238E27FC236}">
                <a16:creationId xmlns:a16="http://schemas.microsoft.com/office/drawing/2014/main" id="{BEA3D1CD-A52B-4E4B-8A82-EFC7FCEA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14" y="16606"/>
            <a:ext cx="2524025" cy="12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59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1227</Words>
  <Application>Microsoft Office PowerPoint</Application>
  <PresentationFormat>Widescreen</PresentationFormat>
  <Paragraphs>167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Amasis MT Pro</vt:lpstr>
      <vt:lpstr>Amasis MT Pro Black</vt:lpstr>
      <vt:lpstr>Amasis MT Pro Medium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Lecture 4 </vt:lpstr>
      <vt:lpstr>Lines and Circles</vt:lpstr>
      <vt:lpstr>Slope</vt:lpstr>
      <vt:lpstr>PowerPoint Presentation</vt:lpstr>
      <vt:lpstr>PowerPoint Presentation</vt:lpstr>
      <vt:lpstr>PowerPoint Presentation</vt:lpstr>
      <vt:lpstr>How do we find the equation of a line?</vt:lpstr>
      <vt:lpstr>PowerPoint Presentation</vt:lpstr>
      <vt:lpstr>PowerPoint Presentation</vt:lpstr>
      <vt:lpstr>PowerPoint Presentation</vt:lpstr>
      <vt:lpstr>Circle</vt:lpstr>
      <vt:lpstr>PowerPoint Presentation</vt:lpstr>
      <vt:lpstr>Example</vt:lpstr>
      <vt:lpstr>PowerPoint Presentation</vt:lpstr>
      <vt:lpstr>Solve and show a solution set for each problem.</vt:lpstr>
      <vt:lpstr>More problems</vt:lpstr>
      <vt:lpstr>Solve for 3 lines below: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5</dc:title>
  <dc:creator>Togzhan Nurtayeva</dc:creator>
  <cp:lastModifiedBy>Togzhan Nurtayeva</cp:lastModifiedBy>
  <cp:revision>66</cp:revision>
  <dcterms:created xsi:type="dcterms:W3CDTF">2020-12-22T05:45:37Z</dcterms:created>
  <dcterms:modified xsi:type="dcterms:W3CDTF">2023-01-25T10:10:34Z</dcterms:modified>
</cp:coreProperties>
</file>