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4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7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1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292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33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02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1/17/2023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atterns on the sky">
            <a:extLst>
              <a:ext uri="{FF2B5EF4-FFF2-40B4-BE49-F238E27FC236}">
                <a16:creationId xmlns:a16="http://schemas.microsoft.com/office/drawing/2014/main" id="{0E5BA40E-504F-7832-878F-5306111EC8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38" b="1019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5A20D-A410-8491-BBA1-E95FB934C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869" y="2007345"/>
            <a:ext cx="4822484" cy="2298325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/>
              <a:t>Present simple tense</a:t>
            </a:r>
            <a:br>
              <a:rPr lang="en-US" sz="4000" dirty="0"/>
            </a:br>
            <a:r>
              <a:rPr lang="en-US" sz="4000" dirty="0"/>
              <a:t>prepared by </a:t>
            </a:r>
            <a:r>
              <a:rPr lang="en-US" sz="4000" dirty="0" err="1"/>
              <a:t>mr.</a:t>
            </a:r>
            <a:r>
              <a:rPr lang="en-US" sz="4000" dirty="0"/>
              <a:t> </a:t>
            </a:r>
            <a:r>
              <a:rPr lang="en-US" sz="4000" dirty="0" err="1"/>
              <a:t>hakan</a:t>
            </a:r>
            <a:r>
              <a:rPr lang="en-US" sz="4000" dirty="0"/>
              <a:t> </a:t>
            </a:r>
            <a:r>
              <a:rPr lang="en-US" sz="4000" dirty="0" err="1"/>
              <a:t>bilgin</a:t>
            </a:r>
            <a:endParaRPr lang="en-US" sz="4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FBF6F-D772-BF67-B983-8123E508B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372379"/>
            <a:ext cx="4670233" cy="540135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2480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28CD-B378-6DCA-1F04-C930A2DD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71053-847E-24FB-C957-AE9F80F0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278262"/>
            <a:ext cx="1670538" cy="359359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Rise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Boil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Mix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Cost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Speak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Teach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0A6DE3-B537-1E69-AFFB-1377A12331E0}"/>
              </a:ext>
            </a:extLst>
          </p:cNvPr>
          <p:cNvSpPr txBox="1">
            <a:spLocks/>
          </p:cNvSpPr>
          <p:nvPr/>
        </p:nvSpPr>
        <p:spPr>
          <a:xfrm>
            <a:off x="4910796" y="2291626"/>
            <a:ext cx="1670538" cy="3593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Arrive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Enjoy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Wear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Rain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Like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Love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Hate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Think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122940-E8A0-F7FB-93FD-67AF4EAAA8BE}"/>
              </a:ext>
            </a:extLst>
          </p:cNvPr>
          <p:cNvSpPr txBox="1">
            <a:spLocks/>
          </p:cNvSpPr>
          <p:nvPr/>
        </p:nvSpPr>
        <p:spPr>
          <a:xfrm>
            <a:off x="8861472" y="2278262"/>
            <a:ext cx="1844041" cy="3593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Guess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Know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Remember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Forget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Believe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Seem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Smell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Taste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Feel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15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49A7-30A5-DE0A-0BE5-E0AD72B0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E6FEDF-3F23-4507-22E9-B25137C8D3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247955"/>
              </p:ext>
            </p:extLst>
          </p:nvPr>
        </p:nvGraphicFramePr>
        <p:xfrm>
          <a:off x="960438" y="2587625"/>
          <a:ext cx="1026794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87">
                  <a:extLst>
                    <a:ext uri="{9D8B030D-6E8A-4147-A177-3AD203B41FA5}">
                      <a16:colId xmlns:a16="http://schemas.microsoft.com/office/drawing/2014/main" val="858785224"/>
                    </a:ext>
                  </a:extLst>
                </a:gridCol>
                <a:gridCol w="2566987">
                  <a:extLst>
                    <a:ext uri="{9D8B030D-6E8A-4147-A177-3AD203B41FA5}">
                      <a16:colId xmlns:a16="http://schemas.microsoft.com/office/drawing/2014/main" val="2266101153"/>
                    </a:ext>
                  </a:extLst>
                </a:gridCol>
                <a:gridCol w="2566987">
                  <a:extLst>
                    <a:ext uri="{9D8B030D-6E8A-4147-A177-3AD203B41FA5}">
                      <a16:colId xmlns:a16="http://schemas.microsoft.com/office/drawing/2014/main" val="1926813347"/>
                    </a:ext>
                  </a:extLst>
                </a:gridCol>
                <a:gridCol w="2566987">
                  <a:extLst>
                    <a:ext uri="{9D8B030D-6E8A-4147-A177-3AD203B41FA5}">
                      <a16:colId xmlns:a16="http://schemas.microsoft.com/office/drawing/2014/main" val="1559177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79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live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</a:t>
                      </a:r>
                      <a:r>
                        <a:rPr lang="en-US" dirty="0"/>
                        <a:t> live in Erbil.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I live in Erbil?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9849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You live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You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</a:t>
                      </a:r>
                      <a:r>
                        <a:rPr lang="en-US" dirty="0"/>
                        <a:t> live in Erbil.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live in Erbil?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76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He/she/It/sin. subject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lives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does not</a:t>
                      </a:r>
                      <a:r>
                        <a:rPr lang="en-US" dirty="0"/>
                        <a:t> live in Erbil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Does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he live in Erbil?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97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 live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</a:t>
                      </a:r>
                      <a:r>
                        <a:rPr lang="en-US" dirty="0"/>
                        <a:t> live in Erbil.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we live in Erbil?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You live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You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</a:t>
                      </a:r>
                      <a:r>
                        <a:rPr lang="en-US" dirty="0"/>
                        <a:t> live in Erbil.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you live in Erbil?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69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They live in Erbil.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</a:t>
                      </a:r>
                      <a:r>
                        <a:rPr lang="en-US" dirty="0"/>
                        <a:t> live in Erbil.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they live in Erbil?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3303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F8D68D-54E6-84F1-2313-6B170C1CA563}"/>
              </a:ext>
            </a:extLst>
          </p:cNvPr>
          <p:cNvSpPr txBox="1"/>
          <p:nvPr/>
        </p:nvSpPr>
        <p:spPr>
          <a:xfrm>
            <a:off x="1716258" y="5383200"/>
            <a:ext cx="8152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use auxiliary verb “do” in order to make questions and negative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3</a:t>
            </a:r>
            <a:r>
              <a:rPr lang="en-US" baseline="30000" dirty="0"/>
              <a:t>rd</a:t>
            </a:r>
            <a:r>
              <a:rPr lang="en-US" dirty="0"/>
              <a:t> person singular subjects, verb or auxiliary verb takes –s , -es , -</a:t>
            </a:r>
            <a:r>
              <a:rPr lang="en-US" dirty="0" err="1"/>
              <a:t>ies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01E3A-B276-D237-9470-2261033B1EDF}"/>
              </a:ext>
            </a:extLst>
          </p:cNvPr>
          <p:cNvSpPr txBox="1"/>
          <p:nvPr/>
        </p:nvSpPr>
        <p:spPr>
          <a:xfrm>
            <a:off x="8454684" y="5934670"/>
            <a:ext cx="474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-x</a:t>
            </a:r>
          </a:p>
          <a:p>
            <a:r>
              <a:rPr lang="en-US" dirty="0"/>
              <a:t>-</a:t>
            </a:r>
            <a:r>
              <a:rPr lang="en-US" dirty="0" err="1"/>
              <a:t>ch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sh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B027D-3DBA-C1D9-C319-35C12FBC4A77}"/>
              </a:ext>
            </a:extLst>
          </p:cNvPr>
          <p:cNvSpPr txBox="1"/>
          <p:nvPr/>
        </p:nvSpPr>
        <p:spPr>
          <a:xfrm>
            <a:off x="8960050" y="59346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-y</a:t>
            </a:r>
          </a:p>
        </p:txBody>
      </p:sp>
    </p:spTree>
    <p:extLst>
      <p:ext uri="{BB962C8B-B14F-4D97-AF65-F5344CB8AC3E}">
        <p14:creationId xmlns:p14="http://schemas.microsoft.com/office/powerpoint/2010/main" val="380893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6BD0-76EB-AF7C-E15C-333A6F40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317814"/>
            <a:ext cx="11479237" cy="1700784"/>
          </a:xfrm>
        </p:spPr>
        <p:txBody>
          <a:bodyPr>
            <a:normAutofit/>
          </a:bodyPr>
          <a:lstStyle/>
          <a:p>
            <a:r>
              <a:rPr lang="en-US" sz="5400" dirty="0"/>
              <a:t>Habits, routines, regular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5854B-FC62-292E-CBBD-49CCF0B9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drink tea at the breakfast.</a:t>
            </a:r>
          </a:p>
          <a:p>
            <a:r>
              <a:rPr lang="en-US" dirty="0"/>
              <a:t>She follows a healthy diet.</a:t>
            </a:r>
          </a:p>
          <a:p>
            <a:r>
              <a:rPr lang="en-US" dirty="0"/>
              <a:t>My cousin travels abroad every month.</a:t>
            </a:r>
          </a:p>
          <a:p>
            <a:r>
              <a:rPr lang="en-US" dirty="0"/>
              <a:t>I and my cousin go to cinema every weekend.</a:t>
            </a:r>
          </a:p>
          <a:p>
            <a:r>
              <a:rPr lang="en-US" dirty="0"/>
              <a:t>They go on a picnic monthly.</a:t>
            </a:r>
          </a:p>
          <a:p>
            <a:r>
              <a:rPr lang="en-US" dirty="0"/>
              <a:t>He revises his course notes every night.</a:t>
            </a:r>
          </a:p>
          <a:p>
            <a:r>
              <a:rPr lang="en-US" dirty="0"/>
              <a:t>My best friend enjoys watching Friday shows.</a:t>
            </a:r>
          </a:p>
        </p:txBody>
      </p:sp>
      <p:pic>
        <p:nvPicPr>
          <p:cNvPr id="5" name="Graphic 4" descr="Gymnast: Rings outline">
            <a:extLst>
              <a:ext uri="{FF2B5EF4-FFF2-40B4-BE49-F238E27FC236}">
                <a16:creationId xmlns:a16="http://schemas.microsoft.com/office/drawing/2014/main" id="{DEF08B9A-3E7A-18C0-DE26-CBBB18C60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1632" y="40600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7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95E1-B306-60C1-7385-4F8A228C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and scientific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89440-5687-BE71-E65F-C7AAC97E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father lives in Istanbul.</a:t>
            </a:r>
          </a:p>
          <a:p>
            <a:r>
              <a:rPr lang="en-US" dirty="0"/>
              <a:t>My father and my mother love each other.</a:t>
            </a:r>
          </a:p>
          <a:p>
            <a:r>
              <a:rPr lang="en-US" dirty="0"/>
              <a:t>My brother speaks Italian.</a:t>
            </a:r>
          </a:p>
          <a:p>
            <a:r>
              <a:rPr lang="en-US" dirty="0"/>
              <a:t>I teach at TIU.</a:t>
            </a:r>
          </a:p>
          <a:p>
            <a:r>
              <a:rPr lang="en-US" dirty="0"/>
              <a:t>The sun rises from the east.</a:t>
            </a:r>
          </a:p>
          <a:p>
            <a:r>
              <a:rPr lang="en-US" dirty="0"/>
              <a:t>The sun sets at 5 o’clock.</a:t>
            </a:r>
          </a:p>
          <a:p>
            <a:r>
              <a:rPr lang="en-US" dirty="0"/>
              <a:t>Water boils at 100 C.</a:t>
            </a:r>
          </a:p>
          <a:p>
            <a:endParaRPr lang="en-US" dirty="0"/>
          </a:p>
        </p:txBody>
      </p:sp>
      <p:pic>
        <p:nvPicPr>
          <p:cNvPr id="5" name="Graphic 4" descr="Earth globe: Africa and Europe with solid fill">
            <a:extLst>
              <a:ext uri="{FF2B5EF4-FFF2-40B4-BE49-F238E27FC236}">
                <a16:creationId xmlns:a16="http://schemas.microsoft.com/office/drawing/2014/main" id="{EA2A8F77-71A5-EE90-D7CC-4D2C008FE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1632" y="5724144"/>
            <a:ext cx="914400" cy="914400"/>
          </a:xfrm>
          <a:prstGeom prst="rect">
            <a:avLst/>
          </a:prstGeom>
        </p:spPr>
      </p:pic>
      <p:pic>
        <p:nvPicPr>
          <p:cNvPr id="7" name="Graphic 6" descr="Microscope outline">
            <a:extLst>
              <a:ext uri="{FF2B5EF4-FFF2-40B4-BE49-F238E27FC236}">
                <a16:creationId xmlns:a16="http://schemas.microsoft.com/office/drawing/2014/main" id="{D76682C8-DD47-A6D0-5150-6B82C7E8CD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71632" y="23648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1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005C-849B-44ED-C025-BC0E39AC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E6B-1E72-28B5-07C5-A1F5339B7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plane lands at 15:15 at local time.</a:t>
            </a:r>
          </a:p>
          <a:p>
            <a:r>
              <a:rPr lang="en-US" dirty="0"/>
              <a:t>The match starts at 19:00.</a:t>
            </a:r>
          </a:p>
          <a:p>
            <a:r>
              <a:rPr lang="en-US"/>
              <a:t>Shopping malls </a:t>
            </a:r>
            <a:r>
              <a:rPr lang="en-US" dirty="0"/>
              <a:t>close at 22:00.</a:t>
            </a:r>
          </a:p>
          <a:p>
            <a:endParaRPr lang="en-US" dirty="0"/>
          </a:p>
        </p:txBody>
      </p:sp>
      <p:pic>
        <p:nvPicPr>
          <p:cNvPr id="5" name="Graphic 4" descr="Daily calendar outline">
            <a:extLst>
              <a:ext uri="{FF2B5EF4-FFF2-40B4-BE49-F238E27FC236}">
                <a16:creationId xmlns:a16="http://schemas.microsoft.com/office/drawing/2014/main" id="{0A9379C7-42B2-4BF2-2E9C-1D03A1061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5182" y="4613735"/>
            <a:ext cx="2244265" cy="224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6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1D0E-3870-0C8E-82B5-11E2ED36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and emotional action</a:t>
            </a:r>
            <a:br>
              <a:rPr lang="en-US" dirty="0"/>
            </a:br>
            <a:r>
              <a:rPr lang="en-US" dirty="0"/>
              <a:t>(state verbs)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D4E0-F5AD-38C9-355C-F1D6ED1BC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often forget to bring my class materials.</a:t>
            </a:r>
          </a:p>
          <a:p>
            <a:r>
              <a:rPr lang="en-US" dirty="0"/>
              <a:t>I guess I hate greasy food.</a:t>
            </a:r>
          </a:p>
          <a:p>
            <a:r>
              <a:rPr lang="en-US" dirty="0"/>
              <a:t>I love to watch rugby games.</a:t>
            </a:r>
          </a:p>
          <a:p>
            <a:r>
              <a:rPr lang="en-US" dirty="0"/>
              <a:t>I smell the danger with his crazy driving.</a:t>
            </a:r>
          </a:p>
          <a:p>
            <a:r>
              <a:rPr lang="en-US" dirty="0"/>
              <a:t>I feel astonished when I watch the sunset.</a:t>
            </a:r>
          </a:p>
          <a:p>
            <a:endParaRPr lang="en-US" dirty="0"/>
          </a:p>
        </p:txBody>
      </p:sp>
      <p:pic>
        <p:nvPicPr>
          <p:cNvPr id="5" name="Graphic 4" descr="Right And Left Brain outline">
            <a:extLst>
              <a:ext uri="{FF2B5EF4-FFF2-40B4-BE49-F238E27FC236}">
                <a16:creationId xmlns:a16="http://schemas.microsoft.com/office/drawing/2014/main" id="{8B4A8B83-AB08-BA77-9A17-ECCC2BA1E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7807" y="39250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7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3AB0-6185-876E-8E72-E0E22CFF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6530-F41A-1B6F-3032-F994B1AF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Every…</a:t>
            </a:r>
            <a:br>
              <a:rPr lang="en-US" dirty="0"/>
            </a:br>
            <a:r>
              <a:rPr lang="en-US" dirty="0"/>
              <a:t>Once in a day/week etc.</a:t>
            </a:r>
          </a:p>
          <a:p>
            <a:r>
              <a:rPr lang="en-US" dirty="0"/>
              <a:t>All the time</a:t>
            </a:r>
          </a:p>
          <a:p>
            <a:r>
              <a:rPr lang="en-US" dirty="0"/>
              <a:t>	Adverbs of frequency:</a:t>
            </a:r>
          </a:p>
        </p:txBody>
      </p:sp>
    </p:spTree>
    <p:extLst>
      <p:ext uri="{BB962C8B-B14F-4D97-AF65-F5344CB8AC3E}">
        <p14:creationId xmlns:p14="http://schemas.microsoft.com/office/powerpoint/2010/main" val="32819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07CAE-A0A7-0999-6B76-C986195A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 of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26BA-03CC-2060-3E26-EC7BE402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35237"/>
            <a:ext cx="10268712" cy="45227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Usually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Generally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Frequently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Often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Sometimes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Occasionally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Seldom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Hardly/Barely ever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Never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6F149BA-B6AF-EF04-B34F-312F82FDBE95}"/>
              </a:ext>
            </a:extLst>
          </p:cNvPr>
          <p:cNvCxnSpPr/>
          <p:nvPr/>
        </p:nvCxnSpPr>
        <p:spPr>
          <a:xfrm>
            <a:off x="562708" y="5824025"/>
            <a:ext cx="9270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CF30E8A6-7EE3-9635-EA6C-3923047A11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761309" y="2465362"/>
            <a:ext cx="661181" cy="4262511"/>
          </a:xfrm>
          <a:prstGeom prst="upDownArrow">
            <a:avLst/>
          </a:prstGeom>
          <a:gradFill>
            <a:gsLst>
              <a:gs pos="100000">
                <a:srgbClr val="FF0000"/>
              </a:gs>
              <a:gs pos="39000">
                <a:schemeClr val="accent2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B55A6D-3AC8-FF2F-E40D-5640FFDAF494}"/>
              </a:ext>
            </a:extLst>
          </p:cNvPr>
          <p:cNvSpPr txBox="1"/>
          <p:nvPr/>
        </p:nvSpPr>
        <p:spPr>
          <a:xfrm>
            <a:off x="6621196" y="5454693"/>
            <a:ext cx="328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Negative meaning and function</a:t>
            </a:r>
          </a:p>
        </p:txBody>
      </p:sp>
    </p:spTree>
    <p:extLst>
      <p:ext uri="{BB962C8B-B14F-4D97-AF65-F5344CB8AC3E}">
        <p14:creationId xmlns:p14="http://schemas.microsoft.com/office/powerpoint/2010/main" val="412610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77EB-ADE0-FA0D-A6DB-6070FC4E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4B7D9-E591-0413-B4D8-C794B1D0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264196"/>
            <a:ext cx="10905275" cy="427024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Our students always arrive at 10 a.m. They are always punctual.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They usually study at the library.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Mr. Taha often rides horses. He lives near a stable.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My parrot sometimes doesn’t leave the cage. It is sometimes weird.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temperature seldom falls below 10 C in Erbil during winter 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 hardly ever prefer any sugar in my beverages.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water of Atlantic Ocean never mixes with the Mediterranean. </a:t>
            </a:r>
          </a:p>
        </p:txBody>
      </p:sp>
    </p:spTree>
    <p:extLst>
      <p:ext uri="{BB962C8B-B14F-4D97-AF65-F5344CB8AC3E}">
        <p14:creationId xmlns:p14="http://schemas.microsoft.com/office/powerpoint/2010/main" val="162988696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515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Demi Cond</vt:lpstr>
      <vt:lpstr>Franklin Gothic Medium</vt:lpstr>
      <vt:lpstr>Wingdings</vt:lpstr>
      <vt:lpstr>JuxtaposeVTI</vt:lpstr>
      <vt:lpstr>Present simple tense prepared by mr. hakan bilgin</vt:lpstr>
      <vt:lpstr>structure</vt:lpstr>
      <vt:lpstr>Habits, routines, regular actions</vt:lpstr>
      <vt:lpstr>General and scientific truth</vt:lpstr>
      <vt:lpstr>Timetables</vt:lpstr>
      <vt:lpstr>Mental and emotional action (state verbs)</vt:lpstr>
      <vt:lpstr>Time expressions</vt:lpstr>
      <vt:lpstr>Adverbs of frequency</vt:lpstr>
      <vt:lpstr>How often</vt:lpstr>
      <vt:lpstr>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tense</dc:title>
  <dc:creator>Hakan Bilgin</dc:creator>
  <cp:lastModifiedBy>Saban Kara</cp:lastModifiedBy>
  <cp:revision>8</cp:revision>
  <dcterms:created xsi:type="dcterms:W3CDTF">2023-01-16T12:40:51Z</dcterms:created>
  <dcterms:modified xsi:type="dcterms:W3CDTF">2023-01-17T13:08:34Z</dcterms:modified>
</cp:coreProperties>
</file>