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8" r:id="rId2"/>
    <p:sldId id="380" r:id="rId3"/>
    <p:sldId id="399" r:id="rId4"/>
    <p:sldId id="400" r:id="rId5"/>
    <p:sldId id="401" r:id="rId6"/>
    <p:sldId id="402" r:id="rId7"/>
    <p:sldId id="403" r:id="rId8"/>
    <p:sldId id="410" r:id="rId9"/>
    <p:sldId id="404" r:id="rId10"/>
    <p:sldId id="406" r:id="rId11"/>
    <p:sldId id="407" r:id="rId12"/>
    <p:sldId id="409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28F68-4110-4E8F-A5C5-2D102CCA69ED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CE35-0D0B-4BC4-99D9-E734BC34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3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C1ABA-56F9-4846-84B3-E826FFADC1D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9589F-F0FC-4A08-A920-2643CA7C8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9589F-F0FC-4A08-A920-2643CA7C85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5D73-CE02-4FB0-9118-C1B79DC07A1F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9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59472-D3F0-4AA2-8DAB-33BFCD0B452D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6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6D89-C8DE-46B1-A085-B5CD8F9D216D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95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7E13-154E-4B98-BAF3-E489A52E5E67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12D-D0F5-459C-9C38-D42C5B0CA02E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4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5CE-B8EB-442E-9F17-165B59F12AA8}" type="datetime1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55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E321-16AE-4AAC-B12B-B5B01DE74188}" type="datetime1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AC79-0CB9-483B-BBC0-21CF21D1D326}" type="datetime1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F295D-A3BF-45E8-84F3-178F7B46B850}" type="datetime1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2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46AE-8C09-4710-AA8C-E064E0BF7A2A}" type="datetime1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63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53B9-B988-4E4A-A85E-887E1151722E}" type="datetime1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1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10A2-D07B-428E-A353-B9062C719B9C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EBE02-988E-41EC-8085-284CE77B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55D9DE-9853-4BC0-8B79-1F2E54D77D52}"/>
              </a:ext>
            </a:extLst>
          </p:cNvPr>
          <p:cNvSpPr txBox="1"/>
          <p:nvPr/>
        </p:nvSpPr>
        <p:spPr>
          <a:xfrm>
            <a:off x="2363985" y="1604941"/>
            <a:ext cx="78014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Course overview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F215E4-04F4-47FF-9889-B5F4A4BC679A}"/>
              </a:ext>
            </a:extLst>
          </p:cNvPr>
          <p:cNvSpPr txBox="1"/>
          <p:nvPr/>
        </p:nvSpPr>
        <p:spPr>
          <a:xfrm>
            <a:off x="1214717" y="3073193"/>
            <a:ext cx="100999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Medical &amp; Professional Ethics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D8BFEB-6CB2-49B4-9C9A-CDA479DA0BA2}"/>
              </a:ext>
            </a:extLst>
          </p:cNvPr>
          <p:cNvSpPr txBox="1"/>
          <p:nvPr/>
        </p:nvSpPr>
        <p:spPr>
          <a:xfrm>
            <a:off x="4102133" y="4423014"/>
            <a:ext cx="5916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u="sng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Grade – Spring Semester 2022-2023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88704A-2FAB-4072-B2DE-0D878B8190C7}"/>
              </a:ext>
            </a:extLst>
          </p:cNvPr>
          <p:cNvSpPr txBox="1"/>
          <p:nvPr/>
        </p:nvSpPr>
        <p:spPr>
          <a:xfrm>
            <a:off x="4298416" y="5811293"/>
            <a:ext cx="66014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Dr. Sangar Muhammad AHMED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3F5D3-44BC-4B9C-BF82-308EA59902B1}"/>
              </a:ext>
            </a:extLst>
          </p:cNvPr>
          <p:cNvSpPr txBox="1"/>
          <p:nvPr/>
        </p:nvSpPr>
        <p:spPr>
          <a:xfrm>
            <a:off x="5110144" y="6259753"/>
            <a:ext cx="46252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Sangar.ahmed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@tiu.edu.iq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4E8A04-45F6-455E-85F6-26108657DDBF}"/>
              </a:ext>
            </a:extLst>
          </p:cNvPr>
          <p:cNvSpPr txBox="1"/>
          <p:nvPr/>
        </p:nvSpPr>
        <p:spPr>
          <a:xfrm>
            <a:off x="10349948" y="6519446"/>
            <a:ext cx="18420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Date_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C6FE85-3E9D-172C-96BD-DAE7CB695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782" y="181190"/>
            <a:ext cx="3253202" cy="992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4704CF-4DE9-EACD-6D40-FB4CBD31D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6E99365-F5CF-A409-BBC7-4E20EEE3F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6910"/>
            <a:ext cx="4114800" cy="365125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@Dr.SangarJAFF   2022-2023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8AD411C-DC3B-90FE-DF41-CA24DB482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36623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11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Book/Textbook: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C082C6-61AB-66CA-757A-6FFD6FBBE22E}"/>
              </a:ext>
            </a:extLst>
          </p:cNvPr>
          <p:cNvSpPr txBox="1"/>
          <p:nvPr/>
        </p:nvSpPr>
        <p:spPr>
          <a:xfrm>
            <a:off x="905966" y="1949749"/>
            <a:ext cx="11093878" cy="3697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Health Care Ethics, Second Edition. Richard E. Ashcroft, Angus Dawson, Heather Draper, John R. McMillan. ISBN:9780470027134 |Online ISBN:9780470510544. 2007 John Wiley &amp; Sons, Ltd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1905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Student's obligation (Special Requirements):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C082C6-61AB-66CA-757A-6FFD6FBBE22E}"/>
              </a:ext>
            </a:extLst>
          </p:cNvPr>
          <p:cNvSpPr txBox="1"/>
          <p:nvPr/>
        </p:nvSpPr>
        <p:spPr>
          <a:xfrm>
            <a:off x="905966" y="1787729"/>
            <a:ext cx="11494153" cy="3316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attendance is expected for all classes.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must notify the faculty in case of an absence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prepared for classes with all necessary supplies.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all homework assignments.</a:t>
            </a:r>
          </a:p>
        </p:txBody>
      </p:sp>
    </p:spTree>
    <p:extLst>
      <p:ext uri="{BB962C8B-B14F-4D97-AF65-F5344CB8AC3E}">
        <p14:creationId xmlns:p14="http://schemas.microsoft.com/office/powerpoint/2010/main" val="1052232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53864"/>
            <a:ext cx="8792216" cy="86533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Evaluation Criteria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C9DF3E-F930-8AAB-9BC8-33E2E29FC8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9" t="35549" r="10569" b="33527"/>
          <a:stretch/>
        </p:blipFill>
        <p:spPr>
          <a:xfrm>
            <a:off x="1025236" y="2189018"/>
            <a:ext cx="11040444" cy="23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87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-1"/>
            <a:ext cx="4480983" cy="685800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0981" y="9525"/>
            <a:ext cx="7711019" cy="68484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3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66" y="760552"/>
            <a:ext cx="10679694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name;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008F35-EDD2-4849-8BD5-8CC9E5F4A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143283"/>
              </p:ext>
            </p:extLst>
          </p:nvPr>
        </p:nvGraphicFramePr>
        <p:xfrm>
          <a:off x="3491344" y="2264906"/>
          <a:ext cx="8246715" cy="2506980"/>
        </p:xfrm>
        <a:graphic>
          <a:graphicData uri="http://schemas.openxmlformats.org/drawingml/2006/table">
            <a:tbl>
              <a:tblPr/>
              <a:tblGrid>
                <a:gridCol w="2714109">
                  <a:extLst>
                    <a:ext uri="{9D8B030D-6E8A-4147-A177-3AD203B41FA5}">
                      <a16:colId xmlns:a16="http://schemas.microsoft.com/office/drawing/2014/main" val="1816307097"/>
                    </a:ext>
                  </a:extLst>
                </a:gridCol>
                <a:gridCol w="5532606">
                  <a:extLst>
                    <a:ext uri="{9D8B030D-6E8A-4147-A177-3AD203B41FA5}">
                      <a16:colId xmlns:a16="http://schemas.microsoft.com/office/drawing/2014/main" val="3719642818"/>
                    </a:ext>
                  </a:extLst>
                </a:gridCol>
              </a:tblGrid>
              <a:tr h="132556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&amp; Professional Ethics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758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4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24BC4E-2317-77E5-7CD5-8C51C9FA5030}"/>
              </a:ext>
            </a:extLst>
          </p:cNvPr>
          <p:cNvSpPr txBox="1"/>
          <p:nvPr/>
        </p:nvSpPr>
        <p:spPr>
          <a:xfrm>
            <a:off x="905966" y="1522314"/>
            <a:ext cx="10621315" cy="497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course will examine some of the ethical issues faced by medical professionals, various ethical decisions we make as a society that affect medical practice, and the fundamental moral principles and ethical values that underlie our view of the place of medical practices in our lives.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5479A4-7E2E-CFE9-F20D-2A439D3F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2701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75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Objectives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24BC4E-2317-77E5-7CD5-8C51C9FA5030}"/>
              </a:ext>
            </a:extLst>
          </p:cNvPr>
          <p:cNvSpPr txBox="1"/>
          <p:nvPr/>
        </p:nvSpPr>
        <p:spPr>
          <a:xfrm>
            <a:off x="905966" y="1728054"/>
            <a:ext cx="10621315" cy="3892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principles and concepts of Medical Ethics.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comprehend the basics of Professionalism and Professional conduct at Medical Laboratories.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recognize and distinguish an ethical issue from other issues.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 be able to provide rational justification for ethical decisions 5- Students should be able to reason about ethical issues</a:t>
            </a:r>
          </a:p>
        </p:txBody>
      </p:sp>
    </p:spTree>
    <p:extLst>
      <p:ext uri="{BB962C8B-B14F-4D97-AF65-F5344CB8AC3E}">
        <p14:creationId xmlns:p14="http://schemas.microsoft.com/office/powerpoint/2010/main" val="2610408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CONTENT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3E86542-1685-FD02-11AE-11DACBFF6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14483"/>
              </p:ext>
            </p:extLst>
          </p:nvPr>
        </p:nvGraphicFramePr>
        <p:xfrm>
          <a:off x="1048327" y="1717193"/>
          <a:ext cx="10506363" cy="451273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603214844"/>
                    </a:ext>
                  </a:extLst>
                </a:gridCol>
                <a:gridCol w="8728363">
                  <a:extLst>
                    <a:ext uri="{9D8B030D-6E8A-4147-A177-3AD203B41FA5}">
                      <a16:colId xmlns:a16="http://schemas.microsoft.com/office/drawing/2014/main" val="1011940952"/>
                    </a:ext>
                  </a:extLst>
                </a:gridCol>
              </a:tblGrid>
              <a:tr h="458894">
                <a:tc>
                  <a:txBody>
                    <a:bodyPr/>
                    <a:lstStyle/>
                    <a:p>
                      <a:r>
                        <a:rPr lang="en-US" dirty="0"/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42798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 overview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927149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Ethics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77077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Relationship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2712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Values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97686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Principles of Lab Ethics (Autonomy, Beneficence)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366753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Principles of Lab Ethics (Non-maleficence, Justice)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670073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Midterm exam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05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46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CONTENT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3E86542-1685-FD02-11AE-11DACBFF6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60012"/>
              </p:ext>
            </p:extLst>
          </p:nvPr>
        </p:nvGraphicFramePr>
        <p:xfrm>
          <a:off x="1020618" y="1189733"/>
          <a:ext cx="10506363" cy="509185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5928">
                  <a:extLst>
                    <a:ext uri="{9D8B030D-6E8A-4147-A177-3AD203B41FA5}">
                      <a16:colId xmlns:a16="http://schemas.microsoft.com/office/drawing/2014/main" val="603214844"/>
                    </a:ext>
                  </a:extLst>
                </a:gridCol>
                <a:gridCol w="8340435">
                  <a:extLst>
                    <a:ext uri="{9D8B030D-6E8A-4147-A177-3AD203B41FA5}">
                      <a16:colId xmlns:a16="http://schemas.microsoft.com/office/drawing/2014/main" val="1011940952"/>
                    </a:ext>
                  </a:extLst>
                </a:gridCol>
              </a:tblGrid>
              <a:tr h="458894">
                <a:tc>
                  <a:txBody>
                    <a:bodyPr/>
                    <a:lstStyle/>
                    <a:p>
                      <a:r>
                        <a:rPr lang="en-US" dirty="0"/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42798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Ethics and Informed Consent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927149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Conflict and Negotiation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77077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Privacy and confidentially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2712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Biobanking and Genetic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97686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Etiquettes of Listing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366753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Etiquettes of Speaking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670073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059903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W15+W16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Final Exam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75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723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Course/Student Learning Outcomes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BFCB77-F145-81D4-774F-3B632C64D51A}"/>
              </a:ext>
            </a:extLst>
          </p:cNvPr>
          <p:cNvSpPr txBox="1"/>
          <p:nvPr/>
        </p:nvSpPr>
        <p:spPr>
          <a:xfrm>
            <a:off x="713810" y="1240207"/>
            <a:ext cx="11286034" cy="5150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ethical principles of the Global Declarations on Bioethics and Medical Ethics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confidentiality of patient information and test results.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essential principles of Medical Ethics including Autonomy, Beneficence, Non-maleficence and justice.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the fundamentals of patient’s rights, privacy, consent, integrity, honesty, veracity, fidelity and respect.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appropriate health information disclosure practices.</a:t>
            </a:r>
          </a:p>
        </p:txBody>
      </p:sp>
    </p:spTree>
    <p:extLst>
      <p:ext uri="{BB962C8B-B14F-4D97-AF65-F5344CB8AC3E}">
        <p14:creationId xmlns:p14="http://schemas.microsoft.com/office/powerpoint/2010/main" val="2212895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Course/Student Learning Outcomes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BFCB77-F145-81D4-774F-3B632C64D51A}"/>
              </a:ext>
            </a:extLst>
          </p:cNvPr>
          <p:cNvSpPr txBox="1"/>
          <p:nvPr/>
        </p:nvSpPr>
        <p:spPr>
          <a:xfrm>
            <a:off x="713810" y="1294056"/>
            <a:ext cx="11286034" cy="42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contemporary practice technologies, information systems, and communication devices that support the delivery of safe nursing practice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in partnership with the healthcare team to optimize patient outcomes that reflect advocacy and human caring for diverse populations across the lifespan</a:t>
            </a:r>
          </a:p>
        </p:txBody>
      </p:sp>
    </p:spTree>
    <p:extLst>
      <p:ext uri="{BB962C8B-B14F-4D97-AF65-F5344CB8AC3E}">
        <p14:creationId xmlns:p14="http://schemas.microsoft.com/office/powerpoint/2010/main" val="3445888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66" y="395428"/>
            <a:ext cx="8792216" cy="51406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Reading List and 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@Dr.SangarJAFF   2022-2023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BE02-988E-41EC-8085-284CE77B1076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95D29-5EC7-A6A0-8F20-CF7331A2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" y="148710"/>
            <a:ext cx="457200" cy="6594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C082C6-61AB-66CA-757A-6FFD6FBBE22E}"/>
              </a:ext>
            </a:extLst>
          </p:cNvPr>
          <p:cNvSpPr txBox="1"/>
          <p:nvPr/>
        </p:nvSpPr>
        <p:spPr>
          <a:xfrm>
            <a:off x="868503" y="1415007"/>
            <a:ext cx="11093878" cy="2219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Biomedical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Ethics.Tom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Beauchamp and James F. Childress. Published by Oxford University Press, Oxford, 2013. ISBN</a:t>
            </a:r>
          </a:p>
        </p:txBody>
      </p:sp>
    </p:spTree>
    <p:extLst>
      <p:ext uri="{BB962C8B-B14F-4D97-AF65-F5344CB8AC3E}">
        <p14:creationId xmlns:p14="http://schemas.microsoft.com/office/powerpoint/2010/main" val="3272017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1173</TotalTime>
  <Words>546</Words>
  <Application>Microsoft Office PowerPoint</Application>
  <PresentationFormat>Widescreen</PresentationFormat>
  <Paragraphs>100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Course name; </vt:lpstr>
      <vt:lpstr>Course Description  </vt:lpstr>
      <vt:lpstr>Course Objectives  </vt:lpstr>
      <vt:lpstr>COURSE CONTENT</vt:lpstr>
      <vt:lpstr>COURSE CONTENT</vt:lpstr>
      <vt:lpstr>Course/Student Learning Outcomes</vt:lpstr>
      <vt:lpstr>Course/Student Learning Outcomes</vt:lpstr>
      <vt:lpstr>Course Reading List and References</vt:lpstr>
      <vt:lpstr>Course Book/Textbook: </vt:lpstr>
      <vt:lpstr>Student's obligation (Special Requirements): </vt:lpstr>
      <vt:lpstr>Course Evaluation Criteria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Epidemiology</dc:title>
  <dc:creator>Amr Service Center</dc:creator>
  <cp:lastModifiedBy>Dr.Sangar AHMED</cp:lastModifiedBy>
  <cp:revision>76</cp:revision>
  <dcterms:created xsi:type="dcterms:W3CDTF">2020-10-12T18:28:31Z</dcterms:created>
  <dcterms:modified xsi:type="dcterms:W3CDTF">2023-01-29T19:55:04Z</dcterms:modified>
</cp:coreProperties>
</file>