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77" r:id="rId2"/>
    <p:sldId id="439" r:id="rId3"/>
    <p:sldId id="440" r:id="rId4"/>
    <p:sldId id="459" r:id="rId5"/>
    <p:sldId id="461" r:id="rId6"/>
    <p:sldId id="452" r:id="rId7"/>
    <p:sldId id="453" r:id="rId8"/>
    <p:sldId id="458" r:id="rId9"/>
    <p:sldId id="441" r:id="rId10"/>
    <p:sldId id="442" r:id="rId11"/>
    <p:sldId id="443" r:id="rId12"/>
    <p:sldId id="456" r:id="rId13"/>
    <p:sldId id="457" r:id="rId14"/>
    <p:sldId id="454" r:id="rId15"/>
    <p:sldId id="455" r:id="rId16"/>
    <p:sldId id="444" r:id="rId17"/>
    <p:sldId id="445" r:id="rId18"/>
    <p:sldId id="446" r:id="rId19"/>
    <p:sldId id="447" r:id="rId20"/>
    <p:sldId id="448" r:id="rId21"/>
    <p:sldId id="449" r:id="rId22"/>
    <p:sldId id="460" r:id="rId23"/>
    <p:sldId id="450" r:id="rId24"/>
    <p:sldId id="277" r:id="rId25"/>
    <p:sldId id="4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C7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53" autoAdjust="0"/>
    <p:restoredTop sz="94660"/>
  </p:normalViewPr>
  <p:slideViewPr>
    <p:cSldViewPr snapToGrid="0">
      <p:cViewPr varScale="1">
        <p:scale>
          <a:sx n="69" d="100"/>
          <a:sy n="69" d="100"/>
        </p:scale>
        <p:origin x="29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528F68-4110-4E8F-A5C5-2D102CCA69ED}" type="datetimeFigureOut">
              <a:rPr lang="en-US" smtClean="0"/>
              <a:t>2/19/2023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1ECE35-0D0B-4BC4-99D9-E734BC346973}" type="slidenum">
              <a:rPr lang="en-US" smtClean="0"/>
              <a:t>‹#›</a:t>
            </a:fld>
            <a:endParaRPr lang="en-US"/>
          </a:p>
        </p:txBody>
      </p:sp>
    </p:spTree>
    <p:extLst>
      <p:ext uri="{BB962C8B-B14F-4D97-AF65-F5344CB8AC3E}">
        <p14:creationId xmlns:p14="http://schemas.microsoft.com/office/powerpoint/2010/main" val="30683634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C1ABA-56F9-4846-84B3-E826FFADC1DB}"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9589F-F0FC-4A08-A920-2643CA7C8546}" type="slidenum">
              <a:rPr lang="en-US" smtClean="0"/>
              <a:t>‹#›</a:t>
            </a:fld>
            <a:endParaRPr lang="en-US"/>
          </a:p>
        </p:txBody>
      </p:sp>
    </p:spTree>
    <p:extLst>
      <p:ext uri="{BB962C8B-B14F-4D97-AF65-F5344CB8AC3E}">
        <p14:creationId xmlns:p14="http://schemas.microsoft.com/office/powerpoint/2010/main" val="3622031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9BAF401A-9C00-4D9A-955E-BC7CCC6F4160}" type="slidenum">
              <a:rPr lang="ar-IQ">
                <a:latin typeface="Arial" panose="020B0604020202020204" pitchFamily="34" charset="0"/>
              </a:rPr>
              <a:pPr algn="l">
                <a:spcBef>
                  <a:spcPct val="0"/>
                </a:spcBef>
              </a:pPr>
              <a:t>1</a:t>
            </a:fld>
            <a:endParaRPr lang="ar-IQ">
              <a:latin typeface="Arial" panose="020B0604020202020204" pitchFamily="34" charset="0"/>
            </a:endParaRPr>
          </a:p>
        </p:txBody>
      </p:sp>
    </p:spTree>
    <p:extLst>
      <p:ext uri="{BB962C8B-B14F-4D97-AF65-F5344CB8AC3E}">
        <p14:creationId xmlns:p14="http://schemas.microsoft.com/office/powerpoint/2010/main" val="210143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B70F06-290C-4C28-B874-146BA4EE9A4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5718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B70F06-290C-4C28-B874-146BA4EE9A4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5718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C9589F-F0FC-4A08-A920-2643CA7C8546}" type="slidenum">
              <a:rPr lang="en-US" smtClean="0"/>
              <a:t>24</a:t>
            </a:fld>
            <a:endParaRPr lang="en-US"/>
          </a:p>
        </p:txBody>
      </p:sp>
    </p:spTree>
    <p:extLst>
      <p:ext uri="{BB962C8B-B14F-4D97-AF65-F5344CB8AC3E}">
        <p14:creationId xmlns:p14="http://schemas.microsoft.com/office/powerpoint/2010/main" val="135962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B454CC-4313-4967-B980-0CE949B55F06}" type="datetime1">
              <a:rPr lang="en-US" smtClean="0"/>
              <a:t>2/19/2023</a:t>
            </a:fld>
            <a:endParaRPr lang="en-US"/>
          </a:p>
        </p:txBody>
      </p:sp>
      <p:sp>
        <p:nvSpPr>
          <p:cNvPr id="5" name="Footer Placeholder 4"/>
          <p:cNvSpPr>
            <a:spLocks noGrp="1"/>
          </p:cNvSpPr>
          <p:nvPr>
            <p:ph type="ftr" sz="quarter" idx="11"/>
          </p:nvPr>
        </p:nvSpPr>
        <p:spPr/>
        <p:txBody>
          <a:bodyPr/>
          <a:lstStyle/>
          <a:p>
            <a:r>
              <a:rPr lang="sv-SE"/>
              <a:t>@Dr.SangarJAFF     2022-2023</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6900592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D64469-0EA0-4554-9D1E-75E3B34251C4}" type="datetime1">
              <a:rPr lang="en-US" smtClean="0"/>
              <a:t>2/19/2023</a:t>
            </a:fld>
            <a:endParaRPr lang="en-US"/>
          </a:p>
        </p:txBody>
      </p:sp>
      <p:sp>
        <p:nvSpPr>
          <p:cNvPr id="5" name="Footer Placeholder 4"/>
          <p:cNvSpPr>
            <a:spLocks noGrp="1"/>
          </p:cNvSpPr>
          <p:nvPr>
            <p:ph type="ftr" sz="quarter" idx="11"/>
          </p:nvPr>
        </p:nvSpPr>
        <p:spPr/>
        <p:txBody>
          <a:bodyPr/>
          <a:lstStyle/>
          <a:p>
            <a:r>
              <a:rPr lang="sv-SE"/>
              <a:t>@Dr.SangarJAFF     2022-2023</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14161608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F86CA4-F0C9-42D9-B09A-CB7C0DECB90B}" type="datetime1">
              <a:rPr lang="en-US" smtClean="0"/>
              <a:t>2/19/2023</a:t>
            </a:fld>
            <a:endParaRPr lang="en-US"/>
          </a:p>
        </p:txBody>
      </p:sp>
      <p:sp>
        <p:nvSpPr>
          <p:cNvPr id="5" name="Footer Placeholder 4"/>
          <p:cNvSpPr>
            <a:spLocks noGrp="1"/>
          </p:cNvSpPr>
          <p:nvPr>
            <p:ph type="ftr" sz="quarter" idx="11"/>
          </p:nvPr>
        </p:nvSpPr>
        <p:spPr/>
        <p:txBody>
          <a:bodyPr/>
          <a:lstStyle/>
          <a:p>
            <a:r>
              <a:rPr lang="sv-SE"/>
              <a:t>@Dr.SangarJAFF     2022-2023</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10084950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548618-483F-46A7-8D97-09DF9203B949}" type="datetime1">
              <a:rPr lang="en-US" smtClean="0"/>
              <a:t>2/19/2023</a:t>
            </a:fld>
            <a:endParaRPr lang="en-US"/>
          </a:p>
        </p:txBody>
      </p:sp>
      <p:sp>
        <p:nvSpPr>
          <p:cNvPr id="5" name="Footer Placeholder 4"/>
          <p:cNvSpPr>
            <a:spLocks noGrp="1"/>
          </p:cNvSpPr>
          <p:nvPr>
            <p:ph type="ftr" sz="quarter" idx="11"/>
          </p:nvPr>
        </p:nvSpPr>
        <p:spPr/>
        <p:txBody>
          <a:bodyPr/>
          <a:lstStyle/>
          <a:p>
            <a:r>
              <a:rPr lang="sv-SE"/>
              <a:t>@Dr.SangarJAFF     2022-2023</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22556329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91B19-F018-4711-AF2D-8E3347F711EC}" type="datetime1">
              <a:rPr lang="en-US" smtClean="0"/>
              <a:t>2/19/2023</a:t>
            </a:fld>
            <a:endParaRPr lang="en-US"/>
          </a:p>
        </p:txBody>
      </p:sp>
      <p:sp>
        <p:nvSpPr>
          <p:cNvPr id="5" name="Footer Placeholder 4"/>
          <p:cNvSpPr>
            <a:spLocks noGrp="1"/>
          </p:cNvSpPr>
          <p:nvPr>
            <p:ph type="ftr" sz="quarter" idx="11"/>
          </p:nvPr>
        </p:nvSpPr>
        <p:spPr/>
        <p:txBody>
          <a:bodyPr/>
          <a:lstStyle/>
          <a:p>
            <a:r>
              <a:rPr lang="sv-SE"/>
              <a:t>@Dr.SangarJAFF     2022-2023</a:t>
            </a:r>
            <a:endParaRPr lang="en-US"/>
          </a:p>
        </p:txBody>
      </p:sp>
      <p:sp>
        <p:nvSpPr>
          <p:cNvPr id="6" name="Slide Number Placeholder 5"/>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407788442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931AD6-175A-47D7-9231-1D0724A87859}" type="datetime1">
              <a:rPr lang="en-US" smtClean="0"/>
              <a:t>2/19/2023</a:t>
            </a:fld>
            <a:endParaRPr lang="en-US"/>
          </a:p>
        </p:txBody>
      </p:sp>
      <p:sp>
        <p:nvSpPr>
          <p:cNvPr id="6" name="Footer Placeholder 5"/>
          <p:cNvSpPr>
            <a:spLocks noGrp="1"/>
          </p:cNvSpPr>
          <p:nvPr>
            <p:ph type="ftr" sz="quarter" idx="11"/>
          </p:nvPr>
        </p:nvSpPr>
        <p:spPr/>
        <p:txBody>
          <a:bodyPr/>
          <a:lstStyle/>
          <a:p>
            <a:r>
              <a:rPr lang="sv-SE"/>
              <a:t>@Dr.SangarJAFF     2022-2023</a:t>
            </a:r>
            <a:endParaRPr lang="en-US"/>
          </a:p>
        </p:txBody>
      </p:sp>
      <p:sp>
        <p:nvSpPr>
          <p:cNvPr id="7" name="Slide Number Placeholder 6"/>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406365514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441A54-B465-4AE8-BE28-EEAB24E6DB0C}" type="datetime1">
              <a:rPr lang="en-US" smtClean="0"/>
              <a:t>2/19/2023</a:t>
            </a:fld>
            <a:endParaRPr lang="en-US"/>
          </a:p>
        </p:txBody>
      </p:sp>
      <p:sp>
        <p:nvSpPr>
          <p:cNvPr id="8" name="Footer Placeholder 7"/>
          <p:cNvSpPr>
            <a:spLocks noGrp="1"/>
          </p:cNvSpPr>
          <p:nvPr>
            <p:ph type="ftr" sz="quarter" idx="11"/>
          </p:nvPr>
        </p:nvSpPr>
        <p:spPr/>
        <p:txBody>
          <a:bodyPr/>
          <a:lstStyle/>
          <a:p>
            <a:r>
              <a:rPr lang="sv-SE"/>
              <a:t>@Dr.SangarJAFF     2022-2023</a:t>
            </a:r>
            <a:endParaRPr lang="en-US"/>
          </a:p>
        </p:txBody>
      </p:sp>
      <p:sp>
        <p:nvSpPr>
          <p:cNvPr id="9" name="Slide Number Placeholder 8"/>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297164843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C5D663-76DB-4DC0-8E43-6B2D4487A3D5}" type="datetime1">
              <a:rPr lang="en-US" smtClean="0"/>
              <a:t>2/19/2023</a:t>
            </a:fld>
            <a:endParaRPr lang="en-US"/>
          </a:p>
        </p:txBody>
      </p:sp>
      <p:sp>
        <p:nvSpPr>
          <p:cNvPr id="4" name="Footer Placeholder 3"/>
          <p:cNvSpPr>
            <a:spLocks noGrp="1"/>
          </p:cNvSpPr>
          <p:nvPr>
            <p:ph type="ftr" sz="quarter" idx="11"/>
          </p:nvPr>
        </p:nvSpPr>
        <p:spPr/>
        <p:txBody>
          <a:bodyPr/>
          <a:lstStyle/>
          <a:p>
            <a:r>
              <a:rPr lang="sv-SE"/>
              <a:t>@Dr.SangarJAFF     2022-2023</a:t>
            </a:r>
            <a:endParaRPr lang="en-US"/>
          </a:p>
        </p:txBody>
      </p:sp>
      <p:sp>
        <p:nvSpPr>
          <p:cNvPr id="5" name="Slide Number Placeholder 4"/>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413282216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95F13-8257-4006-9F4D-1F4E6742E279}" type="datetime1">
              <a:rPr lang="en-US" smtClean="0"/>
              <a:t>2/19/2023</a:t>
            </a:fld>
            <a:endParaRPr lang="en-US"/>
          </a:p>
        </p:txBody>
      </p:sp>
      <p:sp>
        <p:nvSpPr>
          <p:cNvPr id="3" name="Footer Placeholder 2"/>
          <p:cNvSpPr>
            <a:spLocks noGrp="1"/>
          </p:cNvSpPr>
          <p:nvPr>
            <p:ph type="ftr" sz="quarter" idx="11"/>
          </p:nvPr>
        </p:nvSpPr>
        <p:spPr/>
        <p:txBody>
          <a:bodyPr/>
          <a:lstStyle/>
          <a:p>
            <a:r>
              <a:rPr lang="sv-SE"/>
              <a:t>@Dr.SangarJAFF     2022-2023</a:t>
            </a:r>
            <a:endParaRPr lang="en-US"/>
          </a:p>
        </p:txBody>
      </p:sp>
      <p:sp>
        <p:nvSpPr>
          <p:cNvPr id="4" name="Slide Number Placeholder 3"/>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248560217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EC5053-C524-4C6E-B1C9-608E51E6EE44}" type="datetime1">
              <a:rPr lang="en-US" smtClean="0"/>
              <a:t>2/19/2023</a:t>
            </a:fld>
            <a:endParaRPr lang="en-US"/>
          </a:p>
        </p:txBody>
      </p:sp>
      <p:sp>
        <p:nvSpPr>
          <p:cNvPr id="6" name="Footer Placeholder 5"/>
          <p:cNvSpPr>
            <a:spLocks noGrp="1"/>
          </p:cNvSpPr>
          <p:nvPr>
            <p:ph type="ftr" sz="quarter" idx="11"/>
          </p:nvPr>
        </p:nvSpPr>
        <p:spPr/>
        <p:txBody>
          <a:bodyPr/>
          <a:lstStyle/>
          <a:p>
            <a:r>
              <a:rPr lang="sv-SE"/>
              <a:t>@Dr.SangarJAFF     2022-2023</a:t>
            </a:r>
            <a:endParaRPr lang="en-US"/>
          </a:p>
        </p:txBody>
      </p:sp>
      <p:sp>
        <p:nvSpPr>
          <p:cNvPr id="7" name="Slide Number Placeholder 6"/>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397886347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500D9-3AC3-4478-AEB7-68F531B26CE7}" type="datetime1">
              <a:rPr lang="en-US" smtClean="0"/>
              <a:t>2/19/2023</a:t>
            </a:fld>
            <a:endParaRPr lang="en-US"/>
          </a:p>
        </p:txBody>
      </p:sp>
      <p:sp>
        <p:nvSpPr>
          <p:cNvPr id="6" name="Footer Placeholder 5"/>
          <p:cNvSpPr>
            <a:spLocks noGrp="1"/>
          </p:cNvSpPr>
          <p:nvPr>
            <p:ph type="ftr" sz="quarter" idx="11"/>
          </p:nvPr>
        </p:nvSpPr>
        <p:spPr/>
        <p:txBody>
          <a:bodyPr/>
          <a:lstStyle/>
          <a:p>
            <a:r>
              <a:rPr lang="sv-SE"/>
              <a:t>@Dr.SangarJAFF     2022-2023</a:t>
            </a:r>
            <a:endParaRPr lang="en-US"/>
          </a:p>
        </p:txBody>
      </p:sp>
      <p:sp>
        <p:nvSpPr>
          <p:cNvPr id="7" name="Slide Number Placeholder 6"/>
          <p:cNvSpPr>
            <a:spLocks noGrp="1"/>
          </p:cNvSpPr>
          <p:nvPr>
            <p:ph type="sldNum" sz="quarter" idx="12"/>
          </p:nvPr>
        </p:nvSpPr>
        <p:spPr/>
        <p:txBody>
          <a:bodyPr/>
          <a:lstStyle/>
          <a:p>
            <a:fld id="{84BEBE02-988E-41EC-8085-284CE77B1076}" type="slidenum">
              <a:rPr lang="en-US" smtClean="0"/>
              <a:t>‹#›</a:t>
            </a:fld>
            <a:endParaRPr lang="en-US"/>
          </a:p>
        </p:txBody>
      </p:sp>
    </p:spTree>
    <p:extLst>
      <p:ext uri="{BB962C8B-B14F-4D97-AF65-F5344CB8AC3E}">
        <p14:creationId xmlns:p14="http://schemas.microsoft.com/office/powerpoint/2010/main" val="119040148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C1084-3808-4640-BD40-677ECCCC9AAF}" type="datetime1">
              <a:rPr lang="en-US" smtClean="0"/>
              <a:t>2/19/2023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@Dr.SangarJAFF     2022-2023</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BE02-988E-41EC-8085-284CE77B1076}" type="slidenum">
              <a:rPr lang="en-US" smtClean="0"/>
              <a:t>‹#›</a:t>
            </a:fld>
            <a:endParaRPr lang="en-US"/>
          </a:p>
        </p:txBody>
      </p:sp>
    </p:spTree>
    <p:extLst>
      <p:ext uri="{BB962C8B-B14F-4D97-AF65-F5344CB8AC3E}">
        <p14:creationId xmlns:p14="http://schemas.microsoft.com/office/powerpoint/2010/main" val="31642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gar.ahmed@hmu.edu.kr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hyperlink" Target="https://studycorgi.com/ideas/ethics-essay-topic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002306" y="213840"/>
            <a:ext cx="6979024" cy="6430320"/>
          </a:xfrm>
          <a:solidFill>
            <a:schemeClr val="accent1">
              <a:lumMod val="75000"/>
            </a:schemeClr>
          </a:solidFill>
        </p:spPr>
        <p:txBody>
          <a:bodyPr>
            <a:noAutofit/>
          </a:bodyPr>
          <a:lstStyle/>
          <a:p>
            <a:pPr>
              <a:lnSpc>
                <a:spcPct val="150000"/>
              </a:lnSpc>
            </a:pPr>
            <a:r>
              <a:rPr lang="en-GB" sz="5400" b="1" dirty="0">
                <a:solidFill>
                  <a:schemeClr val="bg1"/>
                </a:solidFill>
                <a:latin typeface="Times New Roman" panose="02020603050405020304" pitchFamily="18" charset="0"/>
                <a:cs typeface="Times New Roman" panose="02020603050405020304" pitchFamily="18" charset="0"/>
              </a:rPr>
              <a:t>Ethical Values</a:t>
            </a:r>
            <a:br>
              <a:rPr lang="en-GB" sz="4400" b="1" dirty="0">
                <a:solidFill>
                  <a:schemeClr val="bg1"/>
                </a:solidFill>
                <a:latin typeface="Times New Roman" panose="02020603050405020304" pitchFamily="18" charset="0"/>
                <a:cs typeface="Times New Roman" panose="02020603050405020304" pitchFamily="18" charset="0"/>
              </a:rPr>
            </a:br>
            <a:br>
              <a:rPr lang="en-GB" sz="4400" b="1" dirty="0">
                <a:solidFill>
                  <a:schemeClr val="bg1"/>
                </a:solidFill>
                <a:latin typeface="Times New Roman" panose="02020603050405020304" pitchFamily="18" charset="0"/>
                <a:cs typeface="Times New Roman" panose="02020603050405020304" pitchFamily="18" charset="0"/>
              </a:rPr>
            </a:br>
            <a:br>
              <a:rPr lang="en-GB" sz="4400" b="1" dirty="0">
                <a:solidFill>
                  <a:schemeClr val="bg1"/>
                </a:solidFill>
                <a:latin typeface="Times New Roman" panose="02020603050405020304" pitchFamily="18" charset="0"/>
                <a:cs typeface="Times New Roman" panose="02020603050405020304" pitchFamily="18" charset="0"/>
              </a:rPr>
            </a:br>
            <a:endParaRPr lang="ar-IQ"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Subtitle 4"/>
          <p:cNvSpPr>
            <a:spLocks noGrp="1"/>
          </p:cNvSpPr>
          <p:nvPr>
            <p:ph type="subTitle" idx="1"/>
          </p:nvPr>
        </p:nvSpPr>
        <p:spPr>
          <a:xfrm>
            <a:off x="-1341062" y="4311836"/>
            <a:ext cx="7416800" cy="1439863"/>
          </a:xfrm>
        </p:spPr>
        <p:txBody>
          <a:bodyPr>
            <a:noAutofit/>
          </a:bodyPr>
          <a:lstStyle/>
          <a:p>
            <a:pPr eaLnBrk="1" hangingPunct="1">
              <a:lnSpc>
                <a:spcPct val="200000"/>
              </a:lnSpc>
              <a:defRPr/>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Dr. Sangar M. AHMED</a:t>
            </a:r>
          </a:p>
          <a:p>
            <a:pPr rtl="0" eaLnBrk="1" hangingPunct="1">
              <a:lnSpc>
                <a:spcPct val="200000"/>
              </a:lnSpc>
              <a:defRPr/>
            </a:pPr>
            <a:r>
              <a:rPr lang="en-GB" sz="1200" dirty="0">
                <a:solidFill>
                  <a:srgbClr val="0070C0"/>
                </a:solidFill>
                <a:latin typeface="Tahoma" panose="020B0604030504040204" pitchFamily="34" charset="0"/>
                <a:ea typeface="Tahoma" panose="020B0604030504040204" pitchFamily="34" charset="0"/>
                <a:cs typeface="Tahoma" panose="020B0604030504040204" pitchFamily="34" charset="0"/>
              </a:rPr>
              <a:t>E. mail: </a:t>
            </a:r>
            <a:r>
              <a:rPr lang="en-GB" sz="1200" dirty="0" err="1">
                <a:solidFill>
                  <a:srgbClr val="0070C0"/>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sangar</a:t>
            </a:r>
            <a:r>
              <a:rPr lang="en-GB" sz="1200" dirty="0">
                <a:solidFill>
                  <a:srgbClr val="0070C0"/>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a:t>
            </a:r>
            <a:r>
              <a:rPr lang="en-US" sz="1200" dirty="0">
                <a:solidFill>
                  <a:srgbClr val="0070C0"/>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ahmed@</a:t>
            </a:r>
            <a:r>
              <a:rPr lang="en-US" sz="1200" dirty="0">
                <a:solidFill>
                  <a:srgbClr val="0070C0"/>
                </a:solidFill>
                <a:latin typeface="Tahoma" panose="020B0604030504040204" pitchFamily="34" charset="0"/>
                <a:ea typeface="Tahoma" panose="020B0604030504040204" pitchFamily="34" charset="0"/>
                <a:cs typeface="Tahoma" panose="020B0604030504040204" pitchFamily="34" charset="0"/>
              </a:rPr>
              <a:t>tiu.edu.iq</a:t>
            </a:r>
          </a:p>
          <a:p>
            <a:pPr rtl="0" eaLnBrk="1" hangingPunct="1">
              <a:lnSpc>
                <a:spcPct val="200000"/>
              </a:lnSpc>
              <a:defRPr/>
            </a:pPr>
            <a:r>
              <a:rPr lang="en-US" sz="1200"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1200" dirty="0" err="1">
                <a:solidFill>
                  <a:srgbClr val="0070C0"/>
                </a:solidFill>
                <a:latin typeface="Tahoma" panose="020B0604030504040204" pitchFamily="34" charset="0"/>
                <a:ea typeface="Tahoma" panose="020B0604030504040204" pitchFamily="34" charset="0"/>
                <a:cs typeface="Tahoma" panose="020B0604030504040204" pitchFamily="34" charset="0"/>
              </a:rPr>
              <a:t>Dr.Sangarjaff</a:t>
            </a:r>
            <a:endParaRPr lang="en-US" sz="12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076" name="AutoShape 6" descr="Image result for hawler medical university"/>
          <p:cNvSpPr>
            <a:spLocks noChangeAspect="1" noChangeArrowheads="1"/>
          </p:cNvSpPr>
          <p:nvPr/>
        </p:nvSpPr>
        <p:spPr bwMode="auto">
          <a:xfrm>
            <a:off x="105140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sz="1800">
              <a:latin typeface="Arial" panose="020B0604020202020204" pitchFamily="34" charset="0"/>
            </a:endParaRPr>
          </a:p>
        </p:txBody>
      </p:sp>
      <p:sp>
        <p:nvSpPr>
          <p:cNvPr id="3078" name="TextBox 1"/>
          <p:cNvSpPr txBox="1">
            <a:spLocks noChangeArrowheads="1"/>
          </p:cNvSpPr>
          <p:nvPr/>
        </p:nvSpPr>
        <p:spPr bwMode="auto">
          <a:xfrm>
            <a:off x="121023" y="1908549"/>
            <a:ext cx="42896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Faculty of Applied Science</a:t>
            </a:r>
          </a:p>
          <a:p>
            <a:pPr algn="ctr">
              <a:lnSpc>
                <a:spcPct val="150000"/>
              </a:lnSpc>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Medical Analyses Department </a:t>
            </a:r>
          </a:p>
          <a:p>
            <a:pPr algn="ctr">
              <a:lnSpc>
                <a:spcPct val="150000"/>
              </a:lnSpc>
            </a:pP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150000"/>
              </a:lnSpc>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3</a:t>
            </a:r>
            <a:r>
              <a:rPr lang="en-US" b="1" baseline="30000" dirty="0">
                <a:solidFill>
                  <a:srgbClr val="0070C0"/>
                </a:solidFill>
                <a:latin typeface="Tahoma" panose="020B0604030504040204" pitchFamily="34" charset="0"/>
                <a:ea typeface="Tahoma" panose="020B0604030504040204" pitchFamily="34" charset="0"/>
                <a:cs typeface="Tahoma" panose="020B0604030504040204" pitchFamily="34" charset="0"/>
              </a:rPr>
              <a:t>rd</a:t>
            </a: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   GRADE</a:t>
            </a:r>
          </a:p>
        </p:txBody>
      </p:sp>
      <p:cxnSp>
        <p:nvCxnSpPr>
          <p:cNvPr id="4" name="Straight Connector 3"/>
          <p:cNvCxnSpPr/>
          <p:nvPr/>
        </p:nvCxnSpPr>
        <p:spPr>
          <a:xfrm>
            <a:off x="4518772" y="173786"/>
            <a:ext cx="26335" cy="6415273"/>
          </a:xfrm>
          <a:prstGeom prst="line">
            <a:avLst/>
          </a:prstGeom>
          <a:ln>
            <a:solidFill>
              <a:srgbClr val="C00000"/>
            </a:solidFill>
          </a:ln>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6750424" y="5023134"/>
            <a:ext cx="3482788" cy="1133965"/>
          </a:xfrm>
          <a:prstGeom prst="rect">
            <a:avLst/>
          </a:prstGeom>
          <a:noFill/>
        </p:spPr>
        <p:txBody>
          <a:bodyPr wrap="square" rtlCol="0">
            <a:spAutoFit/>
          </a:bodyPr>
          <a:lstStyle/>
          <a:p>
            <a:pPr algn="ctr">
              <a:lnSpc>
                <a:spcPct val="150000"/>
              </a:lnSpc>
            </a:pP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Spring Term </a:t>
            </a:r>
          </a:p>
          <a:p>
            <a:pPr algn="ctr">
              <a:lnSpc>
                <a:spcPct val="150000"/>
              </a:lnSpc>
            </a:pP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202</a:t>
            </a:r>
            <a:r>
              <a:rPr lang="ar-IQ"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-202</a:t>
            </a:r>
            <a:r>
              <a:rPr lang="ar-IQ"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endPar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508466" y="743229"/>
            <a:ext cx="3590925" cy="1095375"/>
          </a:xfrm>
          <a:prstGeom prst="rect">
            <a:avLst/>
          </a:prstGeom>
        </p:spPr>
      </p:pic>
      <p:sp>
        <p:nvSpPr>
          <p:cNvPr id="10" name="TextBox 9">
            <a:extLst>
              <a:ext uri="{FF2B5EF4-FFF2-40B4-BE49-F238E27FC236}">
                <a16:creationId xmlns:a16="http://schemas.microsoft.com/office/drawing/2014/main" id="{9ABF62EC-7D26-4D8E-B693-390D8776961D}"/>
              </a:ext>
            </a:extLst>
          </p:cNvPr>
          <p:cNvSpPr txBox="1"/>
          <p:nvPr/>
        </p:nvSpPr>
        <p:spPr>
          <a:xfrm>
            <a:off x="4878544" y="249495"/>
            <a:ext cx="6804990" cy="1477328"/>
          </a:xfrm>
          <a:prstGeom prst="rect">
            <a:avLst/>
          </a:prstGeom>
          <a:noFill/>
        </p:spPr>
        <p:txBody>
          <a:bodyPr wrap="square">
            <a:spAutoFit/>
          </a:bodyPr>
          <a:lstStyle/>
          <a:p>
            <a:pPr algn="ctr">
              <a:lnSpc>
                <a:spcPct val="150000"/>
              </a:lnSpc>
            </a:pP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Medical and Professional Ethics</a:t>
            </a:r>
          </a:p>
          <a:p>
            <a:pPr algn="ctr">
              <a:lnSpc>
                <a:spcPct val="150000"/>
              </a:lnSpc>
            </a:pPr>
            <a:r>
              <a:rPr lang="ar-IQ"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algn="ctr">
              <a:lnSpc>
                <a:spcPct val="150000"/>
              </a:lnSpc>
            </a:pPr>
            <a:r>
              <a:rPr lang="en-US" sz="1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5734489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56840" y="1582367"/>
            <a:ext cx="11201400" cy="4787590"/>
          </a:xfrm>
        </p:spPr>
        <p:txBody>
          <a:bodyPr>
            <a:normAutofit/>
          </a:bodyPr>
          <a:lstStyle/>
          <a:p>
            <a:pPr lvl="1" algn="just">
              <a:lnSpc>
                <a:spcPct val="150000"/>
              </a:lnSpc>
              <a:buNone/>
            </a:pPr>
            <a:r>
              <a:rPr lang="en-US" sz="3200" b="1" dirty="0">
                <a:latin typeface="Times New Roman" pitchFamily="18" charset="0"/>
                <a:cs typeface="Times New Roman" pitchFamily="18" charset="0"/>
              </a:rPr>
              <a:t>1.Right conduct</a:t>
            </a:r>
          </a:p>
          <a:p>
            <a:pPr lvl="1" algn="just">
              <a:lnSpc>
                <a:spcPct val="150000"/>
              </a:lnSpc>
              <a:buNone/>
            </a:pPr>
            <a:r>
              <a:rPr lang="en-US" sz="3200" b="1" dirty="0">
                <a:latin typeface="Times New Roman" pitchFamily="18" charset="0"/>
                <a:cs typeface="Times New Roman" pitchFamily="18" charset="0"/>
              </a:rPr>
              <a:t>2. Peace</a:t>
            </a:r>
          </a:p>
          <a:p>
            <a:pPr lvl="1" algn="just">
              <a:lnSpc>
                <a:spcPct val="150000"/>
              </a:lnSpc>
              <a:buNone/>
            </a:pPr>
            <a:r>
              <a:rPr lang="en-US" sz="3200" b="1" dirty="0">
                <a:latin typeface="Times New Roman" pitchFamily="18" charset="0"/>
                <a:cs typeface="Times New Roman" pitchFamily="18" charset="0"/>
              </a:rPr>
              <a:t>3.Truth</a:t>
            </a:r>
          </a:p>
          <a:p>
            <a:pPr lvl="1" algn="just">
              <a:lnSpc>
                <a:spcPct val="150000"/>
              </a:lnSpc>
              <a:buNone/>
            </a:pPr>
            <a:r>
              <a:rPr lang="en-US" sz="3200" b="1" dirty="0">
                <a:latin typeface="Times New Roman" pitchFamily="18" charset="0"/>
                <a:cs typeface="Times New Roman" pitchFamily="18" charset="0"/>
              </a:rPr>
              <a:t>4.Love</a:t>
            </a:r>
          </a:p>
          <a:p>
            <a:pPr lvl="1" algn="just">
              <a:lnSpc>
                <a:spcPct val="150000"/>
              </a:lnSpc>
              <a:buNone/>
            </a:pPr>
            <a:r>
              <a:rPr lang="en-US" sz="3200" b="1" dirty="0">
                <a:latin typeface="Times New Roman" pitchFamily="18" charset="0"/>
                <a:cs typeface="Times New Roman" pitchFamily="18" charset="0"/>
              </a:rPr>
              <a:t>5.Nonviolence</a:t>
            </a:r>
          </a:p>
        </p:txBody>
      </p:sp>
      <p:sp>
        <p:nvSpPr>
          <p:cNvPr id="2" name="Footer Placeholder 1"/>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3" name="Rectangle 2"/>
          <p:cNvSpPr/>
          <p:nvPr/>
        </p:nvSpPr>
        <p:spPr>
          <a:xfrm>
            <a:off x="77493" y="162169"/>
            <a:ext cx="12052515" cy="923330"/>
          </a:xfrm>
          <a:prstGeom prst="rect">
            <a:avLst/>
          </a:prstGeom>
          <a:solidFill>
            <a:srgbClr val="0070C0"/>
          </a:solidFill>
        </p:spPr>
        <p:txBody>
          <a:bodyPr wrap="square">
            <a:spAutoFit/>
          </a:bodyPr>
          <a:lstStyle/>
          <a:p>
            <a:pPr marL="228600" lvl="0" indent="-228600" algn="ctr">
              <a:lnSpc>
                <a:spcPct val="150000"/>
              </a:lnSpc>
              <a:spcBef>
                <a:spcPts val="1000"/>
              </a:spcBef>
            </a:pPr>
            <a:r>
              <a:rPr lang="en-US" sz="3600" b="1" dirty="0">
                <a:solidFill>
                  <a:schemeClr val="bg1"/>
                </a:solidFill>
                <a:latin typeface="Times New Roman" pitchFamily="18" charset="0"/>
                <a:cs typeface="Times New Roman" pitchFamily="18" charset="0"/>
              </a:rPr>
              <a:t>Types of Values</a:t>
            </a:r>
          </a:p>
        </p:txBody>
      </p:sp>
      <p:sp>
        <p:nvSpPr>
          <p:cNvPr id="6" name="Slide Number Placeholder 5"/>
          <p:cNvSpPr>
            <a:spLocks noGrp="1"/>
          </p:cNvSpPr>
          <p:nvPr>
            <p:ph type="sldNum" sz="quarter" idx="12"/>
          </p:nvPr>
        </p:nvSpPr>
        <p:spPr/>
        <p:txBody>
          <a:bodyPr/>
          <a:lstStyle/>
          <a:p>
            <a:fld id="{84BEBE02-988E-41EC-8085-284CE77B1076}" type="slidenum">
              <a:rPr lang="en-US" smtClean="0"/>
              <a:t>10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9" y="1384351"/>
            <a:ext cx="5730147" cy="429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28724"/>
      </p:ext>
    </p:extLst>
  </p:cSld>
  <p:clrMapOvr>
    <a:masterClrMapping/>
  </p:clrMapOvr>
  <mc:AlternateContent xmlns:mc="http://schemas.openxmlformats.org/markup-compatibility/2006" xmlns:p14="http://schemas.microsoft.com/office/powerpoint/2010/main">
    <mc:Choice Requires="p14">
      <p:transition spd="slow" p14:dur="2000" advTm="56213"/>
    </mc:Choice>
    <mc:Fallback xmlns="">
      <p:transition spd="slow" advTm="56213"/>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2" name="Rectangle 1"/>
          <p:cNvSpPr/>
          <p:nvPr/>
        </p:nvSpPr>
        <p:spPr>
          <a:xfrm>
            <a:off x="4333743" y="560364"/>
            <a:ext cx="6089719" cy="646331"/>
          </a:xfrm>
          <a:prstGeom prst="rect">
            <a:avLst/>
          </a:prstGeom>
        </p:spPr>
        <p:txBody>
          <a:bodyPr wrap="square">
            <a:spAutoFit/>
          </a:bodyPr>
          <a:lstStyle/>
          <a:p>
            <a:r>
              <a:rPr lang="en-US" sz="3600" b="1" dirty="0">
                <a:solidFill>
                  <a:srgbClr val="1F497D">
                    <a:lumMod val="60000"/>
                    <a:lumOff val="40000"/>
                  </a:srgbClr>
                </a:solidFill>
                <a:latin typeface="Times New Roman" pitchFamily="18" charset="0"/>
                <a:cs typeface="Times New Roman" pitchFamily="18" charset="0"/>
              </a:rPr>
              <a:t> </a:t>
            </a:r>
          </a:p>
        </p:txBody>
      </p:sp>
      <p:sp>
        <p:nvSpPr>
          <p:cNvPr id="3" name="TextBox 2"/>
          <p:cNvSpPr txBox="1"/>
          <p:nvPr/>
        </p:nvSpPr>
        <p:spPr>
          <a:xfrm>
            <a:off x="228600" y="1627094"/>
            <a:ext cx="11658600" cy="4278094"/>
          </a:xfrm>
          <a:prstGeom prst="rect">
            <a:avLst/>
          </a:prstGeom>
          <a:noFill/>
        </p:spPr>
        <p:txBody>
          <a:bodyPr wrap="square" rtlCol="0">
            <a:spAutoFit/>
          </a:bodyPr>
          <a:lstStyle/>
          <a:p>
            <a:pPr marL="514350" indent="-514350" algn="just">
              <a:buFontTx/>
              <a:buAutoNum type="arabicPeriod"/>
            </a:pPr>
            <a:r>
              <a:rPr lang="en-US" sz="3600" b="1" dirty="0">
                <a:solidFill>
                  <a:srgbClr val="0070C0"/>
                </a:solidFill>
                <a:latin typeface="Times New Roman" pitchFamily="18" charset="0"/>
                <a:cs typeface="Times New Roman" pitchFamily="18" charset="0"/>
              </a:rPr>
              <a:t>Values related to RIGHT CONDUCT are:</a:t>
            </a:r>
          </a:p>
          <a:p>
            <a:pPr algn="just"/>
            <a:r>
              <a:rPr lang="en-US" sz="2800" dirty="0">
                <a:solidFill>
                  <a:prstClr val="black"/>
                </a:solidFill>
                <a:latin typeface="Times New Roman" pitchFamily="18" charset="0"/>
                <a:cs typeface="Times New Roman" pitchFamily="18" charset="0"/>
              </a:rPr>
              <a:t> </a:t>
            </a:r>
          </a:p>
          <a:p>
            <a:pPr marL="971550" lvl="1" indent="-514350" algn="just">
              <a:buFont typeface="+mj-lt"/>
              <a:buAutoNum type="alphaUcPeriod"/>
            </a:pPr>
            <a:r>
              <a:rPr lang="en-US" sz="3200" b="1" dirty="0">
                <a:solidFill>
                  <a:srgbClr val="0070C0"/>
                </a:solidFill>
                <a:latin typeface="Times New Roman" pitchFamily="18" charset="0"/>
                <a:cs typeface="Times New Roman" pitchFamily="18" charset="0"/>
              </a:rPr>
              <a:t>SELF-HELP SKILLS: </a:t>
            </a:r>
          </a:p>
          <a:p>
            <a:pPr marL="971550" lvl="1" indent="-514350" algn="just">
              <a:buFont typeface="+mj-lt"/>
              <a:buAutoNum type="alphaUcPeriod"/>
            </a:pPr>
            <a:endParaRPr lang="en-US" sz="2400" b="1" dirty="0">
              <a:solidFill>
                <a:prstClr val="black"/>
              </a:solidFill>
              <a:latin typeface="Times New Roman" pitchFamily="18" charset="0"/>
              <a:cs typeface="Times New Roman" pitchFamily="18" charset="0"/>
            </a:endParaRPr>
          </a:p>
          <a:p>
            <a:pPr lvl="1" algn="just"/>
            <a:r>
              <a:rPr lang="en-US" sz="3200" dirty="0">
                <a:solidFill>
                  <a:prstClr val="black"/>
                </a:solidFill>
                <a:latin typeface="Times New Roman" pitchFamily="18" charset="0"/>
                <a:cs typeface="Times New Roman" pitchFamily="18" charset="0"/>
              </a:rPr>
              <a:t>Self-help skills are a subset of a larger repertoire of daily living skills, sometimes called activities of daily living (ADLs). Specifically, the term “self-help” usually refers to the following areas of independent behavior:</a:t>
            </a:r>
          </a:p>
          <a:p>
            <a:pPr marL="971550" lvl="1" indent="-514350" algn="just">
              <a:buFont typeface="+mj-lt"/>
              <a:buAutoNum type="alphaUcPeriod"/>
            </a:pPr>
            <a:endParaRPr lang="en-US" sz="2400" b="1" dirty="0">
              <a:solidFill>
                <a:prstClr val="black"/>
              </a:solidFill>
              <a:latin typeface="Times New Roman" pitchFamily="18" charset="0"/>
              <a:cs typeface="Times New Roman" pitchFamily="18" charset="0"/>
            </a:endParaRPr>
          </a:p>
        </p:txBody>
      </p:sp>
      <p:sp>
        <p:nvSpPr>
          <p:cNvPr id="9" name="Rectangle 8"/>
          <p:cNvSpPr/>
          <p:nvPr/>
        </p:nvSpPr>
        <p:spPr>
          <a:xfrm>
            <a:off x="78328" y="145193"/>
            <a:ext cx="12051680" cy="923330"/>
          </a:xfrm>
          <a:prstGeom prst="rect">
            <a:avLst/>
          </a:prstGeom>
          <a:solidFill>
            <a:srgbClr val="0070C0"/>
          </a:solidFill>
        </p:spPr>
        <p:txBody>
          <a:bodyPr wrap="square">
            <a:spAutoFit/>
          </a:bodyPr>
          <a:lstStyle/>
          <a:p>
            <a:pPr marL="228600" lvl="0" indent="-228600" algn="ctr">
              <a:lnSpc>
                <a:spcPct val="150000"/>
              </a:lnSpc>
              <a:spcBef>
                <a:spcPts val="1000"/>
              </a:spcBef>
            </a:pPr>
            <a:r>
              <a:rPr lang="en-US" sz="3600" b="1" dirty="0">
                <a:solidFill>
                  <a:schemeClr val="bg1"/>
                </a:solidFill>
                <a:latin typeface="Times New Roman" pitchFamily="18" charset="0"/>
                <a:cs typeface="Times New Roman" pitchFamily="18" charset="0"/>
              </a:rPr>
              <a:t>Types of Values</a:t>
            </a:r>
          </a:p>
        </p:txBody>
      </p:sp>
      <p:sp>
        <p:nvSpPr>
          <p:cNvPr id="5" name="Slide Number Placeholder 4"/>
          <p:cNvSpPr>
            <a:spLocks noGrp="1"/>
          </p:cNvSpPr>
          <p:nvPr>
            <p:ph type="sldNum" sz="quarter" idx="12"/>
          </p:nvPr>
        </p:nvSpPr>
        <p:spPr/>
        <p:txBody>
          <a:bodyPr/>
          <a:lstStyle/>
          <a:p>
            <a:fld id="{84BEBE02-988E-41EC-8085-284CE77B1076}" type="slidenum">
              <a:rPr lang="en-US" smtClean="0"/>
              <a:t>11</a:t>
            </a:fld>
            <a:endParaRPr lang="en-US"/>
          </a:p>
        </p:txBody>
      </p:sp>
    </p:spTree>
    <p:extLst>
      <p:ext uri="{BB962C8B-B14F-4D97-AF65-F5344CB8AC3E}">
        <p14:creationId xmlns:p14="http://schemas.microsoft.com/office/powerpoint/2010/main" val="3806376710"/>
      </p:ext>
    </p:extLst>
  </p:cSld>
  <p:clrMapOvr>
    <a:masterClrMapping/>
  </p:clrMapOvr>
  <mc:AlternateContent xmlns:mc="http://schemas.openxmlformats.org/markup-compatibility/2006" xmlns:p14="http://schemas.microsoft.com/office/powerpoint/2010/main">
    <mc:Choice Requires="p14">
      <p:transition spd="slow" p14:dur="2000" advTm="197200"/>
    </mc:Choice>
    <mc:Fallback xmlns="">
      <p:transition spd="slow" advTm="1972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57" y="365126"/>
            <a:ext cx="11418848" cy="843742"/>
          </a:xfrm>
          <a:solidFill>
            <a:schemeClr val="bg1"/>
          </a:solidFill>
        </p:spPr>
        <p:txBody>
          <a:bodyPr>
            <a:normAutofit fontScale="90000"/>
          </a:bodyPr>
          <a:lstStyle/>
          <a:p>
            <a:r>
              <a:rPr lang="en-US" sz="2800" b="1" dirty="0">
                <a:solidFill>
                  <a:srgbClr val="0070C0"/>
                </a:solidFill>
                <a:latin typeface="Times New Roman" pitchFamily="18" charset="0"/>
                <a:cs typeface="Times New Roman" pitchFamily="18" charset="0"/>
              </a:rPr>
              <a:t>The term “self-help” usually refers to the following areas of independent behavior:</a:t>
            </a:r>
          </a:p>
        </p:txBody>
      </p:sp>
      <p:sp>
        <p:nvSpPr>
          <p:cNvPr id="3" name="Content Placeholder 2"/>
          <p:cNvSpPr>
            <a:spLocks noGrp="1"/>
          </p:cNvSpPr>
          <p:nvPr>
            <p:ph idx="1"/>
          </p:nvPr>
        </p:nvSpPr>
        <p:spPr>
          <a:xfrm>
            <a:off x="771292" y="1781020"/>
            <a:ext cx="10515600" cy="4351338"/>
          </a:xfrm>
        </p:spPr>
        <p:txBody>
          <a:bodyPr>
            <a:normAutofit fontScale="85000" lnSpcReduction="10000"/>
          </a:bodyPr>
          <a:lstStyle/>
          <a:p>
            <a:pPr algn="just">
              <a:lnSpc>
                <a:spcPct val="150000"/>
              </a:lnSpc>
            </a:pPr>
            <a:r>
              <a:rPr lang="en-US" sz="3200" b="1" dirty="0">
                <a:solidFill>
                  <a:srgbClr val="0070C0"/>
                </a:solidFill>
                <a:latin typeface="Times New Roman" pitchFamily="18" charset="0"/>
                <a:cs typeface="Times New Roman" pitchFamily="18" charset="0"/>
              </a:rPr>
              <a:t>Eating/feeding and drinking</a:t>
            </a:r>
            <a:r>
              <a:rPr lang="en-US" sz="3200" dirty="0">
                <a:latin typeface="Times New Roman" pitchFamily="18" charset="0"/>
                <a:cs typeface="Times New Roman" pitchFamily="18" charset="0"/>
              </a:rPr>
              <a:t>: Skills may include holding and using utensils properly, drinking without spilling, eating a variety of foods, proper use of a napkin, table manners, and other mealtime routines.</a:t>
            </a:r>
          </a:p>
          <a:p>
            <a:pPr algn="just">
              <a:lnSpc>
                <a:spcPct val="150000"/>
              </a:lnSpc>
            </a:pPr>
            <a:r>
              <a:rPr lang="en-US" sz="3200" b="1" dirty="0">
                <a:solidFill>
                  <a:srgbClr val="0070C0"/>
                </a:solidFill>
                <a:latin typeface="Times New Roman" pitchFamily="18" charset="0"/>
                <a:cs typeface="Times New Roman" pitchFamily="18" charset="0"/>
              </a:rPr>
              <a:t>Self care </a:t>
            </a:r>
            <a:r>
              <a:rPr lang="en-US" sz="3200" dirty="0">
                <a:latin typeface="Times New Roman" pitchFamily="18" charset="0"/>
                <a:cs typeface="Times New Roman" pitchFamily="18" charset="0"/>
              </a:rPr>
              <a:t>: This area includes skills such as brushing hair, shaving, and dressing (e.g., selecting clothing, putting clothes on and off without assistance, and managing fasteners).</a:t>
            </a:r>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sv-SE"/>
              <a:t>@Dr.SangarJAFF     2022-2023</a:t>
            </a:r>
            <a:endParaRPr lang="en-US"/>
          </a:p>
        </p:txBody>
      </p:sp>
      <p:sp>
        <p:nvSpPr>
          <p:cNvPr id="5" name="Slide Number Placeholder 4"/>
          <p:cNvSpPr>
            <a:spLocks noGrp="1"/>
          </p:cNvSpPr>
          <p:nvPr>
            <p:ph type="sldNum" sz="quarter" idx="12"/>
          </p:nvPr>
        </p:nvSpPr>
        <p:spPr/>
        <p:txBody>
          <a:bodyPr/>
          <a:lstStyle/>
          <a:p>
            <a:fld id="{84BEBE02-988E-41EC-8085-284CE77B1076}" type="slidenum">
              <a:rPr lang="en-US" smtClean="0"/>
              <a:t>12</a:t>
            </a:fld>
            <a:endParaRPr lang="en-US"/>
          </a:p>
        </p:txBody>
      </p:sp>
    </p:spTree>
    <p:extLst>
      <p:ext uri="{BB962C8B-B14F-4D97-AF65-F5344CB8AC3E}">
        <p14:creationId xmlns:p14="http://schemas.microsoft.com/office/powerpoint/2010/main" val="11893300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57" y="365125"/>
            <a:ext cx="11418848" cy="1325563"/>
          </a:xfrm>
          <a:solidFill>
            <a:schemeClr val="bg1"/>
          </a:solidFill>
        </p:spPr>
        <p:txBody>
          <a:bodyPr>
            <a:normAutofit/>
          </a:bodyPr>
          <a:lstStyle/>
          <a:p>
            <a:pPr algn="just"/>
            <a:r>
              <a:rPr lang="en-US" sz="2800" b="1" dirty="0">
                <a:solidFill>
                  <a:srgbClr val="0070C0"/>
                </a:solidFill>
                <a:latin typeface="Times New Roman" pitchFamily="18" charset="0"/>
                <a:cs typeface="Times New Roman" pitchFamily="18" charset="0"/>
              </a:rPr>
              <a:t>The term “self-help” usually refers to the following areas of independent behavior:</a:t>
            </a: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3600" b="1" dirty="0">
                <a:solidFill>
                  <a:srgbClr val="0070C0"/>
                </a:solidFill>
                <a:latin typeface="Times New Roman" pitchFamily="18" charset="0"/>
                <a:cs typeface="Times New Roman" pitchFamily="18" charset="0"/>
              </a:rPr>
              <a:t>Personal hygiene</a:t>
            </a:r>
            <a:r>
              <a:rPr lang="en-US" sz="3600" dirty="0">
                <a:latin typeface="Times New Roman" pitchFamily="18" charset="0"/>
                <a:cs typeface="Times New Roman" pitchFamily="18" charset="0"/>
              </a:rPr>
              <a:t>: </a:t>
            </a:r>
          </a:p>
          <a:p>
            <a:pPr algn="just">
              <a:lnSpc>
                <a:spcPct val="150000"/>
              </a:lnSpc>
            </a:pPr>
            <a:r>
              <a:rPr lang="en-US" sz="3600" dirty="0">
                <a:latin typeface="Times New Roman" pitchFamily="18" charset="0"/>
                <a:cs typeface="Times New Roman" pitchFamily="18" charset="0"/>
              </a:rPr>
              <a:t>Skills include those such as bathing, brushing teeth, washing hair, and applying deodorant.</a:t>
            </a:r>
          </a:p>
          <a:p>
            <a:pPr algn="just">
              <a:lnSpc>
                <a:spcPct val="150000"/>
              </a:lnSpc>
            </a:pPr>
            <a:r>
              <a:rPr lang="en-US" sz="3600" dirty="0">
                <a:latin typeface="Times New Roman" pitchFamily="18" charset="0"/>
                <a:cs typeface="Times New Roman" pitchFamily="18" charset="0"/>
              </a:rPr>
              <a:t>Skills related to toileting include managing clothing, cleaning oneself, as well as overall bowel and bladder management.</a:t>
            </a:r>
          </a:p>
        </p:txBody>
      </p:sp>
      <p:sp>
        <p:nvSpPr>
          <p:cNvPr id="4" name="Footer Placeholder 3"/>
          <p:cNvSpPr>
            <a:spLocks noGrp="1"/>
          </p:cNvSpPr>
          <p:nvPr>
            <p:ph type="ftr" sz="quarter" idx="11"/>
          </p:nvPr>
        </p:nvSpPr>
        <p:spPr/>
        <p:txBody>
          <a:bodyPr/>
          <a:lstStyle/>
          <a:p>
            <a:r>
              <a:rPr lang="sv-SE"/>
              <a:t>@Dr.SangarJAFF     2022-2023</a:t>
            </a:r>
            <a:endParaRPr lang="en-US"/>
          </a:p>
        </p:txBody>
      </p:sp>
      <p:sp>
        <p:nvSpPr>
          <p:cNvPr id="5" name="Slide Number Placeholder 4"/>
          <p:cNvSpPr>
            <a:spLocks noGrp="1"/>
          </p:cNvSpPr>
          <p:nvPr>
            <p:ph type="sldNum" sz="quarter" idx="12"/>
          </p:nvPr>
        </p:nvSpPr>
        <p:spPr/>
        <p:txBody>
          <a:bodyPr/>
          <a:lstStyle/>
          <a:p>
            <a:fld id="{84BEBE02-988E-41EC-8085-284CE77B1076}" type="slidenum">
              <a:rPr lang="en-US" smtClean="0"/>
              <a:t>13</a:t>
            </a:fld>
            <a:endParaRPr lang="en-US"/>
          </a:p>
        </p:txBody>
      </p:sp>
    </p:spTree>
    <p:extLst>
      <p:ext uri="{BB962C8B-B14F-4D97-AF65-F5344CB8AC3E}">
        <p14:creationId xmlns:p14="http://schemas.microsoft.com/office/powerpoint/2010/main" val="416165688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2" name="Rectangle 1"/>
          <p:cNvSpPr/>
          <p:nvPr/>
        </p:nvSpPr>
        <p:spPr>
          <a:xfrm>
            <a:off x="228600" y="347891"/>
            <a:ext cx="9633048" cy="584775"/>
          </a:xfrm>
          <a:prstGeom prst="rect">
            <a:avLst/>
          </a:prstGeom>
          <a:solidFill>
            <a:srgbClr val="0070C0"/>
          </a:solidFill>
        </p:spPr>
        <p:txBody>
          <a:bodyPr wrap="square">
            <a:spAutoFit/>
          </a:bodyPr>
          <a:lstStyle/>
          <a:p>
            <a:pPr marL="514350" lvl="0" indent="-514350" algn="just">
              <a:buFontTx/>
              <a:buAutoNum type="arabicPeriod"/>
            </a:pPr>
            <a:r>
              <a:rPr lang="en-US" sz="3200" dirty="0">
                <a:solidFill>
                  <a:schemeClr val="bg1"/>
                </a:solidFill>
                <a:latin typeface="Times New Roman" pitchFamily="18" charset="0"/>
                <a:cs typeface="Times New Roman" pitchFamily="18" charset="0"/>
              </a:rPr>
              <a:t>Values related to </a:t>
            </a:r>
            <a:r>
              <a:rPr lang="en-US" sz="3200" b="1" dirty="0">
                <a:solidFill>
                  <a:schemeClr val="bg1"/>
                </a:solidFill>
                <a:latin typeface="Times New Roman" pitchFamily="18" charset="0"/>
                <a:cs typeface="Times New Roman" pitchFamily="18" charset="0"/>
              </a:rPr>
              <a:t>RIGHT CONDUCT </a:t>
            </a:r>
            <a:r>
              <a:rPr lang="en-US" sz="3200" dirty="0">
                <a:solidFill>
                  <a:schemeClr val="bg1"/>
                </a:solidFill>
                <a:latin typeface="Times New Roman" pitchFamily="18" charset="0"/>
                <a:cs typeface="Times New Roman" pitchFamily="18" charset="0"/>
              </a:rPr>
              <a:t>are:</a:t>
            </a:r>
          </a:p>
        </p:txBody>
      </p:sp>
      <p:sp>
        <p:nvSpPr>
          <p:cNvPr id="3" name="TextBox 2"/>
          <p:cNvSpPr txBox="1"/>
          <p:nvPr/>
        </p:nvSpPr>
        <p:spPr>
          <a:xfrm>
            <a:off x="228600" y="883529"/>
            <a:ext cx="11658600" cy="4832092"/>
          </a:xfrm>
          <a:prstGeom prst="rect">
            <a:avLst/>
          </a:prstGeom>
          <a:solidFill>
            <a:schemeClr val="bg1"/>
          </a:solidFill>
        </p:spPr>
        <p:txBody>
          <a:bodyPr wrap="square" rtlCol="0">
            <a:spAutoFit/>
          </a:bodyPr>
          <a:lstStyle/>
          <a:p>
            <a:pPr algn="just"/>
            <a:r>
              <a:rPr lang="en-US" sz="3200" dirty="0">
                <a:solidFill>
                  <a:prstClr val="black"/>
                </a:solidFill>
                <a:latin typeface="Times New Roman" pitchFamily="18" charset="0"/>
                <a:cs typeface="Times New Roman" pitchFamily="18" charset="0"/>
              </a:rPr>
              <a:t> </a:t>
            </a:r>
          </a:p>
          <a:p>
            <a:pPr algn="just"/>
            <a:r>
              <a:rPr lang="en-US" sz="2800" b="1" dirty="0">
                <a:latin typeface="Times New Roman" pitchFamily="18" charset="0"/>
                <a:cs typeface="Times New Roman" pitchFamily="18" charset="0"/>
              </a:rPr>
              <a:t>B. SOCIAL SKILLS: </a:t>
            </a:r>
          </a:p>
          <a:p>
            <a:pPr algn="just"/>
            <a:r>
              <a:rPr lang="en-US" sz="3200" dirty="0">
                <a:solidFill>
                  <a:prstClr val="black"/>
                </a:solidFill>
                <a:latin typeface="Times New Roman" pitchFamily="18" charset="0"/>
                <a:cs typeface="Times New Roman" pitchFamily="18" charset="0"/>
              </a:rPr>
              <a:t>Social skills are the skills we use to communicate and interact with each other, both verbally and non-verbally, through gestures, body language and our personal appearance.</a:t>
            </a:r>
          </a:p>
          <a:p>
            <a:pPr algn="just"/>
            <a:endParaRPr lang="en-US" sz="3200" b="1" dirty="0">
              <a:solidFill>
                <a:prstClr val="black"/>
              </a:solidFill>
              <a:latin typeface="Times New Roman" pitchFamily="18" charset="0"/>
              <a:cs typeface="Times New Roman" pitchFamily="18" charset="0"/>
            </a:endParaRPr>
          </a:p>
          <a:p>
            <a:pPr algn="just"/>
            <a:r>
              <a:rPr lang="en-US" sz="3200" b="1" dirty="0">
                <a:solidFill>
                  <a:prstClr val="black"/>
                </a:solidFill>
                <a:latin typeface="Times New Roman" pitchFamily="18" charset="0"/>
                <a:cs typeface="Times New Roman" pitchFamily="18" charset="0"/>
              </a:rPr>
              <a:t>Examples:</a:t>
            </a:r>
          </a:p>
          <a:p>
            <a:pPr algn="just"/>
            <a:r>
              <a:rPr lang="en-US" sz="3200" dirty="0">
                <a:solidFill>
                  <a:prstClr val="black"/>
                </a:solidFill>
                <a:latin typeface="Times New Roman" pitchFamily="18" charset="0"/>
                <a:cs typeface="Times New Roman" pitchFamily="18" charset="0"/>
              </a:rPr>
              <a:t>Good behavior, good manners, good relationships, helpfulness, No wastage, and good environment</a:t>
            </a:r>
            <a:r>
              <a:rPr lang="en-US" sz="2800" dirty="0">
                <a:solidFill>
                  <a:prstClr val="black"/>
                </a:solidFill>
                <a:latin typeface="Times New Roman" pitchFamily="18" charset="0"/>
                <a:cs typeface="Times New Roman" pitchFamily="18" charset="0"/>
              </a:rPr>
              <a:t>.</a:t>
            </a:r>
          </a:p>
          <a:p>
            <a:pPr lvl="1" algn="just"/>
            <a:endParaRPr lang="en-US" sz="2400" dirty="0">
              <a:solidFill>
                <a:prstClr val="black"/>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84BEBE02-988E-41EC-8085-284CE77B1076}" type="slidenum">
              <a:rPr lang="en-US" smtClean="0"/>
              <a:t>14</a:t>
            </a:fld>
            <a:endParaRPr lang="en-US"/>
          </a:p>
        </p:txBody>
      </p:sp>
    </p:spTree>
    <p:extLst>
      <p:ext uri="{BB962C8B-B14F-4D97-AF65-F5344CB8AC3E}">
        <p14:creationId xmlns:p14="http://schemas.microsoft.com/office/powerpoint/2010/main" val="3472535942"/>
      </p:ext>
    </p:extLst>
  </p:cSld>
  <p:clrMapOvr>
    <a:masterClrMapping/>
  </p:clrMapOvr>
  <mc:AlternateContent xmlns:mc="http://schemas.openxmlformats.org/markup-compatibility/2006" xmlns:p14="http://schemas.microsoft.com/office/powerpoint/2010/main">
    <mc:Choice Requires="p14">
      <p:transition spd="slow" p14:dur="2000" advTm="197200"/>
    </mc:Choice>
    <mc:Fallback xmlns="">
      <p:transition spd="slow" advTm="19720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2" name="Rectangle 1"/>
          <p:cNvSpPr/>
          <p:nvPr/>
        </p:nvSpPr>
        <p:spPr>
          <a:xfrm>
            <a:off x="4333743" y="560364"/>
            <a:ext cx="6089719" cy="646331"/>
          </a:xfrm>
          <a:prstGeom prst="rect">
            <a:avLst/>
          </a:prstGeom>
        </p:spPr>
        <p:txBody>
          <a:bodyPr wrap="square">
            <a:spAutoFit/>
          </a:bodyPr>
          <a:lstStyle/>
          <a:p>
            <a:r>
              <a:rPr lang="en-US" sz="3600" b="1" dirty="0">
                <a:solidFill>
                  <a:srgbClr val="1F497D">
                    <a:lumMod val="60000"/>
                    <a:lumOff val="40000"/>
                  </a:srgbClr>
                </a:solidFill>
                <a:latin typeface="Times New Roman" pitchFamily="18" charset="0"/>
                <a:cs typeface="Times New Roman" pitchFamily="18" charset="0"/>
              </a:rPr>
              <a:t> </a:t>
            </a:r>
          </a:p>
        </p:txBody>
      </p:sp>
      <p:sp>
        <p:nvSpPr>
          <p:cNvPr id="3" name="TextBox 2"/>
          <p:cNvSpPr txBox="1"/>
          <p:nvPr/>
        </p:nvSpPr>
        <p:spPr>
          <a:xfrm>
            <a:off x="228600" y="1206695"/>
            <a:ext cx="11658600" cy="5832366"/>
          </a:xfrm>
          <a:prstGeom prst="rect">
            <a:avLst/>
          </a:prstGeom>
          <a:noFill/>
        </p:spPr>
        <p:txBody>
          <a:bodyPr wrap="square" rtlCol="0">
            <a:spAutoFit/>
          </a:bodyPr>
          <a:lstStyle/>
          <a:p>
            <a:pPr algn="just">
              <a:lnSpc>
                <a:spcPct val="150000"/>
              </a:lnSpc>
            </a:pPr>
            <a:r>
              <a:rPr lang="en-US" sz="3600" b="1" dirty="0">
                <a:solidFill>
                  <a:srgbClr val="0070C0"/>
                </a:solidFill>
                <a:latin typeface="Times New Roman" pitchFamily="18" charset="0"/>
                <a:cs typeface="Times New Roman" pitchFamily="18" charset="0"/>
              </a:rPr>
              <a:t>C. ETHICAL SKILLS</a:t>
            </a:r>
            <a:r>
              <a:rPr lang="en-US" sz="3200" dirty="0">
                <a:solidFill>
                  <a:prstClr val="black"/>
                </a:solidFill>
                <a:latin typeface="Times New Roman" pitchFamily="18" charset="0"/>
                <a:cs typeface="Times New Roman" pitchFamily="18" charset="0"/>
              </a:rPr>
              <a:t>: Personal ethics are ethical principles that a person uses when making decisions and behaving in both personal and professional settings. These ethics influence various aspects of a person's life and help individuals develop their work ethic, personal and professional goals, and values.</a:t>
            </a:r>
          </a:p>
          <a:p>
            <a:pPr lvl="1" algn="just"/>
            <a:endParaRPr lang="en-US" sz="100" dirty="0">
              <a:solidFill>
                <a:prstClr val="black"/>
              </a:solidFill>
              <a:latin typeface="Times New Roman" pitchFamily="18" charset="0"/>
              <a:cs typeface="Times New Roman" pitchFamily="18" charset="0"/>
            </a:endParaRPr>
          </a:p>
          <a:p>
            <a:pPr algn="just">
              <a:lnSpc>
                <a:spcPct val="150000"/>
              </a:lnSpc>
            </a:pPr>
            <a:r>
              <a:rPr lang="en-US" sz="2800" b="1" dirty="0">
                <a:solidFill>
                  <a:prstClr val="black"/>
                </a:solidFill>
                <a:latin typeface="Times New Roman" pitchFamily="18" charset="0"/>
                <a:cs typeface="Times New Roman" pitchFamily="18" charset="0"/>
              </a:rPr>
              <a:t>Code of conduct, courage, dependability, duty, efficiency, ingenuity, initiative, perseverance, punctuality, resourcefulness, respect for all, and responsibility</a:t>
            </a:r>
          </a:p>
        </p:txBody>
      </p:sp>
      <p:sp>
        <p:nvSpPr>
          <p:cNvPr id="4" name="Slide Number Placeholder 3"/>
          <p:cNvSpPr>
            <a:spLocks noGrp="1"/>
          </p:cNvSpPr>
          <p:nvPr>
            <p:ph type="sldNum" sz="quarter" idx="12"/>
          </p:nvPr>
        </p:nvSpPr>
        <p:spPr/>
        <p:txBody>
          <a:bodyPr/>
          <a:lstStyle/>
          <a:p>
            <a:fld id="{84BEBE02-988E-41EC-8085-284CE77B1076}" type="slidenum">
              <a:rPr lang="en-US" smtClean="0"/>
              <a:t>15</a:t>
            </a:fld>
            <a:endParaRPr lang="en-US"/>
          </a:p>
        </p:txBody>
      </p:sp>
      <p:sp>
        <p:nvSpPr>
          <p:cNvPr id="7" name="Rectangle 6"/>
          <p:cNvSpPr/>
          <p:nvPr/>
        </p:nvSpPr>
        <p:spPr>
          <a:xfrm>
            <a:off x="228600" y="347891"/>
            <a:ext cx="9633048" cy="584775"/>
          </a:xfrm>
          <a:prstGeom prst="rect">
            <a:avLst/>
          </a:prstGeom>
          <a:solidFill>
            <a:srgbClr val="0070C0"/>
          </a:solidFill>
        </p:spPr>
        <p:txBody>
          <a:bodyPr wrap="square">
            <a:spAutoFit/>
          </a:bodyPr>
          <a:lstStyle/>
          <a:p>
            <a:pPr marL="514350" lvl="0" indent="-514350" algn="just">
              <a:buFontTx/>
              <a:buAutoNum type="arabicPeriod"/>
            </a:pPr>
            <a:r>
              <a:rPr lang="en-US" sz="3200" dirty="0">
                <a:solidFill>
                  <a:schemeClr val="bg1"/>
                </a:solidFill>
                <a:latin typeface="Times New Roman" pitchFamily="18" charset="0"/>
                <a:cs typeface="Times New Roman" pitchFamily="18" charset="0"/>
              </a:rPr>
              <a:t>Values related to </a:t>
            </a:r>
            <a:r>
              <a:rPr lang="en-US" sz="3200" b="1" dirty="0">
                <a:solidFill>
                  <a:schemeClr val="bg1"/>
                </a:solidFill>
                <a:latin typeface="Times New Roman" pitchFamily="18" charset="0"/>
                <a:cs typeface="Times New Roman" pitchFamily="18" charset="0"/>
              </a:rPr>
              <a:t>RIGHT CONDUCT </a:t>
            </a:r>
            <a:r>
              <a:rPr lang="en-US" sz="3200" dirty="0">
                <a:solidFill>
                  <a:schemeClr val="bg1"/>
                </a:solidFill>
                <a:latin typeface="Times New Roman" pitchFamily="18" charset="0"/>
                <a:cs typeface="Times New Roman" pitchFamily="18" charset="0"/>
              </a:rPr>
              <a:t>are:</a:t>
            </a:r>
          </a:p>
        </p:txBody>
      </p:sp>
    </p:spTree>
    <p:extLst>
      <p:ext uri="{BB962C8B-B14F-4D97-AF65-F5344CB8AC3E}">
        <p14:creationId xmlns:p14="http://schemas.microsoft.com/office/powerpoint/2010/main" val="2500346854"/>
      </p:ext>
    </p:extLst>
  </p:cSld>
  <p:clrMapOvr>
    <a:masterClrMapping/>
  </p:clrMapOvr>
  <mc:AlternateContent xmlns:mc="http://schemas.openxmlformats.org/markup-compatibility/2006" xmlns:p14="http://schemas.microsoft.com/office/powerpoint/2010/main">
    <mc:Choice Requires="p14">
      <p:transition spd="slow" p14:dur="2000" advTm="197200"/>
    </mc:Choice>
    <mc:Fallback xmlns="">
      <p:transition spd="slow" advTm="19720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28600" y="1410346"/>
            <a:ext cx="11734800" cy="5249217"/>
          </a:xfrm>
        </p:spPr>
        <p:txBody>
          <a:bodyPr>
            <a:normAutofit/>
          </a:bodyPr>
          <a:lstStyle/>
          <a:p>
            <a:pPr marL="0" indent="0" algn="just">
              <a:lnSpc>
                <a:spcPct val="170000"/>
              </a:lnSpc>
              <a:buNone/>
            </a:pPr>
            <a:r>
              <a:rPr lang="en-US" sz="3600" b="1" dirty="0">
                <a:latin typeface="Times New Roman" panose="02020603050405020304" pitchFamily="18" charset="0"/>
                <a:cs typeface="Times New Roman" panose="02020603050405020304" pitchFamily="18" charset="0"/>
              </a:rPr>
              <a:t>Peace</a:t>
            </a:r>
            <a:r>
              <a:rPr lang="en-US" sz="3600" dirty="0">
                <a:latin typeface="Times New Roman" panose="02020603050405020304" pitchFamily="18" charset="0"/>
                <a:cs typeface="Times New Roman" panose="02020603050405020304" pitchFamily="18" charset="0"/>
              </a:rPr>
              <a:t> is about resolving conflict without violence. Respect for local </a:t>
            </a:r>
            <a:r>
              <a:rPr lang="en-US" sz="3600" b="1" dirty="0">
                <a:latin typeface="Times New Roman" panose="02020603050405020304" pitchFamily="18" charset="0"/>
                <a:cs typeface="Times New Roman" panose="02020603050405020304" pitchFamily="18" charset="0"/>
              </a:rPr>
              <a:t>culture</a:t>
            </a:r>
            <a:r>
              <a:rPr lang="en-US" sz="3600" dirty="0">
                <a:latin typeface="Times New Roman" panose="02020603050405020304" pitchFamily="18" charset="0"/>
                <a:cs typeface="Times New Roman" panose="02020603050405020304" pitchFamily="18" charset="0"/>
              </a:rPr>
              <a:t> and belief in the power of local capacities, ideas and solutions. Trust between people is a critical foundation for lasting peace.  </a:t>
            </a:r>
          </a:p>
          <a:p>
            <a:pPr marL="0" indent="0">
              <a:buNone/>
            </a:pPr>
            <a:br>
              <a:rPr lang="en-US" sz="4000" dirty="0"/>
            </a:br>
            <a:endParaRPr lang="en-US" sz="4000" b="1"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84BEBE02-988E-41EC-8085-284CE77B1076}" type="slidenum">
              <a:rPr lang="en-US" smtClean="0"/>
              <a:t>16</a:t>
            </a:fld>
            <a:endParaRPr lang="en-US"/>
          </a:p>
        </p:txBody>
      </p:sp>
      <p:sp>
        <p:nvSpPr>
          <p:cNvPr id="5" name="Rectangle 4"/>
          <p:cNvSpPr/>
          <p:nvPr/>
        </p:nvSpPr>
        <p:spPr>
          <a:xfrm>
            <a:off x="161896" y="276194"/>
            <a:ext cx="9586538" cy="816377"/>
          </a:xfrm>
          <a:prstGeom prst="rect">
            <a:avLst/>
          </a:prstGeom>
          <a:solidFill>
            <a:srgbClr val="0070C0"/>
          </a:solidFill>
        </p:spPr>
        <p:txBody>
          <a:bodyPr wrap="square">
            <a:spAutoFit/>
          </a:bodyPr>
          <a:lstStyle/>
          <a:p>
            <a:pPr algn="just">
              <a:lnSpc>
                <a:spcPct val="170000"/>
              </a:lnSpc>
            </a:pPr>
            <a:r>
              <a:rPr lang="en-US" sz="3200" b="1" dirty="0">
                <a:solidFill>
                  <a:schemeClr val="bg1"/>
                </a:solidFill>
                <a:latin typeface="Times New Roman" pitchFamily="18" charset="0"/>
                <a:cs typeface="Times New Roman" pitchFamily="18" charset="0"/>
              </a:rPr>
              <a:t>2. Value of  PEACE  </a:t>
            </a:r>
            <a:r>
              <a:rPr lang="en-US" sz="3200" dirty="0">
                <a:solidFill>
                  <a:schemeClr val="bg1"/>
                </a:solidFill>
                <a:latin typeface="Times New Roman" pitchFamily="18" charset="0"/>
                <a:cs typeface="Times New Roman" pitchFamily="18" charset="0"/>
              </a:rPr>
              <a:t>: </a:t>
            </a:r>
          </a:p>
        </p:txBody>
      </p:sp>
    </p:spTree>
    <p:extLst>
      <p:ext uri="{BB962C8B-B14F-4D97-AF65-F5344CB8AC3E}">
        <p14:creationId xmlns:p14="http://schemas.microsoft.com/office/powerpoint/2010/main" val="3758350222"/>
      </p:ext>
    </p:extLst>
  </p:cSld>
  <p:clrMapOvr>
    <a:masterClrMapping/>
  </p:clrMapOvr>
  <mc:AlternateContent xmlns:mc="http://schemas.openxmlformats.org/markup-compatibility/2006" xmlns:p14="http://schemas.microsoft.com/office/powerpoint/2010/main">
    <mc:Choice Requires="p14">
      <p:transition spd="slow" p14:dur="2000" advTm="52977"/>
    </mc:Choice>
    <mc:Fallback xmlns="">
      <p:transition spd="slow" advTm="52977"/>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28600" y="685800"/>
            <a:ext cx="11734800" cy="5973763"/>
          </a:xfrm>
        </p:spPr>
        <p:txBody>
          <a:bodyPr>
            <a:normAutofit/>
          </a:bodyPr>
          <a:lstStyle/>
          <a:p>
            <a:pPr marL="0" indent="0" algn="just">
              <a:lnSpc>
                <a:spcPct val="170000"/>
              </a:lnSpc>
              <a:buNone/>
            </a:pPr>
            <a:r>
              <a:rPr lang="en-US" sz="3200" b="1" dirty="0">
                <a:solidFill>
                  <a:srgbClr val="0070C0"/>
                </a:solidFill>
                <a:latin typeface="Times New Roman" pitchFamily="18" charset="0"/>
                <a:cs typeface="Times New Roman" pitchFamily="18" charset="0"/>
              </a:rPr>
              <a:t>Values related to PEACE are</a:t>
            </a:r>
            <a:r>
              <a:rPr lang="en-US" sz="3200" dirty="0">
                <a:solidFill>
                  <a:srgbClr val="0070C0"/>
                </a:solidFill>
                <a:latin typeface="Times New Roman" pitchFamily="18" charset="0"/>
                <a:cs typeface="Times New Roman" pitchFamily="18" charset="0"/>
              </a:rPr>
              <a:t>: </a:t>
            </a:r>
          </a:p>
          <a:p>
            <a:pPr marL="0" indent="0" algn="just">
              <a:lnSpc>
                <a:spcPct val="170000"/>
              </a:lnSpc>
              <a:buNone/>
            </a:pPr>
            <a:r>
              <a:rPr lang="en-US" sz="3200" dirty="0">
                <a:latin typeface="Times New Roman" pitchFamily="18" charset="0"/>
                <a:cs typeface="Times New Roman" pitchFamily="18" charset="0"/>
              </a:rPr>
              <a:t>Attention, calmness, concentration, dignity, discipline, equality, faithfulness, focus, gratitude, happiness, harmony, humility, inner silence, patience, reflection, satisfaction, self-acceptance, self-confidence, self-control, self-discipline, self-esteem, self-respect, sense control, tolerance, and understanding</a:t>
            </a:r>
            <a:endParaRPr lang="en-US" sz="4400" b="1"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84BEBE02-988E-41EC-8085-284CE77B1076}" type="slidenum">
              <a:rPr lang="en-US" smtClean="0"/>
              <a:t>17</a:t>
            </a:fld>
            <a:endParaRPr lang="en-US" dirty="0"/>
          </a:p>
        </p:txBody>
      </p:sp>
    </p:spTree>
    <p:extLst>
      <p:ext uri="{BB962C8B-B14F-4D97-AF65-F5344CB8AC3E}">
        <p14:creationId xmlns:p14="http://schemas.microsoft.com/office/powerpoint/2010/main" val="2047067661"/>
      </p:ext>
    </p:extLst>
  </p:cSld>
  <p:clrMapOvr>
    <a:masterClrMapping/>
  </p:clrMapOvr>
  <mc:AlternateContent xmlns:mc="http://schemas.openxmlformats.org/markup-compatibility/2006" xmlns:p14="http://schemas.microsoft.com/office/powerpoint/2010/main">
    <mc:Choice Requires="p14">
      <p:transition spd="slow" p14:dur="2000" advTm="52977"/>
    </mc:Choice>
    <mc:Fallback xmlns="">
      <p:transition spd="slow" advTm="52977"/>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16976" y="241516"/>
            <a:ext cx="11840705" cy="719379"/>
          </a:xfrm>
          <a:solidFill>
            <a:srgbClr val="0070C0"/>
          </a:solidFill>
        </p:spPr>
        <p:txBody>
          <a:bodyPr>
            <a:normAutofit/>
          </a:bodyPr>
          <a:lstStyle/>
          <a:p>
            <a:pPr marL="0" indent="0" algn="just" fontAlgn="base">
              <a:buNone/>
            </a:pPr>
            <a:r>
              <a:rPr lang="en-US" sz="3600" b="1" dirty="0">
                <a:solidFill>
                  <a:schemeClr val="bg1"/>
                </a:solidFill>
                <a:latin typeface="Times New Roman" pitchFamily="18" charset="0"/>
                <a:cs typeface="Times New Roman" pitchFamily="18" charset="0"/>
              </a:rPr>
              <a:t>3. Value of  TRUTH  </a:t>
            </a:r>
            <a:r>
              <a:rPr lang="en-US" sz="3600" dirty="0">
                <a:solidFill>
                  <a:schemeClr val="bg1"/>
                </a:solidFill>
                <a:latin typeface="Times New Roman" pitchFamily="18" charset="0"/>
                <a:cs typeface="Times New Roman" pitchFamily="18" charset="0"/>
              </a:rPr>
              <a:t>:</a:t>
            </a:r>
          </a:p>
        </p:txBody>
      </p:sp>
      <p:sp>
        <p:nvSpPr>
          <p:cNvPr id="2" name="Footer Placeholder 1"/>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7172" name="Rectangle 5"/>
          <p:cNvSpPr>
            <a:spLocks noChangeArrowheads="1"/>
          </p:cNvSpPr>
          <p:nvPr/>
        </p:nvSpPr>
        <p:spPr bwMode="auto">
          <a:xfrm>
            <a:off x="2057400" y="4318000"/>
            <a:ext cx="21595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4" fontAlgn="base">
              <a:spcBef>
                <a:spcPct val="20000"/>
              </a:spcBef>
              <a:spcAft>
                <a:spcPct val="0"/>
              </a:spcAft>
              <a:buFontTx/>
              <a:buChar char="•"/>
            </a:pPr>
            <a:endParaRPr lang="en-US" sz="2000">
              <a:solidFill>
                <a:srgbClr val="FFFFCC"/>
              </a:solidFill>
            </a:endParaRPr>
          </a:p>
        </p:txBody>
      </p:sp>
      <p:sp>
        <p:nvSpPr>
          <p:cNvPr id="3" name="TextBox 2"/>
          <p:cNvSpPr txBox="1"/>
          <p:nvPr/>
        </p:nvSpPr>
        <p:spPr>
          <a:xfrm>
            <a:off x="474299" y="1290233"/>
            <a:ext cx="11277600" cy="3615862"/>
          </a:xfrm>
          <a:prstGeom prst="rect">
            <a:avLst/>
          </a:prstGeom>
          <a:noFill/>
        </p:spPr>
        <p:txBody>
          <a:bodyPr wrap="square" rtlCol="0">
            <a:spAutoFit/>
          </a:bodyPr>
          <a:lstStyle/>
          <a:p>
            <a:pPr algn="just" fontAlgn="base">
              <a:lnSpc>
                <a:spcPct val="150000"/>
              </a:lnSpc>
            </a:pPr>
            <a:r>
              <a:rPr lang="en-US" sz="3200" dirty="0">
                <a:solidFill>
                  <a:prstClr val="black"/>
                </a:solidFill>
                <a:latin typeface="Times New Roman" pitchFamily="18" charset="0"/>
                <a:cs typeface="Times New Roman" pitchFamily="18" charset="0"/>
              </a:rPr>
              <a:t> </a:t>
            </a:r>
            <a:r>
              <a:rPr lang="en-US" sz="3200" b="1" dirty="0">
                <a:solidFill>
                  <a:prstClr val="black"/>
                </a:solidFill>
                <a:latin typeface="Times New Roman" panose="02020603050405020304" pitchFamily="18" charset="0"/>
                <a:cs typeface="Times New Roman" panose="02020603050405020304" pitchFamily="18" charset="0"/>
              </a:rPr>
              <a:t>Truth</a:t>
            </a:r>
            <a:r>
              <a:rPr lang="en-US" sz="3200" dirty="0">
                <a:solidFill>
                  <a:prstClr val="black"/>
                </a:solidFill>
                <a:latin typeface="Times New Roman" panose="02020603050405020304" pitchFamily="18" charset="0"/>
                <a:cs typeface="Times New Roman" panose="02020603050405020304" pitchFamily="18" charset="0"/>
              </a:rPr>
              <a:t> was considered valuable because it enables us to see the world as it is without prejudice or bias, and moreover (according to some, most importantly) it enables us to act according to true moral dictums.</a:t>
            </a:r>
          </a:p>
          <a:p>
            <a:pPr algn="just" fontAlgn="base">
              <a:lnSpc>
                <a:spcPct val="150000"/>
              </a:lnSpc>
            </a:pPr>
            <a:r>
              <a:rPr lang="en-US" sz="2800" dirty="0">
                <a:solidFill>
                  <a:prstClr val="black"/>
                </a:solidFill>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84BEBE02-988E-41EC-8085-284CE77B1076}" type="slidenum">
              <a:rPr lang="en-US" smtClean="0"/>
              <a:t>18</a:t>
            </a:fld>
            <a:endParaRPr lang="en-US"/>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090475" y="3797085"/>
            <a:ext cx="5101525" cy="306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578274"/>
      </p:ext>
    </p:extLst>
  </p:cSld>
  <p:clrMapOvr>
    <a:masterClrMapping/>
  </p:clrMapOvr>
  <mc:AlternateContent xmlns:mc="http://schemas.openxmlformats.org/markup-compatibility/2006" xmlns:p14="http://schemas.microsoft.com/office/powerpoint/2010/main">
    <mc:Choice Requires="p14">
      <p:transition spd="slow" p14:dur="2000" advTm="36092"/>
    </mc:Choice>
    <mc:Fallback xmlns="">
      <p:transition spd="slow" advTm="36092"/>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733800" y="381001"/>
            <a:ext cx="6477000" cy="5745163"/>
          </a:xfrm>
        </p:spPr>
        <p:txBody>
          <a:bodyPr>
            <a:normAutofit/>
          </a:bodyPr>
          <a:lstStyle/>
          <a:p>
            <a:pPr algn="just" eaLnBrk="1" hangingPunct="1">
              <a:buFontTx/>
              <a:buNone/>
            </a:pPr>
            <a:r>
              <a:rPr lang="en-US" sz="3600" b="1" dirty="0"/>
              <a:t> </a:t>
            </a:r>
          </a:p>
        </p:txBody>
      </p:sp>
      <p:sp>
        <p:nvSpPr>
          <p:cNvPr id="2" name="Footer Placeholder 1"/>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7172" name="Rectangle 5"/>
          <p:cNvSpPr>
            <a:spLocks noChangeArrowheads="1"/>
          </p:cNvSpPr>
          <p:nvPr/>
        </p:nvSpPr>
        <p:spPr bwMode="auto">
          <a:xfrm>
            <a:off x="2057400" y="4318000"/>
            <a:ext cx="21595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4" fontAlgn="base">
              <a:spcBef>
                <a:spcPct val="20000"/>
              </a:spcBef>
              <a:spcAft>
                <a:spcPct val="0"/>
              </a:spcAft>
              <a:buFontTx/>
              <a:buChar char="•"/>
            </a:pPr>
            <a:endParaRPr lang="en-US" sz="2000">
              <a:solidFill>
                <a:srgbClr val="FFFFCC"/>
              </a:solidFill>
            </a:endParaRPr>
          </a:p>
        </p:txBody>
      </p:sp>
      <p:sp>
        <p:nvSpPr>
          <p:cNvPr id="3" name="TextBox 2"/>
          <p:cNvSpPr txBox="1"/>
          <p:nvPr/>
        </p:nvSpPr>
        <p:spPr>
          <a:xfrm>
            <a:off x="524427" y="1445224"/>
            <a:ext cx="11277600" cy="3881832"/>
          </a:xfrm>
          <a:prstGeom prst="rect">
            <a:avLst/>
          </a:prstGeom>
          <a:noFill/>
        </p:spPr>
        <p:txBody>
          <a:bodyPr wrap="square" rtlCol="0">
            <a:spAutoFit/>
          </a:bodyPr>
          <a:lstStyle/>
          <a:p>
            <a:pPr algn="just" fontAlgn="base">
              <a:lnSpc>
                <a:spcPct val="150000"/>
              </a:lnSpc>
            </a:pPr>
            <a:r>
              <a:rPr lang="en-US" sz="4000" dirty="0">
                <a:solidFill>
                  <a:prstClr val="black"/>
                </a:solidFill>
                <a:latin typeface="Times New Roman" pitchFamily="18" charset="0"/>
                <a:cs typeface="Times New Roman" pitchFamily="18" charset="0"/>
              </a:rPr>
              <a:t> </a:t>
            </a:r>
            <a:r>
              <a:rPr lang="en-US" sz="3200" dirty="0">
                <a:solidFill>
                  <a:prstClr val="black"/>
                </a:solidFill>
                <a:latin typeface="Times New Roman" pitchFamily="18" charset="0"/>
                <a:cs typeface="Times New Roman" pitchFamily="18" charset="0"/>
              </a:rPr>
              <a:t>Accuracy, curiosity, discernment, fairness, fearlessness, honesty, integrity (unity of thought, word, and deed), intuition, justice, optimism, purity, quest for knowledge, reason, self-analysis, sincerity, sprit of enquiry, synthesis, trust, truthfulness, and determination.</a:t>
            </a:r>
          </a:p>
        </p:txBody>
      </p:sp>
      <p:sp>
        <p:nvSpPr>
          <p:cNvPr id="4" name="Slide Number Placeholder 3"/>
          <p:cNvSpPr>
            <a:spLocks noGrp="1"/>
          </p:cNvSpPr>
          <p:nvPr>
            <p:ph type="sldNum" sz="quarter" idx="12"/>
          </p:nvPr>
        </p:nvSpPr>
        <p:spPr/>
        <p:txBody>
          <a:bodyPr/>
          <a:lstStyle/>
          <a:p>
            <a:fld id="{84BEBE02-988E-41EC-8085-284CE77B1076}" type="slidenum">
              <a:rPr lang="en-US" smtClean="0"/>
              <a:t>19</a:t>
            </a:fld>
            <a:endParaRPr lang="en-US"/>
          </a:p>
        </p:txBody>
      </p:sp>
      <p:sp>
        <p:nvSpPr>
          <p:cNvPr id="5" name="Rectangle 4"/>
          <p:cNvSpPr/>
          <p:nvPr/>
        </p:nvSpPr>
        <p:spPr>
          <a:xfrm>
            <a:off x="310960" y="563126"/>
            <a:ext cx="6492796" cy="461665"/>
          </a:xfrm>
          <a:prstGeom prst="rect">
            <a:avLst/>
          </a:prstGeom>
        </p:spPr>
        <p:txBody>
          <a:bodyPr wrap="square">
            <a:spAutoFit/>
          </a:bodyPr>
          <a:lstStyle/>
          <a:p>
            <a:pPr algn="just" fontAlgn="base"/>
            <a:r>
              <a:rPr lang="en-US" sz="2400" b="1" dirty="0">
                <a:solidFill>
                  <a:srgbClr val="0070C0"/>
                </a:solidFill>
                <a:latin typeface="Times New Roman" pitchFamily="18" charset="0"/>
                <a:cs typeface="Times New Roman" pitchFamily="18" charset="0"/>
              </a:rPr>
              <a:t>Values related to TRUTH are</a:t>
            </a:r>
            <a:r>
              <a:rPr lang="en-US" sz="24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135813435"/>
      </p:ext>
    </p:extLst>
  </p:cSld>
  <p:clrMapOvr>
    <a:masterClrMapping/>
  </p:clrMapOvr>
  <mc:AlternateContent xmlns:mc="http://schemas.openxmlformats.org/markup-compatibility/2006" xmlns:p14="http://schemas.microsoft.com/office/powerpoint/2010/main">
    <mc:Choice Requires="p14">
      <p:transition spd="slow" p14:dur="2000" advTm="36092"/>
    </mc:Choice>
    <mc:Fallback xmlns="">
      <p:transition spd="slow" advTm="36092"/>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11506199" cy="4038600"/>
          </a:xfrm>
        </p:spPr>
        <p:txBody>
          <a:bodyPr>
            <a:noAutofit/>
          </a:bodyPr>
          <a:lstStyle/>
          <a:p>
            <a:pPr marL="0" indent="0">
              <a:buNone/>
            </a:pPr>
            <a:endParaRPr lang="en-US" sz="3600" b="1" dirty="0">
              <a:solidFill>
                <a:srgbClr val="C00000"/>
              </a:solidFill>
              <a:latin typeface="Times New Roman" pitchFamily="18" charset="0"/>
              <a:cs typeface="Times New Roman" pitchFamily="18" charset="0"/>
            </a:endParaRPr>
          </a:p>
          <a:p>
            <a:pPr algn="just">
              <a:lnSpc>
                <a:spcPct val="150000"/>
              </a:lnSpc>
            </a:pPr>
            <a:r>
              <a:rPr lang="en-US" sz="3600" dirty="0">
                <a:latin typeface="Times New Roman" pitchFamily="18" charset="0"/>
                <a:cs typeface="Times New Roman" pitchFamily="18" charset="0"/>
              </a:rPr>
              <a:t>To define the  main types of  ‘Values’ .</a:t>
            </a:r>
          </a:p>
          <a:p>
            <a:pPr algn="just">
              <a:lnSpc>
                <a:spcPct val="150000"/>
              </a:lnSpc>
            </a:pPr>
            <a:r>
              <a:rPr lang="en-US" sz="3600" dirty="0">
                <a:latin typeface="Times New Roman" pitchFamily="18" charset="0"/>
                <a:cs typeface="Times New Roman" pitchFamily="18" charset="0"/>
              </a:rPr>
              <a:t>Importance of |Human Values </a:t>
            </a:r>
          </a:p>
          <a:p>
            <a:pPr algn="just">
              <a:lnSpc>
                <a:spcPct val="150000"/>
              </a:lnSpc>
            </a:pPr>
            <a:r>
              <a:rPr lang="en-US" sz="3600" dirty="0">
                <a:latin typeface="Times New Roman" pitchFamily="18" charset="0"/>
                <a:cs typeface="Times New Roman" pitchFamily="18" charset="0"/>
              </a:rPr>
              <a:t>To find out the difference between the types of  values. </a:t>
            </a:r>
            <a:endParaRPr lang="en-US" sz="3600" dirty="0">
              <a:solidFill>
                <a:srgbClr val="00206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6" name="Rectangle 5"/>
          <p:cNvSpPr/>
          <p:nvPr/>
        </p:nvSpPr>
        <p:spPr>
          <a:xfrm>
            <a:off x="226051" y="158996"/>
            <a:ext cx="11857463" cy="923330"/>
          </a:xfrm>
          <a:prstGeom prst="rect">
            <a:avLst/>
          </a:prstGeom>
          <a:solidFill>
            <a:srgbClr val="0070C0"/>
          </a:solidFill>
        </p:spPr>
        <p:txBody>
          <a:bodyPr wrap="square">
            <a:spAutoFit/>
          </a:bodyPr>
          <a:lstStyle/>
          <a:p>
            <a:pPr lvl="0" algn="ctr">
              <a:lnSpc>
                <a:spcPct val="150000"/>
              </a:lnSpc>
              <a:spcBef>
                <a:spcPts val="1200"/>
              </a:spcBef>
              <a:spcAft>
                <a:spcPts val="200"/>
              </a:spcAft>
              <a:buClr>
                <a:srgbClr val="1CADE4"/>
              </a:buClr>
              <a:buSzPct val="100000"/>
            </a:pPr>
            <a:r>
              <a:rPr lang="en-US" sz="3600" b="1" dirty="0">
                <a:solidFill>
                  <a:schemeClr val="bg1"/>
                </a:solidFill>
                <a:latin typeface="Times New Roman" pitchFamily="18" charset="0"/>
                <a:cs typeface="Times New Roman" pitchFamily="18" charset="0"/>
              </a:rPr>
              <a:t>Objectives </a:t>
            </a:r>
          </a:p>
        </p:txBody>
      </p:sp>
      <p:sp>
        <p:nvSpPr>
          <p:cNvPr id="7" name="Slide Number Placeholder 6"/>
          <p:cNvSpPr>
            <a:spLocks noGrp="1"/>
          </p:cNvSpPr>
          <p:nvPr>
            <p:ph type="sldNum" sz="quarter" idx="12"/>
          </p:nvPr>
        </p:nvSpPr>
        <p:spPr/>
        <p:txBody>
          <a:bodyPr/>
          <a:lstStyle/>
          <a:p>
            <a:fld id="{84BEBE02-988E-41EC-8085-284CE77B1076}" type="slidenum">
              <a:rPr lang="en-US" smtClean="0"/>
              <a:t>2</a:t>
            </a:fld>
            <a:endParaRPr lang="en-US"/>
          </a:p>
        </p:txBody>
      </p:sp>
    </p:spTree>
    <p:extLst>
      <p:ext uri="{BB962C8B-B14F-4D97-AF65-F5344CB8AC3E}">
        <p14:creationId xmlns:p14="http://schemas.microsoft.com/office/powerpoint/2010/main" val="3138427211"/>
      </p:ext>
    </p:extLst>
  </p:cSld>
  <p:clrMapOvr>
    <a:masterClrMapping/>
  </p:clrMapOvr>
  <mc:AlternateContent xmlns:mc="http://schemas.openxmlformats.org/markup-compatibility/2006" xmlns:p14="http://schemas.microsoft.com/office/powerpoint/2010/main">
    <mc:Choice Requires="p14">
      <p:transition spd="slow" p14:dur="2000" advTm="29105"/>
    </mc:Choice>
    <mc:Fallback xmlns="">
      <p:transition spd="slow" advTm="29105"/>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81000" y="1255363"/>
            <a:ext cx="11506200" cy="4642201"/>
          </a:xfrm>
        </p:spPr>
        <p:txBody>
          <a:bodyPr>
            <a:noAutofit/>
          </a:bodyPr>
          <a:lstStyle/>
          <a:p>
            <a:pPr marL="0" indent="0" algn="just">
              <a:lnSpc>
                <a:spcPct val="150000"/>
              </a:lnSpc>
              <a:buClr>
                <a:schemeClr val="tx2"/>
              </a:buClr>
              <a:buNone/>
            </a:pPr>
            <a:r>
              <a:rPr lang="en-US" sz="3600" dirty="0">
                <a:latin typeface="Times New Roman" pitchFamily="18" charset="0"/>
                <a:cs typeface="Times New Roman" pitchFamily="18" charset="0"/>
              </a:rPr>
              <a:t>Acceptance, affection, care, compassion, consideration, dedication, devotion, empathy, forbearance, forgiveness, friendship, generosity, gentleness, humanness, kindness, patience, patriotism, sacrifice, selflessness, service, sharing, sympathy, tolerance and trust</a:t>
            </a:r>
          </a:p>
        </p:txBody>
      </p:sp>
      <p:sp>
        <p:nvSpPr>
          <p:cNvPr id="2" name="Footer Placeholder 1"/>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84BEBE02-988E-41EC-8085-284CE77B1076}" type="slidenum">
              <a:rPr lang="en-US" smtClean="0"/>
              <a:t>20</a:t>
            </a:fld>
            <a:endParaRPr lang="en-US"/>
          </a:p>
        </p:txBody>
      </p:sp>
      <p:sp>
        <p:nvSpPr>
          <p:cNvPr id="6" name="Rectangle 5"/>
          <p:cNvSpPr/>
          <p:nvPr/>
        </p:nvSpPr>
        <p:spPr>
          <a:xfrm>
            <a:off x="154983" y="278969"/>
            <a:ext cx="11902698" cy="646331"/>
          </a:xfrm>
          <a:prstGeom prst="rect">
            <a:avLst/>
          </a:prstGeom>
          <a:solidFill>
            <a:srgbClr val="0070C0"/>
          </a:solidFill>
        </p:spPr>
        <p:txBody>
          <a:bodyPr wrap="square">
            <a:spAutoFit/>
          </a:bodyPr>
          <a:lstStyle/>
          <a:p>
            <a:pPr algn="just">
              <a:buClr>
                <a:schemeClr val="tx2"/>
              </a:buClr>
            </a:pPr>
            <a:r>
              <a:rPr lang="en-US" sz="3600" b="1" dirty="0">
                <a:solidFill>
                  <a:schemeClr val="bg1"/>
                </a:solidFill>
                <a:latin typeface="Times New Roman" pitchFamily="18" charset="0"/>
                <a:cs typeface="Times New Roman" pitchFamily="18" charset="0"/>
              </a:rPr>
              <a:t>4. Values related to LOVE are</a:t>
            </a:r>
            <a:r>
              <a:rPr lang="en-US" sz="3600" dirty="0">
                <a:solidFill>
                  <a:schemeClr val="bg1"/>
                </a:solidFill>
                <a:latin typeface="Times New Roman" pitchFamily="18" charset="0"/>
                <a:cs typeface="Times New Roman" pitchFamily="18" charset="0"/>
              </a:rPr>
              <a:t>: </a:t>
            </a:r>
          </a:p>
        </p:txBody>
      </p:sp>
    </p:spTree>
    <p:extLst>
      <p:ext uri="{BB962C8B-B14F-4D97-AF65-F5344CB8AC3E}">
        <p14:creationId xmlns:p14="http://schemas.microsoft.com/office/powerpoint/2010/main" val="1078619622"/>
      </p:ext>
    </p:extLst>
  </p:cSld>
  <p:clrMapOvr>
    <a:masterClrMapping/>
  </p:clrMapOvr>
  <mc:AlternateContent xmlns:mc="http://schemas.openxmlformats.org/markup-compatibility/2006" xmlns:p14="http://schemas.microsoft.com/office/powerpoint/2010/main">
    <mc:Choice Requires="p14">
      <p:transition spd="slow" p14:dur="2000" advTm="53443"/>
    </mc:Choice>
    <mc:Fallback xmlns="">
      <p:transition spd="slow" advTm="53443"/>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9320" y="1208867"/>
            <a:ext cx="11743377" cy="5159133"/>
          </a:xfrm>
        </p:spPr>
        <p:txBody>
          <a:bodyPr>
            <a:normAutofit/>
          </a:bodyPr>
          <a:lstStyle/>
          <a:p>
            <a:pPr marL="0" indent="0" algn="just">
              <a:lnSpc>
                <a:spcPct val="150000"/>
              </a:lnSpc>
              <a:buClr>
                <a:schemeClr val="tx2"/>
              </a:buClr>
              <a:buNone/>
            </a:pPr>
            <a:r>
              <a:rPr lang="en-US" sz="3600" b="1" dirty="0">
                <a:latin typeface="Times New Roman" pitchFamily="18" charset="0"/>
                <a:cs typeface="Times New Roman" pitchFamily="18" charset="0"/>
              </a:rPr>
              <a:t>Nonviolence</a:t>
            </a:r>
            <a:r>
              <a:rPr lang="en-US" sz="3600" dirty="0">
                <a:latin typeface="Times New Roman" pitchFamily="18" charset="0"/>
                <a:cs typeface="Times New Roman" pitchFamily="18" charset="0"/>
              </a:rPr>
              <a:t> is a value concept that is not only intended to shape individual attitudes and behavior but also group efforts organized to bring about, through peaceful means, a change in social conditions and practices that violate human rights.</a:t>
            </a:r>
          </a:p>
          <a:p>
            <a:pPr marL="0" indent="0" algn="just">
              <a:buClr>
                <a:schemeClr val="tx2"/>
              </a:buClr>
              <a:buNone/>
            </a:pPr>
            <a:endParaRPr lang="en-US" dirty="0">
              <a:latin typeface="Times New Roman" pitchFamily="18" charset="0"/>
              <a:cs typeface="Times New Roman" pitchFamily="18" charset="0"/>
            </a:endParaRPr>
          </a:p>
          <a:p>
            <a:pPr marL="0" indent="0" algn="just">
              <a:buClr>
                <a:schemeClr val="tx2"/>
              </a:buClr>
              <a:buNone/>
            </a:pPr>
            <a:endParaRPr lang="en-US" dirty="0">
              <a:latin typeface="Times New Roman" pitchFamily="18" charset="0"/>
              <a:cs typeface="Times New Roman" pitchFamily="18" charset="0"/>
            </a:endParaRPr>
          </a:p>
          <a:p>
            <a:pPr marL="400050" lvl="1" indent="0" algn="just">
              <a:buClr>
                <a:schemeClr val="tx2"/>
              </a:buClr>
              <a:buNone/>
            </a:pPr>
            <a:endParaRPr lang="en-US" sz="26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84BEBE02-988E-41EC-8085-284CE77B1076}" type="slidenum">
              <a:rPr lang="en-US" smtClean="0"/>
              <a:t>21</a:t>
            </a:fld>
            <a:endParaRPr lang="en-US"/>
          </a:p>
        </p:txBody>
      </p:sp>
      <p:sp>
        <p:nvSpPr>
          <p:cNvPr id="6" name="Rectangle 5"/>
          <p:cNvSpPr/>
          <p:nvPr/>
        </p:nvSpPr>
        <p:spPr>
          <a:xfrm>
            <a:off x="159321" y="222165"/>
            <a:ext cx="11882862" cy="646331"/>
          </a:xfrm>
          <a:prstGeom prst="rect">
            <a:avLst/>
          </a:prstGeom>
          <a:solidFill>
            <a:srgbClr val="0070C0"/>
          </a:solidFill>
        </p:spPr>
        <p:txBody>
          <a:bodyPr wrap="square">
            <a:spAutoFit/>
          </a:bodyPr>
          <a:lstStyle/>
          <a:p>
            <a:pPr algn="just">
              <a:buClr>
                <a:schemeClr val="tx2"/>
              </a:buClr>
            </a:pPr>
            <a:r>
              <a:rPr lang="en-US" sz="3600" b="1" dirty="0">
                <a:solidFill>
                  <a:schemeClr val="bg1"/>
                </a:solidFill>
                <a:latin typeface="Times New Roman" pitchFamily="18" charset="0"/>
                <a:cs typeface="Times New Roman" pitchFamily="18" charset="0"/>
              </a:rPr>
              <a:t>5. Values related to NON-VIOLENCE : </a:t>
            </a:r>
          </a:p>
        </p:txBody>
      </p:sp>
    </p:spTree>
    <p:extLst>
      <p:ext uri="{BB962C8B-B14F-4D97-AF65-F5344CB8AC3E}">
        <p14:creationId xmlns:p14="http://schemas.microsoft.com/office/powerpoint/2010/main" val="2542002088"/>
      </p:ext>
    </p:extLst>
  </p:cSld>
  <p:clrMapOvr>
    <a:masterClrMapping/>
  </p:clrMapOvr>
  <mc:AlternateContent xmlns:mc="http://schemas.openxmlformats.org/markup-compatibility/2006" xmlns:p14="http://schemas.microsoft.com/office/powerpoint/2010/main">
    <mc:Choice Requires="p14">
      <p:transition spd="slow" p14:dur="2000" advTm="143758"/>
    </mc:Choice>
    <mc:Fallback xmlns="">
      <p:transition spd="slow" advTm="143758"/>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273802" y="914400"/>
            <a:ext cx="11049000" cy="5943600"/>
          </a:xfrm>
        </p:spPr>
        <p:txBody>
          <a:bodyPr>
            <a:normAutofit/>
          </a:bodyPr>
          <a:lstStyle/>
          <a:p>
            <a:pPr marL="0" indent="0" algn="just">
              <a:buClr>
                <a:schemeClr val="tx2"/>
              </a:buClr>
              <a:buNone/>
            </a:pPr>
            <a:endParaRPr lang="en-US" dirty="0">
              <a:latin typeface="Times New Roman" pitchFamily="18" charset="0"/>
              <a:cs typeface="Times New Roman" pitchFamily="18" charset="0"/>
            </a:endParaRPr>
          </a:p>
          <a:p>
            <a:pPr marL="914400" lvl="1" indent="-514350" algn="just">
              <a:lnSpc>
                <a:spcPct val="150000"/>
              </a:lnSpc>
              <a:buClr>
                <a:srgbClr val="0070C0"/>
              </a:buClr>
              <a:buAutoNum type="alphaUcPeriod"/>
            </a:pPr>
            <a:r>
              <a:rPr lang="en-US" sz="3600" b="1" dirty="0">
                <a:solidFill>
                  <a:srgbClr val="0070C0"/>
                </a:solidFill>
                <a:latin typeface="Times New Roman" pitchFamily="18" charset="0"/>
                <a:cs typeface="Times New Roman" pitchFamily="18" charset="0"/>
              </a:rPr>
              <a:t>PSYCHOLOGICAL: </a:t>
            </a:r>
          </a:p>
          <a:p>
            <a:pPr marL="400050" lvl="1" indent="0" algn="just">
              <a:lnSpc>
                <a:spcPct val="150000"/>
              </a:lnSpc>
              <a:buClr>
                <a:schemeClr val="tx2"/>
              </a:buClr>
              <a:buNone/>
            </a:pPr>
            <a:r>
              <a:rPr lang="en-US" sz="4000" dirty="0">
                <a:latin typeface="Times New Roman" pitchFamily="18" charset="0"/>
                <a:cs typeface="Times New Roman" pitchFamily="18" charset="0"/>
              </a:rPr>
              <a:t>Benevolence, compassion, concern for others, consideration, forbearance, forgiveness, manners, happiness, loyalty, morality, and universal love</a:t>
            </a:r>
          </a:p>
        </p:txBody>
      </p:sp>
      <p:sp>
        <p:nvSpPr>
          <p:cNvPr id="2" name="Footer Placeholder 1"/>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84BEBE02-988E-41EC-8085-284CE77B1076}" type="slidenum">
              <a:rPr lang="en-US" smtClean="0"/>
              <a:t>22</a:t>
            </a:fld>
            <a:endParaRPr lang="en-US"/>
          </a:p>
        </p:txBody>
      </p:sp>
      <p:sp>
        <p:nvSpPr>
          <p:cNvPr id="4" name="Rectangle 3"/>
          <p:cNvSpPr/>
          <p:nvPr/>
        </p:nvSpPr>
        <p:spPr>
          <a:xfrm>
            <a:off x="273802" y="249080"/>
            <a:ext cx="11737384" cy="590931"/>
          </a:xfrm>
          <a:prstGeom prst="rect">
            <a:avLst/>
          </a:prstGeom>
          <a:solidFill>
            <a:srgbClr val="0070C0"/>
          </a:solidFill>
        </p:spPr>
        <p:txBody>
          <a:bodyPr wrap="square">
            <a:spAutoFit/>
          </a:bodyPr>
          <a:lstStyle/>
          <a:p>
            <a:pPr lvl="0" algn="just">
              <a:lnSpc>
                <a:spcPct val="90000"/>
              </a:lnSpc>
              <a:spcBef>
                <a:spcPts val="1000"/>
              </a:spcBef>
              <a:buClr>
                <a:srgbClr val="44546A"/>
              </a:buClr>
            </a:pPr>
            <a:r>
              <a:rPr lang="en-US" sz="3600" b="1" dirty="0">
                <a:solidFill>
                  <a:schemeClr val="bg1"/>
                </a:solidFill>
                <a:latin typeface="Times New Roman" pitchFamily="18" charset="0"/>
                <a:cs typeface="Times New Roman" pitchFamily="18" charset="0"/>
              </a:rPr>
              <a:t>5. Values related to NON-VIOLENCE are: </a:t>
            </a:r>
          </a:p>
        </p:txBody>
      </p:sp>
    </p:spTree>
    <p:extLst>
      <p:ext uri="{BB962C8B-B14F-4D97-AF65-F5344CB8AC3E}">
        <p14:creationId xmlns:p14="http://schemas.microsoft.com/office/powerpoint/2010/main" val="258763504"/>
      </p:ext>
    </p:extLst>
  </p:cSld>
  <p:clrMapOvr>
    <a:masterClrMapping/>
  </p:clrMapOvr>
  <mc:AlternateContent xmlns:mc="http://schemas.openxmlformats.org/markup-compatibility/2006" xmlns:p14="http://schemas.microsoft.com/office/powerpoint/2010/main">
    <mc:Choice Requires="p14">
      <p:transition spd="slow" p14:dur="2000" advTm="143758"/>
    </mc:Choice>
    <mc:Fallback xmlns="">
      <p:transition spd="slow" advTm="143758"/>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04800" y="873852"/>
            <a:ext cx="11430000" cy="5943600"/>
          </a:xfrm>
        </p:spPr>
        <p:txBody>
          <a:bodyPr>
            <a:normAutofit/>
          </a:bodyPr>
          <a:lstStyle/>
          <a:p>
            <a:pPr marL="0" indent="0" algn="just">
              <a:buClr>
                <a:schemeClr val="tx2"/>
              </a:buClr>
              <a:buNone/>
            </a:pPr>
            <a:endParaRPr lang="en-US" dirty="0">
              <a:latin typeface="Times New Roman" pitchFamily="18" charset="0"/>
              <a:cs typeface="Times New Roman" pitchFamily="18" charset="0"/>
            </a:endParaRPr>
          </a:p>
          <a:p>
            <a:pPr marL="400050" lvl="1" indent="0" algn="just">
              <a:buClr>
                <a:schemeClr val="tx2"/>
              </a:buClr>
              <a:buNone/>
            </a:pPr>
            <a:endParaRPr lang="en-US" sz="2600" dirty="0">
              <a:latin typeface="Times New Roman" pitchFamily="18" charset="0"/>
              <a:cs typeface="Times New Roman" pitchFamily="18" charset="0"/>
            </a:endParaRPr>
          </a:p>
          <a:p>
            <a:pPr marL="0" indent="-57150" algn="just">
              <a:lnSpc>
                <a:spcPct val="150000"/>
              </a:lnSpc>
              <a:buClr>
                <a:schemeClr val="tx2"/>
              </a:buClr>
              <a:buNone/>
            </a:pPr>
            <a:r>
              <a:rPr lang="en-US" sz="3600" b="1" dirty="0">
                <a:solidFill>
                  <a:srgbClr val="0070C0"/>
                </a:solidFill>
                <a:latin typeface="Times New Roman" pitchFamily="18" charset="0"/>
                <a:cs typeface="Times New Roman" pitchFamily="18" charset="0"/>
              </a:rPr>
              <a:t>B. SOCIAL</a:t>
            </a:r>
            <a:r>
              <a:rPr lang="en-US" sz="3600" dirty="0">
                <a:latin typeface="Times New Roman" pitchFamily="18" charset="0"/>
                <a:cs typeface="Times New Roman" pitchFamily="18" charset="0"/>
              </a:rPr>
              <a:t>: Appreciation of other cultures and religions, brotherhood, care of environment, citizenship, equality, harmlessness, national awareness, perseverance, respect for property, and social justice.</a:t>
            </a:r>
          </a:p>
        </p:txBody>
      </p:sp>
      <p:sp>
        <p:nvSpPr>
          <p:cNvPr id="2" name="Footer Placeholder 1"/>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84BEBE02-988E-41EC-8085-284CE77B1076}" type="slidenum">
              <a:rPr lang="en-US" smtClean="0"/>
              <a:t>23</a:t>
            </a:fld>
            <a:endParaRPr lang="en-US"/>
          </a:p>
        </p:txBody>
      </p:sp>
      <p:sp>
        <p:nvSpPr>
          <p:cNvPr id="7" name="Rectangle 6"/>
          <p:cNvSpPr/>
          <p:nvPr/>
        </p:nvSpPr>
        <p:spPr>
          <a:xfrm>
            <a:off x="273802" y="249080"/>
            <a:ext cx="11737384" cy="590931"/>
          </a:xfrm>
          <a:prstGeom prst="rect">
            <a:avLst/>
          </a:prstGeom>
          <a:solidFill>
            <a:srgbClr val="0070C0"/>
          </a:solidFill>
        </p:spPr>
        <p:txBody>
          <a:bodyPr wrap="square">
            <a:spAutoFit/>
          </a:bodyPr>
          <a:lstStyle/>
          <a:p>
            <a:pPr lvl="0" algn="just">
              <a:lnSpc>
                <a:spcPct val="90000"/>
              </a:lnSpc>
              <a:spcBef>
                <a:spcPts val="1000"/>
              </a:spcBef>
              <a:buClr>
                <a:srgbClr val="44546A"/>
              </a:buClr>
            </a:pPr>
            <a:r>
              <a:rPr lang="en-US" sz="3600" b="1" dirty="0">
                <a:solidFill>
                  <a:schemeClr val="bg1"/>
                </a:solidFill>
                <a:latin typeface="Times New Roman" pitchFamily="18" charset="0"/>
                <a:cs typeface="Times New Roman" pitchFamily="18" charset="0"/>
              </a:rPr>
              <a:t>5. Values related to NON-VIOLENCE are: </a:t>
            </a:r>
          </a:p>
        </p:txBody>
      </p:sp>
    </p:spTree>
    <p:extLst>
      <p:ext uri="{BB962C8B-B14F-4D97-AF65-F5344CB8AC3E}">
        <p14:creationId xmlns:p14="http://schemas.microsoft.com/office/powerpoint/2010/main" val="522963545"/>
      </p:ext>
    </p:extLst>
  </p:cSld>
  <p:clrMapOvr>
    <a:masterClrMapping/>
  </p:clrMapOvr>
  <mc:AlternateContent xmlns:mc="http://schemas.openxmlformats.org/markup-compatibility/2006" xmlns:p14="http://schemas.microsoft.com/office/powerpoint/2010/main">
    <mc:Choice Requires="p14">
      <p:transition spd="slow" p14:dur="2000" advTm="143758"/>
    </mc:Choice>
    <mc:Fallback xmlns="">
      <p:transition spd="slow" advTm="14375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v-SE"/>
              <a:t>@Dr.SangarJAFF     2022-2023</a:t>
            </a:r>
            <a:endParaRPr lang="en-US"/>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271181" y="0"/>
            <a:ext cx="7711019" cy="6848475"/>
          </a:xfrm>
          <a:prstGeom prst="rect">
            <a:avLst/>
          </a:prstGeom>
        </p:spPr>
      </p:pic>
      <p:sp>
        <p:nvSpPr>
          <p:cNvPr id="2" name="Slide Number Placeholder 1"/>
          <p:cNvSpPr>
            <a:spLocks noGrp="1"/>
          </p:cNvSpPr>
          <p:nvPr>
            <p:ph type="sldNum" sz="quarter" idx="12"/>
          </p:nvPr>
        </p:nvSpPr>
        <p:spPr/>
        <p:txBody>
          <a:bodyPr/>
          <a:lstStyle/>
          <a:p>
            <a:fld id="{84BEBE02-988E-41EC-8085-284CE77B1076}" type="slidenum">
              <a:rPr lang="en-US" smtClean="0"/>
              <a:t>24</a:t>
            </a:fld>
            <a:endParaRPr lang="en-US"/>
          </a:p>
        </p:txBody>
      </p:sp>
    </p:spTree>
    <p:extLst>
      <p:ext uri="{BB962C8B-B14F-4D97-AF65-F5344CB8AC3E}">
        <p14:creationId xmlns:p14="http://schemas.microsoft.com/office/powerpoint/2010/main" val="281811314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21EF-FE03-4041-AB7F-ACCA73835CAB}"/>
              </a:ext>
            </a:extLst>
          </p:cNvPr>
          <p:cNvSpPr>
            <a:spLocks noGrp="1"/>
          </p:cNvSpPr>
          <p:nvPr>
            <p:ph type="title"/>
          </p:nvPr>
        </p:nvSpPr>
        <p:spPr/>
        <p:txBody>
          <a:bodyPr/>
          <a:lstStyle/>
          <a:p>
            <a:pPr algn="ctr"/>
            <a:r>
              <a:rPr lang="en-US" dirty="0"/>
              <a:t>516 Ethics Essay Topics </a:t>
            </a:r>
          </a:p>
        </p:txBody>
      </p:sp>
      <p:sp>
        <p:nvSpPr>
          <p:cNvPr id="3" name="Content Placeholder 2">
            <a:extLst>
              <a:ext uri="{FF2B5EF4-FFF2-40B4-BE49-F238E27FC236}">
                <a16:creationId xmlns:a16="http://schemas.microsoft.com/office/drawing/2014/main" id="{2BAFFE9E-0DC6-C82D-8AFA-EAA004BFEEA7}"/>
              </a:ext>
            </a:extLst>
          </p:cNvPr>
          <p:cNvSpPr>
            <a:spLocks noGrp="1"/>
          </p:cNvSpPr>
          <p:nvPr>
            <p:ph idx="1"/>
          </p:nvPr>
        </p:nvSpPr>
        <p:spPr/>
        <p:txBody>
          <a:bodyPr>
            <a:normAutofit/>
          </a:bodyPr>
          <a:lstStyle/>
          <a:p>
            <a:pPr marL="0" indent="0">
              <a:buNone/>
            </a:pPr>
            <a:r>
              <a:rPr lang="en-US" sz="6000" dirty="0">
                <a:hlinkClick r:id="rId2"/>
              </a:rPr>
              <a:t>https://studycorgi.com/ideas/ethics-essay-topics/</a:t>
            </a:r>
            <a:endParaRPr lang="en-US" sz="6000" dirty="0"/>
          </a:p>
          <a:p>
            <a:pPr marL="0" indent="0">
              <a:buNone/>
            </a:pPr>
            <a:endParaRPr lang="en-US" sz="6000" dirty="0"/>
          </a:p>
        </p:txBody>
      </p:sp>
      <p:sp>
        <p:nvSpPr>
          <p:cNvPr id="4" name="Footer Placeholder 3">
            <a:extLst>
              <a:ext uri="{FF2B5EF4-FFF2-40B4-BE49-F238E27FC236}">
                <a16:creationId xmlns:a16="http://schemas.microsoft.com/office/drawing/2014/main" id="{8820A2D2-0E8E-6521-3235-DBDF5BAC4257}"/>
              </a:ext>
            </a:extLst>
          </p:cNvPr>
          <p:cNvSpPr>
            <a:spLocks noGrp="1"/>
          </p:cNvSpPr>
          <p:nvPr>
            <p:ph type="ftr" sz="quarter" idx="11"/>
          </p:nvPr>
        </p:nvSpPr>
        <p:spPr/>
        <p:txBody>
          <a:bodyPr/>
          <a:lstStyle/>
          <a:p>
            <a:r>
              <a:rPr lang="sv-SE"/>
              <a:t>@Dr.SangarJAFF     2022-2023</a:t>
            </a:r>
            <a:endParaRPr lang="en-US"/>
          </a:p>
        </p:txBody>
      </p:sp>
      <p:sp>
        <p:nvSpPr>
          <p:cNvPr id="5" name="Slide Number Placeholder 4">
            <a:extLst>
              <a:ext uri="{FF2B5EF4-FFF2-40B4-BE49-F238E27FC236}">
                <a16:creationId xmlns:a16="http://schemas.microsoft.com/office/drawing/2014/main" id="{F027AF86-0900-075F-1699-0C2FF6FFF813}"/>
              </a:ext>
            </a:extLst>
          </p:cNvPr>
          <p:cNvSpPr>
            <a:spLocks noGrp="1"/>
          </p:cNvSpPr>
          <p:nvPr>
            <p:ph type="sldNum" sz="quarter" idx="12"/>
          </p:nvPr>
        </p:nvSpPr>
        <p:spPr/>
        <p:txBody>
          <a:bodyPr/>
          <a:lstStyle/>
          <a:p>
            <a:fld id="{84BEBE02-988E-41EC-8085-284CE77B1076}" type="slidenum">
              <a:rPr lang="en-US" smtClean="0"/>
              <a:t>25</a:t>
            </a:fld>
            <a:endParaRPr lang="en-US"/>
          </a:p>
        </p:txBody>
      </p:sp>
    </p:spTree>
    <p:extLst>
      <p:ext uri="{BB962C8B-B14F-4D97-AF65-F5344CB8AC3E}">
        <p14:creationId xmlns:p14="http://schemas.microsoft.com/office/powerpoint/2010/main" val="362944729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2203" y="535259"/>
            <a:ext cx="9022597" cy="5602070"/>
          </a:xfrm>
        </p:spPr>
        <p:txBody>
          <a:bodyPr>
            <a:noAutofit/>
          </a:bodyPr>
          <a:lstStyle/>
          <a:p>
            <a:pPr algn="just">
              <a:lnSpc>
                <a:spcPct val="150000"/>
              </a:lnSpc>
            </a:pPr>
            <a:r>
              <a:rPr lang="en-US" sz="3600" dirty="0">
                <a:latin typeface="Times New Roman" pitchFamily="18" charset="0"/>
                <a:cs typeface="Times New Roman" pitchFamily="18" charset="0"/>
              </a:rPr>
              <a:t>A value </a:t>
            </a:r>
            <a:r>
              <a:rPr lang="en-US" sz="3600" b="1" dirty="0">
                <a:latin typeface="Times New Roman" pitchFamily="18" charset="0"/>
                <a:cs typeface="Times New Roman" pitchFamily="18" charset="0"/>
              </a:rPr>
              <a:t>is defined as a principle that promotes well-being or prevents harm</a:t>
            </a:r>
            <a:r>
              <a:rPr lang="en-US" sz="3600" dirty="0">
                <a:latin typeface="Times New Roman" pitchFamily="18" charset="0"/>
                <a:cs typeface="Times New Roman" pitchFamily="18" charset="0"/>
              </a:rPr>
              <a:t>.” </a:t>
            </a:r>
          </a:p>
          <a:p>
            <a:pPr algn="just">
              <a:lnSpc>
                <a:spcPct val="150000"/>
              </a:lnSpc>
            </a:pPr>
            <a:endParaRPr lang="en-US" sz="3600" dirty="0">
              <a:latin typeface="Times New Roman" pitchFamily="18" charset="0"/>
              <a:cs typeface="Times New Roman" pitchFamily="18" charset="0"/>
            </a:endParaRPr>
          </a:p>
          <a:p>
            <a:pPr algn="just">
              <a:lnSpc>
                <a:spcPct val="150000"/>
              </a:lnSpc>
            </a:pPr>
            <a:r>
              <a:rPr lang="en-US" sz="3600" dirty="0">
                <a:latin typeface="Times New Roman" pitchFamily="18" charset="0"/>
                <a:cs typeface="Times New Roman" pitchFamily="18" charset="0"/>
              </a:rPr>
              <a:t>Values are our guidelines for our success our paradigm about what is acceptable.” actions</a:t>
            </a:r>
            <a:endParaRPr lang="en-US" sz="3200" dirty="0">
              <a:solidFill>
                <a:srgbClr val="00206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4" name="Rectangle 3"/>
          <p:cNvSpPr/>
          <p:nvPr/>
        </p:nvSpPr>
        <p:spPr>
          <a:xfrm>
            <a:off x="0" y="0"/>
            <a:ext cx="2309247"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Definition </a:t>
            </a:r>
            <a:endParaRPr lang="en-US" b="1"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84BEBE02-988E-41EC-8085-284CE77B1076}" type="slidenum">
              <a:rPr lang="en-US" smtClean="0"/>
              <a:t>3</a:t>
            </a:fld>
            <a:endParaRPr lang="en-US"/>
          </a:p>
        </p:txBody>
      </p:sp>
    </p:spTree>
    <p:extLst>
      <p:ext uri="{BB962C8B-B14F-4D97-AF65-F5344CB8AC3E}">
        <p14:creationId xmlns:p14="http://schemas.microsoft.com/office/powerpoint/2010/main" val="1144809670"/>
      </p:ext>
    </p:extLst>
  </p:cSld>
  <p:clrMapOvr>
    <a:masterClrMapping/>
  </p:clrMapOvr>
  <mc:AlternateContent xmlns:mc="http://schemas.openxmlformats.org/markup-compatibility/2006" xmlns:p14="http://schemas.microsoft.com/office/powerpoint/2010/main">
    <mc:Choice Requires="p14">
      <p:transition spd="slow" p14:dur="2000" advTm="152284"/>
    </mc:Choice>
    <mc:Fallback xmlns="">
      <p:transition spd="slow" advTm="152284"/>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210" y="535259"/>
            <a:ext cx="9084590" cy="5555575"/>
          </a:xfrm>
        </p:spPr>
        <p:txBody>
          <a:bodyPr>
            <a:noAutofit/>
          </a:bodyPr>
          <a:lstStyle/>
          <a:p>
            <a:pPr marL="0" indent="0" algn="just">
              <a:lnSpc>
                <a:spcPct val="150000"/>
              </a:lnSpc>
              <a:buNone/>
            </a:pPr>
            <a:r>
              <a:rPr lang="en-US" sz="3200" b="1" dirty="0">
                <a:latin typeface="Times New Roman" pitchFamily="18" charset="0"/>
                <a:cs typeface="Times New Roman" pitchFamily="18" charset="0"/>
              </a:rPr>
              <a:t>Values</a:t>
            </a:r>
            <a:r>
              <a:rPr lang="en-US" sz="3200" dirty="0">
                <a:latin typeface="Times New Roman" pitchFamily="18" charset="0"/>
                <a:cs typeface="Times New Roman" pitchFamily="18" charset="0"/>
              </a:rPr>
              <a:t> are individual beliefs that motivate people to act one way or another. They serve as a guide for human behavior. </a:t>
            </a:r>
          </a:p>
          <a:p>
            <a:pPr marL="0" indent="0" algn="just">
              <a:lnSpc>
                <a:spcPct val="150000"/>
              </a:lnSpc>
              <a:buNone/>
            </a:pPr>
            <a:r>
              <a:rPr lang="en-US" sz="3200" dirty="0">
                <a:latin typeface="Times New Roman" pitchFamily="18" charset="0"/>
                <a:cs typeface="Times New Roman" pitchFamily="18" charset="0"/>
              </a:rPr>
              <a:t>Generally, people are predisposed to adopt the values that they are raised with. People also tend to believe that those values are “right” because they are the values of their particular culture.</a:t>
            </a:r>
          </a:p>
        </p:txBody>
      </p:sp>
      <p:sp>
        <p:nvSpPr>
          <p:cNvPr id="2" name="Footer Placeholder 1"/>
          <p:cNvSpPr>
            <a:spLocks noGrp="1"/>
          </p:cNvSpPr>
          <p:nvPr>
            <p:ph type="ftr" sz="quarter" idx="11"/>
          </p:nvPr>
        </p:nvSpPr>
        <p:spPr/>
        <p:txBody>
          <a:bodyPr/>
          <a:lstStyle/>
          <a:p>
            <a:pPr>
              <a:defRPr/>
            </a:pPr>
            <a:r>
              <a:rPr lang="en-US" b="1">
                <a:solidFill>
                  <a:srgbClr val="C00000"/>
                </a:solidFill>
              </a:rPr>
              <a:t>@Dr.SangarJAFF     2022-2023</a:t>
            </a:r>
            <a:endParaRPr lang="en-US" b="1" dirty="0">
              <a:solidFill>
                <a:srgbClr val="C00000"/>
              </a:solidFill>
            </a:endParaRPr>
          </a:p>
        </p:txBody>
      </p:sp>
      <p:sp>
        <p:nvSpPr>
          <p:cNvPr id="4" name="Rectangle 3"/>
          <p:cNvSpPr/>
          <p:nvPr/>
        </p:nvSpPr>
        <p:spPr>
          <a:xfrm>
            <a:off x="0" y="0"/>
            <a:ext cx="2479729"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Definition </a:t>
            </a:r>
            <a:endParaRPr lang="en-US"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84BEBE02-988E-41EC-8085-284CE77B1076}" type="slidenum">
              <a:rPr lang="en-US" smtClean="0"/>
              <a:t>4</a:t>
            </a:fld>
            <a:endParaRPr lang="en-US"/>
          </a:p>
        </p:txBody>
      </p:sp>
    </p:spTree>
    <p:extLst>
      <p:ext uri="{BB962C8B-B14F-4D97-AF65-F5344CB8AC3E}">
        <p14:creationId xmlns:p14="http://schemas.microsoft.com/office/powerpoint/2010/main" val="392434711"/>
      </p:ext>
    </p:extLst>
  </p:cSld>
  <p:clrMapOvr>
    <a:masterClrMapping/>
  </p:clrMapOvr>
  <mc:AlternateContent xmlns:mc="http://schemas.openxmlformats.org/markup-compatibility/2006" xmlns:p14="http://schemas.microsoft.com/office/powerpoint/2010/main">
    <mc:Choice Requires="p14">
      <p:transition spd="slow" p14:dur="2000" advTm="152284"/>
    </mc:Choice>
    <mc:Fallback xmlns="">
      <p:transition spd="slow" advTm="15228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16" y="148150"/>
            <a:ext cx="11871702" cy="983228"/>
          </a:xfrm>
          <a:solidFill>
            <a:srgbClr val="0070C0"/>
          </a:solidFill>
        </p:spPr>
        <p:txBody>
          <a:bodyPr>
            <a:normAutofit/>
          </a:bodyPr>
          <a:lstStyle/>
          <a:p>
            <a:pPr algn="ctr"/>
            <a:r>
              <a:rPr lang="en-US" sz="3600" b="1" dirty="0">
                <a:solidFill>
                  <a:schemeClr val="bg1"/>
                </a:solidFill>
                <a:latin typeface="Times New Roman" pitchFamily="18" charset="0"/>
                <a:cs typeface="Times New Roman" pitchFamily="18" charset="0"/>
              </a:rPr>
              <a:t>Ethical values </a:t>
            </a:r>
          </a:p>
        </p:txBody>
      </p:sp>
      <p:sp>
        <p:nvSpPr>
          <p:cNvPr id="3" name="Content Placeholder 2"/>
          <p:cNvSpPr>
            <a:spLocks noGrp="1"/>
          </p:cNvSpPr>
          <p:nvPr>
            <p:ph idx="1"/>
          </p:nvPr>
        </p:nvSpPr>
        <p:spPr>
          <a:xfrm>
            <a:off x="838200" y="1825625"/>
            <a:ext cx="7086600" cy="4351338"/>
          </a:xfrm>
        </p:spPr>
        <p:txBody>
          <a:bodyPr/>
          <a:lstStyle/>
          <a:p>
            <a:pPr marL="0" indent="0" algn="just">
              <a:lnSpc>
                <a:spcPct val="150000"/>
              </a:lnSpc>
              <a:buNone/>
            </a:pPr>
            <a:r>
              <a:rPr lang="en-US" sz="3600" dirty="0">
                <a:latin typeface="Times New Roman" pitchFamily="18" charset="0"/>
                <a:cs typeface="Times New Roman" pitchFamily="18" charset="0"/>
              </a:rPr>
              <a:t>Ethical values provide the moral compass by which we live our lives and make decisions: 'doing the right thing' because it's the right thing to do</a:t>
            </a:r>
            <a:endParaRPr lang="en-US" dirty="0"/>
          </a:p>
          <a:p>
            <a:endParaRPr lang="en-US" dirty="0"/>
          </a:p>
        </p:txBody>
      </p:sp>
      <p:sp>
        <p:nvSpPr>
          <p:cNvPr id="4" name="Footer Placeholder 3"/>
          <p:cNvSpPr>
            <a:spLocks noGrp="1"/>
          </p:cNvSpPr>
          <p:nvPr>
            <p:ph type="ftr" sz="quarter" idx="11"/>
          </p:nvPr>
        </p:nvSpPr>
        <p:spPr/>
        <p:txBody>
          <a:bodyPr/>
          <a:lstStyle/>
          <a:p>
            <a:pPr>
              <a:defRPr/>
            </a:pPr>
            <a:r>
              <a:rPr lang="sv-SE">
                <a:solidFill>
                  <a:prstClr val="black">
                    <a:tint val="75000"/>
                  </a:prstClr>
                </a:solidFill>
              </a:rPr>
              <a:t>@Dr.SangarJAFF     2022-2023</a:t>
            </a:r>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10366D0-1947-4749-95E7-4E871E2864BE}" type="slidenum">
              <a:rPr lang="ar-IQ" smtClean="0">
                <a:solidFill>
                  <a:prstClr val="black">
                    <a:tint val="75000"/>
                  </a:prstClr>
                </a:solidFill>
              </a:rPr>
              <a:pPr>
                <a:defRPr/>
              </a:pPr>
              <a:t>5</a:t>
            </a:fld>
            <a:endParaRPr lang="ar-IQ">
              <a:solidFill>
                <a:prstClr val="black">
                  <a:tint val="75000"/>
                </a:prstClr>
              </a:solidFill>
            </a:endParaRPr>
          </a:p>
        </p:txBody>
      </p:sp>
      <p:pic>
        <p:nvPicPr>
          <p:cNvPr id="6" name="Picture 5">
            <a:extLst>
              <a:ext uri="{FF2B5EF4-FFF2-40B4-BE49-F238E27FC236}">
                <a16:creationId xmlns:a16="http://schemas.microsoft.com/office/drawing/2014/main" id="{A12C6727-9F15-520B-F4D5-77E9B22487DC}"/>
              </a:ext>
            </a:extLst>
          </p:cNvPr>
          <p:cNvPicPr>
            <a:picLocks noChangeAspect="1"/>
          </p:cNvPicPr>
          <p:nvPr/>
        </p:nvPicPr>
        <p:blipFill>
          <a:blip r:embed="rId2"/>
          <a:stretch>
            <a:fillRect/>
          </a:stretch>
        </p:blipFill>
        <p:spPr>
          <a:xfrm>
            <a:off x="8049491" y="2209799"/>
            <a:ext cx="4003027" cy="2847109"/>
          </a:xfrm>
          <a:prstGeom prst="rect">
            <a:avLst/>
          </a:prstGeom>
        </p:spPr>
      </p:pic>
    </p:spTree>
    <p:extLst>
      <p:ext uri="{BB962C8B-B14F-4D97-AF65-F5344CB8AC3E}">
        <p14:creationId xmlns:p14="http://schemas.microsoft.com/office/powerpoint/2010/main" val="1193012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6" y="194648"/>
            <a:ext cx="11949194" cy="905736"/>
          </a:xfrm>
          <a:solidFill>
            <a:srgbClr val="0070C0"/>
          </a:solidFill>
        </p:spPr>
        <p:txBody>
          <a:bodyPr>
            <a:normAutofit/>
          </a:bodyPr>
          <a:lstStyle/>
          <a:p>
            <a:pPr algn="ctr"/>
            <a:r>
              <a:rPr lang="en-US" sz="3600" b="1" dirty="0">
                <a:solidFill>
                  <a:schemeClr val="bg1"/>
                </a:solidFill>
                <a:latin typeface="Times New Roman" pitchFamily="18" charset="0"/>
                <a:cs typeface="Times New Roman" pitchFamily="18" charset="0"/>
              </a:rPr>
              <a:t>Ethics </a:t>
            </a:r>
            <a:r>
              <a:rPr lang="en-US" sz="3600" b="1" dirty="0" err="1">
                <a:solidFill>
                  <a:schemeClr val="bg1"/>
                </a:solidFill>
                <a:latin typeface="Times New Roman" pitchFamily="18" charset="0"/>
                <a:cs typeface="Times New Roman" pitchFamily="18" charset="0"/>
              </a:rPr>
              <a:t>vs</a:t>
            </a:r>
            <a:r>
              <a:rPr lang="en-US" sz="3600" b="1" dirty="0">
                <a:solidFill>
                  <a:schemeClr val="bg1"/>
                </a:solidFill>
                <a:latin typeface="Times New Roman" pitchFamily="18" charset="0"/>
                <a:cs typeface="Times New Roman" pitchFamily="18" charset="0"/>
              </a:rPr>
              <a:t>  values </a:t>
            </a:r>
          </a:p>
        </p:txBody>
      </p:sp>
      <p:sp>
        <p:nvSpPr>
          <p:cNvPr id="3" name="Content Placeholder 2"/>
          <p:cNvSpPr>
            <a:spLocks noGrp="1"/>
          </p:cNvSpPr>
          <p:nvPr>
            <p:ph idx="1"/>
          </p:nvPr>
        </p:nvSpPr>
        <p:spPr/>
        <p:txBody>
          <a:bodyPr>
            <a:normAutofit/>
          </a:bodyPr>
          <a:lstStyle/>
          <a:p>
            <a:pPr marL="0" indent="0" algn="just">
              <a:lnSpc>
                <a:spcPct val="150000"/>
              </a:lnSpc>
              <a:buNone/>
            </a:pPr>
            <a:r>
              <a:rPr lang="en-US" sz="3600" b="1" dirty="0">
                <a:latin typeface="Times New Roman" pitchFamily="18" charset="0"/>
                <a:cs typeface="Times New Roman" pitchFamily="18" charset="0"/>
              </a:rPr>
              <a:t>Ethics</a:t>
            </a:r>
            <a:r>
              <a:rPr lang="en-US" sz="3600" dirty="0">
                <a:latin typeface="Times New Roman" pitchFamily="18" charset="0"/>
                <a:cs typeface="Times New Roman" pitchFamily="18" charset="0"/>
              </a:rPr>
              <a:t> refers to the guidelines for conduct, that address questions of morality. </a:t>
            </a:r>
          </a:p>
          <a:p>
            <a:pPr marL="0" indent="0" algn="just">
              <a:lnSpc>
                <a:spcPct val="150000"/>
              </a:lnSpc>
              <a:buNone/>
            </a:pPr>
            <a:r>
              <a:rPr lang="en-US" sz="3600" b="1" dirty="0">
                <a:latin typeface="Times New Roman" pitchFamily="18" charset="0"/>
                <a:cs typeface="Times New Roman" pitchFamily="18" charset="0"/>
              </a:rPr>
              <a:t>Value</a:t>
            </a:r>
            <a:r>
              <a:rPr lang="en-US" sz="3600" dirty="0">
                <a:latin typeface="Times New Roman" pitchFamily="18" charset="0"/>
                <a:cs typeface="Times New Roman" pitchFamily="18" charset="0"/>
              </a:rPr>
              <a:t> provides the principles and ideals upon which judgement is made of what is more important.</a:t>
            </a:r>
          </a:p>
          <a:p>
            <a:pPr marL="0" indent="0" algn="just">
              <a:lnSpc>
                <a:spcPct val="150000"/>
              </a:lnSpc>
              <a:buNone/>
            </a:pPr>
            <a:endParaRPr lang="en-US" sz="3600" dirty="0">
              <a:latin typeface="Times New Roman" pitchFamily="18" charset="0"/>
              <a:cs typeface="Times New Roman" pitchFamily="18" charset="0"/>
            </a:endParaRP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sv-SE">
                <a:solidFill>
                  <a:prstClr val="black">
                    <a:tint val="75000"/>
                  </a:prstClr>
                </a:solidFill>
              </a:rPr>
              <a:t>@Dr.SangarJAFF     2022-2023</a:t>
            </a:r>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10366D0-1947-4749-95E7-4E871E2864BE}" type="slidenum">
              <a:rPr lang="ar-IQ" smtClean="0">
                <a:solidFill>
                  <a:prstClr val="black">
                    <a:tint val="75000"/>
                  </a:prstClr>
                </a:solidFill>
              </a:rPr>
              <a:pPr>
                <a:defRPr/>
              </a:pPr>
              <a:t>6</a:t>
            </a:fld>
            <a:endParaRPr lang="ar-IQ">
              <a:solidFill>
                <a:prstClr val="black">
                  <a:tint val="75000"/>
                </a:prstClr>
              </a:solidFill>
            </a:endParaRPr>
          </a:p>
        </p:txBody>
      </p:sp>
    </p:spTree>
    <p:extLst>
      <p:ext uri="{BB962C8B-B14F-4D97-AF65-F5344CB8AC3E}">
        <p14:creationId xmlns:p14="http://schemas.microsoft.com/office/powerpoint/2010/main" val="6406390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16" y="148150"/>
            <a:ext cx="11871702" cy="983228"/>
          </a:xfrm>
          <a:solidFill>
            <a:srgbClr val="0070C0"/>
          </a:solidFill>
        </p:spPr>
        <p:txBody>
          <a:bodyPr>
            <a:normAutofit/>
          </a:bodyPr>
          <a:lstStyle/>
          <a:p>
            <a:pPr algn="ctr"/>
            <a:r>
              <a:rPr lang="en-US" sz="3600" b="1" dirty="0">
                <a:solidFill>
                  <a:schemeClr val="bg1"/>
                </a:solidFill>
                <a:latin typeface="Times New Roman" pitchFamily="18" charset="0"/>
                <a:cs typeface="Times New Roman" pitchFamily="18" charset="0"/>
              </a:rPr>
              <a:t>Ethics and values </a:t>
            </a:r>
          </a:p>
        </p:txBody>
      </p:sp>
      <p:sp>
        <p:nvSpPr>
          <p:cNvPr id="3" name="Content Placeholder 2"/>
          <p:cNvSpPr>
            <a:spLocks noGrp="1"/>
          </p:cNvSpPr>
          <p:nvPr>
            <p:ph idx="1"/>
          </p:nvPr>
        </p:nvSpPr>
        <p:spPr/>
        <p:txBody>
          <a:bodyPr/>
          <a:lstStyle/>
          <a:p>
            <a:pPr marL="0" indent="0" algn="just">
              <a:lnSpc>
                <a:spcPct val="150000"/>
              </a:lnSpc>
              <a:buNone/>
            </a:pPr>
            <a:r>
              <a:rPr lang="en-US" sz="3600" dirty="0">
                <a:latin typeface="Times New Roman" pitchFamily="18" charset="0"/>
                <a:cs typeface="Times New Roman" pitchFamily="18" charset="0"/>
              </a:rPr>
              <a:t>Ethics and values are important in every aspect of life, when we have to make a choice between two things, wherein ethics determine what is right, values determine what is important.</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sv-SE">
                <a:solidFill>
                  <a:prstClr val="black">
                    <a:tint val="75000"/>
                  </a:prstClr>
                </a:solidFill>
              </a:rPr>
              <a:t>@Dr.SangarJAFF     2022-2023</a:t>
            </a:r>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10366D0-1947-4749-95E7-4E871E2864BE}" type="slidenum">
              <a:rPr lang="ar-IQ" smtClean="0">
                <a:solidFill>
                  <a:prstClr val="black">
                    <a:tint val="75000"/>
                  </a:prstClr>
                </a:solidFill>
              </a:rPr>
              <a:pPr>
                <a:defRPr/>
              </a:pPr>
              <a:t>7</a:t>
            </a:fld>
            <a:endParaRPr lang="ar-IQ">
              <a:solidFill>
                <a:prstClr val="black">
                  <a:tint val="75000"/>
                </a:prstClr>
              </a:solidFill>
            </a:endParaRPr>
          </a:p>
        </p:txBody>
      </p:sp>
    </p:spTree>
    <p:extLst>
      <p:ext uri="{BB962C8B-B14F-4D97-AF65-F5344CB8AC3E}">
        <p14:creationId xmlns:p14="http://schemas.microsoft.com/office/powerpoint/2010/main" val="102222792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64" y="225640"/>
            <a:ext cx="11561736" cy="859241"/>
          </a:xfrm>
          <a:solidFill>
            <a:srgbClr val="0070C0"/>
          </a:solidFill>
        </p:spPr>
        <p:txBody>
          <a:bodyPr>
            <a:normAutofit/>
          </a:bodyPr>
          <a:lstStyle/>
          <a:p>
            <a:pPr algn="ctr"/>
            <a:r>
              <a:rPr lang="en-US" sz="3600" b="1" dirty="0">
                <a:solidFill>
                  <a:schemeClr val="bg1"/>
                </a:solidFill>
                <a:latin typeface="Times New Roman" pitchFamily="18" charset="0"/>
                <a:cs typeface="Times New Roman" pitchFamily="18" charset="0"/>
              </a:rPr>
              <a:t>Importance of Human Values  </a:t>
            </a:r>
          </a:p>
        </p:txBody>
      </p:sp>
      <p:sp>
        <p:nvSpPr>
          <p:cNvPr id="3" name="Content Placeholder 2"/>
          <p:cNvSpPr>
            <a:spLocks noGrp="1"/>
          </p:cNvSpPr>
          <p:nvPr>
            <p:ph idx="1"/>
          </p:nvPr>
        </p:nvSpPr>
        <p:spPr>
          <a:xfrm>
            <a:off x="371959" y="1298682"/>
            <a:ext cx="11298265" cy="4351338"/>
          </a:xfrm>
        </p:spPr>
        <p:txBody>
          <a:bodyPr>
            <a:noAutofit/>
          </a:bodyPr>
          <a:lstStyle/>
          <a:p>
            <a:pPr marL="742950" indent="-742950" algn="just">
              <a:lnSpc>
                <a:spcPct val="150000"/>
              </a:lnSpc>
              <a:buFont typeface="+mj-lt"/>
              <a:buAutoNum type="arabicPeriod"/>
            </a:pPr>
            <a:r>
              <a:rPr lang="en-US" sz="3600" dirty="0">
                <a:latin typeface="Times New Roman" pitchFamily="18" charset="0"/>
                <a:cs typeface="Times New Roman" pitchFamily="18" charset="0"/>
              </a:rPr>
              <a:t>Provides understanding of the attitudes, motivation and </a:t>
            </a:r>
            <a:r>
              <a:rPr lang="en-US" sz="3600" dirty="0" err="1">
                <a:latin typeface="Times New Roman" pitchFamily="18" charset="0"/>
                <a:cs typeface="Times New Roman" pitchFamily="18" charset="0"/>
              </a:rPr>
              <a:t>behaviours</a:t>
            </a:r>
            <a:endParaRPr lang="en-US" sz="3600" dirty="0">
              <a:latin typeface="Times New Roman" pitchFamily="18" charset="0"/>
              <a:cs typeface="Times New Roman" pitchFamily="18" charset="0"/>
            </a:endParaRPr>
          </a:p>
          <a:p>
            <a:pPr marL="742950" indent="-742950" algn="just">
              <a:lnSpc>
                <a:spcPct val="150000"/>
              </a:lnSpc>
              <a:buFont typeface="+mj-lt"/>
              <a:buAutoNum type="arabicPeriod"/>
            </a:pPr>
            <a:r>
              <a:rPr lang="en-US" sz="3600" dirty="0">
                <a:latin typeface="Times New Roman" pitchFamily="18" charset="0"/>
                <a:cs typeface="Times New Roman" pitchFamily="18" charset="0"/>
              </a:rPr>
              <a:t>Influences our perception of the world around us </a:t>
            </a:r>
          </a:p>
          <a:p>
            <a:pPr marL="742950" indent="-742950" algn="just">
              <a:lnSpc>
                <a:spcPct val="150000"/>
              </a:lnSpc>
              <a:buFont typeface="+mj-lt"/>
              <a:buAutoNum type="arabicPeriod"/>
            </a:pPr>
            <a:r>
              <a:rPr lang="en-US" sz="3600" dirty="0">
                <a:latin typeface="Times New Roman" pitchFamily="18" charset="0"/>
                <a:cs typeface="Times New Roman" pitchFamily="18" charset="0"/>
              </a:rPr>
              <a:t>Represents interpretation of “right and wrong” </a:t>
            </a:r>
          </a:p>
          <a:p>
            <a:pPr marL="742950" indent="-742950" algn="just">
              <a:lnSpc>
                <a:spcPct val="150000"/>
              </a:lnSpc>
              <a:buFont typeface="+mj-lt"/>
              <a:buAutoNum type="arabicPeriod"/>
            </a:pPr>
            <a:r>
              <a:rPr lang="en-US" sz="3600" dirty="0">
                <a:latin typeface="Times New Roman" pitchFamily="18" charset="0"/>
                <a:cs typeface="Times New Roman" pitchFamily="18" charset="0"/>
              </a:rPr>
              <a:t>Provides a way to understand humans and </a:t>
            </a:r>
            <a:r>
              <a:rPr lang="en-US" sz="3600" dirty="0" err="1">
                <a:latin typeface="Times New Roman" pitchFamily="18" charset="0"/>
                <a:cs typeface="Times New Roman" pitchFamily="18" charset="0"/>
              </a:rPr>
              <a:t>organisation</a:t>
            </a:r>
            <a:r>
              <a:rPr lang="en-US" sz="36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sv-SE">
                <a:solidFill>
                  <a:prstClr val="black">
                    <a:tint val="75000"/>
                  </a:prstClr>
                </a:solidFill>
              </a:rPr>
              <a:t>@Dr.SangarJAFF     2022-2023</a:t>
            </a:r>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10366D0-1947-4749-95E7-4E871E2864BE}" type="slidenum">
              <a:rPr lang="ar-IQ" smtClean="0">
                <a:solidFill>
                  <a:prstClr val="black">
                    <a:tint val="75000"/>
                  </a:prstClr>
                </a:solidFill>
              </a:rPr>
              <a:pPr>
                <a:defRPr/>
              </a:pPr>
              <a:t>8</a:t>
            </a:fld>
            <a:endParaRPr lang="ar-IQ">
              <a:solidFill>
                <a:prstClr val="black">
                  <a:tint val="75000"/>
                </a:prstClr>
              </a:solidFill>
            </a:endParaRPr>
          </a:p>
        </p:txBody>
      </p:sp>
    </p:spTree>
    <p:extLst>
      <p:ext uri="{BB962C8B-B14F-4D97-AF65-F5344CB8AC3E}">
        <p14:creationId xmlns:p14="http://schemas.microsoft.com/office/powerpoint/2010/main" val="33351394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838200"/>
            <a:ext cx="11582400" cy="5120482"/>
          </a:xfrm>
        </p:spPr>
        <p:txBody>
          <a:bodyPr>
            <a:noAutofit/>
          </a:bodyPr>
          <a:lstStyle/>
          <a:p>
            <a:pPr marL="0" indent="0" algn="just">
              <a:buClr>
                <a:schemeClr val="tx2"/>
              </a:buClr>
              <a:buNone/>
            </a:pPr>
            <a:r>
              <a:rPr lang="en-US" sz="3600" b="1" dirty="0">
                <a:solidFill>
                  <a:srgbClr val="0070C0"/>
                </a:solidFill>
                <a:latin typeface="Times New Roman" pitchFamily="18" charset="0"/>
                <a:cs typeface="Times New Roman" pitchFamily="18" charset="0"/>
              </a:rPr>
              <a:t>Personal Values </a:t>
            </a:r>
            <a:r>
              <a:rPr lang="en-US" sz="3600" dirty="0">
                <a:solidFill>
                  <a:prstClr val="black"/>
                </a:solidFill>
                <a:latin typeface="Times New Roman" pitchFamily="18" charset="0"/>
                <a:cs typeface="Times New Roman" pitchFamily="18" charset="0"/>
              </a:rPr>
              <a:t>are defined as: </a:t>
            </a:r>
          </a:p>
          <a:p>
            <a:pPr marL="0" indent="0" algn="just">
              <a:lnSpc>
                <a:spcPct val="150000"/>
              </a:lnSpc>
              <a:buClr>
                <a:schemeClr val="tx2"/>
              </a:buClr>
              <a:buNone/>
            </a:pPr>
            <a:r>
              <a:rPr lang="en-US" sz="3600" dirty="0">
                <a:solidFill>
                  <a:prstClr val="black"/>
                </a:solidFill>
                <a:latin typeface="Times New Roman" pitchFamily="18" charset="0"/>
                <a:cs typeface="Times New Roman" pitchFamily="18" charset="0"/>
              </a:rPr>
              <a:t>“</a:t>
            </a:r>
            <a:r>
              <a:rPr lang="en-US" sz="3600" dirty="0">
                <a:latin typeface="Times New Roman" pitchFamily="18" charset="0"/>
                <a:cs typeface="Times New Roman" pitchFamily="18" charset="0"/>
              </a:rPr>
              <a:t>Emotional beliefs in principles regarded as particularly favorable or important for the individual.” </a:t>
            </a:r>
          </a:p>
          <a:p>
            <a:pPr marL="0" indent="0" algn="just">
              <a:buClr>
                <a:schemeClr val="tx2"/>
              </a:buClr>
              <a:buNone/>
            </a:pPr>
            <a:endParaRPr lang="en-US" sz="3600" dirty="0">
              <a:solidFill>
                <a:prstClr val="black"/>
              </a:solidFill>
              <a:latin typeface="Times New Roman" pitchFamily="18" charset="0"/>
              <a:cs typeface="Times New Roman" pitchFamily="18" charset="0"/>
            </a:endParaRPr>
          </a:p>
          <a:p>
            <a:pPr marL="0" indent="0" algn="just">
              <a:lnSpc>
                <a:spcPct val="150000"/>
              </a:lnSpc>
              <a:buClr>
                <a:schemeClr val="tx2"/>
              </a:buClr>
              <a:buNone/>
            </a:pPr>
            <a:r>
              <a:rPr lang="en-US" sz="3600" dirty="0">
                <a:solidFill>
                  <a:prstClr val="black"/>
                </a:solidFill>
                <a:latin typeface="Times New Roman" pitchFamily="18" charset="0"/>
                <a:cs typeface="Times New Roman" pitchFamily="18" charset="0"/>
              </a:rPr>
              <a:t>Our values associate emotions to our </a:t>
            </a:r>
            <a:r>
              <a:rPr lang="en-US" sz="3600" b="1" dirty="0">
                <a:solidFill>
                  <a:prstClr val="black"/>
                </a:solidFill>
                <a:latin typeface="Times New Roman" pitchFamily="18" charset="0"/>
                <a:cs typeface="Times New Roman" pitchFamily="18" charset="0"/>
              </a:rPr>
              <a:t>experiences</a:t>
            </a:r>
            <a:r>
              <a:rPr lang="en-US" sz="3600" dirty="0">
                <a:solidFill>
                  <a:prstClr val="black"/>
                </a:solidFill>
                <a:latin typeface="Times New Roman" pitchFamily="18" charset="0"/>
                <a:cs typeface="Times New Roman" pitchFamily="18" charset="0"/>
              </a:rPr>
              <a:t> and </a:t>
            </a:r>
            <a:r>
              <a:rPr lang="en-US" sz="3600" b="1" dirty="0">
                <a:solidFill>
                  <a:prstClr val="black"/>
                </a:solidFill>
                <a:latin typeface="Times New Roman" pitchFamily="18" charset="0"/>
                <a:cs typeface="Times New Roman" pitchFamily="18" charset="0"/>
              </a:rPr>
              <a:t>guide our choices</a:t>
            </a:r>
            <a:r>
              <a:rPr lang="en-US" sz="3600" dirty="0">
                <a:solidFill>
                  <a:prstClr val="black"/>
                </a:solidFill>
                <a:latin typeface="Times New Roman" pitchFamily="18" charset="0"/>
                <a:cs typeface="Times New Roman" pitchFamily="18" charset="0"/>
              </a:rPr>
              <a:t>, </a:t>
            </a:r>
            <a:r>
              <a:rPr lang="en-US" sz="3600" b="1" dirty="0">
                <a:solidFill>
                  <a:prstClr val="black"/>
                </a:solidFill>
                <a:latin typeface="Times New Roman" pitchFamily="18" charset="0"/>
                <a:cs typeface="Times New Roman" pitchFamily="18" charset="0"/>
              </a:rPr>
              <a:t>decisions</a:t>
            </a:r>
            <a:r>
              <a:rPr lang="en-US" sz="3600" dirty="0">
                <a:solidFill>
                  <a:prstClr val="black"/>
                </a:solidFill>
                <a:latin typeface="Times New Roman" pitchFamily="18" charset="0"/>
                <a:cs typeface="Times New Roman" pitchFamily="18" charset="0"/>
              </a:rPr>
              <a:t> and</a:t>
            </a:r>
            <a:r>
              <a:rPr lang="en-US" sz="3600" dirty="0">
                <a:latin typeface="Times New Roman" pitchFamily="18" charset="0"/>
                <a:cs typeface="Times New Roman" pitchFamily="18" charset="0"/>
              </a:rPr>
              <a:t> </a:t>
            </a:r>
            <a:r>
              <a:rPr lang="en-US" sz="3600" b="1" dirty="0">
                <a:latin typeface="Times New Roman" pitchFamily="18" charset="0"/>
                <a:cs typeface="Times New Roman" pitchFamily="18" charset="0"/>
              </a:rPr>
              <a:t>actions </a:t>
            </a:r>
            <a:endParaRPr lang="en-US" sz="3600" b="1" dirty="0">
              <a:solidFill>
                <a:srgbClr val="FF0000"/>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sz="1050" b="1">
                <a:solidFill>
                  <a:srgbClr val="C00000"/>
                </a:solidFill>
              </a:rPr>
              <a:t>@Dr.SangarJAFF     2022-2023</a:t>
            </a:r>
            <a:endParaRPr lang="en-US" sz="1050" b="1" dirty="0">
              <a:solidFill>
                <a:srgbClr val="C00000"/>
              </a:solidFill>
            </a:endParaRPr>
          </a:p>
        </p:txBody>
      </p:sp>
      <p:sp>
        <p:nvSpPr>
          <p:cNvPr id="2" name="Slide Number Placeholder 1"/>
          <p:cNvSpPr>
            <a:spLocks noGrp="1"/>
          </p:cNvSpPr>
          <p:nvPr>
            <p:ph type="sldNum" sz="quarter" idx="12"/>
          </p:nvPr>
        </p:nvSpPr>
        <p:spPr/>
        <p:txBody>
          <a:bodyPr/>
          <a:lstStyle/>
          <a:p>
            <a:fld id="{84BEBE02-988E-41EC-8085-284CE77B1076}" type="slidenum">
              <a:rPr lang="en-US" smtClean="0"/>
              <a:t>9</a:t>
            </a:fld>
            <a:endParaRPr lang="en-US"/>
          </a:p>
        </p:txBody>
      </p:sp>
    </p:spTree>
    <p:extLst>
      <p:ext uri="{BB962C8B-B14F-4D97-AF65-F5344CB8AC3E}">
        <p14:creationId xmlns:p14="http://schemas.microsoft.com/office/powerpoint/2010/main" val="3337076824"/>
      </p:ext>
    </p:extLst>
  </p:cSld>
  <p:clrMapOvr>
    <a:masterClrMapping/>
  </p:clrMapOvr>
  <mc:AlternateContent xmlns:mc="http://schemas.openxmlformats.org/markup-compatibility/2006" xmlns:p14="http://schemas.microsoft.com/office/powerpoint/2010/main">
    <mc:Choice Requires="p14">
      <p:transition spd="slow" p14:dur="2000" advTm="106797"/>
    </mc:Choice>
    <mc:Fallback xmlns="">
      <p:transition spd="slow" advTm="10679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1441</TotalTime>
  <Words>1269</Words>
  <Application>Microsoft Office PowerPoint</Application>
  <PresentationFormat>Widescreen</PresentationFormat>
  <Paragraphs>152</Paragraphs>
  <Slides>25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Tahoma</vt:lpstr>
      <vt:lpstr>Times New Roman</vt:lpstr>
      <vt:lpstr>Office Theme</vt:lpstr>
      <vt:lpstr>Ethical Values   </vt:lpstr>
      <vt:lpstr>PowerPoint Presentation</vt:lpstr>
      <vt:lpstr>PowerPoint Presentation</vt:lpstr>
      <vt:lpstr>PowerPoint Presentation</vt:lpstr>
      <vt:lpstr>Ethical values </vt:lpstr>
      <vt:lpstr>Ethics vs  values </vt:lpstr>
      <vt:lpstr>Ethics and values </vt:lpstr>
      <vt:lpstr>Importance of Human Values  </vt:lpstr>
      <vt:lpstr>PowerPoint Presentation</vt:lpstr>
      <vt:lpstr>PowerPoint Presentation</vt:lpstr>
      <vt:lpstr>PowerPoint Presentation</vt:lpstr>
      <vt:lpstr>The term “self-help” usually refers to the following areas of independent behavior:</vt:lpstr>
      <vt:lpstr>The term “self-help” usually refers to the following areas of independent behavior: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516 Ethics Essay Topics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Epidemiology</dc:title>
  <dc:creator>Amr Service Center</dc:creator>
  <cp:lastModifiedBy>Dr.Sangar AHMED</cp:lastModifiedBy>
  <cp:revision>97</cp:revision>
  <cp:lastPrinted>2022-01-24T10:38:52Z</cp:lastPrinted>
  <dcterms:created xsi:type="dcterms:W3CDTF">2020-10-12T18:28:31Z</dcterms:created>
  <dcterms:modified xsi:type="dcterms:W3CDTF">2023-02-19T20:30:03Z</dcterms:modified>
</cp:coreProperties>
</file>