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5" r:id="rId3"/>
    <p:sldId id="257" r:id="rId4"/>
    <p:sldId id="261" r:id="rId5"/>
    <p:sldId id="282" r:id="rId6"/>
    <p:sldId id="267" r:id="rId7"/>
    <p:sldId id="303" r:id="rId8"/>
    <p:sldId id="270" r:id="rId9"/>
    <p:sldId id="271" r:id="rId10"/>
    <p:sldId id="269" r:id="rId11"/>
    <p:sldId id="272" r:id="rId12"/>
    <p:sldId id="273" r:id="rId13"/>
    <p:sldId id="304" r:id="rId14"/>
    <p:sldId id="276" r:id="rId15"/>
    <p:sldId id="305" r:id="rId16"/>
    <p:sldId id="306" r:id="rId17"/>
    <p:sldId id="307" r:id="rId18"/>
    <p:sldId id="308" r:id="rId19"/>
    <p:sldId id="309" r:id="rId20"/>
    <p:sldId id="278" r:id="rId21"/>
    <p:sldId id="280" r:id="rId22"/>
    <p:sldId id="281" r:id="rId23"/>
    <p:sldId id="315" r:id="rId24"/>
    <p:sldId id="310" r:id="rId25"/>
    <p:sldId id="262" r:id="rId26"/>
    <p:sldId id="285" r:id="rId27"/>
    <p:sldId id="290" r:id="rId28"/>
    <p:sldId id="288" r:id="rId29"/>
    <p:sldId id="292" r:id="rId30"/>
    <p:sldId id="293" r:id="rId31"/>
    <p:sldId id="296" r:id="rId32"/>
    <p:sldId id="297" r:id="rId33"/>
    <p:sldId id="312" r:id="rId34"/>
    <p:sldId id="294" r:id="rId35"/>
    <p:sldId id="295" r:id="rId36"/>
    <p:sldId id="314" r:id="rId37"/>
    <p:sldId id="313" r:id="rId38"/>
    <p:sldId id="298" r:id="rId39"/>
    <p:sldId id="299" r:id="rId40"/>
    <p:sldId id="301" r:id="rId41"/>
    <p:sldId id="300" r:id="rId42"/>
    <p:sldId id="311" r:id="rId43"/>
    <p:sldId id="316" r:id="rId4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4.xml"/><Relationship Id="rId3" Type="http://schemas.openxmlformats.org/officeDocument/2006/relationships/slide" Target="slides/slide4.xml"/><Relationship Id="rId7" Type="http://schemas.openxmlformats.org/officeDocument/2006/relationships/slide" Target="slides/slide21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5.xml"/><Relationship Id="rId5" Type="http://schemas.openxmlformats.org/officeDocument/2006/relationships/slide" Target="slides/slide7.xml"/><Relationship Id="rId4" Type="http://schemas.openxmlformats.org/officeDocument/2006/relationships/slide" Target="slides/slide6.xml"/><Relationship Id="rId9" Type="http://schemas.openxmlformats.org/officeDocument/2006/relationships/slide" Target="slides/slide4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EOR-Water Injection System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14840ADA-DFCB-41CD-9588-C08D03DA67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81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1E5D7E0B-9C9C-4E5D-A38A-65D7FAD436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6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71241-0A80-46CA-9313-8F0CD030DB8D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D941EC-5D1B-4669-ACC1-38D7F0616DBE}" type="slidenum">
              <a:rPr lang="en-US"/>
              <a:pPr/>
              <a:t>15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7E0B-9C9C-4E5D-A38A-65D7FAD436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4C96-00AD-47C8-91D7-FF96EFA63FA1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4995739-8711-43CF-A934-4585CF4E364C}" type="slidenum">
              <a:rPr lang="en-US" smtClean="0"/>
              <a:pPr lvl="1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87E8-74DD-49E4-AE39-F6C56FFBB14E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8796B83-2EF5-4509-91E8-D1DC808C9BEC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3007-5434-440B-B4B7-137AB31B6A13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D5068F3-D316-48F9-9D1B-090D300DF083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15188" y="644207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1500A0D6-21CA-4629-BE53-15276C66299E}" type="datetime1">
              <a:rPr lang="en-US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25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99313" y="6148388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50268BAA-2757-40B4-98CB-EC6D5B9B7476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15188" y="644207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A17D22CA-52BB-4ADD-A039-0C1094A4CCE8}" type="datetime1">
              <a:rPr lang="en-US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25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99313" y="6148388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F0C009C5-F884-4425-93C6-1C904DBC4127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BEE7-C6A7-4CA0-AB85-2EADA07AA88E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CDC2341-DCBC-424C-9325-88D3D61DE926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C211-5F06-4211-B781-AD75D199CA3D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A9ED230-A24E-42C5-B022-69AB6C0267EC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3B2E-5213-4F40-825F-95B55A5D6941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569AA8F-2E36-4E57-8279-A046E4694984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5328-97FD-4D20-B6BD-57DE6ACE61C7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043DBA7-FB30-4B9D-A49E-17BF400D53DC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B672-051B-4C18-B4CB-F2C14DD9171E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6B98A52-2ED2-49F8-BDA1-A1C633CD3E8E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77BE-543A-45F5-BD15-83CADA2955FA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236C608-437D-4D42-95EF-D2B2501D89D6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322D7-72A1-411D-AD28-4897E3AD4D42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4D6D731-1298-4ED3-BE86-D65C4ACF3FB8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02A86-ACBE-4BB7-B704-CA5B438D2C2D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lvl="1"/>
            <a:fld id="{A99E43F1-90AB-4D6C-AA51-15DB4797A697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564DF5-523A-4B41-A057-15579C59CF06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1"/>
            <a:fld id="{0CDA2BC5-8905-40AE-ADCA-2D44DF2275DE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fshore-technology.com/contractors/hydraulics/voith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fshore-technology.com/contractors/pumps/hayward_tyl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2667000"/>
            <a:ext cx="5945187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Water Injection and Gas Injection Systems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1A5DC24-6AC1-485E-A4FD-EC1FC9C1F71B}" type="slidenum">
              <a:rPr lang="en-US"/>
              <a:pPr lvl="1"/>
              <a:t>1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Seawater Lift Pump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229600" cy="4389120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Multistage centrifugal submersible pumps </a:t>
            </a:r>
          </a:p>
          <a:p>
            <a:r>
              <a:rPr lang="en-US" sz="2800">
                <a:latin typeface="Arial" charset="0"/>
              </a:rPr>
              <a:t>Installed within separate caissons</a:t>
            </a:r>
          </a:p>
          <a:p>
            <a:r>
              <a:rPr lang="en-US" sz="2800">
                <a:latin typeface="Arial" charset="0"/>
              </a:rPr>
              <a:t>Sea water will be drawn from depth of 20 meter below sea water surface</a:t>
            </a:r>
          </a:p>
          <a:p>
            <a:r>
              <a:rPr lang="en-US" sz="2800">
                <a:latin typeface="Arial" charset="0"/>
              </a:rPr>
              <a:t>Casing material is Cu-Ni</a:t>
            </a:r>
          </a:p>
          <a:p>
            <a:r>
              <a:rPr lang="en-US" sz="2800">
                <a:latin typeface="Arial" charset="0"/>
              </a:rPr>
              <a:t>Impeller material is Al-Bronze</a:t>
            </a:r>
          </a:p>
          <a:p>
            <a:r>
              <a:rPr lang="en-US" sz="2800">
                <a:latin typeface="Arial" charset="0"/>
              </a:rPr>
              <a:t>Normally 3 x 50 % pumps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B8EF6DE-A5C3-49C2-8841-B9EC12BBE98B}" type="slidenum">
              <a:rPr lang="en-US"/>
              <a:pPr lvl="1"/>
              <a:t>10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Filtration Packages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2133600"/>
            <a:ext cx="3810000" cy="1143000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Coarse Filters</a:t>
            </a:r>
          </a:p>
          <a:p>
            <a:r>
              <a:rPr lang="en-US" sz="2800">
                <a:latin typeface="Arial" charset="0"/>
              </a:rPr>
              <a:t>Fine Filters</a:t>
            </a:r>
          </a:p>
        </p:txBody>
      </p:sp>
      <p:pic>
        <p:nvPicPr>
          <p:cNvPr id="29703" name="Picture 7" descr="picture of filtration system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5025" y="2057400"/>
            <a:ext cx="3810000" cy="3733800"/>
          </a:xfrm>
          <a:noFill/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47C4772-A1F4-4C61-B66E-59ECED6A7F29}" type="slidenum">
              <a:rPr lang="en-US"/>
              <a:pPr lvl="1"/>
              <a:t>11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Coarse Filtration Package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6137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2 x 100 % automatically backwashed vertical filters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Removal efficiency of these filters is 98 % of particles above 80 micron present in sea water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The filter elements are made of wedge wire screen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Backwashing is automatic and controlled by timer but over-ridden by differential pressure across the filter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Filter elements are sequentially backwashed thus maintaining filtration during cleaning cycle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pPr lvl="1"/>
            <a:fld id="{1BA22D48-0B36-4AB5-A080-825A648D2FC6}" type="slidenum">
              <a:rPr lang="en-US"/>
              <a:pPr lvl="1"/>
              <a:t>12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Fine Filtration Package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530225" y="1905000"/>
            <a:ext cx="8461375" cy="4114800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Fine filters are vertical dual media filters</a:t>
            </a:r>
          </a:p>
          <a:p>
            <a:r>
              <a:rPr lang="en-US" sz="2800" dirty="0">
                <a:latin typeface="Arial" charset="0"/>
              </a:rPr>
              <a:t>Capable of removing 98% of particles above 2 micron</a:t>
            </a:r>
          </a:p>
          <a:p>
            <a:r>
              <a:rPr lang="en-US" sz="2800" dirty="0">
                <a:latin typeface="Arial" charset="0"/>
              </a:rPr>
              <a:t>Two filters will be operating with one filter being backwashed or standby</a:t>
            </a:r>
          </a:p>
          <a:p>
            <a:r>
              <a:rPr lang="en-US" sz="2800" dirty="0">
                <a:latin typeface="Arial" charset="0"/>
              </a:rPr>
              <a:t>Backwashing is carried out by sequential operation controlled by DCS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7E76999C-33C1-429D-981B-B0832E437A16}" type="slidenum">
              <a:rPr lang="en-US"/>
              <a:pPr lvl="1"/>
              <a:t>13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Deaeration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Deaeration is the process of removal of oxygen from water to avoid corrosion in pipes and to prevent bacteria growth which will plug the reservoir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Sea water deaeration tower where oxygen is stripped from sea water under vacuum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Vacuum deaeration is a combination of physical and thermodynamic operations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Vacuum deaeration system consists of a deaerator tower, vacuum pumps, ejector and vacuum vent tank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pPr lvl="1"/>
            <a:fld id="{A61E3E62-E10C-4B9A-9F32-B34EC5888C4D}" type="slidenum">
              <a:rPr lang="en-US"/>
              <a:pPr lvl="1"/>
              <a:t>14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3200" dirty="0"/>
              <a:t>Vacuum </a:t>
            </a:r>
            <a:r>
              <a:rPr lang="en-US" sz="3200" dirty="0" err="1"/>
              <a:t>Deaeration</a:t>
            </a:r>
            <a:endParaRPr lang="en-US" sz="3200" dirty="0"/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9B898AAC-3EE6-4263-86C7-DEF40B23E31B}" type="slidenum">
              <a:rPr lang="en-US"/>
              <a:pPr lvl="1"/>
              <a:t>15</a:t>
            </a:fld>
            <a:endParaRPr lang="en-US" dirty="0">
              <a:latin typeface="Times New Roman" pitchFamily="18" charset="0"/>
            </a:endParaRPr>
          </a:p>
        </p:txBody>
      </p:sp>
      <p:grpSp>
        <p:nvGrpSpPr>
          <p:cNvPr id="72713" name="Group 9"/>
          <p:cNvGrpSpPr>
            <a:grpSpLocks/>
          </p:cNvGrpSpPr>
          <p:nvPr/>
        </p:nvGrpSpPr>
        <p:grpSpPr bwMode="auto">
          <a:xfrm>
            <a:off x="3503613" y="1676400"/>
            <a:ext cx="1296987" cy="3962400"/>
            <a:chOff x="2015" y="1104"/>
            <a:chExt cx="577" cy="1919"/>
          </a:xfrm>
        </p:grpSpPr>
        <p:sp>
          <p:nvSpPr>
            <p:cNvPr id="72709" name="AutoShape 5"/>
            <p:cNvSpPr>
              <a:spLocks noChangeArrowheads="1"/>
            </p:cNvSpPr>
            <p:nvPr/>
          </p:nvSpPr>
          <p:spPr bwMode="auto">
            <a:xfrm rot="-5359787">
              <a:off x="2183" y="936"/>
              <a:ext cx="240" cy="575"/>
            </a:xfrm>
            <a:prstGeom prst="flowChartDelay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72710" name="AutoShape 6"/>
            <p:cNvSpPr>
              <a:spLocks noChangeArrowheads="1"/>
            </p:cNvSpPr>
            <p:nvPr/>
          </p:nvSpPr>
          <p:spPr bwMode="auto">
            <a:xfrm rot="-16240496">
              <a:off x="2183" y="2615"/>
              <a:ext cx="240" cy="576"/>
            </a:xfrm>
            <a:prstGeom prst="flowChartDelay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2016" y="1344"/>
              <a:ext cx="576" cy="14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</p:grpSp>
      <p:grpSp>
        <p:nvGrpSpPr>
          <p:cNvPr id="72744" name="Group 40"/>
          <p:cNvGrpSpPr>
            <a:grpSpLocks/>
          </p:cNvGrpSpPr>
          <p:nvPr/>
        </p:nvGrpSpPr>
        <p:grpSpPr bwMode="auto">
          <a:xfrm>
            <a:off x="3505200" y="3141663"/>
            <a:ext cx="1295400" cy="668337"/>
            <a:chOff x="2208" y="2123"/>
            <a:chExt cx="816" cy="277"/>
          </a:xfrm>
        </p:grpSpPr>
        <p:sp>
          <p:nvSpPr>
            <p:cNvPr id="72714" name="Rectangle 10"/>
            <p:cNvSpPr>
              <a:spLocks noChangeArrowheads="1"/>
            </p:cNvSpPr>
            <p:nvPr/>
          </p:nvSpPr>
          <p:spPr bwMode="auto">
            <a:xfrm>
              <a:off x="2208" y="2123"/>
              <a:ext cx="816" cy="27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72716" name="Line 12"/>
            <p:cNvSpPr>
              <a:spLocks noChangeShapeType="1"/>
            </p:cNvSpPr>
            <p:nvPr/>
          </p:nvSpPr>
          <p:spPr bwMode="auto">
            <a:xfrm flipH="1">
              <a:off x="2208" y="2123"/>
              <a:ext cx="816" cy="2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17" name="Line 13"/>
            <p:cNvSpPr>
              <a:spLocks noChangeShapeType="1"/>
            </p:cNvSpPr>
            <p:nvPr/>
          </p:nvSpPr>
          <p:spPr bwMode="auto">
            <a:xfrm>
              <a:off x="2208" y="2123"/>
              <a:ext cx="816" cy="2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</p:grpSp>
      <p:grpSp>
        <p:nvGrpSpPr>
          <p:cNvPr id="72745" name="Group 41"/>
          <p:cNvGrpSpPr>
            <a:grpSpLocks/>
          </p:cNvGrpSpPr>
          <p:nvPr/>
        </p:nvGrpSpPr>
        <p:grpSpPr bwMode="auto">
          <a:xfrm>
            <a:off x="3505200" y="3979863"/>
            <a:ext cx="1295400" cy="592137"/>
            <a:chOff x="2208" y="2459"/>
            <a:chExt cx="816" cy="277"/>
          </a:xfrm>
        </p:grpSpPr>
        <p:sp>
          <p:nvSpPr>
            <p:cNvPr id="72715" name="Rectangle 11"/>
            <p:cNvSpPr>
              <a:spLocks noChangeArrowheads="1"/>
            </p:cNvSpPr>
            <p:nvPr/>
          </p:nvSpPr>
          <p:spPr bwMode="auto">
            <a:xfrm>
              <a:off x="2208" y="2459"/>
              <a:ext cx="816" cy="27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72718" name="Line 14"/>
            <p:cNvSpPr>
              <a:spLocks noChangeShapeType="1"/>
            </p:cNvSpPr>
            <p:nvPr/>
          </p:nvSpPr>
          <p:spPr bwMode="auto">
            <a:xfrm flipH="1">
              <a:off x="2208" y="2459"/>
              <a:ext cx="816" cy="2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2208" y="2459"/>
              <a:ext cx="816" cy="2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4038600" y="2335213"/>
            <a:ext cx="215900" cy="4841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 flipH="1">
            <a:off x="3505200" y="2971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grpSp>
        <p:nvGrpSpPr>
          <p:cNvPr id="72730" name="Group 26"/>
          <p:cNvGrpSpPr>
            <a:grpSpLocks/>
          </p:cNvGrpSpPr>
          <p:nvPr/>
        </p:nvGrpSpPr>
        <p:grpSpPr bwMode="auto">
          <a:xfrm>
            <a:off x="4267200" y="2362200"/>
            <a:ext cx="215900" cy="176213"/>
            <a:chOff x="2544" y="1632"/>
            <a:chExt cx="96" cy="96"/>
          </a:xfrm>
        </p:grpSpPr>
        <p:sp>
          <p:nvSpPr>
            <p:cNvPr id="72727" name="Line 23"/>
            <p:cNvSpPr>
              <a:spLocks noChangeShapeType="1"/>
            </p:cNvSpPr>
            <p:nvPr/>
          </p:nvSpPr>
          <p:spPr bwMode="auto">
            <a:xfrm flipV="1">
              <a:off x="2544" y="163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28" name="Line 24"/>
            <p:cNvSpPr>
              <a:spLocks noChangeShapeType="1"/>
            </p:cNvSpPr>
            <p:nvPr/>
          </p:nvSpPr>
          <p:spPr bwMode="auto">
            <a:xfrm>
              <a:off x="2544" y="1680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29" name="Line 25"/>
            <p:cNvSpPr>
              <a:spLocks noChangeShapeType="1"/>
            </p:cNvSpPr>
            <p:nvPr/>
          </p:nvSpPr>
          <p:spPr bwMode="auto">
            <a:xfrm>
              <a:off x="2544" y="16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</p:grpSp>
      <p:grpSp>
        <p:nvGrpSpPr>
          <p:cNvPr id="72731" name="Group 27"/>
          <p:cNvGrpSpPr>
            <a:grpSpLocks/>
          </p:cNvGrpSpPr>
          <p:nvPr/>
        </p:nvGrpSpPr>
        <p:grpSpPr bwMode="auto">
          <a:xfrm>
            <a:off x="4267200" y="2643188"/>
            <a:ext cx="215900" cy="176212"/>
            <a:chOff x="2544" y="1632"/>
            <a:chExt cx="96" cy="96"/>
          </a:xfrm>
        </p:grpSpPr>
        <p:sp>
          <p:nvSpPr>
            <p:cNvPr id="72732" name="Line 28"/>
            <p:cNvSpPr>
              <a:spLocks noChangeShapeType="1"/>
            </p:cNvSpPr>
            <p:nvPr/>
          </p:nvSpPr>
          <p:spPr bwMode="auto">
            <a:xfrm flipV="1">
              <a:off x="2544" y="163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33" name="Line 29"/>
            <p:cNvSpPr>
              <a:spLocks noChangeShapeType="1"/>
            </p:cNvSpPr>
            <p:nvPr/>
          </p:nvSpPr>
          <p:spPr bwMode="auto">
            <a:xfrm>
              <a:off x="2544" y="1680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34" name="Line 30"/>
            <p:cNvSpPr>
              <a:spLocks noChangeShapeType="1"/>
            </p:cNvSpPr>
            <p:nvPr/>
          </p:nvSpPr>
          <p:spPr bwMode="auto">
            <a:xfrm>
              <a:off x="2544" y="16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72735" name="Line 31"/>
          <p:cNvSpPr>
            <a:spLocks noChangeShapeType="1"/>
          </p:cNvSpPr>
          <p:nvPr/>
        </p:nvSpPr>
        <p:spPr bwMode="auto">
          <a:xfrm flipV="1">
            <a:off x="41148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grpSp>
        <p:nvGrpSpPr>
          <p:cNvPr id="72736" name="Group 32"/>
          <p:cNvGrpSpPr>
            <a:grpSpLocks/>
          </p:cNvGrpSpPr>
          <p:nvPr/>
        </p:nvGrpSpPr>
        <p:grpSpPr bwMode="auto">
          <a:xfrm rot="10808007">
            <a:off x="3810000" y="2362200"/>
            <a:ext cx="215900" cy="176213"/>
            <a:chOff x="2544" y="1632"/>
            <a:chExt cx="96" cy="96"/>
          </a:xfrm>
        </p:grpSpPr>
        <p:sp>
          <p:nvSpPr>
            <p:cNvPr id="72737" name="Line 33"/>
            <p:cNvSpPr>
              <a:spLocks noChangeShapeType="1"/>
            </p:cNvSpPr>
            <p:nvPr/>
          </p:nvSpPr>
          <p:spPr bwMode="auto">
            <a:xfrm flipV="1">
              <a:off x="2544" y="163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38" name="Line 34"/>
            <p:cNvSpPr>
              <a:spLocks noChangeShapeType="1"/>
            </p:cNvSpPr>
            <p:nvPr/>
          </p:nvSpPr>
          <p:spPr bwMode="auto">
            <a:xfrm>
              <a:off x="2544" y="1680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39" name="Line 35"/>
            <p:cNvSpPr>
              <a:spLocks noChangeShapeType="1"/>
            </p:cNvSpPr>
            <p:nvPr/>
          </p:nvSpPr>
          <p:spPr bwMode="auto">
            <a:xfrm>
              <a:off x="2544" y="16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</p:grpSp>
      <p:grpSp>
        <p:nvGrpSpPr>
          <p:cNvPr id="72740" name="Group 36"/>
          <p:cNvGrpSpPr>
            <a:grpSpLocks/>
          </p:cNvGrpSpPr>
          <p:nvPr/>
        </p:nvGrpSpPr>
        <p:grpSpPr bwMode="auto">
          <a:xfrm rot="10808007">
            <a:off x="3810000" y="2643188"/>
            <a:ext cx="215900" cy="176212"/>
            <a:chOff x="2544" y="1632"/>
            <a:chExt cx="96" cy="96"/>
          </a:xfrm>
        </p:grpSpPr>
        <p:sp>
          <p:nvSpPr>
            <p:cNvPr id="72741" name="Line 37"/>
            <p:cNvSpPr>
              <a:spLocks noChangeShapeType="1"/>
            </p:cNvSpPr>
            <p:nvPr/>
          </p:nvSpPr>
          <p:spPr bwMode="auto">
            <a:xfrm flipV="1">
              <a:off x="2544" y="163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42" name="Line 38"/>
            <p:cNvSpPr>
              <a:spLocks noChangeShapeType="1"/>
            </p:cNvSpPr>
            <p:nvPr/>
          </p:nvSpPr>
          <p:spPr bwMode="auto">
            <a:xfrm>
              <a:off x="2544" y="1680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  <p:sp>
          <p:nvSpPr>
            <p:cNvPr id="72743" name="Line 39"/>
            <p:cNvSpPr>
              <a:spLocks noChangeShapeType="1"/>
            </p:cNvSpPr>
            <p:nvPr/>
          </p:nvSpPr>
          <p:spPr bwMode="auto">
            <a:xfrm>
              <a:off x="2544" y="16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72746" name="Line 42"/>
          <p:cNvSpPr>
            <a:spLocks noChangeShapeType="1"/>
          </p:cNvSpPr>
          <p:nvPr/>
        </p:nvSpPr>
        <p:spPr bwMode="auto">
          <a:xfrm>
            <a:off x="1295400" y="2971800"/>
            <a:ext cx="2209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48" name="AutoShape 44"/>
          <p:cNvSpPr>
            <a:spLocks noChangeArrowheads="1"/>
          </p:cNvSpPr>
          <p:nvPr/>
        </p:nvSpPr>
        <p:spPr bwMode="auto">
          <a:xfrm>
            <a:off x="762000" y="2819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49" name="AutoShape 45"/>
          <p:cNvSpPr>
            <a:spLocks noChangeArrowheads="1"/>
          </p:cNvSpPr>
          <p:nvPr/>
        </p:nvSpPr>
        <p:spPr bwMode="auto">
          <a:xfrm>
            <a:off x="762000" y="3581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50" name="AutoShape 46"/>
          <p:cNvSpPr>
            <a:spLocks noChangeArrowheads="1"/>
          </p:cNvSpPr>
          <p:nvPr/>
        </p:nvSpPr>
        <p:spPr bwMode="auto">
          <a:xfrm>
            <a:off x="762000" y="42672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51" name="Line 47"/>
          <p:cNvSpPr>
            <a:spLocks noChangeShapeType="1"/>
          </p:cNvSpPr>
          <p:nvPr/>
        </p:nvSpPr>
        <p:spPr bwMode="auto">
          <a:xfrm>
            <a:off x="1295400" y="3733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52" name="Line 48"/>
          <p:cNvSpPr>
            <a:spLocks noChangeShapeType="1"/>
          </p:cNvSpPr>
          <p:nvPr/>
        </p:nvSpPr>
        <p:spPr bwMode="auto">
          <a:xfrm flipV="1">
            <a:off x="1752600" y="2971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>
            <a:off x="1295400" y="4419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 flipV="1">
            <a:off x="2362200" y="29718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55" name="Line 51"/>
          <p:cNvSpPr>
            <a:spLocks noChangeShapeType="1"/>
          </p:cNvSpPr>
          <p:nvPr/>
        </p:nvSpPr>
        <p:spPr bwMode="auto">
          <a:xfrm>
            <a:off x="4114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56" name="Line 52"/>
          <p:cNvSpPr>
            <a:spLocks noChangeShapeType="1"/>
          </p:cNvSpPr>
          <p:nvPr/>
        </p:nvSpPr>
        <p:spPr bwMode="auto">
          <a:xfrm>
            <a:off x="4114800" y="6019800"/>
            <a:ext cx="289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57" name="AutoShape 53"/>
          <p:cNvSpPr>
            <a:spLocks noChangeArrowheads="1"/>
          </p:cNvSpPr>
          <p:nvPr/>
        </p:nvSpPr>
        <p:spPr bwMode="auto">
          <a:xfrm>
            <a:off x="6858000" y="5867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grpSp>
        <p:nvGrpSpPr>
          <p:cNvPr id="72773" name="Group 69"/>
          <p:cNvGrpSpPr>
            <a:grpSpLocks/>
          </p:cNvGrpSpPr>
          <p:nvPr/>
        </p:nvGrpSpPr>
        <p:grpSpPr bwMode="auto">
          <a:xfrm>
            <a:off x="5334000" y="3735388"/>
            <a:ext cx="381000" cy="684212"/>
            <a:chOff x="3360" y="2497"/>
            <a:chExt cx="240" cy="431"/>
          </a:xfrm>
        </p:grpSpPr>
        <p:sp>
          <p:nvSpPr>
            <p:cNvPr id="72758" name="Rectangle 54"/>
            <p:cNvSpPr>
              <a:spLocks noChangeArrowheads="1"/>
            </p:cNvSpPr>
            <p:nvPr/>
          </p:nvSpPr>
          <p:spPr bwMode="auto">
            <a:xfrm>
              <a:off x="3360" y="2497"/>
              <a:ext cx="240" cy="1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72759" name="AutoShape 55"/>
            <p:cNvSpPr>
              <a:spLocks noChangeArrowheads="1"/>
            </p:cNvSpPr>
            <p:nvPr/>
          </p:nvSpPr>
          <p:spPr bwMode="auto">
            <a:xfrm rot="-10848118">
              <a:off x="3400" y="2676"/>
              <a:ext cx="160" cy="25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72761" name="Line 57"/>
          <p:cNvSpPr>
            <a:spLocks noChangeShapeType="1"/>
          </p:cNvSpPr>
          <p:nvPr/>
        </p:nvSpPr>
        <p:spPr bwMode="auto">
          <a:xfrm>
            <a:off x="4800600" y="3886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68" name="Line 64"/>
          <p:cNvSpPr>
            <a:spLocks noChangeShapeType="1"/>
          </p:cNvSpPr>
          <p:nvPr/>
        </p:nvSpPr>
        <p:spPr bwMode="auto">
          <a:xfrm>
            <a:off x="55626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69" name="Line 65"/>
          <p:cNvSpPr>
            <a:spLocks noChangeShapeType="1"/>
          </p:cNvSpPr>
          <p:nvPr/>
        </p:nvSpPr>
        <p:spPr bwMode="auto">
          <a:xfrm>
            <a:off x="5562600" y="4572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70" name="Line 66"/>
          <p:cNvSpPr>
            <a:spLocks noChangeShapeType="1"/>
          </p:cNvSpPr>
          <p:nvPr/>
        </p:nvSpPr>
        <p:spPr bwMode="auto">
          <a:xfrm>
            <a:off x="6629400" y="44196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71" name="Oval 67"/>
          <p:cNvSpPr>
            <a:spLocks noChangeArrowheads="1"/>
          </p:cNvSpPr>
          <p:nvPr/>
        </p:nvSpPr>
        <p:spPr bwMode="auto">
          <a:xfrm>
            <a:off x="6477000" y="44196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72" name="AutoShape 68"/>
          <p:cNvSpPr>
            <a:spLocks noChangeArrowheads="1"/>
          </p:cNvSpPr>
          <p:nvPr/>
        </p:nvSpPr>
        <p:spPr bwMode="auto">
          <a:xfrm rot="10751882">
            <a:off x="6475413" y="4722813"/>
            <a:ext cx="304800" cy="15398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74" name="Line 70"/>
          <p:cNvSpPr>
            <a:spLocks noChangeShapeType="1"/>
          </p:cNvSpPr>
          <p:nvPr/>
        </p:nvSpPr>
        <p:spPr bwMode="auto">
          <a:xfrm flipV="1">
            <a:off x="6858000" y="3657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75" name="Line 71"/>
          <p:cNvSpPr>
            <a:spLocks noChangeShapeType="1"/>
          </p:cNvSpPr>
          <p:nvPr/>
        </p:nvSpPr>
        <p:spPr bwMode="auto">
          <a:xfrm>
            <a:off x="6858000" y="3657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77" name="Line 73"/>
          <p:cNvSpPr>
            <a:spLocks noChangeShapeType="1"/>
          </p:cNvSpPr>
          <p:nvPr/>
        </p:nvSpPr>
        <p:spPr bwMode="auto">
          <a:xfrm>
            <a:off x="54864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81" name="Line 77"/>
          <p:cNvSpPr>
            <a:spLocks noChangeShapeType="1"/>
          </p:cNvSpPr>
          <p:nvPr/>
        </p:nvSpPr>
        <p:spPr bwMode="auto">
          <a:xfrm>
            <a:off x="5486400" y="3276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83" name="Line 79"/>
          <p:cNvSpPr>
            <a:spLocks noChangeShapeType="1"/>
          </p:cNvSpPr>
          <p:nvPr/>
        </p:nvSpPr>
        <p:spPr bwMode="auto">
          <a:xfrm>
            <a:off x="4800600" y="2590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84" name="Line 80"/>
          <p:cNvSpPr>
            <a:spLocks noChangeShapeType="1"/>
          </p:cNvSpPr>
          <p:nvPr/>
        </p:nvSpPr>
        <p:spPr bwMode="auto">
          <a:xfrm>
            <a:off x="6096000" y="2590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85" name="Line 81"/>
          <p:cNvSpPr>
            <a:spLocks noChangeShapeType="1"/>
          </p:cNvSpPr>
          <p:nvPr/>
        </p:nvSpPr>
        <p:spPr bwMode="auto">
          <a:xfrm>
            <a:off x="6096000" y="3352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86" name="Line 82"/>
          <p:cNvSpPr>
            <a:spLocks noChangeShapeType="1"/>
          </p:cNvSpPr>
          <p:nvPr/>
        </p:nvSpPr>
        <p:spPr bwMode="auto">
          <a:xfrm flipV="1">
            <a:off x="77724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grpSp>
        <p:nvGrpSpPr>
          <p:cNvPr id="72803" name="Group 99"/>
          <p:cNvGrpSpPr>
            <a:grpSpLocks/>
          </p:cNvGrpSpPr>
          <p:nvPr/>
        </p:nvGrpSpPr>
        <p:grpSpPr bwMode="auto">
          <a:xfrm>
            <a:off x="7315200" y="3009900"/>
            <a:ext cx="914400" cy="1257300"/>
            <a:chOff x="4608" y="2040"/>
            <a:chExt cx="576" cy="792"/>
          </a:xfrm>
        </p:grpSpPr>
        <p:sp>
          <p:nvSpPr>
            <p:cNvPr id="72763" name="AutoShape 59"/>
            <p:cNvSpPr>
              <a:spLocks noChangeArrowheads="1"/>
            </p:cNvSpPr>
            <p:nvPr/>
          </p:nvSpPr>
          <p:spPr bwMode="auto">
            <a:xfrm rot="-5425115">
              <a:off x="4632" y="2171"/>
              <a:ext cx="528" cy="266"/>
            </a:xfrm>
            <a:prstGeom prst="homePlate">
              <a:avLst>
                <a:gd name="adj" fmla="val 4962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4608" y="2544"/>
              <a:ext cx="57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72788" name="Line 84"/>
          <p:cNvSpPr>
            <a:spLocks noChangeShapeType="1"/>
          </p:cNvSpPr>
          <p:nvPr/>
        </p:nvSpPr>
        <p:spPr bwMode="auto">
          <a:xfrm>
            <a:off x="7772400" y="2590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89" name="AutoShape 85"/>
          <p:cNvSpPr>
            <a:spLocks noChangeArrowheads="1"/>
          </p:cNvSpPr>
          <p:nvPr/>
        </p:nvSpPr>
        <p:spPr bwMode="auto">
          <a:xfrm>
            <a:off x="8153400" y="2438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90" name="AutoShape 86"/>
          <p:cNvSpPr>
            <a:spLocks noChangeArrowheads="1"/>
          </p:cNvSpPr>
          <p:nvPr/>
        </p:nvSpPr>
        <p:spPr bwMode="auto">
          <a:xfrm>
            <a:off x="8153400" y="45720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2791" name="Line 87"/>
          <p:cNvSpPr>
            <a:spLocks noChangeShapeType="1"/>
          </p:cNvSpPr>
          <p:nvPr/>
        </p:nvSpPr>
        <p:spPr bwMode="auto">
          <a:xfrm flipH="1">
            <a:off x="7772400" y="4724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92" name="Line 88"/>
          <p:cNvSpPr>
            <a:spLocks noChangeShapeType="1"/>
          </p:cNvSpPr>
          <p:nvPr/>
        </p:nvSpPr>
        <p:spPr bwMode="auto">
          <a:xfrm flipV="1">
            <a:off x="7772400" y="4267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2793" name="Text Box 89"/>
          <p:cNvSpPr txBox="1">
            <a:spLocks noChangeArrowheads="1"/>
          </p:cNvSpPr>
          <p:nvPr/>
        </p:nvSpPr>
        <p:spPr bwMode="auto">
          <a:xfrm>
            <a:off x="533400" y="2590800"/>
            <a:ext cx="1447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Seawater</a:t>
            </a:r>
          </a:p>
        </p:txBody>
      </p:sp>
      <p:sp>
        <p:nvSpPr>
          <p:cNvPr id="72794" name="Text Box 90"/>
          <p:cNvSpPr txBox="1">
            <a:spLocks noChangeArrowheads="1"/>
          </p:cNvSpPr>
          <p:nvPr/>
        </p:nvSpPr>
        <p:spPr bwMode="auto">
          <a:xfrm>
            <a:off x="533400" y="3794125"/>
            <a:ext cx="1447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Biocide</a:t>
            </a:r>
          </a:p>
        </p:txBody>
      </p:sp>
      <p:sp>
        <p:nvSpPr>
          <p:cNvPr id="72795" name="Text Box 91"/>
          <p:cNvSpPr txBox="1">
            <a:spLocks noChangeArrowheads="1"/>
          </p:cNvSpPr>
          <p:nvPr/>
        </p:nvSpPr>
        <p:spPr bwMode="auto">
          <a:xfrm>
            <a:off x="533400" y="4479925"/>
            <a:ext cx="1447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Antifoam</a:t>
            </a:r>
          </a:p>
        </p:txBody>
      </p:sp>
      <p:sp>
        <p:nvSpPr>
          <p:cNvPr id="72796" name="Text Box 92"/>
          <p:cNvSpPr txBox="1">
            <a:spLocks noChangeArrowheads="1"/>
          </p:cNvSpPr>
          <p:nvPr/>
        </p:nvSpPr>
        <p:spPr bwMode="auto">
          <a:xfrm>
            <a:off x="2590800" y="3810000"/>
            <a:ext cx="14478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Deaarator Tower</a:t>
            </a:r>
          </a:p>
        </p:txBody>
      </p:sp>
      <p:sp>
        <p:nvSpPr>
          <p:cNvPr id="72797" name="Text Box 93"/>
          <p:cNvSpPr txBox="1">
            <a:spLocks noChangeArrowheads="1"/>
          </p:cNvSpPr>
          <p:nvPr/>
        </p:nvSpPr>
        <p:spPr bwMode="auto">
          <a:xfrm>
            <a:off x="5105400" y="4572000"/>
            <a:ext cx="1447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Ejector</a:t>
            </a:r>
          </a:p>
        </p:txBody>
      </p:sp>
      <p:sp>
        <p:nvSpPr>
          <p:cNvPr id="72798" name="Text Box 94"/>
          <p:cNvSpPr txBox="1">
            <a:spLocks noChangeArrowheads="1"/>
          </p:cNvSpPr>
          <p:nvPr/>
        </p:nvSpPr>
        <p:spPr bwMode="auto">
          <a:xfrm>
            <a:off x="6248400" y="4816475"/>
            <a:ext cx="12192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Vacuum Pump</a:t>
            </a:r>
          </a:p>
        </p:txBody>
      </p:sp>
      <p:sp>
        <p:nvSpPr>
          <p:cNvPr id="72799" name="Text Box 95"/>
          <p:cNvSpPr txBox="1">
            <a:spLocks noChangeArrowheads="1"/>
          </p:cNvSpPr>
          <p:nvPr/>
        </p:nvSpPr>
        <p:spPr bwMode="auto">
          <a:xfrm>
            <a:off x="7924800" y="3200400"/>
            <a:ext cx="12192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Vacuum Vent Tank</a:t>
            </a:r>
          </a:p>
        </p:txBody>
      </p:sp>
      <p:sp>
        <p:nvSpPr>
          <p:cNvPr id="72800" name="Text Box 96"/>
          <p:cNvSpPr txBox="1">
            <a:spLocks noChangeArrowheads="1"/>
          </p:cNvSpPr>
          <p:nvPr/>
        </p:nvSpPr>
        <p:spPr bwMode="auto">
          <a:xfrm>
            <a:off x="8077200" y="48006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Drain</a:t>
            </a:r>
          </a:p>
        </p:txBody>
      </p:sp>
      <p:sp>
        <p:nvSpPr>
          <p:cNvPr id="72801" name="Text Box 97"/>
          <p:cNvSpPr txBox="1">
            <a:spLocks noChangeArrowheads="1"/>
          </p:cNvSpPr>
          <p:nvPr/>
        </p:nvSpPr>
        <p:spPr bwMode="auto">
          <a:xfrm>
            <a:off x="8077200" y="26670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Vent</a:t>
            </a:r>
          </a:p>
        </p:txBody>
      </p:sp>
      <p:sp>
        <p:nvSpPr>
          <p:cNvPr id="72802" name="Text Box 98"/>
          <p:cNvSpPr txBox="1">
            <a:spLocks noChangeArrowheads="1"/>
          </p:cNvSpPr>
          <p:nvPr/>
        </p:nvSpPr>
        <p:spPr bwMode="auto">
          <a:xfrm>
            <a:off x="6858000" y="5410200"/>
            <a:ext cx="14478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Deaerated Seawater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Deaeration Tower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first stage uses a spray nozzle to atomise water to release oxygen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Removing oxygen from the mist generated by the spray nozzle using vacuum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Structured packing is used in the stripping column to provide mass transfer surface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second and subsequent stages are packed bed type and packing is pall rings in polypropylene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Deaeration will achieve 10 ppb of CO</a:t>
            </a:r>
            <a:r>
              <a:rPr lang="en-US" sz="2800" baseline="-25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 level</a:t>
            </a:r>
          </a:p>
          <a:p>
            <a:pPr>
              <a:lnSpc>
                <a:spcPct val="80000"/>
              </a:lnSpc>
            </a:pPr>
            <a:endParaRPr lang="en-US" sz="280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pPr lvl="1"/>
            <a:fld id="{6FAE795D-CEE2-4AF4-BBFA-2FF72E66A018}" type="slidenum">
              <a:rPr lang="en-US"/>
              <a:pPr lvl="1"/>
              <a:t>16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Vacuum Pump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O</a:t>
            </a:r>
            <a:r>
              <a:rPr lang="en-US" sz="2800" baseline="-25000">
                <a:latin typeface="Arial" charset="0"/>
              </a:rPr>
              <a:t>2 </a:t>
            </a:r>
            <a:r>
              <a:rPr lang="en-US" sz="2800">
                <a:latin typeface="Arial" charset="0"/>
              </a:rPr>
              <a:t>liberated in the deaerator will be handled by the duty vacuum pump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pump uses sea water as seal water at a design temperature of 30</a:t>
            </a:r>
            <a:r>
              <a:rPr lang="en-US" sz="2800" baseline="30000">
                <a:latin typeface="Arial" charset="0"/>
              </a:rPr>
              <a:t>0</a:t>
            </a:r>
            <a:r>
              <a:rPr lang="en-US" sz="2800">
                <a:latin typeface="Arial" charset="0"/>
              </a:rPr>
              <a:t>C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vacuum system is designed so that the three deaerator stages operate at different pressures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higher pressure being stage 1, which handles much the greater part of the gas take-off stream</a:t>
            </a:r>
          </a:p>
          <a:p>
            <a:pPr>
              <a:lnSpc>
                <a:spcPct val="80000"/>
              </a:lnSpc>
            </a:pPr>
            <a:endParaRPr lang="en-US" sz="280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F193BE9D-55AA-4EB4-BBFF-D71AD41CBF6E}" type="slidenum">
              <a:rPr lang="en-US"/>
              <a:pPr lvl="1"/>
              <a:t>17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Ejector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ejector assists to achieve pressure differential in each of stage 2 and 3 of deaerator tower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A compression process for the mixture takes place in the venturi type tube so that the final pressure is greater than suction pressure as the mixture enters the vacuum pump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ejector also maintains a minimum air loading on the pumps in order to prevent cavitation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pPr lvl="1"/>
            <a:fld id="{40B409CF-BDA6-4E73-B8DF-81CABF46ADEE}" type="slidenum">
              <a:rPr lang="en-US"/>
              <a:pPr lvl="1"/>
              <a:t>18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Vacuum Vent Tank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3733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discharged gases are vented to atmospheric from the vacuum vent tank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water is partially re-circulated to the vacuum pump, augmented by a continuous make-up supply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make-up water supply will keep the operating temperature within the parameter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Surplus water is rejected at the tank overflow connection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1A2E64D9-737F-4A06-86E7-C17AFDBAEDF3}" type="slidenum">
              <a:rPr lang="en-US"/>
              <a:pPr lvl="1"/>
              <a:t>19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1600200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4000" dirty="0">
                <a:latin typeface="Arial" charset="0"/>
              </a:rPr>
              <a:t>Water Injection and Gas Injection are most widely used secondary recovery methods for pressure maintenance.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3EAB47D-500D-4391-B4E9-A4B5DB4872B8}" type="slidenum">
              <a:rPr lang="en-US"/>
              <a:pPr lvl="1"/>
              <a:t>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Degassing</a:t>
            </a:r>
          </a:p>
        </p:txBody>
      </p:sp>
      <p:pic>
        <p:nvPicPr>
          <p:cNvPr id="37895" name="Picture 7" descr="cyclone_4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tretch>
            <a:fillRect/>
          </a:stretch>
        </p:blipFill>
        <p:spPr>
          <a:xfrm>
            <a:off x="4724400" y="1295400"/>
            <a:ext cx="4267200" cy="4709933"/>
          </a:xfrm>
          <a:noFill/>
          <a:ln/>
        </p:spPr>
      </p:pic>
      <p:sp>
        <p:nvSpPr>
          <p:cNvPr id="378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828800"/>
            <a:ext cx="4117975" cy="4114800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A simple vessel to provide agitation to the seawater to assist in the removal of the excess hydrocarbon gas.</a:t>
            </a:r>
          </a:p>
          <a:p>
            <a:endParaRPr lang="en-US" sz="2800" dirty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41D32A7-FD1B-41DC-966B-8A449BFE2C84}" type="slidenum">
              <a:rPr lang="en-US"/>
              <a:pPr lvl="1"/>
              <a:t>20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80375" cy="1143000"/>
          </a:xfrm>
        </p:spPr>
        <p:txBody>
          <a:bodyPr/>
          <a:lstStyle/>
          <a:p>
            <a:r>
              <a:rPr lang="en-US" sz="3200" dirty="0"/>
              <a:t>Injection Pumps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6400"/>
            <a:ext cx="8461375" cy="41148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</a:rPr>
              <a:t>After </a:t>
            </a:r>
            <a:r>
              <a:rPr lang="en-US" dirty="0" err="1">
                <a:latin typeface="Arial" charset="0"/>
              </a:rPr>
              <a:t>deaeration</a:t>
            </a:r>
            <a:r>
              <a:rPr lang="en-US" dirty="0">
                <a:latin typeface="Arial" charset="0"/>
              </a:rPr>
              <a:t> system, the suction pressure of the injection pump will be negative, thus available NPSH is inadequate for high pressure pump</a:t>
            </a:r>
          </a:p>
          <a:p>
            <a:r>
              <a:rPr lang="en-US" dirty="0">
                <a:latin typeface="Arial" charset="0"/>
              </a:rPr>
              <a:t>Booster pumps are used to over come NPSH requirement upstream of the main injection pump</a:t>
            </a:r>
          </a:p>
          <a:p>
            <a:r>
              <a:rPr lang="en-US" dirty="0">
                <a:latin typeface="Arial" charset="0"/>
              </a:rPr>
              <a:t>The main sea water injection pump is to inject treated seawater into the reservoir</a:t>
            </a:r>
          </a:p>
          <a:p>
            <a:r>
              <a:rPr lang="en-US" dirty="0">
                <a:latin typeface="Arial" charset="0"/>
              </a:rPr>
              <a:t>The water injection pumps are electric motor driven capable of generating water pressure ranging from 3000 to 5000 psig (205 to 340 bar)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C144DF42-7961-4FC2-801A-4E9C68F547CC}" type="slidenum">
              <a:rPr lang="en-US"/>
              <a:pPr lvl="1"/>
              <a:t>21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457200"/>
            <a:ext cx="8080375" cy="1143000"/>
          </a:xfrm>
        </p:spPr>
        <p:txBody>
          <a:bodyPr/>
          <a:lstStyle/>
          <a:p>
            <a:r>
              <a:rPr lang="en-US" dirty="0"/>
              <a:t>Injection Pump</a:t>
            </a:r>
          </a:p>
        </p:txBody>
      </p:sp>
      <p:pic>
        <p:nvPicPr>
          <p:cNvPr id="43015" name="Picture 7" descr="Voith Turbo - Variable Speed Power Transmissions">
            <a:hlinkClick r:id="rId3"/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85800" y="1676400"/>
            <a:ext cx="7394575" cy="4260850"/>
          </a:xfrm>
          <a:ln/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68D174F-D87A-4DDA-8063-6D145BC62177}" type="slidenum">
              <a:rPr lang="en-US"/>
              <a:pPr lvl="1"/>
              <a:t>22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Hypochlorinator Package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3733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Hypochlorinator is required as an anti-foulant to prevent marine growth in side pumps, piping and equipment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The hypochlorinator package is required to generate hypochlorite by electrolysis of seawater for chlorination of seawater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34CD861B-6A06-4E8B-B328-6ED0D42AC530}" type="slidenum">
              <a:rPr lang="en-US"/>
              <a:pPr lvl="1"/>
              <a:t>23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839200" cy="1143000"/>
          </a:xfrm>
        </p:spPr>
        <p:txBody>
          <a:bodyPr/>
          <a:lstStyle/>
          <a:p>
            <a:r>
              <a:rPr lang="en-US" sz="3200" dirty="0"/>
              <a:t>Example 1 : </a:t>
            </a:r>
            <a:r>
              <a:rPr lang="en-US" sz="3200" dirty="0" err="1"/>
              <a:t>Sumandak</a:t>
            </a:r>
            <a:r>
              <a:rPr lang="en-US" sz="3200" dirty="0"/>
              <a:t> Water Injection System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133600"/>
            <a:ext cx="8461375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Water injection rate:		47500 bpd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Discharge pressure:		7900 kpag / 1160 psig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pPr lvl="1"/>
            <a:fld id="{9F3591B3-1CCA-416D-A3E6-AC8F279C7D42}" type="slidenum">
              <a:rPr lang="en-US"/>
              <a:pPr lvl="1"/>
              <a:t>24</a:t>
            </a:fld>
            <a:endParaRPr lang="en-US" dirty="0">
              <a:latin typeface="Times New Roman" pitchFamily="18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533400" y="4724400"/>
            <a:ext cx="8461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562" tIns="46038" rIns="182562" bIns="46038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/>
              <a:t>Water injection rate:		60000 bpd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/>
              <a:t>Discharge pressure:		10400 kpag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04800" y="3352800"/>
            <a:ext cx="88392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2: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Angsi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Water Injection System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381000"/>
            <a:ext cx="8080375" cy="1143000"/>
          </a:xfrm>
        </p:spPr>
        <p:txBody>
          <a:bodyPr/>
          <a:lstStyle/>
          <a:p>
            <a:r>
              <a:rPr lang="en-US" dirty="0"/>
              <a:t>Gas Injection System</a:t>
            </a:r>
          </a:p>
        </p:txBody>
      </p:sp>
      <p:pic>
        <p:nvPicPr>
          <p:cNvPr id="10249" name="Picture 9" descr="eng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tretch>
            <a:fillRect/>
          </a:stretch>
        </p:blipFill>
        <p:spPr>
          <a:xfrm>
            <a:off x="1447800" y="1508760"/>
            <a:ext cx="6019800" cy="4815840"/>
          </a:xfrm>
          <a:noFill/>
          <a:ln/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AF2517E-69DD-4182-9607-FC0731CD17A4}" type="slidenum">
              <a:rPr lang="en-US"/>
              <a:pPr lvl="1"/>
              <a:t>25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Introduction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What is Gas Injection ?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Injection of natural gas into an oil reservoir to maintain its pressure, thereby assisting the oil production from the reservoir.</a:t>
            </a:r>
          </a:p>
          <a:p>
            <a:r>
              <a:rPr lang="en-US" sz="2800">
                <a:latin typeface="Arial" charset="0"/>
                <a:cs typeface="Arial" charset="0"/>
              </a:rPr>
              <a:t>Gas is compressed prior to injection, in order to increase the bottom hole pressure.</a:t>
            </a:r>
            <a:endParaRPr lang="en-US" sz="2800">
              <a:latin typeface="Arial" charset="0"/>
            </a:endParaRPr>
          </a:p>
          <a:p>
            <a:pPr lvl="1">
              <a:buFontTx/>
              <a:buNone/>
            </a:pPr>
            <a:endParaRPr lang="en-US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B5FEE414-A73A-42C2-A20A-9A7AEF5A2E64}" type="slidenum">
              <a:rPr lang="en-US"/>
              <a:pPr lvl="1"/>
              <a:t>26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Figure%204,8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3400" y="457200"/>
            <a:ext cx="7924800" cy="5762625"/>
          </a:xfrm>
          <a:noFill/>
          <a:ln/>
        </p:spPr>
      </p:pic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9716BC6-6F64-4FA6-9570-2A12AA662DBA}" type="slidenum">
              <a:rPr lang="en-US"/>
              <a:pPr lvl="1"/>
              <a:t>27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6553200" cy="762000"/>
          </a:xfrm>
        </p:spPr>
        <p:txBody>
          <a:bodyPr/>
          <a:lstStyle/>
          <a:p>
            <a:r>
              <a:rPr lang="en-US" sz="3200"/>
              <a:t>Gas Compression System Layout</a:t>
            </a:r>
          </a:p>
        </p:txBody>
      </p:sp>
      <p:pic>
        <p:nvPicPr>
          <p:cNvPr id="51206" name="Picture 6" descr="gas injection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" y="990600"/>
            <a:ext cx="8001000" cy="5334000"/>
          </a:xfr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620C490-2584-422F-9B66-B24051BD1EBA}" type="slidenum">
              <a:rPr lang="en-US"/>
              <a:pPr lvl="1"/>
              <a:t>28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Component of Gas Compression System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Production Well</a:t>
            </a:r>
          </a:p>
          <a:p>
            <a:r>
              <a:rPr lang="en-US" sz="2800">
                <a:latin typeface="Arial" charset="0"/>
              </a:rPr>
              <a:t>HP Separator</a:t>
            </a:r>
          </a:p>
          <a:p>
            <a:r>
              <a:rPr lang="en-US" sz="2800">
                <a:latin typeface="Arial" charset="0"/>
              </a:rPr>
              <a:t>Dehydration</a:t>
            </a:r>
          </a:p>
          <a:p>
            <a:r>
              <a:rPr lang="en-US" sz="2800">
                <a:latin typeface="Arial" charset="0"/>
              </a:rPr>
              <a:t>HP Scrubber</a:t>
            </a:r>
          </a:p>
          <a:p>
            <a:r>
              <a:rPr lang="en-US" sz="2800">
                <a:latin typeface="Arial" charset="0"/>
              </a:rPr>
              <a:t>Gas Compressor</a:t>
            </a:r>
          </a:p>
          <a:p>
            <a:r>
              <a:rPr lang="en-US" sz="2800">
                <a:latin typeface="Arial" charset="0"/>
              </a:rPr>
              <a:t>Injection Well</a:t>
            </a:r>
          </a:p>
          <a:p>
            <a:endParaRPr lang="en-US" sz="2800">
              <a:latin typeface="Arial" charset="0"/>
            </a:endParaRPr>
          </a:p>
        </p:txBody>
      </p:sp>
      <p:pic>
        <p:nvPicPr>
          <p:cNvPr id="56328" name="Picture 8" descr="img1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tretch>
            <a:fillRect/>
          </a:stretch>
        </p:blipFill>
        <p:spPr>
          <a:xfrm>
            <a:off x="4645025" y="2590800"/>
            <a:ext cx="3810000" cy="2895600"/>
          </a:xfrm>
          <a:noFill/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A3E08E0-983E-4A1E-A30A-EC2CF0AFDEE9}" type="slidenum">
              <a:rPr lang="en-US"/>
              <a:pPr lvl="1"/>
              <a:t>29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2286000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What is pressure maintenance?</a:t>
            </a:r>
          </a:p>
          <a:p>
            <a:pPr lvl="1"/>
            <a:r>
              <a:rPr lang="en-US" dirty="0">
                <a:latin typeface="Arial" charset="0"/>
              </a:rPr>
              <a:t>a method to artificially maintain the reservoir pressure in order to sustain the natural drive mechanism during oil production.</a:t>
            </a:r>
          </a:p>
          <a:p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F944F87-7580-476D-A6D8-EA65A9CC8B50}" type="slidenum">
              <a:rPr lang="en-US"/>
              <a:pPr lvl="1"/>
              <a:t>3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HP Separator</a:t>
            </a:r>
          </a:p>
        </p:txBody>
      </p:sp>
      <p:pic>
        <p:nvPicPr>
          <p:cNvPr id="58375" name="Picture 7" descr="Image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tretch>
            <a:fillRect/>
          </a:stretch>
        </p:blipFill>
        <p:spPr>
          <a:xfrm>
            <a:off x="4953000" y="1676400"/>
            <a:ext cx="3651160" cy="4114800"/>
          </a:xfrm>
          <a:noFill/>
          <a:ln/>
        </p:spPr>
      </p:pic>
      <p:sp>
        <p:nvSpPr>
          <p:cNvPr id="583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marL="274638" indent="-274638">
              <a:buFont typeface="Arial" pitchFamily="34" charset="0"/>
              <a:buChar char="•"/>
            </a:pPr>
            <a:r>
              <a:rPr lang="en-US" sz="2800" dirty="0">
                <a:latin typeface="Arial" charset="0"/>
              </a:rPr>
              <a:t>A vessel for separation of one substance from another when they are intimately mixed, such as removing oil from water and/or gas</a:t>
            </a:r>
          </a:p>
          <a:p>
            <a:endParaRPr lang="en-US" sz="2800" dirty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DDA4CC7-493F-4487-87BB-682739E29047}" type="slidenum">
              <a:rPr lang="en-US"/>
              <a:pPr lvl="1"/>
              <a:t>30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Separator</a:t>
            </a:r>
            <a:r>
              <a:rPr lang="en-US"/>
              <a:t>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ial" charset="0"/>
              </a:rPr>
              <a:t>Separator is used to separate a mixture of two materials. Their separation is based on the difference in specific mass between the two materials.</a:t>
            </a:r>
          </a:p>
          <a:p>
            <a:r>
              <a:rPr lang="en-US" sz="2800" dirty="0">
                <a:latin typeface="Arial" charset="0"/>
              </a:rPr>
              <a:t>The greater the difference in specific mass, the quicker and easier the separation achieved and vice versa.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CE1D0F1F-1D73-4A23-85AB-AE1D2DC8C3E8}" type="slidenum">
              <a:rPr lang="en-US"/>
              <a:pPr lvl="1"/>
              <a:t>31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80375" cy="1143000"/>
          </a:xfrm>
        </p:spPr>
        <p:txBody>
          <a:bodyPr/>
          <a:lstStyle/>
          <a:p>
            <a:r>
              <a:rPr lang="en-US" sz="3200" dirty="0"/>
              <a:t>Separator</a:t>
            </a:r>
          </a:p>
        </p:txBody>
      </p:sp>
      <p:pic>
        <p:nvPicPr>
          <p:cNvPr id="63495" name="Picture 7" descr="HLF0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1676400"/>
            <a:ext cx="8153400" cy="4348163"/>
          </a:xfrm>
          <a:noFill/>
          <a:ln/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65F6E91-846F-40F9-9FD5-F538BA61B220}" type="slidenum">
              <a:rPr lang="en-US"/>
              <a:pPr lvl="1"/>
              <a:t>32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Separator Internals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28956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</a:rPr>
              <a:t>Separator is provided with a submerged weir</a:t>
            </a:r>
          </a:p>
          <a:p>
            <a:r>
              <a:rPr lang="en-US" sz="2800">
                <a:latin typeface="Arial" charset="0"/>
              </a:rPr>
              <a:t>A vane pack is provided at the vapour outlet</a:t>
            </a:r>
          </a:p>
          <a:p>
            <a:r>
              <a:rPr lang="en-US" sz="2800">
                <a:latin typeface="Arial" charset="0"/>
              </a:rPr>
              <a:t>A sand boot is provided to facilitate sand accumulation and sand removal facilities</a:t>
            </a:r>
          </a:p>
          <a:p>
            <a:r>
              <a:rPr lang="en-US" sz="2800">
                <a:latin typeface="Arial" charset="0"/>
              </a:rPr>
              <a:t>Separator will be insulated for heat conservation and personnel protection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E2313A99-A347-40D5-BBA7-48C41EA96247}" type="slidenum">
              <a:rPr lang="en-US"/>
              <a:pPr lvl="1"/>
              <a:t>33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76200"/>
            <a:ext cx="8080375" cy="1143000"/>
          </a:xfrm>
        </p:spPr>
        <p:txBody>
          <a:bodyPr/>
          <a:lstStyle/>
          <a:p>
            <a:r>
              <a:rPr lang="en-US" sz="3200"/>
              <a:t>Dehydration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295400"/>
            <a:ext cx="434657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Use to remove/absorb water from gas</a:t>
            </a:r>
          </a:p>
          <a:p>
            <a:pPr>
              <a:lnSpc>
                <a:spcPct val="80000"/>
              </a:lnSpc>
            </a:pPr>
            <a:r>
              <a:rPr lang="en-US">
                <a:latin typeface="Arial" charset="0"/>
              </a:rPr>
              <a:t>A contacting tower in which natural gas is brought into intimate contact with lean glycol</a:t>
            </a:r>
          </a:p>
          <a:p>
            <a:pPr>
              <a:lnSpc>
                <a:spcPct val="80000"/>
              </a:lnSpc>
            </a:pPr>
            <a:r>
              <a:rPr lang="en-US">
                <a:latin typeface="Arial" charset="0"/>
              </a:rPr>
              <a:t>The glycol absorbs most of the water from the gas</a:t>
            </a:r>
          </a:p>
          <a:p>
            <a:pPr>
              <a:lnSpc>
                <a:spcPct val="80000"/>
              </a:lnSpc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84992" name="Object 0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029200" y="1371600"/>
          <a:ext cx="3810000" cy="410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1943371" imgH="2095793" progId="Paint.Picture">
                  <p:embed/>
                </p:oleObj>
              </mc:Choice>
              <mc:Fallback>
                <p:oleObj name="Bitmap Image" r:id="rId3" imgW="1943371" imgH="2095793" progId="Paint.Picture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371600"/>
                        <a:ext cx="3810000" cy="410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167-5419-4DE1-B013-A711A9DED0D8}" type="datetime1">
              <a:rPr lang="en-US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9096AB3-784F-4F43-86BC-C0F60A6FE415}" type="slidenum">
              <a:rPr lang="en-US"/>
              <a:pPr lvl="1"/>
              <a:t>34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52400"/>
            <a:ext cx="8080375" cy="1143000"/>
          </a:xfrm>
        </p:spPr>
        <p:txBody>
          <a:bodyPr/>
          <a:lstStyle/>
          <a:p>
            <a:r>
              <a:rPr lang="en-US" sz="3200"/>
              <a:t>Dehydration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447800"/>
            <a:ext cx="8232775" cy="41148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</a:rPr>
              <a:t>The mechanics of water vapor absorption in a liquid desiccant involve a driving force which causes the vapor to leave the gas and condense</a:t>
            </a:r>
          </a:p>
          <a:p>
            <a:r>
              <a:rPr lang="en-US" sz="2800">
                <a:latin typeface="Arial" charset="0"/>
              </a:rPr>
              <a:t>Dehydration is achieved by reducing the tendency of a liquid to vaporize or increases the driving force which causes the vapor condensation</a:t>
            </a:r>
          </a:p>
          <a:p>
            <a:r>
              <a:rPr lang="en-US" sz="2800">
                <a:latin typeface="Arial" charset="0"/>
              </a:rPr>
              <a:t>The main driving force is the difference in the partial pressure of water in the gas and partial pressure of water in the liquid phase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pPr lvl="1"/>
            <a:fld id="{7271A004-966B-42FB-86C5-B15812CFC9C1}" type="slidenum">
              <a:rPr lang="en-US"/>
              <a:pPr lvl="1"/>
              <a:t>35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52400"/>
            <a:ext cx="8080375" cy="1143000"/>
          </a:xfrm>
        </p:spPr>
        <p:txBody>
          <a:bodyPr/>
          <a:lstStyle/>
          <a:p>
            <a:r>
              <a:rPr lang="en-US" sz="3200"/>
              <a:t>Glycol Contactor – Gas Flow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</a:rPr>
              <a:t>Gas enters near the bottom of the contactor and rises through the column where intimately contacted by a lean glycol solution flowing downward across bubble trays</a:t>
            </a:r>
          </a:p>
          <a:p>
            <a:r>
              <a:rPr lang="en-US" sz="2800">
                <a:latin typeface="Arial" charset="0"/>
              </a:rPr>
              <a:t>Here the gas gives up its water vapor to the glycol</a:t>
            </a:r>
          </a:p>
          <a:p>
            <a:r>
              <a:rPr lang="en-US" sz="2800">
                <a:latin typeface="Arial" charset="0"/>
              </a:rPr>
              <a:t>Leaving the top tray, the gas passes through mist extractor elements sweeps the glycol-cooling coils in the upper end of the contactor, and passes to the outlet</a:t>
            </a:r>
          </a:p>
          <a:p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pPr lvl="1"/>
            <a:fld id="{7245EB4A-8000-4F0A-9819-FF5A111E1014}" type="slidenum">
              <a:rPr lang="en-US"/>
              <a:pPr lvl="1"/>
              <a:t>36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228600"/>
            <a:ext cx="8080375" cy="1143000"/>
          </a:xfrm>
        </p:spPr>
        <p:txBody>
          <a:bodyPr/>
          <a:lstStyle/>
          <a:p>
            <a:r>
              <a:rPr lang="en-US" sz="3200"/>
              <a:t>Glycol Contactor – Glycol Flow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848600" cy="41148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</a:rPr>
              <a:t>The lean glycol solution enters at the top of the absorber and flows through coils where it is cooled by the dehydrated gas</a:t>
            </a:r>
          </a:p>
          <a:p>
            <a:r>
              <a:rPr lang="en-US" sz="2800">
                <a:latin typeface="Arial" charset="0"/>
              </a:rPr>
              <a:t>From the cooling coils, the glycol is discharged in intimate contact with the ascending gas; this action dehydrates the gas and dilutes the glycol at the same time</a:t>
            </a:r>
          </a:p>
          <a:p>
            <a:r>
              <a:rPr lang="en-US" sz="2800">
                <a:latin typeface="Arial" charset="0"/>
              </a:rPr>
              <a:t>The dilute solution collects in the base of the contactor from which point it is discharged to the reconcentrator or reboiler 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pPr lvl="1"/>
            <a:fld id="{417E8E53-81F5-4D4F-96FA-DF63A38BAEA1}" type="slidenum">
              <a:rPr lang="en-US"/>
              <a:pPr lvl="1"/>
              <a:t>37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76200"/>
            <a:ext cx="8080375" cy="1143000"/>
          </a:xfrm>
        </p:spPr>
        <p:txBody>
          <a:bodyPr/>
          <a:lstStyle/>
          <a:p>
            <a:r>
              <a:rPr lang="en-US" sz="3200"/>
              <a:t>Gas Scrubber</a:t>
            </a:r>
          </a:p>
        </p:txBody>
      </p:sp>
      <p:pic>
        <p:nvPicPr>
          <p:cNvPr id="64519" name="Picture 7" descr="High Efficiency Venturi Scrubber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12763" y="1143000"/>
            <a:ext cx="3724275" cy="4953000"/>
          </a:xfrm>
          <a:noFill/>
          <a:ln/>
        </p:spPr>
      </p:pic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990600"/>
            <a:ext cx="4498975" cy="41148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</a:rPr>
              <a:t>Use to remove water, hydrocarbon condensate and crude oil that come along with the gas from well.</a:t>
            </a:r>
          </a:p>
          <a:p>
            <a:r>
              <a:rPr lang="en-US" sz="2800">
                <a:latin typeface="Arial" charset="0"/>
              </a:rPr>
              <a:t>Usually installed before a compressor, to prevent moist gas entering compressor and damaging it.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893-01B4-4FDB-BF35-995BA788D42A}" type="datetime1">
              <a:rPr lang="en-US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936801D-2292-4735-B1D4-EF7B686180EB}" type="slidenum">
              <a:rPr lang="en-US"/>
              <a:pPr lvl="1"/>
              <a:t>38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2625" y="228600"/>
            <a:ext cx="8080375" cy="1143000"/>
          </a:xfrm>
        </p:spPr>
        <p:txBody>
          <a:bodyPr/>
          <a:lstStyle/>
          <a:p>
            <a:r>
              <a:rPr lang="en-US" sz="3200"/>
              <a:t>Gas Compressor</a:t>
            </a: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idx="1"/>
          </p:nvPr>
        </p:nvSpPr>
        <p:spPr>
          <a:xfrm>
            <a:off x="682625" y="15240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</a:rPr>
              <a:t>Gas compressor is a mechanical device that increases the pressure of a gas by reducing its volume</a:t>
            </a:r>
          </a:p>
          <a:p>
            <a:r>
              <a:rPr lang="en-US" sz="2800">
                <a:latin typeface="Arial" charset="0"/>
              </a:rPr>
              <a:t>Loosely related to pumps; both increase the pressure of fluid and both can transport the fluid through pipeline</a:t>
            </a:r>
          </a:p>
          <a:p>
            <a:r>
              <a:rPr lang="en-US" sz="2800">
                <a:latin typeface="Arial" charset="0"/>
              </a:rPr>
              <a:t>Compressors may vary in size from small belt-driven units in the order of 50 hp to very large reciprocating or centrifugal units of 15,000 hp or more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356350"/>
            <a:ext cx="1295400" cy="365125"/>
          </a:xfrm>
        </p:spPr>
        <p:txBody>
          <a:bodyPr/>
          <a:lstStyle/>
          <a:p>
            <a:pPr lvl="1"/>
            <a:fld id="{8D614659-3709-4308-AD18-5BD63E70F9CC}" type="slidenum">
              <a:rPr lang="en-US"/>
              <a:pPr lvl="1"/>
              <a:t>39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Water Injection System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A relatively low cost and efficient means of improving oil production from a depleting field and it is used widely.</a:t>
            </a:r>
          </a:p>
          <a:p>
            <a:r>
              <a:rPr lang="en-US" sz="2800">
                <a:latin typeface="Arial" charset="0"/>
              </a:rPr>
              <a:t>Treated water is injected under pressure into the flanks of the oil bearing strata through propose drilled wells. </a:t>
            </a:r>
          </a:p>
          <a:p>
            <a:r>
              <a:rPr lang="en-US" sz="2800">
                <a:latin typeface="Arial" charset="0"/>
              </a:rPr>
              <a:t>Water displaces any remaining particles of oil and reduce free space, thus increases reservoir pressure.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228E7F2-1CD7-4991-86CF-1EE684016EF5}" type="slidenum">
              <a:rPr lang="en-US"/>
              <a:pPr lvl="1"/>
              <a:t>4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52400"/>
            <a:ext cx="8080375" cy="1143000"/>
          </a:xfrm>
        </p:spPr>
        <p:txBody>
          <a:bodyPr/>
          <a:lstStyle/>
          <a:p>
            <a:r>
              <a:rPr lang="en-US" sz="3200"/>
              <a:t>Compressor Selection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524000"/>
            <a:ext cx="8080375" cy="4114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Arial" charset="0"/>
              </a:rPr>
              <a:t>There are a variety of factors that influence the selection of one compressor unit over another. Among these factors are the following.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Comparative Costs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Specific Horsepower Required Versus Size Availability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Degree of automation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Compression requirements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Future gas volume and pressure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Location of compressor</a:t>
            </a:r>
          </a:p>
          <a:p>
            <a:pPr lvl="1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>
                <a:latin typeface="Arial" charset="0"/>
              </a:rPr>
              <a:t>Matching Existing Units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pPr lvl="1"/>
            <a:fld id="{B861D24B-ADD8-4900-960E-BF8CA78DF35E}" type="slidenum">
              <a:rPr lang="en-US"/>
              <a:pPr lvl="1"/>
              <a:t>40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228600"/>
            <a:ext cx="8080375" cy="1143000"/>
          </a:xfrm>
        </p:spPr>
        <p:txBody>
          <a:bodyPr/>
          <a:lstStyle/>
          <a:p>
            <a:r>
              <a:rPr lang="en-US" sz="3200"/>
              <a:t>Type of Compressor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47800"/>
            <a:ext cx="3810000" cy="4114800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There are few type of compressor used,</a:t>
            </a:r>
          </a:p>
          <a:p>
            <a:pPr lvl="1"/>
            <a:r>
              <a:rPr lang="en-US">
                <a:latin typeface="Arial" charset="0"/>
              </a:rPr>
              <a:t>Reciprocating compressor</a:t>
            </a:r>
          </a:p>
          <a:p>
            <a:pPr lvl="1"/>
            <a:r>
              <a:rPr lang="en-US">
                <a:latin typeface="Arial" charset="0"/>
              </a:rPr>
              <a:t>Rotary screw</a:t>
            </a:r>
          </a:p>
          <a:p>
            <a:pPr lvl="1"/>
            <a:r>
              <a:rPr lang="en-US">
                <a:latin typeface="Arial" charset="0"/>
              </a:rPr>
              <a:t>Centrifugal compressor</a:t>
            </a:r>
          </a:p>
          <a:p>
            <a:pPr lvl="1"/>
            <a:r>
              <a:rPr lang="en-US">
                <a:latin typeface="Arial" charset="0"/>
              </a:rPr>
              <a:t>Axial flow compressor</a:t>
            </a:r>
          </a:p>
        </p:txBody>
      </p:sp>
      <p:pic>
        <p:nvPicPr>
          <p:cNvPr id="66567" name="Picture 7" descr="recip%20compresso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600200"/>
            <a:ext cx="4267200" cy="3314460"/>
          </a:xfrm>
          <a:noFill/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6355C41-9FE9-41B6-B979-69B92D90CBFC}" type="slidenum">
              <a:rPr lang="en-US"/>
              <a:pPr lvl="1"/>
              <a:t>41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839200" cy="1143000"/>
          </a:xfrm>
        </p:spPr>
        <p:txBody>
          <a:bodyPr/>
          <a:lstStyle/>
          <a:p>
            <a:r>
              <a:rPr lang="en-US" sz="3200"/>
              <a:t>Example 1 : Angsi Gas Injection System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0"/>
            <a:ext cx="85344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Injection Gas rate   :	20 </a:t>
            </a:r>
            <a:r>
              <a:rPr lang="en-US" sz="2800" dirty="0" err="1">
                <a:latin typeface="Arial" charset="0"/>
              </a:rPr>
              <a:t>mmscfd</a:t>
            </a:r>
            <a:r>
              <a:rPr lang="en-US" sz="2800" dirty="0">
                <a:latin typeface="Arial" charset="0"/>
              </a:rPr>
              <a:t> (per completion)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Discharge Pressure:	17300 </a:t>
            </a:r>
            <a:r>
              <a:rPr lang="en-US" sz="2800" dirty="0" err="1">
                <a:latin typeface="Arial" charset="0"/>
              </a:rPr>
              <a:t>kpag</a:t>
            </a:r>
            <a:r>
              <a:rPr lang="en-US" sz="2800" dirty="0">
                <a:latin typeface="Arial" charset="0"/>
              </a:rPr>
              <a:t> (at wellhead)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pPr lvl="1"/>
            <a:fld id="{C35F8C0C-F647-497F-B5D6-CBA523D58EBC}" type="slidenum">
              <a:rPr lang="en-US"/>
              <a:pPr lvl="1"/>
              <a:t>42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BEE7-C6A7-4CA0-AB85-2EADA07AA88E}" type="datetime1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Mechanical/Process Section/Surface Engineering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CDC2341-DCBC-424C-9325-88D3D61DE926}" type="slidenum">
              <a:rPr lang="en-US" smtClean="0"/>
              <a:pPr lvl="1"/>
              <a:t>43</a:t>
            </a:fld>
            <a:endParaRPr lang="en-US">
              <a:latin typeface="+mn-lt"/>
            </a:endParaRPr>
          </a:p>
        </p:txBody>
      </p:sp>
      <p:pic>
        <p:nvPicPr>
          <p:cNvPr id="8" name="Picture 2" descr="Image result for water injection facility offsh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6686550" cy="502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8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80375" cy="914400"/>
          </a:xfrm>
        </p:spPr>
        <p:txBody>
          <a:bodyPr/>
          <a:lstStyle/>
          <a:p>
            <a:r>
              <a:rPr lang="en-US" sz="3200" dirty="0"/>
              <a:t>Water Injection System</a:t>
            </a:r>
          </a:p>
        </p:txBody>
      </p:sp>
      <p:pic>
        <p:nvPicPr>
          <p:cNvPr id="44037" name="Picture 5" descr="drill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71600" y="1447800"/>
            <a:ext cx="6629400" cy="4721225"/>
          </a:xfr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E2597F2-52C8-4074-AAB6-D5372019F40E}" type="slidenum">
              <a:rPr lang="en-US"/>
              <a:pPr lvl="1"/>
              <a:t>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Equipment 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6AF92A6-0DA1-49F3-A1AA-B47336BECD6D}" type="slidenum">
              <a:rPr lang="en-US"/>
              <a:pPr lvl="1"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81000" y="19812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562" tIns="46038" rIns="182562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/>
              <a:t>Water injection system will consist of coarse filtration, fine filtration, </a:t>
            </a:r>
            <a:r>
              <a:rPr lang="en-US" sz="2800" dirty="0" err="1"/>
              <a:t>deaeration</a:t>
            </a:r>
            <a:r>
              <a:rPr lang="en-US" sz="2800" dirty="0"/>
              <a:t> and water injection pumps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369E4F3-AB87-4431-B453-2C92F6AB7B8B}" type="slidenum">
              <a:rPr lang="en-US"/>
              <a:pPr lvl="1"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228600" y="1752600"/>
            <a:ext cx="19050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Sea Water Lift Pumps</a:t>
            </a:r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2362200" y="1752600"/>
            <a:ext cx="14478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514600" y="20574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Coarse Filtration</a:t>
            </a: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4038600" y="1752600"/>
            <a:ext cx="14478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4038600" y="20574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Fine Filtration</a:t>
            </a:r>
          </a:p>
        </p:txBody>
      </p:sp>
      <p:sp>
        <p:nvSpPr>
          <p:cNvPr id="70664" name="AutoShape 8"/>
          <p:cNvSpPr>
            <a:spLocks noChangeArrowheads="1"/>
          </p:cNvSpPr>
          <p:nvPr/>
        </p:nvSpPr>
        <p:spPr bwMode="auto">
          <a:xfrm>
            <a:off x="5715000" y="1752600"/>
            <a:ext cx="14478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715000" y="22701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Deaeration</a:t>
            </a:r>
          </a:p>
        </p:txBody>
      </p:sp>
      <p:sp>
        <p:nvSpPr>
          <p:cNvPr id="70666" name="AutoShape 10"/>
          <p:cNvSpPr>
            <a:spLocks noChangeArrowheads="1"/>
          </p:cNvSpPr>
          <p:nvPr/>
        </p:nvSpPr>
        <p:spPr bwMode="auto">
          <a:xfrm>
            <a:off x="7391400" y="1752600"/>
            <a:ext cx="14478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7391400" y="20574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Injection Pump</a:t>
            </a:r>
          </a:p>
        </p:txBody>
      </p:sp>
      <p:sp>
        <p:nvSpPr>
          <p:cNvPr id="70668" name="AutoShape 12"/>
          <p:cNvSpPr>
            <a:spLocks noChangeArrowheads="1"/>
          </p:cNvSpPr>
          <p:nvPr/>
        </p:nvSpPr>
        <p:spPr bwMode="auto">
          <a:xfrm>
            <a:off x="2362200" y="4191000"/>
            <a:ext cx="14478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2514600" y="44958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Firewater Services</a:t>
            </a:r>
          </a:p>
        </p:txBody>
      </p:sp>
      <p:sp>
        <p:nvSpPr>
          <p:cNvPr id="70670" name="AutoShape 14"/>
          <p:cNvSpPr>
            <a:spLocks noChangeArrowheads="1"/>
          </p:cNvSpPr>
          <p:nvPr/>
        </p:nvSpPr>
        <p:spPr bwMode="auto">
          <a:xfrm>
            <a:off x="4114800" y="4191000"/>
            <a:ext cx="1447800" cy="1447800"/>
          </a:xfrm>
          <a:prstGeom prst="foldedCorner">
            <a:avLst>
              <a:gd name="adj" fmla="val 12500"/>
            </a:avLst>
          </a:prstGeom>
          <a:solidFill>
            <a:schemeClr val="bg2">
              <a:lumMod val="1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4191000" y="4632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Backwash</a:t>
            </a:r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2133600" y="2438400"/>
            <a:ext cx="228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3810000" y="2438400"/>
            <a:ext cx="228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5486400" y="2438400"/>
            <a:ext cx="228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>
            <a:off x="7162800" y="2438400"/>
            <a:ext cx="228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3886200" y="2438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>
            <a:off x="3886200" y="4876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>
            <a:off x="2209800" y="2438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2209800" y="4876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MY"/>
          </a:p>
        </p:txBody>
      </p:sp>
      <p:sp>
        <p:nvSpPr>
          <p:cNvPr id="70680" name="Rectangle 24"/>
          <p:cNvSpPr>
            <a:spLocks noChangeArrowheads="1"/>
          </p:cNvSpPr>
          <p:nvPr/>
        </p:nvSpPr>
        <p:spPr bwMode="auto">
          <a:xfrm>
            <a:off x="381000" y="685800"/>
            <a:ext cx="80803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Generic Process Flow Diagram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Water Quality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Water must be cleaned in order to be used as injection medium.</a:t>
            </a:r>
          </a:p>
          <a:p>
            <a:r>
              <a:rPr lang="en-US" sz="2800">
                <a:latin typeface="Arial" charset="0"/>
              </a:rPr>
              <a:t>Untreated water may cause clogging of reservoir, thus causing high pumping pressure and inefficient of oil recovery.</a:t>
            </a:r>
          </a:p>
          <a:p>
            <a:r>
              <a:rPr lang="en-US" sz="2800">
                <a:latin typeface="Arial" charset="0"/>
              </a:rPr>
              <a:t>This could further damage on the structure of the reservoir.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A79AEEC-9354-4BB3-8DF4-68CE0998E911}" type="slidenum">
              <a:rPr lang="en-US"/>
              <a:pPr lvl="1"/>
              <a:t>8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Water Injection System</a:t>
            </a:r>
          </a:p>
        </p:txBody>
      </p:sp>
      <p:pic>
        <p:nvPicPr>
          <p:cNvPr id="28679" name="Picture 7" descr="Hayward Tyler - Submersible Motors and Pumps and Subsea Motors">
            <a:hlinkClick r:id="rId3"/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914400" y="1981200"/>
            <a:ext cx="2333625" cy="4114800"/>
          </a:xfrm>
          <a:ln/>
        </p:spPr>
      </p:pic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1981200"/>
            <a:ext cx="5181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Seawater Lift Pump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Sucking seawater for the system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Usually equipped with dosing of </a:t>
            </a:r>
            <a:r>
              <a:rPr lang="en-US" sz="2800" dirty="0" err="1">
                <a:latin typeface="Arial" charset="0"/>
              </a:rPr>
              <a:t>hypochlorinator</a:t>
            </a:r>
            <a:endParaRPr lang="en-US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Arial" charset="0"/>
              </a:rPr>
              <a:t>Hypochlorinator</a:t>
            </a:r>
            <a:r>
              <a:rPr lang="en-US" sz="2800" dirty="0">
                <a:latin typeface="Arial" charset="0"/>
              </a:rPr>
              <a:t> is required as an anti-fouling to prevent marine growth and discourage microbiological activity in side pumps, piping and equipment</a:t>
            </a:r>
          </a:p>
          <a:p>
            <a:pPr>
              <a:lnSpc>
                <a:spcPct val="80000"/>
              </a:lnSpc>
            </a:pPr>
            <a:endParaRPr lang="en-US" sz="2800" dirty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0129D30-C83E-437A-B33F-8493CE0BD1B7}" type="slidenum">
              <a:rPr lang="en-US"/>
              <a:pPr lvl="1"/>
              <a:t>9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2056</TotalTime>
  <Words>1641</Words>
  <Application>Microsoft Office PowerPoint</Application>
  <PresentationFormat>On-screen Show (4:3)</PresentationFormat>
  <Paragraphs>258</Paragraphs>
  <Slides>43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Bitmap Image</vt:lpstr>
      <vt:lpstr>Water Injection and Gas Injection Systems</vt:lpstr>
      <vt:lpstr>PowerPoint Presentation</vt:lpstr>
      <vt:lpstr>PowerPoint Presentation</vt:lpstr>
      <vt:lpstr>Water Injection System</vt:lpstr>
      <vt:lpstr>Water Injection System</vt:lpstr>
      <vt:lpstr>Equipment Description</vt:lpstr>
      <vt:lpstr>PowerPoint Presentation</vt:lpstr>
      <vt:lpstr>Water Quality</vt:lpstr>
      <vt:lpstr>Water Injection System</vt:lpstr>
      <vt:lpstr>Seawater Lift Pump</vt:lpstr>
      <vt:lpstr>Filtration Packages</vt:lpstr>
      <vt:lpstr>Coarse Filtration Package</vt:lpstr>
      <vt:lpstr>Fine Filtration Package</vt:lpstr>
      <vt:lpstr>Deaeration</vt:lpstr>
      <vt:lpstr>Vacuum Deaeration</vt:lpstr>
      <vt:lpstr>Deaeration Tower</vt:lpstr>
      <vt:lpstr>Vacuum Pump</vt:lpstr>
      <vt:lpstr>Ejector</vt:lpstr>
      <vt:lpstr>Vacuum Vent Tank</vt:lpstr>
      <vt:lpstr>Degassing</vt:lpstr>
      <vt:lpstr>Injection Pumps</vt:lpstr>
      <vt:lpstr>Injection Pump</vt:lpstr>
      <vt:lpstr>Hypochlorinator Package</vt:lpstr>
      <vt:lpstr>Example 1 : Sumandak Water Injection System</vt:lpstr>
      <vt:lpstr>Gas Injection System</vt:lpstr>
      <vt:lpstr>Introduction</vt:lpstr>
      <vt:lpstr>PowerPoint Presentation</vt:lpstr>
      <vt:lpstr>Gas Compression System Layout</vt:lpstr>
      <vt:lpstr>Component of Gas Compression System</vt:lpstr>
      <vt:lpstr>HP Separator</vt:lpstr>
      <vt:lpstr>Separator </vt:lpstr>
      <vt:lpstr>Separator</vt:lpstr>
      <vt:lpstr>Separator Internals</vt:lpstr>
      <vt:lpstr>Dehydration</vt:lpstr>
      <vt:lpstr>Dehydration</vt:lpstr>
      <vt:lpstr>Glycol Contactor – Gas Flow</vt:lpstr>
      <vt:lpstr>Glycol Contactor – Glycol Flow</vt:lpstr>
      <vt:lpstr>Gas Scrubber</vt:lpstr>
      <vt:lpstr>Gas Compressor</vt:lpstr>
      <vt:lpstr>Compressor Selection</vt:lpstr>
      <vt:lpstr>Type of Compressor</vt:lpstr>
      <vt:lpstr>Example 1 : Angsi Gas Injection System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Shayma Hamza</cp:lastModifiedBy>
  <cp:revision>74</cp:revision>
  <cp:lastPrinted>1601-01-01T00:00:00Z</cp:lastPrinted>
  <dcterms:created xsi:type="dcterms:W3CDTF">1601-01-01T00:00:00Z</dcterms:created>
  <dcterms:modified xsi:type="dcterms:W3CDTF">2023-02-06T07:07:25Z</dcterms:modified>
</cp:coreProperties>
</file>