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506" r:id="rId2"/>
    <p:sldId id="380" r:id="rId3"/>
    <p:sldId id="518" r:id="rId4"/>
    <p:sldId id="519" r:id="rId5"/>
    <p:sldId id="521" r:id="rId6"/>
    <p:sldId id="522" r:id="rId7"/>
    <p:sldId id="551" r:id="rId8"/>
    <p:sldId id="524" r:id="rId9"/>
    <p:sldId id="552" r:id="rId10"/>
    <p:sldId id="526" r:id="rId11"/>
    <p:sldId id="527" r:id="rId12"/>
    <p:sldId id="528" r:id="rId13"/>
    <p:sldId id="529" r:id="rId14"/>
    <p:sldId id="530" r:id="rId15"/>
    <p:sldId id="531" r:id="rId16"/>
    <p:sldId id="532" r:id="rId17"/>
    <p:sldId id="553" r:id="rId18"/>
    <p:sldId id="534" r:id="rId19"/>
    <p:sldId id="536" r:id="rId20"/>
    <p:sldId id="537" r:id="rId21"/>
    <p:sldId id="538" r:id="rId22"/>
    <p:sldId id="539" r:id="rId23"/>
    <p:sldId id="535" r:id="rId24"/>
    <p:sldId id="540" r:id="rId25"/>
    <p:sldId id="548" r:id="rId26"/>
    <p:sldId id="558" r:id="rId27"/>
    <p:sldId id="554" r:id="rId28"/>
    <p:sldId id="542" r:id="rId29"/>
    <p:sldId id="555" r:id="rId30"/>
    <p:sldId id="556" r:id="rId31"/>
    <p:sldId id="545" r:id="rId32"/>
    <p:sldId id="557" r:id="rId33"/>
    <p:sldId id="547" r:id="rId34"/>
    <p:sldId id="550" r:id="rId35"/>
    <p:sldId id="514" r:id="rId36"/>
  </p:sldIdLst>
  <p:sldSz cx="9144000" cy="51435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orient="horz" pos="324" userDrawn="1">
          <p15:clr>
            <a:srgbClr val="A4A3A4"/>
          </p15:clr>
        </p15:guide>
        <p15:guide id="4" orient="horz" pos="432" userDrawn="1">
          <p15:clr>
            <a:srgbClr val="A4A3A4"/>
          </p15:clr>
        </p15:guide>
        <p15:guide id="5" orient="horz" pos="3024" userDrawn="1">
          <p15:clr>
            <a:srgbClr val="A4A3A4"/>
          </p15:clr>
        </p15:guide>
        <p15:guide id="6" orient="horz" pos="792" userDrawn="1">
          <p15:clr>
            <a:srgbClr val="A4A3A4"/>
          </p15:clr>
        </p15:guide>
        <p15:guide id="7" pos="288" userDrawn="1">
          <p15:clr>
            <a:srgbClr val="A4A3A4"/>
          </p15:clr>
        </p15:guide>
        <p15:guide id="8" pos="5472" userDrawn="1">
          <p15:clr>
            <a:srgbClr val="A4A3A4"/>
          </p15:clr>
        </p15:guide>
        <p15:guide id="9" orient="horz" pos="648" userDrawn="1">
          <p15:clr>
            <a:srgbClr val="A4A3A4"/>
          </p15:clr>
        </p15:guide>
        <p15:guide id="10" orient="horz" pos="900" userDrawn="1">
          <p15:clr>
            <a:srgbClr val="A4A3A4"/>
          </p15:clr>
        </p15:guide>
        <p15:guide id="11" orient="horz" pos="115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ane Kosharek" initials="DK" lastIdx="1" clrIdx="0">
    <p:extLst>
      <p:ext uri="{19B8F6BF-5375-455C-9EA6-DF929625EA0E}">
        <p15:presenceInfo xmlns:p15="http://schemas.microsoft.com/office/powerpoint/2012/main" userId="f80e80a411c6fffc" providerId="Windows Live"/>
      </p:ext>
    </p:extLst>
  </p:cmAuthor>
  <p:cmAuthor id="2" name="Carol Traver" initials="CT" lastIdx="1" clrIdx="1">
    <p:extLst>
      <p:ext uri="{19B8F6BF-5375-455C-9EA6-DF929625EA0E}">
        <p15:presenceInfo xmlns:p15="http://schemas.microsoft.com/office/powerpoint/2012/main" userId="017e1d6f1d8651f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FDB940"/>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38" autoAdjust="0"/>
    <p:restoredTop sz="89416" autoAdjust="0"/>
  </p:normalViewPr>
  <p:slideViewPr>
    <p:cSldViewPr>
      <p:cViewPr varScale="1">
        <p:scale>
          <a:sx n="85" d="100"/>
          <a:sy n="85" d="100"/>
        </p:scale>
        <p:origin x="642" y="102"/>
      </p:cViewPr>
      <p:guideLst>
        <p:guide orient="horz" pos="1620"/>
        <p:guide pos="2880"/>
        <p:guide orient="horz" pos="324"/>
        <p:guide orient="horz" pos="432"/>
        <p:guide orient="horz" pos="3024"/>
        <p:guide orient="horz" pos="792"/>
        <p:guide pos="288"/>
        <p:guide pos="5472"/>
        <p:guide orient="horz" pos="648"/>
        <p:guide orient="horz" pos="900"/>
        <p:guide orient="horz" pos="1152"/>
      </p:guideLst>
    </p:cSldViewPr>
  </p:slideViewPr>
  <p:outlineViewPr>
    <p:cViewPr>
      <p:scale>
        <a:sx n="33" d="100"/>
        <a:sy n="33" d="100"/>
      </p:scale>
      <p:origin x="0" y="-26814"/>
    </p:cViewPr>
  </p:outlineViewPr>
  <p:notesTextViewPr>
    <p:cViewPr>
      <p:scale>
        <a:sx n="1" d="1"/>
        <a:sy n="1" d="1"/>
      </p:scale>
      <p:origin x="0" y="0"/>
    </p:cViewPr>
  </p:notesTextViewPr>
  <p:notesViewPr>
    <p:cSldViewPr>
      <p:cViewPr varScale="1">
        <p:scale>
          <a:sx n="51" d="100"/>
          <a:sy n="51" d="100"/>
        </p:scale>
        <p:origin x="2692" y="2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5/28/2021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5/28/2021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3168426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eaLnBrk="1" hangingPunct="1"/>
            <a:r>
              <a:rPr lang="en-US" altLang="en-US" dirty="0"/>
              <a:t>This slide discusses the idea that, although information systems can assist in making decisions by providing information and tools for analysis, they cannot always improve on decisions being made. Ask the students to provide examples of decisions that an information system might not be able to assist in. Is there any similarity among these example decisions, and what does this say about the types of decisions an information system can help with? </a:t>
            </a:r>
          </a:p>
          <a:p>
            <a:pPr eaLnBrk="1" hangingPunct="1"/>
            <a:endParaRPr lang="en-US" altLang="en-US" dirty="0"/>
          </a:p>
          <a:p>
            <a:pPr eaLnBrk="1" hangingPunct="1"/>
            <a:r>
              <a:rPr lang="en-US" altLang="en-US" dirty="0"/>
              <a:t>You can understand the complexity and breadth of some of the decisions being made within an organization by looking at the activities of its managers. Although the classical model of management sees five functional roles of managers, real-life observation of managers sees far more complexity in managerial activities. Ask the students to recall the five attributes listed in the book as differing greatly from the classical description. (1) Managers perform a great deal of work at an unrelenting pace; (2) managerial activities are fragmented, lasting for less than 9 minutes; (3) managers prefer current, specific, ad hoc information; (4) managers prefer oral forms of communication; and (5) managers give high priority to maintaining a complex web of contacts as an informal information system. Ask students to explain attributes 3, 4, and 5.</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sz="1200" dirty="0">
                <a:latin typeface="+mn-lt"/>
              </a:rPr>
              <a:t>This slide expands on the behavioral model of managers and describes </a:t>
            </a:r>
            <a:r>
              <a:rPr lang="en-US" altLang="en-US" sz="1200" dirty="0" err="1">
                <a:latin typeface="+mn-lt"/>
              </a:rPr>
              <a:t>Mintzberg</a:t>
            </a:r>
            <a:r>
              <a:rPr lang="en-US" altLang="ja-JP" sz="1200" dirty="0" err="1">
                <a:latin typeface="+mn-lt"/>
              </a:rPr>
              <a:t>’s</a:t>
            </a:r>
            <a:r>
              <a:rPr lang="en-US" altLang="ja-JP" sz="1200" dirty="0">
                <a:latin typeface="+mn-lt"/>
              </a:rPr>
              <a:t> behavioral model of managers which defines 10 managerial roles that fall into three categories. Ask students to give examples of activities for each role. Which of these roles can be assisted by information systems and which cannot?</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This slide continues the discussion of Mintzberg’s classification of managerial roles.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eaLnBrk="1" hangingPunct="1"/>
            <a:r>
              <a:rPr lang="en-US" altLang="en-US" dirty="0"/>
              <a:t>Even in decision-making situations that can be helped by information systems, the information system may fail in helping to solve the problem or lead to a better decision. This slide describes the three main reasons why investments in information systems do not always produce positive results. What is meant by information quality? The text lists seven quality dimensions: accuracy, integrity, consistency, completeness, validity, timeliness, accessibility. Ask students to identify and/or describe these dimensions?</a:t>
            </a:r>
          </a:p>
          <a:p>
            <a:pPr eaLnBrk="1" hangingPunct="1"/>
            <a:endParaRPr lang="en-US" altLang="en-US" dirty="0"/>
          </a:p>
          <a:p>
            <a:pPr eaLnBrk="1" hangingPunct="1"/>
            <a:r>
              <a:rPr lang="en-US" altLang="en-US" dirty="0"/>
              <a:t>Ask students to provide an example of what a management </a:t>
            </a:r>
            <a:r>
              <a:rPr lang="ja-JP" altLang="en-US" dirty="0"/>
              <a:t>“</a:t>
            </a:r>
            <a:r>
              <a:rPr lang="en-US" altLang="ja-JP" dirty="0"/>
              <a:t>filter</a:t>
            </a:r>
            <a:r>
              <a:rPr lang="ja-JP" altLang="en-US" dirty="0"/>
              <a:t>”</a:t>
            </a:r>
            <a:r>
              <a:rPr lang="en-US" altLang="ja-JP" dirty="0"/>
              <a:t> might be. Have they ever witnessed someone in a managerial position be unable to recognize or handle a problem because of a </a:t>
            </a:r>
            <a:r>
              <a:rPr lang="ja-JP" altLang="en-US" dirty="0"/>
              <a:t>“</a:t>
            </a:r>
            <a:r>
              <a:rPr lang="en-US" altLang="ja-JP" dirty="0"/>
              <a:t>filter</a:t>
            </a:r>
            <a:r>
              <a:rPr lang="ja-JP" altLang="en-US" dirty="0"/>
              <a:t>”</a:t>
            </a:r>
            <a:r>
              <a:rPr lang="en-US" altLang="ja-JP" dirty="0"/>
              <a:t> they are using (but don’t even know it)?</a:t>
            </a:r>
          </a:p>
          <a:p>
            <a:pPr eaLnBrk="1" hangingPunct="1"/>
            <a:endParaRPr lang="en-US" altLang="ja-JP" dirty="0"/>
          </a:p>
          <a:p>
            <a:pPr eaLnBrk="1" hangingPunct="1"/>
            <a:r>
              <a:rPr lang="en-US" altLang="en-US" dirty="0"/>
              <a:t>Ask students why people within an organization would resist using an information system.</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looks at the growth of systems for executing high-velocity decision making, such as financial trading programs. A second example is Google</a:t>
            </a:r>
            <a:r>
              <a:rPr lang="en-US" altLang="ja-JP" dirty="0"/>
              <a:t>’s search engine. What types of problems lend themselves to this type of system? Ask students what other activities would benefit from humans being taken out of the decision-making process.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introduces the concept of business intelligence and analytics. It is important to understand that business intelligence and business analytics are products defined by hardware and software vendors. This is also one of the fastest growing segments in the U.S. software environment. Ask students why this might be so.</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looks at the six main elements at play in business intelligence. Ask students what is meant by managerial users and methods and why this is important. (Managers impose order on the analysis of data using a variety of managerial methods that define strategic business goals and specify how progress will be measured. Without management oversight, business analytics can produce a great deal of information that focus on the wrong matters and divert attention from the real issues.)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400"/>
            <a:ext cx="5486400" cy="4648200"/>
          </a:xfrm>
        </p:spPr>
        <p:txBody>
          <a:bodyPr>
            <a:normAutofit fontScale="4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500" dirty="0"/>
              <a:t>Figure 12.3,</a:t>
            </a:r>
            <a:r>
              <a:rPr lang="en-US" altLang="en-US" sz="2500" baseline="0" dirty="0"/>
              <a:t> Page 465.</a:t>
            </a:r>
          </a:p>
          <a:p>
            <a:r>
              <a:rPr lang="en-US" sz="2500" b="0" i="1" u="none" strike="noStrike" kern="1200" cap="none" baseline="0" dirty="0">
                <a:solidFill>
                  <a:schemeClr val="tx1"/>
                </a:solidFill>
                <a:latin typeface="+mn-lt"/>
                <a:ea typeface="Arial"/>
                <a:cs typeface="Arial"/>
                <a:sym typeface="Arial"/>
              </a:rPr>
              <a:t>Business intelligence and analytics require a strong database foundation, a set of analytic tools, and an involved management team that can ask intelligent questions and analyze data. </a:t>
            </a:r>
            <a:endParaRPr lang="en-US" altLang="en-US" sz="2500" b="0" i="1" u="none" strike="noStrike" kern="1200" cap="none" baseline="0" dirty="0">
              <a:solidFill>
                <a:schemeClr val="tx1"/>
              </a:solidFill>
              <a:latin typeface="+mn-lt"/>
              <a:ea typeface="Arial"/>
              <a:cs typeface="Arial"/>
              <a:sym typeface="Arial"/>
            </a:endParaRPr>
          </a:p>
          <a:p>
            <a:endParaRPr lang="en-US" altLang="en-US" sz="2500" b="0" i="0" u="none" strike="noStrike" kern="1200" cap="none" baseline="0" dirty="0">
              <a:solidFill>
                <a:schemeClr val="tx1"/>
              </a:solidFill>
              <a:latin typeface="+mn-lt"/>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500" dirty="0"/>
              <a:t>This graphic is intended to illustrate in a single slide how all of the elements of a business intelligence environment work together. It provides an overview highlighting the kinds of hardware, software, and management capabilities that the major vendors offer and that firms develop over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u="sng" dirty="0"/>
              <a:t>Alt Text</a:t>
            </a:r>
          </a:p>
          <a:p>
            <a:pPr marL="0" marR="0">
              <a:lnSpc>
                <a:spcPct val="115000"/>
              </a:lnSpc>
              <a:spcBef>
                <a:spcPts val="0"/>
              </a:spcBef>
              <a:spcAft>
                <a:spcPts val="0"/>
              </a:spcAft>
            </a:pPr>
            <a:r>
              <a:rPr lang="en-US" altLang="en-US" sz="1200" dirty="0">
                <a:latin typeface="+mn-lt"/>
              </a:rPr>
              <a:t>Long</a:t>
            </a:r>
            <a:r>
              <a:rPr lang="en-US" altLang="en-US" sz="1200" baseline="0" dirty="0">
                <a:latin typeface="+mn-lt"/>
              </a:rPr>
              <a:t> description: An illustration explains how data from the business environment passes through various support systems and reaches the user. </a:t>
            </a:r>
            <a:r>
              <a:rPr lang="en-US" sz="1200" dirty="0">
                <a:solidFill>
                  <a:srgbClr val="000000"/>
                </a:solidFill>
                <a:effectLst/>
                <a:latin typeface="+mn-lt"/>
                <a:ea typeface="Times New Roman" panose="02020603050405020304" pitchFamily="18" charset="0"/>
                <a:cs typeface="Calibri" panose="020F0502020204030204" pitchFamily="34" charset="0"/>
              </a:rPr>
              <a:t>The details are as below:</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Data from </a:t>
            </a:r>
            <a:r>
              <a:rPr lang="en-US" sz="1200" dirty="0">
                <a:solidFill>
                  <a:srgbClr val="000000"/>
                </a:solidFill>
                <a:effectLst/>
                <a:latin typeface="+mn-lt"/>
                <a:ea typeface="Times New Roman" panose="02020603050405020304" pitchFamily="18" charset="0"/>
              </a:rPr>
              <a:t>business environment reaches the business intelligence infrastructure. This infrastructure is connected to business analytics toolset, which is further connected to various platforms through managerial users and methods before reaching the user interface. </a:t>
            </a:r>
          </a:p>
          <a:p>
            <a:pPr marL="0" marR="0">
              <a:lnSpc>
                <a:spcPct val="115000"/>
              </a:lnSpc>
              <a:spcBef>
                <a:spcPts val="0"/>
              </a:spcBef>
              <a:spcAft>
                <a:spcPts val="0"/>
              </a:spcAft>
            </a:pP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rPr>
              <a:t>Data from business environment includes:</a:t>
            </a: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Call centers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Web data</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Mobile devices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Social media data</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Stores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Suppliers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Governmental and economic data. </a:t>
            </a:r>
            <a:endParaRPr lang="en-US" sz="1200" dirty="0">
              <a:effectLst/>
              <a:latin typeface="+mn-lt"/>
              <a:ea typeface="Calibri" panose="020F0502020204030204" pitchFamily="34" charset="0"/>
            </a:endParaRPr>
          </a:p>
          <a:p>
            <a:pPr marL="0" marR="0">
              <a:lnSpc>
                <a:spcPct val="115000"/>
              </a:lnSpc>
              <a:spcBef>
                <a:spcPts val="0"/>
              </a:spcBef>
              <a:spcAft>
                <a:spcPts val="0"/>
              </a:spcAft>
            </a:pPr>
            <a:endParaRPr lang="en-US" sz="12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Business intelligence infrastructure includes:</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Databases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Data Warehouses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Data Marts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Analytic platforms. </a:t>
            </a:r>
            <a:endParaRPr lang="en-US" sz="1200" dirty="0">
              <a:effectLst/>
              <a:latin typeface="+mn-lt"/>
              <a:ea typeface="Calibri" panose="020F0502020204030204" pitchFamily="34" charset="0"/>
            </a:endParaRPr>
          </a:p>
          <a:p>
            <a:pPr marL="0" marR="0">
              <a:lnSpc>
                <a:spcPct val="115000"/>
              </a:lnSpc>
              <a:spcBef>
                <a:spcPts val="0"/>
              </a:spcBef>
              <a:spcAft>
                <a:spcPts val="0"/>
              </a:spcAft>
            </a:pPr>
            <a:endParaRPr lang="en-US" sz="12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Business analytics toolset includes:</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Models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Data mining</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OLAP</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Reporting and query tools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Big Data analytics.</a:t>
            </a:r>
            <a:endParaRPr lang="en-US" sz="1200" dirty="0">
              <a:effectLst/>
              <a:latin typeface="+mn-lt"/>
              <a:ea typeface="Calibri" panose="020F0502020204030204" pitchFamily="34" charset="0"/>
            </a:endParaRPr>
          </a:p>
          <a:p>
            <a:pPr marL="0" marR="0">
              <a:lnSpc>
                <a:spcPct val="115000"/>
              </a:lnSpc>
              <a:spcBef>
                <a:spcPts val="0"/>
              </a:spcBef>
              <a:spcAft>
                <a:spcPts val="0"/>
              </a:spcAft>
            </a:pPr>
            <a:endParaRPr lang="en-US" sz="12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Managerial users and methods include:</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Business strategy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Performance management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Balanced score card</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Forecasts. </a:t>
            </a:r>
            <a:endParaRPr lang="en-US" sz="1200" dirty="0">
              <a:effectLst/>
              <a:latin typeface="+mn-lt"/>
              <a:ea typeface="Calibri" panose="020F0502020204030204" pitchFamily="34" charset="0"/>
            </a:endParaRPr>
          </a:p>
          <a:p>
            <a:pPr marL="0" marR="0">
              <a:lnSpc>
                <a:spcPct val="115000"/>
              </a:lnSpc>
              <a:spcBef>
                <a:spcPts val="0"/>
              </a:spcBef>
              <a:spcAft>
                <a:spcPts val="0"/>
              </a:spcAft>
            </a:pPr>
            <a:endParaRPr lang="en-US" sz="12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Platforms include:</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MIS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DSS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ESS.</a:t>
            </a:r>
            <a:endParaRPr lang="en-US" sz="1200" dirty="0">
              <a:effectLst/>
              <a:latin typeface="+mn-lt"/>
              <a:ea typeface="Calibri" panose="020F0502020204030204" pitchFamily="34" charset="0"/>
            </a:endParaRPr>
          </a:p>
          <a:p>
            <a:pPr marL="0" marR="0">
              <a:lnSpc>
                <a:spcPct val="115000"/>
              </a:lnSpc>
              <a:spcBef>
                <a:spcPts val="0"/>
              </a:spcBef>
              <a:spcAft>
                <a:spcPts val="0"/>
              </a:spcAft>
            </a:pPr>
            <a:endParaRPr lang="en-US" sz="12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User interface includes:</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Reports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Dashboards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Scorecards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Desktop</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Mobile</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Web portal</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Social media.</a:t>
            </a:r>
            <a:endParaRPr lang="en-US" sz="1200"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3207672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looks at the main functionalities of business intelligence systems. Parameterized reports are reports that can be adjusted to reflect user-defined parameters. The text gives the example of viewing a report by region and time of day to see how sales vary by these parameters. Ask students what is meant by drill down and give an example (the ability to move from a high level view summary to a detailed view). For example, a summary view might present the total numbers of products by category sold worldwide. Drilling down, views might go to products sold at national, regional, and local levels, and down from product categories to single products and product versions.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Table 12.4, page 466</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tLang="en-US" dirty="0"/>
              <a:t>This chapter focuses on the information systems that support decision making in a firm and discusses the value of improved decision making in an organization. Ask the students to describe different types of decisions and whether some types of decisions are less valuable than others. What types of decisions, in a work framework, have students encountered in their own employment situations? Ask students to describe some of the decisions they made on their last job. How did they use information systems to help make those decisions?</a:t>
            </a:r>
            <a:endParaRPr lang="en-US" altLang="en-US" sz="1200" dirty="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Predictive analytics software</a:t>
            </a:r>
            <a:r>
              <a:rPr lang="en-US" baseline="0" dirty="0"/>
              <a:t> does not so much “predict” as it does estimate a probability that, based on historical data, a certain event will happen. This works quite well when there are very large data sets, the behavior is repetitive and consistent over time, and there are no changes in the environment. For instance, these techniques work well in machines with well defined parts that can be monitored. They do not work well in dynamic environments such as the stock market where the exogenous factor in the environment are constantly changing.</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if they have ideas about how the cities they live in, towns or villages, could use big data analytics to improve the lives of citizens.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Many large corporations today are experiencing an explosion of customer information gathered from websites, social sites, blogs, and emails. Making sense out of this data is difficult. Graphical representation of data is one way to reduce the torrent of data into some simple messages that humans can understand in a glance.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441468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12.4,</a:t>
            </a:r>
            <a:r>
              <a:rPr lang="en-US" altLang="en-US" baseline="0" dirty="0"/>
              <a:t> Page 474.</a:t>
            </a:r>
          </a:p>
          <a:p>
            <a:r>
              <a:rPr lang="en-US" sz="1200" b="0" i="1" u="none" strike="noStrike" kern="1200" cap="none" baseline="0" dirty="0">
                <a:solidFill>
                  <a:schemeClr val="tx1"/>
                </a:solidFill>
                <a:latin typeface="+mn-lt"/>
                <a:ea typeface="Arial"/>
                <a:cs typeface="Arial"/>
                <a:sym typeface="Arial"/>
              </a:rPr>
              <a:t>Casual users are consumers of BI output, while intense power users are the producers of reports, new analyses, models, and forecasts.</a:t>
            </a:r>
          </a:p>
          <a:p>
            <a:endParaRPr lang="en-US" sz="1200" b="0" i="0" u="none" strike="noStrike" kern="1200" cap="none" baseline="0" dirty="0">
              <a:solidFill>
                <a:schemeClr val="tx1"/>
              </a:solidFill>
              <a:latin typeface="+mn-lt"/>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looks at the different types of users and what they use BI applications for. On the left, power users (users who rely on BI most intensively) are broken into four main categories, with each category placed beside the types of reports it uses most. On the right, casual users are also broken into various categories and placed along the types of capabilities used most. For example, senior managers rely most on dashboards and </a:t>
            </a:r>
            <a:r>
              <a:rPr lang="en-US" altLang="en-US" dirty="0" err="1"/>
              <a:t>scorecords</a:t>
            </a:r>
            <a:r>
              <a:rPr lang="en-US" altLang="en-US" dirty="0"/>
              <a:t>. Ask students if they have ever used BI reports in a job setting.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a:lnSpc>
                <a:spcPct val="115000"/>
              </a:lnSpc>
              <a:spcBef>
                <a:spcPts val="0"/>
              </a:spcBef>
              <a:spcAft>
                <a:spcPts val="0"/>
              </a:spcAft>
            </a:pPr>
            <a:r>
              <a:rPr lang="en-US" altLang="en-US" sz="1200" u="sng" dirty="0">
                <a:latin typeface="+mn-lt"/>
              </a:rPr>
              <a:t>Alt Text</a:t>
            </a:r>
          </a:p>
          <a:p>
            <a:pPr marL="0" marR="0">
              <a:lnSpc>
                <a:spcPct val="115000"/>
              </a:lnSpc>
              <a:spcBef>
                <a:spcPts val="0"/>
              </a:spcBef>
              <a:spcAft>
                <a:spcPts val="0"/>
              </a:spcAft>
            </a:pPr>
            <a:r>
              <a:rPr lang="en-US" altLang="en-US" sz="1200" dirty="0">
                <a:latin typeface="+mn-lt"/>
              </a:rPr>
              <a:t>Long description: A diagram explains the difference between power users and casual users based on capabilities. </a:t>
            </a:r>
            <a:r>
              <a:rPr lang="en-US" sz="1200" dirty="0">
                <a:solidFill>
                  <a:srgbClr val="000000"/>
                </a:solidFill>
                <a:effectLst/>
                <a:latin typeface="+mn-lt"/>
                <a:ea typeface="Times New Roman" panose="02020603050405020304" pitchFamily="18" charset="0"/>
                <a:cs typeface="Calibri" panose="020F0502020204030204" pitchFamily="34" charset="0"/>
              </a:rPr>
              <a:t>Power users are producers (20% of employees). Casual users are consumers (80% of employees). The users are defined based on the capabilities defined below:  </a:t>
            </a:r>
            <a:endParaRPr lang="en-US" sz="1200" dirty="0">
              <a:solidFill>
                <a:srgbClr val="000000"/>
              </a:solidFill>
              <a:effectLst/>
              <a:latin typeface="+mn-lt"/>
              <a:ea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Calibri" panose="020F0502020204030204" pitchFamily="34" charset="0"/>
                <a:cs typeface="Calibri" panose="020F0502020204030204" pitchFamily="34" charset="0"/>
              </a:rPr>
              <a:t>Production reports: Power users, IT developers; Casual users, customers or suppliers and operational employees. </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Calibri" panose="020F0502020204030204" pitchFamily="34" charset="0"/>
                <a:cs typeface="Calibri" panose="020F0502020204030204" pitchFamily="34" charset="0"/>
              </a:rPr>
              <a:t>Parameterized reports: Power users, Super users; Casual users, customers or suppliers and operational employees.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Calibri" panose="020F0502020204030204" pitchFamily="34" charset="0"/>
                <a:cs typeface="Calibri" panose="020F0502020204030204" pitchFamily="34" charset="0"/>
              </a:rPr>
              <a:t>Dashboards or scorecards: Power users, IT developers; Casual users, senior managers.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Calibri" panose="020F0502020204030204" pitchFamily="34" charset="0"/>
                <a:cs typeface="Calibri" panose="020F0502020204030204" pitchFamily="34" charset="0"/>
              </a:rPr>
              <a:t>Ad hoc queries; Drill down search or OLAP: Power users, Business analysts; Casual users, managers or staff. </a:t>
            </a: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mn-lt"/>
                <a:ea typeface="Times New Roman" panose="02020603050405020304" pitchFamily="18" charset="0"/>
              </a:rPr>
              <a:t>Forecasts; What if Analysis; statistical models: Power users, Analytical modelers; Casual users, business analysis. </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0480723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looks at the decision support systems used for the </a:t>
            </a:r>
            <a:r>
              <a:rPr lang="en-US" altLang="en-US" dirty="0" err="1"/>
              <a:t>semistructured</a:t>
            </a:r>
            <a:r>
              <a:rPr lang="en-US" altLang="en-US" dirty="0"/>
              <a:t> decisions made by the business analysts and </a:t>
            </a:r>
            <a:r>
              <a:rPr lang="ja-JP" altLang="en-US" dirty="0"/>
              <a:t>“</a:t>
            </a:r>
            <a:r>
              <a:rPr lang="en-US" altLang="ja-JP" dirty="0"/>
              <a:t>super users</a:t>
            </a:r>
            <a:r>
              <a:rPr lang="ja-JP" altLang="en-US" dirty="0"/>
              <a:t>”</a:t>
            </a:r>
            <a:r>
              <a:rPr lang="en-US" altLang="ja-JP" dirty="0"/>
              <a:t> identified on the previous slide and outlines a variety of analysis methods that are utilized. Ask students to give examples of the different types of analysis. Remind students that DSS are business intelligence systems. The text cites the example of Progressive Insurance which uses business intelligence to identify the best customers for its products.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399"/>
            <a:ext cx="5486400" cy="4648201"/>
          </a:xfrm>
        </p:spPr>
        <p:txBody>
          <a:bodyP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300" dirty="0"/>
              <a:t>Figure 12.5,</a:t>
            </a:r>
            <a:r>
              <a:rPr lang="en-US" altLang="en-US" sz="1300" baseline="0" dirty="0"/>
              <a:t> Page 475. </a:t>
            </a:r>
          </a:p>
          <a:p>
            <a:r>
              <a:rPr lang="en-US" sz="1300" b="0" i="1" u="none" strike="noStrike" kern="1200" cap="none" baseline="0" dirty="0">
                <a:solidFill>
                  <a:schemeClr val="tx1"/>
                </a:solidFill>
                <a:ea typeface="Arial"/>
                <a:cs typeface="Arial"/>
                <a:sym typeface="Arial"/>
              </a:rPr>
              <a:t>This table displays the results of a sensitivity analysis of the effect of changing the sales price of a necktie and the cost per unit on the product’s break-even point. It answers the question “What happens to the break-even point if the sales price and the cost to make each unit increase or decrease?”</a:t>
            </a:r>
          </a:p>
          <a:p>
            <a:endParaRPr lang="en-US" sz="1300" b="0" i="0" u="none" strike="noStrike" kern="1200" cap="none" baseline="0" dirty="0">
              <a:solidFill>
                <a:schemeClr val="tx1"/>
              </a:solidFill>
              <a:ea typeface="Arial"/>
              <a:cs typeface="Arial"/>
              <a:sym typeface="Arial"/>
            </a:endParaRPr>
          </a:p>
          <a:p>
            <a:r>
              <a:rPr lang="en-US" altLang="en-US" sz="1300" dirty="0"/>
              <a:t>This graphic illustrates the results of a sensitivity analysis of changing the sales price of a necktie—it answers the question </a:t>
            </a:r>
            <a:r>
              <a:rPr lang="ja-JP" altLang="en-US" sz="1300" dirty="0"/>
              <a:t>“</a:t>
            </a:r>
            <a:r>
              <a:rPr lang="en-US" altLang="ja-JP" sz="1300" dirty="0"/>
              <a:t>What happens to the break-even point if the sales price and the cost to make each unit increase or decrease?</a:t>
            </a:r>
            <a:r>
              <a:rPr lang="ja-JP" altLang="en-US" sz="1300" dirty="0"/>
              <a:t>”</a:t>
            </a:r>
            <a:endParaRPr lang="en-US" altLang="ja-JP" sz="1300" dirty="0"/>
          </a:p>
          <a:p>
            <a:endParaRPr lang="en-US" altLang="ja-JP" dirty="0"/>
          </a:p>
          <a:p>
            <a:pPr marL="0" marR="0">
              <a:lnSpc>
                <a:spcPct val="115000"/>
              </a:lnSpc>
              <a:spcBef>
                <a:spcPts val="0"/>
              </a:spcBef>
              <a:spcAft>
                <a:spcPts val="0"/>
              </a:spcAft>
            </a:pPr>
            <a:r>
              <a:rPr lang="en-US" altLang="ja-JP" sz="1200" u="sng" dirty="0">
                <a:latin typeface="+mn-lt"/>
              </a:rPr>
              <a:t>Alt Text</a:t>
            </a:r>
          </a:p>
          <a:p>
            <a:pPr marL="0" marR="0">
              <a:lnSpc>
                <a:spcPct val="115000"/>
              </a:lnSpc>
              <a:spcBef>
                <a:spcPts val="0"/>
              </a:spcBef>
              <a:spcAft>
                <a:spcPts val="0"/>
              </a:spcAft>
            </a:pPr>
            <a:r>
              <a:rPr lang="en-US" altLang="ja-JP" sz="1200" dirty="0">
                <a:latin typeface="+mn-lt"/>
              </a:rPr>
              <a:t>Long description: A text box displays the results of a sample sensitivity analysis. </a:t>
            </a:r>
            <a:r>
              <a:rPr lang="en-US" sz="1200" dirty="0">
                <a:solidFill>
                  <a:srgbClr val="000000"/>
                </a:solidFill>
                <a:effectLst/>
                <a:latin typeface="+mn-lt"/>
                <a:ea typeface="Times New Roman" panose="02020603050405020304" pitchFamily="18" charset="0"/>
                <a:cs typeface="Calibri" panose="020F0502020204030204" pitchFamily="34" charset="0"/>
              </a:rPr>
              <a:t>The details are as below:</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Total fixed costs: 19000</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Variable cost per unit: 3</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Average sales price: 17</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Contribution margin: 14</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Calibri" panose="020F0502020204030204" pitchFamily="34" charset="0"/>
                <a:cs typeface="Calibri" panose="020F0502020204030204" pitchFamily="34" charset="0"/>
              </a:rPr>
              <a:t>Break-even point: 1357. </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Sales: 1357 </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Price 14: Variable cost per unit 2 is 1583; Variable cost per unit 3 is 1727; Variable cost per unit 4 is 1900; Variable cost per unit 5 is 2111; Variable cost per unit 6 is 2375.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Price 15: Variable cost per unit 2 is 1462; Variable cost per unit 3 is 1583; Variable cost per unit 4 is 1727; Variable cost per unit 5 is 1900; Variable cost per unit 6 is 2111.</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Price 16: Variable cost per unit 2 is 1357; Variable cost per unit 3 is 1462; Variable cost per unit 4 is 1583; Variable cost per unit 5 is 1727; Variable cost per unit 6 is 1900.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Price 17: Variable cost per unit 2 is 1267; Variable cost per unit 3 is 1357; Variable cost per unit 4 is 1462; Variable cost per unit 5 is 1583; Variable cost per unit 6 is 1727.</a:t>
            </a:r>
          </a:p>
          <a:p>
            <a:pPr marL="171450" marR="0" lvl="0" indent="-171450">
              <a:lnSpc>
                <a:spcPct val="115000"/>
              </a:lnSpc>
              <a:spcBef>
                <a:spcPts val="0"/>
              </a:spcBef>
              <a:spcAft>
                <a:spcPts val="0"/>
              </a:spcAft>
              <a:buFont typeface="Arial" panose="020B0604020202020204" pitchFamily="34" charset="0"/>
              <a:buChar char="•"/>
            </a:pPr>
            <a:r>
              <a:rPr lang="en-US" sz="1200" dirty="0">
                <a:solidFill>
                  <a:srgbClr val="000000"/>
                </a:solidFill>
                <a:effectLst/>
                <a:latin typeface="+mn-lt"/>
                <a:ea typeface="Times New Roman" panose="02020603050405020304" pitchFamily="18" charset="0"/>
              </a:rPr>
              <a:t>Price 18: Variable cost per unit 2 is 1188; Variable cost per unit 3 is 1267; Variable cost per unit 4 is 1357; Variable cost per unit 5 is 1462; Variable cost per unit 6 is 1583.</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097028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400"/>
            <a:ext cx="5486400" cy="4341813"/>
          </a:xfrm>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500" dirty="0"/>
              <a:t>Figure 12.6,</a:t>
            </a:r>
            <a:r>
              <a:rPr lang="en-US" altLang="en-US" sz="1500" baseline="0" dirty="0"/>
              <a:t> Page 475.</a:t>
            </a:r>
          </a:p>
          <a:p>
            <a:r>
              <a:rPr lang="en-US" sz="1500" b="0" i="1" u="none" strike="noStrike" kern="1200" cap="none" baseline="0" dirty="0">
                <a:solidFill>
                  <a:schemeClr val="tx1"/>
                </a:solidFill>
                <a:latin typeface="+mn-lt"/>
                <a:ea typeface="Arial"/>
                <a:cs typeface="Arial"/>
                <a:sym typeface="Arial"/>
              </a:rPr>
              <a:t>In this pivot table, we are able to examine where an online training company’s customers come from in terms of region and advertising source.</a:t>
            </a:r>
          </a:p>
          <a:p>
            <a:endParaRPr lang="en-US" sz="1500" b="0" i="0" u="none" strike="noStrike" kern="1200" cap="none" baseline="0" dirty="0">
              <a:solidFill>
                <a:schemeClr val="tx1"/>
              </a:solidFill>
              <a:latin typeface="+mn-lt"/>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500" dirty="0"/>
              <a:t>This graphic shows the same Microsoft Excel spreadsheet with a PivotTable with two dimensions—it shows where customers come from in terms of region and advertising source.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a:lnSpc>
                <a:spcPct val="115000"/>
              </a:lnSpc>
              <a:spcBef>
                <a:spcPts val="0"/>
              </a:spcBef>
              <a:spcAft>
                <a:spcPts val="0"/>
              </a:spcAft>
            </a:pPr>
            <a:r>
              <a:rPr lang="en-US" sz="1200" u="sng" dirty="0">
                <a:latin typeface="+mn-lt"/>
              </a:rPr>
              <a:t>Alt Text</a:t>
            </a:r>
          </a:p>
          <a:p>
            <a:pPr marL="0" marR="0">
              <a:lnSpc>
                <a:spcPct val="115000"/>
              </a:lnSpc>
              <a:spcBef>
                <a:spcPts val="0"/>
              </a:spcBef>
              <a:spcAft>
                <a:spcPts val="0"/>
              </a:spcAft>
            </a:pPr>
            <a:r>
              <a:rPr lang="en-US" sz="1200" dirty="0">
                <a:latin typeface="+mn-lt"/>
              </a:rPr>
              <a:t>Long description: A screenshot of an Excel sheet shows a sample pivot table. </a:t>
            </a:r>
            <a:r>
              <a:rPr lang="en-US" sz="1200" dirty="0">
                <a:solidFill>
                  <a:srgbClr val="000000"/>
                </a:solidFill>
                <a:effectLst/>
                <a:latin typeface="+mn-lt"/>
                <a:ea typeface="Times New Roman" panose="02020603050405020304" pitchFamily="18" charset="0"/>
                <a:cs typeface="Calibri" panose="020F0502020204030204" pitchFamily="34" charset="0"/>
              </a:rPr>
              <a:t>The sample pivot table lists the details pertaining to the customer ID, region, payment, source, amount, product, and time of day in cells A to G in the excel sheet. </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A dialog box superimposed on the sheet and the above-mentioned data displays the field list of the pivot table. The dialog box is labeled, pivot table field list and is divided into two panels. </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In the top panel, a drop- down to choose from is provided in the dialog box. It reads: Choose fields to add to report.</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Checkboxes for the following are given: Customer ID, region, payment, source, amount, product, and time of day. The fields of customer ID, region, and source are selected in the screenshot. </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In the bottom panel a two-by-two matrix of areas is provided. It reads: Drag fields between areas below:</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Report filter: Blank</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Column labels: Source</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Row labels: Region</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Values: Count of customer ID. </a:t>
            </a:r>
            <a:endParaRPr lang="en-US" sz="1200" dirty="0">
              <a:effectLst/>
              <a:latin typeface="+mn-lt"/>
              <a:ea typeface="Calibri" panose="020F0502020204030204" pitchFamily="34" charset="0"/>
            </a:endParaRPr>
          </a:p>
          <a:p>
            <a:pPr marL="0" marR="0">
              <a:lnSpc>
                <a:spcPct val="115000"/>
              </a:lnSpc>
              <a:spcBef>
                <a:spcPts val="0"/>
              </a:spcBef>
              <a:spcAft>
                <a:spcPts val="0"/>
              </a:spcAft>
            </a:pPr>
            <a:endParaRPr lang="en-US" sz="12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A sample output table is provided in the excel sheet. The details are as below:</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Region: East; Email: 24; Web:77; Grand total: 101</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Region: North; Email: 28; Web:64; Grand total: 92</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Region: South; Email: 33; Web:73; Grand total: 106</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Region: West; Email: 57; Web:154; Grand total: 211</a:t>
            </a:r>
          </a:p>
          <a:p>
            <a:pPr marL="171450" marR="0" lvl="0" indent="-171450">
              <a:lnSpc>
                <a:spcPct val="115000"/>
              </a:lnSpc>
              <a:spcBef>
                <a:spcPts val="0"/>
              </a:spcBef>
              <a:spcAft>
                <a:spcPts val="0"/>
              </a:spcAft>
              <a:buFont typeface="Arial" panose="020B0604020202020204" pitchFamily="34" charset="0"/>
              <a:buChar char="•"/>
            </a:pPr>
            <a:r>
              <a:rPr lang="en-US" sz="1200" dirty="0">
                <a:solidFill>
                  <a:srgbClr val="000000"/>
                </a:solidFill>
                <a:effectLst/>
                <a:latin typeface="+mn-lt"/>
                <a:ea typeface="Times New Roman" panose="02020603050405020304" pitchFamily="18" charset="0"/>
              </a:rPr>
              <a:t>Grand total: Email: 142; Web:368; Grand total: 510. </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3984412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looks at the business intelligence used by senior management. These executive support systems utilize some type of methodology to determine which information affects the profitability and success of the firm and how this information can be measured. One popular methodology is the balanced scorecard method. Another popular method is discussed on a following slide. Ask students how the scorecard itself is determined (a scorecard is developed by consultants and senior managers).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400"/>
            <a:ext cx="5486400" cy="4495800"/>
          </a:xfrm>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12.7,</a:t>
            </a:r>
            <a:r>
              <a:rPr lang="en-US" altLang="en-US" baseline="0" dirty="0"/>
              <a:t> Page 477.</a:t>
            </a:r>
          </a:p>
          <a:p>
            <a:r>
              <a:rPr lang="en-US" sz="1200" b="0" i="1" u="none" strike="noStrike" kern="1200" cap="none" baseline="0" dirty="0">
                <a:solidFill>
                  <a:schemeClr val="tx1"/>
                </a:solidFill>
                <a:latin typeface="+mn-lt"/>
                <a:ea typeface="Arial"/>
                <a:cs typeface="Arial"/>
                <a:sym typeface="Arial"/>
              </a:rPr>
              <a:t>In the balanced scorecard framework, the firm’s strategic objectives are operationalized along four dimensions: financial, business process, customer, and learning and growth. Each dimension is measured using several KPIs.</a:t>
            </a:r>
          </a:p>
          <a:p>
            <a:endParaRPr lang="en-US" sz="1200" b="0" i="0" u="none" strike="noStrike" kern="1200" cap="none" baseline="0" dirty="0">
              <a:solidFill>
                <a:schemeClr val="tx1"/>
              </a:solidFill>
              <a:latin typeface="+mn-lt"/>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depicts the balanced scorecard methodology that many managers use to measure the performance of their business, and to understand how firm strategies are impacting the four dimensions of interest. For each of these dimensions, performance is operationalized by identifying key performance indicators for that dimension.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a:lnSpc>
                <a:spcPct val="115000"/>
              </a:lnSpc>
              <a:spcBef>
                <a:spcPts val="0"/>
              </a:spcBef>
              <a:spcAft>
                <a:spcPts val="0"/>
              </a:spcAft>
            </a:pPr>
            <a:r>
              <a:rPr lang="en-US" altLang="en-US" sz="800" u="sng" dirty="0">
                <a:latin typeface="+mn-lt"/>
              </a:rPr>
              <a:t>Alt Text</a:t>
            </a:r>
          </a:p>
          <a:p>
            <a:pPr marL="0" marR="0">
              <a:lnSpc>
                <a:spcPct val="115000"/>
              </a:lnSpc>
              <a:spcBef>
                <a:spcPts val="0"/>
              </a:spcBef>
              <a:spcAft>
                <a:spcPts val="0"/>
              </a:spcAft>
            </a:pPr>
            <a:r>
              <a:rPr lang="en-US" altLang="en-US" sz="800" dirty="0">
                <a:latin typeface="+mn-lt"/>
              </a:rPr>
              <a:t>Long description: A framework explains the strategies and objectives of a sample firm. </a:t>
            </a:r>
            <a:r>
              <a:rPr lang="en-US" sz="800" dirty="0">
                <a:solidFill>
                  <a:srgbClr val="000000"/>
                </a:solidFill>
                <a:effectLst/>
                <a:latin typeface="+mn-lt"/>
                <a:ea typeface="Times New Roman" panose="02020603050405020304" pitchFamily="18" charset="0"/>
                <a:cs typeface="Calibri" panose="020F0502020204030204" pitchFamily="34" charset="0"/>
              </a:rPr>
              <a:t>In the framework, the firm’s strategic objectives are illustrated along four dimensions: Financial, business process, customer, and learning and growth. The KPIs under each dimension are as below:</a:t>
            </a:r>
            <a:endParaRPr lang="en-US" sz="8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800" dirty="0">
                <a:solidFill>
                  <a:srgbClr val="000000"/>
                </a:solidFill>
                <a:effectLst/>
                <a:latin typeface="+mn-lt"/>
                <a:ea typeface="Times New Roman" panose="02020603050405020304" pitchFamily="18" charset="0"/>
                <a:cs typeface="Calibri" panose="020F0502020204030204" pitchFamily="34" charset="0"/>
              </a:rPr>
              <a:t>Financial:</a:t>
            </a:r>
            <a:endParaRPr lang="en-US" sz="8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Cash flow</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Return on investment</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Financial result</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Return on capital employed</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Return on equity.</a:t>
            </a:r>
            <a:endParaRPr lang="en-US" sz="800" dirty="0">
              <a:effectLst/>
              <a:latin typeface="+mn-lt"/>
              <a:ea typeface="Calibri" panose="020F0502020204030204" pitchFamily="34" charset="0"/>
            </a:endParaRPr>
          </a:p>
          <a:p>
            <a:pPr marL="0" marR="0">
              <a:lnSpc>
                <a:spcPct val="115000"/>
              </a:lnSpc>
              <a:spcBef>
                <a:spcPts val="0"/>
              </a:spcBef>
              <a:spcAft>
                <a:spcPts val="0"/>
              </a:spcAft>
            </a:pPr>
            <a:r>
              <a:rPr lang="en-US" sz="800" dirty="0">
                <a:solidFill>
                  <a:srgbClr val="000000"/>
                </a:solidFill>
                <a:effectLst/>
                <a:latin typeface="+mn-lt"/>
                <a:ea typeface="Times New Roman" panose="02020603050405020304" pitchFamily="18" charset="0"/>
                <a:cs typeface="Calibri" panose="020F0502020204030204" pitchFamily="34" charset="0"/>
              </a:rPr>
              <a:t>Business process: </a:t>
            </a:r>
            <a:endParaRPr lang="en-US" sz="8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Number of activities</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Process execution time</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Accident ratios</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Resource e</a:t>
            </a:r>
            <a:r>
              <a:rPr lang="en-US" sz="800" dirty="0">
                <a:effectLst/>
                <a:latin typeface="+mn-lt"/>
                <a:ea typeface="Calibri" panose="020F0502020204030204" pitchFamily="34" charset="0"/>
              </a:rPr>
              <a:t>ffi</a:t>
            </a:r>
            <a:r>
              <a:rPr lang="en-US" sz="800" dirty="0">
                <a:effectLst/>
                <a:latin typeface="+mn-lt"/>
                <a:ea typeface="Calibri" panose="020F0502020204030204" pitchFamily="34" charset="0"/>
                <a:cs typeface="Calibri" panose="020F0502020204030204" pitchFamily="34" charset="0"/>
              </a:rPr>
              <a:t>ciency</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Equipment downtime. </a:t>
            </a:r>
            <a:endParaRPr lang="en-US" sz="800" dirty="0">
              <a:effectLst/>
              <a:latin typeface="+mn-lt"/>
              <a:ea typeface="Calibri" panose="020F0502020204030204" pitchFamily="34" charset="0"/>
            </a:endParaRPr>
          </a:p>
          <a:p>
            <a:pPr marL="0" marR="0">
              <a:lnSpc>
                <a:spcPct val="115000"/>
              </a:lnSpc>
              <a:spcBef>
                <a:spcPts val="0"/>
              </a:spcBef>
              <a:spcAft>
                <a:spcPts val="0"/>
              </a:spcAft>
            </a:pPr>
            <a:r>
              <a:rPr lang="en-US" sz="800" dirty="0">
                <a:solidFill>
                  <a:srgbClr val="000000"/>
                </a:solidFill>
                <a:effectLst/>
                <a:latin typeface="+mn-lt"/>
                <a:ea typeface="Times New Roman" panose="02020603050405020304" pitchFamily="18" charset="0"/>
                <a:cs typeface="Calibri" panose="020F0502020204030204" pitchFamily="34" charset="0"/>
              </a:rPr>
              <a:t>Customers:</a:t>
            </a:r>
            <a:endParaRPr lang="en-US" sz="8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Delivery performance</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Quality performance</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Customer satisfaction</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Customer loyalty</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Customer retention. </a:t>
            </a:r>
            <a:endParaRPr lang="en-US" sz="800" dirty="0">
              <a:effectLst/>
              <a:latin typeface="+mn-lt"/>
              <a:ea typeface="Calibri" panose="020F0502020204030204" pitchFamily="34" charset="0"/>
            </a:endParaRPr>
          </a:p>
          <a:p>
            <a:pPr marL="0" marR="0">
              <a:lnSpc>
                <a:spcPct val="115000"/>
              </a:lnSpc>
              <a:spcBef>
                <a:spcPts val="0"/>
              </a:spcBef>
              <a:spcAft>
                <a:spcPts val="0"/>
              </a:spcAft>
            </a:pPr>
            <a:r>
              <a:rPr lang="en-US" sz="800" dirty="0">
                <a:solidFill>
                  <a:srgbClr val="000000"/>
                </a:solidFill>
                <a:effectLst/>
                <a:latin typeface="+mn-lt"/>
                <a:ea typeface="Times New Roman" panose="02020603050405020304" pitchFamily="18" charset="0"/>
                <a:cs typeface="Calibri" panose="020F0502020204030204" pitchFamily="34" charset="0"/>
              </a:rPr>
              <a:t>Learning and growth:</a:t>
            </a:r>
            <a:endParaRPr lang="en-US" sz="8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Investment rate</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Illness rate</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Internal promotions %</a:t>
            </a:r>
            <a:endParaRPr lang="en-US" sz="8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800" dirty="0">
                <a:effectLst/>
                <a:latin typeface="+mn-lt"/>
                <a:ea typeface="Calibri" panose="020F0502020204030204" pitchFamily="34" charset="0"/>
                <a:cs typeface="Calibri" panose="020F0502020204030204" pitchFamily="34" charset="0"/>
              </a:rPr>
              <a:t>Employee turnover</a:t>
            </a:r>
          </a:p>
          <a:p>
            <a:pPr marL="171450" marR="0" lvl="0" indent="-171450">
              <a:lnSpc>
                <a:spcPct val="115000"/>
              </a:lnSpc>
              <a:spcBef>
                <a:spcPts val="0"/>
              </a:spcBef>
              <a:spcAft>
                <a:spcPts val="0"/>
              </a:spcAft>
              <a:buFont typeface="Arial" panose="020B0604020202020204" pitchFamily="34" charset="0"/>
              <a:buChar char="•"/>
            </a:pPr>
            <a:r>
              <a:rPr lang="en-US" sz="800" dirty="0">
                <a:solidFill>
                  <a:srgbClr val="000000"/>
                </a:solidFill>
                <a:effectLst/>
                <a:latin typeface="+mn-lt"/>
                <a:ea typeface="Times New Roman" panose="02020603050405020304" pitchFamily="18" charset="0"/>
              </a:rPr>
              <a:t>Gender ratios.</a:t>
            </a:r>
            <a:endParaRPr lang="en-US" sz="8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3187438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continues the discussion of business intelligence used by senior managers. Another methodology used by ESS, similar to the balanced scorecard method but with a stronger and more explicit emphasis on corporate strategy, is BPM. Ask students to describe what drill-down capabilities are—why is this important. It is important to note that information systems today allow for real-time management—information gathered on the factory floor is transmitted and summarized within hours and seconds for executive dashboards.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good opportunity for a class discussion of the</a:t>
            </a:r>
            <a:r>
              <a:rPr lang="en-US" baseline="0" dirty="0"/>
              <a:t> section on careers. Would any in the class be interested in a job like this? What do they think are the most important skills the employer is looking for? How would they answer the interviewer questions?</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discusses the importance of improved decision making and describes the three types of decisions that are made in an organization. Table 12.1 in the text illustrates how a small decision made hundreds of times a year can be just as valuable as a single decision made once a year. For example, improving a decision to schedule production to fill orders, made 150 times a year, with a value of $10,000, can mean an annual value of $1.5 million. The different levels in an organization tend to make different types of decisions and require different types of support to make these decisions. Ask students to provide examples of each type of decision. Give students examples of decisions and ask what category the decision fall into and why.</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describes the types of decisions being made at the different levels within an organization. </a:t>
            </a:r>
            <a:r>
              <a:rPr lang="en-US" altLang="en-US" dirty="0" err="1"/>
              <a:t>Semistructured</a:t>
            </a:r>
            <a:r>
              <a:rPr lang="en-US" altLang="en-US" dirty="0"/>
              <a:t> decisions contain a portion that is unstructured and a portion that is structured. Which portion of the example question for middle managers is structured and which is unstructured? What would make this question a fully structured question? Ask students to come up with additional examples of decisions at the executive, middle management, and operational levels of the organization, for companies they have worked for.</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400"/>
            <a:ext cx="5486400" cy="4495800"/>
          </a:xfrm>
        </p:spPr>
        <p:txBody>
          <a:bodyPr>
            <a:normAutofit fontScale="6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Figure 12.1,</a:t>
            </a:r>
            <a:r>
              <a:rPr lang="en-US" altLang="en-US" sz="1600" baseline="0" dirty="0"/>
              <a:t> Page 459.</a:t>
            </a:r>
          </a:p>
          <a:p>
            <a:r>
              <a:rPr lang="en-US" sz="1600" b="0" i="1" u="none" strike="noStrike" kern="1200" cap="none" baseline="0" dirty="0">
                <a:solidFill>
                  <a:schemeClr val="tx1"/>
                </a:solidFill>
                <a:latin typeface="+mn-lt"/>
                <a:ea typeface="Arial"/>
                <a:cs typeface="Arial"/>
                <a:sym typeface="Arial"/>
              </a:rPr>
              <a:t>Senior managers, middle managers, operational managers, and employees have different types of decisions and information requirements.</a:t>
            </a:r>
            <a:endParaRPr lang="en-US" altLang="en-US" sz="1600" i="1" baseline="0" dirty="0"/>
          </a:p>
          <a:p>
            <a:endParaRPr lang="en-US" sz="1600" b="0" i="0" u="none" strike="noStrike" kern="1200" cap="none" baseline="0" dirty="0">
              <a:solidFill>
                <a:schemeClr val="tx1"/>
              </a:solidFill>
              <a:latin typeface="+mn-lt"/>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This figure provides an illustration of how the nature of decision making changes as you move up and down the corporate hierarchy. There are of course exceptions. Some senior managers like to take a hands-on approach to daily operations.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600" dirty="0"/>
          </a:p>
          <a:p>
            <a:pPr marL="0" marR="0">
              <a:lnSpc>
                <a:spcPct val="115000"/>
              </a:lnSpc>
              <a:spcBef>
                <a:spcPts val="0"/>
              </a:spcBef>
              <a:spcAft>
                <a:spcPts val="0"/>
              </a:spcAft>
            </a:pPr>
            <a:r>
              <a:rPr lang="en-US" altLang="en-US" sz="1600" u="sng" dirty="0">
                <a:latin typeface="+mn-lt"/>
              </a:rPr>
              <a:t>Alt Text</a:t>
            </a:r>
          </a:p>
          <a:p>
            <a:pPr marL="0" marR="0">
              <a:lnSpc>
                <a:spcPct val="115000"/>
              </a:lnSpc>
              <a:spcBef>
                <a:spcPts val="0"/>
              </a:spcBef>
              <a:spcAft>
                <a:spcPts val="0"/>
              </a:spcAft>
            </a:pPr>
            <a:r>
              <a:rPr lang="en-US" altLang="en-US" sz="1600" dirty="0">
                <a:latin typeface="+mn-lt"/>
              </a:rPr>
              <a:t>Long description: A pyramid diagram explains how different managers, operational management, and employees have different types of decisions and information requirements. </a:t>
            </a:r>
            <a:r>
              <a:rPr lang="en-US" sz="1600" dirty="0">
                <a:solidFill>
                  <a:srgbClr val="000000"/>
                </a:solidFill>
                <a:effectLst/>
                <a:latin typeface="+mn-lt"/>
                <a:ea typeface="Times New Roman" panose="02020603050405020304" pitchFamily="18" charset="0"/>
                <a:cs typeface="Calibri" panose="020F0502020204030204" pitchFamily="34" charset="0"/>
              </a:rPr>
              <a:t>The details from bottom-up are as follows:</a:t>
            </a:r>
            <a:endParaRPr lang="en-US" sz="16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600" dirty="0">
                <a:solidFill>
                  <a:srgbClr val="000000"/>
                </a:solidFill>
                <a:effectLst/>
                <a:latin typeface="+mn-lt"/>
                <a:ea typeface="Times New Roman" panose="02020603050405020304" pitchFamily="18" charset="0"/>
                <a:cs typeface="Calibri" panose="020F0502020204030204" pitchFamily="34" charset="0"/>
              </a:rPr>
              <a:t>Operational Management; Individual Employees and Teams: Decision characteristic is structured. </a:t>
            </a:r>
            <a:endParaRPr lang="en-US" sz="16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600" dirty="0">
                <a:solidFill>
                  <a:srgbClr val="000000"/>
                </a:solidFill>
                <a:effectLst/>
                <a:latin typeface="+mn-lt"/>
                <a:ea typeface="Times New Roman" panose="02020603050405020304" pitchFamily="18" charset="0"/>
                <a:cs typeface="Calibri" panose="020F0502020204030204" pitchFamily="34" charset="0"/>
              </a:rPr>
              <a:t>Examples of decisions: </a:t>
            </a:r>
            <a:endParaRPr lang="en-US" sz="1600" dirty="0">
              <a:solidFill>
                <a:srgbClr val="000000"/>
              </a:solidFill>
              <a:effectLst/>
              <a:latin typeface="+mn-lt"/>
              <a:ea typeface="Times New Roman" panose="02020603050405020304" pitchFamily="18"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Determine overtime eligibility</a:t>
            </a:r>
            <a:endParaRPr lang="en-US" sz="16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Restock inventory</a:t>
            </a:r>
            <a:endParaRPr lang="en-US" sz="16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O</a:t>
            </a:r>
            <a:r>
              <a:rPr lang="en-US" sz="1600" dirty="0">
                <a:effectLst/>
                <a:latin typeface="+mn-lt"/>
                <a:ea typeface="Calibri" panose="020F0502020204030204" pitchFamily="34" charset="0"/>
              </a:rPr>
              <a:t>ff</a:t>
            </a:r>
            <a:r>
              <a:rPr lang="en-US" sz="1600" dirty="0">
                <a:effectLst/>
                <a:latin typeface="+mn-lt"/>
                <a:ea typeface="Calibri" panose="020F0502020204030204" pitchFamily="34" charset="0"/>
                <a:cs typeface="Calibri" panose="020F0502020204030204" pitchFamily="34" charset="0"/>
              </a:rPr>
              <a:t>er credit to customers</a:t>
            </a:r>
            <a:endParaRPr lang="en-US" sz="16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Determine special offers to customers. </a:t>
            </a:r>
            <a:endParaRPr lang="en-US" sz="1600" dirty="0">
              <a:effectLst/>
              <a:latin typeface="+mn-lt"/>
              <a:ea typeface="Calibri" panose="020F0502020204030204" pitchFamily="34" charset="0"/>
            </a:endParaRPr>
          </a:p>
          <a:p>
            <a:pPr marL="0" marR="0">
              <a:lnSpc>
                <a:spcPct val="115000"/>
              </a:lnSpc>
              <a:spcBef>
                <a:spcPts val="0"/>
              </a:spcBef>
              <a:spcAft>
                <a:spcPts val="0"/>
              </a:spcAft>
            </a:pPr>
            <a:endParaRPr lang="en-US" sz="16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600" dirty="0">
                <a:solidFill>
                  <a:srgbClr val="000000"/>
                </a:solidFill>
                <a:effectLst/>
                <a:latin typeface="+mn-lt"/>
                <a:ea typeface="Times New Roman" panose="02020603050405020304" pitchFamily="18" charset="0"/>
                <a:cs typeface="Calibri" panose="020F0502020204030204" pitchFamily="34" charset="0"/>
              </a:rPr>
              <a:t>Middle Management: Decision characteristic is semi structured. </a:t>
            </a:r>
            <a:endParaRPr lang="en-US" sz="16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600" dirty="0">
                <a:solidFill>
                  <a:srgbClr val="000000"/>
                </a:solidFill>
                <a:effectLst/>
                <a:latin typeface="+mn-lt"/>
                <a:ea typeface="Times New Roman" panose="02020603050405020304" pitchFamily="18" charset="0"/>
                <a:cs typeface="Calibri" panose="020F0502020204030204" pitchFamily="34" charset="0"/>
              </a:rPr>
              <a:t>Examples of decisions:</a:t>
            </a:r>
            <a:endParaRPr lang="en-US" sz="1600" dirty="0">
              <a:solidFill>
                <a:srgbClr val="000000"/>
              </a:solidFill>
              <a:effectLst/>
              <a:latin typeface="+mn-lt"/>
              <a:ea typeface="Times New Roman" panose="02020603050405020304" pitchFamily="18"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Design a marketing plan</a:t>
            </a:r>
            <a:endParaRPr lang="en-US" sz="16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Develop a departmental budget</a:t>
            </a:r>
            <a:endParaRPr lang="en-US" sz="16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Design a new corporate website.</a:t>
            </a:r>
            <a:endParaRPr lang="en-US" sz="1600" dirty="0">
              <a:effectLst/>
              <a:latin typeface="+mn-lt"/>
              <a:ea typeface="Calibri" panose="020F0502020204030204" pitchFamily="34" charset="0"/>
            </a:endParaRPr>
          </a:p>
          <a:p>
            <a:pPr marL="0" marR="0">
              <a:lnSpc>
                <a:spcPct val="115000"/>
              </a:lnSpc>
              <a:spcBef>
                <a:spcPts val="0"/>
              </a:spcBef>
              <a:spcAft>
                <a:spcPts val="0"/>
              </a:spcAft>
            </a:pPr>
            <a:endParaRPr lang="en-US" sz="1600" dirty="0">
              <a:solidFill>
                <a:srgbClr val="000000"/>
              </a:solidFill>
              <a:effectLst/>
              <a:latin typeface="+mn-lt"/>
              <a:ea typeface="Times New Roman" panose="02020603050405020304" pitchFamily="18" charset="0"/>
              <a:cs typeface="Calibri" panose="020F0502020204030204" pitchFamily="34" charset="0"/>
            </a:endParaRPr>
          </a:p>
          <a:p>
            <a:pPr marL="0" marR="0">
              <a:lnSpc>
                <a:spcPct val="115000"/>
              </a:lnSpc>
              <a:spcBef>
                <a:spcPts val="0"/>
              </a:spcBef>
              <a:spcAft>
                <a:spcPts val="0"/>
              </a:spcAft>
            </a:pPr>
            <a:r>
              <a:rPr lang="en-US" sz="1600" dirty="0">
                <a:solidFill>
                  <a:srgbClr val="000000"/>
                </a:solidFill>
                <a:effectLst/>
                <a:latin typeface="+mn-lt"/>
                <a:ea typeface="Times New Roman" panose="02020603050405020304" pitchFamily="18" charset="0"/>
                <a:cs typeface="Calibri" panose="020F0502020204030204" pitchFamily="34" charset="0"/>
              </a:rPr>
              <a:t>Senior Management: Decision characteristic is unstructured. </a:t>
            </a:r>
            <a:endParaRPr lang="en-US" sz="16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600" dirty="0">
                <a:solidFill>
                  <a:srgbClr val="000000"/>
                </a:solidFill>
                <a:effectLst/>
                <a:latin typeface="+mn-lt"/>
                <a:ea typeface="Times New Roman" panose="02020603050405020304" pitchFamily="18" charset="0"/>
                <a:cs typeface="Calibri" panose="020F0502020204030204" pitchFamily="34" charset="0"/>
              </a:rPr>
              <a:t>Examples of decisions:</a:t>
            </a:r>
            <a:endParaRPr lang="en-US" sz="1600" dirty="0">
              <a:solidFill>
                <a:srgbClr val="000000"/>
              </a:solidFill>
              <a:effectLst/>
              <a:latin typeface="+mn-lt"/>
              <a:ea typeface="Times New Roman" panose="02020603050405020304" pitchFamily="18"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Decide entrance or exit from markets</a:t>
            </a:r>
            <a:endParaRPr lang="en-US" sz="16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Approve capital budget</a:t>
            </a:r>
            <a:endParaRPr lang="en-US" sz="16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600" dirty="0">
                <a:effectLst/>
                <a:latin typeface="+mn-lt"/>
                <a:ea typeface="Calibri" panose="020F0502020204030204" pitchFamily="34" charset="0"/>
                <a:cs typeface="Calibri" panose="020F0502020204030204" pitchFamily="34" charset="0"/>
              </a:rPr>
              <a:t>Decide long-term goals.</a:t>
            </a:r>
            <a:endParaRPr lang="en-US" sz="1600"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1982661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This slide describes the process of decision making as a series of four stages. It is important to note that if an implemented solution doesn</a:t>
            </a:r>
            <a:r>
              <a:rPr lang="en-US" altLang="ja-JP" dirty="0"/>
              <a:t>’t work, the decider can return to an earlier stage in the process and repeat as needed. Give the students an example decision, such as </a:t>
            </a:r>
            <a:r>
              <a:rPr lang="ja-JP" altLang="en-US" dirty="0"/>
              <a:t>“</a:t>
            </a:r>
            <a:r>
              <a:rPr lang="en-US" altLang="ja-JP" dirty="0"/>
              <a:t>what college should I apply to</a:t>
            </a:r>
            <a:r>
              <a:rPr lang="ja-JP" altLang="en-US" dirty="0"/>
              <a:t>”</a:t>
            </a:r>
            <a:r>
              <a:rPr lang="en-US" altLang="ja-JP" dirty="0"/>
              <a:t> and ask them to describe the actions taken at each of the four stages.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12.2,</a:t>
            </a:r>
            <a:r>
              <a:rPr lang="en-US" altLang="en-US" baseline="0" dirty="0"/>
              <a:t> Page 460.</a:t>
            </a:r>
          </a:p>
          <a:p>
            <a:r>
              <a:rPr lang="en-US" sz="1200" b="0" i="1" u="none" strike="noStrike" kern="1200" cap="none" baseline="0" dirty="0">
                <a:solidFill>
                  <a:schemeClr val="tx1"/>
                </a:solidFill>
                <a:latin typeface="+mn-lt"/>
                <a:ea typeface="Arial"/>
                <a:cs typeface="Arial"/>
                <a:sym typeface="Arial"/>
              </a:rPr>
              <a:t>The decision-making process is broken down into four stages.</a:t>
            </a:r>
          </a:p>
          <a:p>
            <a:endParaRPr lang="en-US" altLang="en-US" sz="1200" b="0" i="0" u="none" strike="noStrike" kern="1200" cap="none" baseline="0" dirty="0">
              <a:solidFill>
                <a:schemeClr val="tx1"/>
              </a:solidFill>
              <a:latin typeface="+mn-lt"/>
              <a:ea typeface="Arial"/>
              <a:cs typeface="Arial"/>
              <a:sym typeface="Arial"/>
            </a:endParaRPr>
          </a:p>
          <a:p>
            <a:r>
              <a:rPr lang="en-US" altLang="en-US" dirty="0"/>
              <a:t>This graphic illustrates the four stages of decision making introduced in the previous slide, emphasizing that steps can be repeated as needed, depending on the outcome at each stage. You can ask students to apply the framework to a decision they have made in the past.</a:t>
            </a:r>
          </a:p>
          <a:p>
            <a:endParaRPr lang="en-US" altLang="en-US" sz="1200" b="0" i="0" u="none" strike="noStrike" kern="1200" cap="none" baseline="0" dirty="0">
              <a:solidFill>
                <a:schemeClr val="tx1"/>
              </a:solidFill>
              <a:latin typeface="+mn-lt"/>
              <a:ea typeface="Arial"/>
              <a:cs typeface="Arial"/>
              <a:sym typeface="Arial"/>
            </a:endParaRPr>
          </a:p>
          <a:p>
            <a:pPr marL="0" marR="0">
              <a:lnSpc>
                <a:spcPct val="115000"/>
              </a:lnSpc>
              <a:spcBef>
                <a:spcPts val="0"/>
              </a:spcBef>
              <a:spcAft>
                <a:spcPts val="0"/>
              </a:spcAft>
            </a:pPr>
            <a:r>
              <a:rPr lang="en-US" altLang="en-US" sz="1200" b="0" i="0" u="sng" strike="noStrike" kern="1200" cap="none" baseline="0" dirty="0">
                <a:solidFill>
                  <a:schemeClr val="tx1"/>
                </a:solidFill>
                <a:latin typeface="+mn-lt"/>
                <a:ea typeface="Arial"/>
                <a:cs typeface="Arial"/>
                <a:sym typeface="Arial"/>
              </a:rPr>
              <a:t>Alt Text</a:t>
            </a:r>
          </a:p>
          <a:p>
            <a:pPr marL="0" marR="0">
              <a:lnSpc>
                <a:spcPct val="115000"/>
              </a:lnSpc>
              <a:spcBef>
                <a:spcPts val="0"/>
              </a:spcBef>
              <a:spcAft>
                <a:spcPts val="0"/>
              </a:spcAft>
            </a:pPr>
            <a:r>
              <a:rPr lang="en-US" altLang="en-US" sz="1200" b="0" i="0" u="none" strike="noStrike" kern="1200" cap="none" baseline="0" dirty="0">
                <a:solidFill>
                  <a:schemeClr val="tx1"/>
                </a:solidFill>
                <a:latin typeface="+mn-lt"/>
                <a:ea typeface="Arial"/>
                <a:cs typeface="Arial"/>
                <a:sym typeface="Arial"/>
              </a:rPr>
              <a:t>Long description: A flowchart explains the various stages in decision making. </a:t>
            </a:r>
            <a:r>
              <a:rPr lang="en-US" sz="1200" dirty="0">
                <a:solidFill>
                  <a:srgbClr val="000000"/>
                </a:solidFill>
                <a:effectLst/>
                <a:latin typeface="+mn-lt"/>
                <a:ea typeface="Times New Roman" panose="02020603050405020304" pitchFamily="18" charset="0"/>
                <a:cs typeface="Calibri" panose="020F0502020204030204" pitchFamily="34" charset="0"/>
              </a:rPr>
              <a:t>The four stages in decision making are as below:</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Intelligence. Text here reads, problem discovery: what is the problem?</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Design. Text here reads, solution discovery: what are the possible solutions?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Choice. Text here reads, choosing solutions: what is the best solution?</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Implementation. Text here reads, Solution testing: is the solution working? Can we make it work better?</a:t>
            </a:r>
            <a:endParaRPr lang="en-US" sz="1200" dirty="0">
              <a:effectLst/>
              <a:latin typeface="+mn-lt"/>
              <a:ea typeface="Calibri" panose="020F0502020204030204" pitchFamily="34" charset="0"/>
            </a:endParaRPr>
          </a:p>
          <a:p>
            <a:r>
              <a:rPr lang="en-US" sz="1200" dirty="0">
                <a:solidFill>
                  <a:srgbClr val="000000"/>
                </a:solidFill>
                <a:effectLst/>
                <a:latin typeface="+mn-lt"/>
                <a:ea typeface="Times New Roman" panose="02020603050405020304" pitchFamily="18" charset="0"/>
              </a:rPr>
              <a:t>After the last stage, the flowchart goes back to the first stage of intelligence. </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0557632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291465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685800" y="571501"/>
            <a:ext cx="7772400" cy="2128838"/>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2971800"/>
            <a:ext cx="7794626" cy="131445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5BB2D09B-0809-4CA3-BFE4-F216F4DBB66F}"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1" name="TextBox 10"/>
          <p:cNvSpPr txBox="1"/>
          <p:nvPr userDrawn="1"/>
        </p:nvSpPr>
        <p:spPr>
          <a:xfrm>
            <a:off x="2743200" y="4800601"/>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sz="1200" dirty="0">
                <a:latin typeface="Verdana" panose="020B0604030504040204" pitchFamily="34" charset="0"/>
                <a:ea typeface="Verdana" panose="020B0604030504040204" pitchFamily="34" charset="0"/>
                <a:cs typeface="Verdana" panose="020B0604030504040204" pitchFamily="34" charset="0"/>
              </a:rPr>
              <a:t>2017, 2014, 2011</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825796"/>
            <a:ext cx="688622" cy="209973"/>
          </a:xfrm>
          <a:prstGeom prst="rect">
            <a:avLst/>
          </a:prstGeom>
        </p:spPr>
      </p:pic>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085851"/>
            <a:ext cx="7772400" cy="1614488"/>
          </a:xfrm>
        </p:spPr>
        <p:txBody>
          <a:bodyPr anchor="b">
            <a:noAutofit/>
          </a:bodyPr>
          <a:lstStyle>
            <a:lvl1pPr algn="l">
              <a:defRPr sz="36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8" y="2971800"/>
            <a:ext cx="7794627" cy="131445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5B17A9A3-1673-4531-B86F-D7999A1251B6}" type="datetime1">
              <a:rPr lang="en-US" smtClean="0"/>
              <a:t>5/28/2021</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a:xfrm>
            <a:off x="93969" y="4781550"/>
            <a:ext cx="8595360" cy="277146"/>
          </a:xfrm>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3" name="Date Placeholder 2"/>
          <p:cNvSpPr>
            <a:spLocks noGrp="1"/>
          </p:cNvSpPr>
          <p:nvPr>
            <p:ph type="dt" sz="half" idx="10"/>
          </p:nvPr>
        </p:nvSpPr>
        <p:spPr/>
        <p:txBody>
          <a:bodyPr/>
          <a:lstStyle/>
          <a:p>
            <a:fld id="{EEE5D8CE-2A13-4BD2-BBE1-1D6607535526}"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9A7FE843-95FB-4D97-B653-C5B0BD3505B1}" type="datetime1">
              <a:rPr lang="en-US" smtClean="0"/>
              <a:t>5/28/2021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4825796"/>
            <a:ext cx="918000" cy="209936"/>
          </a:xfrm>
          <a:prstGeom prst="rect">
            <a:avLst/>
          </a:prstGeom>
        </p:spPr>
      </p:pic>
      <p:sp>
        <p:nvSpPr>
          <p:cNvPr id="11" name="TextBox 10"/>
          <p:cNvSpPr txBox="1"/>
          <p:nvPr userDrawn="1"/>
        </p:nvSpPr>
        <p:spPr>
          <a:xfrm>
            <a:off x="95799" y="4828541"/>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2017, 2014, 2011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612322"/>
            <a:ext cx="8229600" cy="359228"/>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200151"/>
            <a:ext cx="3657600" cy="120014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2400301"/>
            <a:ext cx="3657600" cy="2194322"/>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4624003"/>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4BF9817B-BE96-4280-B444-065407F92A2E}"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825796"/>
            <a:ext cx="688622" cy="209973"/>
          </a:xfrm>
          <a:prstGeom prst="rect">
            <a:avLst/>
          </a:prstGeom>
        </p:spPr>
      </p:pic>
    </p:spTree>
    <p:extLst>
      <p:ext uri="{BB962C8B-B14F-4D97-AF65-F5344CB8AC3E}">
        <p14:creationId xmlns:p14="http://schemas.microsoft.com/office/powerpoint/2010/main" val="132180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6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161529"/>
            <a:ext cx="8229600" cy="82295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70" y="4629150"/>
            <a:ext cx="8595359" cy="429546"/>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r>
              <a:rPr lang="en-US" dirty="0"/>
              <a:t>Copyright © 2022, 2020, 2018 Pearson Education, Ltd. All Rights Reserved</a:t>
            </a:r>
            <a:endParaRPr dirty="0"/>
          </a:p>
        </p:txBody>
      </p:sp>
      <p:sp>
        <p:nvSpPr>
          <p:cNvPr id="35" name="Shape 35"/>
          <p:cNvSpPr txBox="1">
            <a:spLocks noGrp="1"/>
          </p:cNvSpPr>
          <p:nvPr>
            <p:ph type="dt" idx="10"/>
          </p:nvPr>
        </p:nvSpPr>
        <p:spPr>
          <a:xfrm>
            <a:off x="6335713" y="84804"/>
            <a:ext cx="2133599" cy="13715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fld id="{F3A2103F-F9B0-4BA4-A7F0-529C9E98FFE5}" type="datetime1">
              <a:rPr lang="en-US" smtClean="0"/>
              <a:t>5/28/2021</a:t>
            </a:fld>
            <a:endParaRPr dirty="0"/>
          </a:p>
        </p:txBody>
      </p:sp>
      <p:sp>
        <p:nvSpPr>
          <p:cNvPr id="36" name="Shape 36"/>
          <p:cNvSpPr txBox="1">
            <a:spLocks noGrp="1"/>
          </p:cNvSpPr>
          <p:nvPr>
            <p:ph type="sldNum" idx="12"/>
          </p:nvPr>
        </p:nvSpPr>
        <p:spPr>
          <a:xfrm>
            <a:off x="8469312" y="84804"/>
            <a:ext cx="551783" cy="137159"/>
          </a:xfrm>
          <a:prstGeom prst="rect">
            <a:avLst/>
          </a:prstGeom>
          <a:noFill/>
          <a:ln>
            <a:noFill/>
          </a:ln>
        </p:spPr>
        <p:txBody>
          <a:bodyPr lIns="91425" tIns="45700" rIns="91425" bIns="45700" anchor="ctr" anchorCtr="0">
            <a:noAutofit/>
          </a:bodyPr>
          <a:lstStyle/>
          <a:p>
            <a:pPr>
              <a:buSzPct val="25000"/>
            </a:pPr>
            <a:fld id="{00000000-1234-1234-1234-123412341234}" type="slidenum">
              <a:rPr lang="en-US" smtClean="0">
                <a:solidFill>
                  <a:schemeClr val="lt1"/>
                </a:solidFill>
                <a:ea typeface="Arial"/>
                <a:cs typeface="Arial"/>
                <a:sym typeface="Arial"/>
              </a:rPr>
              <a:pPr>
                <a:buSzPct val="25000"/>
              </a:pPr>
              <a:t>‹#›</a:t>
            </a:fld>
            <a:endParaRPr lang="en-US" dirty="0">
              <a:solidFill>
                <a:schemeClr val="lt1"/>
              </a:solidFil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167245"/>
            <a:ext cx="8229600" cy="1700646"/>
          </a:xfrm>
        </p:spPr>
        <p:txBody>
          <a:bodyPr/>
          <a:lstStyle/>
          <a:p>
            <a:pPr lvl="0"/>
            <a:r>
              <a:rPr lang="en-US" dirty="0"/>
              <a:t>Edit Master text styles</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2978944"/>
            <a:ext cx="8229600" cy="1578769"/>
          </a:xfrm>
        </p:spPr>
        <p:txBody>
          <a:bodyPr/>
          <a:lstStyle/>
          <a:p>
            <a:pPr lvl="0"/>
            <a:r>
              <a:rPr lang="en-US" dirty="0"/>
              <a:t>Edit Master text styles</a:t>
            </a:r>
          </a:p>
        </p:txBody>
      </p:sp>
    </p:spTree>
    <p:extLst>
      <p:ext uri="{BB962C8B-B14F-4D97-AF65-F5344CB8AC3E}">
        <p14:creationId xmlns:p14="http://schemas.microsoft.com/office/powerpoint/2010/main" val="1142722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612322"/>
            <a:ext cx="8229600" cy="359228"/>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200151"/>
            <a:ext cx="3657600" cy="120014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2400301"/>
            <a:ext cx="3657600" cy="2194322"/>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4825796"/>
            <a:ext cx="688622" cy="209973"/>
          </a:xfrm>
          <a:prstGeom prst="rect">
            <a:avLst/>
          </a:prstGeom>
        </p:spPr>
      </p:pic>
      <p:sp>
        <p:nvSpPr>
          <p:cNvPr id="8" name="Text Placeholder 22"/>
          <p:cNvSpPr>
            <a:spLocks noGrp="1"/>
          </p:cNvSpPr>
          <p:nvPr>
            <p:ph type="body" sz="quarter" idx="16" hasCustomPrompt="1"/>
          </p:nvPr>
        </p:nvSpPr>
        <p:spPr>
          <a:xfrm>
            <a:off x="2834640" y="4800600"/>
            <a:ext cx="5928360" cy="205740"/>
          </a:xfrm>
        </p:spPr>
        <p:txBody>
          <a:bodyPr anchor="ctr"/>
          <a:lstStyle>
            <a:lvl1pPr marL="0" indent="0">
              <a:spcBef>
                <a:spcPts val="0"/>
              </a:spcBef>
              <a:buFontTx/>
              <a:buNone/>
              <a:defRPr sz="1200">
                <a:latin typeface="Verdana" pitchFamily="34" charset="0"/>
                <a:ea typeface="Verdana" pitchFamily="34" charset="0"/>
                <a:cs typeface="Verdana" pitchFamily="34" charset="0"/>
              </a:defRPr>
            </a:lvl1pPr>
          </a:lstStyle>
          <a:p>
            <a:pPr lvl="0"/>
            <a:r>
              <a:rPr lang="en-US" dirty="0"/>
              <a:t>Copyright</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14AB773A-14B8-418D-9014-3D24F6AFAF92}"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612322"/>
            <a:ext cx="8229600" cy="302078"/>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200151"/>
            <a:ext cx="8229600" cy="3394472"/>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8F383425-751B-4B0B-B69B-80EFA95C687F}"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4810285"/>
            <a:ext cx="8595360" cy="248411"/>
          </a:xfrm>
        </p:spPr>
        <p:txBody>
          <a:bodyPr/>
          <a:lstStyle/>
          <a:p>
            <a:r>
              <a:rPr lang="en-US"/>
              <a:t>Copyright © 2022, 2020, 2018 Pearson Education, Ltd. All Rights Reserved</a:t>
            </a:r>
            <a:endParaRPr lang="en-US" dirty="0"/>
          </a:p>
        </p:txBody>
      </p:sp>
      <p:sp>
        <p:nvSpPr>
          <p:cNvPr id="9" name="Date Placeholder 3"/>
          <p:cNvSpPr>
            <a:spLocks noGrp="1"/>
          </p:cNvSpPr>
          <p:nvPr>
            <p:ph type="dt" sz="half" idx="10"/>
          </p:nvPr>
        </p:nvSpPr>
        <p:spPr>
          <a:xfrm>
            <a:off x="6335713" y="84804"/>
            <a:ext cx="2133600" cy="137160"/>
          </a:xfrm>
        </p:spPr>
        <p:txBody>
          <a:bodyPr/>
          <a:lstStyle/>
          <a:p>
            <a:fld id="{7C7B3961-5A3D-48C1-A3F1-525EC56297F5}" type="datetime1">
              <a:rPr lang="en-US" smtClean="0"/>
              <a:t>5/28/2021</a:t>
            </a:fld>
            <a:endParaRPr lang="en-US" dirty="0"/>
          </a:p>
        </p:txBody>
      </p:sp>
      <p:sp>
        <p:nvSpPr>
          <p:cNvPr id="10" name="Slide Number Placeholder 5"/>
          <p:cNvSpPr>
            <a:spLocks noGrp="1"/>
          </p:cNvSpPr>
          <p:nvPr>
            <p:ph type="sldNum" sz="quarter" idx="12"/>
          </p:nvPr>
        </p:nvSpPr>
        <p:spPr>
          <a:xfrm>
            <a:off x="8469313" y="84804"/>
            <a:ext cx="551783" cy="13716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4810285"/>
            <a:ext cx="8595360" cy="171686"/>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90EA4541-C443-49F2-91F7-897B41BFFACE}"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1450"/>
            <a:ext cx="8229600" cy="800100"/>
          </a:xfrm>
        </p:spPr>
        <p:txBody>
          <a:bodyPr anchor="t"/>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4026120"/>
            <a:ext cx="8229600" cy="687642"/>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16B8BE78-D925-4F5B-9BFD-9A378CD130A5}" type="datetime1">
              <a:rPr lang="en-US" smtClean="0"/>
              <a:t>5/28/2021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4825796"/>
            <a:ext cx="918000" cy="209936"/>
          </a:xfrm>
          <a:prstGeom prst="rect">
            <a:avLst/>
          </a:prstGeom>
        </p:spPr>
      </p:pic>
      <p:sp>
        <p:nvSpPr>
          <p:cNvPr id="9" name="TextBox 8"/>
          <p:cNvSpPr txBox="1"/>
          <p:nvPr userDrawn="1"/>
        </p:nvSpPr>
        <p:spPr>
          <a:xfrm>
            <a:off x="2743200" y="4800601"/>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sz="1200" dirty="0">
                <a:latin typeface="Verdana" panose="020B0604030504040204" pitchFamily="34" charset="0"/>
                <a:ea typeface="Verdana" panose="020B0604030504040204" pitchFamily="34" charset="0"/>
                <a:cs typeface="Verdana" panose="020B0604030504040204" pitchFamily="34" charset="0"/>
              </a:rPr>
              <a:t>2017, 2014, 2011</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200151"/>
            <a:ext cx="8229600" cy="1622822"/>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971801"/>
            <a:ext cx="8229600" cy="1622822"/>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4844810"/>
            <a:ext cx="8595360" cy="213885"/>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BBF6E70F-B708-4435-BFEB-AB6ECB804438}"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93969" y="4705349"/>
            <a:ext cx="8595360" cy="276621"/>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B67E92A0-99C6-4C87-A7B7-D5C93A167380}"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161529"/>
            <a:ext cx="8229600" cy="822960"/>
          </a:xfrm>
        </p:spPr>
        <p:txBody>
          <a:bodyPr/>
          <a:lstStyle/>
          <a:p>
            <a:r>
              <a:rPr lang="en-US" dirty="0"/>
              <a:t>Click to edit Master title style</a:t>
            </a:r>
          </a:p>
        </p:txBody>
      </p:sp>
      <p:sp>
        <p:nvSpPr>
          <p:cNvPr id="7" name="Content Placeholder 2"/>
          <p:cNvSpPr>
            <a:spLocks noGrp="1"/>
          </p:cNvSpPr>
          <p:nvPr>
            <p:ph idx="1"/>
          </p:nvPr>
        </p:nvSpPr>
        <p:spPr>
          <a:xfrm>
            <a:off x="457200" y="1200151"/>
            <a:ext cx="8229600" cy="6858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000250"/>
            <a:ext cx="3886200" cy="18288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000250"/>
            <a:ext cx="4267200" cy="1828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61529"/>
            <a:ext cx="8229600" cy="82296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4629151"/>
            <a:ext cx="8595360" cy="176597"/>
          </a:xfrm>
          <a:prstGeom prst="rect">
            <a:avLst/>
          </a:prstGeom>
        </p:spPr>
        <p:txBody>
          <a:bodyPr vert="horz" lIns="0" tIns="0" rIns="0" bIns="0" rtlCol="0" anchor="b"/>
          <a:lstStyle>
            <a:lvl1pPr algn="l">
              <a:defRPr sz="1100">
                <a:solidFill>
                  <a:schemeClr val="tx1"/>
                </a:solidFill>
              </a:defRPr>
            </a:lvl1pPr>
          </a:lstStyle>
          <a:p>
            <a:r>
              <a:rPr lang="en-US"/>
              <a:t>Copyright © 2022, 2020, 2018 Pearson Education, Ltd. All Rights Reserved</a:t>
            </a:r>
            <a:endParaRPr lang="en-US" dirty="0"/>
          </a:p>
        </p:txBody>
      </p:sp>
      <p:sp>
        <p:nvSpPr>
          <p:cNvPr id="4" name="Date Placeholder 3"/>
          <p:cNvSpPr>
            <a:spLocks noGrp="1"/>
          </p:cNvSpPr>
          <p:nvPr>
            <p:ph type="dt" sz="half" idx="2"/>
          </p:nvPr>
        </p:nvSpPr>
        <p:spPr>
          <a:xfrm>
            <a:off x="6335713" y="84804"/>
            <a:ext cx="2133600" cy="137160"/>
          </a:xfrm>
          <a:prstGeom prst="rect">
            <a:avLst/>
          </a:prstGeom>
        </p:spPr>
        <p:txBody>
          <a:bodyPr vert="horz" lIns="91440" tIns="45720" rIns="91440" bIns="45720" rtlCol="0" anchor="ctr"/>
          <a:lstStyle>
            <a:lvl1pPr algn="r">
              <a:defRPr sz="900">
                <a:solidFill>
                  <a:schemeClr val="bg1"/>
                </a:solidFill>
              </a:defRPr>
            </a:lvl1pPr>
          </a:lstStyle>
          <a:p>
            <a:fld id="{52AE400B-B63D-4579-A7BB-D498D8C8B58A}" type="datetime1">
              <a:rPr lang="en-US" smtClean="0"/>
              <a:t>5/28/2021</a:t>
            </a:fld>
            <a:endParaRPr lang="en-US" dirty="0"/>
          </a:p>
        </p:txBody>
      </p:sp>
      <p:sp>
        <p:nvSpPr>
          <p:cNvPr id="6" name="Slide Number Placeholder 5"/>
          <p:cNvSpPr>
            <a:spLocks noGrp="1"/>
          </p:cNvSpPr>
          <p:nvPr>
            <p:ph type="sldNum" sz="quarter" idx="4"/>
          </p:nvPr>
        </p:nvSpPr>
        <p:spPr>
          <a:xfrm>
            <a:off x="8469313" y="84804"/>
            <a:ext cx="551783" cy="13716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226578" y="4800601"/>
            <a:ext cx="6553200" cy="276999"/>
          </a:xfrm>
          <a:prstGeom prst="rect">
            <a:avLst/>
          </a:prstGeom>
          <a:noFill/>
        </p:spPr>
        <p:txBody>
          <a:bodyPr wrap="square" rtlCol="0">
            <a:spAutoFit/>
          </a:bodyPr>
          <a:lstStyle/>
          <a:p>
            <a:pPr algn="r">
              <a:buClrTx/>
              <a:defRPr/>
            </a:pPr>
            <a:r>
              <a:rPr lang="en-US" sz="1200" dirty="0">
                <a:latin typeface="Verdana" panose="020B0604030504040204" pitchFamily="34" charset="0"/>
                <a:ea typeface="Verdana" panose="020B0604030504040204" pitchFamily="34" charset="0"/>
                <a:cs typeface="Verdana" panose="020B0604030504040204" pitchFamily="34" charset="0"/>
              </a:rPr>
              <a:t>Copyright © 2022, 2020, 2018 Pearson Education, Inc.</a:t>
            </a:r>
            <a:r>
              <a:rPr lang="en-US" sz="1200" b="1" dirty="0">
                <a:latin typeface="Verdana" panose="020B0604030504040204" pitchFamily="34" charset="0"/>
                <a:ea typeface="Verdana" panose="020B0604030504040204" pitchFamily="34" charset="0"/>
                <a:cs typeface="Verdana" panose="020B0604030504040204" pitchFamily="34" charset="0"/>
              </a:rPr>
              <a:t> </a:t>
            </a:r>
            <a:r>
              <a:rPr lang="en-US" sz="1200" dirty="0">
                <a:latin typeface="Verdana" panose="020B0604030504040204" pitchFamily="34" charset="0"/>
                <a:ea typeface="Verdana" panose="020B0604030504040204" pitchFamily="34" charset="0"/>
                <a:cs typeface="Verdana" panose="020B0604030504040204" pitchFamily="34" charset="0"/>
              </a:rPr>
              <a:t>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descr="Pearson Logo"/>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7200" y="4825796"/>
            <a:ext cx="688622" cy="209973"/>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 id="2147483664" r:id="rId14"/>
  </p:sldLayoutIdLst>
  <p:hf sldNum="0" hdr="0" dt="0"/>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075"/>
            <a:ext cx="8229600" cy="1107996"/>
          </a:xfrm>
        </p:spPr>
        <p:txBody>
          <a:bodyPr wrap="square" anchor="b">
            <a:spAutoFit/>
          </a:bodyPr>
          <a:lstStyle/>
          <a:p>
            <a:r>
              <a:rPr lang="en-IN" dirty="0"/>
              <a:t>Management Information Systems: Managing the Digital Firm</a:t>
            </a:r>
          </a:p>
        </p:txBody>
      </p:sp>
      <p:sp>
        <p:nvSpPr>
          <p:cNvPr id="3" name="Text Placeholder 2"/>
          <p:cNvSpPr>
            <a:spLocks noGrp="1"/>
          </p:cNvSpPr>
          <p:nvPr>
            <p:ph type="body" sz="quarter" idx="13"/>
          </p:nvPr>
        </p:nvSpPr>
        <p:spPr>
          <a:xfrm>
            <a:off x="457200" y="1197173"/>
            <a:ext cx="8229600" cy="307777"/>
          </a:xfrm>
        </p:spPr>
        <p:txBody>
          <a:bodyPr vert="horz" lIns="0" tIns="0" rIns="0" bIns="0" rtlCol="0" anchor="t">
            <a:spAutoFit/>
          </a:bodyPr>
          <a:lstStyle/>
          <a:p>
            <a:r>
              <a:rPr lang="en-IN" dirty="0"/>
              <a:t>Seventeenth Edition, Global Edition</a:t>
            </a:r>
          </a:p>
        </p:txBody>
      </p:sp>
      <p:sp>
        <p:nvSpPr>
          <p:cNvPr id="4" name="Text Placeholder 3"/>
          <p:cNvSpPr>
            <a:spLocks noGrp="1"/>
          </p:cNvSpPr>
          <p:nvPr>
            <p:ph type="body" sz="quarter" idx="14"/>
          </p:nvPr>
        </p:nvSpPr>
        <p:spPr>
          <a:xfrm>
            <a:off x="4569035" y="1935229"/>
            <a:ext cx="4117765" cy="492443"/>
          </a:xfrm>
        </p:spPr>
        <p:txBody>
          <a:bodyPr wrap="square">
            <a:spAutoFit/>
          </a:bodyPr>
          <a:lstStyle/>
          <a:p>
            <a:r>
              <a:rPr lang="en-IN" sz="3200" dirty="0"/>
              <a:t>Chapter 12</a:t>
            </a:r>
          </a:p>
        </p:txBody>
      </p:sp>
      <p:sp>
        <p:nvSpPr>
          <p:cNvPr id="5" name="Text Placeholder 4"/>
          <p:cNvSpPr>
            <a:spLocks noGrp="1"/>
          </p:cNvSpPr>
          <p:nvPr>
            <p:ph type="body" sz="quarter" idx="15"/>
          </p:nvPr>
        </p:nvSpPr>
        <p:spPr>
          <a:xfrm>
            <a:off x="4569035" y="2571751"/>
            <a:ext cx="4117765" cy="307777"/>
          </a:xfrm>
        </p:spPr>
        <p:txBody>
          <a:bodyPr wrap="square">
            <a:spAutoFit/>
          </a:bodyPr>
          <a:lstStyle/>
          <a:p>
            <a:r>
              <a:rPr lang="en-US" sz="2000" dirty="0"/>
              <a:t>Enhancing Decision Making</a:t>
            </a:r>
          </a:p>
        </p:txBody>
      </p:sp>
      <p:sp>
        <p:nvSpPr>
          <p:cNvPr id="11" name="Text Placeholder 3"/>
          <p:cNvSpPr>
            <a:spLocks noGrp="1"/>
          </p:cNvSpPr>
          <p:nvPr>
            <p:ph type="body" sz="quarter" idx="14"/>
          </p:nvPr>
        </p:nvSpPr>
        <p:spPr>
          <a:xfrm>
            <a:off x="2293648" y="4841984"/>
            <a:ext cx="6385810" cy="184666"/>
          </a:xfrm>
        </p:spPr>
        <p:txBody>
          <a:bodyPr>
            <a:spAutoFit/>
          </a:bodyPr>
          <a:lstStyle/>
          <a:p>
            <a:pPr algn="r">
              <a:buClrTx/>
              <a:defRPr/>
            </a:pPr>
            <a:r>
              <a:rPr lang="en-US" sz="1200" dirty="0">
                <a:latin typeface="Verdana" panose="020B0604030504040204" pitchFamily="34" charset="0"/>
                <a:ea typeface="Verdana" panose="020B0604030504040204" pitchFamily="34" charset="0"/>
                <a:cs typeface="Verdana" panose="020B0604030504040204" pitchFamily="34" charset="0"/>
              </a:rPr>
              <a:t>Copyright © 2022, 2020, 2018 Pearson Education, Ltd.</a:t>
            </a:r>
            <a:r>
              <a:rPr lang="en-US" sz="1200" b="1" dirty="0">
                <a:latin typeface="Verdana" panose="020B0604030504040204" pitchFamily="34" charset="0"/>
                <a:ea typeface="Verdana" panose="020B0604030504040204" pitchFamily="34" charset="0"/>
                <a:cs typeface="Verdana" panose="020B0604030504040204" pitchFamily="34" charset="0"/>
              </a:rPr>
              <a:t> </a:t>
            </a:r>
            <a:r>
              <a:rPr lang="en-US" sz="1200" dirty="0">
                <a:latin typeface="Verdana" panose="020B0604030504040204" pitchFamily="34" charset="0"/>
                <a:ea typeface="Verdana" panose="020B0604030504040204" pitchFamily="34" charset="0"/>
                <a:cs typeface="Verdana" panose="020B0604030504040204" pitchFamily="34" charset="0"/>
              </a:rPr>
              <a:t>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a:extLst>
              <a:ext uri="{FF2B5EF4-FFF2-40B4-BE49-F238E27FC236}">
                <a16:creationId xmlns:a16="http://schemas.microsoft.com/office/drawing/2014/main" id="{303C035A-744B-411B-8E3E-08A99E4B2E5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8858" y="1555052"/>
            <a:ext cx="2496016" cy="3116031"/>
          </a:xfrm>
          <a:prstGeom prst="rect">
            <a:avLst/>
          </a:prstGeom>
        </p:spPr>
      </p:pic>
    </p:spTree>
    <p:extLst>
      <p:ext uri="{BB962C8B-B14F-4D97-AF65-F5344CB8AC3E}">
        <p14:creationId xmlns:p14="http://schemas.microsoft.com/office/powerpoint/2010/main" val="250212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3347"/>
            <a:ext cx="8229600" cy="492443"/>
          </a:xfrm>
        </p:spPr>
        <p:txBody>
          <a:bodyPr>
            <a:spAutoFit/>
          </a:bodyPr>
          <a:lstStyle/>
          <a:p>
            <a:r>
              <a:rPr lang="en-IN" altLang="en-US" sz="3200" dirty="0"/>
              <a:t>Managerial Roles</a:t>
            </a:r>
            <a:endParaRPr lang="en-US" sz="3200" dirty="0"/>
          </a:p>
        </p:txBody>
      </p:sp>
      <p:sp>
        <p:nvSpPr>
          <p:cNvPr id="5" name="Content Placeholder 4"/>
          <p:cNvSpPr>
            <a:spLocks noGrp="1"/>
          </p:cNvSpPr>
          <p:nvPr>
            <p:ph idx="1"/>
          </p:nvPr>
        </p:nvSpPr>
        <p:spPr>
          <a:xfrm>
            <a:off x="457200" y="924907"/>
            <a:ext cx="8229600" cy="3247043"/>
          </a:xfrm>
        </p:spPr>
        <p:txBody>
          <a:bodyPr>
            <a:spAutoFit/>
          </a:bodyPr>
          <a:lstStyle/>
          <a:p>
            <a:r>
              <a:rPr lang="en-IN" altLang="en-US" sz="2200" dirty="0"/>
              <a:t>Information systems can only assist in some of the roles played by managers</a:t>
            </a:r>
          </a:p>
          <a:p>
            <a:r>
              <a:rPr lang="en-IN" altLang="en-US" sz="2200" dirty="0"/>
              <a:t>Classical model of management: five functions</a:t>
            </a:r>
          </a:p>
          <a:p>
            <a:pPr lvl="1"/>
            <a:r>
              <a:rPr lang="en-IN" altLang="en-US" dirty="0"/>
              <a:t>Planning, organizing, coordinating, deciding, and controlling</a:t>
            </a:r>
          </a:p>
          <a:p>
            <a:r>
              <a:rPr lang="en-IN" altLang="en-US" sz="2200" dirty="0"/>
              <a:t>More contemporary </a:t>
            </a:r>
            <a:r>
              <a:rPr lang="en-IN" altLang="en-US" sz="2200" dirty="0" err="1"/>
              <a:t>behavioral</a:t>
            </a:r>
            <a:r>
              <a:rPr lang="en-IN" altLang="en-US" sz="2200" dirty="0"/>
              <a:t> models</a:t>
            </a:r>
          </a:p>
          <a:p>
            <a:pPr lvl="1"/>
            <a:r>
              <a:rPr lang="en-IN" altLang="en-US" dirty="0"/>
              <a:t>Actual </a:t>
            </a:r>
            <a:r>
              <a:rPr lang="en-IN" altLang="en-US" dirty="0" err="1"/>
              <a:t>behavior</a:t>
            </a:r>
            <a:r>
              <a:rPr lang="en-IN" altLang="en-US" dirty="0"/>
              <a:t> of managers appears to be less systematic, more informal, less reflective, more reactive, and less well organized than in classical model</a:t>
            </a:r>
          </a:p>
        </p:txBody>
      </p:sp>
      <p:sp>
        <p:nvSpPr>
          <p:cNvPr id="2" name="Footer Placeholder 1">
            <a:extLst>
              <a:ext uri="{FF2B5EF4-FFF2-40B4-BE49-F238E27FC236}">
                <a16:creationId xmlns:a16="http://schemas.microsoft.com/office/drawing/2014/main" id="{9795AAE8-5BD5-4DE4-9965-35CF3006B5F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545495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5730"/>
            <a:ext cx="8229600" cy="492443"/>
          </a:xfrm>
        </p:spPr>
        <p:txBody>
          <a:bodyPr>
            <a:spAutoFit/>
          </a:bodyPr>
          <a:lstStyle/>
          <a:p>
            <a:r>
              <a:rPr lang="en-IN" altLang="en-US" sz="3200" dirty="0"/>
              <a:t>Mintzberg’s 10 Managerial Roles </a:t>
            </a:r>
            <a:r>
              <a:rPr lang="en-IN" altLang="en-US" sz="2400" dirty="0"/>
              <a:t>(1 of 2)</a:t>
            </a:r>
            <a:endParaRPr lang="en-US" sz="2400" dirty="0"/>
          </a:p>
        </p:txBody>
      </p:sp>
      <p:sp>
        <p:nvSpPr>
          <p:cNvPr id="5" name="Content Placeholder 4"/>
          <p:cNvSpPr>
            <a:spLocks noGrp="1"/>
          </p:cNvSpPr>
          <p:nvPr>
            <p:ph idx="1"/>
          </p:nvPr>
        </p:nvSpPr>
        <p:spPr>
          <a:xfrm>
            <a:off x="457200" y="895350"/>
            <a:ext cx="8229600" cy="3608680"/>
          </a:xfrm>
        </p:spPr>
        <p:txBody>
          <a:bodyPr>
            <a:spAutoFit/>
          </a:bodyPr>
          <a:lstStyle/>
          <a:p>
            <a:r>
              <a:rPr lang="en-IN" altLang="en-US" dirty="0"/>
              <a:t>Interpersonal roles</a:t>
            </a:r>
          </a:p>
          <a:p>
            <a:pPr lvl="1"/>
            <a:r>
              <a:rPr lang="en-IN" altLang="en-US" sz="2400" dirty="0"/>
              <a:t>Figurehead</a:t>
            </a:r>
          </a:p>
          <a:p>
            <a:pPr lvl="1"/>
            <a:r>
              <a:rPr lang="en-IN" altLang="en-US" sz="2400" dirty="0"/>
              <a:t>Leader</a:t>
            </a:r>
          </a:p>
          <a:p>
            <a:pPr lvl="1"/>
            <a:r>
              <a:rPr lang="en-IN" altLang="en-US" sz="2400" dirty="0"/>
              <a:t>Liaison</a:t>
            </a:r>
          </a:p>
          <a:p>
            <a:r>
              <a:rPr lang="en-IN" altLang="en-US" dirty="0"/>
              <a:t>Informational roles</a:t>
            </a:r>
          </a:p>
          <a:p>
            <a:pPr lvl="1"/>
            <a:r>
              <a:rPr lang="en-IN" altLang="en-US" sz="2400" dirty="0"/>
              <a:t>Nerve </a:t>
            </a:r>
            <a:r>
              <a:rPr lang="en-IN" altLang="en-US" sz="2400" dirty="0" err="1"/>
              <a:t>center</a:t>
            </a:r>
            <a:endParaRPr lang="en-IN" altLang="en-US" sz="2400" dirty="0"/>
          </a:p>
          <a:p>
            <a:pPr lvl="1"/>
            <a:r>
              <a:rPr lang="en-IN" altLang="en-US" sz="2400" dirty="0"/>
              <a:t>Disseminator</a:t>
            </a:r>
          </a:p>
          <a:p>
            <a:pPr lvl="1"/>
            <a:r>
              <a:rPr lang="en-IN" altLang="en-US" sz="2400" dirty="0"/>
              <a:t>Spokesperson</a:t>
            </a:r>
          </a:p>
        </p:txBody>
      </p:sp>
      <p:sp>
        <p:nvSpPr>
          <p:cNvPr id="2" name="Footer Placeholder 1">
            <a:extLst>
              <a:ext uri="{FF2B5EF4-FFF2-40B4-BE49-F238E27FC236}">
                <a16:creationId xmlns:a16="http://schemas.microsoft.com/office/drawing/2014/main" id="{E1DFF97A-4229-422C-B11A-E4C9DCCC99C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734419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2588"/>
            <a:ext cx="8229600" cy="492443"/>
          </a:xfrm>
        </p:spPr>
        <p:txBody>
          <a:bodyPr>
            <a:spAutoFit/>
          </a:bodyPr>
          <a:lstStyle/>
          <a:p>
            <a:r>
              <a:rPr lang="en-IN" altLang="en-US" sz="3200" dirty="0"/>
              <a:t>Mintzberg’s 10 Managerial Roles </a:t>
            </a:r>
            <a:r>
              <a:rPr lang="en-IN" altLang="en-US" sz="2400" dirty="0"/>
              <a:t>(2 of 2)</a:t>
            </a:r>
            <a:endParaRPr lang="en-US" sz="2400" dirty="0"/>
          </a:p>
        </p:txBody>
      </p:sp>
      <p:sp>
        <p:nvSpPr>
          <p:cNvPr id="5" name="Content Placeholder 4"/>
          <p:cNvSpPr>
            <a:spLocks noGrp="1"/>
          </p:cNvSpPr>
          <p:nvPr>
            <p:ph idx="1"/>
          </p:nvPr>
        </p:nvSpPr>
        <p:spPr>
          <a:xfrm>
            <a:off x="457200" y="971733"/>
            <a:ext cx="8229600" cy="2154436"/>
          </a:xfrm>
        </p:spPr>
        <p:txBody>
          <a:bodyPr>
            <a:spAutoFit/>
          </a:bodyPr>
          <a:lstStyle/>
          <a:p>
            <a:r>
              <a:rPr lang="en-IN" altLang="en-US" dirty="0"/>
              <a:t>Decisional roles</a:t>
            </a:r>
          </a:p>
          <a:p>
            <a:pPr lvl="1"/>
            <a:r>
              <a:rPr lang="en-IN" altLang="en-US" sz="2400" dirty="0"/>
              <a:t>Entrepreneur</a:t>
            </a:r>
          </a:p>
          <a:p>
            <a:pPr lvl="1"/>
            <a:r>
              <a:rPr lang="en-IN" altLang="en-US" sz="2400" dirty="0"/>
              <a:t>Disturbance handler</a:t>
            </a:r>
          </a:p>
          <a:p>
            <a:pPr lvl="1"/>
            <a:r>
              <a:rPr lang="en-IN" altLang="en-US" sz="2400" dirty="0"/>
              <a:t>Resource allocator</a:t>
            </a:r>
          </a:p>
          <a:p>
            <a:pPr lvl="1"/>
            <a:r>
              <a:rPr lang="en-IN" altLang="en-US" sz="2400" dirty="0"/>
              <a:t>Negotiator</a:t>
            </a:r>
          </a:p>
        </p:txBody>
      </p:sp>
      <p:sp>
        <p:nvSpPr>
          <p:cNvPr id="2" name="Footer Placeholder 1">
            <a:extLst>
              <a:ext uri="{FF2B5EF4-FFF2-40B4-BE49-F238E27FC236}">
                <a16:creationId xmlns:a16="http://schemas.microsoft.com/office/drawing/2014/main" id="{BDEF197E-28E2-4053-82EE-5DDB29AB04B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1164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12"/>
            <a:ext cx="8229600" cy="553998"/>
          </a:xfrm>
        </p:spPr>
        <p:txBody>
          <a:bodyPr>
            <a:spAutoFit/>
          </a:bodyPr>
          <a:lstStyle/>
          <a:p>
            <a:r>
              <a:rPr lang="en-IN" altLang="en-US" dirty="0"/>
              <a:t>Real-World Decision Making</a:t>
            </a:r>
            <a:endParaRPr lang="en-US" dirty="0"/>
          </a:p>
        </p:txBody>
      </p:sp>
      <p:sp>
        <p:nvSpPr>
          <p:cNvPr id="5" name="Content Placeholder 4"/>
          <p:cNvSpPr>
            <a:spLocks noGrp="1"/>
          </p:cNvSpPr>
          <p:nvPr>
            <p:ph idx="1"/>
          </p:nvPr>
        </p:nvSpPr>
        <p:spPr>
          <a:xfrm>
            <a:off x="457200" y="858143"/>
            <a:ext cx="8229600" cy="3847207"/>
          </a:xfrm>
        </p:spPr>
        <p:txBody>
          <a:bodyPr>
            <a:spAutoFit/>
          </a:bodyPr>
          <a:lstStyle/>
          <a:p>
            <a:r>
              <a:rPr lang="en-IN" altLang="en-US" sz="2000" dirty="0"/>
              <a:t>Three main reasons why investments in </a:t>
            </a:r>
            <a:r>
              <a:rPr lang="en-IN" altLang="en-US" sz="2000" spc="-300" dirty="0"/>
              <a:t>I </a:t>
            </a:r>
            <a:r>
              <a:rPr lang="en-IN" altLang="en-US" sz="2000" dirty="0"/>
              <a:t>T do not always produce positive results</a:t>
            </a:r>
          </a:p>
          <a:p>
            <a:pPr lvl="1"/>
            <a:r>
              <a:rPr lang="en-IN" altLang="en-US" sz="2000" dirty="0"/>
              <a:t>Information quality</a:t>
            </a:r>
          </a:p>
          <a:p>
            <a:pPr lvl="2"/>
            <a:r>
              <a:rPr lang="en-IN" altLang="en-US" dirty="0"/>
              <a:t>High-quality decisions require high-quality information</a:t>
            </a:r>
          </a:p>
          <a:p>
            <a:pPr lvl="1"/>
            <a:r>
              <a:rPr lang="en-IN" altLang="en-US" sz="2000" dirty="0"/>
              <a:t>Management filters</a:t>
            </a:r>
          </a:p>
          <a:p>
            <a:pPr lvl="2"/>
            <a:r>
              <a:rPr lang="en-IN" altLang="en-US" dirty="0"/>
              <a:t>Managers have selective attention and have variety of biases that reject information that does not conform to prior conceptions</a:t>
            </a:r>
          </a:p>
          <a:p>
            <a:pPr lvl="1"/>
            <a:r>
              <a:rPr lang="en-IN" altLang="en-US" sz="2000" dirty="0"/>
              <a:t>Organizational inertia and politics</a:t>
            </a:r>
          </a:p>
          <a:p>
            <a:pPr lvl="2"/>
            <a:r>
              <a:rPr lang="en-IN" altLang="en-US" dirty="0"/>
              <a:t>Strong forces within organizations resist making decisions calling for major change</a:t>
            </a:r>
          </a:p>
        </p:txBody>
      </p:sp>
      <p:sp>
        <p:nvSpPr>
          <p:cNvPr id="2" name="Footer Placeholder 1">
            <a:extLst>
              <a:ext uri="{FF2B5EF4-FFF2-40B4-BE49-F238E27FC236}">
                <a16:creationId xmlns:a16="http://schemas.microsoft.com/office/drawing/2014/main" id="{9C7E16BB-4DE3-424B-B6D5-9EC3ADBCAD61}"/>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830038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0"/>
            <a:ext cx="8229600" cy="492443"/>
          </a:xfrm>
        </p:spPr>
        <p:txBody>
          <a:bodyPr>
            <a:spAutoFit/>
          </a:bodyPr>
          <a:lstStyle/>
          <a:p>
            <a:r>
              <a:rPr lang="en-IN" altLang="en-US" sz="3200" dirty="0"/>
              <a:t>High-Velocity Automated Decision Making</a:t>
            </a:r>
            <a:endParaRPr lang="en-US" sz="3200" dirty="0"/>
          </a:p>
        </p:txBody>
      </p:sp>
      <p:sp>
        <p:nvSpPr>
          <p:cNvPr id="5" name="Content Placeholder 4"/>
          <p:cNvSpPr>
            <a:spLocks noGrp="1"/>
          </p:cNvSpPr>
          <p:nvPr>
            <p:ph idx="1"/>
          </p:nvPr>
        </p:nvSpPr>
        <p:spPr>
          <a:xfrm>
            <a:off x="457200" y="972215"/>
            <a:ext cx="8229600" cy="3123932"/>
          </a:xfrm>
        </p:spPr>
        <p:txBody>
          <a:bodyPr>
            <a:spAutoFit/>
          </a:bodyPr>
          <a:lstStyle/>
          <a:p>
            <a:r>
              <a:rPr lang="en-IN" altLang="en-US" dirty="0"/>
              <a:t>Made possible through computer algorithms precisely defining steps for a highly structured decision</a:t>
            </a:r>
          </a:p>
          <a:p>
            <a:pPr lvl="1"/>
            <a:r>
              <a:rPr lang="en-IN" altLang="en-US" sz="2400" dirty="0"/>
              <a:t>Humans taken out of decision</a:t>
            </a:r>
          </a:p>
          <a:p>
            <a:r>
              <a:rPr lang="en-IN" altLang="en-US" dirty="0"/>
              <a:t>For example: High-speed computer trading programs</a:t>
            </a:r>
          </a:p>
          <a:p>
            <a:pPr lvl="1"/>
            <a:r>
              <a:rPr lang="en-IN" altLang="en-US" sz="2400" dirty="0"/>
              <a:t>Trades executed in nanoseconds</a:t>
            </a:r>
          </a:p>
          <a:p>
            <a:r>
              <a:rPr lang="en-IN" altLang="en-US" dirty="0"/>
              <a:t>Require safeguards to ensure proper operation and regulation</a:t>
            </a:r>
          </a:p>
        </p:txBody>
      </p:sp>
      <p:sp>
        <p:nvSpPr>
          <p:cNvPr id="2" name="Footer Placeholder 1">
            <a:extLst>
              <a:ext uri="{FF2B5EF4-FFF2-40B4-BE49-F238E27FC236}">
                <a16:creationId xmlns:a16="http://schemas.microsoft.com/office/drawing/2014/main" id="{B21B464B-2401-454A-BDDC-CAE58DC206C1}"/>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338158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3347"/>
            <a:ext cx="8229600" cy="492443"/>
          </a:xfrm>
        </p:spPr>
        <p:txBody>
          <a:bodyPr>
            <a:spAutoFit/>
          </a:bodyPr>
          <a:lstStyle/>
          <a:p>
            <a:r>
              <a:rPr lang="en-US" sz="3200" dirty="0"/>
              <a:t>What is Business Intelligence?</a:t>
            </a:r>
          </a:p>
        </p:txBody>
      </p:sp>
      <p:sp>
        <p:nvSpPr>
          <p:cNvPr id="5" name="Content Placeholder 4"/>
          <p:cNvSpPr>
            <a:spLocks noGrp="1"/>
          </p:cNvSpPr>
          <p:nvPr>
            <p:ph idx="1"/>
          </p:nvPr>
        </p:nvSpPr>
        <p:spPr>
          <a:xfrm>
            <a:off x="457200" y="937320"/>
            <a:ext cx="8229600" cy="3847207"/>
          </a:xfrm>
        </p:spPr>
        <p:txBody>
          <a:bodyPr>
            <a:spAutoFit/>
          </a:bodyPr>
          <a:lstStyle/>
          <a:p>
            <a:r>
              <a:rPr lang="en-IN" altLang="en-US" sz="2000" dirty="0"/>
              <a:t>Business intelligence</a:t>
            </a:r>
          </a:p>
          <a:p>
            <a:pPr lvl="1"/>
            <a:r>
              <a:rPr lang="en-IN" altLang="en-US" sz="2000" dirty="0"/>
              <a:t>Infrastructure for collecting, storing, analyzing data produced by business</a:t>
            </a:r>
          </a:p>
          <a:p>
            <a:pPr lvl="1"/>
            <a:r>
              <a:rPr lang="en-IN" altLang="en-US" sz="2000" dirty="0"/>
              <a:t>Databases, data warehouses, data marts, Hadoop, analytic platforms</a:t>
            </a:r>
          </a:p>
          <a:p>
            <a:r>
              <a:rPr lang="en-IN" altLang="en-US" sz="2000" dirty="0"/>
              <a:t>Business analytics</a:t>
            </a:r>
          </a:p>
          <a:p>
            <a:pPr lvl="1"/>
            <a:r>
              <a:rPr lang="en-IN" altLang="en-US" sz="2000" dirty="0"/>
              <a:t>Tools and techniques for analyzing data</a:t>
            </a:r>
          </a:p>
          <a:p>
            <a:pPr lvl="1"/>
            <a:r>
              <a:rPr lang="en-IN" altLang="en-US" sz="2000" spc="-300" dirty="0"/>
              <a:t>O L A </a:t>
            </a:r>
            <a:r>
              <a:rPr lang="en-IN" altLang="en-US" sz="2000" dirty="0"/>
              <a:t>P, statistics, models, data mining</a:t>
            </a:r>
          </a:p>
          <a:p>
            <a:r>
              <a:rPr lang="en-IN" altLang="en-US" sz="2000" dirty="0"/>
              <a:t>Business intelligence vendors</a:t>
            </a:r>
          </a:p>
          <a:p>
            <a:pPr lvl="1"/>
            <a:r>
              <a:rPr lang="en-IN" altLang="en-US" sz="2000" dirty="0"/>
              <a:t>Create business intelligence and analytics purchased by firms</a:t>
            </a:r>
          </a:p>
        </p:txBody>
      </p:sp>
      <p:sp>
        <p:nvSpPr>
          <p:cNvPr id="2" name="Footer Placeholder 1">
            <a:extLst>
              <a:ext uri="{FF2B5EF4-FFF2-40B4-BE49-F238E27FC236}">
                <a16:creationId xmlns:a16="http://schemas.microsoft.com/office/drawing/2014/main" id="{02A2B348-5B09-4D93-B0D2-B0C0E60809CE}"/>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571354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5250"/>
            <a:ext cx="8229600" cy="523220"/>
          </a:xfrm>
        </p:spPr>
        <p:txBody>
          <a:bodyPr>
            <a:spAutoFit/>
          </a:bodyPr>
          <a:lstStyle/>
          <a:p>
            <a:r>
              <a:rPr lang="en-US" sz="3400" dirty="0"/>
              <a:t>The Business Intelligence Environment</a:t>
            </a:r>
          </a:p>
        </p:txBody>
      </p:sp>
      <p:sp>
        <p:nvSpPr>
          <p:cNvPr id="5" name="Content Placeholder 4"/>
          <p:cNvSpPr>
            <a:spLocks noGrp="1"/>
          </p:cNvSpPr>
          <p:nvPr>
            <p:ph idx="1"/>
          </p:nvPr>
        </p:nvSpPr>
        <p:spPr>
          <a:xfrm>
            <a:off x="457200" y="895350"/>
            <a:ext cx="8229600" cy="3247043"/>
          </a:xfrm>
        </p:spPr>
        <p:txBody>
          <a:bodyPr>
            <a:spAutoFit/>
          </a:bodyPr>
          <a:lstStyle/>
          <a:p>
            <a:r>
              <a:rPr lang="en-IN" altLang="en-US" sz="2200" dirty="0"/>
              <a:t>Six elements in the business intelligence environment</a:t>
            </a:r>
          </a:p>
          <a:p>
            <a:pPr lvl="1"/>
            <a:r>
              <a:rPr lang="en-IN" altLang="en-US" dirty="0"/>
              <a:t>Data from the business environment</a:t>
            </a:r>
          </a:p>
          <a:p>
            <a:pPr lvl="1"/>
            <a:r>
              <a:rPr lang="en-IN" altLang="en-US" dirty="0"/>
              <a:t>Business intelligence infrastructure</a:t>
            </a:r>
          </a:p>
          <a:p>
            <a:pPr lvl="1"/>
            <a:r>
              <a:rPr lang="en-IN" altLang="en-US" dirty="0"/>
              <a:t>Business analytics toolset</a:t>
            </a:r>
          </a:p>
          <a:p>
            <a:pPr lvl="1"/>
            <a:r>
              <a:rPr lang="en-IN" altLang="en-US" dirty="0"/>
              <a:t>Managerial users and methods</a:t>
            </a:r>
          </a:p>
          <a:p>
            <a:pPr lvl="1"/>
            <a:r>
              <a:rPr lang="en-IN" altLang="en-US" dirty="0"/>
              <a:t>Delivery platform—</a:t>
            </a:r>
            <a:r>
              <a:rPr lang="en-IN" altLang="en-US" spc="-300" dirty="0"/>
              <a:t>M I </a:t>
            </a:r>
            <a:r>
              <a:rPr lang="en-IN" altLang="en-US" dirty="0"/>
              <a:t>S, </a:t>
            </a:r>
            <a:r>
              <a:rPr lang="en-IN" altLang="en-US" spc="-300" dirty="0"/>
              <a:t>D S </a:t>
            </a:r>
            <a:r>
              <a:rPr lang="en-IN" altLang="en-US" dirty="0" err="1"/>
              <a:t>S</a:t>
            </a:r>
            <a:r>
              <a:rPr lang="en-IN" altLang="en-US" dirty="0"/>
              <a:t>, </a:t>
            </a:r>
            <a:r>
              <a:rPr lang="en-IN" altLang="en-US" spc="-300" dirty="0"/>
              <a:t>E S </a:t>
            </a:r>
            <a:r>
              <a:rPr lang="en-IN" altLang="en-US" dirty="0" err="1"/>
              <a:t>S</a:t>
            </a:r>
            <a:endParaRPr lang="en-IN" altLang="en-US" dirty="0"/>
          </a:p>
          <a:p>
            <a:pPr lvl="1"/>
            <a:r>
              <a:rPr lang="en-IN" altLang="en-US" dirty="0"/>
              <a:t>User interface</a:t>
            </a:r>
          </a:p>
          <a:p>
            <a:pPr lvl="2"/>
            <a:r>
              <a:rPr lang="en-IN" altLang="en-US" sz="2200" dirty="0"/>
              <a:t>Data visualization tools</a:t>
            </a:r>
          </a:p>
        </p:txBody>
      </p:sp>
      <p:sp>
        <p:nvSpPr>
          <p:cNvPr id="2" name="Footer Placeholder 1">
            <a:extLst>
              <a:ext uri="{FF2B5EF4-FFF2-40B4-BE49-F238E27FC236}">
                <a16:creationId xmlns:a16="http://schemas.microsoft.com/office/drawing/2014/main" id="{253EDD62-4C4E-404F-A8E2-147300D1D14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006365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8110"/>
            <a:ext cx="8229600" cy="923330"/>
          </a:xfrm>
        </p:spPr>
        <p:txBody>
          <a:bodyPr>
            <a:spAutoFit/>
          </a:bodyPr>
          <a:lstStyle/>
          <a:p>
            <a:r>
              <a:rPr lang="en-IN" altLang="en-US" sz="3000" dirty="0"/>
              <a:t>Figure 12.3 Business Intelligence and Analytics for Decision Support</a:t>
            </a:r>
            <a:endParaRPr lang="en-US" sz="3000" dirty="0"/>
          </a:p>
        </p:txBody>
      </p:sp>
      <p:pic>
        <p:nvPicPr>
          <p:cNvPr id="3074" name="Picture 2" descr="An illustration explains how data from the business environment passes through various support systems and reaches the user.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21919" y="1255707"/>
            <a:ext cx="5500163" cy="344964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9EDA59A0-8427-40B5-8436-2D83A1EB257C}"/>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0282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0490"/>
            <a:ext cx="8229600" cy="984885"/>
          </a:xfrm>
        </p:spPr>
        <p:txBody>
          <a:bodyPr>
            <a:spAutoFit/>
          </a:bodyPr>
          <a:lstStyle/>
          <a:p>
            <a:r>
              <a:rPr lang="en-US" sz="3200" dirty="0"/>
              <a:t>Business Intelligence and Analytics Capabilities</a:t>
            </a:r>
          </a:p>
        </p:txBody>
      </p:sp>
      <p:sp>
        <p:nvSpPr>
          <p:cNvPr id="5" name="Content Placeholder 4"/>
          <p:cNvSpPr>
            <a:spLocks noGrp="1"/>
          </p:cNvSpPr>
          <p:nvPr>
            <p:ph idx="1"/>
          </p:nvPr>
        </p:nvSpPr>
        <p:spPr>
          <a:xfrm>
            <a:off x="457200" y="1284312"/>
            <a:ext cx="8229600" cy="3116238"/>
          </a:xfrm>
        </p:spPr>
        <p:txBody>
          <a:bodyPr>
            <a:spAutoFit/>
          </a:bodyPr>
          <a:lstStyle/>
          <a:p>
            <a:r>
              <a:rPr lang="en-IN" altLang="en-US" sz="2000" dirty="0"/>
              <a:t>Goal is to deliver accurate real-time information to decision makers</a:t>
            </a:r>
          </a:p>
          <a:p>
            <a:r>
              <a:rPr lang="en-IN" altLang="en-US" sz="2000" dirty="0"/>
              <a:t>Main analytic functionalities of </a:t>
            </a:r>
            <a:r>
              <a:rPr lang="en-IN" altLang="en-US" sz="2000" spc="-300" dirty="0"/>
              <a:t>B </a:t>
            </a:r>
            <a:r>
              <a:rPr lang="en-IN" altLang="en-US" sz="2000" dirty="0"/>
              <a:t>I systems</a:t>
            </a:r>
          </a:p>
          <a:p>
            <a:pPr lvl="1"/>
            <a:r>
              <a:rPr lang="en-IN" altLang="en-US" sz="2000" dirty="0"/>
              <a:t>Production reports</a:t>
            </a:r>
          </a:p>
          <a:p>
            <a:pPr lvl="1"/>
            <a:r>
              <a:rPr lang="en-IN" altLang="en-US" sz="2000" dirty="0"/>
              <a:t>Parameterized reports</a:t>
            </a:r>
          </a:p>
          <a:p>
            <a:pPr lvl="1"/>
            <a:r>
              <a:rPr lang="en-IN" altLang="en-US" sz="2000" dirty="0"/>
              <a:t>Dashboards/scorecards</a:t>
            </a:r>
          </a:p>
          <a:p>
            <a:pPr lvl="1"/>
            <a:r>
              <a:rPr lang="en-IN" altLang="en-US" sz="2000" dirty="0"/>
              <a:t>Ad hoc query/search/report creation</a:t>
            </a:r>
          </a:p>
          <a:p>
            <a:pPr lvl="1"/>
            <a:r>
              <a:rPr lang="en-IN" altLang="en-US" sz="2000" dirty="0"/>
              <a:t>Drill down</a:t>
            </a:r>
          </a:p>
          <a:p>
            <a:pPr lvl="1"/>
            <a:r>
              <a:rPr lang="en-IN" altLang="en-US" sz="2000" dirty="0"/>
              <a:t>Forecasts, scenarios, models</a:t>
            </a:r>
          </a:p>
        </p:txBody>
      </p:sp>
      <p:sp>
        <p:nvSpPr>
          <p:cNvPr id="2" name="Footer Placeholder 1">
            <a:extLst>
              <a:ext uri="{FF2B5EF4-FFF2-40B4-BE49-F238E27FC236}">
                <a16:creationId xmlns:a16="http://schemas.microsoft.com/office/drawing/2014/main" id="{8F1E8F9B-E94D-4282-9ADE-B6DF8737950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06794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0"/>
            <a:ext cx="8229600" cy="923330"/>
          </a:xfrm>
        </p:spPr>
        <p:txBody>
          <a:bodyPr>
            <a:spAutoFit/>
          </a:bodyPr>
          <a:lstStyle/>
          <a:p>
            <a:r>
              <a:rPr lang="en-IN" sz="3000" dirty="0"/>
              <a:t>Table 12.4 Examples of Business Intelligence Predefined Production Reports</a:t>
            </a:r>
            <a:endParaRPr lang="en-US" sz="3000" dirty="0"/>
          </a:p>
        </p:txBody>
      </p:sp>
      <p:graphicFrame>
        <p:nvGraphicFramePr>
          <p:cNvPr id="6" name="Table 5"/>
          <p:cNvGraphicFramePr>
            <a:graphicFrameLocks noGrp="1"/>
          </p:cNvGraphicFramePr>
          <p:nvPr>
            <p:extLst>
              <p:ext uri="{D42A27DB-BD31-4B8C-83A1-F6EECF244321}">
                <p14:modId xmlns:p14="http://schemas.microsoft.com/office/powerpoint/2010/main" val="1066506431"/>
              </p:ext>
            </p:extLst>
          </p:nvPr>
        </p:nvGraphicFramePr>
        <p:xfrm>
          <a:off x="485776" y="1339216"/>
          <a:ext cx="8201025" cy="3234055"/>
        </p:xfrm>
        <a:graphic>
          <a:graphicData uri="http://schemas.openxmlformats.org/drawingml/2006/table">
            <a:tbl>
              <a:tblPr firstRow="1" bandRow="1">
                <a:tableStyleId>{3B4B98B0-60AC-42C2-AFA5-B58CD77FA1E5}</a:tableStyleId>
              </a:tblPr>
              <a:tblGrid>
                <a:gridCol w="2409825">
                  <a:extLst>
                    <a:ext uri="{9D8B030D-6E8A-4147-A177-3AD203B41FA5}">
                      <a16:colId xmlns:a16="http://schemas.microsoft.com/office/drawing/2014/main" val="20000"/>
                    </a:ext>
                  </a:extLst>
                </a:gridCol>
                <a:gridCol w="5791200">
                  <a:extLst>
                    <a:ext uri="{9D8B030D-6E8A-4147-A177-3AD203B41FA5}">
                      <a16:colId xmlns:a16="http://schemas.microsoft.com/office/drawing/2014/main" val="20001"/>
                    </a:ext>
                  </a:extLst>
                </a:gridCol>
              </a:tblGrid>
              <a:tr h="6381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solidFill>
                            <a:schemeClr val="bg1"/>
                          </a:solidFill>
                          <a:latin typeface="+mn-lt"/>
                        </a:rPr>
                        <a:t>Business Functional Area</a:t>
                      </a:r>
                      <a:endParaRPr lang="en-US" sz="1200" dirty="0">
                        <a:solidFill>
                          <a:schemeClr val="bg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FA3"/>
                    </a:solidFill>
                  </a:tcPr>
                </a:tc>
                <a:tc>
                  <a:txBody>
                    <a:bodyPr/>
                    <a:lstStyle/>
                    <a:p>
                      <a:r>
                        <a:rPr lang="en-US" sz="1200" u="none" strike="noStrike" kern="1200" baseline="0" dirty="0">
                          <a:solidFill>
                            <a:schemeClr val="bg1"/>
                          </a:solidFill>
                          <a:latin typeface="+mn-lt"/>
                        </a:rPr>
                        <a:t>Production Reports</a:t>
                      </a:r>
                      <a:endParaRPr lang="en-US" sz="1200" dirty="0">
                        <a:solidFill>
                          <a:schemeClr val="bg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FA3"/>
                    </a:solidFill>
                  </a:tcPr>
                </a:tc>
                <a:extLst>
                  <a:ext uri="{0D108BD9-81ED-4DB2-BD59-A6C34878D82A}">
                    <a16:rowId xmlns:a16="http://schemas.microsoft.com/office/drawing/2014/main" val="10000"/>
                  </a:ext>
                </a:extLst>
              </a:tr>
              <a:tr h="370840">
                <a:tc>
                  <a:txBody>
                    <a:bodyPr/>
                    <a:lstStyle/>
                    <a:p>
                      <a:r>
                        <a:rPr lang="en-US" sz="1200" u="none" strike="noStrike" kern="1200" baseline="0" dirty="0">
                          <a:latin typeface="+mn-lt"/>
                        </a:rPr>
                        <a:t>Sales</a:t>
                      </a:r>
                      <a:endParaRPr lang="en-US" sz="12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r>
                        <a:rPr lang="en-US" sz="1200" u="none" strike="noStrike" kern="1200" baseline="0" dirty="0">
                          <a:latin typeface="+mn-lt"/>
                        </a:rPr>
                        <a:t>Forecast sales; sales team performance; cross-selling; sales cycle times</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70840">
                <a:tc>
                  <a:txBody>
                    <a:bodyPr/>
                    <a:lstStyle/>
                    <a:p>
                      <a:r>
                        <a:rPr lang="en-US" sz="1200" u="none" strike="noStrike" kern="1200" baseline="0" dirty="0">
                          <a:latin typeface="+mn-lt"/>
                        </a:rPr>
                        <a:t>Service/call center</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r>
                        <a:rPr lang="en-US" sz="1200" u="none" strike="noStrike" kern="1200" baseline="0" dirty="0">
                          <a:latin typeface="+mn-lt"/>
                        </a:rPr>
                        <a:t>Customer satisfaction; service cost; resolution rates; churn rates</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70840">
                <a:tc>
                  <a:txBody>
                    <a:bodyPr/>
                    <a:lstStyle/>
                    <a:p>
                      <a:r>
                        <a:rPr lang="en-US" sz="1200" u="none" strike="noStrike" kern="1200" baseline="0" dirty="0">
                          <a:latin typeface="+mn-lt"/>
                        </a:rPr>
                        <a:t>Marketing</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r>
                        <a:rPr lang="en-US" sz="1200" u="none" strike="noStrike" kern="1200" baseline="0" dirty="0">
                          <a:latin typeface="+mn-lt"/>
                        </a:rPr>
                        <a:t>Campaign effectiveness; loyalty and attrition; market basket analysis</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latin typeface="+mn-lt"/>
                        </a:rPr>
                        <a:t>Procurement and support</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r>
                        <a:rPr lang="en-US" sz="1200" u="none" strike="noStrike" kern="1200" baseline="0" dirty="0">
                          <a:latin typeface="+mn-lt"/>
                        </a:rPr>
                        <a:t>Direct and indirect spending; off-contract purchases; supplier performance</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latin typeface="+mn-lt"/>
                        </a:rPr>
                        <a:t>Supply chain</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latin typeface="+mn-lt"/>
                        </a:rPr>
                        <a:t>Backlog; fulfillment status; order cycle time; bill of materials analysis</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latin typeface="+mn-lt"/>
                        </a:rPr>
                        <a:t>Financials</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latin typeface="+mn-lt"/>
                        </a:rPr>
                        <a:t>General ledger; accounts receivable and payable; cash flow; profitability</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latin typeface="+mn-lt"/>
                        </a:rPr>
                        <a:t>Human resources</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baseline="0" dirty="0">
                          <a:latin typeface="+mn-lt"/>
                        </a:rPr>
                        <a:t>Employee productivity; compensation; workforce demographics; retention</a:t>
                      </a:r>
                      <a:endParaRPr lang="en-US" sz="1200" dirty="0">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bl>
          </a:graphicData>
        </a:graphic>
      </p:graphicFrame>
      <p:sp>
        <p:nvSpPr>
          <p:cNvPr id="2" name="Footer Placeholder 1">
            <a:extLst>
              <a:ext uri="{FF2B5EF4-FFF2-40B4-BE49-F238E27FC236}">
                <a16:creationId xmlns:a16="http://schemas.microsoft.com/office/drawing/2014/main" id="{8907566D-B509-4D9C-94C5-54737A18825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331083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5627"/>
            <a:ext cx="8229600" cy="553998"/>
          </a:xfrm>
        </p:spPr>
        <p:txBody>
          <a:bodyPr>
            <a:spAutoFit/>
          </a:bodyPr>
          <a:lstStyle/>
          <a:p>
            <a:r>
              <a:rPr lang="en-US" altLang="en-US" dirty="0"/>
              <a:t>Learning Objectives</a:t>
            </a:r>
            <a:endParaRPr lang="en-US" dirty="0"/>
          </a:p>
        </p:txBody>
      </p:sp>
      <p:sp>
        <p:nvSpPr>
          <p:cNvPr id="5" name="Content Placeholder 4"/>
          <p:cNvSpPr>
            <a:spLocks noGrp="1"/>
          </p:cNvSpPr>
          <p:nvPr>
            <p:ph idx="1"/>
          </p:nvPr>
        </p:nvSpPr>
        <p:spPr>
          <a:xfrm>
            <a:off x="457200" y="937320"/>
            <a:ext cx="8229600" cy="3262432"/>
          </a:xfrm>
        </p:spPr>
        <p:txBody>
          <a:bodyPr vert="horz" lIns="0" tIns="0" rIns="0" bIns="0" rtlCol="0" anchor="t">
            <a:spAutoFit/>
          </a:bodyPr>
          <a:lstStyle/>
          <a:p>
            <a:pPr marL="714375" indent="-714375">
              <a:buNone/>
              <a:tabLst>
                <a:tab pos="682625" algn="l"/>
              </a:tabLst>
            </a:pPr>
            <a:r>
              <a:rPr lang="en-US" altLang="en-US" sz="1800" b="1" dirty="0">
                <a:solidFill>
                  <a:schemeClr val="bg2"/>
                </a:solidFill>
              </a:rPr>
              <a:t>12.1</a:t>
            </a:r>
            <a:r>
              <a:rPr lang="en-US" altLang="en-US" sz="1800" b="1" dirty="0"/>
              <a:t> </a:t>
            </a:r>
            <a:r>
              <a:rPr lang="en-US" sz="1800" dirty="0"/>
              <a:t>What are the different types of decisions, and how does the decision-making process work?</a:t>
            </a:r>
            <a:endParaRPr lang="en-IN" altLang="en-US" sz="1800" dirty="0"/>
          </a:p>
          <a:p>
            <a:pPr marL="714375" indent="-714375" defTabSz="534988">
              <a:buNone/>
              <a:tabLst>
                <a:tab pos="673100" algn="l"/>
              </a:tabLst>
            </a:pPr>
            <a:r>
              <a:rPr lang="en-US" altLang="en-US" sz="1800" b="1" dirty="0">
                <a:solidFill>
                  <a:schemeClr val="bg2"/>
                </a:solidFill>
              </a:rPr>
              <a:t>12.2</a:t>
            </a:r>
            <a:r>
              <a:rPr lang="en-US" altLang="en-US" sz="1800" b="1" dirty="0"/>
              <a:t> </a:t>
            </a:r>
            <a:r>
              <a:rPr lang="en-US" sz="1800" dirty="0"/>
              <a:t>How do information systems support the activities of managers and management decision making?</a:t>
            </a:r>
            <a:endParaRPr lang="en-IN" altLang="en-US" sz="1800" dirty="0"/>
          </a:p>
          <a:p>
            <a:pPr marL="714375" indent="-714375" defTabSz="534988">
              <a:buNone/>
              <a:tabLst>
                <a:tab pos="673100" algn="l"/>
              </a:tabLst>
            </a:pPr>
            <a:r>
              <a:rPr lang="en-US" altLang="en-US" sz="1800" b="1" dirty="0">
                <a:solidFill>
                  <a:schemeClr val="bg2"/>
                </a:solidFill>
              </a:rPr>
              <a:t>12.3</a:t>
            </a:r>
            <a:r>
              <a:rPr lang="en-US" altLang="en-US" sz="1800" b="1" dirty="0"/>
              <a:t> </a:t>
            </a:r>
            <a:r>
              <a:rPr lang="en-US" sz="1800" dirty="0"/>
              <a:t>How do business intelligence and business analytics support decision making?</a:t>
            </a:r>
            <a:endParaRPr lang="en-IN" altLang="en-US" sz="1800" dirty="0"/>
          </a:p>
          <a:p>
            <a:pPr marL="714375" indent="-714375" defTabSz="534988">
              <a:buNone/>
              <a:tabLst>
                <a:tab pos="661988" algn="l"/>
              </a:tabLst>
            </a:pPr>
            <a:r>
              <a:rPr lang="en-US" altLang="en-US" sz="1800" b="1" dirty="0">
                <a:solidFill>
                  <a:schemeClr val="bg2"/>
                </a:solidFill>
              </a:rPr>
              <a:t>12.4</a:t>
            </a:r>
            <a:r>
              <a:rPr lang="en-US" altLang="en-US" sz="1800" dirty="0">
                <a:cs typeface="Arial"/>
              </a:rPr>
              <a:t> </a:t>
            </a:r>
            <a:r>
              <a:rPr lang="en-US" sz="1800" dirty="0"/>
              <a:t>How do different decision-making constituencies in an organization use business intelligence?</a:t>
            </a:r>
            <a:endParaRPr lang="en-IN" sz="1800" dirty="0"/>
          </a:p>
          <a:p>
            <a:pPr marL="0" indent="0">
              <a:buNone/>
            </a:pPr>
            <a:r>
              <a:rPr lang="en-US" altLang="en-US" sz="1800" b="1" dirty="0">
                <a:solidFill>
                  <a:schemeClr val="bg2"/>
                </a:solidFill>
              </a:rPr>
              <a:t>12.5</a:t>
            </a:r>
            <a:r>
              <a:rPr lang="en-US" altLang="en-US" sz="1800" dirty="0">
                <a:cs typeface="Arial"/>
              </a:rPr>
              <a:t> </a:t>
            </a:r>
            <a:r>
              <a:rPr lang="en-IN" sz="1800" dirty="0"/>
              <a:t>How will </a:t>
            </a:r>
            <a:r>
              <a:rPr lang="en-IN" sz="1800" spc="-300" dirty="0"/>
              <a:t>M I </a:t>
            </a:r>
            <a:r>
              <a:rPr lang="en-IN" sz="1800" dirty="0"/>
              <a:t>S help my career?</a:t>
            </a:r>
          </a:p>
        </p:txBody>
      </p:sp>
      <p:sp>
        <p:nvSpPr>
          <p:cNvPr id="2" name="Footer Placeholder 1">
            <a:extLst>
              <a:ext uri="{FF2B5EF4-FFF2-40B4-BE49-F238E27FC236}">
                <a16:creationId xmlns:a16="http://schemas.microsoft.com/office/drawing/2014/main" id="{CF6A70AD-CC2F-4E80-A32E-007A503CA51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2597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4652"/>
            <a:ext cx="8229600" cy="553998"/>
          </a:xfrm>
        </p:spPr>
        <p:txBody>
          <a:bodyPr>
            <a:spAutoFit/>
          </a:bodyPr>
          <a:lstStyle/>
          <a:p>
            <a:r>
              <a:rPr lang="en-US" dirty="0"/>
              <a:t>Predictive Analytics</a:t>
            </a:r>
          </a:p>
        </p:txBody>
      </p:sp>
      <p:sp>
        <p:nvSpPr>
          <p:cNvPr id="5" name="Content Placeholder 4"/>
          <p:cNvSpPr>
            <a:spLocks noGrp="1"/>
          </p:cNvSpPr>
          <p:nvPr>
            <p:ph idx="1"/>
          </p:nvPr>
        </p:nvSpPr>
        <p:spPr>
          <a:xfrm>
            <a:off x="457200" y="744959"/>
            <a:ext cx="8229600" cy="3731791"/>
          </a:xfrm>
        </p:spPr>
        <p:txBody>
          <a:bodyPr>
            <a:spAutoFit/>
          </a:bodyPr>
          <a:lstStyle/>
          <a:p>
            <a:r>
              <a:rPr lang="en-IN" sz="2000" dirty="0"/>
              <a:t>Uses variety of data, techniques to predict future trends and </a:t>
            </a:r>
            <a:r>
              <a:rPr lang="en-IN" sz="2000"/>
              <a:t>behavior </a:t>
            </a:r>
            <a:r>
              <a:rPr lang="en-IN" sz="2000" dirty="0"/>
              <a:t>patterns</a:t>
            </a:r>
          </a:p>
          <a:p>
            <a:pPr lvl="1"/>
            <a:r>
              <a:rPr lang="en-IN" sz="2000" dirty="0"/>
              <a:t>Statistical analysis</a:t>
            </a:r>
          </a:p>
          <a:p>
            <a:pPr lvl="1"/>
            <a:r>
              <a:rPr lang="en-IN" sz="2000" dirty="0"/>
              <a:t>Data mining</a:t>
            </a:r>
          </a:p>
          <a:p>
            <a:pPr lvl="1"/>
            <a:r>
              <a:rPr lang="en-IN" sz="2000" dirty="0"/>
              <a:t>Historical data</a:t>
            </a:r>
          </a:p>
          <a:p>
            <a:pPr lvl="1"/>
            <a:r>
              <a:rPr lang="en-IN" sz="2000" dirty="0"/>
              <a:t>Assumptions</a:t>
            </a:r>
          </a:p>
          <a:p>
            <a:r>
              <a:rPr lang="en-IN" sz="2000" dirty="0"/>
              <a:t>Incorporated into numerous </a:t>
            </a:r>
            <a:r>
              <a:rPr lang="en-IN" sz="2000" spc="-300" dirty="0"/>
              <a:t>B </a:t>
            </a:r>
            <a:r>
              <a:rPr lang="en-IN" sz="2000" dirty="0"/>
              <a:t>I applications for sales, marketing, finance, fraud detection, health care</a:t>
            </a:r>
          </a:p>
          <a:p>
            <a:pPr lvl="1"/>
            <a:r>
              <a:rPr lang="en-IN" sz="2000" dirty="0"/>
              <a:t>Credit scoring</a:t>
            </a:r>
          </a:p>
          <a:p>
            <a:pPr lvl="1"/>
            <a:r>
              <a:rPr lang="en-IN" sz="2000" dirty="0"/>
              <a:t>Predicting responses to direct marketing campaigns</a:t>
            </a:r>
          </a:p>
        </p:txBody>
      </p:sp>
      <p:sp>
        <p:nvSpPr>
          <p:cNvPr id="2" name="Footer Placeholder 1">
            <a:extLst>
              <a:ext uri="{FF2B5EF4-FFF2-40B4-BE49-F238E27FC236}">
                <a16:creationId xmlns:a16="http://schemas.microsoft.com/office/drawing/2014/main" id="{758BEBF3-BE0E-447C-AD65-63C5A992DD23}"/>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104393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7032"/>
            <a:ext cx="8229600" cy="553998"/>
          </a:xfrm>
        </p:spPr>
        <p:txBody>
          <a:bodyPr>
            <a:spAutoFit/>
          </a:bodyPr>
          <a:lstStyle/>
          <a:p>
            <a:r>
              <a:rPr lang="en-US" dirty="0"/>
              <a:t>Big Data Analytics</a:t>
            </a:r>
          </a:p>
        </p:txBody>
      </p:sp>
      <p:sp>
        <p:nvSpPr>
          <p:cNvPr id="5" name="Content Placeholder 4"/>
          <p:cNvSpPr>
            <a:spLocks noGrp="1"/>
          </p:cNvSpPr>
          <p:nvPr>
            <p:ph idx="1"/>
          </p:nvPr>
        </p:nvSpPr>
        <p:spPr>
          <a:xfrm>
            <a:off x="457200" y="847963"/>
            <a:ext cx="8229600" cy="3323987"/>
          </a:xfrm>
        </p:spPr>
        <p:txBody>
          <a:bodyPr>
            <a:spAutoFit/>
          </a:bodyPr>
          <a:lstStyle/>
          <a:p>
            <a:r>
              <a:rPr lang="en-IN" sz="2200" dirty="0"/>
              <a:t>Big data: Massive datasets collected from social media, online and in-store customer data, and so on</a:t>
            </a:r>
          </a:p>
          <a:p>
            <a:r>
              <a:rPr lang="en-IN" sz="2200" dirty="0"/>
              <a:t>Help create real-time, personalized shopping experiences for major online retailers</a:t>
            </a:r>
          </a:p>
          <a:p>
            <a:r>
              <a:rPr lang="en-IN" sz="2200" dirty="0"/>
              <a:t>Smart cities</a:t>
            </a:r>
          </a:p>
          <a:p>
            <a:pPr lvl="1"/>
            <a:r>
              <a:rPr lang="en-IN" dirty="0"/>
              <a:t>Public records</a:t>
            </a:r>
          </a:p>
          <a:p>
            <a:pPr lvl="1"/>
            <a:r>
              <a:rPr lang="en-IN" dirty="0"/>
              <a:t>Sensors, location data from smartphones</a:t>
            </a:r>
          </a:p>
          <a:p>
            <a:pPr lvl="1"/>
            <a:r>
              <a:rPr lang="en-IN" dirty="0"/>
              <a:t>Ability to evaluate effect of one service change on system</a:t>
            </a:r>
          </a:p>
        </p:txBody>
      </p:sp>
      <p:sp>
        <p:nvSpPr>
          <p:cNvPr id="2" name="Footer Placeholder 1">
            <a:extLst>
              <a:ext uri="{FF2B5EF4-FFF2-40B4-BE49-F238E27FC236}">
                <a16:creationId xmlns:a16="http://schemas.microsoft.com/office/drawing/2014/main" id="{69804936-F6E4-412C-A3D7-29B381850C2C}"/>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262799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0490"/>
            <a:ext cx="8229600" cy="492443"/>
          </a:xfrm>
        </p:spPr>
        <p:txBody>
          <a:bodyPr>
            <a:spAutoFit/>
          </a:bodyPr>
          <a:lstStyle/>
          <a:p>
            <a:r>
              <a:rPr lang="en-US" sz="3200" dirty="0"/>
              <a:t>Operational Intelligence and Analytics</a:t>
            </a:r>
          </a:p>
        </p:txBody>
      </p:sp>
      <p:sp>
        <p:nvSpPr>
          <p:cNvPr id="5" name="Content Placeholder 4"/>
          <p:cNvSpPr>
            <a:spLocks noGrp="1"/>
          </p:cNvSpPr>
          <p:nvPr>
            <p:ph idx="1"/>
          </p:nvPr>
        </p:nvSpPr>
        <p:spPr>
          <a:xfrm>
            <a:off x="457200" y="969585"/>
            <a:ext cx="8229600" cy="3239348"/>
          </a:xfrm>
        </p:spPr>
        <p:txBody>
          <a:bodyPr>
            <a:spAutoFit/>
          </a:bodyPr>
          <a:lstStyle/>
          <a:p>
            <a:r>
              <a:rPr lang="en-IN" dirty="0"/>
              <a:t>Operational intelligence: Business activity monitoring</a:t>
            </a:r>
          </a:p>
          <a:p>
            <a:r>
              <a:rPr lang="en-IN" dirty="0"/>
              <a:t>Collection and use of data generated by sensors</a:t>
            </a:r>
          </a:p>
          <a:p>
            <a:r>
              <a:rPr lang="en-IN" dirty="0"/>
              <a:t>Internet of Things (IoT)</a:t>
            </a:r>
          </a:p>
          <a:p>
            <a:pPr lvl="1"/>
            <a:r>
              <a:rPr lang="en-IN" sz="2400" dirty="0"/>
              <a:t>Creating huge streams of data from web activities, sensors, and other monitoring devices</a:t>
            </a:r>
          </a:p>
          <a:p>
            <a:r>
              <a:rPr lang="en-IN" dirty="0"/>
              <a:t>Software for operational intelligence and analytics enable companies to </a:t>
            </a:r>
            <a:r>
              <a:rPr lang="en-IN" dirty="0" err="1"/>
              <a:t>analyze</a:t>
            </a:r>
            <a:r>
              <a:rPr lang="en-IN" dirty="0"/>
              <a:t> their big data</a:t>
            </a:r>
          </a:p>
        </p:txBody>
      </p:sp>
      <p:sp>
        <p:nvSpPr>
          <p:cNvPr id="2" name="Footer Placeholder 1">
            <a:extLst>
              <a:ext uri="{FF2B5EF4-FFF2-40B4-BE49-F238E27FC236}">
                <a16:creationId xmlns:a16="http://schemas.microsoft.com/office/drawing/2014/main" id="{5374263A-2538-4A2A-8F85-FE3383D82779}"/>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172762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3755"/>
            <a:ext cx="8229600" cy="1384995"/>
          </a:xfrm>
        </p:spPr>
        <p:txBody>
          <a:bodyPr>
            <a:spAutoFit/>
          </a:bodyPr>
          <a:lstStyle/>
          <a:p>
            <a:r>
              <a:rPr lang="en-IN" sz="3000" dirty="0"/>
              <a:t>Interactive Session: Organizations: Predictive Maintenance in the Oil and Gas Industry</a:t>
            </a:r>
            <a:endParaRPr lang="en-US" sz="3000" dirty="0"/>
          </a:p>
        </p:txBody>
      </p:sp>
      <p:sp>
        <p:nvSpPr>
          <p:cNvPr id="5" name="Content Placeholder 4"/>
          <p:cNvSpPr>
            <a:spLocks noGrp="1"/>
          </p:cNvSpPr>
          <p:nvPr>
            <p:ph idx="1"/>
          </p:nvPr>
        </p:nvSpPr>
        <p:spPr>
          <a:xfrm>
            <a:off x="457200" y="1551384"/>
            <a:ext cx="8229600" cy="3077766"/>
          </a:xfrm>
        </p:spPr>
        <p:txBody>
          <a:bodyPr>
            <a:spAutoFit/>
          </a:bodyPr>
          <a:lstStyle/>
          <a:p>
            <a:r>
              <a:rPr lang="en-IN" altLang="en-US" sz="2000" dirty="0"/>
              <a:t>Class discussion</a:t>
            </a:r>
          </a:p>
          <a:p>
            <a:pPr lvl="1"/>
            <a:r>
              <a:rPr lang="en-IN" altLang="en-US" sz="2000" dirty="0"/>
              <a:t>Why is predictive maintenance so important in the oil and gas industry? What problems does it solve?</a:t>
            </a:r>
          </a:p>
          <a:p>
            <a:pPr lvl="1"/>
            <a:r>
              <a:rPr lang="en-IN" altLang="en-US" sz="2000" dirty="0"/>
              <a:t>What is the role of the Internet of Things (IoT) and Big Data analytics in predictive maintenance?.</a:t>
            </a:r>
          </a:p>
          <a:p>
            <a:pPr lvl="1"/>
            <a:r>
              <a:rPr lang="en-IN" altLang="en-US" sz="2000" dirty="0"/>
              <a:t>How did BP and Royal Dutch Shell’s predictive maintenance applications change business operations and decision making?</a:t>
            </a:r>
          </a:p>
          <a:p>
            <a:pPr lvl="1"/>
            <a:r>
              <a:rPr lang="en-IN" altLang="en-US" sz="2000" dirty="0"/>
              <a:t>Give an example of how predictive maintenance systems could be used in another industry.</a:t>
            </a:r>
          </a:p>
        </p:txBody>
      </p:sp>
      <p:sp>
        <p:nvSpPr>
          <p:cNvPr id="2" name="Footer Placeholder 1">
            <a:extLst>
              <a:ext uri="{FF2B5EF4-FFF2-40B4-BE49-F238E27FC236}">
                <a16:creationId xmlns:a16="http://schemas.microsoft.com/office/drawing/2014/main" id="{A659A0A1-1CDF-417D-9426-2E158E2D86A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743346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8585"/>
            <a:ext cx="8229600" cy="984885"/>
          </a:xfrm>
        </p:spPr>
        <p:txBody>
          <a:bodyPr>
            <a:spAutoFit/>
          </a:bodyPr>
          <a:lstStyle/>
          <a:p>
            <a:r>
              <a:rPr lang="en-US" sz="3200" dirty="0"/>
              <a:t>Location Analytics and Geographic Information Systems</a:t>
            </a:r>
          </a:p>
        </p:txBody>
      </p:sp>
      <p:sp>
        <p:nvSpPr>
          <p:cNvPr id="5" name="Content Placeholder 4"/>
          <p:cNvSpPr>
            <a:spLocks noGrp="1"/>
          </p:cNvSpPr>
          <p:nvPr>
            <p:ph idx="1"/>
          </p:nvPr>
        </p:nvSpPr>
        <p:spPr>
          <a:xfrm>
            <a:off x="457200" y="1281336"/>
            <a:ext cx="8229600" cy="3424014"/>
          </a:xfrm>
        </p:spPr>
        <p:txBody>
          <a:bodyPr>
            <a:spAutoFit/>
          </a:bodyPr>
          <a:lstStyle/>
          <a:p>
            <a:r>
              <a:rPr lang="en-IN" sz="1800" dirty="0"/>
              <a:t>Location analytics</a:t>
            </a:r>
          </a:p>
          <a:p>
            <a:pPr lvl="1"/>
            <a:r>
              <a:rPr lang="en-IN" sz="1800" dirty="0"/>
              <a:t>Ability to gain business insight from the location (geographic) component of data</a:t>
            </a:r>
          </a:p>
          <a:p>
            <a:pPr lvl="2"/>
            <a:r>
              <a:rPr lang="en-IN" sz="1800" dirty="0"/>
              <a:t>Mobile phones</a:t>
            </a:r>
          </a:p>
          <a:p>
            <a:pPr lvl="2"/>
            <a:r>
              <a:rPr lang="en-IN" sz="1800" dirty="0"/>
              <a:t>Sensors, scanning devices</a:t>
            </a:r>
          </a:p>
          <a:p>
            <a:pPr lvl="2"/>
            <a:r>
              <a:rPr lang="en-IN" sz="1800" dirty="0"/>
              <a:t>Map data</a:t>
            </a:r>
          </a:p>
          <a:p>
            <a:r>
              <a:rPr lang="en-IN" sz="1800" dirty="0"/>
              <a:t>Geographic information systems (</a:t>
            </a:r>
            <a:r>
              <a:rPr lang="en-IN" sz="1800" spc="-300" dirty="0"/>
              <a:t>G I </a:t>
            </a:r>
            <a:r>
              <a:rPr lang="en-IN" sz="1800" dirty="0"/>
              <a:t>S)</a:t>
            </a:r>
          </a:p>
          <a:p>
            <a:pPr lvl="1"/>
            <a:r>
              <a:rPr lang="en-IN" sz="1800" dirty="0"/>
              <a:t>Ties location-related data to maps</a:t>
            </a:r>
          </a:p>
          <a:p>
            <a:pPr lvl="1"/>
            <a:r>
              <a:rPr lang="en-IN" sz="1800" dirty="0"/>
              <a:t>Example: For helping local governments calculate response times to disasters</a:t>
            </a:r>
          </a:p>
        </p:txBody>
      </p:sp>
      <p:sp>
        <p:nvSpPr>
          <p:cNvPr id="2" name="Footer Placeholder 1">
            <a:extLst>
              <a:ext uri="{FF2B5EF4-FFF2-40B4-BE49-F238E27FC236}">
                <a16:creationId xmlns:a16="http://schemas.microsoft.com/office/drawing/2014/main" id="{56B99501-C2AA-4A37-A242-9CCCF56894E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303847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643"/>
            <a:ext cx="8229600" cy="1661993"/>
          </a:xfrm>
        </p:spPr>
        <p:txBody>
          <a:bodyPr>
            <a:spAutoFit/>
          </a:bodyPr>
          <a:lstStyle/>
          <a:p>
            <a:r>
              <a:rPr lang="en-IN" dirty="0"/>
              <a:t>Interactive Session: Management: GIS Helps Land O’Lakes Manage Assets Strategically</a:t>
            </a:r>
            <a:endParaRPr lang="en-US" dirty="0"/>
          </a:p>
        </p:txBody>
      </p:sp>
      <p:sp>
        <p:nvSpPr>
          <p:cNvPr id="5" name="Content Placeholder 4"/>
          <p:cNvSpPr>
            <a:spLocks noGrp="1"/>
          </p:cNvSpPr>
          <p:nvPr>
            <p:ph idx="1"/>
          </p:nvPr>
        </p:nvSpPr>
        <p:spPr>
          <a:xfrm>
            <a:off x="457200" y="1859905"/>
            <a:ext cx="8229600" cy="2693045"/>
          </a:xfrm>
        </p:spPr>
        <p:txBody>
          <a:bodyPr>
            <a:spAutoFit/>
          </a:bodyPr>
          <a:lstStyle/>
          <a:p>
            <a:r>
              <a:rPr lang="en-IN" sz="2000" dirty="0"/>
              <a:t>Class discussion</a:t>
            </a:r>
          </a:p>
          <a:p>
            <a:pPr lvl="1"/>
            <a:r>
              <a:rPr lang="en-IN" sz="2000" dirty="0"/>
              <a:t>Why is geographic location data so important to Land O’Lakes. What categories of geographic information does Land O’Lakes use?</a:t>
            </a:r>
          </a:p>
          <a:p>
            <a:pPr lvl="1"/>
            <a:r>
              <a:rPr lang="en-IN" sz="2000" dirty="0"/>
              <a:t>How did using GIS improve operations and decision making at Land O’Lakes?</a:t>
            </a:r>
          </a:p>
          <a:p>
            <a:pPr lvl="1"/>
            <a:r>
              <a:rPr lang="en-IN" sz="2000" dirty="0"/>
              <a:t>Give examples of three decisions at Land O’Lakes that were improved by using GIS.</a:t>
            </a:r>
          </a:p>
        </p:txBody>
      </p:sp>
      <p:sp>
        <p:nvSpPr>
          <p:cNvPr id="2" name="Footer Placeholder 1">
            <a:extLst>
              <a:ext uri="{FF2B5EF4-FFF2-40B4-BE49-F238E27FC236}">
                <a16:creationId xmlns:a16="http://schemas.microsoft.com/office/drawing/2014/main" id="{F9383000-3F69-4DB8-82AD-8FBAD5D163A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202927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865"/>
            <a:ext cx="8229600" cy="984885"/>
          </a:xfrm>
        </p:spPr>
        <p:txBody>
          <a:bodyPr>
            <a:spAutoFit/>
          </a:bodyPr>
          <a:lstStyle/>
          <a:p>
            <a:r>
              <a:rPr lang="en-US" sz="3200" dirty="0"/>
              <a:t>Decisional Support for Operational and Middle Management</a:t>
            </a:r>
          </a:p>
        </p:txBody>
      </p:sp>
      <p:sp>
        <p:nvSpPr>
          <p:cNvPr id="5" name="Content Placeholder 4"/>
          <p:cNvSpPr>
            <a:spLocks noGrp="1"/>
          </p:cNvSpPr>
          <p:nvPr>
            <p:ph idx="1"/>
          </p:nvPr>
        </p:nvSpPr>
        <p:spPr>
          <a:xfrm>
            <a:off x="457200" y="1437948"/>
            <a:ext cx="8229600" cy="2385268"/>
          </a:xfrm>
        </p:spPr>
        <p:txBody>
          <a:bodyPr>
            <a:spAutoFit/>
          </a:bodyPr>
          <a:lstStyle/>
          <a:p>
            <a:r>
              <a:rPr lang="en-IN" dirty="0"/>
              <a:t>Charged with monitoring key aspects of business</a:t>
            </a:r>
          </a:p>
          <a:p>
            <a:r>
              <a:rPr lang="en-IN" dirty="0"/>
              <a:t>Most decisions fairly structured</a:t>
            </a:r>
          </a:p>
          <a:p>
            <a:r>
              <a:rPr lang="en-IN" dirty="0"/>
              <a:t>Middle managers typically use MIS</a:t>
            </a:r>
          </a:p>
          <a:p>
            <a:pPr lvl="1"/>
            <a:r>
              <a:rPr lang="en-IN" sz="2400" dirty="0"/>
              <a:t>Increasingly online; can be queried interactively</a:t>
            </a:r>
          </a:p>
          <a:p>
            <a:pPr lvl="1"/>
            <a:r>
              <a:rPr lang="en-IN" sz="2400" dirty="0"/>
              <a:t>Exception reports</a:t>
            </a:r>
          </a:p>
        </p:txBody>
      </p:sp>
      <p:sp>
        <p:nvSpPr>
          <p:cNvPr id="2" name="Footer Placeholder 1">
            <a:extLst>
              <a:ext uri="{FF2B5EF4-FFF2-40B4-BE49-F238E27FC236}">
                <a16:creationId xmlns:a16="http://schemas.microsoft.com/office/drawing/2014/main" id="{17B881B6-5F59-4C0E-95B0-8C7C359723C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800341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0"/>
            <a:ext cx="8229600" cy="492443"/>
          </a:xfrm>
        </p:spPr>
        <p:txBody>
          <a:bodyPr>
            <a:spAutoFit/>
          </a:bodyPr>
          <a:lstStyle/>
          <a:p>
            <a:r>
              <a:rPr lang="en-IN" sz="3200" dirty="0"/>
              <a:t>Figure 12.4 Business Intelligence Users</a:t>
            </a:r>
            <a:endParaRPr lang="en-US" sz="3200" dirty="0"/>
          </a:p>
        </p:txBody>
      </p:sp>
      <p:pic>
        <p:nvPicPr>
          <p:cNvPr id="4098" name="Picture 2" descr="A diagram explains the difference between power users and casual users based on capabilities.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5225" y="819150"/>
            <a:ext cx="7333550" cy="376769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58234104-66C0-4969-8724-EF55394760A7}"/>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059008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5727"/>
            <a:ext cx="8229600" cy="492443"/>
          </a:xfrm>
        </p:spPr>
        <p:txBody>
          <a:bodyPr>
            <a:spAutoFit/>
          </a:bodyPr>
          <a:lstStyle/>
          <a:p>
            <a:r>
              <a:rPr lang="en-US" sz="3200" dirty="0"/>
              <a:t>Support for </a:t>
            </a:r>
            <a:r>
              <a:rPr lang="en-US" sz="3200" dirty="0" err="1"/>
              <a:t>Semistructured</a:t>
            </a:r>
            <a:r>
              <a:rPr lang="en-US" sz="3200" dirty="0"/>
              <a:t> Decisions</a:t>
            </a:r>
          </a:p>
        </p:txBody>
      </p:sp>
      <p:sp>
        <p:nvSpPr>
          <p:cNvPr id="5" name="Content Placeholder 4"/>
          <p:cNvSpPr>
            <a:spLocks noGrp="1"/>
          </p:cNvSpPr>
          <p:nvPr>
            <p:ph idx="1"/>
          </p:nvPr>
        </p:nvSpPr>
        <p:spPr>
          <a:xfrm>
            <a:off x="457200" y="819150"/>
            <a:ext cx="8229600" cy="3893374"/>
          </a:xfrm>
        </p:spPr>
        <p:txBody>
          <a:bodyPr>
            <a:spAutoFit/>
          </a:bodyPr>
          <a:lstStyle/>
          <a:p>
            <a:r>
              <a:rPr lang="en-IN" sz="2200" dirty="0"/>
              <a:t>Decision-support systems</a:t>
            </a:r>
          </a:p>
          <a:p>
            <a:pPr lvl="1"/>
            <a:r>
              <a:rPr lang="en-IN" dirty="0"/>
              <a:t>Support for </a:t>
            </a:r>
            <a:r>
              <a:rPr lang="en-IN" dirty="0" err="1"/>
              <a:t>semistructured</a:t>
            </a:r>
            <a:r>
              <a:rPr lang="en-IN" dirty="0"/>
              <a:t> decisions</a:t>
            </a:r>
          </a:p>
          <a:p>
            <a:r>
              <a:rPr lang="en-IN" sz="2200" dirty="0"/>
              <a:t>Use mathematical or analytical models</a:t>
            </a:r>
          </a:p>
          <a:p>
            <a:r>
              <a:rPr lang="en-IN" sz="2200" dirty="0"/>
              <a:t>Allow varied types of analysis</a:t>
            </a:r>
          </a:p>
          <a:p>
            <a:pPr lvl="1"/>
            <a:r>
              <a:rPr lang="en-IN" dirty="0"/>
              <a:t>“What-if” analysis</a:t>
            </a:r>
          </a:p>
          <a:p>
            <a:pPr lvl="1"/>
            <a:r>
              <a:rPr lang="en-IN" dirty="0"/>
              <a:t>Sensitivity analysis</a:t>
            </a:r>
          </a:p>
          <a:p>
            <a:pPr lvl="1"/>
            <a:r>
              <a:rPr lang="en-IN" dirty="0"/>
              <a:t>Backward sensitivity analysis</a:t>
            </a:r>
          </a:p>
          <a:p>
            <a:pPr lvl="1"/>
            <a:r>
              <a:rPr lang="en-IN" dirty="0"/>
              <a:t>Multidimensional analysis / </a:t>
            </a:r>
            <a:r>
              <a:rPr lang="en-IN" spc="-300" dirty="0"/>
              <a:t>O L A P</a:t>
            </a:r>
          </a:p>
          <a:p>
            <a:pPr lvl="2"/>
            <a:r>
              <a:rPr lang="en-IN" sz="2200" dirty="0"/>
              <a:t>For example: pivot tables</a:t>
            </a:r>
          </a:p>
        </p:txBody>
      </p:sp>
      <p:sp>
        <p:nvSpPr>
          <p:cNvPr id="2" name="Footer Placeholder 1">
            <a:extLst>
              <a:ext uri="{FF2B5EF4-FFF2-40B4-BE49-F238E27FC236}">
                <a16:creationId xmlns:a16="http://schemas.microsoft.com/office/drawing/2014/main" id="{BB3622A0-BEF6-4062-AB21-E6753ADE8C3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083069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7032"/>
            <a:ext cx="8229600" cy="553998"/>
          </a:xfrm>
        </p:spPr>
        <p:txBody>
          <a:bodyPr>
            <a:spAutoFit/>
          </a:bodyPr>
          <a:lstStyle/>
          <a:p>
            <a:r>
              <a:rPr lang="en-US" dirty="0"/>
              <a:t>Figure 12.5 Sensitivity Analysis</a:t>
            </a:r>
          </a:p>
        </p:txBody>
      </p:sp>
      <p:pic>
        <p:nvPicPr>
          <p:cNvPr id="5122" name="Picture 2" descr="A text box displays the results of a sample sensitivity analysis.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2291" y="1110288"/>
            <a:ext cx="8154179" cy="223066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25BACD65-9812-4717-A172-23C9EEE7C501}"/>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133852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997"/>
            <a:ext cx="8229600" cy="553998"/>
          </a:xfrm>
        </p:spPr>
        <p:txBody>
          <a:bodyPr>
            <a:spAutoFit/>
          </a:bodyPr>
          <a:lstStyle/>
          <a:p>
            <a:r>
              <a:rPr lang="en-IN" altLang="en-US" dirty="0"/>
              <a:t>Video Cases</a:t>
            </a:r>
            <a:endParaRPr lang="en-US" sz="2800" dirty="0"/>
          </a:p>
        </p:txBody>
      </p:sp>
      <p:sp>
        <p:nvSpPr>
          <p:cNvPr id="5" name="Content Placeholder 4"/>
          <p:cNvSpPr>
            <a:spLocks noGrp="1"/>
          </p:cNvSpPr>
          <p:nvPr>
            <p:ph idx="1"/>
          </p:nvPr>
        </p:nvSpPr>
        <p:spPr>
          <a:xfrm>
            <a:off x="457200" y="961638"/>
            <a:ext cx="8229600" cy="2600712"/>
          </a:xfrm>
        </p:spPr>
        <p:txBody>
          <a:bodyPr>
            <a:spAutoFit/>
          </a:bodyPr>
          <a:lstStyle/>
          <a:p>
            <a:r>
              <a:rPr lang="en-US" dirty="0"/>
              <a:t>Case 1: </a:t>
            </a:r>
            <a:r>
              <a:rPr lang="en-IN" spc="-300" dirty="0"/>
              <a:t>P S E </a:t>
            </a:r>
            <a:r>
              <a:rPr lang="en-IN" dirty="0"/>
              <a:t>G Leverages Big Data and Business Analytics Using </a:t>
            </a:r>
            <a:r>
              <a:rPr lang="en-IN" spc="-300" dirty="0"/>
              <a:t>G </a:t>
            </a:r>
            <a:r>
              <a:rPr lang="en-IN" dirty="0"/>
              <a:t>E’s PREDIX Platform</a:t>
            </a:r>
            <a:endParaRPr lang="en-US" dirty="0"/>
          </a:p>
          <a:p>
            <a:r>
              <a:rPr lang="en-US" dirty="0"/>
              <a:t>Case 2: </a:t>
            </a:r>
            <a:r>
              <a:rPr lang="en-US" dirty="0" err="1"/>
              <a:t>FreshDirect</a:t>
            </a:r>
            <a:r>
              <a:rPr lang="en-US" dirty="0"/>
              <a:t> Uses Business Intelligence to Manage Its Online Grocery</a:t>
            </a:r>
          </a:p>
          <a:p>
            <a:r>
              <a:rPr lang="en-US" dirty="0"/>
              <a:t>Case 3: </a:t>
            </a:r>
            <a:r>
              <a:rPr lang="en-IN" dirty="0"/>
              <a:t>Business Intelligence Helps the Cincinnati Zoo Work Smarter</a:t>
            </a:r>
          </a:p>
        </p:txBody>
      </p:sp>
      <p:sp>
        <p:nvSpPr>
          <p:cNvPr id="2" name="Footer Placeholder 1">
            <a:extLst>
              <a:ext uri="{FF2B5EF4-FFF2-40B4-BE49-F238E27FC236}">
                <a16:creationId xmlns:a16="http://schemas.microsoft.com/office/drawing/2014/main" id="{FD14FCF5-87D4-4565-B113-92E025728120}"/>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260939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78951"/>
            <a:ext cx="8229600" cy="800219"/>
          </a:xfrm>
        </p:spPr>
        <p:txBody>
          <a:bodyPr>
            <a:spAutoFit/>
          </a:bodyPr>
          <a:lstStyle/>
          <a:p>
            <a:r>
              <a:rPr lang="en-IN" sz="2600" dirty="0"/>
              <a:t>Figure 12.6 A Pivot Table That Examines Customer Regional Distribution and Advertising Source</a:t>
            </a:r>
            <a:endParaRPr lang="en-US" sz="2600" dirty="0"/>
          </a:p>
        </p:txBody>
      </p:sp>
      <p:pic>
        <p:nvPicPr>
          <p:cNvPr id="6146" name="Picture 2" descr="A screenshot of an Excel sheet shows a sample pivot table.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26409" y="1211580"/>
            <a:ext cx="6291183" cy="355223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7E7E954-A47E-486C-96A7-4D8D97AE9B83}"/>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69169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7150"/>
            <a:ext cx="8229600" cy="1107996"/>
          </a:xfrm>
        </p:spPr>
        <p:txBody>
          <a:bodyPr>
            <a:spAutoFit/>
          </a:bodyPr>
          <a:lstStyle/>
          <a:p>
            <a:r>
              <a:rPr lang="en-IN" sz="2400" dirty="0"/>
              <a:t>Decision Support for Senior Management: Balanced Scorecard and Enterprise Performance Management Methods (1 of 2)</a:t>
            </a:r>
            <a:endParaRPr lang="en-US" sz="2400" dirty="0"/>
          </a:p>
        </p:txBody>
      </p:sp>
      <p:sp>
        <p:nvSpPr>
          <p:cNvPr id="5" name="Content Placeholder 4"/>
          <p:cNvSpPr>
            <a:spLocks noGrp="1"/>
          </p:cNvSpPr>
          <p:nvPr>
            <p:ph idx="1"/>
          </p:nvPr>
        </p:nvSpPr>
        <p:spPr>
          <a:xfrm>
            <a:off x="457200" y="1200150"/>
            <a:ext cx="8229600" cy="3500958"/>
          </a:xfrm>
        </p:spPr>
        <p:txBody>
          <a:bodyPr>
            <a:spAutoFit/>
          </a:bodyPr>
          <a:lstStyle/>
          <a:p>
            <a:r>
              <a:rPr lang="en-IN" sz="2000" spc="-300" dirty="0"/>
              <a:t>E S </a:t>
            </a:r>
            <a:r>
              <a:rPr lang="en-IN" sz="2000" dirty="0"/>
              <a:t>S: decision support for senior management</a:t>
            </a:r>
          </a:p>
          <a:p>
            <a:pPr lvl="1"/>
            <a:r>
              <a:rPr lang="en-IN" sz="2000" dirty="0"/>
              <a:t>Help executives focus on important performance information</a:t>
            </a:r>
          </a:p>
          <a:p>
            <a:r>
              <a:rPr lang="en-IN" sz="2000" dirty="0"/>
              <a:t>Balanced scorecard method</a:t>
            </a:r>
          </a:p>
          <a:p>
            <a:pPr lvl="1"/>
            <a:r>
              <a:rPr lang="en-IN" sz="2000" dirty="0"/>
              <a:t>Measures outcomes on four dimensions</a:t>
            </a:r>
          </a:p>
          <a:p>
            <a:pPr lvl="2"/>
            <a:r>
              <a:rPr lang="en-IN" dirty="0"/>
              <a:t>Financial</a:t>
            </a:r>
          </a:p>
          <a:p>
            <a:pPr lvl="2"/>
            <a:r>
              <a:rPr lang="en-IN" dirty="0"/>
              <a:t>Business process</a:t>
            </a:r>
          </a:p>
          <a:p>
            <a:pPr lvl="2"/>
            <a:r>
              <a:rPr lang="en-IN" dirty="0"/>
              <a:t>Customer</a:t>
            </a:r>
          </a:p>
          <a:p>
            <a:pPr lvl="2"/>
            <a:r>
              <a:rPr lang="en-IN" dirty="0"/>
              <a:t>Learning and growth</a:t>
            </a:r>
          </a:p>
          <a:p>
            <a:pPr lvl="1"/>
            <a:r>
              <a:rPr lang="en-IN" sz="2000" dirty="0"/>
              <a:t>Key performance indicators (</a:t>
            </a:r>
            <a:r>
              <a:rPr lang="en-IN" sz="2000" spc="-300" dirty="0"/>
              <a:t>K P I </a:t>
            </a:r>
            <a:r>
              <a:rPr lang="en-IN" sz="2000" dirty="0"/>
              <a:t>s) measure each dimension</a:t>
            </a:r>
          </a:p>
        </p:txBody>
      </p:sp>
      <p:sp>
        <p:nvSpPr>
          <p:cNvPr id="2" name="Footer Placeholder 1">
            <a:extLst>
              <a:ext uri="{FF2B5EF4-FFF2-40B4-BE49-F238E27FC236}">
                <a16:creationId xmlns:a16="http://schemas.microsoft.com/office/drawing/2014/main" id="{0D0DA661-1CB8-4251-8E05-D22117F8FCA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08421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2040"/>
            <a:ext cx="8229600" cy="923330"/>
          </a:xfrm>
        </p:spPr>
        <p:txBody>
          <a:bodyPr>
            <a:spAutoFit/>
          </a:bodyPr>
          <a:lstStyle/>
          <a:p>
            <a:r>
              <a:rPr lang="en-US" sz="3000" dirty="0"/>
              <a:t>Figure 12.7 The Balanced Scorecard Framework</a:t>
            </a:r>
          </a:p>
        </p:txBody>
      </p:sp>
      <p:pic>
        <p:nvPicPr>
          <p:cNvPr id="7170" name="Picture 2" descr="A framework explains the strategies and objectives of a sample firm. For a full description, see Notes. Press F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130038" y="1306505"/>
            <a:ext cx="4883924" cy="324644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F9B85EFD-3346-4474-8AFD-4CF6FE2603B2}"/>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077952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954"/>
            <a:ext cx="8229600" cy="1107996"/>
          </a:xfrm>
        </p:spPr>
        <p:txBody>
          <a:bodyPr>
            <a:spAutoFit/>
          </a:bodyPr>
          <a:lstStyle/>
          <a:p>
            <a:r>
              <a:rPr lang="en-IN" sz="2400" dirty="0"/>
              <a:t>Decision Support for Senior Management: Balanced Scorecard and Enterprise Performance Management Methods (2 of 2)</a:t>
            </a:r>
            <a:endParaRPr lang="en-US" sz="2400" dirty="0"/>
          </a:p>
        </p:txBody>
      </p:sp>
      <p:sp>
        <p:nvSpPr>
          <p:cNvPr id="5" name="Content Placeholder 4"/>
          <p:cNvSpPr>
            <a:spLocks noGrp="1"/>
          </p:cNvSpPr>
          <p:nvPr>
            <p:ph idx="1"/>
          </p:nvPr>
        </p:nvSpPr>
        <p:spPr>
          <a:xfrm>
            <a:off x="457200" y="1361256"/>
            <a:ext cx="8229600" cy="3039294"/>
          </a:xfrm>
        </p:spPr>
        <p:txBody>
          <a:bodyPr>
            <a:spAutoFit/>
          </a:bodyPr>
          <a:lstStyle/>
          <a:p>
            <a:r>
              <a:rPr lang="en-IN" sz="2000" dirty="0"/>
              <a:t>Business performance management (</a:t>
            </a:r>
            <a:r>
              <a:rPr lang="en-IN" sz="2000" spc="-300" dirty="0"/>
              <a:t>B P </a:t>
            </a:r>
            <a:r>
              <a:rPr lang="en-IN" sz="2000" dirty="0"/>
              <a:t>M)</a:t>
            </a:r>
          </a:p>
          <a:p>
            <a:pPr lvl="1"/>
            <a:r>
              <a:rPr lang="en-IN" sz="2000" dirty="0"/>
              <a:t>Translates firm’s strategies (e.g., differentiation, low-cost producer, scope of operation) into operational targets</a:t>
            </a:r>
          </a:p>
          <a:p>
            <a:pPr lvl="1"/>
            <a:r>
              <a:rPr lang="en-IN" sz="2000" spc="-300" dirty="0"/>
              <a:t>K P </a:t>
            </a:r>
            <a:r>
              <a:rPr lang="en-IN" sz="2000" dirty="0"/>
              <a:t>Is developed to measure progress toward targets</a:t>
            </a:r>
          </a:p>
          <a:p>
            <a:r>
              <a:rPr lang="en-IN" sz="2000" dirty="0"/>
              <a:t>Data for </a:t>
            </a:r>
            <a:r>
              <a:rPr lang="en-IN" sz="2000" spc="-300" dirty="0"/>
              <a:t>E S </a:t>
            </a:r>
            <a:r>
              <a:rPr lang="en-IN" sz="2000" spc="-300" dirty="0" err="1"/>
              <a:t>S</a:t>
            </a:r>
            <a:endParaRPr lang="en-IN" sz="2000" spc="-300" dirty="0"/>
          </a:p>
          <a:p>
            <a:pPr lvl="1"/>
            <a:r>
              <a:rPr lang="en-IN" sz="2000" dirty="0"/>
              <a:t>Internal data from enterprise applications</a:t>
            </a:r>
          </a:p>
          <a:p>
            <a:pPr lvl="1"/>
            <a:r>
              <a:rPr lang="en-IN" sz="2000" dirty="0"/>
              <a:t>External data such as financial market databases</a:t>
            </a:r>
          </a:p>
          <a:p>
            <a:pPr lvl="1"/>
            <a:r>
              <a:rPr lang="en-IN" sz="2000" dirty="0"/>
              <a:t>Drill-down capabilities</a:t>
            </a:r>
          </a:p>
        </p:txBody>
      </p:sp>
      <p:sp>
        <p:nvSpPr>
          <p:cNvPr id="2" name="Footer Placeholder 1">
            <a:extLst>
              <a:ext uri="{FF2B5EF4-FFF2-40B4-BE49-F238E27FC236}">
                <a16:creationId xmlns:a16="http://schemas.microsoft.com/office/drawing/2014/main" id="{C58B73D0-9711-43B7-A944-1DDA48BD8A7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132589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7150"/>
            <a:ext cx="8229600" cy="553998"/>
          </a:xfrm>
        </p:spPr>
        <p:txBody>
          <a:bodyPr>
            <a:spAutoFit/>
          </a:bodyPr>
          <a:lstStyle/>
          <a:p>
            <a:r>
              <a:rPr lang="en-IN" dirty="0"/>
              <a:t>How Will MIS Help My Career?</a:t>
            </a:r>
            <a:endParaRPr lang="en-US" dirty="0"/>
          </a:p>
        </p:txBody>
      </p:sp>
      <p:sp>
        <p:nvSpPr>
          <p:cNvPr id="5" name="Content Placeholder 4"/>
          <p:cNvSpPr>
            <a:spLocks noGrp="1"/>
          </p:cNvSpPr>
          <p:nvPr>
            <p:ph idx="1"/>
          </p:nvPr>
        </p:nvSpPr>
        <p:spPr>
          <a:xfrm>
            <a:off x="457200" y="1022449"/>
            <a:ext cx="8229600" cy="2616101"/>
          </a:xfrm>
        </p:spPr>
        <p:txBody>
          <a:bodyPr>
            <a:spAutoFit/>
          </a:bodyPr>
          <a:lstStyle/>
          <a:p>
            <a:r>
              <a:rPr lang="en-IN" dirty="0"/>
              <a:t>The Company: Western Well Health</a:t>
            </a:r>
          </a:p>
          <a:p>
            <a:r>
              <a:rPr lang="en-IN" dirty="0"/>
              <a:t>Position Description: Entry-level data analyst</a:t>
            </a:r>
          </a:p>
          <a:p>
            <a:r>
              <a:rPr lang="en-IN" dirty="0"/>
              <a:t>Job Requirements</a:t>
            </a:r>
          </a:p>
          <a:p>
            <a:r>
              <a:rPr lang="en-IN" dirty="0"/>
              <a:t>Interview Questions</a:t>
            </a:r>
          </a:p>
          <a:p>
            <a:r>
              <a:rPr lang="en-IN" dirty="0"/>
              <a:t>Author Tips</a:t>
            </a:r>
          </a:p>
        </p:txBody>
      </p:sp>
      <p:sp>
        <p:nvSpPr>
          <p:cNvPr id="2" name="Footer Placeholder 1">
            <a:extLst>
              <a:ext uri="{FF2B5EF4-FFF2-40B4-BE49-F238E27FC236}">
                <a16:creationId xmlns:a16="http://schemas.microsoft.com/office/drawing/2014/main" id="{273C4476-BA8D-4C02-A01D-8034CCAA794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4120546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a:xfrm>
            <a:off x="452972" y="51792"/>
            <a:ext cx="8124825" cy="553998"/>
          </a:xfrm>
        </p:spPr>
        <p:txBody>
          <a:bodyPr vert="horz" wrap="square" lIns="0" tIns="0" rIns="0" bIns="0" rtlCol="0" anchor="b" anchorCtr="0">
            <a:spAutoFit/>
          </a:bodyPr>
          <a:lstStyle/>
          <a:p>
            <a:r>
              <a:rPr lang="en-US"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061" y="1609445"/>
            <a:ext cx="1277815" cy="1434026"/>
          </a:xfrm>
          <a:prstGeom prst="rect">
            <a:avLst/>
          </a:prstGeom>
        </p:spPr>
      </p:pic>
      <p:sp>
        <p:nvSpPr>
          <p:cNvPr id="9" name="Text Placeholder 1">
            <a:extLst>
              <a:ext uri="{FF2B5EF4-FFF2-40B4-BE49-F238E27FC236}">
                <a16:creationId xmlns:a16="http://schemas.microsoft.com/office/drawing/2014/main" id="{AD5FAE7B-F718-4307-B112-AD6256157E8F}"/>
              </a:ext>
            </a:extLst>
          </p:cNvPr>
          <p:cNvSpPr txBox="1">
            <a:spLocks/>
          </p:cNvSpPr>
          <p:nvPr/>
        </p:nvSpPr>
        <p:spPr>
          <a:xfrm>
            <a:off x="1822938" y="1144332"/>
            <a:ext cx="6858001" cy="2854836"/>
          </a:xfrm>
          <a:prstGeom prst="rect">
            <a:avLst/>
          </a:prstGeom>
        </p:spPr>
        <p:style>
          <a:lnRef idx="2">
            <a:schemeClr val="dk1"/>
          </a:lnRef>
          <a:fillRef idx="1">
            <a:schemeClr val="lt1"/>
          </a:fillRef>
          <a:effectRef idx="0">
            <a:schemeClr val="dk1"/>
          </a:effectRef>
          <a:fontRef idx="minor">
            <a:schemeClr val="dk1"/>
          </a:fontRef>
        </p:style>
        <p:txBody>
          <a:bodyPr vert="horz" lIns="182880" tIns="182880" rIns="182880" bIns="182880" rtlCol="0" anchor="ctr">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dk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dk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9pPr>
          </a:lstStyle>
          <a:p>
            <a:pPr marL="101600" indent="0">
              <a:buNone/>
            </a:pPr>
            <a:r>
              <a:rPr lang="en-US" b="1" dirty="0"/>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
        <p:nvSpPr>
          <p:cNvPr id="2" name="Footer Placeholder 1">
            <a:extLst>
              <a:ext uri="{FF2B5EF4-FFF2-40B4-BE49-F238E27FC236}">
                <a16:creationId xmlns:a16="http://schemas.microsoft.com/office/drawing/2014/main" id="{5670EE4F-0A8E-438F-A0B4-0DB7B675EA53}"/>
              </a:ext>
            </a:extLst>
          </p:cNvPr>
          <p:cNvSpPr>
            <a:spLocks noGrp="1"/>
          </p:cNvSpPr>
          <p:nvPr>
            <p:ph type="ft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000316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7570"/>
            <a:ext cx="8229600" cy="984885"/>
          </a:xfrm>
        </p:spPr>
        <p:txBody>
          <a:bodyPr>
            <a:spAutoFit/>
          </a:bodyPr>
          <a:lstStyle/>
          <a:p>
            <a:r>
              <a:rPr lang="en-US" altLang="en-US" sz="3200" dirty="0" err="1"/>
              <a:t>Eastspring</a:t>
            </a:r>
            <a:r>
              <a:rPr lang="en-US" altLang="en-US" sz="3200" dirty="0"/>
              <a:t>: Targeted Enterprise System Building</a:t>
            </a:r>
            <a:endParaRPr lang="en-US" sz="2400" dirty="0"/>
          </a:p>
        </p:txBody>
      </p:sp>
      <p:sp>
        <p:nvSpPr>
          <p:cNvPr id="5" name="Content Placeholder 4"/>
          <p:cNvSpPr>
            <a:spLocks noGrp="1"/>
          </p:cNvSpPr>
          <p:nvPr>
            <p:ph idx="1"/>
          </p:nvPr>
        </p:nvSpPr>
        <p:spPr>
          <a:xfrm>
            <a:off x="457200" y="1282824"/>
            <a:ext cx="8229600" cy="3539430"/>
          </a:xfrm>
        </p:spPr>
        <p:txBody>
          <a:bodyPr>
            <a:spAutoFit/>
          </a:bodyPr>
          <a:lstStyle/>
          <a:p>
            <a:r>
              <a:rPr lang="en-US" altLang="en-US" sz="2000" dirty="0"/>
              <a:t>Problem</a:t>
            </a:r>
          </a:p>
          <a:p>
            <a:pPr lvl="1"/>
            <a:r>
              <a:rPr lang="en-US" altLang="en-US" sz="2000" dirty="0"/>
              <a:t>End-of-life technology and legacy systems</a:t>
            </a:r>
          </a:p>
          <a:p>
            <a:pPr lvl="1"/>
            <a:r>
              <a:rPr lang="en-US" altLang="en-US" sz="2000" dirty="0"/>
              <a:t>Business needs of regional business units</a:t>
            </a:r>
          </a:p>
          <a:p>
            <a:r>
              <a:rPr lang="en-US" altLang="en-US" sz="2000" dirty="0"/>
              <a:t>Solutions</a:t>
            </a:r>
          </a:p>
          <a:p>
            <a:pPr lvl="1"/>
            <a:r>
              <a:rPr lang="en-US" altLang="en-US" sz="2000" dirty="0"/>
              <a:t>Systems offering a breadth of services</a:t>
            </a:r>
          </a:p>
          <a:p>
            <a:pPr lvl="1"/>
            <a:r>
              <a:rPr lang="en-US" altLang="en-US" sz="2000" dirty="0"/>
              <a:t>Using outside vendors for products and systems</a:t>
            </a:r>
          </a:p>
          <a:p>
            <a:pPr lvl="1"/>
            <a:r>
              <a:rPr lang="en-US" altLang="en-US" sz="2000" dirty="0"/>
              <a:t>Changing business processes</a:t>
            </a:r>
          </a:p>
          <a:p>
            <a:r>
              <a:rPr lang="en-US" altLang="en-US" sz="2000" dirty="0"/>
              <a:t>Illustrates benefits of implementing a new system solution while changing business processes</a:t>
            </a:r>
          </a:p>
        </p:txBody>
      </p:sp>
      <p:sp>
        <p:nvSpPr>
          <p:cNvPr id="2" name="Footer Placeholder 1">
            <a:extLst>
              <a:ext uri="{FF2B5EF4-FFF2-40B4-BE49-F238E27FC236}">
                <a16:creationId xmlns:a16="http://schemas.microsoft.com/office/drawing/2014/main" id="{1B2669CB-286A-4322-8237-90ADE5372FC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12462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0"/>
            <a:ext cx="8229600" cy="1384995"/>
          </a:xfrm>
        </p:spPr>
        <p:txBody>
          <a:bodyPr>
            <a:spAutoFit/>
          </a:bodyPr>
          <a:lstStyle/>
          <a:p>
            <a:r>
              <a:rPr lang="en-IN" altLang="en-US" sz="3000" dirty="0"/>
              <a:t>What Are the Different Types of Decisions, and How Does the Decision-Making Process Work? </a:t>
            </a:r>
            <a:r>
              <a:rPr lang="en-IN" altLang="en-US" sz="2200" dirty="0"/>
              <a:t>(1 of 2)</a:t>
            </a:r>
            <a:endParaRPr lang="en-US" sz="2200" dirty="0"/>
          </a:p>
        </p:txBody>
      </p:sp>
      <p:sp>
        <p:nvSpPr>
          <p:cNvPr id="5" name="Content Placeholder 4"/>
          <p:cNvSpPr>
            <a:spLocks noGrp="1"/>
          </p:cNvSpPr>
          <p:nvPr>
            <p:ph idx="1"/>
          </p:nvPr>
        </p:nvSpPr>
        <p:spPr>
          <a:xfrm>
            <a:off x="457200" y="1733550"/>
            <a:ext cx="8229600" cy="2962349"/>
          </a:xfrm>
        </p:spPr>
        <p:txBody>
          <a:bodyPr>
            <a:spAutoFit/>
          </a:bodyPr>
          <a:lstStyle/>
          <a:p>
            <a:r>
              <a:rPr lang="en-IN" altLang="en-US" sz="1600" dirty="0"/>
              <a:t>Business value of improved decision making</a:t>
            </a:r>
          </a:p>
          <a:p>
            <a:pPr lvl="1"/>
            <a:r>
              <a:rPr lang="en-IN" altLang="en-US" sz="1600" dirty="0"/>
              <a:t>Improving hundreds of thousands of “small” decisions adds up to large annual value for the business</a:t>
            </a:r>
          </a:p>
          <a:p>
            <a:r>
              <a:rPr lang="en-IN" altLang="en-US" sz="1600" dirty="0"/>
              <a:t>Types of decisions</a:t>
            </a:r>
          </a:p>
          <a:p>
            <a:pPr lvl="1"/>
            <a:r>
              <a:rPr lang="en-IN" altLang="en-US" sz="1600" dirty="0"/>
              <a:t>Unstructured: Decision maker must provide judgment, evaluation, and insight to solve problem</a:t>
            </a:r>
          </a:p>
          <a:p>
            <a:pPr lvl="1"/>
            <a:r>
              <a:rPr lang="en-IN" altLang="en-US" sz="1600" dirty="0"/>
              <a:t>Structured: Repetitive and routine; involve definite procedure for handling so they do not have to be treated each time as new</a:t>
            </a:r>
          </a:p>
          <a:p>
            <a:pPr lvl="1"/>
            <a:r>
              <a:rPr lang="en-IN" altLang="en-US" sz="1600" dirty="0" err="1"/>
              <a:t>Semistructured</a:t>
            </a:r>
            <a:r>
              <a:rPr lang="en-IN" altLang="en-US" sz="1600" dirty="0"/>
              <a:t>: Only part of problem has clear-cut answer provided by accepted procedure</a:t>
            </a:r>
          </a:p>
        </p:txBody>
      </p:sp>
      <p:sp>
        <p:nvSpPr>
          <p:cNvPr id="2" name="Footer Placeholder 1">
            <a:extLst>
              <a:ext uri="{FF2B5EF4-FFF2-40B4-BE49-F238E27FC236}">
                <a16:creationId xmlns:a16="http://schemas.microsoft.com/office/drawing/2014/main" id="{89458D34-7F80-47C4-BB39-7F0C88E3FECC}"/>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592857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0"/>
            <a:ext cx="8229600" cy="1384995"/>
          </a:xfrm>
        </p:spPr>
        <p:txBody>
          <a:bodyPr>
            <a:spAutoFit/>
          </a:bodyPr>
          <a:lstStyle/>
          <a:p>
            <a:r>
              <a:rPr lang="en-IN" altLang="en-US" sz="3000" dirty="0"/>
              <a:t>What Are the Different Types of Decisions, and How Does the Decision-Making Process Work? </a:t>
            </a:r>
            <a:r>
              <a:rPr lang="en-IN" altLang="en-US" sz="2200" dirty="0"/>
              <a:t>(2 of 2)</a:t>
            </a:r>
            <a:endParaRPr lang="en-US" sz="2200" dirty="0"/>
          </a:p>
        </p:txBody>
      </p:sp>
      <p:sp>
        <p:nvSpPr>
          <p:cNvPr id="5" name="Content Placeholder 4"/>
          <p:cNvSpPr>
            <a:spLocks noGrp="1"/>
          </p:cNvSpPr>
          <p:nvPr>
            <p:ph idx="1"/>
          </p:nvPr>
        </p:nvSpPr>
        <p:spPr>
          <a:xfrm>
            <a:off x="457200" y="1719917"/>
            <a:ext cx="8229600" cy="2985433"/>
          </a:xfrm>
        </p:spPr>
        <p:txBody>
          <a:bodyPr>
            <a:spAutoFit/>
          </a:bodyPr>
          <a:lstStyle/>
          <a:p>
            <a:r>
              <a:rPr lang="en-IN" altLang="en-US" sz="2200" dirty="0"/>
              <a:t>Senior managers</a:t>
            </a:r>
          </a:p>
          <a:p>
            <a:pPr lvl="1"/>
            <a:r>
              <a:rPr lang="en-IN" altLang="en-US" dirty="0"/>
              <a:t>Make many unstructured decisions</a:t>
            </a:r>
          </a:p>
          <a:p>
            <a:r>
              <a:rPr lang="en-IN" altLang="en-US" sz="2200" dirty="0"/>
              <a:t>Middle managers</a:t>
            </a:r>
          </a:p>
          <a:p>
            <a:pPr lvl="1"/>
            <a:r>
              <a:rPr lang="en-IN" altLang="en-US" dirty="0"/>
              <a:t>Make more structured decisions but these may include unstructured components</a:t>
            </a:r>
          </a:p>
          <a:p>
            <a:r>
              <a:rPr lang="en-IN" altLang="en-US" sz="2200" dirty="0"/>
              <a:t>Operational managers and rank and file employees</a:t>
            </a:r>
          </a:p>
          <a:p>
            <a:pPr lvl="1"/>
            <a:r>
              <a:rPr lang="en-IN" altLang="en-US" dirty="0"/>
              <a:t>Make more structured decisions</a:t>
            </a:r>
          </a:p>
        </p:txBody>
      </p:sp>
      <p:sp>
        <p:nvSpPr>
          <p:cNvPr id="2" name="Footer Placeholder 1">
            <a:extLst>
              <a:ext uri="{FF2B5EF4-FFF2-40B4-BE49-F238E27FC236}">
                <a16:creationId xmlns:a16="http://schemas.microsoft.com/office/drawing/2014/main" id="{1F20DE05-D082-4387-8B06-95E47D928B3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51055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5200"/>
            <a:ext cx="8229600" cy="984885"/>
          </a:xfrm>
        </p:spPr>
        <p:txBody>
          <a:bodyPr>
            <a:spAutoFit/>
          </a:bodyPr>
          <a:lstStyle/>
          <a:p>
            <a:r>
              <a:rPr lang="en-IN" altLang="en-US" sz="3200" dirty="0"/>
              <a:t>Figure 12.1 Information Requirements of Key Decision-Making Groups in a Firm</a:t>
            </a:r>
            <a:endParaRPr lang="en-US" sz="3200" dirty="0"/>
          </a:p>
        </p:txBody>
      </p:sp>
      <p:pic>
        <p:nvPicPr>
          <p:cNvPr id="1026" name="Picture 2" descr="A pyramid diagram explains how different managers, operational management, and employees have different types of decisions and information requirements. For a full description, see Notes. Press F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188596" y="1502300"/>
            <a:ext cx="4766808" cy="289825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5822DC53-C808-4DF8-8889-9B35B52CA02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85867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5730"/>
            <a:ext cx="8229600" cy="492443"/>
          </a:xfrm>
        </p:spPr>
        <p:txBody>
          <a:bodyPr>
            <a:spAutoFit/>
          </a:bodyPr>
          <a:lstStyle/>
          <a:p>
            <a:r>
              <a:rPr lang="en-IN" altLang="en-US" sz="3200" dirty="0"/>
              <a:t>The Decision-Making Process</a:t>
            </a:r>
            <a:endParaRPr lang="en-US" sz="3200" dirty="0"/>
          </a:p>
        </p:txBody>
      </p:sp>
      <p:sp>
        <p:nvSpPr>
          <p:cNvPr id="5" name="Content Placeholder 4"/>
          <p:cNvSpPr>
            <a:spLocks noGrp="1"/>
          </p:cNvSpPr>
          <p:nvPr>
            <p:ph idx="1"/>
          </p:nvPr>
        </p:nvSpPr>
        <p:spPr>
          <a:xfrm>
            <a:off x="457200" y="689387"/>
            <a:ext cx="8229600" cy="3962623"/>
          </a:xfrm>
        </p:spPr>
        <p:txBody>
          <a:bodyPr>
            <a:spAutoFit/>
          </a:bodyPr>
          <a:lstStyle/>
          <a:p>
            <a:r>
              <a:rPr lang="en-IN" altLang="en-US" sz="2000" dirty="0"/>
              <a:t>Intelligence</a:t>
            </a:r>
          </a:p>
          <a:p>
            <a:pPr lvl="1"/>
            <a:r>
              <a:rPr lang="en-IN" altLang="en-US" sz="2000" dirty="0"/>
              <a:t>Discovering, identifying, and understanding the problems occurring in the organization</a:t>
            </a:r>
          </a:p>
          <a:p>
            <a:r>
              <a:rPr lang="en-IN" altLang="en-US" sz="2000" dirty="0"/>
              <a:t>Design</a:t>
            </a:r>
          </a:p>
          <a:p>
            <a:pPr lvl="1"/>
            <a:r>
              <a:rPr lang="en-IN" altLang="en-US" sz="2000" dirty="0"/>
              <a:t>Identifying and exploring solutions to the problem</a:t>
            </a:r>
          </a:p>
          <a:p>
            <a:r>
              <a:rPr lang="en-IN" altLang="en-US" sz="2000" dirty="0"/>
              <a:t>Choice</a:t>
            </a:r>
          </a:p>
          <a:p>
            <a:pPr lvl="1"/>
            <a:r>
              <a:rPr lang="en-IN" altLang="en-US" sz="2000" dirty="0"/>
              <a:t>Choosing among solution alternatives</a:t>
            </a:r>
          </a:p>
          <a:p>
            <a:r>
              <a:rPr lang="en-IN" altLang="en-US" sz="2000" dirty="0"/>
              <a:t>Implementation</a:t>
            </a:r>
          </a:p>
          <a:p>
            <a:pPr lvl="1"/>
            <a:r>
              <a:rPr lang="en-IN" altLang="en-US" sz="2000" dirty="0"/>
              <a:t>Making chosen alternative work and continuing to monitor how well solution is working</a:t>
            </a:r>
          </a:p>
        </p:txBody>
      </p:sp>
      <p:sp>
        <p:nvSpPr>
          <p:cNvPr id="2" name="Footer Placeholder 1">
            <a:extLst>
              <a:ext uri="{FF2B5EF4-FFF2-40B4-BE49-F238E27FC236}">
                <a16:creationId xmlns:a16="http://schemas.microsoft.com/office/drawing/2014/main" id="{C3677D9E-19E9-4DA3-B4D6-4482C50300BC}"/>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047167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8110"/>
            <a:ext cx="8229600" cy="492443"/>
          </a:xfrm>
        </p:spPr>
        <p:txBody>
          <a:bodyPr>
            <a:spAutoFit/>
          </a:bodyPr>
          <a:lstStyle/>
          <a:p>
            <a:r>
              <a:rPr lang="en-IN" altLang="en-US" sz="3200" dirty="0"/>
              <a:t>Figure 12.2 Stages in Decision Making</a:t>
            </a:r>
            <a:endParaRPr lang="en-US" sz="3200" dirty="0"/>
          </a:p>
        </p:txBody>
      </p:sp>
      <p:pic>
        <p:nvPicPr>
          <p:cNvPr id="2050" name="Picture 2" descr="A flowchart explains the various stages in decision making. For a full description, see Notes. Press F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837238" y="1070956"/>
            <a:ext cx="3469525" cy="348199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ED69C17-E840-4B43-B7D6-6025C6200513}"/>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4280009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7bb34d93a4c6de111706773da7e89128aa"/>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4607</TotalTime>
  <Words>5662</Words>
  <Application>Microsoft Office PowerPoint</Application>
  <PresentationFormat>On-screen Show (16:9)</PresentationFormat>
  <Paragraphs>486</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Symbol</vt:lpstr>
      <vt:lpstr>Times New Roman</vt:lpstr>
      <vt:lpstr>Verdana</vt:lpstr>
      <vt:lpstr>Wingdings</vt:lpstr>
      <vt:lpstr>508 Lecture</vt:lpstr>
      <vt:lpstr>Management Information Systems: Managing the Digital Firm</vt:lpstr>
      <vt:lpstr>Learning Objectives</vt:lpstr>
      <vt:lpstr>Video Cases</vt:lpstr>
      <vt:lpstr>Eastspring: Targeted Enterprise System Building</vt:lpstr>
      <vt:lpstr>What Are the Different Types of Decisions, and How Does the Decision-Making Process Work? (1 of 2)</vt:lpstr>
      <vt:lpstr>What Are the Different Types of Decisions, and How Does the Decision-Making Process Work? (2 of 2)</vt:lpstr>
      <vt:lpstr>Figure 12.1 Information Requirements of Key Decision-Making Groups in a Firm</vt:lpstr>
      <vt:lpstr>The Decision-Making Process</vt:lpstr>
      <vt:lpstr>Figure 12.2 Stages in Decision Making</vt:lpstr>
      <vt:lpstr>Managerial Roles</vt:lpstr>
      <vt:lpstr>Mintzberg’s 10 Managerial Roles (1 of 2)</vt:lpstr>
      <vt:lpstr>Mintzberg’s 10 Managerial Roles (2 of 2)</vt:lpstr>
      <vt:lpstr>Real-World Decision Making</vt:lpstr>
      <vt:lpstr>High-Velocity Automated Decision Making</vt:lpstr>
      <vt:lpstr>What is Business Intelligence?</vt:lpstr>
      <vt:lpstr>The Business Intelligence Environment</vt:lpstr>
      <vt:lpstr>Figure 12.3 Business Intelligence and Analytics for Decision Support</vt:lpstr>
      <vt:lpstr>Business Intelligence and Analytics Capabilities</vt:lpstr>
      <vt:lpstr>Table 12.4 Examples of Business Intelligence Predefined Production Reports</vt:lpstr>
      <vt:lpstr>Predictive Analytics</vt:lpstr>
      <vt:lpstr>Big Data Analytics</vt:lpstr>
      <vt:lpstr>Operational Intelligence and Analytics</vt:lpstr>
      <vt:lpstr>Interactive Session: Organizations: Predictive Maintenance in the Oil and Gas Industry</vt:lpstr>
      <vt:lpstr>Location Analytics and Geographic Information Systems</vt:lpstr>
      <vt:lpstr>Interactive Session: Management: GIS Helps Land O’Lakes Manage Assets Strategically</vt:lpstr>
      <vt:lpstr>Decisional Support for Operational and Middle Management</vt:lpstr>
      <vt:lpstr>Figure 12.4 Business Intelligence Users</vt:lpstr>
      <vt:lpstr>Support for Semistructured Decisions</vt:lpstr>
      <vt:lpstr>Figure 12.5 Sensitivity Analysis</vt:lpstr>
      <vt:lpstr>Figure 12.6 A Pivot Table That Examines Customer Regional Distribution and Advertising Source</vt:lpstr>
      <vt:lpstr>Decision Support for Senior Management: Balanced Scorecard and Enterprise Performance Management Methods (1 of 2)</vt:lpstr>
      <vt:lpstr>Figure 12.7 The Balanced Scorecard Framework</vt:lpstr>
      <vt:lpstr>Decision Support for Senior Management: Balanced Scorecard and Enterprise Performance Management Methods (2 of 2)</vt:lpstr>
      <vt:lpstr>How Will MIS Help My Career?</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Information Systems: Managing the Digital Firm, Sixteenth Edition</dc:title>
  <dc:subject>Management</dc:subject>
  <dc:creator>Kenneth C. Laudon / Jane P. Laudon</dc:creator>
  <cp:keywords>Management Information Systems</cp:keywords>
  <cp:lastModifiedBy>Das, Bedasree</cp:lastModifiedBy>
  <cp:revision>1076</cp:revision>
  <cp:lastPrinted>2020-11-03T13:32:31Z</cp:lastPrinted>
  <dcterms:created xsi:type="dcterms:W3CDTF">2014-07-14T20:04:21Z</dcterms:created>
  <dcterms:modified xsi:type="dcterms:W3CDTF">2021-05-28T12:14:27Z</dcterms:modified>
</cp:coreProperties>
</file>