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7"/>
  </p:notesMasterIdLst>
  <p:sldIdLst>
    <p:sldId id="345" r:id="rId5"/>
    <p:sldId id="346" r:id="rId6"/>
    <p:sldId id="279" r:id="rId7"/>
    <p:sldId id="258" r:id="rId8"/>
    <p:sldId id="262" r:id="rId9"/>
    <p:sldId id="281" r:id="rId10"/>
    <p:sldId id="263" r:id="rId11"/>
    <p:sldId id="275" r:id="rId12"/>
    <p:sldId id="276" r:id="rId13"/>
    <p:sldId id="264" r:id="rId14"/>
    <p:sldId id="277" r:id="rId15"/>
    <p:sldId id="278" r:id="rId16"/>
    <p:sldId id="280" r:id="rId17"/>
    <p:sldId id="265" r:id="rId18"/>
    <p:sldId id="282" r:id="rId19"/>
    <p:sldId id="266" r:id="rId20"/>
    <p:sldId id="283" r:id="rId21"/>
    <p:sldId id="267" r:id="rId22"/>
    <p:sldId id="284" r:id="rId23"/>
    <p:sldId id="268" r:id="rId24"/>
    <p:sldId id="269" r:id="rId25"/>
    <p:sldId id="270" r:id="rId26"/>
    <p:sldId id="348" r:id="rId27"/>
    <p:sldId id="285" r:id="rId28"/>
    <p:sldId id="286" r:id="rId29"/>
    <p:sldId id="287" r:id="rId30"/>
    <p:sldId id="271" r:id="rId31"/>
    <p:sldId id="272" r:id="rId32"/>
    <p:sldId id="273" r:id="rId33"/>
    <p:sldId id="349" r:id="rId34"/>
    <p:sldId id="350" r:id="rId35"/>
    <p:sldId id="34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C8AC-FC84-417E-9D8B-07E71DAAE3B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290DB-4E52-4780-8D17-30EC5512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21D7A-BCA3-4639-A779-405E9DD5B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7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422D3-3DD4-4D77-8638-09A7F433C623}" type="slidenum">
              <a:rPr lang="ar-IQ" smtClean="0">
                <a:solidFill>
                  <a:prstClr val="black"/>
                </a:solidFill>
              </a:rPr>
              <a:pPr/>
              <a:t>9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5656E-C1A9-4EC0-A1CC-9197A1E8090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5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1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7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7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8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2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1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37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2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4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98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6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72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96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1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1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27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03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013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38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2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51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16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78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88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0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2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1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67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5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51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7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3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4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1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845AFD-D8DF-4AE3-B55E-C2564595711A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E95626-DA14-4683-BFB3-E2289FEBA63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845AFD-D8DF-4AE3-B55E-C256459571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180" y="23668"/>
            <a:ext cx="1828624" cy="15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5/16/2023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3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5/16/2023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4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E95626-DA14-4683-BFB3-E2289FEBA63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845AFD-D8DF-4AE3-B55E-C256459571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34348"/>
            <a:ext cx="1828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09" y="444949"/>
            <a:ext cx="1828624" cy="1539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8950" y="623221"/>
            <a:ext cx="50241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kern="0" dirty="0" err="1">
                <a:solidFill>
                  <a:prstClr val="black"/>
                </a:solidFill>
                <a:latin typeface="Century Gothic"/>
              </a:rPr>
              <a:t>Tishk</a:t>
            </a:r>
            <a:r>
              <a:rPr lang="en-US" sz="2800" b="1" kern="0" dirty="0">
                <a:solidFill>
                  <a:prstClr val="black"/>
                </a:solidFill>
                <a:latin typeface="Century Gothic"/>
              </a:rPr>
              <a:t> International University</a:t>
            </a:r>
          </a:p>
          <a:p>
            <a:pPr>
              <a:defRPr/>
            </a:pPr>
            <a:r>
              <a:rPr lang="en-US" sz="2800" b="1" kern="0" dirty="0">
                <a:solidFill>
                  <a:prstClr val="black"/>
                </a:solidFill>
                <a:latin typeface="Century Gothic"/>
              </a:rPr>
              <a:t>Dentistry Faculty</a:t>
            </a:r>
          </a:p>
          <a:p>
            <a:pPr>
              <a:defRPr/>
            </a:pPr>
            <a:r>
              <a:rPr lang="en-US" sz="2800" b="1" kern="0" dirty="0">
                <a:solidFill>
                  <a:prstClr val="black"/>
                </a:solidFill>
                <a:latin typeface="Century Gothic"/>
              </a:rPr>
              <a:t>Dentistry Department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4486" y="2369767"/>
            <a:ext cx="64636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kern="0" dirty="0" err="1">
                <a:solidFill>
                  <a:prstClr val="black"/>
                </a:solidFill>
                <a:latin typeface="Century Gothic"/>
              </a:rPr>
              <a:t>Paedodontic</a:t>
            </a:r>
            <a:r>
              <a:rPr lang="en-US" sz="4400" b="1" kern="0" dirty="0">
                <a:solidFill>
                  <a:prstClr val="black"/>
                </a:solidFill>
                <a:latin typeface="Century Gothic"/>
              </a:rPr>
              <a:t>-Dent </a:t>
            </a:r>
            <a:r>
              <a:rPr lang="en-US" sz="4400" b="1" kern="0" dirty="0" smtClean="0">
                <a:solidFill>
                  <a:prstClr val="black"/>
                </a:solidFill>
                <a:latin typeface="Century Gothic"/>
              </a:rPr>
              <a:t>363 </a:t>
            </a:r>
            <a:endParaRPr lang="en-US" sz="4400" b="1" kern="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5179" y="4680693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0070C0"/>
                </a:solidFill>
                <a:latin typeface="Century Gothic"/>
              </a:rPr>
              <a:t> Grade </a:t>
            </a:r>
            <a:r>
              <a:rPr lang="en-US" sz="3200" b="1" kern="0" dirty="0" smtClean="0">
                <a:solidFill>
                  <a:srgbClr val="0070C0"/>
                </a:solidFill>
                <a:latin typeface="Century Gothic"/>
              </a:rPr>
              <a:t>3- </a:t>
            </a:r>
            <a:r>
              <a:rPr lang="en-US" sz="3200" b="1" kern="0" dirty="0">
                <a:solidFill>
                  <a:srgbClr val="0070C0"/>
                </a:solidFill>
                <a:latin typeface="Century Gothic"/>
              </a:rPr>
              <a:t>spring Semester </a:t>
            </a:r>
            <a:r>
              <a:rPr lang="en-US" sz="3200" b="1" kern="0" dirty="0" smtClean="0">
                <a:solidFill>
                  <a:srgbClr val="0070C0"/>
                </a:solidFill>
                <a:latin typeface="Century Gothic"/>
              </a:rPr>
              <a:t>2021-2022</a:t>
            </a:r>
            <a:endParaRPr lang="en-US" sz="3200" b="1" kern="0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5489" y="3146612"/>
            <a:ext cx="1036968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Calibri Light" panose="020F0302020204030204"/>
              </a:rPr>
              <a:t>NONVITAL PULP THERAPY 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TECHNIQUE of primary teeth</a:t>
            </a:r>
            <a:endParaRPr lang="en-US" sz="4800" b="1" dirty="0">
              <a:solidFill>
                <a:srgbClr val="FF0000"/>
              </a:solidFill>
              <a:latin typeface="Calibri Light" panose="020F0302020204030204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Calibri Light" panose="020F0302020204030204"/>
              </a:rPr>
              <a:t>(COMPLETE PULPECTOMY)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5893" y="5708765"/>
            <a:ext cx="7484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prstClr val="black"/>
                </a:solidFill>
                <a:latin typeface="Century Gothic"/>
              </a:rPr>
              <a:t>Instructor: Dr. Bushra Rashid Noaman</a:t>
            </a:r>
          </a:p>
        </p:txBody>
      </p:sp>
    </p:spTree>
    <p:extLst>
      <p:ext uri="{BB962C8B-B14F-4D97-AF65-F5344CB8AC3E}">
        <p14:creationId xmlns:p14="http://schemas.microsoft.com/office/powerpoint/2010/main" val="42216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750" advTm="14147"/>
    </mc:Choice>
    <mc:Fallback xmlns="">
      <p:transition spd="slow" advTm="141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3300" spc="0" dirty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3300" spc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succedaneous</a:t>
            </a:r>
            <a:r>
              <a:rPr lang="en-US" sz="3300" spc="0" dirty="0">
                <a:solidFill>
                  <a:srgbClr val="FF0000"/>
                </a:solidFill>
                <a:latin typeface="Times New Roman" panose="02020603050405020304" pitchFamily="18" charset="0"/>
              </a:rPr>
              <a:t> second premolar is congenitally missing </a:t>
            </a:r>
            <a:br>
              <a:rPr lang="en-US" sz="3300" spc="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225" y="1846263"/>
            <a:ext cx="555187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8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Difficulties in treating root canals in primary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801504"/>
            <a:ext cx="10522424" cy="4695387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</a:rPr>
              <a:t>The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morphology of the root canals </a:t>
            </a: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</a:rPr>
              <a:t>in primary teeth makes endodontic treatment difficult and often impractical.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35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Mature first primary molar canals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are often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so small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that they are inaccessible even to the smallest barbed broach. 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If the canal cannot be properly cleansed of necrotic material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, sterilized, and adequately filled, endodontic therapy is more likely to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fail.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0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0"/>
            <a:ext cx="11900848" cy="110546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Properties of primary teeth root canals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514900"/>
            <a:ext cx="11664778" cy="5108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>
                <a:effectLst/>
                <a:latin typeface="Times New Roman" panose="02020603050405020304" pitchFamily="18" charset="0"/>
              </a:rPr>
              <a:t>It was apparent that initially only </a:t>
            </a:r>
            <a:r>
              <a:rPr lang="en-US" sz="39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one root canal </a:t>
            </a:r>
            <a:r>
              <a:rPr lang="en-US" sz="3900" dirty="0">
                <a:latin typeface="Times New Roman" panose="02020603050405020304" pitchFamily="18" charset="0"/>
              </a:rPr>
              <a:t>is </a:t>
            </a:r>
            <a:r>
              <a:rPr lang="en-US" sz="3900" dirty="0">
                <a:effectLst/>
                <a:latin typeface="Times New Roman" panose="02020603050405020304" pitchFamily="18" charset="0"/>
              </a:rPr>
              <a:t>present in each of the </a:t>
            </a:r>
            <a:r>
              <a:rPr lang="en-US" sz="39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mandibular and maxillary molar roots. </a:t>
            </a:r>
          </a:p>
          <a:p>
            <a:pPr marL="0" indent="0">
              <a:buNone/>
            </a:pPr>
            <a:endParaRPr lang="en-US" sz="39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900" dirty="0">
                <a:effectLst/>
                <a:latin typeface="Times New Roman" panose="02020603050405020304" pitchFamily="18" charset="0"/>
              </a:rPr>
              <a:t>The </a:t>
            </a:r>
            <a:r>
              <a:rPr lang="en-US" sz="39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subsequent deposition of secondary dentin </a:t>
            </a:r>
            <a:r>
              <a:rPr lang="en-US" sz="3900" dirty="0">
                <a:effectLst/>
                <a:latin typeface="Times New Roman" panose="02020603050405020304" pitchFamily="18" charset="0"/>
              </a:rPr>
              <a:t>throughout the life of the teeth </a:t>
            </a:r>
            <a:r>
              <a:rPr lang="en-US" sz="39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caused a change in the morphologic pattern of the root canal</a:t>
            </a:r>
            <a:r>
              <a:rPr lang="en-US" sz="3900" dirty="0">
                <a:effectLst/>
                <a:latin typeface="Times New Roman" panose="02020603050405020304" pitchFamily="18" charset="0"/>
              </a:rPr>
              <a:t>, producing variations and eventual </a:t>
            </a:r>
            <a:r>
              <a:rPr lang="en-US" sz="39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alterations in the number and size of the canals</a:t>
            </a:r>
            <a:r>
              <a:rPr lang="en-US" sz="3900" dirty="0">
                <a:effectLst/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39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9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05" y="1251284"/>
            <a:ext cx="10505975" cy="461781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</a:rPr>
              <a:t>The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variations</a:t>
            </a:r>
            <a:r>
              <a:rPr lang="en-US" sz="4400" dirty="0">
                <a:latin typeface="Times New Roman" panose="02020603050405020304" pitchFamily="18" charset="0"/>
              </a:rPr>
              <a:t> included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lateral branching, apical ramifications, and partial fusion of the canals. 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</a:rPr>
              <a:t>These findings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explain the complications </a:t>
            </a:r>
            <a:r>
              <a:rPr lang="en-US" sz="4400" dirty="0">
                <a:latin typeface="Times New Roman" panose="02020603050405020304" pitchFamily="18" charset="0"/>
              </a:rPr>
              <a:t>often encountered in root canal therapy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3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9039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Procedure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195" y="1395663"/>
            <a:ext cx="4937760" cy="4692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</a:rPr>
              <a:t>1. The </a:t>
            </a:r>
            <a:r>
              <a:rPr lang="en-US" sz="3600" dirty="0">
                <a:latin typeface="Times New Roman" panose="02020603050405020304" pitchFamily="18" charset="0"/>
              </a:rPr>
              <a:t>tooth </a:t>
            </a:r>
            <a:r>
              <a:rPr lang="en-US" sz="3600" dirty="0">
                <a:effectLst/>
                <a:latin typeface="Times New Roman" panose="02020603050405020304" pitchFamily="18" charset="0"/>
              </a:rPr>
              <a:t>should be isolated</a:t>
            </a:r>
          </a:p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2. </a:t>
            </a:r>
            <a:r>
              <a:rPr lang="en-US" sz="3600" dirty="0">
                <a:effectLst/>
                <a:latin typeface="Times New Roman" panose="02020603050405020304" pitchFamily="18" charset="0"/>
              </a:rPr>
              <a:t>the roof of the pulp chamber should be removed to gain access to the root canals as described previously in the </a:t>
            </a:r>
            <a:r>
              <a:rPr lang="en-US" sz="3600" dirty="0" err="1">
                <a:effectLst/>
                <a:latin typeface="Times New Roman" panose="02020603050405020304" pitchFamily="18" charset="0"/>
              </a:rPr>
              <a:t>pulpotomy</a:t>
            </a:r>
            <a:r>
              <a:rPr lang="en-US" sz="3600" dirty="0">
                <a:effectLst/>
                <a:latin typeface="Times New Roman" panose="02020603050405020304" pitchFamily="18" charset="0"/>
              </a:rPr>
              <a:t> technique. </a:t>
            </a:r>
          </a:p>
          <a:p>
            <a:pPr marL="0" indent="0">
              <a:buNone/>
            </a:pPr>
            <a:endParaRPr lang="en-US" sz="3600" dirty="0">
              <a:effectLst/>
              <a:latin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5445" y="419655"/>
            <a:ext cx="4395190" cy="46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821" y="961052"/>
            <a:ext cx="5722218" cy="4908042"/>
          </a:xfrm>
        </p:spPr>
        <p:txBody>
          <a:bodyPr/>
          <a:lstStyle/>
          <a:p>
            <a:pPr marL="0" lvl="0" indent="0">
              <a:buClr>
                <a:srgbClr val="E48312"/>
              </a:buClr>
              <a:buNone/>
            </a:pPr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3</a:t>
            </a:r>
            <a:r>
              <a:rPr lang="en-US" sz="5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The contents of  the pulp chamber and all debris from the </a:t>
            </a:r>
            <a:r>
              <a:rPr lang="en-US" sz="4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occlusal</a:t>
            </a:r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 third of    the canals should be removed, with care taken to avoid forcing any of the infected contents through the apical foramen. </a:t>
            </a:r>
          </a:p>
          <a:p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7389" y="961052"/>
            <a:ext cx="2863516" cy="41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5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258" y="303537"/>
            <a:ext cx="4937760" cy="5565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</a:rPr>
              <a:t>4. A pellet moistened with camphorated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mono-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chlorophenol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(CMCP) or a 1:5 concentration of Buckley’s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formocresol</a:t>
            </a:r>
            <a:r>
              <a:rPr lang="en-US" sz="3600" dirty="0">
                <a:effectLst/>
                <a:latin typeface="Times New Roman" panose="02020603050405020304" pitchFamily="18" charset="0"/>
              </a:rPr>
              <a:t>, with excess moisture </a:t>
            </a:r>
            <a:r>
              <a:rPr lang="en-US" sz="3600" dirty="0" smtClean="0">
                <a:effectLst/>
                <a:latin typeface="Times New Roman" panose="02020603050405020304" pitchFamily="18" charset="0"/>
              </a:rPr>
              <a:t>blotted Using cotton roll, should </a:t>
            </a:r>
            <a:r>
              <a:rPr lang="en-US" sz="3600" dirty="0">
                <a:effectLst/>
                <a:latin typeface="Times New Roman" panose="02020603050405020304" pitchFamily="18" charset="0"/>
              </a:rPr>
              <a:t>be placed in the pulp chamber. 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</a:rPr>
              <a:t>5. </a:t>
            </a:r>
            <a:r>
              <a:rPr lang="en-US" sz="3600" dirty="0" smtClean="0">
                <a:latin typeface="Times New Roman" panose="02020603050405020304" pitchFamily="18" charset="0"/>
              </a:rPr>
              <a:t>Temporary filling</a:t>
            </a:r>
            <a:endParaRPr lang="en-US" sz="36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effectLst/>
              <a:latin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153" y="524920"/>
            <a:ext cx="5437463" cy="46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4695" y="286603"/>
            <a:ext cx="5770344" cy="5582491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Clr>
                <a:srgbClr val="E48312"/>
              </a:buClr>
              <a:buNone/>
            </a:pPr>
            <a:r>
              <a:rPr 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6. the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remaining contents of the canals should be removed </a:t>
            </a:r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using the </a:t>
            </a:r>
            <a:r>
              <a:rPr 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conventional technique</a:t>
            </a:r>
          </a:p>
          <a:p>
            <a:pPr marL="0" lvl="0" indent="0">
              <a:lnSpc>
                <a:spcPct val="150000"/>
              </a:lnSpc>
              <a:buClr>
                <a:srgbClr val="E48312"/>
              </a:buClr>
              <a:buNone/>
            </a:pPr>
            <a:r>
              <a:rPr 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</a:rPr>
              <a:t>The maximum size is 35 </a:t>
            </a:r>
            <a:endParaRPr lang="en-US" sz="36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2466" y="914400"/>
            <a:ext cx="539754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08" y="512618"/>
            <a:ext cx="11994291" cy="63453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</a:rPr>
              <a:t>7</a:t>
            </a:r>
            <a:r>
              <a:rPr lang="en-US" sz="4400" dirty="0" smtClean="0">
                <a:effectLst/>
                <a:latin typeface="Times New Roman" panose="02020603050405020304" pitchFamily="18" charset="0"/>
              </a:rPr>
              <a:t>. </a:t>
            </a:r>
            <a:r>
              <a:rPr lang="en-US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The apex of each root should be penetrated slightly </a:t>
            </a:r>
            <a:r>
              <a:rPr lang="en-US" sz="4400" dirty="0">
                <a:effectLst/>
                <a:latin typeface="Times New Roman" panose="02020603050405020304" pitchFamily="18" charset="0"/>
              </a:rPr>
              <a:t>with the smallest file. 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969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3137" y="673768"/>
            <a:ext cx="5601902" cy="519532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9</a:t>
            </a:r>
            <a:r>
              <a:rPr lang="en-US" sz="4000" dirty="0" smtClean="0"/>
              <a:t>. the canals </a:t>
            </a:r>
            <a:r>
              <a:rPr lang="en-US" sz="4000" dirty="0"/>
              <a:t>prepared and filled </a:t>
            </a:r>
          </a:p>
          <a:p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1250125"/>
            <a:ext cx="5649616" cy="4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7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D40C-DEE5-424C-A2FB-6D1111F1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2D762-B8D7-45DF-A177-91287DAEA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Definition of </a:t>
            </a:r>
            <a:r>
              <a:rPr lang="en-US" sz="2400" dirty="0" err="1" smtClean="0"/>
              <a:t>pulpectomy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Indications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Contraindications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Difficulties in treating root canals in primary teeth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Pulpectomy Procedure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Evaluation of success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0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825624"/>
            <a:ext cx="11615351" cy="5032375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However, if the tooth has been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painful and there is evidence of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moisture in the canals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when the treatment pellet is removed,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canals should again be mechanically cleansed and the treatment repeated.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28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3" y="1039091"/>
            <a:ext cx="11111345" cy="5112327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Currently,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pulpectomies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in primary teeth are commonly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completed in a single appointment </a:t>
            </a:r>
          </a:p>
          <a:p>
            <a:pPr lvl="0">
              <a:lnSpc>
                <a:spcPct val="150000"/>
              </a:lnSpc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If the tooth has painful necrosis with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purulence in the canals, however, completing the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pulpectomy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procedure over two or three visits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should improve the likelihood of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5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065" y="0"/>
            <a:ext cx="6492875" cy="421853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805218"/>
            <a:ext cx="3323230" cy="60527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toneSans"/>
              </a:rPr>
              <a:t>Successful single-appointment complete </a:t>
            </a:r>
            <a:r>
              <a:rPr lang="en-US" sz="2400" dirty="0" err="1">
                <a:latin typeface="StoneSans"/>
              </a:rPr>
              <a:t>pulpectomy</a:t>
            </a:r>
            <a:r>
              <a:rPr lang="en-US" sz="2400" dirty="0">
                <a:latin typeface="StoneSans"/>
              </a:rPr>
              <a:t>.</a:t>
            </a:r>
          </a:p>
          <a:p>
            <a:r>
              <a:rPr lang="en-US" sz="2400" dirty="0">
                <a:latin typeface="StoneSans"/>
              </a:rPr>
              <a:t>Note extrusion of zinc oxide–</a:t>
            </a:r>
            <a:r>
              <a:rPr lang="en-US" sz="2400" dirty="0" err="1">
                <a:latin typeface="StoneSans"/>
              </a:rPr>
              <a:t>eugenol</a:t>
            </a:r>
            <a:r>
              <a:rPr lang="en-US" sz="2400" dirty="0">
                <a:latin typeface="StoneSans"/>
              </a:rPr>
              <a:t> into </a:t>
            </a:r>
            <a:r>
              <a:rPr lang="en-US" sz="2400" dirty="0" err="1">
                <a:latin typeface="StoneSans"/>
              </a:rPr>
              <a:t>furcal</a:t>
            </a:r>
            <a:endParaRPr lang="en-US" sz="2400" dirty="0">
              <a:latin typeface="StoneSans"/>
            </a:endParaRPr>
          </a:p>
          <a:p>
            <a:r>
              <a:rPr lang="en-US" sz="2400" dirty="0">
                <a:latin typeface="StoneSans"/>
              </a:rPr>
              <a:t>area from distal root accessory canal, but adequate subsequent</a:t>
            </a:r>
          </a:p>
          <a:p>
            <a:r>
              <a:rPr lang="en-US" sz="2400" dirty="0">
                <a:latin typeface="StoneSans"/>
              </a:rPr>
              <a:t>healing. </a:t>
            </a:r>
          </a:p>
          <a:p>
            <a:r>
              <a:rPr lang="en-US" sz="2400" b="1" dirty="0">
                <a:latin typeface="StoneSans-Bold"/>
              </a:rPr>
              <a:t>A, </a:t>
            </a:r>
            <a:r>
              <a:rPr lang="en-US" sz="2400" dirty="0">
                <a:latin typeface="StoneSans"/>
              </a:rPr>
              <a:t>Pretreatment.</a:t>
            </a:r>
          </a:p>
          <a:p>
            <a:r>
              <a:rPr lang="en-US" sz="2400" dirty="0">
                <a:latin typeface="StoneSans"/>
              </a:rPr>
              <a:t> </a:t>
            </a:r>
            <a:r>
              <a:rPr lang="en-US" sz="2400" b="1" dirty="0">
                <a:latin typeface="StoneSans-Bold"/>
              </a:rPr>
              <a:t>B</a:t>
            </a:r>
            <a:r>
              <a:rPr lang="en-US" sz="2400" dirty="0">
                <a:latin typeface="StoneSans"/>
              </a:rPr>
              <a:t>, Immediately after treatment.</a:t>
            </a:r>
          </a:p>
          <a:p>
            <a:r>
              <a:rPr lang="en-US" sz="2400" b="1" dirty="0">
                <a:latin typeface="StoneSans-Bold"/>
              </a:rPr>
              <a:t>C</a:t>
            </a:r>
            <a:r>
              <a:rPr lang="en-US" sz="2400" dirty="0">
                <a:latin typeface="StoneSans"/>
              </a:rPr>
              <a:t>, 10 months after treatment.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65" y="3969509"/>
            <a:ext cx="4315519" cy="2790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247" y="3919182"/>
            <a:ext cx="3903703" cy="27909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5065" y="3269099"/>
            <a:ext cx="955343" cy="649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76247" y="6060396"/>
            <a:ext cx="955343" cy="649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1417" y="6161051"/>
            <a:ext cx="955343" cy="649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313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DB98-7E34-4D51-9BB7-4335379D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Obturation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712E-1F94-4668-A7EF-CB24B0369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primary teeth are subjected for physiologic root resorption</a:t>
            </a:r>
          </a:p>
          <a:p>
            <a:r>
              <a:rPr lang="en-US" sz="3200" dirty="0"/>
              <a:t>For that reason the obturation material in pulpectomy must be resorbable with the root of the tooth</a:t>
            </a:r>
          </a:p>
          <a:p>
            <a:r>
              <a:rPr lang="en-US" sz="3200" dirty="0"/>
              <a:t>Obturation materials is </a:t>
            </a:r>
            <a:r>
              <a:rPr lang="en-US" sz="3200" dirty="0" smtClean="0"/>
              <a:t>either</a:t>
            </a:r>
          </a:p>
          <a:p>
            <a:r>
              <a:rPr lang="en-US" sz="3200" dirty="0" smtClean="0"/>
              <a:t>Calcium hydroxide</a:t>
            </a:r>
          </a:p>
          <a:p>
            <a:r>
              <a:rPr lang="en-US" sz="3200" dirty="0" smtClean="0"/>
              <a:t>Or</a:t>
            </a:r>
          </a:p>
          <a:p>
            <a:r>
              <a:rPr lang="en-US" sz="3200" dirty="0" smtClean="0"/>
              <a:t>Zinc-oxide </a:t>
            </a:r>
            <a:r>
              <a:rPr lang="en-US" sz="3200" dirty="0" err="1" smtClean="0"/>
              <a:t>euginol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07391-1242-43E4-9E8E-B404B0811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Filling </a:t>
            </a:r>
            <a:r>
              <a:rPr lang="en-US" sz="6600" b="1" dirty="0" smtClean="0"/>
              <a:t>methods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891" y="731519"/>
            <a:ext cx="6900949" cy="5752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(1) Pressure syringe.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(a) Using a paper point or file, coat the walls </a:t>
            </a:r>
            <a:r>
              <a:rPr lang="en-US" sz="3600" dirty="0" smtClean="0"/>
              <a:t>of the </a:t>
            </a:r>
            <a:r>
              <a:rPr lang="en-US" sz="3600" dirty="0"/>
              <a:t>canals with a creamy mix of ZOE.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(b) Fill with creamy ZOE mix, starting 1 to 2 mm from the apex.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0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874" y="731520"/>
            <a:ext cx="6768966" cy="5573684"/>
          </a:xfrm>
        </p:spPr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sz="3200" dirty="0"/>
              <a:t>2) Condensation.</a:t>
            </a:r>
          </a:p>
          <a:p>
            <a:r>
              <a:rPr lang="en-US" sz="3200" dirty="0"/>
              <a:t>(a) Coat the walls of the canals with creamy mix of ZOE.</a:t>
            </a:r>
          </a:p>
          <a:p>
            <a:endParaRPr lang="en-US" sz="3200" dirty="0"/>
          </a:p>
          <a:p>
            <a:r>
              <a:rPr lang="en-US" sz="3200" dirty="0"/>
              <a:t>(b) Continue mixing ZOE to a condensable</a:t>
            </a:r>
          </a:p>
          <a:p>
            <a:r>
              <a:rPr lang="en-US" sz="3200" dirty="0"/>
              <a:t>thickness, roll into points, and condense</a:t>
            </a:r>
          </a:p>
          <a:p>
            <a:r>
              <a:rPr lang="en-US" sz="3200" dirty="0"/>
              <a:t>with small endodontic or amalgam</a:t>
            </a:r>
          </a:p>
          <a:p>
            <a:r>
              <a:rPr lang="en-US" sz="3200" dirty="0" err="1"/>
              <a:t>pluggers</a:t>
            </a:r>
            <a:r>
              <a:rPr lang="en-US" sz="32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59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594359"/>
            <a:ext cx="3489158" cy="2286000"/>
          </a:xfrm>
        </p:spPr>
        <p:txBody>
          <a:bodyPr>
            <a:normAutofit/>
          </a:bodyPr>
          <a:lstStyle/>
          <a:p>
            <a:r>
              <a:rPr lang="en-US" sz="6000" b="1" dirty="0"/>
              <a:t>Evaluation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0855" cy="5724698"/>
          </a:xfrm>
        </p:spPr>
        <p:txBody>
          <a:bodyPr>
            <a:noAutofit/>
          </a:bodyPr>
          <a:lstStyle/>
          <a:p>
            <a:r>
              <a:rPr lang="en-US" sz="3600" dirty="0"/>
              <a:t>successful </a:t>
            </a:r>
            <a:r>
              <a:rPr lang="en-US" sz="3600" dirty="0" err="1"/>
              <a:t>pulpectomy</a:t>
            </a:r>
            <a:r>
              <a:rPr lang="en-US" sz="3600" dirty="0"/>
              <a:t> is </a:t>
            </a:r>
            <a:endParaRPr lang="en-US" sz="3600" dirty="0" smtClean="0"/>
          </a:p>
          <a:p>
            <a:r>
              <a:rPr lang="en-US" sz="3600" dirty="0" smtClean="0"/>
              <a:t>free </a:t>
            </a:r>
            <a:r>
              <a:rPr lang="en-US" sz="3600" dirty="0"/>
              <a:t>from clinical and radiographic symptoms.</a:t>
            </a:r>
          </a:p>
          <a:p>
            <a:r>
              <a:rPr lang="en-US" sz="3600" dirty="0" smtClean="0"/>
              <a:t>a. </a:t>
            </a:r>
            <a:r>
              <a:rPr lang="en-US" sz="3600" dirty="0"/>
              <a:t>Asymptomatic tooth.</a:t>
            </a:r>
          </a:p>
          <a:p>
            <a:r>
              <a:rPr lang="en-US" sz="3600" dirty="0" smtClean="0"/>
              <a:t>b. </a:t>
            </a:r>
            <a:r>
              <a:rPr lang="en-US" sz="3600" dirty="0"/>
              <a:t>No mobility or fistulas.</a:t>
            </a:r>
          </a:p>
          <a:p>
            <a:r>
              <a:rPr lang="en-US" sz="3600" dirty="0" smtClean="0"/>
              <a:t>c. </a:t>
            </a:r>
            <a:r>
              <a:rPr lang="en-US" sz="3600" dirty="0"/>
              <a:t>No furcation radiolucency.</a:t>
            </a:r>
          </a:p>
          <a:p>
            <a:r>
              <a:rPr lang="en-US" sz="3600" dirty="0" smtClean="0"/>
              <a:t>d. </a:t>
            </a:r>
            <a:r>
              <a:rPr lang="en-US" sz="3600" dirty="0"/>
              <a:t>No internal or external root </a:t>
            </a:r>
            <a:r>
              <a:rPr lang="en-US" sz="3600" dirty="0" err="1"/>
              <a:t>resorption</a:t>
            </a:r>
            <a:r>
              <a:rPr lang="en-US" sz="36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29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0" y="240064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/>
              <a:t>Instruction to the parents 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tooth should be checked after the treatment :</a:t>
            </a:r>
          </a:p>
          <a:p>
            <a:r>
              <a:rPr lang="en-US" sz="3200" dirty="0"/>
              <a:t>1.   1 month</a:t>
            </a:r>
          </a:p>
          <a:p>
            <a:r>
              <a:rPr lang="en-US" sz="3200" dirty="0"/>
              <a:t>2.  3 months</a:t>
            </a:r>
          </a:p>
          <a:p>
            <a:r>
              <a:rPr lang="en-US" sz="3200" dirty="0"/>
              <a:t>3.   1  year </a:t>
            </a:r>
          </a:p>
          <a:p>
            <a:r>
              <a:rPr lang="en-US" sz="3200" dirty="0"/>
              <a:t>4.   on exfoliation time:</a:t>
            </a:r>
          </a:p>
          <a:p>
            <a:r>
              <a:rPr lang="en-US" sz="3200" dirty="0"/>
              <a:t>Because some of the </a:t>
            </a:r>
            <a:r>
              <a:rPr lang="en-US" sz="3200" dirty="0" err="1"/>
              <a:t>pulpally</a:t>
            </a:r>
            <a:r>
              <a:rPr lang="en-US" sz="3200" dirty="0"/>
              <a:t> treated teeth be </a:t>
            </a:r>
            <a:r>
              <a:rPr lang="en-US" sz="3200" dirty="0" err="1"/>
              <a:t>ankylosed</a:t>
            </a:r>
            <a:r>
              <a:rPr lang="en-US" sz="3200" dirty="0"/>
              <a:t>  and may be need dentist to extract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58701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26" y="435178"/>
            <a:ext cx="5904656" cy="39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452662" y="4714884"/>
            <a:ext cx="68580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bite-wing radiograph </a:t>
            </a:r>
            <a:r>
              <a:rPr lang="en-US" sz="2000" b="1" dirty="0" smtClean="0">
                <a:solidFill>
                  <a:prstClr val="black"/>
                </a:solidFill>
              </a:rPr>
              <a:t>of a </a:t>
            </a:r>
            <a:r>
              <a:rPr lang="en-US" sz="2000" b="1" dirty="0">
                <a:solidFill>
                  <a:prstClr val="black"/>
                </a:solidFill>
              </a:rPr>
              <a:t>patient 7 years after the pulpotomy reveal that the resorption of the </a:t>
            </a:r>
            <a:r>
              <a:rPr lang="en-US" sz="2000" b="1" dirty="0" err="1">
                <a:solidFill>
                  <a:prstClr val="black"/>
                </a:solidFill>
              </a:rPr>
              <a:t>pulpotomized</a:t>
            </a:r>
            <a:r>
              <a:rPr lang="en-US" sz="2000" b="1" dirty="0">
                <a:solidFill>
                  <a:prstClr val="black"/>
                </a:solidFill>
              </a:rPr>
              <a:t> molar is falling behind compared with its antimere</a:t>
            </a:r>
            <a:r>
              <a:rPr lang="en-US" sz="2400" b="1" dirty="0">
                <a:solidFill>
                  <a:prstClr val="black"/>
                </a:solidFill>
              </a:rPr>
              <a:t>.</a:t>
            </a:r>
            <a:endParaRPr lang="ar-IQ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43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Radiographic evaluation of primary tooth </a:t>
            </a:r>
            <a:r>
              <a:rPr lang="en-US" b="1" dirty="0" err="1" smtClean="0">
                <a:solidFill>
                  <a:srgbClr val="FF0000"/>
                </a:solidFill>
              </a:rPr>
              <a:t>pulpectomies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5" y="2041093"/>
            <a:ext cx="9850581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should occur at least annually because the success rate of </a:t>
            </a:r>
            <a:r>
              <a:rPr lang="en-US" sz="4400" dirty="0" err="1" smtClean="0"/>
              <a:t>pulpectomy</a:t>
            </a:r>
            <a:r>
              <a:rPr lang="en-US" sz="4400" dirty="0" smtClean="0"/>
              <a:t> </a:t>
            </a:r>
            <a:r>
              <a:rPr lang="en-US" sz="4400" dirty="0"/>
              <a:t>diminishes over time.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19904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10698480" cy="145075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84" y="1845733"/>
            <a:ext cx="10361596" cy="4290371"/>
          </a:xfrm>
        </p:spPr>
        <p:txBody>
          <a:bodyPr>
            <a:normAutofit/>
          </a:bodyPr>
          <a:lstStyle/>
          <a:p>
            <a:r>
              <a:rPr lang="en-US" sz="6000" dirty="0"/>
              <a:t>Complete removal of all remaining </a:t>
            </a:r>
            <a:r>
              <a:rPr lang="en-US" sz="6000" dirty="0" smtClean="0"/>
              <a:t>pulp tissue and </a:t>
            </a:r>
            <a:r>
              <a:rPr lang="en-US" sz="6000" dirty="0" err="1" smtClean="0"/>
              <a:t>obturating</a:t>
            </a:r>
            <a:r>
              <a:rPr lang="en-US" sz="6000" dirty="0" smtClean="0"/>
              <a:t> the canals with absorbable material.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44394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31" y="-341195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/>
              <a:t>Root canal fillings materials for primary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1433014"/>
            <a:ext cx="11590638" cy="5820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1.Although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zinc oxide–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eugenol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paste is viewed as the traditional root canal filling material for primary teeth,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 2. multiple studies suggest that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KRI paste  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may be preferable. Excellent results have been observed in many cases</a:t>
            </a:r>
            <a:r>
              <a:rPr lang="en-US" sz="2400">
                <a:effectLst/>
                <a:latin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</a:rPr>
              <a:t>The primary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components of KRI 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paste are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zinc oxide and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iodoform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. The main advantages of KRI paste compared with zinc oxide–</a:t>
            </a:r>
            <a:r>
              <a:rPr lang="en-US" sz="2400" dirty="0" err="1">
                <a:effectLst/>
                <a:latin typeface="Times New Roman" panose="02020603050405020304" pitchFamily="18" charset="0"/>
              </a:rPr>
              <a:t>eugenol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 paste are that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KRI paste resorbs in synchrony with primary roots 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and is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less irritating to surrounding tissues if a root is inadvertently overfilled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24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0" y="365125"/>
            <a:ext cx="11813060" cy="58694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Another popular root canal filling material for primary teeth is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 3.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Vitapex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a product that has successful use in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infected primary teeth.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The primary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components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 of </a:t>
            </a:r>
            <a:r>
              <a:rPr lang="en-US" sz="2800" dirty="0" err="1">
                <a:effectLst/>
                <a:latin typeface="Times New Roman" panose="02020603050405020304" pitchFamily="18" charset="0"/>
              </a:rPr>
              <a:t>Vitapex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 are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calcium hydroxide and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iodoform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Considerable laboratory and animal research has been reported.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</a:rPr>
              <a:t>Vitapex</a:t>
            </a:r>
            <a:r>
              <a:rPr lang="en-US" sz="2800" dirty="0">
                <a:effectLst/>
                <a:latin typeface="Times New Roman" panose="02020603050405020304" pitchFamily="18" charset="0"/>
              </a:rPr>
              <a:t> may be at least as effective as KRI paste, </a:t>
            </a:r>
          </a:p>
          <a:p>
            <a:pPr marL="0" indent="0">
              <a:buNone/>
            </a:pPr>
            <a:endParaRPr lang="en-US" sz="3600" dirty="0">
              <a:effectLst/>
              <a:latin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404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C278-3FAD-4D9E-9CDF-CCDA204D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3" y="286603"/>
            <a:ext cx="11000037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E147E-AE7D-4204-8FC9-060AA467E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1284051"/>
            <a:ext cx="11000037" cy="4585043"/>
          </a:xfrm>
        </p:spPr>
        <p:txBody>
          <a:bodyPr/>
          <a:lstStyle/>
          <a:p>
            <a:r>
              <a:rPr lang="en-US" sz="2800" dirty="0"/>
              <a:t>Pulpectomy is Complete removal of all remaining pulp tissue.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325B9A-C9CE-4D30-9664-6C9550979B46}"/>
              </a:ext>
            </a:extLst>
          </p:cNvPr>
          <p:cNvSpPr/>
          <p:nvPr/>
        </p:nvSpPr>
        <p:spPr>
          <a:xfrm>
            <a:off x="408561" y="1712069"/>
            <a:ext cx="113813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Necrotic or chronically inflamed, strategically located tooth with accessible canals, Essentially normal supporting bone, OR WITH MINIMAL BONE RESORPTION , Not more one third root resorption and Good patient compliance. The pulpectomy is contraindicated in Excessive bone resorption, Excessive root resorption, uncooperative child or </a:t>
            </a:r>
            <a:r>
              <a:rPr lang="en-US" sz="2400" dirty="0" err="1"/>
              <a:t>paren</a:t>
            </a:r>
            <a:r>
              <a:rPr lang="en-US" sz="2400" dirty="0"/>
              <a:t>,  non-restorable tooth and acute systemic diseases, leukemia, valvular heart defects,  acute </a:t>
            </a:r>
            <a:r>
              <a:rPr lang="en-US" sz="2400" dirty="0" err="1"/>
              <a:t>glumerionephritis</a:t>
            </a:r>
            <a:r>
              <a:rPr lang="en-US" sz="2400" dirty="0"/>
              <a:t>. </a:t>
            </a:r>
          </a:p>
          <a:p>
            <a:r>
              <a:rPr lang="en-US" sz="2400" dirty="0"/>
              <a:t>The materials used in obturation of the root canal are eith</a:t>
            </a:r>
            <a:r>
              <a:rPr lang="en-US" sz="2400" dirty="0">
                <a:solidFill>
                  <a:srgbClr val="000000"/>
                </a:solidFill>
              </a:rPr>
              <a:t>er calcium hydroxide or zinc-oxide eugenol because they are resorbable materials.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Pulpectomy treated tooth needs follow-up. Evaluation of success are Asymptomatic tooth, No mobility or fistulas, No furcation radiolucency and No internal or external root resorption.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357" y="277595"/>
            <a:ext cx="5049672" cy="6168788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</a:rPr>
              <a:t>It is unwise to maintain untreated infected primary teeth  in the mouth. </a:t>
            </a:r>
          </a:p>
          <a:p>
            <a:endParaRPr lang="en-US" sz="3200" dirty="0">
              <a:effectLst/>
              <a:latin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</a:rPr>
              <a:t>They may be opened for drainage and often remain asymptomatic for an indefinite period.</a:t>
            </a: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</a:rPr>
              <a:t> However, they are a source of infection and should be treated or removed. </a:t>
            </a: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7137" y="277595"/>
            <a:ext cx="5955025" cy="48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4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50713" cy="101762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440873"/>
            <a:ext cx="11539714" cy="513292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endParaRPr lang="en-US" sz="2400" dirty="0" smtClean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Necrotic </a:t>
            </a:r>
            <a:r>
              <a:rPr lang="en-US" sz="5100" dirty="0">
                <a:solidFill>
                  <a:srgbClr val="FF0000"/>
                </a:solidFill>
                <a:latin typeface="Times New Roman" panose="02020603050405020304" pitchFamily="18" charset="0"/>
              </a:rPr>
              <a:t>or chronically inflamed, </a:t>
            </a:r>
            <a:r>
              <a:rPr lang="en-US" sz="5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strategically located </a:t>
            </a:r>
            <a:r>
              <a:rPr lang="en-US" sz="5100" dirty="0">
                <a:solidFill>
                  <a:srgbClr val="FF0000"/>
                </a:solidFill>
                <a:latin typeface="Times New Roman" panose="02020603050405020304" pitchFamily="18" charset="0"/>
              </a:rPr>
              <a:t>tooth with accessible canals.</a:t>
            </a:r>
          </a:p>
          <a:p>
            <a:pPr marL="0" indent="0">
              <a:buNone/>
            </a:pPr>
            <a:endParaRPr lang="en-US" sz="51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E</a:t>
            </a:r>
            <a:r>
              <a:rPr lang="en-US" sz="5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ssentially </a:t>
            </a:r>
            <a:r>
              <a:rPr lang="en-US" sz="51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normal supporting bone, OR WITH MINIMAL BONE RESORPTION </a:t>
            </a:r>
          </a:p>
          <a:p>
            <a:pPr marL="514350" indent="-514350">
              <a:buAutoNum type="arabicPeriod" startAt="2"/>
            </a:pPr>
            <a:endParaRPr lang="en-US" sz="51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100" dirty="0">
                <a:solidFill>
                  <a:srgbClr val="FF0000"/>
                </a:solidFill>
                <a:latin typeface="Times New Roman" panose="02020603050405020304" pitchFamily="18" charset="0"/>
              </a:rPr>
              <a:t>3. Not more one third root </a:t>
            </a:r>
            <a:r>
              <a:rPr lang="en-US" sz="5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resorption</a:t>
            </a:r>
            <a:endParaRPr lang="en-US" sz="5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100" dirty="0">
                <a:solidFill>
                  <a:srgbClr val="FF0000"/>
                </a:solidFill>
                <a:latin typeface="Times New Roman" panose="02020603050405020304" pitchFamily="18" charset="0"/>
              </a:rPr>
              <a:t>4. Good patient compliance.</a:t>
            </a:r>
          </a:p>
          <a:p>
            <a:pPr marL="0" indent="0">
              <a:buNone/>
            </a:pPr>
            <a:endParaRPr lang="en-US" sz="5100" dirty="0">
              <a:latin typeface="Times New Roman" panose="02020603050405020304" pitchFamily="18" charset="0"/>
            </a:endParaRPr>
          </a:p>
          <a:p>
            <a:pPr lvl="0"/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</a:rPr>
              <a:t>If the supporting bone is also compromised, the likelihood of successful endodontic therapy is lower. </a:t>
            </a:r>
          </a:p>
          <a:p>
            <a:pPr marL="0" indent="0">
              <a:buNone/>
            </a:pPr>
            <a:endParaRPr lang="en-US" sz="51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2" y="168443"/>
            <a:ext cx="10987238" cy="9625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Contraindications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1395663"/>
            <a:ext cx="10987238" cy="4473431"/>
          </a:xfrm>
        </p:spPr>
        <p:txBody>
          <a:bodyPr>
            <a:normAutofit/>
          </a:bodyPr>
          <a:lstStyle/>
          <a:p>
            <a:r>
              <a:rPr lang="en-US" sz="4000" dirty="0"/>
              <a:t>1. Excessive bone </a:t>
            </a:r>
            <a:r>
              <a:rPr lang="en-US" sz="4000" dirty="0" err="1"/>
              <a:t>resorption</a:t>
            </a:r>
            <a:endParaRPr lang="en-US" sz="4000" dirty="0"/>
          </a:p>
          <a:p>
            <a:r>
              <a:rPr lang="en-US" sz="4000" dirty="0"/>
              <a:t>2. Excessive root </a:t>
            </a:r>
            <a:r>
              <a:rPr lang="en-US" sz="4000" dirty="0" err="1"/>
              <a:t>resorption</a:t>
            </a:r>
            <a:endParaRPr lang="en-US" sz="4000" dirty="0"/>
          </a:p>
          <a:p>
            <a:r>
              <a:rPr lang="en-US" sz="4000" dirty="0"/>
              <a:t>3. uncooperative child or parent</a:t>
            </a:r>
          </a:p>
          <a:p>
            <a:r>
              <a:rPr lang="en-US" sz="4000" dirty="0"/>
              <a:t>4. non-restorable tooth</a:t>
            </a:r>
          </a:p>
          <a:p>
            <a:r>
              <a:rPr lang="en-US" sz="4000" dirty="0"/>
              <a:t>5. acute systemic diseases, leukemia, </a:t>
            </a:r>
            <a:r>
              <a:rPr lang="en-US" sz="4000" dirty="0" err="1"/>
              <a:t>valvular</a:t>
            </a:r>
            <a:r>
              <a:rPr lang="en-US" sz="4000" dirty="0"/>
              <a:t> heart defects,  acute </a:t>
            </a:r>
            <a:r>
              <a:rPr lang="en-US" sz="4000" dirty="0" err="1"/>
              <a:t>glumerionephritis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110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600502"/>
            <a:ext cx="11745557" cy="8461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Cases needs to retain the infected second primary molar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6" y="1704109"/>
            <a:ext cx="11396299" cy="5153891"/>
          </a:xfrm>
        </p:spPr>
        <p:txBody>
          <a:bodyPr>
            <a:normAutofit fontScale="92500"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effectLst/>
                <a:latin typeface="Times New Roman" panose="02020603050405020304" pitchFamily="18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If the second primary molar is lost before the eruption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of the 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first permanent molar, </a:t>
            </a:r>
            <a:r>
              <a:rPr lang="en-US" sz="4000" dirty="0">
                <a:effectLst/>
                <a:latin typeface="Times New Roman" panose="02020603050405020304" pitchFamily="18" charset="0"/>
              </a:rPr>
              <a:t>the dentist is confronted </a:t>
            </a:r>
            <a:r>
              <a:rPr lang="en-US" sz="4000" dirty="0" smtClean="0">
                <a:effectLst/>
                <a:latin typeface="Times New Roman" panose="02020603050405020304" pitchFamily="18" charset="0"/>
              </a:rPr>
              <a:t>with the </a:t>
            </a:r>
            <a:r>
              <a:rPr lang="en-US" sz="4000" dirty="0">
                <a:effectLst/>
                <a:latin typeface="Times New Roman" panose="02020603050405020304" pitchFamily="18" charset="0"/>
              </a:rPr>
              <a:t>difficult problem of preventing the </a:t>
            </a:r>
            <a:r>
              <a:rPr lang="en-US" sz="4000" dirty="0" smtClean="0">
                <a:effectLst/>
                <a:latin typeface="Times New Roman" panose="02020603050405020304" pitchFamily="18" charset="0"/>
              </a:rPr>
              <a:t>first permanent molar </a:t>
            </a:r>
            <a:r>
              <a:rPr lang="en-US" sz="4000" dirty="0">
                <a:effectLst/>
                <a:latin typeface="Times New Roman" panose="02020603050405020304" pitchFamily="18" charset="0"/>
              </a:rPr>
              <a:t>from drifting mesially during its eruption.</a:t>
            </a:r>
          </a:p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0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89" y="286603"/>
            <a:ext cx="10602227" cy="50268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Special effort should be made to treat and retain the second primary molar even if it has a necrotic pulp</a:t>
            </a:r>
            <a:r>
              <a:rPr lang="en-US" sz="4000" dirty="0" smtClean="0"/>
              <a:t>.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dirty="0"/>
              <a:t>2. Similarly, longer than normal retention of a second primary molar may be desired </a:t>
            </a:r>
            <a:r>
              <a:rPr lang="en-US" sz="4000" dirty="0">
                <a:solidFill>
                  <a:srgbClr val="FF0000"/>
                </a:solidFill>
              </a:rPr>
              <a:t>when the </a:t>
            </a:r>
            <a:r>
              <a:rPr lang="en-US" sz="4000" dirty="0" err="1">
                <a:solidFill>
                  <a:srgbClr val="FF0000"/>
                </a:solidFill>
              </a:rPr>
              <a:t>succedaneous</a:t>
            </a:r>
            <a:r>
              <a:rPr lang="en-US" sz="4000" dirty="0">
                <a:solidFill>
                  <a:srgbClr val="FF0000"/>
                </a:solidFill>
              </a:rPr>
              <a:t> second premolar is congenitally missing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304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4500571"/>
            <a:ext cx="9144000" cy="416877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A, Necrotic tooth resulting from a carious exposure of the pulp of the second primary molar. Because the </a:t>
            </a:r>
            <a:r>
              <a:rPr lang="en-US" sz="2400" b="1" dirty="0" err="1"/>
              <a:t>succedaneous</a:t>
            </a:r>
            <a:r>
              <a:rPr lang="en-US" sz="2400" b="1" dirty="0"/>
              <a:t> second premolar was congenitally missing, a decision was made to attempt to save the tooth as a functional space maintainer through the growing years, if possible. Note the evidence of internal </a:t>
            </a:r>
            <a:r>
              <a:rPr lang="en-US" sz="2400" b="1" dirty="0" err="1"/>
              <a:t>resorption</a:t>
            </a:r>
            <a:r>
              <a:rPr lang="en-US" sz="2400" b="1" dirty="0"/>
              <a:t> at the floor of the pulp chamber</a:t>
            </a:r>
            <a:endParaRPr lang="ar-IQ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43" y="227770"/>
            <a:ext cx="5161206" cy="39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19645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1361</Words>
  <Application>Microsoft Office PowerPoint</Application>
  <PresentationFormat>Widescreen</PresentationFormat>
  <Paragraphs>153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Calibri Light</vt:lpstr>
      <vt:lpstr>Cambria</vt:lpstr>
      <vt:lpstr>Century Gothic</vt:lpstr>
      <vt:lpstr>Constantia</vt:lpstr>
      <vt:lpstr>StoneSans</vt:lpstr>
      <vt:lpstr>StoneSans-Bold</vt:lpstr>
      <vt:lpstr>Times New Roman</vt:lpstr>
      <vt:lpstr>Wingdings 2</vt:lpstr>
      <vt:lpstr>Retrospect</vt:lpstr>
      <vt:lpstr>Flow</vt:lpstr>
      <vt:lpstr>Adjacency</vt:lpstr>
      <vt:lpstr>1_Retrospect</vt:lpstr>
      <vt:lpstr>PowerPoint Presentation</vt:lpstr>
      <vt:lpstr>Objectives </vt:lpstr>
      <vt:lpstr>Definition</vt:lpstr>
      <vt:lpstr>PowerPoint Presentation</vt:lpstr>
      <vt:lpstr>Indications </vt:lpstr>
      <vt:lpstr>Contraindications </vt:lpstr>
      <vt:lpstr>Cases needs to retain the infected second primary molar</vt:lpstr>
      <vt:lpstr>PowerPoint Presentation</vt:lpstr>
      <vt:lpstr>PowerPoint Presentation</vt:lpstr>
      <vt:lpstr>the succedaneous second premolar is congenitally missing  </vt:lpstr>
      <vt:lpstr>Difficulties in treating root canals in primary teeth</vt:lpstr>
      <vt:lpstr>Properties of primary teeth root canals</vt:lpstr>
      <vt:lpstr>PowerPoint Presentation</vt:lpstr>
      <vt:lpstr>Procedure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Obturation materials</vt:lpstr>
      <vt:lpstr>Filling methods</vt:lpstr>
      <vt:lpstr>PowerPoint Presentation</vt:lpstr>
      <vt:lpstr>Evaluation of success</vt:lpstr>
      <vt:lpstr>Instruction to the parents </vt:lpstr>
      <vt:lpstr>PowerPoint Presentation</vt:lpstr>
      <vt:lpstr>Radiographic evaluation of primary tooth pulpectomies  </vt:lpstr>
      <vt:lpstr>Root canal fillings materials for primary teeth</vt:lpstr>
      <vt:lpstr>PowerPoint Presentation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Bushra Rashid</cp:lastModifiedBy>
  <cp:revision>41</cp:revision>
  <dcterms:created xsi:type="dcterms:W3CDTF">2017-01-01T18:14:33Z</dcterms:created>
  <dcterms:modified xsi:type="dcterms:W3CDTF">2023-05-16T07:37:49Z</dcterms:modified>
</cp:coreProperties>
</file>