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6" r:id="rId16"/>
    <p:sldId id="278" r:id="rId17"/>
    <p:sldId id="279" r:id="rId18"/>
    <p:sldId id="283" r:id="rId19"/>
    <p:sldId id="284" r:id="rId20"/>
    <p:sldId id="282" r:id="rId21"/>
    <p:sldId id="285" r:id="rId22"/>
    <p:sldId id="280" r:id="rId23"/>
    <p:sldId id="286" r:id="rId24"/>
    <p:sldId id="281" r:id="rId25"/>
    <p:sldId id="287" r:id="rId26"/>
  </p:sldIdLst>
  <p:sldSz cx="12192000" cy="6858000"/>
  <p:notesSz cx="6858000" cy="9144000"/>
  <p:defaultTex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49" autoAdjust="0"/>
    <p:restoredTop sz="94660"/>
  </p:normalViewPr>
  <p:slideViewPr>
    <p:cSldViewPr snapToGrid="0">
      <p:cViewPr varScale="1">
        <p:scale>
          <a:sx n="72" d="100"/>
          <a:sy n="72" d="100"/>
        </p:scale>
        <p:origin x="7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DB5399-64FE-400F-8D01-02602994C762}" type="datetimeFigureOut">
              <a:rPr lang="en-GB" smtClean="0"/>
              <a:t>12/05/2022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38EEE8-193A-4828-A198-E9D400F32520}" type="slidenum">
              <a:rPr lang="en-GB" smtClean="0"/>
              <a:t>‹#›</a:t>
            </a:fld>
            <a:endParaRPr lang="en-GB"/>
          </a:p>
        </p:txBody>
      </p:sp>
    </p:spTree>
    <p:extLst>
      <p:ext uri="{BB962C8B-B14F-4D97-AF65-F5344CB8AC3E}">
        <p14:creationId xmlns:p14="http://schemas.microsoft.com/office/powerpoint/2010/main" val="2956648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DB5399-64FE-400F-8D01-02602994C762}" type="datetimeFigureOut">
              <a:rPr lang="en-GB" smtClean="0"/>
              <a:t>12/05/2022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38EEE8-193A-4828-A198-E9D400F32520}" type="slidenum">
              <a:rPr lang="en-GB" smtClean="0"/>
              <a:t>‹#›</a:t>
            </a:fld>
            <a:endParaRPr lang="en-GB"/>
          </a:p>
        </p:txBody>
      </p:sp>
    </p:spTree>
    <p:extLst>
      <p:ext uri="{BB962C8B-B14F-4D97-AF65-F5344CB8AC3E}">
        <p14:creationId xmlns:p14="http://schemas.microsoft.com/office/powerpoint/2010/main" val="3863641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DB5399-64FE-400F-8D01-02602994C762}" type="datetimeFigureOut">
              <a:rPr lang="en-GB" smtClean="0"/>
              <a:t>12/05/2022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38EEE8-193A-4828-A198-E9D400F32520}" type="slidenum">
              <a:rPr lang="en-GB" smtClean="0"/>
              <a:t>‹#›</a:t>
            </a:fld>
            <a:endParaRPr lang="en-GB"/>
          </a:p>
        </p:txBody>
      </p:sp>
    </p:spTree>
    <p:extLst>
      <p:ext uri="{BB962C8B-B14F-4D97-AF65-F5344CB8AC3E}">
        <p14:creationId xmlns:p14="http://schemas.microsoft.com/office/powerpoint/2010/main" val="2317873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DB5399-64FE-400F-8D01-02602994C762}" type="datetimeFigureOut">
              <a:rPr lang="en-GB" smtClean="0"/>
              <a:t>12/05/2022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38EEE8-193A-4828-A198-E9D400F32520}" type="slidenum">
              <a:rPr lang="en-GB" smtClean="0"/>
              <a:t>‹#›</a:t>
            </a:fld>
            <a:endParaRPr lang="en-GB"/>
          </a:p>
        </p:txBody>
      </p:sp>
    </p:spTree>
    <p:extLst>
      <p:ext uri="{BB962C8B-B14F-4D97-AF65-F5344CB8AC3E}">
        <p14:creationId xmlns:p14="http://schemas.microsoft.com/office/powerpoint/2010/main" val="22278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DB5399-64FE-400F-8D01-02602994C762}" type="datetimeFigureOut">
              <a:rPr lang="en-GB" smtClean="0"/>
              <a:t>12/05/2022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38EEE8-193A-4828-A198-E9D400F32520}" type="slidenum">
              <a:rPr lang="en-GB" smtClean="0"/>
              <a:t>‹#›</a:t>
            </a:fld>
            <a:endParaRPr lang="en-GB"/>
          </a:p>
        </p:txBody>
      </p:sp>
    </p:spTree>
    <p:extLst>
      <p:ext uri="{BB962C8B-B14F-4D97-AF65-F5344CB8AC3E}">
        <p14:creationId xmlns:p14="http://schemas.microsoft.com/office/powerpoint/2010/main" val="737707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DB5399-64FE-400F-8D01-02602994C762}" type="datetimeFigureOut">
              <a:rPr lang="en-GB" smtClean="0"/>
              <a:t>12/05/2022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38EEE8-193A-4828-A198-E9D400F32520}" type="slidenum">
              <a:rPr lang="en-GB" smtClean="0"/>
              <a:t>‹#›</a:t>
            </a:fld>
            <a:endParaRPr lang="en-GB"/>
          </a:p>
        </p:txBody>
      </p:sp>
    </p:spTree>
    <p:extLst>
      <p:ext uri="{BB962C8B-B14F-4D97-AF65-F5344CB8AC3E}">
        <p14:creationId xmlns:p14="http://schemas.microsoft.com/office/powerpoint/2010/main" val="3262752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DB5399-64FE-400F-8D01-02602994C762}" type="datetimeFigureOut">
              <a:rPr lang="en-GB" smtClean="0"/>
              <a:t>12/05/2022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38EEE8-193A-4828-A198-E9D400F32520}" type="slidenum">
              <a:rPr lang="en-GB" smtClean="0"/>
              <a:t>‹#›</a:t>
            </a:fld>
            <a:endParaRPr lang="en-GB"/>
          </a:p>
        </p:txBody>
      </p:sp>
    </p:spTree>
    <p:extLst>
      <p:ext uri="{BB962C8B-B14F-4D97-AF65-F5344CB8AC3E}">
        <p14:creationId xmlns:p14="http://schemas.microsoft.com/office/powerpoint/2010/main" val="3278581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DB5399-64FE-400F-8D01-02602994C762}" type="datetimeFigureOut">
              <a:rPr lang="en-GB" smtClean="0"/>
              <a:t>12/05/2022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38EEE8-193A-4828-A198-E9D400F32520}" type="slidenum">
              <a:rPr lang="en-GB" smtClean="0"/>
              <a:t>‹#›</a:t>
            </a:fld>
            <a:endParaRPr lang="en-GB"/>
          </a:p>
        </p:txBody>
      </p:sp>
    </p:spTree>
    <p:extLst>
      <p:ext uri="{BB962C8B-B14F-4D97-AF65-F5344CB8AC3E}">
        <p14:creationId xmlns:p14="http://schemas.microsoft.com/office/powerpoint/2010/main" val="2392120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B5399-64FE-400F-8D01-02602994C762}" type="datetimeFigureOut">
              <a:rPr lang="en-GB" smtClean="0"/>
              <a:t>12/05/2022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138EEE8-193A-4828-A198-E9D400F32520}" type="slidenum">
              <a:rPr lang="en-GB" smtClean="0"/>
              <a:t>‹#›</a:t>
            </a:fld>
            <a:endParaRPr lang="en-GB"/>
          </a:p>
        </p:txBody>
      </p:sp>
    </p:spTree>
    <p:extLst>
      <p:ext uri="{BB962C8B-B14F-4D97-AF65-F5344CB8AC3E}">
        <p14:creationId xmlns:p14="http://schemas.microsoft.com/office/powerpoint/2010/main" val="2715800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DB5399-64FE-400F-8D01-02602994C762}" type="datetimeFigureOut">
              <a:rPr lang="en-GB" smtClean="0"/>
              <a:t>12/05/2022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38EEE8-193A-4828-A198-E9D400F32520}" type="slidenum">
              <a:rPr lang="en-GB" smtClean="0"/>
              <a:t>‹#›</a:t>
            </a:fld>
            <a:endParaRPr lang="en-GB"/>
          </a:p>
        </p:txBody>
      </p:sp>
    </p:spTree>
    <p:extLst>
      <p:ext uri="{BB962C8B-B14F-4D97-AF65-F5344CB8AC3E}">
        <p14:creationId xmlns:p14="http://schemas.microsoft.com/office/powerpoint/2010/main" val="3240192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DB5399-64FE-400F-8D01-02602994C762}" type="datetimeFigureOut">
              <a:rPr lang="en-GB" smtClean="0"/>
              <a:t>12/05/2022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38EEE8-193A-4828-A198-E9D400F32520}" type="slidenum">
              <a:rPr lang="en-GB" smtClean="0"/>
              <a:t>‹#›</a:t>
            </a:fld>
            <a:endParaRPr lang="en-GB"/>
          </a:p>
        </p:txBody>
      </p:sp>
    </p:spTree>
    <p:extLst>
      <p:ext uri="{BB962C8B-B14F-4D97-AF65-F5344CB8AC3E}">
        <p14:creationId xmlns:p14="http://schemas.microsoft.com/office/powerpoint/2010/main" val="3525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DB5399-64FE-400F-8D01-02602994C762}" type="datetimeFigureOut">
              <a:rPr lang="en-GB" smtClean="0"/>
              <a:t>12/05/2022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38EEE8-193A-4828-A198-E9D400F32520}" type="slidenum">
              <a:rPr lang="en-GB" smtClean="0"/>
              <a:t>‹#›</a:t>
            </a:fld>
            <a:endParaRPr lang="en-GB"/>
          </a:p>
        </p:txBody>
      </p:sp>
    </p:spTree>
    <p:extLst>
      <p:ext uri="{BB962C8B-B14F-4D97-AF65-F5344CB8AC3E}">
        <p14:creationId xmlns:p14="http://schemas.microsoft.com/office/powerpoint/2010/main" val="37534691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solidFill>
                  <a:srgbClr val="002060"/>
                </a:solidFill>
                <a:latin typeface="Pristina" panose="03060402040406080204" pitchFamily="66" charset="0"/>
              </a:rPr>
              <a:t>Linear Programming</a:t>
            </a:r>
          </a:p>
        </p:txBody>
      </p:sp>
      <p:sp>
        <p:nvSpPr>
          <p:cNvPr id="3" name="Subtitle 2"/>
          <p:cNvSpPr>
            <a:spLocks noGrp="1"/>
          </p:cNvSpPr>
          <p:nvPr>
            <p:ph type="subTitle" idx="1"/>
          </p:nvPr>
        </p:nvSpPr>
        <p:spPr/>
        <p:txBody>
          <a:bodyPr>
            <a:normAutofit/>
          </a:bodyPr>
          <a:lstStyle/>
          <a:p>
            <a:endParaRPr lang="en-GB" sz="3200" dirty="0">
              <a:latin typeface="Pristina" panose="03060402040406080204" pitchFamily="66" charset="0"/>
            </a:endParaRPr>
          </a:p>
          <a:p>
            <a:r>
              <a:rPr lang="en-GB" sz="3200" dirty="0" err="1">
                <a:latin typeface="Pristina" panose="03060402040406080204" pitchFamily="66" charset="0"/>
              </a:rPr>
              <a:t>Dr.</a:t>
            </a:r>
            <a:r>
              <a:rPr lang="en-GB" sz="3200" dirty="0">
                <a:latin typeface="Pristina" panose="03060402040406080204" pitchFamily="66" charset="0"/>
              </a:rPr>
              <a:t> Sultana</a:t>
            </a:r>
          </a:p>
        </p:txBody>
      </p:sp>
    </p:spTree>
    <p:extLst>
      <p:ext uri="{BB962C8B-B14F-4D97-AF65-F5344CB8AC3E}">
        <p14:creationId xmlns:p14="http://schemas.microsoft.com/office/powerpoint/2010/main" val="1489745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Solution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2756127062"/>
              </p:ext>
            </p:extLst>
          </p:nvPr>
        </p:nvGraphicFramePr>
        <p:xfrm>
          <a:off x="3134102" y="2290365"/>
          <a:ext cx="4993896" cy="1852847"/>
        </p:xfrm>
        <a:graphic>
          <a:graphicData uri="http://schemas.openxmlformats.org/drawingml/2006/table">
            <a:tbl>
              <a:tblPr/>
              <a:tblGrid>
                <a:gridCol w="1248474">
                  <a:extLst>
                    <a:ext uri="{9D8B030D-6E8A-4147-A177-3AD203B41FA5}">
                      <a16:colId xmlns:a16="http://schemas.microsoft.com/office/drawing/2014/main" val="20000"/>
                    </a:ext>
                  </a:extLst>
                </a:gridCol>
                <a:gridCol w="1248474">
                  <a:extLst>
                    <a:ext uri="{9D8B030D-6E8A-4147-A177-3AD203B41FA5}">
                      <a16:colId xmlns:a16="http://schemas.microsoft.com/office/drawing/2014/main" val="20001"/>
                    </a:ext>
                  </a:extLst>
                </a:gridCol>
                <a:gridCol w="1248474">
                  <a:extLst>
                    <a:ext uri="{9D8B030D-6E8A-4147-A177-3AD203B41FA5}">
                      <a16:colId xmlns:a16="http://schemas.microsoft.com/office/drawing/2014/main" val="20002"/>
                    </a:ext>
                  </a:extLst>
                </a:gridCol>
                <a:gridCol w="1248474">
                  <a:extLst>
                    <a:ext uri="{9D8B030D-6E8A-4147-A177-3AD203B41FA5}">
                      <a16:colId xmlns:a16="http://schemas.microsoft.com/office/drawing/2014/main" val="20003"/>
                    </a:ext>
                  </a:extLst>
                </a:gridCol>
              </a:tblGrid>
              <a:tr h="644687">
                <a:tc>
                  <a:txBody>
                    <a:bodyPr/>
                    <a:lstStyle/>
                    <a:p>
                      <a:endParaRPr lang="en-GB" sz="2000" dirty="0">
                        <a:effectLst/>
                      </a:endParaRPr>
                    </a:p>
                  </a:txBody>
                  <a:tcPr marL="78688" marR="78688" marT="31750" marB="31750" anchor="ctr">
                    <a:lnL>
                      <a:noFill/>
                    </a:lnL>
                    <a:lnR>
                      <a:noFill/>
                    </a:lnR>
                    <a:lnT>
                      <a:noFill/>
                    </a:lnT>
                    <a:lnB w="6350" cap="flat" cmpd="sng" algn="ctr">
                      <a:solidFill>
                        <a:srgbClr val="E7E7E7"/>
                      </a:solidFill>
                      <a:prstDash val="solid"/>
                      <a:round/>
                      <a:headEnd type="none" w="med" len="med"/>
                      <a:tailEnd type="none" w="med" len="med"/>
                    </a:lnB>
                    <a:solidFill>
                      <a:srgbClr val="FFFFFF"/>
                    </a:solidFill>
                  </a:tcPr>
                </a:tc>
                <a:tc>
                  <a:txBody>
                    <a:bodyPr/>
                    <a:lstStyle/>
                    <a:p>
                      <a:pPr algn="ctr"/>
                      <a:r>
                        <a:rPr lang="en-GB" sz="2000">
                          <a:effectLst/>
                        </a:rPr>
                        <a:t>Milk</a:t>
                      </a:r>
                    </a:p>
                  </a:txBody>
                  <a:tcPr marL="78688" marR="78688" marT="31750" marB="31750" anchor="ctr">
                    <a:lnL>
                      <a:noFill/>
                    </a:lnL>
                    <a:lnR>
                      <a:noFill/>
                    </a:lnR>
                    <a:lnT>
                      <a:noFill/>
                    </a:lnT>
                    <a:lnB w="6350" cap="flat" cmpd="sng" algn="ctr">
                      <a:solidFill>
                        <a:srgbClr val="E7E7E7"/>
                      </a:solidFill>
                      <a:prstDash val="solid"/>
                      <a:round/>
                      <a:headEnd type="none" w="med" len="med"/>
                      <a:tailEnd type="none" w="med" len="med"/>
                    </a:lnB>
                    <a:solidFill>
                      <a:srgbClr val="FFFFFF"/>
                    </a:solidFill>
                  </a:tcPr>
                </a:tc>
                <a:tc>
                  <a:txBody>
                    <a:bodyPr/>
                    <a:lstStyle/>
                    <a:p>
                      <a:pPr algn="ctr"/>
                      <a:r>
                        <a:rPr lang="en-GB" sz="2000" dirty="0">
                          <a:effectLst/>
                        </a:rPr>
                        <a:t>Choco</a:t>
                      </a:r>
                    </a:p>
                  </a:txBody>
                  <a:tcPr marL="78688" marR="78688" marT="31750" marB="31750" anchor="ctr">
                    <a:lnL>
                      <a:noFill/>
                    </a:lnL>
                    <a:lnR>
                      <a:noFill/>
                    </a:lnR>
                    <a:lnT>
                      <a:noFill/>
                    </a:lnT>
                    <a:lnB w="6350" cap="flat" cmpd="sng" algn="ctr">
                      <a:solidFill>
                        <a:srgbClr val="E7E7E7"/>
                      </a:solidFill>
                      <a:prstDash val="solid"/>
                      <a:round/>
                      <a:headEnd type="none" w="med" len="med"/>
                      <a:tailEnd type="none" w="med" len="med"/>
                    </a:lnB>
                    <a:solidFill>
                      <a:srgbClr val="FFFFFF"/>
                    </a:solidFill>
                  </a:tcPr>
                </a:tc>
                <a:tc>
                  <a:txBody>
                    <a:bodyPr/>
                    <a:lstStyle/>
                    <a:p>
                      <a:pPr algn="ctr"/>
                      <a:r>
                        <a:rPr lang="en-GB" sz="2000" dirty="0">
                          <a:effectLst/>
                        </a:rPr>
                        <a:t>Profit per unit</a:t>
                      </a:r>
                    </a:p>
                  </a:txBody>
                  <a:tcPr marL="78688" marR="78688" marT="31750" marB="31750" anchor="ctr">
                    <a:lnL>
                      <a:noFill/>
                    </a:lnL>
                    <a:lnR>
                      <a:noFill/>
                    </a:lnR>
                    <a:lnT>
                      <a:noFill/>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393249">
                <a:tc>
                  <a:txBody>
                    <a:bodyPr/>
                    <a:lstStyle/>
                    <a:p>
                      <a:pPr algn="ctr"/>
                      <a:r>
                        <a:rPr lang="en-GB" sz="2000">
                          <a:effectLst/>
                        </a:rPr>
                        <a:t>A</a:t>
                      </a:r>
                    </a:p>
                  </a:txBody>
                  <a:tcPr marL="78688" marR="78688" marT="31750" marB="31750" anchor="ctr">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ctr"/>
                      <a:r>
                        <a:rPr lang="en-GB" sz="2000">
                          <a:effectLst/>
                        </a:rPr>
                        <a:t>1</a:t>
                      </a:r>
                    </a:p>
                  </a:txBody>
                  <a:tcPr marL="78688" marR="78688" marT="31750" marB="31750" anchor="ctr">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ctr"/>
                      <a:r>
                        <a:rPr lang="en-GB" sz="2000">
                          <a:effectLst/>
                        </a:rPr>
                        <a:t>3</a:t>
                      </a:r>
                    </a:p>
                  </a:txBody>
                  <a:tcPr marL="78688" marR="78688" marT="31750" marB="31750" anchor="ctr">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ctr"/>
                      <a:r>
                        <a:rPr lang="en-GB" sz="2000">
                          <a:effectLst/>
                        </a:rPr>
                        <a:t> Rs 6</a:t>
                      </a:r>
                    </a:p>
                  </a:txBody>
                  <a:tcPr marL="78688" marR="78688" marT="31750" marB="31750" anchor="ctr">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93249">
                <a:tc>
                  <a:txBody>
                    <a:bodyPr/>
                    <a:lstStyle/>
                    <a:p>
                      <a:pPr algn="ctr"/>
                      <a:r>
                        <a:rPr lang="en-GB" sz="2000">
                          <a:effectLst/>
                        </a:rPr>
                        <a:t>B</a:t>
                      </a:r>
                    </a:p>
                  </a:txBody>
                  <a:tcPr marL="78688" marR="78688" marT="31750" marB="31750" anchor="ctr">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ctr"/>
                      <a:r>
                        <a:rPr lang="en-GB" sz="2000" dirty="0">
                          <a:effectLst/>
                        </a:rPr>
                        <a:t>1</a:t>
                      </a:r>
                    </a:p>
                  </a:txBody>
                  <a:tcPr marL="78688" marR="78688" marT="31750" marB="31750" anchor="ctr">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ctr"/>
                      <a:r>
                        <a:rPr lang="en-GB" sz="2000">
                          <a:effectLst/>
                        </a:rPr>
                        <a:t>2</a:t>
                      </a:r>
                    </a:p>
                  </a:txBody>
                  <a:tcPr marL="78688" marR="78688" marT="31750" marB="31750" anchor="ctr">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ctr"/>
                      <a:r>
                        <a:rPr lang="en-GB" sz="2000">
                          <a:effectLst/>
                        </a:rPr>
                        <a:t> Rs 5</a:t>
                      </a:r>
                    </a:p>
                  </a:txBody>
                  <a:tcPr marL="78688" marR="78688" marT="31750" marB="31750" anchor="ctr">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93249">
                <a:tc>
                  <a:txBody>
                    <a:bodyPr/>
                    <a:lstStyle/>
                    <a:p>
                      <a:pPr algn="ctr"/>
                      <a:r>
                        <a:rPr lang="en-GB" sz="2000">
                          <a:effectLst/>
                        </a:rPr>
                        <a:t>Total</a:t>
                      </a:r>
                    </a:p>
                  </a:txBody>
                  <a:tcPr marL="78688" marR="78688" marT="31750" marB="31750" anchor="ctr">
                    <a:lnL>
                      <a:noFill/>
                    </a:lnL>
                    <a:lnR>
                      <a:noFill/>
                    </a:lnR>
                    <a:lnT w="6350" cap="flat" cmpd="sng" algn="ctr">
                      <a:solidFill>
                        <a:srgbClr val="E7E7E7"/>
                      </a:solidFill>
                      <a:prstDash val="solid"/>
                      <a:round/>
                      <a:headEnd type="none" w="med" len="med"/>
                      <a:tailEnd type="none" w="med" len="med"/>
                    </a:lnT>
                    <a:lnB>
                      <a:noFill/>
                    </a:lnB>
                    <a:solidFill>
                      <a:srgbClr val="FFFFFF"/>
                    </a:solidFill>
                  </a:tcPr>
                </a:tc>
                <a:tc>
                  <a:txBody>
                    <a:bodyPr/>
                    <a:lstStyle/>
                    <a:p>
                      <a:pPr algn="ctr"/>
                      <a:r>
                        <a:rPr lang="en-GB" sz="2000">
                          <a:effectLst/>
                        </a:rPr>
                        <a:t>5</a:t>
                      </a:r>
                    </a:p>
                  </a:txBody>
                  <a:tcPr marL="78688" marR="78688" marT="31750" marB="31750" anchor="ctr">
                    <a:lnL>
                      <a:noFill/>
                    </a:lnL>
                    <a:lnR>
                      <a:noFill/>
                    </a:lnR>
                    <a:lnT w="6350" cap="flat" cmpd="sng" algn="ctr">
                      <a:solidFill>
                        <a:srgbClr val="E7E7E7"/>
                      </a:solidFill>
                      <a:prstDash val="solid"/>
                      <a:round/>
                      <a:headEnd type="none" w="med" len="med"/>
                      <a:tailEnd type="none" w="med" len="med"/>
                    </a:lnT>
                    <a:lnB>
                      <a:noFill/>
                    </a:lnB>
                    <a:solidFill>
                      <a:srgbClr val="FFFFFF"/>
                    </a:solidFill>
                  </a:tcPr>
                </a:tc>
                <a:tc>
                  <a:txBody>
                    <a:bodyPr/>
                    <a:lstStyle/>
                    <a:p>
                      <a:pPr algn="ctr"/>
                      <a:r>
                        <a:rPr lang="en-GB" sz="2000">
                          <a:effectLst/>
                        </a:rPr>
                        <a:t>12</a:t>
                      </a:r>
                    </a:p>
                  </a:txBody>
                  <a:tcPr marL="78688" marR="78688" marT="31750" marB="31750" anchor="ctr">
                    <a:lnL>
                      <a:noFill/>
                    </a:lnL>
                    <a:lnR>
                      <a:noFill/>
                    </a:lnR>
                    <a:lnT w="6350" cap="flat" cmpd="sng" algn="ctr">
                      <a:solidFill>
                        <a:srgbClr val="E7E7E7"/>
                      </a:solidFill>
                      <a:prstDash val="solid"/>
                      <a:round/>
                      <a:headEnd type="none" w="med" len="med"/>
                      <a:tailEnd type="none" w="med" len="med"/>
                    </a:lnT>
                    <a:lnB>
                      <a:noFill/>
                    </a:lnB>
                    <a:solidFill>
                      <a:srgbClr val="FFFFFF"/>
                    </a:solidFill>
                  </a:tcPr>
                </a:tc>
                <a:tc>
                  <a:txBody>
                    <a:bodyPr/>
                    <a:lstStyle/>
                    <a:p>
                      <a:pPr algn="ctr"/>
                      <a:endParaRPr lang="en-GB" sz="2000" dirty="0">
                        <a:effectLst/>
                      </a:endParaRPr>
                    </a:p>
                  </a:txBody>
                  <a:tcPr marL="78688" marR="78688" marT="31750" marB="31750" anchor="ctr">
                    <a:lnL>
                      <a:noFill/>
                    </a:lnL>
                    <a:lnR>
                      <a:noFill/>
                    </a:lnR>
                    <a:lnT w="6350" cap="flat" cmpd="sng" algn="ctr">
                      <a:solidFill>
                        <a:srgbClr val="E7E7E7"/>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3"/>
                  </a:ext>
                </a:extLst>
              </a:tr>
            </a:tbl>
          </a:graphicData>
        </a:graphic>
      </p:graphicFrame>
      <p:sp>
        <p:nvSpPr>
          <p:cNvPr id="5" name="Rectangle 1"/>
          <p:cNvSpPr>
            <a:spLocks noChangeArrowheads="1"/>
          </p:cNvSpPr>
          <p:nvPr/>
        </p:nvSpPr>
        <p:spPr bwMode="auto">
          <a:xfrm>
            <a:off x="237744" y="2563891"/>
            <a:ext cx="184731"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tx1"/>
              </a:solidFill>
              <a:effectLst/>
              <a:latin typeface="Arial" panose="020B0604020202020204" pitchFamily="34" charset="0"/>
            </a:endParaRPr>
          </a:p>
        </p:txBody>
      </p:sp>
      <p:sp>
        <p:nvSpPr>
          <p:cNvPr id="8" name="Content Placeholder 5"/>
          <p:cNvSpPr>
            <a:spLocks noGrp="1"/>
          </p:cNvSpPr>
          <p:nvPr>
            <p:ph sz="half" idx="2"/>
          </p:nvPr>
        </p:nvSpPr>
        <p:spPr>
          <a:xfrm>
            <a:off x="914399" y="1690687"/>
            <a:ext cx="10828421" cy="4979619"/>
          </a:xfrm>
        </p:spPr>
        <p:txBody>
          <a:bodyPr>
            <a:normAutofit/>
          </a:bodyPr>
          <a:lstStyle/>
          <a:p>
            <a:pPr marL="0" lvl="0" indent="0" eaLnBrk="0" fontAlgn="base" hangingPunct="0">
              <a:lnSpc>
                <a:spcPct val="100000"/>
              </a:lnSpc>
              <a:spcBef>
                <a:spcPct val="0"/>
              </a:spcBef>
              <a:spcAft>
                <a:spcPct val="0"/>
              </a:spcAft>
              <a:buNone/>
            </a:pPr>
            <a:r>
              <a:rPr lang="en-US" sz="2000" dirty="0">
                <a:solidFill>
                  <a:srgbClr val="595858"/>
                </a:solidFill>
              </a:rPr>
              <a:t>The first thing to do is to represent the problem in a tabular form for better understanding.</a:t>
            </a:r>
            <a:endParaRPr lang="en-US" sz="1200" dirty="0"/>
          </a:p>
          <a:p>
            <a:pPr marL="0" lvl="0" indent="0" eaLnBrk="0" fontAlgn="base" hangingPunct="0">
              <a:lnSpc>
                <a:spcPct val="100000"/>
              </a:lnSpc>
              <a:spcBef>
                <a:spcPct val="0"/>
              </a:spcBef>
              <a:spcAft>
                <a:spcPct val="0"/>
              </a:spcAft>
              <a:buNone/>
            </a:pPr>
            <a:r>
              <a:rPr lang="en-US" sz="2000" dirty="0">
                <a:solidFill>
                  <a:srgbClr val="595858"/>
                </a:solidFill>
              </a:rPr>
              <a:t> </a:t>
            </a:r>
          </a:p>
          <a:p>
            <a:pPr marL="0" lvl="0" indent="0" eaLnBrk="0" fontAlgn="base" hangingPunct="0">
              <a:lnSpc>
                <a:spcPct val="100000"/>
              </a:lnSpc>
              <a:spcBef>
                <a:spcPct val="0"/>
              </a:spcBef>
              <a:spcAft>
                <a:spcPct val="0"/>
              </a:spcAft>
              <a:buNone/>
            </a:pPr>
            <a:endParaRPr lang="en-US" sz="2000" dirty="0">
              <a:solidFill>
                <a:srgbClr val="595858"/>
              </a:solidFill>
            </a:endParaRPr>
          </a:p>
          <a:p>
            <a:pPr marL="0" lvl="0" indent="0" eaLnBrk="0" fontAlgn="base" hangingPunct="0">
              <a:lnSpc>
                <a:spcPct val="100000"/>
              </a:lnSpc>
              <a:spcBef>
                <a:spcPct val="0"/>
              </a:spcBef>
              <a:spcAft>
                <a:spcPct val="0"/>
              </a:spcAft>
              <a:buNone/>
            </a:pPr>
            <a:endParaRPr lang="en-US" sz="2000" dirty="0">
              <a:solidFill>
                <a:srgbClr val="595858"/>
              </a:solidFill>
            </a:endParaRPr>
          </a:p>
          <a:p>
            <a:pPr marL="0" lvl="0" indent="0" eaLnBrk="0" fontAlgn="base" hangingPunct="0">
              <a:lnSpc>
                <a:spcPct val="100000"/>
              </a:lnSpc>
              <a:spcBef>
                <a:spcPct val="0"/>
              </a:spcBef>
              <a:spcAft>
                <a:spcPct val="0"/>
              </a:spcAft>
              <a:buNone/>
            </a:pPr>
            <a:endParaRPr lang="en-US" sz="2000" dirty="0">
              <a:solidFill>
                <a:srgbClr val="595858"/>
              </a:solidFill>
            </a:endParaRPr>
          </a:p>
          <a:p>
            <a:pPr marL="0" lvl="0" indent="0" eaLnBrk="0" fontAlgn="base" hangingPunct="0">
              <a:lnSpc>
                <a:spcPct val="100000"/>
              </a:lnSpc>
              <a:spcBef>
                <a:spcPct val="0"/>
              </a:spcBef>
              <a:spcAft>
                <a:spcPct val="0"/>
              </a:spcAft>
              <a:buNone/>
            </a:pPr>
            <a:endParaRPr lang="en-US" sz="2000" dirty="0">
              <a:solidFill>
                <a:srgbClr val="595858"/>
              </a:solidFill>
            </a:endParaRPr>
          </a:p>
          <a:p>
            <a:pPr marL="0" lvl="0" indent="0" eaLnBrk="0" fontAlgn="base" hangingPunct="0">
              <a:lnSpc>
                <a:spcPct val="100000"/>
              </a:lnSpc>
              <a:spcBef>
                <a:spcPct val="0"/>
              </a:spcBef>
              <a:spcAft>
                <a:spcPct val="0"/>
              </a:spcAft>
              <a:buNone/>
            </a:pPr>
            <a:endParaRPr lang="en-US" sz="1200" dirty="0"/>
          </a:p>
          <a:p>
            <a:pPr marL="0" lvl="0" indent="0" eaLnBrk="0" fontAlgn="base" hangingPunct="0">
              <a:lnSpc>
                <a:spcPct val="100000"/>
              </a:lnSpc>
              <a:spcBef>
                <a:spcPct val="0"/>
              </a:spcBef>
              <a:spcAft>
                <a:spcPct val="0"/>
              </a:spcAft>
              <a:buNone/>
            </a:pPr>
            <a:endParaRPr lang="en-US" sz="2000" dirty="0">
              <a:solidFill>
                <a:srgbClr val="595858"/>
              </a:solidFill>
            </a:endParaRPr>
          </a:p>
          <a:p>
            <a:pPr marL="0" lvl="0" indent="0" eaLnBrk="0" fontAlgn="base" hangingPunct="0">
              <a:lnSpc>
                <a:spcPct val="100000"/>
              </a:lnSpc>
              <a:spcBef>
                <a:spcPct val="0"/>
              </a:spcBef>
              <a:spcAft>
                <a:spcPct val="0"/>
              </a:spcAft>
              <a:buNone/>
            </a:pPr>
            <a:endParaRPr lang="en-US" sz="2000" dirty="0">
              <a:solidFill>
                <a:srgbClr val="595858"/>
              </a:solidFill>
            </a:endParaRPr>
          </a:p>
          <a:p>
            <a:pPr marL="0" lvl="0" indent="0" eaLnBrk="0" fontAlgn="base" hangingPunct="0">
              <a:lnSpc>
                <a:spcPct val="100000"/>
              </a:lnSpc>
              <a:spcBef>
                <a:spcPct val="0"/>
              </a:spcBef>
              <a:spcAft>
                <a:spcPct val="0"/>
              </a:spcAft>
              <a:buNone/>
            </a:pPr>
            <a:r>
              <a:rPr lang="en-US" sz="2000" dirty="0">
                <a:solidFill>
                  <a:srgbClr val="595858"/>
                </a:solidFill>
              </a:rPr>
              <a:t>Let the total number of units produced of A be = X</a:t>
            </a:r>
            <a:endParaRPr lang="en-US" sz="1200" dirty="0"/>
          </a:p>
          <a:p>
            <a:pPr marL="0" lvl="0" indent="0" eaLnBrk="0" fontAlgn="base" hangingPunct="0">
              <a:lnSpc>
                <a:spcPct val="100000"/>
              </a:lnSpc>
              <a:spcBef>
                <a:spcPct val="0"/>
              </a:spcBef>
              <a:spcAft>
                <a:spcPct val="0"/>
              </a:spcAft>
              <a:buNone/>
            </a:pPr>
            <a:r>
              <a:rPr lang="en-US" sz="2000" dirty="0">
                <a:solidFill>
                  <a:srgbClr val="595858"/>
                </a:solidFill>
              </a:rPr>
              <a:t>Let the total number of units produced of B be = Y</a:t>
            </a:r>
            <a:endParaRPr lang="en-US" sz="1200" dirty="0"/>
          </a:p>
          <a:p>
            <a:pPr marL="0" lvl="0" indent="0" eaLnBrk="0" fontAlgn="base" hangingPunct="0">
              <a:lnSpc>
                <a:spcPct val="100000"/>
              </a:lnSpc>
              <a:spcBef>
                <a:spcPct val="0"/>
              </a:spcBef>
              <a:spcAft>
                <a:spcPct val="0"/>
              </a:spcAft>
              <a:buNone/>
            </a:pPr>
            <a:r>
              <a:rPr lang="en-US" sz="2000" dirty="0">
                <a:solidFill>
                  <a:srgbClr val="595858"/>
                </a:solidFill>
              </a:rPr>
              <a:t>Now, the total profit is represented by Z</a:t>
            </a:r>
            <a:endParaRPr lang="en-US" sz="1200" dirty="0"/>
          </a:p>
          <a:p>
            <a:pPr marL="0" lvl="0" indent="0" eaLnBrk="0" fontAlgn="base" hangingPunct="0">
              <a:lnSpc>
                <a:spcPct val="100000"/>
              </a:lnSpc>
              <a:spcBef>
                <a:spcPct val="0"/>
              </a:spcBef>
              <a:spcAft>
                <a:spcPct val="0"/>
              </a:spcAft>
              <a:buNone/>
            </a:pPr>
            <a:r>
              <a:rPr lang="en-US" sz="2000" dirty="0">
                <a:solidFill>
                  <a:srgbClr val="595858"/>
                </a:solidFill>
              </a:rPr>
              <a:t>The total profit the company makes is given by the total number of units of A and B produced multiplied by its per unit profit </a:t>
            </a:r>
            <a:r>
              <a:rPr lang="en-US" sz="2000" dirty="0" err="1">
                <a:solidFill>
                  <a:srgbClr val="595858"/>
                </a:solidFill>
              </a:rPr>
              <a:t>Rs</a:t>
            </a:r>
            <a:r>
              <a:rPr lang="en-US" sz="2000" dirty="0">
                <a:solidFill>
                  <a:srgbClr val="595858"/>
                </a:solidFill>
              </a:rPr>
              <a:t> 6 and </a:t>
            </a:r>
            <a:r>
              <a:rPr lang="en-US" sz="2000" dirty="0" err="1">
                <a:solidFill>
                  <a:srgbClr val="595858"/>
                </a:solidFill>
              </a:rPr>
              <a:t>Rs</a:t>
            </a:r>
            <a:r>
              <a:rPr lang="en-US" sz="2000" dirty="0">
                <a:solidFill>
                  <a:srgbClr val="595858"/>
                </a:solidFill>
              </a:rPr>
              <a:t> 5 respectively.</a:t>
            </a:r>
            <a:endParaRPr lang="en-US" sz="1200" dirty="0"/>
          </a:p>
          <a:p>
            <a:pPr marL="0" lvl="0" indent="0" algn="ctr" eaLnBrk="0" fontAlgn="base" hangingPunct="0">
              <a:lnSpc>
                <a:spcPct val="100000"/>
              </a:lnSpc>
              <a:spcBef>
                <a:spcPct val="0"/>
              </a:spcBef>
              <a:spcAft>
                <a:spcPct val="0"/>
              </a:spcAft>
              <a:buNone/>
            </a:pPr>
            <a:r>
              <a:rPr lang="en-US" sz="2000" b="1" dirty="0">
                <a:solidFill>
                  <a:srgbClr val="333333"/>
                </a:solidFill>
              </a:rPr>
              <a:t>Profit: Max Z = 6X+5Y</a:t>
            </a:r>
            <a:endParaRPr lang="en-US" sz="1200" dirty="0"/>
          </a:p>
          <a:p>
            <a:pPr marL="0" lvl="0" indent="0" eaLnBrk="0" fontAlgn="base" hangingPunct="0">
              <a:lnSpc>
                <a:spcPct val="100000"/>
              </a:lnSpc>
              <a:spcBef>
                <a:spcPct val="0"/>
              </a:spcBef>
              <a:spcAft>
                <a:spcPct val="0"/>
              </a:spcAft>
              <a:buNone/>
            </a:pPr>
            <a:r>
              <a:rPr lang="en-US" sz="2000" dirty="0">
                <a:solidFill>
                  <a:srgbClr val="595858"/>
                </a:solidFill>
              </a:rPr>
              <a:t>which means we have to maximize Z.</a:t>
            </a:r>
            <a:endParaRPr lang="en-US" sz="3600" dirty="0"/>
          </a:p>
          <a:p>
            <a:pPr marL="0" indent="0">
              <a:buNone/>
            </a:pPr>
            <a:endParaRPr lang="en-GB" sz="2000" dirty="0"/>
          </a:p>
        </p:txBody>
      </p:sp>
    </p:spTree>
    <p:extLst>
      <p:ext uri="{BB962C8B-B14F-4D97-AF65-F5344CB8AC3E}">
        <p14:creationId xmlns:p14="http://schemas.microsoft.com/office/powerpoint/2010/main" val="1781340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Solution….</a:t>
            </a:r>
          </a:p>
        </p:txBody>
      </p:sp>
      <p:sp>
        <p:nvSpPr>
          <p:cNvPr id="6" name="Content Placeholder 5"/>
          <p:cNvSpPr>
            <a:spLocks noGrp="1"/>
          </p:cNvSpPr>
          <p:nvPr>
            <p:ph idx="1"/>
          </p:nvPr>
        </p:nvSpPr>
        <p:spPr/>
        <p:txBody>
          <a:bodyPr>
            <a:noAutofit/>
          </a:bodyPr>
          <a:lstStyle/>
          <a:p>
            <a:pPr marL="0" indent="0" algn="just">
              <a:lnSpc>
                <a:spcPct val="100000"/>
              </a:lnSpc>
              <a:buNone/>
            </a:pPr>
            <a:r>
              <a:rPr lang="en-GB" sz="2000" dirty="0"/>
              <a:t>The company will try to produce as many units of A and B to maximize the profit. But the resources Milk and Choco are available in limited amount.</a:t>
            </a:r>
          </a:p>
          <a:p>
            <a:pPr marL="0" indent="0" algn="just">
              <a:lnSpc>
                <a:spcPct val="100000"/>
              </a:lnSpc>
              <a:buNone/>
            </a:pPr>
            <a:r>
              <a:rPr lang="en-GB" sz="2000" dirty="0"/>
              <a:t>As per the above table, each unit of A and B requires 1 unit of Milk. The total amount of Milk available is 5 units. To represent this mathematically,</a:t>
            </a:r>
          </a:p>
          <a:p>
            <a:pPr marL="0" indent="0" algn="ctr">
              <a:lnSpc>
                <a:spcPct val="100000"/>
              </a:lnSpc>
              <a:buNone/>
            </a:pPr>
            <a:r>
              <a:rPr lang="en-GB" sz="2000" b="1" dirty="0"/>
              <a:t>X+Y ≤ 5</a:t>
            </a:r>
            <a:endParaRPr lang="en-GB" sz="2000" dirty="0"/>
          </a:p>
          <a:p>
            <a:pPr marL="0" indent="0" algn="just">
              <a:lnSpc>
                <a:spcPct val="100000"/>
              </a:lnSpc>
              <a:buNone/>
            </a:pPr>
            <a:r>
              <a:rPr lang="en-GB" sz="2000" dirty="0"/>
              <a:t>Also, each unit of A and B requires 3 units &amp; 2 units of Choco respectively. The total amount of Choco available is 12 units. To represent this mathematically,</a:t>
            </a:r>
          </a:p>
          <a:p>
            <a:pPr marL="0" indent="0" algn="ctr">
              <a:lnSpc>
                <a:spcPct val="100000"/>
              </a:lnSpc>
              <a:buNone/>
            </a:pPr>
            <a:r>
              <a:rPr lang="en-GB" sz="2000" b="1" dirty="0"/>
              <a:t>3X+2Y ≤ 12</a:t>
            </a:r>
            <a:endParaRPr lang="en-GB" sz="2000" dirty="0"/>
          </a:p>
          <a:p>
            <a:pPr marL="0" indent="0" algn="just">
              <a:lnSpc>
                <a:spcPct val="100000"/>
              </a:lnSpc>
              <a:buNone/>
            </a:pPr>
            <a:r>
              <a:rPr lang="en-GB" sz="2000" dirty="0"/>
              <a:t>Also, the values for units of A can only be integers.</a:t>
            </a:r>
          </a:p>
          <a:p>
            <a:pPr marL="0" indent="0" algn="just">
              <a:lnSpc>
                <a:spcPct val="100000"/>
              </a:lnSpc>
              <a:buNone/>
            </a:pPr>
            <a:r>
              <a:rPr lang="en-GB" sz="2000" dirty="0"/>
              <a:t>So we have two more constraints, </a:t>
            </a:r>
            <a:r>
              <a:rPr lang="en-GB" sz="2000" b="1" dirty="0"/>
              <a:t>X ≥ 0  &amp;  Y ≥ 0</a:t>
            </a:r>
            <a:endParaRPr lang="en-GB" sz="2000" dirty="0"/>
          </a:p>
          <a:p>
            <a:pPr marL="0" indent="0" algn="just">
              <a:lnSpc>
                <a:spcPct val="100000"/>
              </a:lnSpc>
              <a:buNone/>
            </a:pPr>
            <a:r>
              <a:rPr lang="en-GB" sz="2000" dirty="0"/>
              <a:t>For the company to make maximum profit, the above inequalities have to be satisfied.</a:t>
            </a:r>
          </a:p>
          <a:p>
            <a:pPr marL="0" indent="0" algn="just">
              <a:lnSpc>
                <a:spcPct val="100000"/>
              </a:lnSpc>
              <a:buNone/>
            </a:pPr>
            <a:r>
              <a:rPr lang="en-GB" sz="2000" b="1" dirty="0"/>
              <a:t>This is called formulating a real-world problem into a mathematical model.</a:t>
            </a:r>
            <a:endParaRPr lang="en-GB" sz="2000" dirty="0"/>
          </a:p>
          <a:p>
            <a:pPr marL="0" indent="0" algn="just">
              <a:lnSpc>
                <a:spcPct val="100000"/>
              </a:lnSpc>
              <a:buNone/>
            </a:pPr>
            <a:endParaRPr lang="en-GB" sz="2000" dirty="0"/>
          </a:p>
        </p:txBody>
      </p:sp>
    </p:spTree>
    <p:extLst>
      <p:ext uri="{BB962C8B-B14F-4D97-AF65-F5344CB8AC3E}">
        <p14:creationId xmlns:p14="http://schemas.microsoft.com/office/powerpoint/2010/main" val="1103043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Common terminologies used in Linear Programming</a:t>
            </a:r>
          </a:p>
        </p:txBody>
      </p:sp>
      <p:sp>
        <p:nvSpPr>
          <p:cNvPr id="3" name="Content Placeholder 2"/>
          <p:cNvSpPr>
            <a:spLocks noGrp="1"/>
          </p:cNvSpPr>
          <p:nvPr>
            <p:ph idx="1"/>
          </p:nvPr>
        </p:nvSpPr>
        <p:spPr/>
        <p:txBody>
          <a:bodyPr>
            <a:normAutofit fontScale="85000" lnSpcReduction="20000"/>
          </a:bodyPr>
          <a:lstStyle/>
          <a:p>
            <a:r>
              <a:rPr lang="en-GB" b="1" dirty="0"/>
              <a:t>Decision Variables: </a:t>
            </a:r>
            <a:r>
              <a:rPr lang="en-GB" dirty="0"/>
              <a:t>The decision variables are the variables which will decide my output. They represent my ultimate solution. To solve any problem, we first need to identify the decision variables. For the above example, the total number of units for A and B denoted by X &amp; Y respectively are my decision variables.</a:t>
            </a:r>
          </a:p>
          <a:p>
            <a:r>
              <a:rPr lang="en-GB" b="1" dirty="0"/>
              <a:t>Objective Function: </a:t>
            </a:r>
            <a:r>
              <a:rPr lang="en-GB" dirty="0"/>
              <a:t>It is defined as the objective of making decisions. In the above example, the company wishes to increase the total profit represented by Z. So, profit is my objective function.</a:t>
            </a:r>
          </a:p>
          <a:p>
            <a:r>
              <a:rPr lang="en-GB" b="1" dirty="0"/>
              <a:t>Constraints: </a:t>
            </a:r>
            <a:r>
              <a:rPr lang="en-GB" dirty="0"/>
              <a:t>The constraints are the restrictions or limitations on the decision variables. They usually limit the value of the decision variables. In the above example, the limit on the availability of resources Milk and Choco are my constraints.</a:t>
            </a:r>
          </a:p>
          <a:p>
            <a:r>
              <a:rPr lang="en-GB" b="1" dirty="0"/>
              <a:t>Non-negativity restriction: </a:t>
            </a:r>
            <a:r>
              <a:rPr lang="en-GB" dirty="0"/>
              <a:t>For all linear programs, the decision variables should always take non-negative values. Which means the values for decision variables should be greater than or equal to 0.</a:t>
            </a:r>
          </a:p>
          <a:p>
            <a:endParaRPr lang="en-GB" dirty="0"/>
          </a:p>
        </p:txBody>
      </p:sp>
    </p:spTree>
    <p:extLst>
      <p:ext uri="{BB962C8B-B14F-4D97-AF65-F5344CB8AC3E}">
        <p14:creationId xmlns:p14="http://schemas.microsoft.com/office/powerpoint/2010/main" val="3046762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Process to formulate a Linear Programming problem</a:t>
            </a:r>
          </a:p>
        </p:txBody>
      </p:sp>
      <p:sp>
        <p:nvSpPr>
          <p:cNvPr id="3" name="Content Placeholder 2"/>
          <p:cNvSpPr>
            <a:spLocks noGrp="1"/>
          </p:cNvSpPr>
          <p:nvPr>
            <p:ph idx="1"/>
          </p:nvPr>
        </p:nvSpPr>
        <p:spPr/>
        <p:txBody>
          <a:bodyPr>
            <a:normAutofit fontScale="92500" lnSpcReduction="10000"/>
          </a:bodyPr>
          <a:lstStyle/>
          <a:p>
            <a:pPr marL="0" indent="0" algn="just">
              <a:lnSpc>
                <a:spcPct val="110000"/>
              </a:lnSpc>
              <a:buNone/>
            </a:pPr>
            <a:r>
              <a:rPr lang="en-GB" dirty="0"/>
              <a:t>Let us look at the steps of defining a Linear Programming problem generically:</a:t>
            </a:r>
          </a:p>
          <a:p>
            <a:pPr marL="971550" lvl="1" indent="-514350" algn="just">
              <a:lnSpc>
                <a:spcPct val="110000"/>
              </a:lnSpc>
              <a:buFont typeface="+mj-lt"/>
              <a:buAutoNum type="arabicPeriod"/>
            </a:pPr>
            <a:r>
              <a:rPr lang="en-GB" dirty="0"/>
              <a:t>Identify the decision variables</a:t>
            </a:r>
          </a:p>
          <a:p>
            <a:pPr marL="971550" lvl="1" indent="-514350" algn="just">
              <a:lnSpc>
                <a:spcPct val="110000"/>
              </a:lnSpc>
              <a:buFont typeface="+mj-lt"/>
              <a:buAutoNum type="arabicPeriod"/>
            </a:pPr>
            <a:r>
              <a:rPr lang="en-GB" dirty="0"/>
              <a:t>Write the objective function</a:t>
            </a:r>
          </a:p>
          <a:p>
            <a:pPr marL="971550" lvl="1" indent="-514350" algn="just">
              <a:lnSpc>
                <a:spcPct val="110000"/>
              </a:lnSpc>
              <a:buFont typeface="+mj-lt"/>
              <a:buAutoNum type="arabicPeriod"/>
            </a:pPr>
            <a:r>
              <a:rPr lang="en-GB" dirty="0"/>
              <a:t>Mention the constraints</a:t>
            </a:r>
          </a:p>
          <a:p>
            <a:pPr marL="971550" lvl="1" indent="-514350" algn="just">
              <a:lnSpc>
                <a:spcPct val="110000"/>
              </a:lnSpc>
              <a:buFont typeface="+mj-lt"/>
              <a:buAutoNum type="arabicPeriod"/>
            </a:pPr>
            <a:r>
              <a:rPr lang="en-GB" dirty="0"/>
              <a:t>Explicitly state the non-negativity restriction</a:t>
            </a:r>
          </a:p>
          <a:p>
            <a:pPr marL="0" indent="0" algn="just">
              <a:lnSpc>
                <a:spcPct val="110000"/>
              </a:lnSpc>
              <a:buNone/>
            </a:pPr>
            <a:r>
              <a:rPr lang="en-GB" dirty="0"/>
              <a:t>For a problem to be a linear programming problem, the decision variables, objective function and constraints all have to be linear functions.</a:t>
            </a:r>
          </a:p>
          <a:p>
            <a:pPr marL="0" indent="0" algn="just">
              <a:lnSpc>
                <a:spcPct val="110000"/>
              </a:lnSpc>
              <a:buNone/>
            </a:pPr>
            <a:r>
              <a:rPr lang="en-GB" dirty="0"/>
              <a:t>If the all the three conditions are satisfied, it is called a </a:t>
            </a:r>
            <a:r>
              <a:rPr lang="en-GB" b="1" dirty="0"/>
              <a:t>Linear Programming Problem</a:t>
            </a:r>
            <a:r>
              <a:rPr lang="en-GB" dirty="0"/>
              <a:t>.</a:t>
            </a:r>
          </a:p>
          <a:p>
            <a:pPr marL="0" indent="0" algn="just">
              <a:lnSpc>
                <a:spcPct val="110000"/>
              </a:lnSpc>
              <a:buNone/>
            </a:pPr>
            <a:endParaRPr lang="en-GB" dirty="0"/>
          </a:p>
        </p:txBody>
      </p:sp>
    </p:spTree>
    <p:extLst>
      <p:ext uri="{BB962C8B-B14F-4D97-AF65-F5344CB8AC3E}">
        <p14:creationId xmlns:p14="http://schemas.microsoft.com/office/powerpoint/2010/main" val="3148004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Solve Linear Programs by Graphical Method</a:t>
            </a:r>
          </a:p>
        </p:txBody>
      </p:sp>
      <p:sp>
        <p:nvSpPr>
          <p:cNvPr id="3" name="Content Placeholder 2"/>
          <p:cNvSpPr>
            <a:spLocks noGrp="1"/>
          </p:cNvSpPr>
          <p:nvPr>
            <p:ph idx="1"/>
          </p:nvPr>
        </p:nvSpPr>
        <p:spPr/>
        <p:txBody>
          <a:bodyPr>
            <a:normAutofit fontScale="85000" lnSpcReduction="10000"/>
          </a:bodyPr>
          <a:lstStyle/>
          <a:p>
            <a:pPr marL="0" indent="0" algn="just">
              <a:lnSpc>
                <a:spcPct val="110000"/>
              </a:lnSpc>
              <a:buNone/>
            </a:pPr>
            <a:r>
              <a:rPr lang="en-GB" dirty="0"/>
              <a:t>A linear program can be solved by multiple methods. In this section, we are going to look at the Graphical method for solving a linear program. This method is used to solve a two variable linear program. If you have only two decision variables, you should use the graphical method to find the optimal solution.</a:t>
            </a:r>
          </a:p>
          <a:p>
            <a:pPr marL="0" indent="0" algn="just">
              <a:lnSpc>
                <a:spcPct val="110000"/>
              </a:lnSpc>
              <a:buNone/>
            </a:pPr>
            <a:r>
              <a:rPr lang="en-GB" dirty="0"/>
              <a:t>A graphical method involves formulating a set of linear inequalities subject to the constraints. Then the inequalities are plotted on a X-Y plane. Once we have plotted all the inequalities on a graph the intersecting region gives us a feasible region. The feasible region explains what all values our model can take. And it also gives us the optimal solution.</a:t>
            </a:r>
          </a:p>
          <a:p>
            <a:pPr marL="0" indent="0" algn="just">
              <a:lnSpc>
                <a:spcPct val="110000"/>
              </a:lnSpc>
              <a:buNone/>
            </a:pPr>
            <a:r>
              <a:rPr lang="en-GB" dirty="0"/>
              <a:t>Let’s understand this with the help of an example.</a:t>
            </a:r>
          </a:p>
          <a:p>
            <a:pPr marL="0" indent="0" algn="just">
              <a:lnSpc>
                <a:spcPct val="110000"/>
              </a:lnSpc>
              <a:buNone/>
            </a:pPr>
            <a:endParaRPr lang="en-GB" dirty="0"/>
          </a:p>
        </p:txBody>
      </p:sp>
    </p:spTree>
    <p:extLst>
      <p:ext uri="{BB962C8B-B14F-4D97-AF65-F5344CB8AC3E}">
        <p14:creationId xmlns:p14="http://schemas.microsoft.com/office/powerpoint/2010/main" val="2210922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Lets try this….</a:t>
            </a:r>
          </a:p>
        </p:txBody>
      </p:sp>
      <p:sp>
        <p:nvSpPr>
          <p:cNvPr id="3" name="Content Placeholder 2"/>
          <p:cNvSpPr>
            <a:spLocks noGrp="1"/>
          </p:cNvSpPr>
          <p:nvPr>
            <p:ph idx="1"/>
          </p:nvPr>
        </p:nvSpPr>
        <p:spPr/>
        <p:txBody>
          <a:bodyPr>
            <a:normAutofit/>
          </a:bodyPr>
          <a:lstStyle/>
          <a:p>
            <a:pPr marL="0" indent="0" algn="just">
              <a:buNone/>
            </a:pPr>
            <a:r>
              <a:rPr lang="en-GB" sz="2400" dirty="0"/>
              <a:t>A store has requested a manufacturer to produce pants and sports jackets.</a:t>
            </a:r>
          </a:p>
          <a:p>
            <a:pPr marL="0" indent="0" algn="just">
              <a:buNone/>
            </a:pPr>
            <a:r>
              <a:rPr lang="en-GB" sz="2400" dirty="0"/>
              <a:t>For materials, the manufacturer has 750 m</a:t>
            </a:r>
            <a:r>
              <a:rPr lang="en-GB" sz="2400" baseline="30000" dirty="0"/>
              <a:t>2</a:t>
            </a:r>
            <a:r>
              <a:rPr lang="en-GB" sz="2400" dirty="0"/>
              <a:t> of cotton textile and 1,000 m</a:t>
            </a:r>
            <a:r>
              <a:rPr lang="en-GB" sz="2400" baseline="30000" dirty="0"/>
              <a:t>2</a:t>
            </a:r>
            <a:r>
              <a:rPr lang="en-GB" sz="2400" dirty="0"/>
              <a:t> of polyester. Every pair of pants (1 unit) needs 1 m</a:t>
            </a:r>
            <a:r>
              <a:rPr lang="en-GB" sz="2400" baseline="30000" dirty="0"/>
              <a:t>2</a:t>
            </a:r>
            <a:r>
              <a:rPr lang="en-GB" sz="2400" dirty="0"/>
              <a:t> of cotton and 2 m</a:t>
            </a:r>
            <a:r>
              <a:rPr lang="en-GB" sz="2400" baseline="30000" dirty="0"/>
              <a:t>2</a:t>
            </a:r>
            <a:r>
              <a:rPr lang="en-GB" sz="2400" dirty="0"/>
              <a:t> of polyester. Every jacket needs 1.5 m</a:t>
            </a:r>
            <a:r>
              <a:rPr lang="en-GB" sz="2400" baseline="30000" dirty="0"/>
              <a:t>2</a:t>
            </a:r>
            <a:r>
              <a:rPr lang="en-GB" sz="2400" dirty="0"/>
              <a:t> of cotton and 1 m</a:t>
            </a:r>
            <a:r>
              <a:rPr lang="en-GB" sz="2400" baseline="30000" dirty="0"/>
              <a:t>2</a:t>
            </a:r>
            <a:r>
              <a:rPr lang="en-GB" sz="2400" dirty="0"/>
              <a:t> of polyester.</a:t>
            </a:r>
          </a:p>
          <a:p>
            <a:pPr marL="0" indent="0" algn="just">
              <a:buNone/>
            </a:pPr>
            <a:r>
              <a:rPr lang="en-GB" sz="2400" dirty="0"/>
              <a:t>The price of the pants is fixed at $50 and the jacket, $40.</a:t>
            </a:r>
          </a:p>
          <a:p>
            <a:pPr marL="0" indent="0" algn="just">
              <a:buNone/>
            </a:pPr>
            <a:r>
              <a:rPr lang="en-GB" sz="2400" dirty="0"/>
              <a:t>What is the number of pants and jackets that the manufacturer must give to the stores so that these items obtain a maximum sale?</a:t>
            </a:r>
          </a:p>
          <a:p>
            <a:pPr marL="0" indent="0" algn="just">
              <a:buNone/>
            </a:pPr>
            <a:endParaRPr lang="en-GB" sz="2400" dirty="0"/>
          </a:p>
        </p:txBody>
      </p:sp>
    </p:spTree>
    <p:extLst>
      <p:ext uri="{BB962C8B-B14F-4D97-AF65-F5344CB8AC3E}">
        <p14:creationId xmlns:p14="http://schemas.microsoft.com/office/powerpoint/2010/main" val="4045900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Solution</a:t>
            </a:r>
          </a:p>
        </p:txBody>
      </p:sp>
      <p:sp>
        <p:nvSpPr>
          <p:cNvPr id="3" name="Content Placeholder 2"/>
          <p:cNvSpPr>
            <a:spLocks noGrp="1"/>
          </p:cNvSpPr>
          <p:nvPr>
            <p:ph idx="1"/>
          </p:nvPr>
        </p:nvSpPr>
        <p:spPr>
          <a:xfrm>
            <a:off x="904188" y="1514540"/>
            <a:ext cx="10515600" cy="4966942"/>
          </a:xfrm>
        </p:spPr>
        <p:txBody>
          <a:bodyPr>
            <a:noAutofit/>
          </a:bodyPr>
          <a:lstStyle/>
          <a:p>
            <a:pPr marL="0" indent="0">
              <a:buNone/>
            </a:pPr>
            <a:r>
              <a:rPr lang="en-GB" sz="1800" dirty="0"/>
              <a:t>Choose the unknowns.</a:t>
            </a:r>
          </a:p>
          <a:p>
            <a:r>
              <a:rPr lang="en-GB" sz="1800" dirty="0"/>
              <a:t>x = number of pants</a:t>
            </a:r>
          </a:p>
          <a:p>
            <a:r>
              <a:rPr lang="en-GB" sz="1800" dirty="0"/>
              <a:t>y = number of jackets</a:t>
            </a:r>
          </a:p>
          <a:p>
            <a:pPr marL="0" indent="0">
              <a:buNone/>
            </a:pPr>
            <a:r>
              <a:rPr lang="en-GB" sz="1800" dirty="0"/>
              <a:t>Write the objective function.</a:t>
            </a:r>
          </a:p>
          <a:p>
            <a:pPr marL="0" indent="0" algn="ctr">
              <a:buNone/>
            </a:pPr>
            <a:r>
              <a:rPr lang="en-GB" sz="1800" b="1" dirty="0"/>
              <a:t>f(</a:t>
            </a:r>
            <a:r>
              <a:rPr lang="en-GB" sz="1800" b="1" dirty="0" err="1"/>
              <a:t>x,y</a:t>
            </a:r>
            <a:r>
              <a:rPr lang="en-GB" sz="1800" b="1" dirty="0"/>
              <a:t>)= 50x + 40y</a:t>
            </a:r>
          </a:p>
          <a:p>
            <a:pPr marL="0" indent="0">
              <a:buNone/>
            </a:pPr>
            <a:r>
              <a:rPr lang="en-GB" sz="1800" dirty="0"/>
              <a:t>Write the constraints as a system of inequalities.</a:t>
            </a:r>
          </a:p>
          <a:p>
            <a:pPr marL="0" indent="0">
              <a:buNone/>
            </a:pPr>
            <a:r>
              <a:rPr lang="en-GB" sz="1800" dirty="0"/>
              <a:t>To write the constraints, use a table:</a:t>
            </a:r>
          </a:p>
          <a:p>
            <a:pPr marL="0" indent="0">
              <a:buNone/>
            </a:pPr>
            <a:endParaRPr lang="en-GB" sz="1800" dirty="0"/>
          </a:p>
          <a:p>
            <a:pPr marL="0" indent="0">
              <a:buNone/>
            </a:pPr>
            <a:r>
              <a:rPr lang="en-GB" sz="1800" dirty="0"/>
              <a:t>x + 1.5y =&lt; 750   -&gt;   </a:t>
            </a:r>
            <a:r>
              <a:rPr lang="en-GB" sz="1800" b="1" dirty="0"/>
              <a:t>2x + 3y =&lt; 1500 ( Multiply by 2)</a:t>
            </a:r>
          </a:p>
          <a:p>
            <a:pPr marL="0" indent="0">
              <a:buNone/>
            </a:pPr>
            <a:r>
              <a:rPr lang="en-GB" sz="1800" b="1" dirty="0"/>
              <a:t>2x + y =&lt; 1000</a:t>
            </a:r>
          </a:p>
          <a:p>
            <a:pPr marL="0" indent="0">
              <a:buNone/>
            </a:pPr>
            <a:r>
              <a:rPr lang="en-GB" sz="1800" dirty="0"/>
              <a:t>As the number of pants and jackets are </a:t>
            </a:r>
            <a:r>
              <a:rPr lang="en-GB" sz="1800" b="1" dirty="0"/>
              <a:t>natural numbers</a:t>
            </a:r>
            <a:r>
              <a:rPr lang="en-GB" sz="1800" dirty="0"/>
              <a:t>, there are two more constraints:</a:t>
            </a:r>
          </a:p>
          <a:p>
            <a:pPr marL="0" indent="0">
              <a:buNone/>
            </a:pPr>
            <a:r>
              <a:rPr lang="en-GB" sz="1800" dirty="0"/>
              <a:t>X &gt;= O</a:t>
            </a:r>
          </a:p>
          <a:p>
            <a:pPr marL="0" indent="0">
              <a:buNone/>
            </a:pPr>
            <a:r>
              <a:rPr lang="en-GB" sz="1800" dirty="0"/>
              <a:t>Y &gt;= O</a:t>
            </a:r>
          </a:p>
        </p:txBody>
      </p:sp>
      <p:graphicFrame>
        <p:nvGraphicFramePr>
          <p:cNvPr id="37" name="Table 36"/>
          <p:cNvGraphicFramePr>
            <a:graphicFrameLocks noGrp="1"/>
          </p:cNvGraphicFramePr>
          <p:nvPr>
            <p:extLst>
              <p:ext uri="{D42A27DB-BD31-4B8C-83A1-F6EECF244321}">
                <p14:modId xmlns:p14="http://schemas.microsoft.com/office/powerpoint/2010/main" val="3575886605"/>
              </p:ext>
            </p:extLst>
          </p:nvPr>
        </p:nvGraphicFramePr>
        <p:xfrm>
          <a:off x="6387352" y="3913188"/>
          <a:ext cx="4966444" cy="937260"/>
        </p:xfrm>
        <a:graphic>
          <a:graphicData uri="http://schemas.openxmlformats.org/drawingml/2006/table">
            <a:tbl>
              <a:tblPr/>
              <a:tblGrid>
                <a:gridCol w="1241611">
                  <a:extLst>
                    <a:ext uri="{9D8B030D-6E8A-4147-A177-3AD203B41FA5}">
                      <a16:colId xmlns:a16="http://schemas.microsoft.com/office/drawing/2014/main" val="20000"/>
                    </a:ext>
                  </a:extLst>
                </a:gridCol>
                <a:gridCol w="1241611">
                  <a:extLst>
                    <a:ext uri="{9D8B030D-6E8A-4147-A177-3AD203B41FA5}">
                      <a16:colId xmlns:a16="http://schemas.microsoft.com/office/drawing/2014/main" val="20001"/>
                    </a:ext>
                  </a:extLst>
                </a:gridCol>
                <a:gridCol w="1241611">
                  <a:extLst>
                    <a:ext uri="{9D8B030D-6E8A-4147-A177-3AD203B41FA5}">
                      <a16:colId xmlns:a16="http://schemas.microsoft.com/office/drawing/2014/main" val="20002"/>
                    </a:ext>
                  </a:extLst>
                </a:gridCol>
                <a:gridCol w="1241611">
                  <a:extLst>
                    <a:ext uri="{9D8B030D-6E8A-4147-A177-3AD203B41FA5}">
                      <a16:colId xmlns:a16="http://schemas.microsoft.com/office/drawing/2014/main" val="20003"/>
                    </a:ext>
                  </a:extLst>
                </a:gridCol>
              </a:tblGrid>
              <a:tr h="0">
                <a:tc>
                  <a:txBody>
                    <a:bodyPr/>
                    <a:lstStyle/>
                    <a:p>
                      <a:endParaRPr lang="en-GB" b="1" dirty="0">
                        <a:effectLst/>
                      </a:endParaRPr>
                    </a:p>
                  </a:txBody>
                  <a:tcPr marL="63500" marR="63500" marT="19050" marB="19050" anchor="ctr">
                    <a:lnL w="6350" cap="flat" cmpd="sng" algn="ctr">
                      <a:solidFill>
                        <a:srgbClr val="999999"/>
                      </a:solidFill>
                      <a:prstDash val="solid"/>
                      <a:round/>
                      <a:headEnd type="none" w="med" len="med"/>
                      <a:tailEnd type="none" w="med" len="med"/>
                    </a:lnL>
                    <a:lnR w="6350" cap="flat" cmpd="sng" algn="ctr">
                      <a:solidFill>
                        <a:srgbClr val="C9DC8F"/>
                      </a:solidFill>
                      <a:prstDash val="solid"/>
                      <a:round/>
                      <a:headEnd type="none" w="med" len="med"/>
                      <a:tailEnd type="none" w="med" len="med"/>
                    </a:lnR>
                    <a:lnT w="6350" cap="flat" cmpd="sng" algn="ctr">
                      <a:solidFill>
                        <a:srgbClr val="999999"/>
                      </a:solidFill>
                      <a:prstDash val="solid"/>
                      <a:round/>
                      <a:headEnd type="none" w="med" len="med"/>
                      <a:tailEnd type="none" w="med" len="med"/>
                    </a:lnT>
                    <a:lnB w="6350" cap="flat" cmpd="sng" algn="ctr">
                      <a:solidFill>
                        <a:srgbClr val="C9DC8F"/>
                      </a:solidFill>
                      <a:prstDash val="solid"/>
                      <a:round/>
                      <a:headEnd type="none" w="med" len="med"/>
                      <a:tailEnd type="none" w="med" len="med"/>
                    </a:lnB>
                  </a:tcPr>
                </a:tc>
                <a:tc>
                  <a:txBody>
                    <a:bodyPr/>
                    <a:lstStyle/>
                    <a:p>
                      <a:r>
                        <a:rPr lang="en-GB" b="1">
                          <a:effectLst/>
                        </a:rPr>
                        <a:t>pants</a:t>
                      </a:r>
                    </a:p>
                  </a:txBody>
                  <a:tcPr marL="63500" marR="63500" marT="19050" marB="19050" anchor="ctr">
                    <a:lnL w="6350" cap="flat" cmpd="sng" algn="ctr">
                      <a:solidFill>
                        <a:srgbClr val="C9DC8F"/>
                      </a:solidFill>
                      <a:prstDash val="solid"/>
                      <a:round/>
                      <a:headEnd type="none" w="med" len="med"/>
                      <a:tailEnd type="none" w="med" len="med"/>
                    </a:lnL>
                    <a:lnR w="6350" cap="flat" cmpd="sng" algn="ctr">
                      <a:solidFill>
                        <a:srgbClr val="C9DC8F"/>
                      </a:solidFill>
                      <a:prstDash val="solid"/>
                      <a:round/>
                      <a:headEnd type="none" w="med" len="med"/>
                      <a:tailEnd type="none" w="med" len="med"/>
                    </a:lnR>
                    <a:lnT w="6350" cap="flat" cmpd="sng" algn="ctr">
                      <a:solidFill>
                        <a:srgbClr val="C9DC8F"/>
                      </a:solidFill>
                      <a:prstDash val="solid"/>
                      <a:round/>
                      <a:headEnd type="none" w="med" len="med"/>
                      <a:tailEnd type="none" w="med" len="med"/>
                    </a:lnT>
                    <a:lnB w="6350" cap="flat" cmpd="sng" algn="ctr">
                      <a:solidFill>
                        <a:srgbClr val="999999"/>
                      </a:solidFill>
                      <a:prstDash val="solid"/>
                      <a:round/>
                      <a:headEnd type="none" w="med" len="med"/>
                      <a:tailEnd type="none" w="med" len="med"/>
                    </a:lnB>
                    <a:solidFill>
                      <a:srgbClr val="F9FBF4"/>
                    </a:solidFill>
                  </a:tcPr>
                </a:tc>
                <a:tc>
                  <a:txBody>
                    <a:bodyPr/>
                    <a:lstStyle/>
                    <a:p>
                      <a:r>
                        <a:rPr lang="en-GB" b="1" dirty="0">
                          <a:effectLst/>
                        </a:rPr>
                        <a:t>jackets</a:t>
                      </a:r>
                    </a:p>
                  </a:txBody>
                  <a:tcPr marL="63500" marR="63500" marT="19050" marB="19050" anchor="ctr">
                    <a:lnL w="6350" cap="flat" cmpd="sng" algn="ctr">
                      <a:solidFill>
                        <a:srgbClr val="C9DC8F"/>
                      </a:solidFill>
                      <a:prstDash val="solid"/>
                      <a:round/>
                      <a:headEnd type="none" w="med" len="med"/>
                      <a:tailEnd type="none" w="med" len="med"/>
                    </a:lnL>
                    <a:lnR w="6350" cap="flat" cmpd="sng" algn="ctr">
                      <a:solidFill>
                        <a:srgbClr val="C9DC8F"/>
                      </a:solidFill>
                      <a:prstDash val="solid"/>
                      <a:round/>
                      <a:headEnd type="none" w="med" len="med"/>
                      <a:tailEnd type="none" w="med" len="med"/>
                    </a:lnR>
                    <a:lnT w="6350" cap="flat" cmpd="sng" algn="ctr">
                      <a:solidFill>
                        <a:srgbClr val="C9DC8F"/>
                      </a:solidFill>
                      <a:prstDash val="solid"/>
                      <a:round/>
                      <a:headEnd type="none" w="med" len="med"/>
                      <a:tailEnd type="none" w="med" len="med"/>
                    </a:lnT>
                    <a:lnB w="6350" cap="flat" cmpd="sng" algn="ctr">
                      <a:solidFill>
                        <a:srgbClr val="999999"/>
                      </a:solidFill>
                      <a:prstDash val="solid"/>
                      <a:round/>
                      <a:headEnd type="none" w="med" len="med"/>
                      <a:tailEnd type="none" w="med" len="med"/>
                    </a:lnB>
                    <a:solidFill>
                      <a:srgbClr val="F9FBF4"/>
                    </a:solidFill>
                  </a:tcPr>
                </a:tc>
                <a:tc>
                  <a:txBody>
                    <a:bodyPr/>
                    <a:lstStyle/>
                    <a:p>
                      <a:r>
                        <a:rPr lang="en-GB" b="1">
                          <a:effectLst/>
                        </a:rPr>
                        <a:t>available</a:t>
                      </a:r>
                    </a:p>
                  </a:txBody>
                  <a:tcPr marL="63500" marR="63500" marT="19050" marB="19050" anchor="ctr">
                    <a:lnL w="6350" cap="flat" cmpd="sng" algn="ctr">
                      <a:solidFill>
                        <a:srgbClr val="C9DC8F"/>
                      </a:solidFill>
                      <a:prstDash val="solid"/>
                      <a:round/>
                      <a:headEnd type="none" w="med" len="med"/>
                      <a:tailEnd type="none" w="med" len="med"/>
                    </a:lnL>
                    <a:lnR w="6350" cap="flat" cmpd="sng" algn="ctr">
                      <a:solidFill>
                        <a:srgbClr val="C9DC8F"/>
                      </a:solidFill>
                      <a:prstDash val="solid"/>
                      <a:round/>
                      <a:headEnd type="none" w="med" len="med"/>
                      <a:tailEnd type="none" w="med" len="med"/>
                    </a:lnR>
                    <a:lnT w="6350" cap="flat" cmpd="sng" algn="ctr">
                      <a:solidFill>
                        <a:srgbClr val="C9DC8F"/>
                      </a:solidFill>
                      <a:prstDash val="solid"/>
                      <a:round/>
                      <a:headEnd type="none" w="med" len="med"/>
                      <a:tailEnd type="none" w="med" len="med"/>
                    </a:lnT>
                    <a:lnB w="6350" cap="flat" cmpd="sng" algn="ctr">
                      <a:solidFill>
                        <a:srgbClr val="999999"/>
                      </a:solidFill>
                      <a:prstDash val="solid"/>
                      <a:round/>
                      <a:headEnd type="none" w="med" len="med"/>
                      <a:tailEnd type="none" w="med" len="med"/>
                    </a:lnB>
                    <a:solidFill>
                      <a:srgbClr val="F9FBF4"/>
                    </a:solidFill>
                  </a:tcPr>
                </a:tc>
                <a:extLst>
                  <a:ext uri="{0D108BD9-81ED-4DB2-BD59-A6C34878D82A}">
                    <a16:rowId xmlns:a16="http://schemas.microsoft.com/office/drawing/2014/main" val="10000"/>
                  </a:ext>
                </a:extLst>
              </a:tr>
              <a:tr h="0">
                <a:tc>
                  <a:txBody>
                    <a:bodyPr/>
                    <a:lstStyle/>
                    <a:p>
                      <a:r>
                        <a:rPr lang="en-GB" b="1" dirty="0">
                          <a:effectLst/>
                        </a:rPr>
                        <a:t>cotton</a:t>
                      </a:r>
                    </a:p>
                  </a:txBody>
                  <a:tcPr marL="63500" marR="63500" marT="19050" marB="19050" anchor="ctr">
                    <a:lnL w="6350" cap="flat" cmpd="sng" algn="ctr">
                      <a:solidFill>
                        <a:srgbClr val="C9DC8F"/>
                      </a:solidFill>
                      <a:prstDash val="solid"/>
                      <a:round/>
                      <a:headEnd type="none" w="med" len="med"/>
                      <a:tailEnd type="none" w="med" len="med"/>
                    </a:lnL>
                    <a:lnR w="6350" cap="flat" cmpd="sng" algn="ctr">
                      <a:solidFill>
                        <a:srgbClr val="999999"/>
                      </a:solidFill>
                      <a:prstDash val="solid"/>
                      <a:round/>
                      <a:headEnd type="none" w="med" len="med"/>
                      <a:tailEnd type="none" w="med" len="med"/>
                    </a:lnR>
                    <a:lnT w="6350" cap="flat" cmpd="sng" algn="ctr">
                      <a:solidFill>
                        <a:srgbClr val="C9DC8F"/>
                      </a:solidFill>
                      <a:prstDash val="solid"/>
                      <a:round/>
                      <a:headEnd type="none" w="med" len="med"/>
                      <a:tailEnd type="none" w="med" len="med"/>
                    </a:lnT>
                    <a:lnB w="6350" cap="flat" cmpd="sng" algn="ctr">
                      <a:solidFill>
                        <a:srgbClr val="C9DC8F"/>
                      </a:solidFill>
                      <a:prstDash val="solid"/>
                      <a:round/>
                      <a:headEnd type="none" w="med" len="med"/>
                      <a:tailEnd type="none" w="med" len="med"/>
                    </a:lnB>
                    <a:solidFill>
                      <a:srgbClr val="F9FBF4"/>
                    </a:solidFill>
                  </a:tcPr>
                </a:tc>
                <a:tc>
                  <a:txBody>
                    <a:bodyPr/>
                    <a:lstStyle/>
                    <a:p>
                      <a:r>
                        <a:rPr lang="en-GB" b="1" dirty="0">
                          <a:effectLst/>
                        </a:rPr>
                        <a:t>1</a:t>
                      </a:r>
                    </a:p>
                  </a:txBody>
                  <a:tcPr marL="63500" marR="63500" marT="19050" marB="19050" anchor="ctr">
                    <a:lnL w="6350" cap="flat" cmpd="sng" algn="ctr">
                      <a:solidFill>
                        <a:srgbClr val="999999"/>
                      </a:solidFill>
                      <a:prstDash val="solid"/>
                      <a:round/>
                      <a:headEnd type="none" w="med" len="med"/>
                      <a:tailEnd type="none" w="med" len="med"/>
                    </a:lnL>
                    <a:lnR w="6350" cap="flat" cmpd="sng" algn="ctr">
                      <a:solidFill>
                        <a:srgbClr val="999999"/>
                      </a:solidFill>
                      <a:prstDash val="solid"/>
                      <a:round/>
                      <a:headEnd type="none" w="med" len="med"/>
                      <a:tailEnd type="none" w="med" len="med"/>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r>
                        <a:rPr lang="en-GB" b="1" dirty="0">
                          <a:effectLst/>
                        </a:rPr>
                        <a:t>1.5</a:t>
                      </a:r>
                    </a:p>
                  </a:txBody>
                  <a:tcPr marL="63500" marR="63500" marT="19050" marB="19050" anchor="ctr">
                    <a:lnL w="6350" cap="flat" cmpd="sng" algn="ctr">
                      <a:solidFill>
                        <a:srgbClr val="999999"/>
                      </a:solidFill>
                      <a:prstDash val="solid"/>
                      <a:round/>
                      <a:headEnd type="none" w="med" len="med"/>
                      <a:tailEnd type="none" w="med" len="med"/>
                    </a:lnL>
                    <a:lnR w="6350" cap="flat" cmpd="sng" algn="ctr">
                      <a:solidFill>
                        <a:srgbClr val="999999"/>
                      </a:solidFill>
                      <a:prstDash val="solid"/>
                      <a:round/>
                      <a:headEnd type="none" w="med" len="med"/>
                      <a:tailEnd type="none" w="med" len="med"/>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r>
                        <a:rPr lang="en-GB" b="1" dirty="0">
                          <a:effectLst/>
                        </a:rPr>
                        <a:t>750</a:t>
                      </a:r>
                    </a:p>
                  </a:txBody>
                  <a:tcPr marL="63500" marR="63500" marT="19050" marB="19050" anchor="ctr">
                    <a:lnL w="6350" cap="flat" cmpd="sng" algn="ctr">
                      <a:solidFill>
                        <a:srgbClr val="999999"/>
                      </a:solidFill>
                      <a:prstDash val="solid"/>
                      <a:round/>
                      <a:headEnd type="none" w="med" len="med"/>
                      <a:tailEnd type="none" w="med" len="med"/>
                    </a:lnL>
                    <a:lnR w="6350" cap="flat" cmpd="sng" algn="ctr">
                      <a:solidFill>
                        <a:srgbClr val="999999"/>
                      </a:solidFill>
                      <a:prstDash val="solid"/>
                      <a:round/>
                      <a:headEnd type="none" w="med" len="med"/>
                      <a:tailEnd type="none" w="med" len="med"/>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r>
                        <a:rPr lang="en-GB" b="1" dirty="0">
                          <a:effectLst/>
                        </a:rPr>
                        <a:t>polyester</a:t>
                      </a:r>
                    </a:p>
                  </a:txBody>
                  <a:tcPr marL="63500" marR="63500" marT="19050" marB="19050" anchor="ctr">
                    <a:lnL w="6350" cap="flat" cmpd="sng" algn="ctr">
                      <a:solidFill>
                        <a:srgbClr val="C9DC8F"/>
                      </a:solidFill>
                      <a:prstDash val="solid"/>
                      <a:round/>
                      <a:headEnd type="none" w="med" len="med"/>
                      <a:tailEnd type="none" w="med" len="med"/>
                    </a:lnL>
                    <a:lnR w="6350" cap="flat" cmpd="sng" algn="ctr">
                      <a:solidFill>
                        <a:srgbClr val="999999"/>
                      </a:solidFill>
                      <a:prstDash val="solid"/>
                      <a:round/>
                      <a:headEnd type="none" w="med" len="med"/>
                      <a:tailEnd type="none" w="med" len="med"/>
                    </a:lnR>
                    <a:lnT w="6350" cap="flat" cmpd="sng" algn="ctr">
                      <a:solidFill>
                        <a:srgbClr val="C9DC8F"/>
                      </a:solidFill>
                      <a:prstDash val="solid"/>
                      <a:round/>
                      <a:headEnd type="none" w="med" len="med"/>
                      <a:tailEnd type="none" w="med" len="med"/>
                    </a:lnT>
                    <a:lnB w="6350" cap="flat" cmpd="sng" algn="ctr">
                      <a:solidFill>
                        <a:srgbClr val="C9DC8F"/>
                      </a:solidFill>
                      <a:prstDash val="solid"/>
                      <a:round/>
                      <a:headEnd type="none" w="med" len="med"/>
                      <a:tailEnd type="none" w="med" len="med"/>
                    </a:lnB>
                    <a:solidFill>
                      <a:srgbClr val="F9FBF4"/>
                    </a:solidFill>
                  </a:tcPr>
                </a:tc>
                <a:tc>
                  <a:txBody>
                    <a:bodyPr/>
                    <a:lstStyle/>
                    <a:p>
                      <a:r>
                        <a:rPr lang="en-GB" b="1">
                          <a:effectLst/>
                        </a:rPr>
                        <a:t>2</a:t>
                      </a:r>
                    </a:p>
                  </a:txBody>
                  <a:tcPr marL="63500" marR="63500" marT="19050" marB="19050" anchor="ctr">
                    <a:lnL w="6350" cap="flat" cmpd="sng" algn="ctr">
                      <a:solidFill>
                        <a:srgbClr val="999999"/>
                      </a:solidFill>
                      <a:prstDash val="solid"/>
                      <a:round/>
                      <a:headEnd type="none" w="med" len="med"/>
                      <a:tailEnd type="none" w="med" len="med"/>
                    </a:lnL>
                    <a:lnR w="6350" cap="flat" cmpd="sng" algn="ctr">
                      <a:solidFill>
                        <a:srgbClr val="999999"/>
                      </a:solidFill>
                      <a:prstDash val="solid"/>
                      <a:round/>
                      <a:headEnd type="none" w="med" len="med"/>
                      <a:tailEnd type="none" w="med" len="med"/>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r>
                        <a:rPr lang="en-GB" b="1" dirty="0">
                          <a:effectLst/>
                        </a:rPr>
                        <a:t>1</a:t>
                      </a:r>
                    </a:p>
                  </a:txBody>
                  <a:tcPr marL="63500" marR="63500" marT="19050" marB="19050" anchor="ctr">
                    <a:lnL w="6350" cap="flat" cmpd="sng" algn="ctr">
                      <a:solidFill>
                        <a:srgbClr val="999999"/>
                      </a:solidFill>
                      <a:prstDash val="solid"/>
                      <a:round/>
                      <a:headEnd type="none" w="med" len="med"/>
                      <a:tailEnd type="none" w="med" len="med"/>
                    </a:lnL>
                    <a:lnR w="6350" cap="flat" cmpd="sng" algn="ctr">
                      <a:solidFill>
                        <a:srgbClr val="999999"/>
                      </a:solidFill>
                      <a:prstDash val="solid"/>
                      <a:round/>
                      <a:headEnd type="none" w="med" len="med"/>
                      <a:tailEnd type="none" w="med" len="med"/>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tc>
                  <a:txBody>
                    <a:bodyPr/>
                    <a:lstStyle/>
                    <a:p>
                      <a:r>
                        <a:rPr lang="en-GB" b="1" dirty="0">
                          <a:effectLst/>
                        </a:rPr>
                        <a:t>1,000</a:t>
                      </a:r>
                    </a:p>
                  </a:txBody>
                  <a:tcPr marL="63500" marR="63500" marT="19050" marB="19050" anchor="ctr">
                    <a:lnL w="6350" cap="flat" cmpd="sng" algn="ctr">
                      <a:solidFill>
                        <a:srgbClr val="999999"/>
                      </a:solidFill>
                      <a:prstDash val="solid"/>
                      <a:round/>
                      <a:headEnd type="none" w="med" len="med"/>
                      <a:tailEnd type="none" w="med" len="med"/>
                    </a:lnL>
                    <a:lnR w="6350" cap="flat" cmpd="sng" algn="ctr">
                      <a:solidFill>
                        <a:srgbClr val="999999"/>
                      </a:solidFill>
                      <a:prstDash val="solid"/>
                      <a:round/>
                      <a:headEnd type="none" w="med" len="med"/>
                      <a:tailEnd type="none" w="med" len="med"/>
                    </a:lnR>
                    <a:lnT w="6350" cap="flat" cmpd="sng" algn="ctr">
                      <a:solidFill>
                        <a:srgbClr val="999999"/>
                      </a:solidFill>
                      <a:prstDash val="solid"/>
                      <a:round/>
                      <a:headEnd type="none" w="med" len="med"/>
                      <a:tailEnd type="none" w="med" len="med"/>
                    </a:lnT>
                    <a:lnB w="63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9" name="Rectangle 38"/>
          <p:cNvSpPr>
            <a:spLocks noChangeArrowheads="1"/>
          </p:cNvSpPr>
          <p:nvPr/>
        </p:nvSpPr>
        <p:spPr bwMode="auto">
          <a:xfrm>
            <a:off x="311772300" y="43068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96875"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396875"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Verdana" panose="020B0604030504040204" pitchFamily="34" charset="0"/>
              </a:rPr>
              <a:t>To write the constraints, use a table:</a:t>
            </a:r>
            <a:endParaRPr kumimoji="0" lang="en-US" sz="800" b="0" i="0" u="none" strike="noStrike" cap="none" normalizeH="0" baseline="0">
              <a:ln>
                <a:noFill/>
              </a:ln>
              <a:solidFill>
                <a:schemeClr val="tx1"/>
              </a:solidFill>
              <a:effectLst/>
            </a:endParaRPr>
          </a:p>
          <a:p>
            <a:pPr marL="0" marR="0" lvl="0" indent="396875"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anose="020B0604020202020204" pitchFamily="34" charset="0"/>
            </a:endParaRPr>
          </a:p>
        </p:txBody>
      </p:sp>
      <p:sp>
        <p:nvSpPr>
          <p:cNvPr id="40" name="Rectangle 39"/>
          <p:cNvSpPr>
            <a:spLocks noChangeArrowheads="1"/>
          </p:cNvSpPr>
          <p:nvPr/>
        </p:nvSpPr>
        <p:spPr bwMode="auto">
          <a:xfrm>
            <a:off x="777773400" y="39131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96875"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Verdana" panose="020B0604030504040204" pitchFamily="34" charset="0"/>
              </a:rPr>
              <a:t>x + 1.5y ≤ 750    </a:t>
            </a:r>
            <a:r>
              <a:rPr kumimoji="0" lang="en-US" sz="900" b="1" i="0" u="none" strike="noStrike" cap="none" normalizeH="0" baseline="0">
                <a:ln>
                  <a:noFill/>
                </a:ln>
                <a:solidFill>
                  <a:srgbClr val="000000"/>
                </a:solidFill>
                <a:effectLst/>
                <a:latin typeface="Verdana" panose="020B0604030504040204" pitchFamily="34" charset="0"/>
              </a:rPr>
              <a:t>2x+3y ≤ 1500</a:t>
            </a:r>
            <a:endParaRPr kumimoji="0" lang="en-US" sz="900" b="0" i="0" u="none" strike="noStrike" cap="none" normalizeH="0" baseline="0">
              <a:ln>
                <a:noFill/>
              </a:ln>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3314101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5929" y="538843"/>
            <a:ext cx="6917878" cy="4691063"/>
          </a:xfrm>
        </p:spPr>
        <p:txBody>
          <a:bodyPr>
            <a:noAutofit/>
          </a:bodyPr>
          <a:lstStyle/>
          <a:p>
            <a:pPr marL="0" indent="0" algn="justLow">
              <a:buNone/>
            </a:pPr>
            <a:r>
              <a:rPr lang="en-GB" sz="2400" b="1" dirty="0"/>
              <a:t>Find the set of </a:t>
            </a:r>
            <a:r>
              <a:rPr lang="en-GB" sz="2400" b="1" u="sng" dirty="0"/>
              <a:t>feasible solutions</a:t>
            </a:r>
            <a:r>
              <a:rPr lang="en-GB" sz="2400" b="1" dirty="0"/>
              <a:t> that graphically represent the constraints.</a:t>
            </a:r>
            <a:endParaRPr lang="en-GB" sz="2400" dirty="0"/>
          </a:p>
          <a:p>
            <a:pPr marL="0" indent="0" algn="justLow">
              <a:buNone/>
            </a:pPr>
            <a:r>
              <a:rPr lang="en-GB" sz="2400" dirty="0"/>
              <a:t>Represent the constraints graphically.</a:t>
            </a:r>
          </a:p>
          <a:p>
            <a:pPr marL="0" indent="0" algn="justLow">
              <a:buNone/>
            </a:pPr>
            <a:r>
              <a:rPr lang="en-GB" sz="2400" dirty="0"/>
              <a:t>As x ≥ 0 and y ≥ 0, work in the first quadrant.</a:t>
            </a:r>
          </a:p>
          <a:p>
            <a:pPr marL="0" indent="0" algn="justLow">
              <a:buNone/>
            </a:pPr>
            <a:r>
              <a:rPr lang="en-GB" sz="2400" dirty="0"/>
              <a:t>Represent the straight lines from their points of intersection with the axes.</a:t>
            </a:r>
          </a:p>
          <a:p>
            <a:pPr marL="0" indent="0" algn="justLow">
              <a:buNone/>
            </a:pPr>
            <a:r>
              <a:rPr lang="en-GB" sz="2400" b="1" u="sng" dirty="0"/>
              <a:t>Solve the in-equation graphically</a:t>
            </a:r>
            <a:r>
              <a:rPr lang="en-GB" sz="2400" dirty="0"/>
              <a:t> </a:t>
            </a:r>
          </a:p>
          <a:p>
            <a:pPr marL="0" indent="0" algn="justLow">
              <a:buNone/>
            </a:pPr>
            <a:r>
              <a:rPr lang="en-GB" sz="2400" dirty="0"/>
              <a:t>2x +3y ≤ 1500, and take a point on the plane, for example (0,0).</a:t>
            </a:r>
          </a:p>
          <a:p>
            <a:pPr marL="0" indent="0" algn="ctr">
              <a:buNone/>
            </a:pPr>
            <a:r>
              <a:rPr lang="en-GB" sz="2400" b="1" dirty="0"/>
              <a:t>2 * 0 + 3 * 0 =&lt; 1500</a:t>
            </a:r>
          </a:p>
          <a:p>
            <a:pPr marL="0" indent="0">
              <a:buNone/>
            </a:pPr>
            <a:r>
              <a:rPr lang="en-GB" sz="2400" dirty="0"/>
              <a:t>Since 0 ≤ 1,500 then the point (0,0) is in the half plane where the inequality is satisfied.</a:t>
            </a:r>
          </a:p>
          <a:p>
            <a:pPr marL="0" indent="0">
              <a:buNone/>
            </a:pPr>
            <a:r>
              <a:rPr lang="en-GB" sz="2400" dirty="0"/>
              <a:t>Similarly, solve 2x + y ≤ 1,000.</a:t>
            </a:r>
          </a:p>
          <a:p>
            <a:pPr marL="0" indent="0" algn="ctr">
              <a:buNone/>
            </a:pPr>
            <a:r>
              <a:rPr lang="en-GB" sz="2400" b="1" dirty="0"/>
              <a:t>2 * 0 + 0 =&lt; 1000</a:t>
            </a:r>
            <a:br>
              <a:rPr lang="en-GB" sz="2400" dirty="0"/>
            </a:br>
            <a:endParaRPr lang="en-GB" sz="2400" dirty="0"/>
          </a:p>
        </p:txBody>
      </p:sp>
      <p:pic>
        <p:nvPicPr>
          <p:cNvPr id="4" name="Picture 3"/>
          <p:cNvPicPr>
            <a:picLocks noChangeAspect="1"/>
          </p:cNvPicPr>
          <p:nvPr/>
        </p:nvPicPr>
        <p:blipFill rotWithShape="1">
          <a:blip r:embed="rId2"/>
          <a:srcRect l="12663" r="9441"/>
          <a:stretch/>
        </p:blipFill>
        <p:spPr>
          <a:xfrm>
            <a:off x="7543807" y="1022963"/>
            <a:ext cx="4620985" cy="5007042"/>
          </a:xfrm>
          <a:prstGeom prst="rect">
            <a:avLst/>
          </a:prstGeom>
        </p:spPr>
      </p:pic>
    </p:spTree>
    <p:extLst>
      <p:ext uri="{BB962C8B-B14F-4D97-AF65-F5344CB8AC3E}">
        <p14:creationId xmlns:p14="http://schemas.microsoft.com/office/powerpoint/2010/main" val="3153109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131" y="182880"/>
            <a:ext cx="7308676" cy="6975565"/>
          </a:xfrm>
        </p:spPr>
        <p:txBody>
          <a:bodyPr>
            <a:noAutofit/>
          </a:bodyPr>
          <a:lstStyle/>
          <a:p>
            <a:pPr marL="0" indent="0" algn="justLow">
              <a:buNone/>
            </a:pPr>
            <a:r>
              <a:rPr lang="en-GB" sz="2400" b="1" dirty="0"/>
              <a:t>Find the set of </a:t>
            </a:r>
            <a:r>
              <a:rPr lang="en-GB" sz="2400" b="1" u="sng" dirty="0"/>
              <a:t>feasible solutions</a:t>
            </a:r>
            <a:r>
              <a:rPr lang="en-GB" sz="2400" b="1" dirty="0"/>
              <a:t> that graphically represent the constraints.</a:t>
            </a:r>
            <a:endParaRPr lang="en-GB" sz="2400" dirty="0"/>
          </a:p>
          <a:p>
            <a:pPr marL="0" indent="0" algn="justLow">
              <a:buNone/>
            </a:pPr>
            <a:r>
              <a:rPr lang="en-GB" sz="2400" dirty="0"/>
              <a:t>Represent the constraints graphically.</a:t>
            </a:r>
          </a:p>
          <a:p>
            <a:pPr marL="0" indent="0" algn="justLow">
              <a:buNone/>
            </a:pPr>
            <a:r>
              <a:rPr lang="en-GB" sz="2400" dirty="0"/>
              <a:t>As x ≥ 0 and y ≥ 0, work in the first quadrant.</a:t>
            </a:r>
          </a:p>
          <a:p>
            <a:pPr marL="0" indent="0" algn="justLow">
              <a:buNone/>
            </a:pPr>
            <a:r>
              <a:rPr lang="en-GB" sz="2400" dirty="0"/>
              <a:t>Represent the straight lines from their points of intersection with the axes.</a:t>
            </a:r>
          </a:p>
          <a:p>
            <a:pPr marL="0" indent="0" algn="justLow">
              <a:buNone/>
            </a:pPr>
            <a:r>
              <a:rPr lang="en-GB" sz="2400" b="1" u="sng" dirty="0"/>
              <a:t>Solve the in-equation graphically</a:t>
            </a:r>
            <a:r>
              <a:rPr lang="en-GB" sz="2400" dirty="0"/>
              <a:t> </a:t>
            </a:r>
          </a:p>
          <a:p>
            <a:pPr marL="0" indent="0" algn="justLow">
              <a:buNone/>
            </a:pPr>
            <a:r>
              <a:rPr lang="en-GB" sz="2400" dirty="0">
                <a:solidFill>
                  <a:srgbClr val="FF0000"/>
                </a:solidFill>
              </a:rPr>
              <a:t>2x +3y ≤ 1500, </a:t>
            </a:r>
            <a:r>
              <a:rPr lang="en-GB" sz="2400" dirty="0"/>
              <a:t>and take a point on the plane, for example (0,0).</a:t>
            </a:r>
          </a:p>
          <a:p>
            <a:pPr marL="0" indent="0" algn="justLow">
              <a:buNone/>
            </a:pPr>
            <a:r>
              <a:rPr lang="en-GB" sz="2400" dirty="0">
                <a:solidFill>
                  <a:srgbClr val="C00000"/>
                </a:solidFill>
              </a:rPr>
              <a:t> Let x = 0; </a:t>
            </a:r>
          </a:p>
          <a:p>
            <a:pPr marL="0" indent="0" algn="justLow">
              <a:buNone/>
            </a:pPr>
            <a:r>
              <a:rPr lang="en-GB" sz="2400" dirty="0">
                <a:solidFill>
                  <a:srgbClr val="C00000"/>
                </a:solidFill>
              </a:rPr>
              <a:t>So 2*0 + 3y = 1500</a:t>
            </a:r>
          </a:p>
          <a:p>
            <a:pPr marL="0" indent="0" algn="justLow">
              <a:buNone/>
            </a:pPr>
            <a:r>
              <a:rPr lang="en-GB" sz="2400" dirty="0">
                <a:solidFill>
                  <a:srgbClr val="C00000"/>
                </a:solidFill>
              </a:rPr>
              <a:t>0+3y= 1500</a:t>
            </a:r>
          </a:p>
          <a:p>
            <a:pPr marL="0" indent="0" algn="justLow">
              <a:buNone/>
            </a:pPr>
            <a:r>
              <a:rPr lang="en-GB" sz="2400" dirty="0">
                <a:solidFill>
                  <a:srgbClr val="C00000"/>
                </a:solidFill>
              </a:rPr>
              <a:t>3y=1500</a:t>
            </a:r>
          </a:p>
          <a:p>
            <a:pPr marL="0" indent="0" algn="justLow">
              <a:buNone/>
            </a:pPr>
            <a:r>
              <a:rPr lang="en-GB" sz="2400" dirty="0">
                <a:solidFill>
                  <a:srgbClr val="C00000"/>
                </a:solidFill>
              </a:rPr>
              <a:t>Y= 1500/3= 500  Hence it is proved that when</a:t>
            </a:r>
          </a:p>
          <a:p>
            <a:pPr marL="0" indent="0" algn="ctr">
              <a:buNone/>
            </a:pPr>
            <a:r>
              <a:rPr lang="en-GB" sz="2400" dirty="0">
                <a:solidFill>
                  <a:srgbClr val="0070C0"/>
                </a:solidFill>
              </a:rPr>
              <a:t>X=0 Y=500  (0,500)</a:t>
            </a:r>
          </a:p>
          <a:p>
            <a:pPr marL="0" indent="0" algn="justLow">
              <a:buNone/>
            </a:pPr>
            <a:endParaRPr lang="en-GB" sz="2400" dirty="0"/>
          </a:p>
        </p:txBody>
      </p:sp>
      <p:pic>
        <p:nvPicPr>
          <p:cNvPr id="4" name="Picture 3"/>
          <p:cNvPicPr>
            <a:picLocks noChangeAspect="1"/>
          </p:cNvPicPr>
          <p:nvPr/>
        </p:nvPicPr>
        <p:blipFill rotWithShape="1">
          <a:blip r:embed="rId2"/>
          <a:srcRect l="12663" r="9441"/>
          <a:stretch/>
        </p:blipFill>
        <p:spPr>
          <a:xfrm>
            <a:off x="7543807" y="1022963"/>
            <a:ext cx="4620985" cy="5007042"/>
          </a:xfrm>
          <a:prstGeom prst="rect">
            <a:avLst/>
          </a:prstGeom>
        </p:spPr>
      </p:pic>
    </p:spTree>
    <p:extLst>
      <p:ext uri="{BB962C8B-B14F-4D97-AF65-F5344CB8AC3E}">
        <p14:creationId xmlns:p14="http://schemas.microsoft.com/office/powerpoint/2010/main" val="29562745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131" y="182880"/>
            <a:ext cx="7308676" cy="6975565"/>
          </a:xfrm>
        </p:spPr>
        <p:txBody>
          <a:bodyPr>
            <a:noAutofit/>
          </a:bodyPr>
          <a:lstStyle/>
          <a:p>
            <a:pPr marL="0" indent="0" algn="justLow">
              <a:buNone/>
            </a:pPr>
            <a:r>
              <a:rPr lang="en-GB" sz="2400" b="1" dirty="0"/>
              <a:t>Find the set of </a:t>
            </a:r>
            <a:r>
              <a:rPr lang="en-GB" sz="2400" b="1" u="sng" dirty="0"/>
              <a:t>feasible solutions</a:t>
            </a:r>
            <a:r>
              <a:rPr lang="en-GB" sz="2400" b="1" dirty="0"/>
              <a:t> that graphically represent the constraints.</a:t>
            </a:r>
            <a:endParaRPr lang="en-GB" sz="2400" dirty="0"/>
          </a:p>
          <a:p>
            <a:pPr marL="0" indent="0" algn="justLow">
              <a:buNone/>
            </a:pPr>
            <a:r>
              <a:rPr lang="en-GB" sz="2400" dirty="0"/>
              <a:t>Represent the constraints graphically.</a:t>
            </a:r>
          </a:p>
          <a:p>
            <a:pPr marL="0" indent="0" algn="justLow">
              <a:buNone/>
            </a:pPr>
            <a:r>
              <a:rPr lang="en-GB" sz="2400" dirty="0"/>
              <a:t>As x ≥ 0 and y ≥ 0, work in the first quadrant.</a:t>
            </a:r>
          </a:p>
          <a:p>
            <a:pPr marL="0" indent="0" algn="justLow">
              <a:buNone/>
            </a:pPr>
            <a:r>
              <a:rPr lang="en-GB" sz="2400" dirty="0"/>
              <a:t>Represent the straight lines from their points of intersection with the axes.</a:t>
            </a:r>
          </a:p>
          <a:p>
            <a:pPr marL="0" indent="0" algn="justLow">
              <a:buNone/>
            </a:pPr>
            <a:r>
              <a:rPr lang="en-GB" sz="2400" b="1" u="sng" dirty="0"/>
              <a:t>Solve the  first -equation graphically</a:t>
            </a:r>
            <a:r>
              <a:rPr lang="en-GB" sz="2400" dirty="0"/>
              <a:t> </a:t>
            </a:r>
          </a:p>
          <a:p>
            <a:pPr marL="0" indent="0" algn="justLow">
              <a:buNone/>
            </a:pPr>
            <a:r>
              <a:rPr lang="en-GB" sz="2400" dirty="0">
                <a:solidFill>
                  <a:srgbClr val="FF0000"/>
                </a:solidFill>
              </a:rPr>
              <a:t>2x +3y ≤ 1500, </a:t>
            </a:r>
            <a:r>
              <a:rPr lang="en-GB" sz="2400" dirty="0"/>
              <a:t>and take a point on the plane, for example (0,0).</a:t>
            </a:r>
          </a:p>
          <a:p>
            <a:pPr marL="0" indent="0" algn="justLow">
              <a:buNone/>
            </a:pPr>
            <a:r>
              <a:rPr lang="en-GB" sz="2400" dirty="0"/>
              <a:t> </a:t>
            </a:r>
            <a:r>
              <a:rPr lang="en-GB" sz="2400" b="1" dirty="0">
                <a:solidFill>
                  <a:schemeClr val="accent6">
                    <a:lumMod val="50000"/>
                  </a:schemeClr>
                </a:solidFill>
              </a:rPr>
              <a:t>Let say now  y =  0; ( 2x + 3 Y = 1500)</a:t>
            </a:r>
          </a:p>
          <a:p>
            <a:pPr marL="0" indent="0" algn="justLow">
              <a:buNone/>
            </a:pPr>
            <a:r>
              <a:rPr lang="en-GB" sz="2400" b="1" dirty="0">
                <a:solidFill>
                  <a:schemeClr val="accent6">
                    <a:lumMod val="50000"/>
                  </a:schemeClr>
                </a:solidFill>
              </a:rPr>
              <a:t>So 2x + 3 * 0 = 1500 </a:t>
            </a:r>
          </a:p>
          <a:p>
            <a:pPr marL="0" indent="0" algn="justLow">
              <a:buNone/>
            </a:pPr>
            <a:r>
              <a:rPr lang="en-GB" sz="2400" b="1" dirty="0">
                <a:solidFill>
                  <a:schemeClr val="accent6">
                    <a:lumMod val="50000"/>
                  </a:schemeClr>
                </a:solidFill>
              </a:rPr>
              <a:t>2x=1500</a:t>
            </a:r>
          </a:p>
          <a:p>
            <a:pPr marL="0" indent="0" algn="justLow">
              <a:buNone/>
            </a:pPr>
            <a:r>
              <a:rPr lang="en-GB" sz="2400" b="1" dirty="0">
                <a:solidFill>
                  <a:schemeClr val="accent6">
                    <a:lumMod val="50000"/>
                  </a:schemeClr>
                </a:solidFill>
              </a:rPr>
              <a:t>x= 1500/2= 750  </a:t>
            </a:r>
          </a:p>
          <a:p>
            <a:pPr marL="0" indent="0" algn="justLow">
              <a:buNone/>
            </a:pPr>
            <a:r>
              <a:rPr lang="en-GB" sz="2400" b="1" dirty="0">
                <a:solidFill>
                  <a:schemeClr val="accent6">
                    <a:lumMod val="50000"/>
                  </a:schemeClr>
                </a:solidFill>
              </a:rPr>
              <a:t>Hence it is proved that when    </a:t>
            </a:r>
            <a:r>
              <a:rPr lang="en-GB" sz="2400" b="1" dirty="0">
                <a:solidFill>
                  <a:srgbClr val="FF0000"/>
                </a:solidFill>
              </a:rPr>
              <a:t>y = 0 x= 750 </a:t>
            </a:r>
          </a:p>
          <a:p>
            <a:pPr marL="0" indent="0" algn="justLow">
              <a:buNone/>
            </a:pPr>
            <a:r>
              <a:rPr lang="en-GB" sz="2400" dirty="0">
                <a:solidFill>
                  <a:srgbClr val="FF0000"/>
                </a:solidFill>
              </a:rPr>
              <a:t>     (750,0)</a:t>
            </a:r>
          </a:p>
        </p:txBody>
      </p:sp>
      <p:pic>
        <p:nvPicPr>
          <p:cNvPr id="4" name="Picture 3"/>
          <p:cNvPicPr>
            <a:picLocks noChangeAspect="1"/>
          </p:cNvPicPr>
          <p:nvPr/>
        </p:nvPicPr>
        <p:blipFill rotWithShape="1">
          <a:blip r:embed="rId2"/>
          <a:srcRect l="12663" r="9441"/>
          <a:stretch/>
        </p:blipFill>
        <p:spPr>
          <a:xfrm>
            <a:off x="7543807" y="1022963"/>
            <a:ext cx="4620985" cy="5007042"/>
          </a:xfrm>
          <a:prstGeom prst="rect">
            <a:avLst/>
          </a:prstGeom>
        </p:spPr>
      </p:pic>
    </p:spTree>
    <p:extLst>
      <p:ext uri="{BB962C8B-B14F-4D97-AF65-F5344CB8AC3E}">
        <p14:creationId xmlns:p14="http://schemas.microsoft.com/office/powerpoint/2010/main" val="559256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1331638"/>
            <a:ext cx="10515600" cy="1325563"/>
          </a:xfrm>
        </p:spPr>
        <p:txBody>
          <a:bodyPr/>
          <a:lstStyle/>
          <a:p>
            <a:r>
              <a:rPr lang="en-GB" dirty="0"/>
              <a:t>Introduction</a:t>
            </a:r>
          </a:p>
        </p:txBody>
      </p:sp>
      <p:sp>
        <p:nvSpPr>
          <p:cNvPr id="3" name="Content Placeholder 2"/>
          <p:cNvSpPr>
            <a:spLocks noGrp="1"/>
          </p:cNvSpPr>
          <p:nvPr>
            <p:ph idx="1"/>
          </p:nvPr>
        </p:nvSpPr>
        <p:spPr>
          <a:xfrm>
            <a:off x="711200" y="2781300"/>
            <a:ext cx="6299200" cy="3657600"/>
          </a:xfrm>
        </p:spPr>
        <p:txBody>
          <a:bodyPr>
            <a:normAutofit/>
          </a:bodyPr>
          <a:lstStyle/>
          <a:p>
            <a:pPr marL="0" indent="0" algn="just">
              <a:lnSpc>
                <a:spcPct val="100000"/>
              </a:lnSpc>
              <a:buNone/>
            </a:pPr>
            <a:r>
              <a:rPr lang="en-GB" dirty="0"/>
              <a:t>Optimization is the way of life. We all have finite resources and time and we want to make the most of them. From using your time productively to solving supply chain problems for your company – every thing uses optimization.</a:t>
            </a:r>
          </a:p>
        </p:txBody>
      </p:sp>
      <p:pic>
        <p:nvPicPr>
          <p:cNvPr id="6146" name="Picture 2" descr="Related image"/>
          <p:cNvPicPr>
            <a:picLocks noChangeAspect="1" noChangeArrowheads="1"/>
          </p:cNvPicPr>
          <p:nvPr/>
        </p:nvPicPr>
        <p:blipFill rotWithShape="1">
          <a:blip r:embed="rId2">
            <a:biLevel thresh="50000"/>
            <a:extLst>
              <a:ext uri="{28A0092B-C50C-407E-A947-70E740481C1C}">
                <a14:useLocalDpi xmlns:a14="http://schemas.microsoft.com/office/drawing/2010/main" val="0"/>
              </a:ext>
            </a:extLst>
          </a:blip>
          <a:srcRect b="12051"/>
          <a:stretch/>
        </p:blipFill>
        <p:spPr bwMode="auto">
          <a:xfrm>
            <a:off x="7683500" y="1582914"/>
            <a:ext cx="4330700" cy="3730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6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131" y="182880"/>
            <a:ext cx="7308676" cy="6975565"/>
          </a:xfrm>
        </p:spPr>
        <p:txBody>
          <a:bodyPr>
            <a:noAutofit/>
          </a:bodyPr>
          <a:lstStyle/>
          <a:p>
            <a:pPr marL="0" indent="0" algn="justLow">
              <a:buNone/>
            </a:pPr>
            <a:r>
              <a:rPr lang="en-GB" sz="2400" b="1" dirty="0"/>
              <a:t>Find the set of </a:t>
            </a:r>
            <a:r>
              <a:rPr lang="en-GB" sz="2400" b="1" u="sng" dirty="0"/>
              <a:t>feasible solutions</a:t>
            </a:r>
            <a:r>
              <a:rPr lang="en-GB" sz="2400" b="1" dirty="0"/>
              <a:t> that graphically represent the constraints.</a:t>
            </a:r>
            <a:endParaRPr lang="en-GB" sz="2400" dirty="0"/>
          </a:p>
          <a:p>
            <a:pPr marL="0" indent="0" algn="justLow">
              <a:buNone/>
            </a:pPr>
            <a:r>
              <a:rPr lang="en-GB" sz="2400" dirty="0"/>
              <a:t>Represent the constraints graphically.</a:t>
            </a:r>
          </a:p>
          <a:p>
            <a:pPr marL="0" indent="0" algn="justLow">
              <a:buNone/>
            </a:pPr>
            <a:r>
              <a:rPr lang="en-GB" sz="2400" dirty="0"/>
              <a:t>As x ≥ 0 and y ≥ 0, work in the first quadrant.</a:t>
            </a:r>
          </a:p>
          <a:p>
            <a:pPr marL="0" indent="0" algn="justLow">
              <a:buNone/>
            </a:pPr>
            <a:r>
              <a:rPr lang="en-GB" sz="2400" dirty="0"/>
              <a:t>Represent the straight lines from their points of intersection with the axes.</a:t>
            </a:r>
          </a:p>
          <a:p>
            <a:pPr marL="0" indent="0" algn="justLow">
              <a:buNone/>
            </a:pPr>
            <a:r>
              <a:rPr lang="en-GB" sz="2400" b="1" u="sng" dirty="0"/>
              <a:t>Solve the first equation graphically</a:t>
            </a:r>
            <a:r>
              <a:rPr lang="en-GB" sz="2400" dirty="0"/>
              <a:t> </a:t>
            </a:r>
          </a:p>
          <a:p>
            <a:pPr marL="0" indent="0" algn="justLow">
              <a:buNone/>
            </a:pPr>
            <a:r>
              <a:rPr lang="en-GB" sz="2400" dirty="0">
                <a:solidFill>
                  <a:srgbClr val="7030A0"/>
                </a:solidFill>
              </a:rPr>
              <a:t>Now let us solve the second equation:</a:t>
            </a:r>
          </a:p>
          <a:p>
            <a:pPr marL="0" indent="0">
              <a:buNone/>
            </a:pPr>
            <a:r>
              <a:rPr lang="en-GB" sz="2400" dirty="0">
                <a:solidFill>
                  <a:srgbClr val="00B050"/>
                </a:solidFill>
              </a:rPr>
              <a:t>2x + y ≤ 1,000</a:t>
            </a:r>
            <a:r>
              <a:rPr lang="en-GB" sz="2400" dirty="0">
                <a:solidFill>
                  <a:srgbClr val="7030A0"/>
                </a:solidFill>
              </a:rPr>
              <a:t>. Let us say now x= 0</a:t>
            </a:r>
          </a:p>
          <a:p>
            <a:pPr marL="0" indent="0">
              <a:buNone/>
            </a:pPr>
            <a:r>
              <a:rPr lang="en-GB" sz="2400" dirty="0">
                <a:solidFill>
                  <a:srgbClr val="7030A0"/>
                </a:solidFill>
              </a:rPr>
              <a:t>2*0 +y=1000</a:t>
            </a:r>
          </a:p>
          <a:p>
            <a:pPr marL="0" indent="0">
              <a:buNone/>
            </a:pPr>
            <a:r>
              <a:rPr lang="en-GB" sz="2400" dirty="0">
                <a:solidFill>
                  <a:srgbClr val="7030A0"/>
                </a:solidFill>
              </a:rPr>
              <a:t>0+y=1000</a:t>
            </a:r>
          </a:p>
          <a:p>
            <a:pPr marL="0" indent="0">
              <a:buNone/>
            </a:pPr>
            <a:r>
              <a:rPr lang="en-GB" sz="2400" dirty="0">
                <a:solidFill>
                  <a:srgbClr val="7030A0"/>
                </a:solidFill>
              </a:rPr>
              <a:t>Y=1000</a:t>
            </a:r>
          </a:p>
          <a:p>
            <a:pPr marL="0" indent="0">
              <a:buNone/>
            </a:pPr>
            <a:r>
              <a:rPr lang="en-GB" sz="2400" dirty="0">
                <a:solidFill>
                  <a:srgbClr val="7030A0"/>
                </a:solidFill>
              </a:rPr>
              <a:t>So it is proved that when </a:t>
            </a:r>
            <a:r>
              <a:rPr lang="en-GB" sz="3600" dirty="0">
                <a:solidFill>
                  <a:srgbClr val="00B050"/>
                </a:solidFill>
              </a:rPr>
              <a:t>x= 0 ; y= 1000</a:t>
            </a:r>
          </a:p>
          <a:p>
            <a:pPr marL="0" indent="0">
              <a:buNone/>
            </a:pPr>
            <a:endParaRPr lang="en-GB" sz="2400" dirty="0">
              <a:solidFill>
                <a:srgbClr val="FF0000"/>
              </a:solidFill>
            </a:endParaRPr>
          </a:p>
        </p:txBody>
      </p:sp>
      <p:pic>
        <p:nvPicPr>
          <p:cNvPr id="4" name="Picture 3"/>
          <p:cNvPicPr>
            <a:picLocks noChangeAspect="1"/>
          </p:cNvPicPr>
          <p:nvPr/>
        </p:nvPicPr>
        <p:blipFill rotWithShape="1">
          <a:blip r:embed="rId2"/>
          <a:srcRect l="12663" r="9441"/>
          <a:stretch/>
        </p:blipFill>
        <p:spPr>
          <a:xfrm>
            <a:off x="7543807" y="1022963"/>
            <a:ext cx="4620985" cy="5007042"/>
          </a:xfrm>
          <a:prstGeom prst="rect">
            <a:avLst/>
          </a:prstGeom>
        </p:spPr>
      </p:pic>
    </p:spTree>
    <p:extLst>
      <p:ext uri="{BB962C8B-B14F-4D97-AF65-F5344CB8AC3E}">
        <p14:creationId xmlns:p14="http://schemas.microsoft.com/office/powerpoint/2010/main" val="3943198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131" y="182880"/>
            <a:ext cx="7308676" cy="6975565"/>
          </a:xfrm>
        </p:spPr>
        <p:txBody>
          <a:bodyPr>
            <a:noAutofit/>
          </a:bodyPr>
          <a:lstStyle/>
          <a:p>
            <a:pPr marL="0" indent="0" algn="justLow">
              <a:buNone/>
            </a:pPr>
            <a:r>
              <a:rPr lang="en-GB" sz="2400" b="1" dirty="0"/>
              <a:t>Find the set of </a:t>
            </a:r>
            <a:r>
              <a:rPr lang="en-GB" sz="2400" b="1" u="sng" dirty="0"/>
              <a:t>feasible solutions</a:t>
            </a:r>
            <a:r>
              <a:rPr lang="en-GB" sz="2400" b="1" dirty="0"/>
              <a:t> that graphically represent the constraints.</a:t>
            </a:r>
            <a:endParaRPr lang="en-GB" sz="2400" dirty="0"/>
          </a:p>
          <a:p>
            <a:pPr marL="0" indent="0" algn="justLow">
              <a:buNone/>
            </a:pPr>
            <a:r>
              <a:rPr lang="en-GB" sz="2400" dirty="0"/>
              <a:t>Represent the constraints graphically.</a:t>
            </a:r>
          </a:p>
          <a:p>
            <a:pPr marL="0" indent="0" algn="justLow">
              <a:buNone/>
            </a:pPr>
            <a:r>
              <a:rPr lang="en-GB" sz="2400" dirty="0"/>
              <a:t>As x ≥ 0 and y ≥ 0, work in the first quadrant.</a:t>
            </a:r>
          </a:p>
          <a:p>
            <a:pPr marL="0" indent="0" algn="justLow">
              <a:buNone/>
            </a:pPr>
            <a:r>
              <a:rPr lang="en-GB" sz="2400" dirty="0"/>
              <a:t>Represent the straight lines from their points of intersection with the axes.</a:t>
            </a:r>
          </a:p>
          <a:p>
            <a:pPr marL="0" indent="0" algn="justLow">
              <a:buNone/>
            </a:pPr>
            <a:r>
              <a:rPr lang="en-GB" sz="2400" b="1" u="sng" dirty="0"/>
              <a:t>Solve the in-equation graphically</a:t>
            </a:r>
            <a:r>
              <a:rPr lang="en-GB" sz="2400" dirty="0"/>
              <a:t> </a:t>
            </a:r>
          </a:p>
          <a:p>
            <a:pPr marL="0" indent="0" algn="justLow">
              <a:buNone/>
            </a:pPr>
            <a:r>
              <a:rPr lang="en-GB" sz="2400" dirty="0">
                <a:solidFill>
                  <a:srgbClr val="7030A0"/>
                </a:solidFill>
              </a:rPr>
              <a:t>Now let us solve the </a:t>
            </a:r>
            <a:r>
              <a:rPr lang="en-GB" sz="2400" u="sng" dirty="0">
                <a:solidFill>
                  <a:srgbClr val="7030A0"/>
                </a:solidFill>
              </a:rPr>
              <a:t>second </a:t>
            </a:r>
            <a:r>
              <a:rPr lang="en-GB" sz="2400" dirty="0">
                <a:solidFill>
                  <a:srgbClr val="7030A0"/>
                </a:solidFill>
              </a:rPr>
              <a:t>equation:</a:t>
            </a:r>
          </a:p>
          <a:p>
            <a:pPr marL="0" indent="0">
              <a:buNone/>
            </a:pPr>
            <a:r>
              <a:rPr lang="en-GB" sz="2400" dirty="0">
                <a:solidFill>
                  <a:srgbClr val="7030A0"/>
                </a:solidFill>
              </a:rPr>
              <a:t>2x + y ≤ 1,000. Let us say now y= 0</a:t>
            </a:r>
          </a:p>
          <a:p>
            <a:pPr marL="0" indent="0">
              <a:buNone/>
            </a:pPr>
            <a:r>
              <a:rPr lang="en-GB" sz="2400" dirty="0">
                <a:solidFill>
                  <a:srgbClr val="7030A0"/>
                </a:solidFill>
              </a:rPr>
              <a:t>2x +o =1000</a:t>
            </a:r>
          </a:p>
          <a:p>
            <a:pPr marL="0" indent="0">
              <a:buNone/>
            </a:pPr>
            <a:r>
              <a:rPr lang="en-GB" sz="2400" dirty="0">
                <a:solidFill>
                  <a:srgbClr val="7030A0"/>
                </a:solidFill>
              </a:rPr>
              <a:t>2x +0 =1000</a:t>
            </a:r>
          </a:p>
          <a:p>
            <a:pPr marL="0" indent="0">
              <a:buNone/>
            </a:pPr>
            <a:r>
              <a:rPr lang="en-GB" sz="2400" dirty="0">
                <a:solidFill>
                  <a:srgbClr val="7030A0"/>
                </a:solidFill>
              </a:rPr>
              <a:t>2x=1000</a:t>
            </a:r>
          </a:p>
          <a:p>
            <a:pPr marL="0" indent="0">
              <a:buNone/>
            </a:pPr>
            <a:r>
              <a:rPr lang="en-GB" sz="2400" dirty="0">
                <a:solidFill>
                  <a:srgbClr val="7030A0"/>
                </a:solidFill>
              </a:rPr>
              <a:t>X=500</a:t>
            </a:r>
          </a:p>
          <a:p>
            <a:pPr marL="0" indent="0">
              <a:buNone/>
            </a:pPr>
            <a:r>
              <a:rPr lang="en-GB" sz="2400" dirty="0">
                <a:solidFill>
                  <a:srgbClr val="7030A0"/>
                </a:solidFill>
              </a:rPr>
              <a:t>So it is proved that when </a:t>
            </a:r>
            <a:r>
              <a:rPr lang="en-GB" sz="3600" dirty="0">
                <a:solidFill>
                  <a:srgbClr val="FF0000"/>
                </a:solidFill>
              </a:rPr>
              <a:t>y= 0 ; x= 500 </a:t>
            </a:r>
            <a:r>
              <a:rPr lang="en-GB" sz="3200" dirty="0">
                <a:solidFill>
                  <a:srgbClr val="00B050"/>
                </a:solidFill>
              </a:rPr>
              <a:t>(500,0)</a:t>
            </a:r>
          </a:p>
          <a:p>
            <a:pPr marL="0" indent="0">
              <a:buNone/>
            </a:pPr>
            <a:endParaRPr lang="en-GB" sz="2400" dirty="0">
              <a:solidFill>
                <a:srgbClr val="FF0000"/>
              </a:solidFill>
            </a:endParaRPr>
          </a:p>
        </p:txBody>
      </p:sp>
      <p:pic>
        <p:nvPicPr>
          <p:cNvPr id="4" name="Picture 3"/>
          <p:cNvPicPr>
            <a:picLocks noChangeAspect="1"/>
          </p:cNvPicPr>
          <p:nvPr/>
        </p:nvPicPr>
        <p:blipFill rotWithShape="1">
          <a:blip r:embed="rId2"/>
          <a:srcRect l="12663" r="9441"/>
          <a:stretch/>
        </p:blipFill>
        <p:spPr>
          <a:xfrm>
            <a:off x="7543807" y="1022963"/>
            <a:ext cx="4620985" cy="5007042"/>
          </a:xfrm>
          <a:prstGeom prst="rect">
            <a:avLst/>
          </a:prstGeom>
        </p:spPr>
      </p:pic>
    </p:spTree>
    <p:extLst>
      <p:ext uri="{BB962C8B-B14F-4D97-AF65-F5344CB8AC3E}">
        <p14:creationId xmlns:p14="http://schemas.microsoft.com/office/powerpoint/2010/main" val="3620465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838200" y="865414"/>
            <a:ext cx="5851358" cy="5631639"/>
          </a:xfrm>
        </p:spPr>
        <p:txBody>
          <a:bodyPr>
            <a:normAutofit/>
          </a:bodyPr>
          <a:lstStyle/>
          <a:p>
            <a:pPr marL="0" indent="0" algn="just">
              <a:buNone/>
            </a:pPr>
            <a:r>
              <a:rPr lang="en-GB" sz="1600" dirty="0"/>
              <a:t>Equation:</a:t>
            </a:r>
          </a:p>
          <a:p>
            <a:pPr marL="0" indent="0" algn="just">
              <a:buNone/>
            </a:pPr>
            <a:r>
              <a:rPr lang="en-GB" sz="1600" dirty="0"/>
              <a:t>2x+y = 1000</a:t>
            </a:r>
          </a:p>
          <a:p>
            <a:pPr marL="0" indent="0" algn="just">
              <a:buNone/>
            </a:pPr>
            <a:r>
              <a:rPr lang="en-GB" sz="1600" dirty="0"/>
              <a:t>Y= 1000- 2x</a:t>
            </a:r>
          </a:p>
          <a:p>
            <a:pPr marL="0" indent="0" algn="just">
              <a:buNone/>
            </a:pPr>
            <a:r>
              <a:rPr lang="en-GB" sz="1600" dirty="0"/>
              <a:t>2x+ 3y = 1500</a:t>
            </a:r>
          </a:p>
          <a:p>
            <a:pPr marL="0" indent="0" algn="just">
              <a:buNone/>
            </a:pPr>
            <a:r>
              <a:rPr lang="en-GB" sz="1600" dirty="0"/>
              <a:t>Substituting the value of y in the equation</a:t>
            </a:r>
          </a:p>
          <a:p>
            <a:pPr marL="0" indent="0" algn="just">
              <a:buNone/>
            </a:pPr>
            <a:r>
              <a:rPr lang="en-GB" sz="1600" dirty="0"/>
              <a:t>We get 2x + 3( 1000-2x) = 1500</a:t>
            </a:r>
          </a:p>
          <a:p>
            <a:pPr marL="0" indent="0" algn="just">
              <a:buNone/>
            </a:pPr>
            <a:r>
              <a:rPr lang="en-GB" sz="1600" dirty="0"/>
              <a:t>2x+3000-6x=1500</a:t>
            </a:r>
          </a:p>
          <a:p>
            <a:pPr marL="0" indent="0" algn="just">
              <a:buNone/>
            </a:pPr>
            <a:r>
              <a:rPr lang="en-GB" sz="1600" dirty="0"/>
              <a:t>-4x= 1500-3000</a:t>
            </a:r>
          </a:p>
          <a:p>
            <a:pPr marL="0" indent="0" algn="just">
              <a:buNone/>
            </a:pPr>
            <a:r>
              <a:rPr lang="en-GB" sz="1600" dirty="0"/>
              <a:t>-4x=-1500</a:t>
            </a:r>
          </a:p>
          <a:p>
            <a:pPr marL="0" indent="0" algn="just">
              <a:buNone/>
            </a:pPr>
            <a:r>
              <a:rPr lang="en-GB" sz="1600" dirty="0"/>
              <a:t>4x=1500</a:t>
            </a:r>
          </a:p>
          <a:p>
            <a:pPr marL="0" indent="0" algn="just">
              <a:buNone/>
            </a:pPr>
            <a:r>
              <a:rPr lang="en-GB" sz="1600" dirty="0"/>
              <a:t>X= 1500/4 = </a:t>
            </a:r>
            <a:r>
              <a:rPr lang="en-GB" sz="2000" b="1" dirty="0">
                <a:solidFill>
                  <a:srgbClr val="C00000"/>
                </a:solidFill>
              </a:rPr>
              <a:t>375    ------- 1  so x= 375</a:t>
            </a:r>
          </a:p>
          <a:p>
            <a:pPr marL="0" indent="0" algn="just">
              <a:buNone/>
            </a:pPr>
            <a:r>
              <a:rPr lang="en-GB" sz="2000" b="1" dirty="0">
                <a:solidFill>
                  <a:srgbClr val="C00000"/>
                </a:solidFill>
              </a:rPr>
              <a:t>2 * 375 +y = 1000</a:t>
            </a:r>
          </a:p>
          <a:p>
            <a:pPr marL="0" indent="0" algn="just">
              <a:buNone/>
            </a:pPr>
            <a:r>
              <a:rPr lang="en-GB" sz="2000" b="1" dirty="0">
                <a:solidFill>
                  <a:srgbClr val="C00000"/>
                </a:solidFill>
              </a:rPr>
              <a:t>750 + y = 1000</a:t>
            </a:r>
          </a:p>
          <a:p>
            <a:pPr marL="0" indent="0" algn="just">
              <a:buNone/>
            </a:pPr>
            <a:r>
              <a:rPr lang="en-GB" sz="2000" b="1" dirty="0">
                <a:solidFill>
                  <a:srgbClr val="C00000"/>
                </a:solidFill>
              </a:rPr>
              <a:t>Y = 1000-750 = 250</a:t>
            </a:r>
          </a:p>
          <a:p>
            <a:pPr marL="0" indent="0" algn="just">
              <a:buNone/>
            </a:pPr>
            <a:r>
              <a:rPr lang="en-GB" sz="2000" b="1" dirty="0">
                <a:solidFill>
                  <a:srgbClr val="C00000"/>
                </a:solidFill>
              </a:rPr>
              <a:t>So y  = 250….. So y = 250</a:t>
            </a:r>
          </a:p>
          <a:p>
            <a:pPr marL="0" indent="0" algn="just">
              <a:buNone/>
            </a:pPr>
            <a:endParaRPr lang="en-GB" sz="2000" b="1" dirty="0">
              <a:solidFill>
                <a:srgbClr val="C00000"/>
              </a:solidFill>
            </a:endParaRPr>
          </a:p>
          <a:p>
            <a:pPr marL="0" indent="0" algn="just">
              <a:buNone/>
            </a:pPr>
            <a:endParaRPr lang="en-GB" sz="1600" dirty="0"/>
          </a:p>
          <a:p>
            <a:pPr marL="0" indent="0" algn="just">
              <a:buNone/>
            </a:pPr>
            <a:endParaRPr lang="en-GB" sz="1600" dirty="0"/>
          </a:p>
          <a:p>
            <a:pPr marL="0" indent="0" algn="just">
              <a:buNone/>
            </a:pPr>
            <a:endParaRPr lang="en-GB" sz="1600" dirty="0"/>
          </a:p>
        </p:txBody>
      </p:sp>
      <p:pic>
        <p:nvPicPr>
          <p:cNvPr id="7" name="Content Placeholder 6"/>
          <p:cNvPicPr>
            <a:picLocks noGrp="1" noChangeAspect="1"/>
          </p:cNvPicPr>
          <p:nvPr>
            <p:ph sz="half" idx="2"/>
          </p:nvPr>
        </p:nvPicPr>
        <p:blipFill>
          <a:blip r:embed="rId2"/>
          <a:stretch>
            <a:fillRect/>
          </a:stretch>
        </p:blipFill>
        <p:spPr>
          <a:xfrm>
            <a:off x="6736853" y="808263"/>
            <a:ext cx="5446597" cy="5425849"/>
          </a:xfrm>
          <a:prstGeom prst="rect">
            <a:avLst/>
          </a:prstGeom>
        </p:spPr>
      </p:pic>
    </p:spTree>
    <p:extLst>
      <p:ext uri="{BB962C8B-B14F-4D97-AF65-F5344CB8AC3E}">
        <p14:creationId xmlns:p14="http://schemas.microsoft.com/office/powerpoint/2010/main" val="1260764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838200" y="865414"/>
            <a:ext cx="5851358" cy="5631639"/>
          </a:xfrm>
        </p:spPr>
        <p:txBody>
          <a:bodyPr>
            <a:normAutofit/>
          </a:bodyPr>
          <a:lstStyle/>
          <a:p>
            <a:pPr marL="0" indent="0" algn="just">
              <a:buNone/>
            </a:pPr>
            <a:r>
              <a:rPr lang="en-GB" sz="1600" dirty="0"/>
              <a:t>The area of intersection of the solutions of the inequalities would be the solution to the system of inequalities, which is the set of </a:t>
            </a:r>
            <a:r>
              <a:rPr lang="en-GB" sz="1600" b="1" dirty="0"/>
              <a:t>feasible solutions</a:t>
            </a:r>
            <a:r>
              <a:rPr lang="en-GB" sz="1600" dirty="0"/>
              <a:t>.</a:t>
            </a:r>
          </a:p>
          <a:p>
            <a:pPr marL="0" indent="0" algn="just">
              <a:buNone/>
            </a:pPr>
            <a:r>
              <a:rPr lang="en-GB" sz="1600" b="1" dirty="0"/>
              <a:t>Calculate the coordinates of the vertices</a:t>
            </a:r>
            <a:r>
              <a:rPr lang="en-GB" sz="1600" dirty="0"/>
              <a:t> from the compound of </a:t>
            </a:r>
            <a:r>
              <a:rPr lang="en-GB" sz="1600" b="1" dirty="0"/>
              <a:t>feasible solutions</a:t>
            </a:r>
            <a:r>
              <a:rPr lang="en-GB" sz="1600" dirty="0"/>
              <a:t>.</a:t>
            </a:r>
          </a:p>
          <a:p>
            <a:pPr marL="0" indent="0" algn="just">
              <a:buNone/>
            </a:pPr>
            <a:r>
              <a:rPr lang="en-GB" sz="1600" dirty="0"/>
              <a:t>The optimal solution, if unique, is in a vertex. These</a:t>
            </a:r>
            <a:r>
              <a:rPr lang="en-GB" dirty="0"/>
              <a:t> are the solutions to the systems:</a:t>
            </a:r>
          </a:p>
          <a:p>
            <a:pPr marL="0" indent="0" algn="just">
              <a:buNone/>
            </a:pPr>
            <a:r>
              <a:rPr lang="en-GB" dirty="0"/>
              <a:t>2x + 3y = 1,500	x = 0           (0, 500)</a:t>
            </a:r>
          </a:p>
          <a:p>
            <a:pPr marL="0" indent="0" algn="just">
              <a:buNone/>
            </a:pPr>
            <a:r>
              <a:rPr lang="en-GB" dirty="0"/>
              <a:t>2x + y = 1,000	y = 0           (500, 0)</a:t>
            </a:r>
          </a:p>
          <a:p>
            <a:pPr marL="0" indent="0" algn="just">
              <a:buNone/>
            </a:pPr>
            <a:r>
              <a:rPr lang="en-GB" dirty="0"/>
              <a:t>2x + 3y =1,500</a:t>
            </a:r>
          </a:p>
          <a:p>
            <a:pPr marL="0" indent="0" algn="just">
              <a:buNone/>
            </a:pPr>
            <a:r>
              <a:rPr lang="en-GB" dirty="0"/>
              <a:t> 	2x + y = 1,000    (375, 250)</a:t>
            </a:r>
          </a:p>
          <a:p>
            <a:pPr marL="0" indent="0" algn="just">
              <a:buNone/>
            </a:pPr>
            <a:endParaRPr lang="en-GB" dirty="0"/>
          </a:p>
        </p:txBody>
      </p:sp>
      <p:pic>
        <p:nvPicPr>
          <p:cNvPr id="7" name="Content Placeholder 6"/>
          <p:cNvPicPr>
            <a:picLocks noGrp="1" noChangeAspect="1"/>
          </p:cNvPicPr>
          <p:nvPr>
            <p:ph sz="half" idx="2"/>
          </p:nvPr>
        </p:nvPicPr>
        <p:blipFill>
          <a:blip r:embed="rId2"/>
          <a:stretch>
            <a:fillRect/>
          </a:stretch>
        </p:blipFill>
        <p:spPr>
          <a:xfrm>
            <a:off x="6736853" y="808263"/>
            <a:ext cx="5446597" cy="5425849"/>
          </a:xfrm>
          <a:prstGeom prst="rect">
            <a:avLst/>
          </a:prstGeom>
        </p:spPr>
      </p:pic>
    </p:spTree>
    <p:extLst>
      <p:ext uri="{BB962C8B-B14F-4D97-AF65-F5344CB8AC3E}">
        <p14:creationId xmlns:p14="http://schemas.microsoft.com/office/powerpoint/2010/main" val="1641619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22143" y="545002"/>
            <a:ext cx="6832600" cy="5919537"/>
          </a:xfrm>
        </p:spPr>
        <p:txBody>
          <a:bodyPr>
            <a:normAutofit fontScale="85000" lnSpcReduction="10000"/>
          </a:bodyPr>
          <a:lstStyle/>
          <a:p>
            <a:pPr marL="0" indent="0" algn="just">
              <a:buNone/>
            </a:pPr>
            <a:r>
              <a:rPr lang="en-GB" b="1" dirty="0"/>
              <a:t>Calculate the value of the objective function at each of the vertices </a:t>
            </a:r>
            <a:r>
              <a:rPr lang="en-GB" dirty="0"/>
              <a:t>to determine which of them has the maximum or minimum values. It must be taken into account the possible non-existence of a solution if the compound is not bounded.</a:t>
            </a:r>
          </a:p>
          <a:p>
            <a:pPr marL="0" indent="0" algn="just">
              <a:buNone/>
            </a:pPr>
            <a:r>
              <a:rPr lang="en-GB" dirty="0"/>
              <a:t>In the </a:t>
            </a:r>
            <a:r>
              <a:rPr lang="en-GB" b="1" dirty="0"/>
              <a:t>objective function</a:t>
            </a:r>
            <a:r>
              <a:rPr lang="en-GB" dirty="0"/>
              <a:t>, place each of the vertices that were determined in the previous step.</a:t>
            </a:r>
          </a:p>
          <a:p>
            <a:pPr>
              <a:lnSpc>
                <a:spcPct val="120000"/>
              </a:lnSpc>
            </a:pPr>
            <a:r>
              <a:rPr lang="en-GB" dirty="0"/>
              <a:t>f(x, y) = 50x + 40y</a:t>
            </a:r>
          </a:p>
          <a:p>
            <a:pPr>
              <a:lnSpc>
                <a:spcPct val="120000"/>
              </a:lnSpc>
            </a:pPr>
            <a:r>
              <a:rPr lang="en-GB" dirty="0"/>
              <a:t>f(0, 500) = 50·0 + 40·500 = $20,000</a:t>
            </a:r>
          </a:p>
          <a:p>
            <a:pPr>
              <a:lnSpc>
                <a:spcPct val="120000"/>
              </a:lnSpc>
            </a:pPr>
            <a:r>
              <a:rPr lang="en-GB" dirty="0"/>
              <a:t>f(500, 0) = 50·500 + 40·0 = $25,000</a:t>
            </a:r>
          </a:p>
          <a:p>
            <a:pPr>
              <a:lnSpc>
                <a:spcPct val="120000"/>
              </a:lnSpc>
            </a:pPr>
            <a:r>
              <a:rPr lang="en-GB" dirty="0"/>
              <a:t>f(375, 250) = 50·375 + 40·250 = $28,750   </a:t>
            </a:r>
            <a:r>
              <a:rPr lang="en-GB" b="1" dirty="0"/>
              <a:t>Maximum</a:t>
            </a:r>
            <a:endParaRPr lang="en-GB" dirty="0"/>
          </a:p>
          <a:p>
            <a:pPr marL="0" indent="0">
              <a:buNone/>
            </a:pPr>
            <a:r>
              <a:rPr lang="en-GB" dirty="0"/>
              <a:t>The optimum solution is to make </a:t>
            </a:r>
            <a:r>
              <a:rPr lang="en-GB" b="1" dirty="0"/>
              <a:t>375 pants </a:t>
            </a:r>
            <a:r>
              <a:rPr lang="en-GB" dirty="0"/>
              <a:t>and </a:t>
            </a:r>
            <a:r>
              <a:rPr lang="en-GB" b="1" dirty="0"/>
              <a:t>250 jackets </a:t>
            </a:r>
            <a:r>
              <a:rPr lang="en-GB" dirty="0"/>
              <a:t>to obtain a </a:t>
            </a:r>
            <a:r>
              <a:rPr lang="en-GB" b="1" dirty="0"/>
              <a:t>benefit of $28,750</a:t>
            </a:r>
            <a:r>
              <a:rPr lang="en-GB" dirty="0"/>
              <a:t>.</a:t>
            </a:r>
          </a:p>
          <a:p>
            <a:pPr marL="0" indent="0" algn="just">
              <a:buNone/>
            </a:pPr>
            <a:endParaRPr lang="en-GB" dirty="0"/>
          </a:p>
          <a:p>
            <a:pPr marL="0" indent="0" algn="just">
              <a:buNone/>
            </a:pPr>
            <a:endParaRPr lang="en-GB" dirty="0"/>
          </a:p>
        </p:txBody>
      </p:sp>
      <p:pic>
        <p:nvPicPr>
          <p:cNvPr id="3" name="Content Placeholder 2"/>
          <p:cNvPicPr>
            <a:picLocks noGrp="1" noChangeAspect="1"/>
          </p:cNvPicPr>
          <p:nvPr>
            <p:ph sz="half" idx="2"/>
          </p:nvPr>
        </p:nvPicPr>
        <p:blipFill>
          <a:blip r:embed="rId2"/>
          <a:stretch>
            <a:fillRect/>
          </a:stretch>
        </p:blipFill>
        <p:spPr>
          <a:xfrm>
            <a:off x="7154743" y="865414"/>
            <a:ext cx="5021213" cy="5278712"/>
          </a:xfrm>
          <a:prstGeom prst="rect">
            <a:avLst/>
          </a:prstGeom>
        </p:spPr>
      </p:pic>
      <p:sp>
        <p:nvSpPr>
          <p:cNvPr id="13" name="Rectangle 12"/>
          <p:cNvSpPr/>
          <p:nvPr/>
        </p:nvSpPr>
        <p:spPr>
          <a:xfrm>
            <a:off x="3479800" y="6245661"/>
            <a:ext cx="8571832" cy="307777"/>
          </a:xfrm>
          <a:prstGeom prst="rect">
            <a:avLst/>
          </a:prstGeom>
        </p:spPr>
        <p:txBody>
          <a:bodyPr wrap="square">
            <a:spAutoFit/>
          </a:bodyPr>
          <a:lstStyle/>
          <a:p>
            <a:pPr algn="r"/>
            <a:r>
              <a:rPr lang="en-GB" sz="1400" b="0" i="0" dirty="0">
                <a:solidFill>
                  <a:srgbClr val="000000"/>
                </a:solidFill>
                <a:effectLst/>
                <a:latin typeface="Verdana" panose="020B0604030504040204" pitchFamily="34" charset="0"/>
              </a:rPr>
              <a:t>The solution is not always unique, so we can also find other solutions.</a:t>
            </a:r>
            <a:endParaRPr lang="en-GB" sz="1400" dirty="0"/>
          </a:p>
        </p:txBody>
      </p:sp>
    </p:spTree>
    <p:extLst>
      <p:ext uri="{BB962C8B-B14F-4D97-AF65-F5344CB8AC3E}">
        <p14:creationId xmlns:p14="http://schemas.microsoft.com/office/powerpoint/2010/main" val="9679333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22143" y="545002"/>
            <a:ext cx="6832600" cy="5919537"/>
          </a:xfrm>
        </p:spPr>
        <p:txBody>
          <a:bodyPr>
            <a:normAutofit/>
          </a:bodyPr>
          <a:lstStyle/>
          <a:p>
            <a:pPr marL="0" indent="0" algn="just">
              <a:buNone/>
            </a:pPr>
            <a:endParaRPr lang="en-GB" dirty="0"/>
          </a:p>
        </p:txBody>
      </p:sp>
      <p:pic>
        <p:nvPicPr>
          <p:cNvPr id="3" name="Content Placeholder 2"/>
          <p:cNvPicPr>
            <a:picLocks noGrp="1" noChangeAspect="1"/>
          </p:cNvPicPr>
          <p:nvPr>
            <p:ph sz="half" idx="2"/>
          </p:nvPr>
        </p:nvPicPr>
        <p:blipFill>
          <a:blip r:embed="rId2"/>
          <a:stretch>
            <a:fillRect/>
          </a:stretch>
        </p:blipFill>
        <p:spPr>
          <a:xfrm>
            <a:off x="91440" y="156754"/>
            <a:ext cx="11599817" cy="6492240"/>
          </a:xfrm>
          <a:prstGeom prst="rect">
            <a:avLst/>
          </a:prstGeom>
        </p:spPr>
      </p:pic>
      <p:sp>
        <p:nvSpPr>
          <p:cNvPr id="13" name="Rectangle 12"/>
          <p:cNvSpPr/>
          <p:nvPr/>
        </p:nvSpPr>
        <p:spPr>
          <a:xfrm>
            <a:off x="3479800" y="6245661"/>
            <a:ext cx="8571832" cy="307777"/>
          </a:xfrm>
          <a:prstGeom prst="rect">
            <a:avLst/>
          </a:prstGeom>
        </p:spPr>
        <p:txBody>
          <a:bodyPr wrap="square">
            <a:spAutoFit/>
          </a:bodyPr>
          <a:lstStyle/>
          <a:p>
            <a:pPr algn="r"/>
            <a:r>
              <a:rPr lang="en-GB" sz="1400" b="0" i="0" dirty="0">
                <a:solidFill>
                  <a:srgbClr val="000000"/>
                </a:solidFill>
                <a:effectLst/>
                <a:latin typeface="Verdana" panose="020B0604030504040204" pitchFamily="34" charset="0"/>
              </a:rPr>
              <a:t>The solution is not always unique, so we can also find other solutions.</a:t>
            </a:r>
            <a:endParaRPr lang="en-GB" sz="1400" dirty="0"/>
          </a:p>
        </p:txBody>
      </p:sp>
    </p:spTree>
    <p:extLst>
      <p:ext uri="{BB962C8B-B14F-4D97-AF65-F5344CB8AC3E}">
        <p14:creationId xmlns:p14="http://schemas.microsoft.com/office/powerpoint/2010/main" val="1005310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38200" y="693683"/>
            <a:ext cx="10515600" cy="507649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dirty="0"/>
              <a:t>It is also a very interesting topic – it starts with simple problems, but can get very complex. For example, sharing a chocolate between siblings is a simple optimization problem. We don’t think in mathematical term while solving it. On the other hand devising inventory and warehousing strategy for an e-Retailer can be very complex. </a:t>
            </a:r>
          </a:p>
        </p:txBody>
      </p:sp>
      <p:pic>
        <p:nvPicPr>
          <p:cNvPr id="7170" name="Picture 2" descr="Image result for sharing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360" y="3543301"/>
            <a:ext cx="5209280" cy="2662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5916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38200" y="4424855"/>
            <a:ext cx="10515600" cy="204125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dirty="0"/>
              <a:t>Linear programming (LP) is one of the simplest ways to perform optimization. It helps you solve some very complex optimization problems by making a few simplifying assumptions. As an analyst you are bound to come across applications and problems to be solved by Linear Programming.</a:t>
            </a:r>
          </a:p>
        </p:txBody>
      </p:sp>
      <p:pic>
        <p:nvPicPr>
          <p:cNvPr id="8194" name="Picture 2" descr="Image result for linear programming"/>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3292474" y="646112"/>
            <a:ext cx="5991225" cy="3440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3398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699939"/>
            <a:ext cx="10515600" cy="1325563"/>
          </a:xfrm>
        </p:spPr>
        <p:txBody>
          <a:bodyPr/>
          <a:lstStyle/>
          <a:p>
            <a:r>
              <a:rPr lang="en-GB" b="1" dirty="0"/>
              <a:t>What is Linear Programming?</a:t>
            </a:r>
            <a:endParaRPr lang="en-GB" dirty="0"/>
          </a:p>
        </p:txBody>
      </p:sp>
      <p:sp>
        <p:nvSpPr>
          <p:cNvPr id="5" name="Content Placeholder 4"/>
          <p:cNvSpPr>
            <a:spLocks noGrp="1"/>
          </p:cNvSpPr>
          <p:nvPr>
            <p:ph idx="1"/>
          </p:nvPr>
        </p:nvSpPr>
        <p:spPr>
          <a:xfrm>
            <a:off x="655320" y="3544689"/>
            <a:ext cx="10515600" cy="2162011"/>
          </a:xfrm>
        </p:spPr>
        <p:txBody>
          <a:bodyPr>
            <a:normAutofit/>
          </a:bodyPr>
          <a:lstStyle/>
          <a:p>
            <a:pPr marL="0" indent="0" algn="just">
              <a:buNone/>
            </a:pPr>
            <a:r>
              <a:rPr lang="en-GB" dirty="0"/>
              <a:t>Linear programming is a simple technique where we </a:t>
            </a:r>
            <a:r>
              <a:rPr lang="en-GB" b="1" dirty="0"/>
              <a:t>depict</a:t>
            </a:r>
            <a:r>
              <a:rPr lang="en-GB" dirty="0"/>
              <a:t> complex relationships through linear functions and then find the optimum points. The important word in previous sentence is </a:t>
            </a:r>
            <a:r>
              <a:rPr lang="en-GB" b="1" dirty="0"/>
              <a:t>depict</a:t>
            </a:r>
            <a:r>
              <a:rPr lang="en-GB" dirty="0"/>
              <a:t>. The real relationships might be much more complex – but we can simplify them to linear relationships.</a:t>
            </a:r>
          </a:p>
        </p:txBody>
      </p:sp>
    </p:spTree>
    <p:extLst>
      <p:ext uri="{BB962C8B-B14F-4D97-AF65-F5344CB8AC3E}">
        <p14:creationId xmlns:p14="http://schemas.microsoft.com/office/powerpoint/2010/main" val="2672040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38200" y="3770018"/>
            <a:ext cx="10515600" cy="2620251"/>
          </a:xfrm>
        </p:spPr>
        <p:txBody>
          <a:bodyPr>
            <a:normAutofit/>
          </a:bodyPr>
          <a:lstStyle/>
          <a:p>
            <a:pPr marL="0" indent="0" algn="just">
              <a:buNone/>
            </a:pPr>
            <a:r>
              <a:rPr lang="en-GB" dirty="0"/>
              <a:t>Applications of linear programming are every where around you. You use linear programming at personal and professional fronts. You are using linear programming when you are driving from home to work and want to take the shortest route. Or when you have a project delivery you make strategies to make your team work efficiently for on time delivery.</a:t>
            </a:r>
          </a:p>
        </p:txBody>
      </p:sp>
      <p:pic>
        <p:nvPicPr>
          <p:cNvPr id="9218" name="Picture 2" descr="Image result for shortest route"/>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494212" y="461948"/>
            <a:ext cx="3203575" cy="3217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6102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2850"/>
            <a:ext cx="10515600" cy="1325563"/>
          </a:xfrm>
        </p:spPr>
        <p:txBody>
          <a:bodyPr/>
          <a:lstStyle/>
          <a:p>
            <a:r>
              <a:rPr lang="en-GB" dirty="0"/>
              <a:t>Example</a:t>
            </a:r>
          </a:p>
        </p:txBody>
      </p:sp>
      <p:sp>
        <p:nvSpPr>
          <p:cNvPr id="3" name="Content Placeholder 2"/>
          <p:cNvSpPr>
            <a:spLocks noGrp="1"/>
          </p:cNvSpPr>
          <p:nvPr>
            <p:ph idx="1"/>
          </p:nvPr>
        </p:nvSpPr>
        <p:spPr>
          <a:xfrm>
            <a:off x="838200" y="4445875"/>
            <a:ext cx="10515600" cy="2298645"/>
          </a:xfrm>
        </p:spPr>
        <p:txBody>
          <a:bodyPr/>
          <a:lstStyle/>
          <a:p>
            <a:pPr marL="0" indent="0" algn="just">
              <a:buNone/>
            </a:pPr>
            <a:r>
              <a:rPr lang="en-GB" dirty="0"/>
              <a:t>Let’s say a FedEx delivery man has 6 packages to deliver in a day. The warehouse is located at point A. The 6 delivery destinations are given by U, V, W, X, Y and Z. The numbers on the lines indicate the distance between the cities. To save on fuel and time the delivery person wants to take the shortest route.</a:t>
            </a:r>
          </a:p>
        </p:txBody>
      </p:sp>
      <p:pic>
        <p:nvPicPr>
          <p:cNvPr id="5" name="Picture 4"/>
          <p:cNvPicPr>
            <a:picLocks noChangeAspect="1"/>
          </p:cNvPicPr>
          <p:nvPr/>
        </p:nvPicPr>
        <p:blipFill>
          <a:blip r:embed="rId2"/>
          <a:stretch>
            <a:fillRect/>
          </a:stretch>
        </p:blipFill>
        <p:spPr>
          <a:xfrm>
            <a:off x="3951890" y="167185"/>
            <a:ext cx="6558456" cy="4278690"/>
          </a:xfrm>
          <a:prstGeom prst="rect">
            <a:avLst/>
          </a:prstGeom>
        </p:spPr>
      </p:pic>
    </p:spTree>
    <p:extLst>
      <p:ext uri="{BB962C8B-B14F-4D97-AF65-F5344CB8AC3E}">
        <p14:creationId xmlns:p14="http://schemas.microsoft.com/office/powerpoint/2010/main" val="4114044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5007"/>
            <a:ext cx="10515600" cy="5661956"/>
          </a:xfrm>
        </p:spPr>
        <p:txBody>
          <a:bodyPr>
            <a:normAutofit lnSpcReduction="10000"/>
          </a:bodyPr>
          <a:lstStyle/>
          <a:p>
            <a:pPr algn="just"/>
            <a:r>
              <a:rPr lang="en-GB" dirty="0"/>
              <a:t>So, the delivery person will calculate different routes for going to all the 6 destinations and then come up with the shortest route. This technique of choosing the shortest route is called linear programming.</a:t>
            </a:r>
          </a:p>
          <a:p>
            <a:pPr algn="just"/>
            <a:r>
              <a:rPr lang="en-GB" dirty="0"/>
              <a:t>In this case, the objective of the delivery person is to deliver the parcel on time at all 6 destinations. </a:t>
            </a:r>
            <a:r>
              <a:rPr lang="en-GB" dirty="0">
                <a:solidFill>
                  <a:srgbClr val="C00000"/>
                </a:solidFill>
              </a:rPr>
              <a:t>The process of choosing the best route is called Operation Research.</a:t>
            </a:r>
            <a:r>
              <a:rPr lang="en-GB" dirty="0"/>
              <a:t> </a:t>
            </a:r>
          </a:p>
          <a:p>
            <a:pPr algn="just"/>
            <a:r>
              <a:rPr lang="en-GB" dirty="0">
                <a:solidFill>
                  <a:srgbClr val="00B050"/>
                </a:solidFill>
              </a:rPr>
              <a:t>Operation research is an approach to decision-making, which involves a set of methods to operate a system. </a:t>
            </a:r>
            <a:r>
              <a:rPr lang="en-GB" dirty="0"/>
              <a:t>In the above example, our system was the Delivery model.</a:t>
            </a:r>
          </a:p>
          <a:p>
            <a:pPr algn="just"/>
            <a:r>
              <a:rPr lang="en-GB" b="1" i="1" dirty="0"/>
              <a:t>Linear programming is used for obtaining the most optimal solution for a problem with given constraints. In linear programming, we formulate our real life problem into a mathematical model. It involves an objective function, linear inequalities with subject to constraints.</a:t>
            </a:r>
          </a:p>
          <a:p>
            <a:pPr marL="0" indent="0" algn="just">
              <a:buNone/>
            </a:pPr>
            <a:endParaRPr lang="en-GB" dirty="0"/>
          </a:p>
        </p:txBody>
      </p:sp>
    </p:spTree>
    <p:extLst>
      <p:ext uri="{BB962C8B-B14F-4D97-AF65-F5344CB8AC3E}">
        <p14:creationId xmlns:p14="http://schemas.microsoft.com/office/powerpoint/2010/main" val="482575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22375"/>
          </a:xfrm>
        </p:spPr>
        <p:txBody>
          <a:bodyPr>
            <a:normAutofit/>
          </a:bodyPr>
          <a:lstStyle/>
          <a:p>
            <a:pPr>
              <a:lnSpc>
                <a:spcPct val="150000"/>
              </a:lnSpc>
            </a:pPr>
            <a:r>
              <a:rPr lang="en-GB" sz="3600" b="1" dirty="0">
                <a:solidFill>
                  <a:srgbClr val="FFC000"/>
                </a:solidFill>
              </a:rPr>
              <a:t>Let’s manufacture some chocolates</a:t>
            </a:r>
            <a:endParaRPr lang="en-GB" sz="3600" dirty="0">
              <a:solidFill>
                <a:srgbClr val="FFC000"/>
              </a:solidFill>
            </a:endParaRPr>
          </a:p>
        </p:txBody>
      </p:sp>
      <p:sp>
        <p:nvSpPr>
          <p:cNvPr id="3" name="Content Placeholder 2"/>
          <p:cNvSpPr>
            <a:spLocks noGrp="1"/>
          </p:cNvSpPr>
          <p:nvPr>
            <p:ph idx="1"/>
          </p:nvPr>
        </p:nvSpPr>
        <p:spPr>
          <a:xfrm>
            <a:off x="838200" y="1727200"/>
            <a:ext cx="10515600" cy="4765039"/>
          </a:xfrm>
        </p:spPr>
        <p:txBody>
          <a:bodyPr>
            <a:normAutofit fontScale="92500" lnSpcReduction="10000"/>
          </a:bodyPr>
          <a:lstStyle/>
          <a:p>
            <a:pPr marL="0" indent="0" algn="just">
              <a:lnSpc>
                <a:spcPct val="110000"/>
              </a:lnSpc>
              <a:buNone/>
            </a:pPr>
            <a:r>
              <a:rPr lang="en-GB" sz="2400" dirty="0"/>
              <a:t>Consider a chocolate manufacturing company which produces only two types of chocolate – A and B. Both the chocolates require Milk and Choco only.  To manufacture each unit of A and B, following quantities are required:</a:t>
            </a:r>
          </a:p>
          <a:p>
            <a:pPr algn="just">
              <a:lnSpc>
                <a:spcPct val="110000"/>
              </a:lnSpc>
            </a:pPr>
            <a:r>
              <a:rPr lang="en-GB" sz="2400" dirty="0"/>
              <a:t>Each unit of A requires 1 unit of Milk and 3 units of Choco</a:t>
            </a:r>
          </a:p>
          <a:p>
            <a:pPr algn="just">
              <a:lnSpc>
                <a:spcPct val="110000"/>
              </a:lnSpc>
            </a:pPr>
            <a:r>
              <a:rPr lang="en-GB" sz="2400" dirty="0"/>
              <a:t>Each unit of B requires 1 unit of Milk and 2 units of Choco</a:t>
            </a:r>
          </a:p>
          <a:p>
            <a:pPr marL="0" indent="0" algn="just">
              <a:lnSpc>
                <a:spcPct val="110000"/>
              </a:lnSpc>
              <a:buNone/>
            </a:pPr>
            <a:r>
              <a:rPr lang="en-GB" sz="2400" dirty="0"/>
              <a:t>The company kitchen has a total of 5 units of Milk and 12 units of Choco. On each sale, the company makes a profit of</a:t>
            </a:r>
          </a:p>
          <a:p>
            <a:pPr algn="just">
              <a:lnSpc>
                <a:spcPct val="110000"/>
              </a:lnSpc>
            </a:pPr>
            <a:r>
              <a:rPr lang="en-GB" sz="2400" dirty="0"/>
              <a:t>$ 6 per unit A sold.</a:t>
            </a:r>
          </a:p>
          <a:p>
            <a:pPr algn="just">
              <a:lnSpc>
                <a:spcPct val="110000"/>
              </a:lnSpc>
            </a:pPr>
            <a:r>
              <a:rPr lang="en-GB" sz="2400" dirty="0"/>
              <a:t>$ 5 per unit B sold.</a:t>
            </a:r>
          </a:p>
          <a:p>
            <a:pPr marL="0" indent="0" algn="just">
              <a:lnSpc>
                <a:spcPct val="110000"/>
              </a:lnSpc>
              <a:buNone/>
            </a:pPr>
            <a:r>
              <a:rPr lang="en-GB" sz="2400" dirty="0"/>
              <a:t>Now, the company wishes to maximize its profit. How many units of A and B should it produce respectively?</a:t>
            </a:r>
          </a:p>
        </p:txBody>
      </p:sp>
    </p:spTree>
    <p:extLst>
      <p:ext uri="{BB962C8B-B14F-4D97-AF65-F5344CB8AC3E}">
        <p14:creationId xmlns:p14="http://schemas.microsoft.com/office/powerpoint/2010/main" val="9005613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Pristina"/>
        <a:ea typeface=""/>
        <a:cs typeface=""/>
      </a:majorFont>
      <a:minorFont>
        <a:latin typeface="Candar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302</TotalTime>
  <Words>2433</Words>
  <Application>Microsoft Office PowerPoint</Application>
  <PresentationFormat>Widescreen</PresentationFormat>
  <Paragraphs>203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Candara</vt:lpstr>
      <vt:lpstr>Pristina</vt:lpstr>
      <vt:lpstr>Verdana</vt:lpstr>
      <vt:lpstr>Office Theme</vt:lpstr>
      <vt:lpstr>Linear Programming</vt:lpstr>
      <vt:lpstr>Introduction</vt:lpstr>
      <vt:lpstr>PowerPoint Presentation</vt:lpstr>
      <vt:lpstr>PowerPoint Presentation</vt:lpstr>
      <vt:lpstr>What is Linear Programming?</vt:lpstr>
      <vt:lpstr>PowerPoint Presentation</vt:lpstr>
      <vt:lpstr>Example</vt:lpstr>
      <vt:lpstr>PowerPoint Presentation</vt:lpstr>
      <vt:lpstr>Let’s manufacture some chocolates</vt:lpstr>
      <vt:lpstr>Solution</vt:lpstr>
      <vt:lpstr>Solution….</vt:lpstr>
      <vt:lpstr>Common terminologies used in Linear Programming</vt:lpstr>
      <vt:lpstr>Process to formulate a Linear Programming problem</vt:lpstr>
      <vt:lpstr>Solve Linear Programs by Graphical Method</vt:lpstr>
      <vt:lpstr>Lets try this….</vt:lpstr>
      <vt:lpstr>Solution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Programming</dc:title>
  <dc:creator>Shams shaik</dc:creator>
  <cp:lastModifiedBy>Sultana Begum</cp:lastModifiedBy>
  <cp:revision>21</cp:revision>
  <dcterms:created xsi:type="dcterms:W3CDTF">2019-02-24T18:51:57Z</dcterms:created>
  <dcterms:modified xsi:type="dcterms:W3CDTF">2022-05-12T08:00:39Z</dcterms:modified>
</cp:coreProperties>
</file>