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7" r:id="rId2"/>
    <p:sldId id="265" r:id="rId3"/>
    <p:sldId id="266" r:id="rId4"/>
    <p:sldId id="267" r:id="rId5"/>
    <p:sldId id="271" r:id="rId6"/>
    <p:sldId id="268" r:id="rId7"/>
    <p:sldId id="269" r:id="rId8"/>
    <p:sldId id="310" r:id="rId9"/>
    <p:sldId id="270" r:id="rId10"/>
    <p:sldId id="272" r:id="rId11"/>
    <p:sldId id="311" r:id="rId12"/>
    <p:sldId id="279" r:id="rId13"/>
    <p:sldId id="278" r:id="rId14"/>
    <p:sldId id="273" r:id="rId15"/>
    <p:sldId id="274" r:id="rId16"/>
    <p:sldId id="280" r:id="rId17"/>
    <p:sldId id="276" r:id="rId18"/>
    <p:sldId id="275" r:id="rId19"/>
    <p:sldId id="277" r:id="rId20"/>
    <p:sldId id="281" r:id="rId21"/>
    <p:sldId id="282" r:id="rId22"/>
    <p:sldId id="283" r:id="rId23"/>
    <p:sldId id="284" r:id="rId24"/>
    <p:sldId id="285" r:id="rId25"/>
    <p:sldId id="286" r:id="rId26"/>
    <p:sldId id="287" r:id="rId27"/>
    <p:sldId id="291" r:id="rId28"/>
    <p:sldId id="288" r:id="rId29"/>
    <p:sldId id="289" r:id="rId30"/>
    <p:sldId id="292" r:id="rId31"/>
    <p:sldId id="293" r:id="rId32"/>
    <p:sldId id="312" r:id="rId33"/>
    <p:sldId id="294" r:id="rId34"/>
    <p:sldId id="295" r:id="rId35"/>
    <p:sldId id="296" r:id="rId36"/>
    <p:sldId id="290" r:id="rId37"/>
    <p:sldId id="297" r:id="rId38"/>
    <p:sldId id="298" r:id="rId39"/>
    <p:sldId id="299" r:id="rId40"/>
    <p:sldId id="300" r:id="rId41"/>
    <p:sldId id="301" r:id="rId42"/>
    <p:sldId id="302" r:id="rId43"/>
    <p:sldId id="303" r:id="rId44"/>
    <p:sldId id="304" r:id="rId45"/>
    <p:sldId id="305" r:id="rId46"/>
    <p:sldId id="306" r:id="rId47"/>
    <p:sldId id="309" r:id="rId48"/>
    <p:sldId id="308" r:id="rId49"/>
    <p:sldId id="264" r:id="rId50"/>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3"/>
    <p:restoredTop sz="94582"/>
  </p:normalViewPr>
  <p:slideViewPr>
    <p:cSldViewPr snapToGrid="0">
      <p:cViewPr varScale="1">
        <p:scale>
          <a:sx n="93" d="100"/>
          <a:sy n="93" d="100"/>
        </p:scale>
        <p:origin x="176"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55CE4-2883-334D-AD27-5936EF1F5473}" type="datetimeFigureOut">
              <a:rPr lang="en-IQ" smtClean="0"/>
              <a:t>09/05/2023</a:t>
            </a:fld>
            <a:endParaRPr lang="en-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B6EB3-4A43-FA4B-8677-1450F0293B7A}" type="slidenum">
              <a:rPr lang="en-IQ" smtClean="0"/>
              <a:t>‹#›</a:t>
            </a:fld>
            <a:endParaRPr lang="en-IQ"/>
          </a:p>
        </p:txBody>
      </p:sp>
    </p:spTree>
    <p:extLst>
      <p:ext uri="{BB962C8B-B14F-4D97-AF65-F5344CB8AC3E}">
        <p14:creationId xmlns:p14="http://schemas.microsoft.com/office/powerpoint/2010/main" val="251262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ologyonline.com/dictionary/reduc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biologyonline.com/dictionary/photosynthesis" TargetMode="External"/><Relationship Id="rId4" Type="http://schemas.openxmlformats.org/officeDocument/2006/relationships/hyperlink" Target="https://www.biologyonline.com/dictionary/respir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reducing and non reducing sugar </a:t>
            </a:r>
          </a:p>
          <a:p>
            <a:r>
              <a:rPr lang="en-US" dirty="0"/>
              <a:t>https://</a:t>
            </a:r>
            <a:r>
              <a:rPr lang="en-US" dirty="0" err="1"/>
              <a:t>www.biologyonline.com</a:t>
            </a:r>
            <a:r>
              <a:rPr lang="en-US" dirty="0"/>
              <a:t>/dictionary/reducing-sugar </a:t>
            </a:r>
          </a:p>
          <a:p>
            <a:endParaRPr lang="en-IQ" dirty="0"/>
          </a:p>
          <a:p>
            <a:pPr algn="l"/>
            <a:r>
              <a:rPr lang="en-US" b="0" i="0" dirty="0">
                <a:solidFill>
                  <a:srgbClr val="212529"/>
                </a:solidFill>
                <a:effectLst/>
                <a:latin typeface="Lato" panose="020F0502020204030203" pitchFamily="34" charset="0"/>
              </a:rPr>
              <a:t>The loss of electrons during a reaction of a molecule is called oxidation while the gain of single or multiple electrons is called </a:t>
            </a:r>
            <a:r>
              <a:rPr lang="en-US" b="0" i="0" u="none" strike="noStrike" dirty="0">
                <a:solidFill>
                  <a:srgbClr val="3A76C3"/>
                </a:solidFill>
                <a:effectLst/>
                <a:latin typeface="Lato" panose="020F0502020204030203" pitchFamily="34" charset="0"/>
                <a:hlinkClick r:id="rId3"/>
              </a:rPr>
              <a:t>reduction</a:t>
            </a:r>
            <a:r>
              <a:rPr lang="en-US" b="0" i="0" dirty="0">
                <a:solidFill>
                  <a:srgbClr val="212529"/>
                </a:solidFill>
                <a:effectLst/>
                <a:latin typeface="Lato" panose="020F0502020204030203" pitchFamily="34" charset="0"/>
              </a:rPr>
              <a:t>.</a:t>
            </a:r>
          </a:p>
          <a:p>
            <a:pPr algn="l"/>
            <a:r>
              <a:rPr lang="en-US" b="0" i="0" dirty="0">
                <a:solidFill>
                  <a:srgbClr val="212529"/>
                </a:solidFill>
                <a:effectLst/>
                <a:latin typeface="Lato" panose="020F0502020204030203" pitchFamily="34" charset="0"/>
              </a:rPr>
              <a:t>The oxidation and reduction reactions (also called </a:t>
            </a:r>
            <a:r>
              <a:rPr lang="en-US" b="0" i="1" dirty="0">
                <a:solidFill>
                  <a:srgbClr val="212529"/>
                </a:solidFill>
                <a:effectLst/>
                <a:latin typeface="Lato" panose="020F0502020204030203" pitchFamily="34" charset="0"/>
              </a:rPr>
              <a:t>redox reactions</a:t>
            </a:r>
            <a:r>
              <a:rPr lang="en-US" b="0" i="0" dirty="0">
                <a:solidFill>
                  <a:srgbClr val="212529"/>
                </a:solidFill>
                <a:effectLst/>
                <a:latin typeface="Lato" panose="020F0502020204030203" pitchFamily="34" charset="0"/>
              </a:rPr>
              <a:t>) are the chemical reactions in which the oxidation number of the chemical species that are taking part in the reaction changes. </a:t>
            </a:r>
          </a:p>
          <a:p>
            <a:pPr algn="l"/>
            <a:r>
              <a:rPr lang="en-US" b="0" i="0" dirty="0">
                <a:solidFill>
                  <a:srgbClr val="212529"/>
                </a:solidFill>
                <a:effectLst/>
                <a:latin typeface="Lato" panose="020F0502020204030203" pitchFamily="34" charset="0"/>
              </a:rPr>
              <a:t>The redox processes are the wide range of reactions that include the majority of the chemical and biological processes taking part around us. </a:t>
            </a:r>
          </a:p>
          <a:p>
            <a:pPr algn="l"/>
            <a:r>
              <a:rPr lang="en-US" b="0" i="0" dirty="0">
                <a:solidFill>
                  <a:srgbClr val="212529"/>
                </a:solidFill>
                <a:effectLst/>
                <a:latin typeface="Lato" panose="020F0502020204030203" pitchFamily="34" charset="0"/>
              </a:rPr>
              <a:t>Rusting and dissolution of the metals, browning of the fruits, fire reactions, </a:t>
            </a:r>
            <a:r>
              <a:rPr lang="en-US" b="0" i="0" u="none" strike="noStrike" dirty="0">
                <a:solidFill>
                  <a:srgbClr val="3A76C3"/>
                </a:solidFill>
                <a:effectLst/>
                <a:latin typeface="Lato" panose="020F0502020204030203" pitchFamily="34" charset="0"/>
                <a:hlinkClick r:id="rId4"/>
              </a:rPr>
              <a:t>respiration</a:t>
            </a:r>
            <a:r>
              <a:rPr lang="en-US" b="0" i="0" dirty="0">
                <a:solidFill>
                  <a:srgbClr val="212529"/>
                </a:solidFill>
                <a:effectLst/>
                <a:latin typeface="Lato" panose="020F0502020204030203" pitchFamily="34" charset="0"/>
              </a:rPr>
              <a:t> and the process of </a:t>
            </a:r>
            <a:r>
              <a:rPr lang="en-US" b="0" i="0" u="none" strike="noStrike" dirty="0">
                <a:solidFill>
                  <a:srgbClr val="3A76C3"/>
                </a:solidFill>
                <a:effectLst/>
                <a:latin typeface="Lato" panose="020F0502020204030203" pitchFamily="34" charset="0"/>
                <a:hlinkClick r:id="rId5"/>
              </a:rPr>
              <a:t>photosynthesis</a:t>
            </a:r>
            <a:r>
              <a:rPr lang="en-US" b="0" i="0" dirty="0">
                <a:solidFill>
                  <a:srgbClr val="212529"/>
                </a:solidFill>
                <a:effectLst/>
                <a:latin typeface="Lato" panose="020F0502020204030203" pitchFamily="34" charset="0"/>
              </a:rPr>
              <a:t> are all oxidation-reduction processes.</a:t>
            </a:r>
          </a:p>
          <a:p>
            <a:pPr algn="l"/>
            <a:r>
              <a:rPr lang="en-US" b="1" i="0" dirty="0">
                <a:solidFill>
                  <a:srgbClr val="212529"/>
                </a:solidFill>
                <a:effectLst/>
                <a:latin typeface="Lato" panose="020F0502020204030203" pitchFamily="34" charset="0"/>
              </a:rPr>
              <a:t>Oxygen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C+ 2H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 → CO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+ 2H</a:t>
            </a:r>
            <a:r>
              <a:rPr lang="en-US" b="0" i="0" baseline="-25000" dirty="0">
                <a:solidFill>
                  <a:srgbClr val="212529"/>
                </a:solidFill>
                <a:effectLst/>
                <a:latin typeface="Lato" panose="020F0502020204030203" pitchFamily="34" charset="0"/>
              </a:rPr>
              <a:t>2</a:t>
            </a:r>
            <a:endParaRPr lang="en-US" b="0" i="0" dirty="0">
              <a:solidFill>
                <a:srgbClr val="212529"/>
              </a:solidFill>
              <a:effectLst/>
              <a:latin typeface="Lato" panose="020F0502020204030203" pitchFamily="34" charset="0"/>
            </a:endParaRPr>
          </a:p>
          <a:p>
            <a:pPr algn="l"/>
            <a:r>
              <a:rPr lang="en-US" b="1" i="0" dirty="0">
                <a:solidFill>
                  <a:srgbClr val="212529"/>
                </a:solidFill>
                <a:effectLst/>
                <a:latin typeface="Lato" panose="020F0502020204030203" pitchFamily="34" charset="0"/>
              </a:rPr>
              <a:t>Hydrogen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H</a:t>
            </a:r>
            <a:r>
              <a:rPr lang="en-US" b="0" i="0" baseline="-25000" dirty="0">
                <a:solidFill>
                  <a:srgbClr val="212529"/>
                </a:solidFill>
                <a:effectLst/>
                <a:latin typeface="Lato" panose="020F0502020204030203" pitchFamily="34" charset="0"/>
              </a:rPr>
              <a:t>4</a:t>
            </a:r>
            <a:r>
              <a:rPr lang="en-US" b="0" i="0" dirty="0">
                <a:solidFill>
                  <a:srgbClr val="212529"/>
                </a:solidFill>
                <a:effectLst/>
                <a:latin typeface="Lato" panose="020F0502020204030203" pitchFamily="34" charset="0"/>
              </a:rPr>
              <a:t>+ 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a:t>
            </a:r>
          </a:p>
          <a:p>
            <a:pPr algn="l"/>
            <a:r>
              <a:rPr lang="en-US" b="1" i="0" dirty="0">
                <a:solidFill>
                  <a:srgbClr val="212529"/>
                </a:solidFill>
                <a:effectLst/>
                <a:latin typeface="Lato" panose="020F0502020204030203" pitchFamily="34" charset="0"/>
              </a:rPr>
              <a:t>Electron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Zn + Cu</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Zn</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Cu</a:t>
            </a:r>
          </a:p>
          <a:p>
            <a:endParaRPr lang="en-IQ" dirty="0"/>
          </a:p>
        </p:txBody>
      </p:sp>
      <p:sp>
        <p:nvSpPr>
          <p:cNvPr id="4" name="Slide Number Placeholder 3"/>
          <p:cNvSpPr>
            <a:spLocks noGrp="1"/>
          </p:cNvSpPr>
          <p:nvPr>
            <p:ph type="sldNum" sz="quarter" idx="5"/>
          </p:nvPr>
        </p:nvSpPr>
        <p:spPr/>
        <p:txBody>
          <a:bodyPr/>
          <a:lstStyle/>
          <a:p>
            <a:fld id="{BF317DC1-B6BF-C746-BD2A-A639CFB56E37}" type="slidenum">
              <a:rPr lang="en-IQ" smtClean="0"/>
              <a:t>1</a:t>
            </a:fld>
            <a:endParaRPr lang="en-IQ"/>
          </a:p>
        </p:txBody>
      </p:sp>
    </p:spTree>
    <p:extLst>
      <p:ext uri="{BB962C8B-B14F-4D97-AF65-F5344CB8AC3E}">
        <p14:creationId xmlns:p14="http://schemas.microsoft.com/office/powerpoint/2010/main" val="227530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19FF-45F7-E451-0A5A-505CCA73E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A2C9CD42-66CA-665B-1CFB-4CA39B646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7FFCA94F-2C47-2063-712A-A54A95DE8349}"/>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5" name="Footer Placeholder 4">
            <a:extLst>
              <a:ext uri="{FF2B5EF4-FFF2-40B4-BE49-F238E27FC236}">
                <a16:creationId xmlns:a16="http://schemas.microsoft.com/office/drawing/2014/main" id="{4E71E16E-9EDA-1EE4-83D2-5E5CF459919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F280FD58-1509-7761-BF0F-35CAB908F4B4}"/>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40474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879E-A198-C01C-2BD1-439EC19F4C70}"/>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A8E1691-A0A7-CBA2-A24D-5EE1C3F0F8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623CBCE8-77D3-F767-9013-EBAFF74B8B29}"/>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5" name="Footer Placeholder 4">
            <a:extLst>
              <a:ext uri="{FF2B5EF4-FFF2-40B4-BE49-F238E27FC236}">
                <a16:creationId xmlns:a16="http://schemas.microsoft.com/office/drawing/2014/main" id="{A315F8B6-AC9F-DA61-909D-9C442B5D929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1EE1C98-151F-575F-1650-0573F092643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321332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8472C-1EA4-6EC0-8BC8-C26C4D95B3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5B79198-9619-F1AD-0B0D-FA1AFAEB6D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2C0DB1AA-08CC-CA7A-A95D-321A9242B728}"/>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5" name="Footer Placeholder 4">
            <a:extLst>
              <a:ext uri="{FF2B5EF4-FFF2-40B4-BE49-F238E27FC236}">
                <a16:creationId xmlns:a16="http://schemas.microsoft.com/office/drawing/2014/main" id="{E94AFC99-F92E-ABF8-38C7-A1D6CF10D43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16B509B-FC2A-DD87-13EE-EC517A190086}"/>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64817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91B7-1449-80F5-F6FC-65126CC49B39}"/>
              </a:ext>
            </a:extLst>
          </p:cNvPr>
          <p:cNvSpPr>
            <a:spLocks noGrp="1"/>
          </p:cNvSpPr>
          <p:nvPr>
            <p:ph type="title"/>
          </p:nvPr>
        </p:nvSpPr>
        <p:spPr>
          <a:xfrm>
            <a:off x="188843" y="223354"/>
            <a:ext cx="10515600" cy="1062107"/>
          </a:xfrm>
        </p:spPr>
        <p:txBody>
          <a:bodyPr>
            <a:normAutofit/>
          </a:bodyPr>
          <a:lstStyle>
            <a:lvl1pPr>
              <a:defRPr sz="5400" b="1">
                <a:solidFill>
                  <a:srgbClr val="C00000"/>
                </a:solidFill>
              </a:defRPr>
            </a:lvl1pPr>
          </a:lstStyle>
          <a:p>
            <a:r>
              <a:rPr lang="en-US" dirty="0"/>
              <a:t>Click to edit Master title style</a:t>
            </a:r>
            <a:endParaRPr lang="en-IQ" dirty="0"/>
          </a:p>
        </p:txBody>
      </p:sp>
      <p:sp>
        <p:nvSpPr>
          <p:cNvPr id="3" name="Content Placeholder 2">
            <a:extLst>
              <a:ext uri="{FF2B5EF4-FFF2-40B4-BE49-F238E27FC236}">
                <a16:creationId xmlns:a16="http://schemas.microsoft.com/office/drawing/2014/main" id="{0A17258A-C9EA-E8D4-2E3B-A44C314E4F3D}"/>
              </a:ext>
            </a:extLst>
          </p:cNvPr>
          <p:cNvSpPr>
            <a:spLocks noGrp="1"/>
          </p:cNvSpPr>
          <p:nvPr>
            <p:ph idx="1"/>
          </p:nvPr>
        </p:nvSpPr>
        <p:spPr>
          <a:xfrm>
            <a:off x="188843" y="16466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FD535424-7483-7D6B-4CDF-DFBE141AD3C5}"/>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5" name="Footer Placeholder 4">
            <a:extLst>
              <a:ext uri="{FF2B5EF4-FFF2-40B4-BE49-F238E27FC236}">
                <a16:creationId xmlns:a16="http://schemas.microsoft.com/office/drawing/2014/main" id="{F46181E7-9722-B82B-A2A7-3961897E32D6}"/>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CD5746F6-04CF-5C76-245F-E661D888CB15}"/>
              </a:ext>
            </a:extLst>
          </p:cNvPr>
          <p:cNvSpPr>
            <a:spLocks noGrp="1"/>
          </p:cNvSpPr>
          <p:nvPr>
            <p:ph type="sldNum" sz="quarter" idx="12"/>
          </p:nvPr>
        </p:nvSpPr>
        <p:spPr/>
        <p:txBody>
          <a:bodyPr/>
          <a:lstStyle/>
          <a:p>
            <a:fld id="{1CD52EAD-0E8D-684D-AB52-B60ECF7DA0AC}" type="slidenum">
              <a:rPr lang="en-IQ" smtClean="0"/>
              <a:t>‹#›</a:t>
            </a:fld>
            <a:endParaRPr lang="en-IQ"/>
          </a:p>
        </p:txBody>
      </p:sp>
      <p:pic>
        <p:nvPicPr>
          <p:cNvPr id="7" name="Picture 2" descr="PIS System - TIU">
            <a:extLst>
              <a:ext uri="{FF2B5EF4-FFF2-40B4-BE49-F238E27FC236}">
                <a16:creationId xmlns:a16="http://schemas.microsoft.com/office/drawing/2014/main" id="{7AABF195-D132-AB9C-B9E5-B9EBD40B1D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4690" y="-137839"/>
            <a:ext cx="1819345" cy="1637751"/>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a:extLst>
              <a:ext uri="{FF2B5EF4-FFF2-40B4-BE49-F238E27FC236}">
                <a16:creationId xmlns:a16="http://schemas.microsoft.com/office/drawing/2014/main" id="{BAF7F7D2-1435-79CA-B446-0E8A52B19128}"/>
              </a:ext>
            </a:extLst>
          </p:cNvPr>
          <p:cNvSpPr/>
          <p:nvPr userDrawn="1"/>
        </p:nvSpPr>
        <p:spPr>
          <a:xfrm flipV="1">
            <a:off x="0" y="1285461"/>
            <a:ext cx="11118574" cy="45719"/>
          </a:xfrm>
          <a:prstGeom prst="homePlate">
            <a:avLst>
              <a:gd name="adj" fmla="val 92789"/>
            </a:avLst>
          </a:prstGeom>
          <a:solidFill>
            <a:schemeClr val="accent1">
              <a:lumMod val="60000"/>
              <a:lumOff val="40000"/>
            </a:schemeClr>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Tree>
    <p:extLst>
      <p:ext uri="{BB962C8B-B14F-4D97-AF65-F5344CB8AC3E}">
        <p14:creationId xmlns:p14="http://schemas.microsoft.com/office/powerpoint/2010/main" val="164179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2611-FD12-B149-B737-078024205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13F7BF88-924E-05C9-934F-C88D67173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CCF22-E102-9958-FE0F-018353F071B1}"/>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5" name="Footer Placeholder 4">
            <a:extLst>
              <a:ext uri="{FF2B5EF4-FFF2-40B4-BE49-F238E27FC236}">
                <a16:creationId xmlns:a16="http://schemas.microsoft.com/office/drawing/2014/main" id="{291862CB-5EBC-961F-C5C3-53FB6E9DA3A7}"/>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A7BF1598-D986-2087-E470-B2CE0B844D53}"/>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283965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0E88-87EA-7A38-F43D-97EDD02A5FD7}"/>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40AD4432-803F-3C88-6F01-FB04BE4504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3ED3B5C8-3888-10BA-F4B7-157080513C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9D3C1DE1-725D-C9EE-064B-561BE77CB10F}"/>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6" name="Footer Placeholder 5">
            <a:extLst>
              <a:ext uri="{FF2B5EF4-FFF2-40B4-BE49-F238E27FC236}">
                <a16:creationId xmlns:a16="http://schemas.microsoft.com/office/drawing/2014/main" id="{AE301079-FCF0-BBD4-4241-A9665F47FFC7}"/>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1016305D-DDCD-29FB-FA91-0F57DA909EC2}"/>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05807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3A4C-F04A-153E-F811-785FCFC6037E}"/>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2815C6A-68F2-E3E9-A84B-3026CAFE1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283B2-389F-EA23-6B31-1A421275E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A1261D3B-B754-EB4F-B8A2-1DACA0650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9CC99-DE90-DA04-6019-1B88B9923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97CD840B-86F7-E7F3-E9B8-CB25A75F3359}"/>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8" name="Footer Placeholder 7">
            <a:extLst>
              <a:ext uri="{FF2B5EF4-FFF2-40B4-BE49-F238E27FC236}">
                <a16:creationId xmlns:a16="http://schemas.microsoft.com/office/drawing/2014/main" id="{4ACFB1CC-61CD-8F43-1F6E-E5DB85DA6BD6}"/>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7616E4C5-2E4F-AD72-9A33-76E80526C9B7}"/>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34016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B4CF-B354-7D61-BA79-E80281138227}"/>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068E653C-316E-074D-B3B6-BDFDA0A97B8D}"/>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4" name="Footer Placeholder 3">
            <a:extLst>
              <a:ext uri="{FF2B5EF4-FFF2-40B4-BE49-F238E27FC236}">
                <a16:creationId xmlns:a16="http://schemas.microsoft.com/office/drawing/2014/main" id="{8D3EC436-18E5-4317-AE6F-C107DCCF1CCE}"/>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DC31F9B1-02CB-D7F4-26FC-D35944F5B386}"/>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416908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69714-3E97-E96D-E529-FC694FA39F4D}"/>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3" name="Footer Placeholder 2">
            <a:extLst>
              <a:ext uri="{FF2B5EF4-FFF2-40B4-BE49-F238E27FC236}">
                <a16:creationId xmlns:a16="http://schemas.microsoft.com/office/drawing/2014/main" id="{A5303370-F7BC-5ABE-D8B3-2DFD036F1C7A}"/>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F79B0C13-976E-7602-8A5E-778E76865E9F}"/>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85144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0144-F46F-BD7A-5971-0AF5B2F66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B9D924BB-F5AE-2B18-A3D0-FB4C17E85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6454F7E6-D04C-11A4-A270-4EBF405D0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80326-B76E-1FD9-B7E4-112253E36E29}"/>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6" name="Footer Placeholder 5">
            <a:extLst>
              <a:ext uri="{FF2B5EF4-FFF2-40B4-BE49-F238E27FC236}">
                <a16:creationId xmlns:a16="http://schemas.microsoft.com/office/drawing/2014/main" id="{8022ED6C-7FF5-2CC4-E537-4BE12FE9A501}"/>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73CE601D-2692-6112-398E-A1B5F885014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49235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E121-78E6-C5E3-0662-E99D421F2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0FC88996-E2C3-D280-28CF-D5C77EF99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FE449686-C029-B7D2-D0A5-764E8A59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C79DC-34F8-C39B-1AFC-33DE9D3E2D16}"/>
              </a:ext>
            </a:extLst>
          </p:cNvPr>
          <p:cNvSpPr>
            <a:spLocks noGrp="1"/>
          </p:cNvSpPr>
          <p:nvPr>
            <p:ph type="dt" sz="half" idx="10"/>
          </p:nvPr>
        </p:nvSpPr>
        <p:spPr/>
        <p:txBody>
          <a:bodyPr/>
          <a:lstStyle/>
          <a:p>
            <a:fld id="{934C1372-771A-EC43-B32A-2DE3800FE8D4}" type="datetimeFigureOut">
              <a:rPr lang="en-IQ" smtClean="0"/>
              <a:t>09/05/2023</a:t>
            </a:fld>
            <a:endParaRPr lang="en-IQ"/>
          </a:p>
        </p:txBody>
      </p:sp>
      <p:sp>
        <p:nvSpPr>
          <p:cNvPr id="6" name="Footer Placeholder 5">
            <a:extLst>
              <a:ext uri="{FF2B5EF4-FFF2-40B4-BE49-F238E27FC236}">
                <a16:creationId xmlns:a16="http://schemas.microsoft.com/office/drawing/2014/main" id="{80A22CC3-DF95-651C-1634-DBE6F4F63E7D}"/>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BDB5ACA9-B7CB-1B8B-6C33-AF4EBEE9F79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409668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BF6C94-372F-2B03-D9E2-9619C7621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29257FA-8759-667C-0BE9-065BD4C50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91435B04-648C-AE16-7493-DA45B4DC4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C1372-771A-EC43-B32A-2DE3800FE8D4}" type="datetimeFigureOut">
              <a:rPr lang="en-IQ" smtClean="0"/>
              <a:t>09/05/2023</a:t>
            </a:fld>
            <a:endParaRPr lang="en-IQ"/>
          </a:p>
        </p:txBody>
      </p:sp>
      <p:sp>
        <p:nvSpPr>
          <p:cNvPr id="5" name="Footer Placeholder 4">
            <a:extLst>
              <a:ext uri="{FF2B5EF4-FFF2-40B4-BE49-F238E27FC236}">
                <a16:creationId xmlns:a16="http://schemas.microsoft.com/office/drawing/2014/main" id="{6E943949-04EF-3BA4-1B7E-ECDD1F855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6A96FF74-65D4-04F5-EBA4-D554D6981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52EAD-0E8D-684D-AB52-B60ECF7DA0AC}" type="slidenum">
              <a:rPr lang="en-IQ" smtClean="0"/>
              <a:t>‹#›</a:t>
            </a:fld>
            <a:endParaRPr lang="en-IQ"/>
          </a:p>
        </p:txBody>
      </p:sp>
    </p:spTree>
    <p:extLst>
      <p:ext uri="{BB962C8B-B14F-4D97-AF65-F5344CB8AC3E}">
        <p14:creationId xmlns:p14="http://schemas.microsoft.com/office/powerpoint/2010/main" val="114667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Mohammed.rasul@tiu.edu.iq"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S System - TIU">
            <a:extLst>
              <a:ext uri="{FF2B5EF4-FFF2-40B4-BE49-F238E27FC236}">
                <a16:creationId xmlns:a16="http://schemas.microsoft.com/office/drawing/2014/main" id="{9EDEDDFE-C204-F0F5-9E18-CA50F8941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812" y="-156121"/>
            <a:ext cx="2389188" cy="2150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715FA1-D100-2D0F-938C-AC8F3A3D50D3}"/>
              </a:ext>
            </a:extLst>
          </p:cNvPr>
          <p:cNvSpPr txBox="1"/>
          <p:nvPr/>
        </p:nvSpPr>
        <p:spPr>
          <a:xfrm>
            <a:off x="174190" y="460643"/>
            <a:ext cx="6327823" cy="1323439"/>
          </a:xfrm>
          <a:prstGeom prst="rect">
            <a:avLst/>
          </a:prstGeom>
          <a:noFill/>
        </p:spPr>
        <p:txBody>
          <a:bodyPr wrap="none" rtlCol="0">
            <a:spAutoFit/>
          </a:bodyPr>
          <a:lstStyle/>
          <a:p>
            <a:r>
              <a:rPr lang="en-IQ" sz="4000" b="1" dirty="0">
                <a:solidFill>
                  <a:srgbClr val="C00000"/>
                </a:solidFill>
              </a:rPr>
              <a:t>Faculty of Pharmacy </a:t>
            </a:r>
          </a:p>
          <a:p>
            <a:r>
              <a:rPr lang="en-IQ" sz="4000" b="1" dirty="0">
                <a:solidFill>
                  <a:srgbClr val="C00000"/>
                </a:solidFill>
              </a:rPr>
              <a:t>Tishk Internationl University </a:t>
            </a:r>
          </a:p>
        </p:txBody>
      </p:sp>
      <p:sp>
        <p:nvSpPr>
          <p:cNvPr id="7" name="Hexagon 6">
            <a:extLst>
              <a:ext uri="{FF2B5EF4-FFF2-40B4-BE49-F238E27FC236}">
                <a16:creationId xmlns:a16="http://schemas.microsoft.com/office/drawing/2014/main" id="{93A434F6-661D-B5F0-7167-69A66F1292B4}"/>
              </a:ext>
            </a:extLst>
          </p:cNvPr>
          <p:cNvSpPr/>
          <p:nvPr/>
        </p:nvSpPr>
        <p:spPr>
          <a:xfrm>
            <a:off x="2899677" y="3927360"/>
            <a:ext cx="7382007" cy="952433"/>
          </a:xfrm>
          <a:prstGeom prst="hexagon">
            <a:avLst>
              <a:gd name="adj" fmla="val 16001"/>
              <a:gd name="vf" fmla="val 11547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10</a:t>
            </a:r>
            <a:r>
              <a:rPr lang="en-US" sz="2800" b="1" baseline="30000" dirty="0">
                <a:solidFill>
                  <a:schemeClr val="tx1"/>
                </a:solidFill>
              </a:rPr>
              <a:t>th</a:t>
            </a:r>
            <a:r>
              <a:rPr lang="en-US" sz="2800" b="1" dirty="0">
                <a:solidFill>
                  <a:schemeClr val="tx1"/>
                </a:solidFill>
              </a:rPr>
              <a:t> lecture; Nutritional Biochemistry  </a:t>
            </a:r>
          </a:p>
        </p:txBody>
      </p:sp>
      <p:sp>
        <p:nvSpPr>
          <p:cNvPr id="9" name="Rounded Rectangle 8">
            <a:extLst>
              <a:ext uri="{FF2B5EF4-FFF2-40B4-BE49-F238E27FC236}">
                <a16:creationId xmlns:a16="http://schemas.microsoft.com/office/drawing/2014/main" id="{907F21C1-D6BF-2673-6889-3A6D383324D5}"/>
              </a:ext>
            </a:extLst>
          </p:cNvPr>
          <p:cNvSpPr/>
          <p:nvPr/>
        </p:nvSpPr>
        <p:spPr>
          <a:xfrm>
            <a:off x="1370245" y="2099429"/>
            <a:ext cx="9770301" cy="1929008"/>
          </a:xfrm>
          <a:prstGeom prst="roundRect">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a:t>Dietary Protein</a:t>
            </a:r>
            <a:endParaRPr lang="en-IQ" sz="4800" b="1" dirty="0"/>
          </a:p>
        </p:txBody>
      </p:sp>
      <p:sp>
        <p:nvSpPr>
          <p:cNvPr id="6" name="Pentagon 5">
            <a:extLst>
              <a:ext uri="{FF2B5EF4-FFF2-40B4-BE49-F238E27FC236}">
                <a16:creationId xmlns:a16="http://schemas.microsoft.com/office/drawing/2014/main" id="{E0E20C27-0DDF-AD12-96F2-10FFEC886B0E}"/>
              </a:ext>
            </a:extLst>
          </p:cNvPr>
          <p:cNvSpPr/>
          <p:nvPr/>
        </p:nvSpPr>
        <p:spPr>
          <a:xfrm>
            <a:off x="677562" y="6231512"/>
            <a:ext cx="10836876" cy="45719"/>
          </a:xfrm>
          <a:prstGeom prst="homePlate">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
        <p:nvSpPr>
          <p:cNvPr id="11" name="TextBox 10">
            <a:extLst>
              <a:ext uri="{FF2B5EF4-FFF2-40B4-BE49-F238E27FC236}">
                <a16:creationId xmlns:a16="http://schemas.microsoft.com/office/drawing/2014/main" id="{1F012BC3-EA24-D8C9-FB9D-EB90F7A5620B}"/>
              </a:ext>
            </a:extLst>
          </p:cNvPr>
          <p:cNvSpPr txBox="1"/>
          <p:nvPr/>
        </p:nvSpPr>
        <p:spPr>
          <a:xfrm>
            <a:off x="677562" y="5731151"/>
            <a:ext cx="2985113" cy="523220"/>
          </a:xfrm>
          <a:prstGeom prst="rect">
            <a:avLst/>
          </a:prstGeom>
          <a:noFill/>
        </p:spPr>
        <p:txBody>
          <a:bodyPr wrap="none" rtlCol="0">
            <a:spAutoFit/>
          </a:bodyPr>
          <a:lstStyle/>
          <a:p>
            <a:r>
              <a:rPr lang="en-IQ" sz="2800" b="1" dirty="0"/>
              <a:t>Mohammed Rasul </a:t>
            </a:r>
          </a:p>
        </p:txBody>
      </p:sp>
      <p:sp>
        <p:nvSpPr>
          <p:cNvPr id="13" name="TextBox 12">
            <a:extLst>
              <a:ext uri="{FF2B5EF4-FFF2-40B4-BE49-F238E27FC236}">
                <a16:creationId xmlns:a16="http://schemas.microsoft.com/office/drawing/2014/main" id="{1BB074C2-7EC3-7F42-1A42-D1F4D7063FBB}"/>
              </a:ext>
            </a:extLst>
          </p:cNvPr>
          <p:cNvSpPr txBox="1"/>
          <p:nvPr/>
        </p:nvSpPr>
        <p:spPr>
          <a:xfrm>
            <a:off x="677562" y="6312438"/>
            <a:ext cx="4444230" cy="369332"/>
          </a:xfrm>
          <a:prstGeom prst="rect">
            <a:avLst/>
          </a:prstGeom>
          <a:noFill/>
        </p:spPr>
        <p:txBody>
          <a:bodyPr wrap="none" rtlCol="0">
            <a:spAutoFit/>
          </a:bodyPr>
          <a:lstStyle/>
          <a:p>
            <a:r>
              <a:rPr lang="en-IQ" b="1" dirty="0"/>
              <a:t>Assistant Lecturer |MSc. Biomedical Science</a:t>
            </a:r>
          </a:p>
        </p:txBody>
      </p:sp>
      <p:sp>
        <p:nvSpPr>
          <p:cNvPr id="2" name="TextBox 1">
            <a:extLst>
              <a:ext uri="{FF2B5EF4-FFF2-40B4-BE49-F238E27FC236}">
                <a16:creationId xmlns:a16="http://schemas.microsoft.com/office/drawing/2014/main" id="{C52BF36C-E7D1-1867-B7A4-289A530B1779}"/>
              </a:ext>
            </a:extLst>
          </p:cNvPr>
          <p:cNvSpPr txBox="1"/>
          <p:nvPr/>
        </p:nvSpPr>
        <p:spPr>
          <a:xfrm>
            <a:off x="8499832" y="6344842"/>
            <a:ext cx="3324500" cy="400110"/>
          </a:xfrm>
          <a:prstGeom prst="rect">
            <a:avLst/>
          </a:prstGeom>
          <a:noFill/>
        </p:spPr>
        <p:txBody>
          <a:bodyPr wrap="none" rtlCol="0">
            <a:spAutoFit/>
          </a:bodyPr>
          <a:lstStyle/>
          <a:p>
            <a:r>
              <a:rPr lang="en-US" sz="2000" dirty="0">
                <a:hlinkClick r:id="rId4"/>
              </a:rPr>
              <a:t>M</a:t>
            </a:r>
            <a:r>
              <a:rPr lang="en-IQ" sz="2000" dirty="0">
                <a:hlinkClick r:id="rId4"/>
              </a:rPr>
              <a:t>ohammed.rasul@tiu.edu.iq</a:t>
            </a:r>
            <a:r>
              <a:rPr lang="en-IQ" sz="2000" dirty="0"/>
              <a:t> </a:t>
            </a:r>
          </a:p>
        </p:txBody>
      </p:sp>
      <p:pic>
        <p:nvPicPr>
          <p:cNvPr id="5" name="Graphic 4" descr="Envelope with solid fill">
            <a:extLst>
              <a:ext uri="{FF2B5EF4-FFF2-40B4-BE49-F238E27FC236}">
                <a16:creationId xmlns:a16="http://schemas.microsoft.com/office/drawing/2014/main" id="{A7E32DFF-4E40-1E74-6816-141BEBA3B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3839" y="6231512"/>
            <a:ext cx="595993" cy="595993"/>
          </a:xfrm>
          <a:prstGeom prst="rect">
            <a:avLst/>
          </a:prstGeom>
        </p:spPr>
      </p:pic>
    </p:spTree>
    <p:extLst>
      <p:ext uri="{BB962C8B-B14F-4D97-AF65-F5344CB8AC3E}">
        <p14:creationId xmlns:p14="http://schemas.microsoft.com/office/powerpoint/2010/main" val="190102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A936-9AC1-C90E-B97F-10E2A15EC842}"/>
              </a:ext>
            </a:extLst>
          </p:cNvPr>
          <p:cNvSpPr>
            <a:spLocks noGrp="1"/>
          </p:cNvSpPr>
          <p:nvPr>
            <p:ph type="title"/>
          </p:nvPr>
        </p:nvSpPr>
        <p:spPr/>
        <p:txBody>
          <a:bodyPr>
            <a:normAutofit/>
          </a:bodyPr>
          <a:lstStyle/>
          <a:p>
            <a:r>
              <a:rPr lang="en-US" b="1" i="0" dirty="0">
                <a:solidFill>
                  <a:srgbClr val="FF0000"/>
                </a:solidFill>
                <a:effectLst/>
                <a:latin typeface="Inter"/>
              </a:rPr>
              <a:t>Protein content of selected foods</a:t>
            </a:r>
            <a:endParaRPr lang="en-IQ" dirty="0">
              <a:solidFill>
                <a:srgbClr val="FF0000"/>
              </a:solidFill>
            </a:endParaRPr>
          </a:p>
        </p:txBody>
      </p:sp>
      <p:sp>
        <p:nvSpPr>
          <p:cNvPr id="3" name="Content Placeholder 2">
            <a:extLst>
              <a:ext uri="{FF2B5EF4-FFF2-40B4-BE49-F238E27FC236}">
                <a16:creationId xmlns:a16="http://schemas.microsoft.com/office/drawing/2014/main" id="{CA6D1B0A-0CFF-3824-3D46-C52F2EE7178F}"/>
              </a:ext>
            </a:extLst>
          </p:cNvPr>
          <p:cNvSpPr>
            <a:spLocks noGrp="1"/>
          </p:cNvSpPr>
          <p:nvPr>
            <p:ph idx="1"/>
          </p:nvPr>
        </p:nvSpPr>
        <p:spPr>
          <a:xfrm>
            <a:off x="188843" y="1285461"/>
            <a:ext cx="8317848" cy="5461703"/>
          </a:xfrm>
        </p:spPr>
        <p:txBody>
          <a:bodyPr>
            <a:normAutofit/>
          </a:bodyPr>
          <a:lstStyle/>
          <a:p>
            <a:r>
              <a:rPr lang="en-US" b="0" i="0" dirty="0">
                <a:solidFill>
                  <a:srgbClr val="454545"/>
                </a:solidFill>
                <a:effectLst/>
                <a:latin typeface="Inter"/>
              </a:rPr>
              <a:t>The protein content of real foods never exceeds 25-30%. </a:t>
            </a:r>
          </a:p>
          <a:p>
            <a:r>
              <a:rPr lang="en-US" b="0" i="0" dirty="0">
                <a:solidFill>
                  <a:srgbClr val="454545"/>
                </a:solidFill>
                <a:effectLst/>
                <a:latin typeface="Inter"/>
              </a:rPr>
              <a:t>The protein content of protein powders used by </a:t>
            </a:r>
            <a:r>
              <a:rPr lang="en-US" b="1" i="0" dirty="0">
                <a:solidFill>
                  <a:srgbClr val="454545"/>
                </a:solidFill>
                <a:effectLst/>
                <a:latin typeface="Inter"/>
              </a:rPr>
              <a:t>bodybuilders</a:t>
            </a:r>
            <a:r>
              <a:rPr lang="en-US" b="0" i="0" dirty="0">
                <a:solidFill>
                  <a:srgbClr val="454545"/>
                </a:solidFill>
                <a:effectLst/>
                <a:latin typeface="Inter"/>
              </a:rPr>
              <a:t> can reach 90%, but before consumption the protein powder must be diluted with milk, water, or fruit juice, effectively lowering the actual protein content to below 20%. </a:t>
            </a:r>
          </a:p>
          <a:p>
            <a:r>
              <a:rPr lang="en-US" b="0" i="0" dirty="0">
                <a:solidFill>
                  <a:srgbClr val="454545"/>
                </a:solidFill>
                <a:effectLst/>
                <a:latin typeface="Inter"/>
              </a:rPr>
              <a:t>Excellent protein sources are meat, fish, eggs, and dairy products. </a:t>
            </a:r>
          </a:p>
          <a:p>
            <a:r>
              <a:rPr lang="en-US" b="0" i="0" dirty="0">
                <a:solidFill>
                  <a:srgbClr val="454545"/>
                </a:solidFill>
                <a:effectLst/>
                <a:latin typeface="Inter"/>
              </a:rPr>
              <a:t>Vegans avoid all products of animal origin and therefore have a relatively low protein intake as compared with omnivores. </a:t>
            </a:r>
          </a:p>
        </p:txBody>
      </p:sp>
      <p:pic>
        <p:nvPicPr>
          <p:cNvPr id="5" name="Picture 4" descr="A picture containing seafood, fish products, food, fish&#10;&#10;Description automatically generated">
            <a:extLst>
              <a:ext uri="{FF2B5EF4-FFF2-40B4-BE49-F238E27FC236}">
                <a16:creationId xmlns:a16="http://schemas.microsoft.com/office/drawing/2014/main" id="{531642E4-A69E-4AB4-2029-E8CC35162DBF}"/>
              </a:ext>
            </a:extLst>
          </p:cNvPr>
          <p:cNvPicPr>
            <a:picLocks noChangeAspect="1"/>
          </p:cNvPicPr>
          <p:nvPr/>
        </p:nvPicPr>
        <p:blipFill>
          <a:blip r:embed="rId2"/>
          <a:stretch>
            <a:fillRect/>
          </a:stretch>
        </p:blipFill>
        <p:spPr>
          <a:xfrm>
            <a:off x="8908473" y="2406662"/>
            <a:ext cx="2904836" cy="2497270"/>
          </a:xfrm>
          <a:prstGeom prst="rect">
            <a:avLst/>
          </a:prstGeom>
        </p:spPr>
      </p:pic>
    </p:spTree>
    <p:extLst>
      <p:ext uri="{BB962C8B-B14F-4D97-AF65-F5344CB8AC3E}">
        <p14:creationId xmlns:p14="http://schemas.microsoft.com/office/powerpoint/2010/main" val="196370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4B1A-4311-C696-C929-36A3100FC06A}"/>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63BFB1A3-6CE2-0B2E-C6FB-ADF0D487D900}"/>
              </a:ext>
            </a:extLst>
          </p:cNvPr>
          <p:cNvSpPr>
            <a:spLocks noGrp="1"/>
          </p:cNvSpPr>
          <p:nvPr>
            <p:ph idx="1"/>
          </p:nvPr>
        </p:nvSpPr>
        <p:spPr>
          <a:xfrm>
            <a:off x="188843" y="1646654"/>
            <a:ext cx="11130321" cy="4351338"/>
          </a:xfrm>
        </p:spPr>
        <p:txBody>
          <a:bodyPr/>
          <a:lstStyle/>
          <a:p>
            <a:r>
              <a:rPr lang="en-US" b="0" i="0" dirty="0">
                <a:solidFill>
                  <a:srgbClr val="454545"/>
                </a:solidFill>
                <a:effectLst/>
                <a:latin typeface="Inter"/>
              </a:rPr>
              <a:t>Adult vegans can easily meet their protein requirements by incorporating soy, nuts, beans, and grains into their diet. </a:t>
            </a:r>
          </a:p>
          <a:p>
            <a:r>
              <a:rPr lang="en-US" b="0" i="0" dirty="0">
                <a:solidFill>
                  <a:srgbClr val="454545"/>
                </a:solidFill>
                <a:effectLst/>
                <a:latin typeface="Inter"/>
              </a:rPr>
              <a:t>Raising young children on a vegan diet is not impossible but </a:t>
            </a:r>
            <a:r>
              <a:rPr lang="en-US" b="1" i="0" dirty="0">
                <a:solidFill>
                  <a:srgbClr val="454545"/>
                </a:solidFill>
                <a:effectLst/>
                <a:highlight>
                  <a:srgbClr val="FFFF00"/>
                </a:highlight>
                <a:latin typeface="Inter"/>
              </a:rPr>
              <a:t>should be discouraged unless the parents have a solid understanding of the nutritional needs of young children.</a:t>
            </a:r>
            <a:endParaRPr lang="en-IQ" b="1" dirty="0">
              <a:highlight>
                <a:srgbClr val="FFFF00"/>
              </a:highlight>
            </a:endParaRPr>
          </a:p>
          <a:p>
            <a:endParaRPr lang="en-IQ" dirty="0"/>
          </a:p>
        </p:txBody>
      </p:sp>
      <p:pic>
        <p:nvPicPr>
          <p:cNvPr id="14338" name="Picture 2" descr="A Guide to Eating Beans, Nuts and Seeds - The Cook's Cook">
            <a:extLst>
              <a:ext uri="{FF2B5EF4-FFF2-40B4-BE49-F238E27FC236}">
                <a16:creationId xmlns:a16="http://schemas.microsoft.com/office/drawing/2014/main" id="{93984879-1AFB-8FA9-B64F-15FE824087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222" b="9899"/>
          <a:stretch/>
        </p:blipFill>
        <p:spPr bwMode="auto">
          <a:xfrm>
            <a:off x="0" y="4717421"/>
            <a:ext cx="12192000" cy="214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8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699A00-FC36-1824-DADB-1DDA635AFAB0}"/>
              </a:ext>
            </a:extLst>
          </p:cNvPr>
          <p:cNvSpPr>
            <a:spLocks noGrp="1"/>
          </p:cNvSpPr>
          <p:nvPr>
            <p:ph type="ctrTitle"/>
          </p:nvPr>
        </p:nvSpPr>
        <p:spPr>
          <a:xfrm>
            <a:off x="5354955" y="552182"/>
            <a:ext cx="5998840" cy="3343135"/>
          </a:xfrm>
          <a:noFill/>
        </p:spPr>
        <p:txBody>
          <a:bodyPr>
            <a:normAutofit/>
          </a:bodyPr>
          <a:lstStyle/>
          <a:p>
            <a:pPr algn="l"/>
            <a:r>
              <a:rPr lang="en-US" sz="5200" b="0" i="0">
                <a:effectLst/>
                <a:latin typeface="Inter"/>
              </a:rPr>
              <a:t>Protein digestion</a:t>
            </a:r>
            <a:endParaRPr lang="en-IQ" sz="5200"/>
          </a:p>
        </p:txBody>
      </p:sp>
      <p:pic>
        <p:nvPicPr>
          <p:cNvPr id="15362" name="Picture 2" descr="The Small Intestine: Regions, Histology &amp; Food Propulsion | Study.com">
            <a:extLst>
              <a:ext uri="{FF2B5EF4-FFF2-40B4-BE49-F238E27FC236}">
                <a16:creationId xmlns:a16="http://schemas.microsoft.com/office/drawing/2014/main" id="{24AFA7F9-5344-824D-3278-5FAA327656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3" r="1963"/>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1EFF-ECE6-29E7-38E4-C1F0889C5A0F}"/>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2F782551-45A2-BE89-07D2-25FBBDA62D62}"/>
              </a:ext>
            </a:extLst>
          </p:cNvPr>
          <p:cNvSpPr>
            <a:spLocks noGrp="1"/>
          </p:cNvSpPr>
          <p:nvPr>
            <p:ph idx="1"/>
          </p:nvPr>
        </p:nvSpPr>
        <p:spPr/>
        <p:txBody>
          <a:bodyPr/>
          <a:lstStyle/>
          <a:p>
            <a:endParaRPr lang="en-IQ"/>
          </a:p>
        </p:txBody>
      </p:sp>
      <p:pic>
        <p:nvPicPr>
          <p:cNvPr id="3074" name="Picture 2">
            <a:extLst>
              <a:ext uri="{FF2B5EF4-FFF2-40B4-BE49-F238E27FC236}">
                <a16:creationId xmlns:a16="http://schemas.microsoft.com/office/drawing/2014/main" id="{E46D011C-7B31-9266-0A1E-30ABF09F4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0"/>
            <a:ext cx="119935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3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86AA-9E65-BC6A-02CB-98B92971C7E1}"/>
              </a:ext>
            </a:extLst>
          </p:cNvPr>
          <p:cNvSpPr>
            <a:spLocks noGrp="1"/>
          </p:cNvSpPr>
          <p:nvPr>
            <p:ph type="title"/>
          </p:nvPr>
        </p:nvSpPr>
        <p:spPr/>
        <p:txBody>
          <a:bodyPr/>
          <a:lstStyle/>
          <a:p>
            <a:r>
              <a:rPr lang="en-US" dirty="0"/>
              <a:t>P</a:t>
            </a:r>
            <a:r>
              <a:rPr lang="en-IQ" dirty="0"/>
              <a:t>rotein digestion in Stomach</a:t>
            </a:r>
          </a:p>
        </p:txBody>
      </p:sp>
      <p:sp>
        <p:nvSpPr>
          <p:cNvPr id="3" name="Content Placeholder 2">
            <a:extLst>
              <a:ext uri="{FF2B5EF4-FFF2-40B4-BE49-F238E27FC236}">
                <a16:creationId xmlns:a16="http://schemas.microsoft.com/office/drawing/2014/main" id="{E3A90AF0-2C98-F015-1B5F-4099E6BC9551}"/>
              </a:ext>
            </a:extLst>
          </p:cNvPr>
          <p:cNvSpPr>
            <a:spLocks noGrp="1"/>
          </p:cNvSpPr>
          <p:nvPr>
            <p:ph idx="1"/>
          </p:nvPr>
        </p:nvSpPr>
        <p:spPr>
          <a:xfrm>
            <a:off x="188843" y="1646654"/>
            <a:ext cx="8858175" cy="5211346"/>
          </a:xfrm>
        </p:spPr>
        <p:txBody>
          <a:bodyPr>
            <a:normAutofit/>
          </a:bodyPr>
          <a:lstStyle/>
          <a:p>
            <a:r>
              <a:rPr lang="en-US" b="0" i="0" dirty="0">
                <a:solidFill>
                  <a:srgbClr val="454545"/>
                </a:solidFill>
                <a:effectLst/>
                <a:latin typeface="Inter"/>
              </a:rPr>
              <a:t>Protein digestion starts in the stomach.</a:t>
            </a:r>
          </a:p>
          <a:p>
            <a:r>
              <a:rPr lang="en-US" b="0" i="0" dirty="0">
                <a:solidFill>
                  <a:srgbClr val="454545"/>
                </a:solidFill>
                <a:effectLst/>
                <a:latin typeface="Inter"/>
              </a:rPr>
              <a:t>The acid environment of the stomach causes proteins to </a:t>
            </a:r>
            <a:r>
              <a:rPr lang="en-US" b="1" i="0" dirty="0">
                <a:solidFill>
                  <a:srgbClr val="454545"/>
                </a:solidFill>
                <a:effectLst/>
                <a:highlight>
                  <a:srgbClr val="00FF00"/>
                </a:highlight>
                <a:latin typeface="Inter"/>
              </a:rPr>
              <a:t>unfold</a:t>
            </a:r>
            <a:r>
              <a:rPr lang="en-US" b="0" i="0" dirty="0">
                <a:solidFill>
                  <a:srgbClr val="454545"/>
                </a:solidFill>
                <a:effectLst/>
                <a:latin typeface="Inter"/>
              </a:rPr>
              <a:t>, allowing the enzyme </a:t>
            </a:r>
            <a:r>
              <a:rPr lang="en-US" b="0" i="0" dirty="0">
                <a:solidFill>
                  <a:srgbClr val="454545"/>
                </a:solidFill>
                <a:effectLst/>
                <a:highlight>
                  <a:srgbClr val="FFFF00"/>
                </a:highlight>
                <a:latin typeface="Inter"/>
              </a:rPr>
              <a:t>pepsin</a:t>
            </a:r>
            <a:r>
              <a:rPr lang="en-US" b="0" i="0" dirty="0">
                <a:solidFill>
                  <a:srgbClr val="454545"/>
                </a:solidFill>
                <a:effectLst/>
                <a:latin typeface="Inter"/>
              </a:rPr>
              <a:t> </a:t>
            </a:r>
            <a:r>
              <a:rPr lang="en-US" b="0" i="0" dirty="0">
                <a:solidFill>
                  <a:srgbClr val="FF0000"/>
                </a:solidFill>
                <a:effectLst/>
                <a:latin typeface="Inter"/>
              </a:rPr>
              <a:t>easier access to the dietary proteins and thus facilitating their digestion</a:t>
            </a:r>
            <a:r>
              <a:rPr lang="en-US" b="0" i="0" dirty="0">
                <a:solidFill>
                  <a:srgbClr val="454545"/>
                </a:solidFill>
                <a:effectLst/>
                <a:latin typeface="Inter"/>
              </a:rPr>
              <a:t>. </a:t>
            </a:r>
          </a:p>
          <a:p>
            <a:r>
              <a:rPr lang="en-US" b="0" i="0" dirty="0">
                <a:solidFill>
                  <a:srgbClr val="454545"/>
                </a:solidFill>
                <a:effectLst/>
                <a:latin typeface="Inter"/>
              </a:rPr>
              <a:t>Pepsin is produced by </a:t>
            </a:r>
            <a:r>
              <a:rPr lang="en-US" b="1" i="0" dirty="0">
                <a:solidFill>
                  <a:srgbClr val="454545"/>
                </a:solidFill>
                <a:effectLst/>
                <a:latin typeface="Inter"/>
              </a:rPr>
              <a:t>the Chief cells </a:t>
            </a:r>
            <a:r>
              <a:rPr lang="en-US" b="0" i="0" dirty="0">
                <a:solidFill>
                  <a:srgbClr val="454545"/>
                </a:solidFill>
                <a:effectLst/>
                <a:latin typeface="Inter"/>
              </a:rPr>
              <a:t>lining the stomach. </a:t>
            </a:r>
          </a:p>
          <a:p>
            <a:r>
              <a:rPr lang="en-US" b="0" i="0" dirty="0">
                <a:solidFill>
                  <a:srgbClr val="454545"/>
                </a:solidFill>
                <a:effectLst/>
                <a:latin typeface="Inter"/>
              </a:rPr>
              <a:t>It is secreted as an </a:t>
            </a:r>
            <a:r>
              <a:rPr lang="en-US" b="1" i="0" dirty="0">
                <a:solidFill>
                  <a:srgbClr val="454545"/>
                </a:solidFill>
                <a:effectLst/>
                <a:latin typeface="Inter"/>
              </a:rPr>
              <a:t>inactive pro-enzyme </a:t>
            </a:r>
            <a:r>
              <a:rPr lang="en-US" b="0" i="0" dirty="0">
                <a:solidFill>
                  <a:srgbClr val="454545"/>
                </a:solidFill>
                <a:effectLst/>
                <a:latin typeface="Inter"/>
              </a:rPr>
              <a:t>called </a:t>
            </a:r>
            <a:r>
              <a:rPr lang="en-US" b="1" i="0" dirty="0">
                <a:solidFill>
                  <a:srgbClr val="454545"/>
                </a:solidFill>
                <a:effectLst/>
                <a:latin typeface="Inter"/>
              </a:rPr>
              <a:t>pepsinogen</a:t>
            </a:r>
            <a:r>
              <a:rPr lang="en-US" b="0" i="0" dirty="0">
                <a:solidFill>
                  <a:srgbClr val="454545"/>
                </a:solidFill>
                <a:effectLst/>
                <a:latin typeface="Inter"/>
              </a:rPr>
              <a:t>. </a:t>
            </a:r>
          </a:p>
          <a:p>
            <a:r>
              <a:rPr lang="en-US" b="0" i="0" dirty="0">
                <a:solidFill>
                  <a:srgbClr val="454545"/>
                </a:solidFill>
                <a:effectLst/>
                <a:latin typeface="Inter"/>
              </a:rPr>
              <a:t>Pepsinogen is activated by the acid environment resulting in its self-cleavage to form pepsin. </a:t>
            </a:r>
          </a:p>
          <a:p>
            <a:r>
              <a:rPr lang="en-US" b="0" i="0" dirty="0">
                <a:solidFill>
                  <a:srgbClr val="454545"/>
                </a:solidFill>
                <a:effectLst/>
                <a:highlight>
                  <a:srgbClr val="FFFF00"/>
                </a:highlight>
                <a:latin typeface="Inter"/>
              </a:rPr>
              <a:t>Pepsin</a:t>
            </a:r>
            <a:r>
              <a:rPr lang="en-US" b="0" i="0" dirty="0">
                <a:solidFill>
                  <a:srgbClr val="454545"/>
                </a:solidFill>
                <a:effectLst/>
                <a:latin typeface="Inter"/>
              </a:rPr>
              <a:t> cleaves </a:t>
            </a:r>
            <a:r>
              <a:rPr lang="en-US" b="1" i="0" dirty="0">
                <a:solidFill>
                  <a:srgbClr val="454545"/>
                </a:solidFill>
                <a:effectLst/>
                <a:latin typeface="Inter"/>
              </a:rPr>
              <a:t>peptide bonds between specific amino acids</a:t>
            </a:r>
            <a:r>
              <a:rPr lang="en-US" b="0" i="0" dirty="0">
                <a:solidFill>
                  <a:srgbClr val="454545"/>
                </a:solidFill>
                <a:effectLst/>
                <a:latin typeface="Inter"/>
              </a:rPr>
              <a:t>, generating polypeptides.</a:t>
            </a:r>
            <a:endParaRPr lang="en-IQ" dirty="0"/>
          </a:p>
        </p:txBody>
      </p:sp>
      <p:pic>
        <p:nvPicPr>
          <p:cNvPr id="16386" name="Picture 2" descr="Premium Vector | Stomach icon symbol of human internal organs anatomy of  the digestive system bloating vector">
            <a:extLst>
              <a:ext uri="{FF2B5EF4-FFF2-40B4-BE49-F238E27FC236}">
                <a16:creationId xmlns:a16="http://schemas.microsoft.com/office/drawing/2014/main" id="{740BBA13-5F4D-189D-4935-8A5ECE9B3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5673" y="2590799"/>
            <a:ext cx="2826327" cy="282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7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B01A-D862-95E4-5C69-8F02F8D812C8}"/>
              </a:ext>
            </a:extLst>
          </p:cNvPr>
          <p:cNvSpPr>
            <a:spLocks noGrp="1"/>
          </p:cNvSpPr>
          <p:nvPr>
            <p:ph type="title"/>
          </p:nvPr>
        </p:nvSpPr>
        <p:spPr/>
        <p:txBody>
          <a:bodyPr/>
          <a:lstStyle/>
          <a:p>
            <a:r>
              <a:rPr lang="en-US" dirty="0"/>
              <a:t>P</a:t>
            </a:r>
            <a:r>
              <a:rPr lang="en-IQ" dirty="0"/>
              <a:t>rotein digestion in Small Intestine</a:t>
            </a:r>
          </a:p>
        </p:txBody>
      </p:sp>
      <p:sp>
        <p:nvSpPr>
          <p:cNvPr id="3" name="Content Placeholder 2">
            <a:extLst>
              <a:ext uri="{FF2B5EF4-FFF2-40B4-BE49-F238E27FC236}">
                <a16:creationId xmlns:a16="http://schemas.microsoft.com/office/drawing/2014/main" id="{EEAEC916-19AB-9BC3-4844-728E5422DE5C}"/>
              </a:ext>
            </a:extLst>
          </p:cNvPr>
          <p:cNvSpPr>
            <a:spLocks noGrp="1"/>
          </p:cNvSpPr>
          <p:nvPr>
            <p:ph idx="1"/>
          </p:nvPr>
        </p:nvSpPr>
        <p:spPr/>
        <p:txBody>
          <a:bodyPr>
            <a:normAutofit lnSpcReduction="10000"/>
          </a:bodyPr>
          <a:lstStyle/>
          <a:p>
            <a:r>
              <a:rPr lang="en-US" b="0" i="0" dirty="0">
                <a:solidFill>
                  <a:srgbClr val="454545"/>
                </a:solidFill>
                <a:effectLst/>
                <a:latin typeface="Inter"/>
              </a:rPr>
              <a:t>Protein digestion continues in the small intestine via two major proteolytic enzymes produced by the pancreas named </a:t>
            </a:r>
            <a:r>
              <a:rPr lang="en-US" b="0" i="0" dirty="0">
                <a:solidFill>
                  <a:srgbClr val="454545"/>
                </a:solidFill>
                <a:effectLst/>
                <a:highlight>
                  <a:srgbClr val="FFFF00"/>
                </a:highlight>
                <a:latin typeface="Inter"/>
              </a:rPr>
              <a:t>trypsin</a:t>
            </a:r>
            <a:r>
              <a:rPr lang="en-US" b="0" i="0" dirty="0">
                <a:solidFill>
                  <a:srgbClr val="454545"/>
                </a:solidFill>
                <a:effectLst/>
                <a:latin typeface="Inter"/>
              </a:rPr>
              <a:t> and </a:t>
            </a:r>
            <a:r>
              <a:rPr lang="en-US" b="0" i="0" dirty="0" err="1">
                <a:solidFill>
                  <a:srgbClr val="454545"/>
                </a:solidFill>
                <a:effectLst/>
                <a:highlight>
                  <a:srgbClr val="FFFF00"/>
                </a:highlight>
                <a:latin typeface="Inter"/>
              </a:rPr>
              <a:t>chymo</a:t>
            </a:r>
            <a:r>
              <a:rPr lang="en-US" b="0" i="0" dirty="0">
                <a:solidFill>
                  <a:srgbClr val="454545"/>
                </a:solidFill>
                <a:effectLst/>
                <a:highlight>
                  <a:srgbClr val="FFFF00"/>
                </a:highlight>
                <a:latin typeface="Inter"/>
              </a:rPr>
              <a:t>-trypsin</a:t>
            </a:r>
            <a:r>
              <a:rPr lang="en-US" b="0" i="0" dirty="0">
                <a:solidFill>
                  <a:srgbClr val="454545"/>
                </a:solidFill>
                <a:effectLst/>
                <a:latin typeface="Inter"/>
              </a:rPr>
              <a:t>. </a:t>
            </a:r>
          </a:p>
          <a:p>
            <a:r>
              <a:rPr lang="en-US" b="0" i="0" dirty="0">
                <a:solidFill>
                  <a:srgbClr val="454545"/>
                </a:solidFill>
                <a:effectLst/>
                <a:latin typeface="Inter"/>
              </a:rPr>
              <a:t>trypsin and chymotrypsin are produced as </a:t>
            </a:r>
            <a:r>
              <a:rPr lang="en-US" b="1" i="0" dirty="0">
                <a:solidFill>
                  <a:srgbClr val="454545"/>
                </a:solidFill>
                <a:effectLst/>
                <a:latin typeface="Inter"/>
              </a:rPr>
              <a:t>inactive pro-enzymes </a:t>
            </a:r>
            <a:r>
              <a:rPr lang="en-US" b="0" i="0" dirty="0">
                <a:solidFill>
                  <a:srgbClr val="454545"/>
                </a:solidFill>
                <a:effectLst/>
                <a:latin typeface="Inter"/>
              </a:rPr>
              <a:t>and become activated once they reach the intestine.</a:t>
            </a:r>
          </a:p>
          <a:p>
            <a:r>
              <a:rPr lang="en-US" b="0" i="0" dirty="0">
                <a:solidFill>
                  <a:srgbClr val="454545"/>
                </a:solidFill>
                <a:effectLst/>
                <a:latin typeface="Inter"/>
              </a:rPr>
              <a:t> Trypsin and chymotrypsin cleave the </a:t>
            </a:r>
            <a:r>
              <a:rPr lang="en-US" b="1" i="0" dirty="0">
                <a:solidFill>
                  <a:srgbClr val="454545"/>
                </a:solidFill>
                <a:effectLst/>
                <a:latin typeface="Inter"/>
              </a:rPr>
              <a:t>polypeptides</a:t>
            </a:r>
            <a:r>
              <a:rPr lang="en-US" b="0" i="0" dirty="0">
                <a:solidFill>
                  <a:srgbClr val="454545"/>
                </a:solidFill>
                <a:effectLst/>
                <a:latin typeface="Inter"/>
              </a:rPr>
              <a:t> arriving from the stomach at </a:t>
            </a:r>
            <a:r>
              <a:rPr lang="en-US" b="1" i="0" dirty="0">
                <a:solidFill>
                  <a:srgbClr val="454545"/>
                </a:solidFill>
                <a:effectLst/>
                <a:latin typeface="Inter"/>
              </a:rPr>
              <a:t>specific positions </a:t>
            </a:r>
            <a:r>
              <a:rPr lang="en-US" b="0" i="0" dirty="0">
                <a:solidFill>
                  <a:srgbClr val="454545"/>
                </a:solidFill>
                <a:effectLst/>
                <a:latin typeface="Inter"/>
              </a:rPr>
              <a:t>in the polypeptide chain to release smaller peptides. </a:t>
            </a:r>
          </a:p>
          <a:p>
            <a:r>
              <a:rPr lang="en-US" b="0" i="0" dirty="0">
                <a:solidFill>
                  <a:srgbClr val="454545"/>
                </a:solidFill>
                <a:effectLst/>
                <a:latin typeface="Inter"/>
              </a:rPr>
              <a:t>In the small intestine, enzymes produced by the intestinal cells (</a:t>
            </a:r>
            <a:r>
              <a:rPr lang="en-US" b="1" i="0" dirty="0">
                <a:solidFill>
                  <a:srgbClr val="454545"/>
                </a:solidFill>
                <a:effectLst/>
                <a:highlight>
                  <a:srgbClr val="FFFF00"/>
                </a:highlight>
                <a:latin typeface="Inter"/>
              </a:rPr>
              <a:t>aminopeptidases</a:t>
            </a:r>
            <a:r>
              <a:rPr lang="en-US" b="0" i="0" dirty="0">
                <a:solidFill>
                  <a:srgbClr val="454545"/>
                </a:solidFill>
                <a:effectLst/>
                <a:latin typeface="Inter"/>
              </a:rPr>
              <a:t> and </a:t>
            </a:r>
            <a:r>
              <a:rPr lang="en-US" b="1" i="0" dirty="0">
                <a:solidFill>
                  <a:srgbClr val="454545"/>
                </a:solidFill>
                <a:effectLst/>
                <a:highlight>
                  <a:srgbClr val="FFFF00"/>
                </a:highlight>
                <a:latin typeface="Inter"/>
              </a:rPr>
              <a:t>carboxypeptidases</a:t>
            </a:r>
            <a:r>
              <a:rPr lang="en-US" b="0" i="0" dirty="0">
                <a:solidFill>
                  <a:srgbClr val="454545"/>
                </a:solidFill>
                <a:effectLst/>
                <a:latin typeface="Inter"/>
              </a:rPr>
              <a:t>) </a:t>
            </a:r>
            <a:r>
              <a:rPr lang="en-US" b="0" i="0" dirty="0">
                <a:solidFill>
                  <a:srgbClr val="FF0000"/>
                </a:solidFill>
                <a:effectLst/>
                <a:latin typeface="Inter"/>
              </a:rPr>
              <a:t>remove single amino acids from both ends of the peptide</a:t>
            </a:r>
            <a:r>
              <a:rPr lang="en-US" b="0" i="0" dirty="0">
                <a:solidFill>
                  <a:srgbClr val="454545"/>
                </a:solidFill>
                <a:effectLst/>
                <a:latin typeface="Inter"/>
              </a:rPr>
              <a:t> to finally yield </a:t>
            </a:r>
            <a:r>
              <a:rPr lang="en-US" b="1" i="0" dirty="0">
                <a:solidFill>
                  <a:srgbClr val="454545"/>
                </a:solidFill>
                <a:effectLst/>
                <a:latin typeface="Inter"/>
              </a:rPr>
              <a:t>single amino acids.</a:t>
            </a:r>
            <a:endParaRPr lang="en-IQ" b="1" dirty="0"/>
          </a:p>
        </p:txBody>
      </p:sp>
    </p:spTree>
    <p:extLst>
      <p:ext uri="{BB962C8B-B14F-4D97-AF65-F5344CB8AC3E}">
        <p14:creationId xmlns:p14="http://schemas.microsoft.com/office/powerpoint/2010/main" val="117285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9D45DD-F2C6-9273-ED58-3ED79E965136}"/>
              </a:ext>
            </a:extLst>
          </p:cNvPr>
          <p:cNvSpPr>
            <a:spLocks noGrp="1"/>
          </p:cNvSpPr>
          <p:nvPr>
            <p:ph type="ctrTitle"/>
          </p:nvPr>
        </p:nvSpPr>
        <p:spPr>
          <a:xfrm>
            <a:off x="1314824" y="735106"/>
            <a:ext cx="10053763" cy="2928470"/>
          </a:xfrm>
        </p:spPr>
        <p:txBody>
          <a:bodyPr anchor="b">
            <a:normAutofit/>
          </a:bodyPr>
          <a:lstStyle/>
          <a:p>
            <a:pPr algn="l"/>
            <a:r>
              <a:rPr lang="en-IQ" sz="4800">
                <a:solidFill>
                  <a:srgbClr val="FFFFFF"/>
                </a:solidFill>
              </a:rPr>
              <a:t>Protein Absorption</a:t>
            </a:r>
          </a:p>
        </p:txBody>
      </p:sp>
    </p:spTree>
    <p:extLst>
      <p:ext uri="{BB962C8B-B14F-4D97-AF65-F5344CB8AC3E}">
        <p14:creationId xmlns:p14="http://schemas.microsoft.com/office/powerpoint/2010/main" val="406633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21E5-9CDE-A7A4-E735-4AEFC2CDBFE5}"/>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13608265-EF90-5FF0-A7EC-4F2FB4750C46}"/>
              </a:ext>
            </a:extLst>
          </p:cNvPr>
          <p:cNvSpPr>
            <a:spLocks noGrp="1"/>
          </p:cNvSpPr>
          <p:nvPr>
            <p:ph idx="1"/>
          </p:nvPr>
        </p:nvSpPr>
        <p:spPr/>
        <p:txBody>
          <a:bodyPr/>
          <a:lstStyle/>
          <a:p>
            <a:endParaRPr lang="en-IQ"/>
          </a:p>
        </p:txBody>
      </p:sp>
      <p:pic>
        <p:nvPicPr>
          <p:cNvPr id="4098" name="Picture 2">
            <a:extLst>
              <a:ext uri="{FF2B5EF4-FFF2-40B4-BE49-F238E27FC236}">
                <a16:creationId xmlns:a16="http://schemas.microsoft.com/office/drawing/2014/main" id="{431835E4-755A-4464-E52D-8886680C1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0"/>
            <a:ext cx="11909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2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63A7-51C7-4731-2EF3-C9B602A4CD5C}"/>
              </a:ext>
            </a:extLst>
          </p:cNvPr>
          <p:cNvSpPr>
            <a:spLocks noGrp="1"/>
          </p:cNvSpPr>
          <p:nvPr>
            <p:ph type="title"/>
          </p:nvPr>
        </p:nvSpPr>
        <p:spPr/>
        <p:txBody>
          <a:bodyPr/>
          <a:lstStyle/>
          <a:p>
            <a:pPr algn="l" defTabSz="914400" rtl="1" eaLnBrk="1" latinLnBrk="0" hangingPunct="1">
              <a:lnSpc>
                <a:spcPct val="90000"/>
              </a:lnSpc>
              <a:spcBef>
                <a:spcPct val="0"/>
              </a:spcBef>
              <a:buNone/>
            </a:pPr>
            <a:r>
              <a:rPr lang="en-IQ" dirty="0"/>
              <a:t>Protien Absorption</a:t>
            </a:r>
          </a:p>
        </p:txBody>
      </p:sp>
      <p:sp>
        <p:nvSpPr>
          <p:cNvPr id="3" name="Content Placeholder 2">
            <a:extLst>
              <a:ext uri="{FF2B5EF4-FFF2-40B4-BE49-F238E27FC236}">
                <a16:creationId xmlns:a16="http://schemas.microsoft.com/office/drawing/2014/main" id="{59017777-07AF-8B9E-4D9A-69CA3E430902}"/>
              </a:ext>
            </a:extLst>
          </p:cNvPr>
          <p:cNvSpPr>
            <a:spLocks noGrp="1"/>
          </p:cNvSpPr>
          <p:nvPr>
            <p:ph idx="1"/>
          </p:nvPr>
        </p:nvSpPr>
        <p:spPr/>
        <p:txBody>
          <a:bodyPr/>
          <a:lstStyle/>
          <a:p>
            <a:r>
              <a:rPr lang="en-US" b="0" i="0" dirty="0">
                <a:solidFill>
                  <a:srgbClr val="454545"/>
                </a:solidFill>
                <a:effectLst/>
                <a:latin typeface="Inter"/>
              </a:rPr>
              <a:t>The amino acids are absorbed into the </a:t>
            </a:r>
            <a:r>
              <a:rPr lang="en-US" b="1" i="0" dirty="0">
                <a:solidFill>
                  <a:srgbClr val="454545"/>
                </a:solidFill>
                <a:effectLst/>
                <a:latin typeface="Inter"/>
              </a:rPr>
              <a:t>portal circulation</a:t>
            </a:r>
            <a:r>
              <a:rPr lang="en-US" b="0" i="0" dirty="0">
                <a:solidFill>
                  <a:srgbClr val="454545"/>
                </a:solidFill>
                <a:effectLst/>
                <a:latin typeface="Inter"/>
              </a:rPr>
              <a:t> and are taken to the liver. </a:t>
            </a:r>
          </a:p>
          <a:p>
            <a:r>
              <a:rPr lang="en-US" b="0" i="0" dirty="0">
                <a:solidFill>
                  <a:srgbClr val="454545"/>
                </a:solidFill>
                <a:effectLst/>
                <a:latin typeface="Inter"/>
              </a:rPr>
              <a:t>The liver will use some of the amino acids to synthesize proteins such as albumin. </a:t>
            </a:r>
          </a:p>
          <a:p>
            <a:r>
              <a:rPr lang="en-US" b="0" i="0" dirty="0">
                <a:solidFill>
                  <a:srgbClr val="454545"/>
                </a:solidFill>
                <a:effectLst/>
                <a:latin typeface="Inter"/>
              </a:rPr>
              <a:t>Every day, the liver makes about 10 g of albumin. </a:t>
            </a:r>
            <a:endParaRPr lang="en-IQ" dirty="0"/>
          </a:p>
        </p:txBody>
      </p:sp>
    </p:spTree>
    <p:extLst>
      <p:ext uri="{BB962C8B-B14F-4D97-AF65-F5344CB8AC3E}">
        <p14:creationId xmlns:p14="http://schemas.microsoft.com/office/powerpoint/2010/main" val="93725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B14E-DF41-712A-A202-29E8F365976B}"/>
              </a:ext>
            </a:extLst>
          </p:cNvPr>
          <p:cNvSpPr>
            <a:spLocks noGrp="1"/>
          </p:cNvSpPr>
          <p:nvPr>
            <p:ph type="title"/>
          </p:nvPr>
        </p:nvSpPr>
        <p:spPr/>
        <p:txBody>
          <a:bodyPr/>
          <a:lstStyle/>
          <a:p>
            <a:r>
              <a:rPr lang="en-IQ" dirty="0"/>
              <a:t>Protein Distribution </a:t>
            </a:r>
          </a:p>
        </p:txBody>
      </p:sp>
      <p:sp>
        <p:nvSpPr>
          <p:cNvPr id="3" name="Content Placeholder 2">
            <a:extLst>
              <a:ext uri="{FF2B5EF4-FFF2-40B4-BE49-F238E27FC236}">
                <a16:creationId xmlns:a16="http://schemas.microsoft.com/office/drawing/2014/main" id="{B85E8DA1-406F-AC93-7961-1C2B98467A35}"/>
              </a:ext>
            </a:extLst>
          </p:cNvPr>
          <p:cNvSpPr>
            <a:spLocks noGrp="1"/>
          </p:cNvSpPr>
          <p:nvPr>
            <p:ph idx="1"/>
          </p:nvPr>
        </p:nvSpPr>
        <p:spPr>
          <a:xfrm>
            <a:off x="188843" y="1646654"/>
            <a:ext cx="10515600" cy="5211346"/>
          </a:xfrm>
        </p:spPr>
        <p:txBody>
          <a:bodyPr>
            <a:normAutofit/>
          </a:bodyPr>
          <a:lstStyle/>
          <a:p>
            <a:r>
              <a:rPr lang="en-US" b="0" i="0" dirty="0">
                <a:solidFill>
                  <a:srgbClr val="454545"/>
                </a:solidFill>
                <a:effectLst/>
                <a:latin typeface="Inter"/>
              </a:rPr>
              <a:t>Most of the amino acids will travel to other organs and tissues where they will serve as </a:t>
            </a:r>
            <a:r>
              <a:rPr lang="en-US" b="0" i="0" dirty="0">
                <a:solidFill>
                  <a:srgbClr val="454545"/>
                </a:solidFill>
                <a:effectLst/>
                <a:highlight>
                  <a:srgbClr val="FFFF00"/>
                </a:highlight>
                <a:latin typeface="Inter"/>
              </a:rPr>
              <a:t>1</a:t>
            </a:r>
            <a:r>
              <a:rPr lang="en-US" b="0" i="0" dirty="0">
                <a:solidFill>
                  <a:srgbClr val="454545"/>
                </a:solidFill>
                <a:effectLst/>
                <a:latin typeface="Inter"/>
              </a:rPr>
              <a:t>. fuel and as </a:t>
            </a:r>
            <a:r>
              <a:rPr lang="en-US" b="0" i="0" dirty="0">
                <a:solidFill>
                  <a:srgbClr val="454545"/>
                </a:solidFill>
                <a:effectLst/>
                <a:highlight>
                  <a:srgbClr val="FFFF00"/>
                </a:highlight>
                <a:latin typeface="Inter"/>
              </a:rPr>
              <a:t>2.</a:t>
            </a:r>
            <a:r>
              <a:rPr lang="en-US" b="0" i="0" dirty="0">
                <a:solidFill>
                  <a:srgbClr val="454545"/>
                </a:solidFill>
                <a:effectLst/>
                <a:latin typeface="Inter"/>
              </a:rPr>
              <a:t> building blocks for the synthesis of body proteins. </a:t>
            </a:r>
          </a:p>
          <a:p>
            <a:r>
              <a:rPr lang="en-US" b="0" i="0" dirty="0">
                <a:solidFill>
                  <a:srgbClr val="454545"/>
                </a:solidFill>
                <a:effectLst/>
                <a:latin typeface="Inter"/>
              </a:rPr>
              <a:t>Every day, the body synthesizes about </a:t>
            </a:r>
            <a:r>
              <a:rPr lang="en-US" b="1" i="0" dirty="0">
                <a:solidFill>
                  <a:srgbClr val="454545"/>
                </a:solidFill>
                <a:effectLst/>
                <a:latin typeface="Inter"/>
              </a:rPr>
              <a:t>250 g of protein</a:t>
            </a:r>
            <a:r>
              <a:rPr lang="en-US" b="0" i="0" dirty="0">
                <a:solidFill>
                  <a:srgbClr val="454545"/>
                </a:solidFill>
                <a:effectLst/>
                <a:latin typeface="Inter"/>
              </a:rPr>
              <a:t>. </a:t>
            </a:r>
          </a:p>
          <a:p>
            <a:r>
              <a:rPr lang="en-US" b="0" i="0" dirty="0">
                <a:solidFill>
                  <a:srgbClr val="454545"/>
                </a:solidFill>
                <a:effectLst/>
                <a:latin typeface="Inter"/>
              </a:rPr>
              <a:t>It is estimated that the human body contains more than </a:t>
            </a:r>
            <a:r>
              <a:rPr lang="en-US" b="1" i="0" dirty="0">
                <a:solidFill>
                  <a:srgbClr val="454545"/>
                </a:solidFill>
                <a:effectLst/>
                <a:latin typeface="Inter"/>
              </a:rPr>
              <a:t>100,000 different proteins</a:t>
            </a:r>
            <a:r>
              <a:rPr lang="en-US" b="0" i="0" dirty="0">
                <a:solidFill>
                  <a:srgbClr val="454545"/>
                </a:solidFill>
                <a:effectLst/>
                <a:latin typeface="Inter"/>
              </a:rPr>
              <a:t>. </a:t>
            </a:r>
          </a:p>
          <a:p>
            <a:r>
              <a:rPr lang="en-US" b="0" i="0" dirty="0">
                <a:solidFill>
                  <a:srgbClr val="454545"/>
                </a:solidFill>
                <a:effectLst/>
                <a:latin typeface="Inter"/>
              </a:rPr>
              <a:t>Some of these proteins are present in the body in minute quantities, </a:t>
            </a:r>
            <a:r>
              <a:rPr lang="en-US" b="0" i="0" dirty="0">
                <a:solidFill>
                  <a:srgbClr val="454545"/>
                </a:solidFill>
                <a:effectLst/>
                <a:highlight>
                  <a:srgbClr val="FFFF00"/>
                </a:highlight>
                <a:latin typeface="Inter"/>
              </a:rPr>
              <a:t>sometimes only in a single cell type</a:t>
            </a:r>
            <a:r>
              <a:rPr lang="en-US" b="0" i="0" dirty="0">
                <a:solidFill>
                  <a:srgbClr val="454545"/>
                </a:solidFill>
                <a:effectLst/>
                <a:latin typeface="Inter"/>
              </a:rPr>
              <a:t>, whereas </a:t>
            </a:r>
            <a:r>
              <a:rPr lang="en-US" b="1" i="0" dirty="0">
                <a:solidFill>
                  <a:srgbClr val="454545"/>
                </a:solidFill>
                <a:effectLst/>
                <a:latin typeface="Inter"/>
              </a:rPr>
              <a:t>other proteins are very abundant in numerous tissues</a:t>
            </a:r>
            <a:r>
              <a:rPr lang="en-US" b="0" i="0" dirty="0">
                <a:solidFill>
                  <a:srgbClr val="454545"/>
                </a:solidFill>
                <a:effectLst/>
                <a:latin typeface="Inter"/>
              </a:rPr>
              <a:t>. </a:t>
            </a:r>
          </a:p>
        </p:txBody>
      </p:sp>
    </p:spTree>
    <p:extLst>
      <p:ext uri="{BB962C8B-B14F-4D97-AF65-F5344CB8AC3E}">
        <p14:creationId xmlns:p14="http://schemas.microsoft.com/office/powerpoint/2010/main" val="382760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CCFF-E415-2A41-6FB2-2DDA3BD61CA8}"/>
              </a:ext>
            </a:extLst>
          </p:cNvPr>
          <p:cNvSpPr>
            <a:spLocks noGrp="1"/>
          </p:cNvSpPr>
          <p:nvPr>
            <p:ph type="title"/>
          </p:nvPr>
        </p:nvSpPr>
        <p:spPr/>
        <p:txBody>
          <a:bodyPr/>
          <a:lstStyle/>
          <a:p>
            <a:r>
              <a:rPr lang="en-IQ" dirty="0"/>
              <a:t>Learning Outcomes:</a:t>
            </a:r>
          </a:p>
        </p:txBody>
      </p:sp>
      <p:sp>
        <p:nvSpPr>
          <p:cNvPr id="3" name="Content Placeholder 2">
            <a:extLst>
              <a:ext uri="{FF2B5EF4-FFF2-40B4-BE49-F238E27FC236}">
                <a16:creationId xmlns:a16="http://schemas.microsoft.com/office/drawing/2014/main" id="{4CBD0E3C-FEB4-1295-41CD-3928DF506DD7}"/>
              </a:ext>
            </a:extLst>
          </p:cNvPr>
          <p:cNvSpPr>
            <a:spLocks noGrp="1"/>
          </p:cNvSpPr>
          <p:nvPr>
            <p:ph idx="1"/>
          </p:nvPr>
        </p:nvSpPr>
        <p:spPr/>
        <p:txBody>
          <a:bodyPr/>
          <a:lstStyle/>
          <a:p>
            <a:pPr algn="l">
              <a:buFont typeface="Arial" panose="020B0604020202020204" pitchFamily="34" charset="0"/>
              <a:buChar char="•"/>
            </a:pPr>
            <a:r>
              <a:rPr lang="en-US" b="0" i="0" dirty="0">
                <a:solidFill>
                  <a:srgbClr val="454545"/>
                </a:solidFill>
                <a:effectLst/>
                <a:latin typeface="Inter"/>
              </a:rPr>
              <a:t>The chemistry of proteins</a:t>
            </a:r>
          </a:p>
          <a:p>
            <a:pPr algn="l">
              <a:buFont typeface="Arial" panose="020B0604020202020204" pitchFamily="34" charset="0"/>
              <a:buChar char="•"/>
            </a:pPr>
            <a:r>
              <a:rPr lang="en-US" dirty="0">
                <a:solidFill>
                  <a:srgbClr val="454545"/>
                </a:solidFill>
                <a:latin typeface="Inter"/>
              </a:rPr>
              <a:t>Nitrogen balance in the body</a:t>
            </a:r>
          </a:p>
          <a:p>
            <a:pPr algn="l">
              <a:buFont typeface="Arial" panose="020B0604020202020204" pitchFamily="34" charset="0"/>
              <a:buChar char="•"/>
            </a:pPr>
            <a:r>
              <a:rPr lang="en-US" b="0" i="0" dirty="0">
                <a:solidFill>
                  <a:srgbClr val="454545"/>
                </a:solidFill>
                <a:effectLst/>
                <a:latin typeface="Inter"/>
              </a:rPr>
              <a:t>Dietary protein recommendation</a:t>
            </a:r>
          </a:p>
          <a:p>
            <a:pPr algn="l">
              <a:buFont typeface="Arial" panose="020B0604020202020204" pitchFamily="34" charset="0"/>
              <a:buChar char="•"/>
            </a:pPr>
            <a:r>
              <a:rPr lang="en-US" dirty="0">
                <a:solidFill>
                  <a:srgbClr val="454545"/>
                </a:solidFill>
                <a:latin typeface="Inter"/>
              </a:rPr>
              <a:t>Which kind of protein do we need in our diet?</a:t>
            </a:r>
            <a:endParaRPr lang="en-US" b="0" i="0" dirty="0">
              <a:solidFill>
                <a:srgbClr val="454545"/>
              </a:solidFill>
              <a:effectLst/>
              <a:latin typeface="Inter"/>
            </a:endParaRPr>
          </a:p>
          <a:p>
            <a:pPr algn="l">
              <a:buFont typeface="Arial" panose="020B0604020202020204" pitchFamily="34" charset="0"/>
              <a:buChar char="•"/>
            </a:pPr>
            <a:r>
              <a:rPr lang="en-US" b="0" i="0" dirty="0">
                <a:solidFill>
                  <a:srgbClr val="454545"/>
                </a:solidFill>
                <a:effectLst/>
                <a:latin typeface="Inter"/>
              </a:rPr>
              <a:t>What happens to dietary protein in our GI tract</a:t>
            </a:r>
          </a:p>
          <a:p>
            <a:pPr algn="l">
              <a:buFont typeface="Arial" panose="020B0604020202020204" pitchFamily="34" charset="0"/>
              <a:buChar char="•"/>
            </a:pPr>
            <a:r>
              <a:rPr lang="en-US" b="0" i="0" dirty="0">
                <a:solidFill>
                  <a:srgbClr val="454545"/>
                </a:solidFill>
                <a:effectLst/>
                <a:latin typeface="Inter"/>
              </a:rPr>
              <a:t>How convincing is the scientific evidence linking dietary protein to a certain outcome</a:t>
            </a:r>
          </a:p>
          <a:p>
            <a:endParaRPr lang="en-IQ" dirty="0"/>
          </a:p>
        </p:txBody>
      </p:sp>
    </p:spTree>
    <p:extLst>
      <p:ext uri="{BB962C8B-B14F-4D97-AF65-F5344CB8AC3E}">
        <p14:creationId xmlns:p14="http://schemas.microsoft.com/office/powerpoint/2010/main" val="263493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90D5-84BE-8A5D-29DD-379B0A422780}"/>
              </a:ext>
            </a:extLst>
          </p:cNvPr>
          <p:cNvSpPr>
            <a:spLocks noGrp="1"/>
          </p:cNvSpPr>
          <p:nvPr>
            <p:ph type="title"/>
          </p:nvPr>
        </p:nvSpPr>
        <p:spPr/>
        <p:txBody>
          <a:bodyPr>
            <a:normAutofit/>
          </a:bodyPr>
          <a:lstStyle/>
          <a:p>
            <a:r>
              <a:rPr lang="en-US" b="1" i="0" dirty="0">
                <a:solidFill>
                  <a:srgbClr val="FF0000"/>
                </a:solidFill>
                <a:effectLst/>
                <a:latin typeface="Inter"/>
              </a:rPr>
              <a:t>Protein functions</a:t>
            </a:r>
            <a:endParaRPr lang="en-IQ" dirty="0">
              <a:solidFill>
                <a:srgbClr val="FF0000"/>
              </a:solidFill>
            </a:endParaRPr>
          </a:p>
        </p:txBody>
      </p:sp>
      <p:sp>
        <p:nvSpPr>
          <p:cNvPr id="3" name="Content Placeholder 2">
            <a:extLst>
              <a:ext uri="{FF2B5EF4-FFF2-40B4-BE49-F238E27FC236}">
                <a16:creationId xmlns:a16="http://schemas.microsoft.com/office/drawing/2014/main" id="{1F5DD021-8F8C-35D6-DDEF-9DD268A52C7A}"/>
              </a:ext>
            </a:extLst>
          </p:cNvPr>
          <p:cNvSpPr>
            <a:spLocks noGrp="1"/>
          </p:cNvSpPr>
          <p:nvPr>
            <p:ph idx="1"/>
          </p:nvPr>
        </p:nvSpPr>
        <p:spPr/>
        <p:txBody>
          <a:bodyPr/>
          <a:lstStyle/>
          <a:p>
            <a:pPr algn="l"/>
            <a:r>
              <a:rPr lang="en-US" b="1" dirty="0">
                <a:solidFill>
                  <a:srgbClr val="454545"/>
                </a:solidFill>
                <a:effectLst/>
                <a:latin typeface="Inter"/>
              </a:rPr>
              <a:t>Functions of protein in the body</a:t>
            </a:r>
          </a:p>
          <a:p>
            <a:pPr algn="l"/>
            <a:r>
              <a:rPr lang="en-US" b="0" i="0" dirty="0">
                <a:solidFill>
                  <a:srgbClr val="454545"/>
                </a:solidFill>
                <a:effectLst/>
                <a:latin typeface="Inter"/>
              </a:rPr>
              <a:t>Proteins serve multiple functions in cells and tissues. </a:t>
            </a:r>
          </a:p>
          <a:p>
            <a:pPr algn="l"/>
            <a:r>
              <a:rPr lang="en-US" b="0" i="0" dirty="0">
                <a:solidFill>
                  <a:srgbClr val="454545"/>
                </a:solidFill>
                <a:effectLst/>
                <a:latin typeface="Inter"/>
              </a:rPr>
              <a:t>The function of a protein is determined by the </a:t>
            </a:r>
            <a:r>
              <a:rPr lang="en-US" b="0" i="0" dirty="0">
                <a:solidFill>
                  <a:srgbClr val="454545"/>
                </a:solidFill>
                <a:effectLst/>
                <a:highlight>
                  <a:srgbClr val="FFFF00"/>
                </a:highlight>
                <a:latin typeface="Inter"/>
              </a:rPr>
              <a:t>amino acid sequence</a:t>
            </a:r>
            <a:r>
              <a:rPr lang="en-US" b="0" i="0" dirty="0">
                <a:solidFill>
                  <a:srgbClr val="454545"/>
                </a:solidFill>
                <a:effectLst/>
                <a:latin typeface="Inter"/>
              </a:rPr>
              <a:t> and the folding of the polypeptide chain into a specialized three-dimensional structure. </a:t>
            </a:r>
          </a:p>
          <a:p>
            <a:pPr algn="l"/>
            <a:r>
              <a:rPr lang="en-US" b="0" i="0" dirty="0">
                <a:solidFill>
                  <a:srgbClr val="454545"/>
                </a:solidFill>
                <a:effectLst/>
                <a:latin typeface="Inter"/>
              </a:rPr>
              <a:t>The persistent faulty incorporation of one incorrect amino acid in the polypeptide chain can </a:t>
            </a:r>
            <a:r>
              <a:rPr lang="en-US" b="1" i="0" dirty="0">
                <a:solidFill>
                  <a:srgbClr val="454545"/>
                </a:solidFill>
                <a:effectLst/>
                <a:latin typeface="Inter"/>
              </a:rPr>
              <a:t>severely disrupt the function of a protein </a:t>
            </a:r>
            <a:r>
              <a:rPr lang="en-US" b="0" i="0" dirty="0">
                <a:solidFill>
                  <a:srgbClr val="454545"/>
                </a:solidFill>
                <a:effectLst/>
                <a:latin typeface="Inter"/>
              </a:rPr>
              <a:t>and is at the basis of many </a:t>
            </a:r>
            <a:r>
              <a:rPr lang="en-US" b="1" i="0" dirty="0">
                <a:solidFill>
                  <a:srgbClr val="454545"/>
                </a:solidFill>
                <a:effectLst/>
                <a:latin typeface="Inter"/>
              </a:rPr>
              <a:t>genetic diseases</a:t>
            </a:r>
            <a:r>
              <a:rPr lang="en-US" b="0" i="0" dirty="0">
                <a:solidFill>
                  <a:srgbClr val="454545"/>
                </a:solidFill>
                <a:effectLst/>
                <a:latin typeface="Inter"/>
              </a:rPr>
              <a:t>.</a:t>
            </a:r>
          </a:p>
          <a:p>
            <a:endParaRPr lang="en-IQ" dirty="0"/>
          </a:p>
        </p:txBody>
      </p:sp>
    </p:spTree>
    <p:extLst>
      <p:ext uri="{BB962C8B-B14F-4D97-AF65-F5344CB8AC3E}">
        <p14:creationId xmlns:p14="http://schemas.microsoft.com/office/powerpoint/2010/main" val="15487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5FD7-7F98-AB4D-B428-B76502364A2D}"/>
              </a:ext>
            </a:extLst>
          </p:cNvPr>
          <p:cNvSpPr>
            <a:spLocks noGrp="1"/>
          </p:cNvSpPr>
          <p:nvPr>
            <p:ph type="title"/>
          </p:nvPr>
        </p:nvSpPr>
        <p:spPr/>
        <p:txBody>
          <a:bodyPr/>
          <a:lstStyle/>
          <a:p>
            <a:r>
              <a:rPr lang="en-US" b="1" i="0" dirty="0">
                <a:solidFill>
                  <a:srgbClr val="454545"/>
                </a:solidFill>
                <a:effectLst/>
                <a:latin typeface="Inter"/>
              </a:rPr>
              <a:t>1. Building material</a:t>
            </a:r>
            <a:endParaRPr lang="en-IQ" dirty="0"/>
          </a:p>
        </p:txBody>
      </p:sp>
      <p:sp>
        <p:nvSpPr>
          <p:cNvPr id="3" name="Content Placeholder 2">
            <a:extLst>
              <a:ext uri="{FF2B5EF4-FFF2-40B4-BE49-F238E27FC236}">
                <a16:creationId xmlns:a16="http://schemas.microsoft.com/office/drawing/2014/main" id="{B31931D0-EEE7-52CB-DB92-FF2D26DF6ED0}"/>
              </a:ext>
            </a:extLst>
          </p:cNvPr>
          <p:cNvSpPr>
            <a:spLocks noGrp="1"/>
          </p:cNvSpPr>
          <p:nvPr>
            <p:ph idx="1"/>
          </p:nvPr>
        </p:nvSpPr>
        <p:spPr>
          <a:xfrm>
            <a:off x="188843" y="1285461"/>
            <a:ext cx="7015521" cy="5572539"/>
          </a:xfrm>
        </p:spPr>
        <p:txBody>
          <a:bodyPr>
            <a:normAutofit/>
          </a:bodyPr>
          <a:lstStyle/>
          <a:p>
            <a:r>
              <a:rPr lang="en-US" b="0" i="0" dirty="0">
                <a:solidFill>
                  <a:srgbClr val="454545"/>
                </a:solidFill>
                <a:effectLst/>
                <a:latin typeface="Inter"/>
              </a:rPr>
              <a:t>many proteins have an important structural role inside and outside cells. </a:t>
            </a:r>
          </a:p>
          <a:p>
            <a:r>
              <a:rPr lang="en-US" b="0" i="0" dirty="0">
                <a:solidFill>
                  <a:srgbClr val="454545"/>
                </a:solidFill>
                <a:effectLst/>
                <a:latin typeface="Inter"/>
              </a:rPr>
              <a:t>The main structural protein and most abundant protein in the body is </a:t>
            </a:r>
            <a:r>
              <a:rPr lang="en-US" b="0" i="0" dirty="0">
                <a:solidFill>
                  <a:srgbClr val="454545"/>
                </a:solidFill>
                <a:effectLst/>
                <a:highlight>
                  <a:srgbClr val="FFFF00"/>
                </a:highlight>
                <a:latin typeface="Inter"/>
              </a:rPr>
              <a:t>collagen</a:t>
            </a:r>
            <a:r>
              <a:rPr lang="en-US" b="0" i="0" dirty="0">
                <a:solidFill>
                  <a:srgbClr val="454545"/>
                </a:solidFill>
                <a:effectLst/>
                <a:latin typeface="Inter"/>
              </a:rPr>
              <a:t>. </a:t>
            </a:r>
          </a:p>
          <a:p>
            <a:r>
              <a:rPr lang="en-US" b="0" i="0" dirty="0">
                <a:solidFill>
                  <a:srgbClr val="454545"/>
                </a:solidFill>
                <a:effectLst/>
                <a:latin typeface="Inter"/>
              </a:rPr>
              <a:t>Skin, tendons, cartilage, bone, and connective tissue contain a lot of collagen. </a:t>
            </a:r>
          </a:p>
          <a:p>
            <a:r>
              <a:rPr lang="en-US" b="0" i="0" dirty="0">
                <a:solidFill>
                  <a:srgbClr val="454545"/>
                </a:solidFill>
                <a:effectLst/>
                <a:latin typeface="Inter"/>
              </a:rPr>
              <a:t>Collagen acts like a scaffold that gives strength and structure to cells and tissues. </a:t>
            </a:r>
          </a:p>
          <a:p>
            <a:r>
              <a:rPr lang="en-US" b="0" i="0" dirty="0">
                <a:solidFill>
                  <a:srgbClr val="454545"/>
                </a:solidFill>
                <a:effectLst/>
                <a:latin typeface="Inter"/>
              </a:rPr>
              <a:t>Defects in collagen synthesis lead to a severe disease called </a:t>
            </a:r>
            <a:r>
              <a:rPr lang="en-US" b="1" i="0" dirty="0">
                <a:solidFill>
                  <a:srgbClr val="454545"/>
                </a:solidFill>
                <a:effectLst/>
                <a:highlight>
                  <a:srgbClr val="FFFF00"/>
                </a:highlight>
                <a:latin typeface="Inter"/>
              </a:rPr>
              <a:t>osteogenesis</a:t>
            </a:r>
            <a:r>
              <a:rPr lang="en-US" b="0" i="0" dirty="0">
                <a:solidFill>
                  <a:srgbClr val="454545"/>
                </a:solidFill>
                <a:effectLst/>
                <a:highlight>
                  <a:srgbClr val="FFFF00"/>
                </a:highlight>
                <a:latin typeface="Inter"/>
              </a:rPr>
              <a:t> </a:t>
            </a:r>
            <a:r>
              <a:rPr lang="en-US" b="1" i="0" dirty="0">
                <a:solidFill>
                  <a:srgbClr val="454545"/>
                </a:solidFill>
                <a:effectLst/>
                <a:highlight>
                  <a:srgbClr val="FFFF00"/>
                </a:highlight>
                <a:latin typeface="Inter"/>
              </a:rPr>
              <a:t>imperfecta</a:t>
            </a:r>
            <a:r>
              <a:rPr lang="en-US" b="0" i="0" dirty="0">
                <a:solidFill>
                  <a:srgbClr val="454545"/>
                </a:solidFill>
                <a:effectLst/>
                <a:highlight>
                  <a:srgbClr val="FFFF00"/>
                </a:highlight>
                <a:latin typeface="Inter"/>
              </a:rPr>
              <a:t>, </a:t>
            </a:r>
            <a:r>
              <a:rPr lang="en-US" b="0" i="0" dirty="0">
                <a:solidFill>
                  <a:srgbClr val="454545"/>
                </a:solidFill>
                <a:effectLst/>
                <a:latin typeface="Inter"/>
              </a:rPr>
              <a:t>which is characterized by very brittle bones that </a:t>
            </a:r>
            <a:r>
              <a:rPr lang="en-US" b="1" i="0" dirty="0">
                <a:solidFill>
                  <a:srgbClr val="454545"/>
                </a:solidFill>
                <a:effectLst/>
                <a:latin typeface="Inter"/>
              </a:rPr>
              <a:t>fracture easily.</a:t>
            </a:r>
            <a:endParaRPr lang="en-IQ" b="1" dirty="0"/>
          </a:p>
        </p:txBody>
      </p:sp>
      <p:pic>
        <p:nvPicPr>
          <p:cNvPr id="5122" name="Picture 2" descr="Collagen piezoelectricity in osteogenesis imperfecta and its role in  intrafibrillar mineralization | Communications Biology">
            <a:extLst>
              <a:ext uri="{FF2B5EF4-FFF2-40B4-BE49-F238E27FC236}">
                <a16:creationId xmlns:a16="http://schemas.microsoft.com/office/drawing/2014/main" id="{C7258CF9-58C4-ABE1-F680-973129E47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320" y="1496291"/>
            <a:ext cx="4612673" cy="5250873"/>
          </a:xfrm>
          <a:prstGeom prst="roundRect">
            <a:avLst>
              <a:gd name="adj" fmla="val 0"/>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9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CBDA-E3AD-FD4B-0240-27905F04C2C1}"/>
              </a:ext>
            </a:extLst>
          </p:cNvPr>
          <p:cNvSpPr>
            <a:spLocks noGrp="1"/>
          </p:cNvSpPr>
          <p:nvPr>
            <p:ph type="title"/>
          </p:nvPr>
        </p:nvSpPr>
        <p:spPr/>
        <p:txBody>
          <a:bodyPr>
            <a:normAutofit/>
          </a:bodyPr>
          <a:lstStyle/>
          <a:p>
            <a:r>
              <a:rPr lang="en-IQ" dirty="0"/>
              <a:t>2. Enzymes:</a:t>
            </a:r>
          </a:p>
        </p:txBody>
      </p:sp>
      <p:sp>
        <p:nvSpPr>
          <p:cNvPr id="3" name="Content Placeholder 2">
            <a:extLst>
              <a:ext uri="{FF2B5EF4-FFF2-40B4-BE49-F238E27FC236}">
                <a16:creationId xmlns:a16="http://schemas.microsoft.com/office/drawing/2014/main" id="{B197741F-D5EE-08DE-C323-398D237BB958}"/>
              </a:ext>
            </a:extLst>
          </p:cNvPr>
          <p:cNvSpPr>
            <a:spLocks noGrp="1"/>
          </p:cNvSpPr>
          <p:nvPr>
            <p:ph idx="1"/>
          </p:nvPr>
        </p:nvSpPr>
        <p:spPr>
          <a:xfrm>
            <a:off x="188843" y="1646654"/>
            <a:ext cx="8137739" cy="4351338"/>
          </a:xfrm>
        </p:spPr>
        <p:txBody>
          <a:bodyPr/>
          <a:lstStyle/>
          <a:p>
            <a:r>
              <a:rPr lang="en-US" b="1" i="0" dirty="0">
                <a:solidFill>
                  <a:srgbClr val="454545"/>
                </a:solidFill>
                <a:effectLst/>
                <a:latin typeface="Inter"/>
              </a:rPr>
              <a:t>Enzymes:</a:t>
            </a:r>
            <a:r>
              <a:rPr lang="en-US" b="0" i="0" dirty="0">
                <a:solidFill>
                  <a:srgbClr val="454545"/>
                </a:solidFill>
                <a:effectLst/>
                <a:latin typeface="Inter"/>
              </a:rPr>
              <a:t> enzymes are proteins that </a:t>
            </a:r>
            <a:r>
              <a:rPr lang="en-US" b="1" i="0" dirty="0">
                <a:solidFill>
                  <a:srgbClr val="454545"/>
                </a:solidFill>
                <a:effectLst/>
                <a:latin typeface="Inter"/>
              </a:rPr>
              <a:t>speed up a biochemical </a:t>
            </a:r>
            <a:r>
              <a:rPr lang="en-US" b="0" i="0" dirty="0">
                <a:solidFill>
                  <a:srgbClr val="454545"/>
                </a:solidFill>
                <a:effectLst/>
                <a:latin typeface="Inter"/>
              </a:rPr>
              <a:t>reaction.</a:t>
            </a:r>
          </a:p>
          <a:p>
            <a:r>
              <a:rPr lang="en-US" b="0" i="0" dirty="0">
                <a:solidFill>
                  <a:srgbClr val="454545"/>
                </a:solidFill>
                <a:effectLst/>
                <a:latin typeface="Inter"/>
              </a:rPr>
              <a:t>In biochemical terms, they function as </a:t>
            </a:r>
            <a:r>
              <a:rPr lang="en-US" b="1" i="0" dirty="0">
                <a:solidFill>
                  <a:srgbClr val="454545"/>
                </a:solidFill>
                <a:effectLst/>
                <a:latin typeface="Inter"/>
              </a:rPr>
              <a:t>catalysts</a:t>
            </a:r>
            <a:r>
              <a:rPr lang="en-US" b="0" i="0" dirty="0">
                <a:solidFill>
                  <a:srgbClr val="454545"/>
                </a:solidFill>
                <a:effectLst/>
                <a:latin typeface="Inter"/>
              </a:rPr>
              <a:t>, which means that they lower the activation energy barrier that needs to be overcome for a reaction to proceed. </a:t>
            </a:r>
          </a:p>
          <a:p>
            <a:r>
              <a:rPr lang="en-US" b="0" i="0" dirty="0">
                <a:solidFill>
                  <a:srgbClr val="454545"/>
                </a:solidFill>
                <a:effectLst/>
                <a:latin typeface="Inter"/>
              </a:rPr>
              <a:t>Every cell has thousands of different enzymes that are responsible for many different reactions, including those that are required to break down fatty acids and glucose to generate energy.</a:t>
            </a:r>
            <a:endParaRPr lang="en-IQ" dirty="0"/>
          </a:p>
        </p:txBody>
      </p:sp>
      <p:pic>
        <p:nvPicPr>
          <p:cNvPr id="17410" name="Picture 2" descr="SERVA Electrophoresis GmbH">
            <a:extLst>
              <a:ext uri="{FF2B5EF4-FFF2-40B4-BE49-F238E27FC236}">
                <a16:creationId xmlns:a16="http://schemas.microsoft.com/office/drawing/2014/main" id="{B8F8E123-6FC2-2E85-56A2-065CA2F6C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580" y="2668889"/>
            <a:ext cx="3555037" cy="270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36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D392-326E-BDDA-45E6-5DDE06413C85}"/>
              </a:ext>
            </a:extLst>
          </p:cNvPr>
          <p:cNvSpPr>
            <a:spLocks noGrp="1"/>
          </p:cNvSpPr>
          <p:nvPr>
            <p:ph type="title"/>
          </p:nvPr>
        </p:nvSpPr>
        <p:spPr/>
        <p:txBody>
          <a:bodyPr/>
          <a:lstStyle/>
          <a:p>
            <a:r>
              <a:rPr lang="en-US" b="1" i="0" dirty="0">
                <a:solidFill>
                  <a:srgbClr val="454545"/>
                </a:solidFill>
                <a:effectLst/>
                <a:latin typeface="Inter"/>
              </a:rPr>
              <a:t>3. Transporters</a:t>
            </a:r>
            <a:endParaRPr lang="en-IQ" dirty="0"/>
          </a:p>
        </p:txBody>
      </p:sp>
      <p:sp>
        <p:nvSpPr>
          <p:cNvPr id="3" name="Content Placeholder 2">
            <a:extLst>
              <a:ext uri="{FF2B5EF4-FFF2-40B4-BE49-F238E27FC236}">
                <a16:creationId xmlns:a16="http://schemas.microsoft.com/office/drawing/2014/main" id="{8F48F11B-71C7-6B52-D469-523FD88A1BFE}"/>
              </a:ext>
            </a:extLst>
          </p:cNvPr>
          <p:cNvSpPr>
            <a:spLocks noGrp="1"/>
          </p:cNvSpPr>
          <p:nvPr>
            <p:ph idx="1"/>
          </p:nvPr>
        </p:nvSpPr>
        <p:spPr/>
        <p:txBody>
          <a:bodyPr/>
          <a:lstStyle/>
          <a:p>
            <a:pPr algn="l"/>
            <a:r>
              <a:rPr lang="en-US" b="1" i="0" dirty="0">
                <a:solidFill>
                  <a:srgbClr val="454545"/>
                </a:solidFill>
                <a:effectLst/>
                <a:latin typeface="Inter"/>
              </a:rPr>
              <a:t>Transporters:</a:t>
            </a:r>
            <a:r>
              <a:rPr lang="en-US" b="0" i="0" dirty="0">
                <a:solidFill>
                  <a:srgbClr val="454545"/>
                </a:solidFill>
                <a:effectLst/>
                <a:latin typeface="Inter"/>
              </a:rPr>
              <a:t> transporters assist with the import or export of different molecules across the cell membrane.</a:t>
            </a:r>
          </a:p>
          <a:p>
            <a:br>
              <a:rPr lang="en-US" dirty="0"/>
            </a:br>
            <a:endParaRPr lang="en-IQ" dirty="0"/>
          </a:p>
        </p:txBody>
      </p:sp>
      <p:pic>
        <p:nvPicPr>
          <p:cNvPr id="18434" name="Picture 2" descr="Passive Transport | Biology for Non-Majors I">
            <a:extLst>
              <a:ext uri="{FF2B5EF4-FFF2-40B4-BE49-F238E27FC236}">
                <a16:creationId xmlns:a16="http://schemas.microsoft.com/office/drawing/2014/main" id="{A41A0783-0BEA-556D-274A-DE89BE0C7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429000"/>
            <a:ext cx="10160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683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441C-6959-C1D3-B8F3-935E13B58700}"/>
              </a:ext>
            </a:extLst>
          </p:cNvPr>
          <p:cNvSpPr>
            <a:spLocks noGrp="1"/>
          </p:cNvSpPr>
          <p:nvPr>
            <p:ph type="title"/>
          </p:nvPr>
        </p:nvSpPr>
        <p:spPr/>
        <p:txBody>
          <a:bodyPr/>
          <a:lstStyle/>
          <a:p>
            <a:r>
              <a:rPr lang="en-US" b="1" i="0" dirty="0">
                <a:solidFill>
                  <a:srgbClr val="454545"/>
                </a:solidFill>
                <a:effectLst/>
                <a:latin typeface="Inter"/>
              </a:rPr>
              <a:t>4. Hormones</a:t>
            </a:r>
            <a:endParaRPr lang="en-IQ" dirty="0"/>
          </a:p>
        </p:txBody>
      </p:sp>
      <p:sp>
        <p:nvSpPr>
          <p:cNvPr id="3" name="Content Placeholder 2">
            <a:extLst>
              <a:ext uri="{FF2B5EF4-FFF2-40B4-BE49-F238E27FC236}">
                <a16:creationId xmlns:a16="http://schemas.microsoft.com/office/drawing/2014/main" id="{228AA4DF-C9E0-1945-69E0-4251BD5377D3}"/>
              </a:ext>
            </a:extLst>
          </p:cNvPr>
          <p:cNvSpPr>
            <a:spLocks noGrp="1"/>
          </p:cNvSpPr>
          <p:nvPr>
            <p:ph idx="1"/>
          </p:nvPr>
        </p:nvSpPr>
        <p:spPr>
          <a:xfrm>
            <a:off x="188843" y="1646654"/>
            <a:ext cx="8872030" cy="4351338"/>
          </a:xfrm>
        </p:spPr>
        <p:txBody>
          <a:bodyPr/>
          <a:lstStyle/>
          <a:p>
            <a:pPr algn="l"/>
            <a:r>
              <a:rPr lang="en-US" b="0" i="0" dirty="0">
                <a:solidFill>
                  <a:srgbClr val="454545"/>
                </a:solidFill>
                <a:effectLst/>
                <a:latin typeface="Inter"/>
              </a:rPr>
              <a:t>hormones are messengers that circulate in the blood. </a:t>
            </a:r>
          </a:p>
          <a:p>
            <a:pPr algn="l"/>
            <a:r>
              <a:rPr lang="en-US" b="0" i="0" dirty="0">
                <a:solidFill>
                  <a:srgbClr val="454545"/>
                </a:solidFill>
                <a:effectLst/>
                <a:latin typeface="Inter"/>
              </a:rPr>
              <a:t>They are released from a </a:t>
            </a:r>
            <a:r>
              <a:rPr lang="en-US" b="1" i="0" dirty="0">
                <a:solidFill>
                  <a:srgbClr val="454545"/>
                </a:solidFill>
                <a:effectLst/>
                <a:latin typeface="Inter"/>
              </a:rPr>
              <a:t>particular tissue </a:t>
            </a:r>
            <a:r>
              <a:rPr lang="en-US" b="0" i="0" dirty="0">
                <a:solidFill>
                  <a:srgbClr val="454545"/>
                </a:solidFill>
                <a:effectLst/>
                <a:latin typeface="Inter"/>
              </a:rPr>
              <a:t>into the bloodstream to signal to distant tissues. </a:t>
            </a:r>
          </a:p>
          <a:p>
            <a:pPr algn="l"/>
            <a:r>
              <a:rPr lang="en-US" b="0" i="0" dirty="0">
                <a:solidFill>
                  <a:srgbClr val="454545"/>
                </a:solidFill>
                <a:effectLst/>
                <a:latin typeface="Inter"/>
              </a:rPr>
              <a:t>For example, insulin is released by the pancreas and travels to muscle and fat tissue to promote glucose uptake and fat storage. </a:t>
            </a:r>
          </a:p>
          <a:p>
            <a:pPr algn="l"/>
            <a:r>
              <a:rPr lang="en-US" b="0" i="0" dirty="0">
                <a:solidFill>
                  <a:srgbClr val="454545"/>
                </a:solidFill>
                <a:effectLst/>
                <a:latin typeface="Inter"/>
              </a:rPr>
              <a:t>Insulin consists of </a:t>
            </a:r>
            <a:r>
              <a:rPr lang="en-US" b="1" i="0" dirty="0">
                <a:solidFill>
                  <a:srgbClr val="454545"/>
                </a:solidFill>
                <a:effectLst/>
                <a:latin typeface="Inter"/>
              </a:rPr>
              <a:t>51 amino acids</a:t>
            </a:r>
            <a:r>
              <a:rPr lang="en-US" b="0" i="0" dirty="0">
                <a:solidFill>
                  <a:srgbClr val="454545"/>
                </a:solidFill>
                <a:effectLst/>
                <a:latin typeface="Inter"/>
              </a:rPr>
              <a:t>, whereas glucagon consists of 29 amino acids.</a:t>
            </a:r>
            <a:br>
              <a:rPr lang="en-US" dirty="0"/>
            </a:br>
            <a:endParaRPr lang="en-IQ" dirty="0"/>
          </a:p>
        </p:txBody>
      </p:sp>
      <p:pic>
        <p:nvPicPr>
          <p:cNvPr id="19458" name="Picture 2" descr="Hormones - Free healthcare and medical icons">
            <a:extLst>
              <a:ext uri="{FF2B5EF4-FFF2-40B4-BE49-F238E27FC236}">
                <a16:creationId xmlns:a16="http://schemas.microsoft.com/office/drawing/2014/main" id="{0DE488B2-B332-AA49-24B1-FA21934C9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866" y="2168235"/>
            <a:ext cx="2766291" cy="276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9E7C-F61B-42EB-0949-8971A893AD2E}"/>
              </a:ext>
            </a:extLst>
          </p:cNvPr>
          <p:cNvSpPr>
            <a:spLocks noGrp="1"/>
          </p:cNvSpPr>
          <p:nvPr>
            <p:ph type="title"/>
          </p:nvPr>
        </p:nvSpPr>
        <p:spPr/>
        <p:txBody>
          <a:bodyPr/>
          <a:lstStyle/>
          <a:p>
            <a:r>
              <a:rPr lang="en-US" b="1" i="0" dirty="0">
                <a:solidFill>
                  <a:srgbClr val="454545"/>
                </a:solidFill>
                <a:effectLst/>
                <a:latin typeface="Inter"/>
              </a:rPr>
              <a:t>5. Antibodies</a:t>
            </a:r>
            <a:endParaRPr lang="en-IQ" dirty="0"/>
          </a:p>
        </p:txBody>
      </p:sp>
      <p:sp>
        <p:nvSpPr>
          <p:cNvPr id="3" name="Content Placeholder 2">
            <a:extLst>
              <a:ext uri="{FF2B5EF4-FFF2-40B4-BE49-F238E27FC236}">
                <a16:creationId xmlns:a16="http://schemas.microsoft.com/office/drawing/2014/main" id="{883A2207-8186-79E1-18E3-2D1CFB02EA7D}"/>
              </a:ext>
            </a:extLst>
          </p:cNvPr>
          <p:cNvSpPr>
            <a:spLocks noGrp="1"/>
          </p:cNvSpPr>
          <p:nvPr>
            <p:ph idx="1"/>
          </p:nvPr>
        </p:nvSpPr>
        <p:spPr>
          <a:xfrm>
            <a:off x="188843" y="1646654"/>
            <a:ext cx="7916066" cy="4351338"/>
          </a:xfrm>
        </p:spPr>
        <p:txBody>
          <a:bodyPr/>
          <a:lstStyle/>
          <a:p>
            <a:pPr algn="l"/>
            <a:r>
              <a:rPr lang="en-US" b="0" i="0" dirty="0">
                <a:solidFill>
                  <a:srgbClr val="454545"/>
                </a:solidFill>
                <a:effectLst/>
                <a:latin typeface="Inter"/>
              </a:rPr>
              <a:t>antibodies circulate in the body and are involved in immune defense against pathogens such as bacteria and viruses. </a:t>
            </a:r>
          </a:p>
          <a:p>
            <a:pPr algn="l"/>
            <a:r>
              <a:rPr lang="en-US" b="0" i="0" dirty="0">
                <a:solidFill>
                  <a:srgbClr val="454545"/>
                </a:solidFill>
                <a:effectLst/>
                <a:latin typeface="Inter"/>
              </a:rPr>
              <a:t>They are also referred to as </a:t>
            </a:r>
            <a:r>
              <a:rPr lang="en-US" b="1" i="0" dirty="0">
                <a:solidFill>
                  <a:srgbClr val="454545"/>
                </a:solidFill>
                <a:effectLst/>
                <a:latin typeface="Inter"/>
              </a:rPr>
              <a:t>immunoglobulins</a:t>
            </a:r>
            <a:r>
              <a:rPr lang="en-US" b="0" i="0" dirty="0">
                <a:solidFill>
                  <a:srgbClr val="454545"/>
                </a:solidFill>
                <a:effectLst/>
                <a:latin typeface="Inter"/>
              </a:rPr>
              <a:t> and are secreted by </a:t>
            </a:r>
            <a:r>
              <a:rPr lang="en-US" b="1" i="0" dirty="0">
                <a:solidFill>
                  <a:srgbClr val="454545"/>
                </a:solidFill>
                <a:effectLst/>
                <a:latin typeface="Inter"/>
              </a:rPr>
              <a:t>plasma cells</a:t>
            </a:r>
            <a:r>
              <a:rPr lang="en-US" b="0" i="0" dirty="0">
                <a:solidFill>
                  <a:srgbClr val="454545"/>
                </a:solidFill>
                <a:effectLst/>
                <a:latin typeface="Inter"/>
              </a:rPr>
              <a:t>.</a:t>
            </a:r>
            <a:br>
              <a:rPr lang="en-US" dirty="0"/>
            </a:br>
            <a:endParaRPr lang="en-IQ" dirty="0"/>
          </a:p>
        </p:txBody>
      </p:sp>
      <p:pic>
        <p:nvPicPr>
          <p:cNvPr id="20482" name="Picture 2" descr="Antibody - Free healthcare and medical icons">
            <a:extLst>
              <a:ext uri="{FF2B5EF4-FFF2-40B4-BE49-F238E27FC236}">
                <a16:creationId xmlns:a16="http://schemas.microsoft.com/office/drawing/2014/main" id="{A697803D-053B-204B-6528-D8946DBC5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3163" y="2115127"/>
            <a:ext cx="2627745" cy="262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2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A2D4-DC81-653A-00FE-1029EB22F36B}"/>
              </a:ext>
            </a:extLst>
          </p:cNvPr>
          <p:cNvSpPr>
            <a:spLocks noGrp="1"/>
          </p:cNvSpPr>
          <p:nvPr>
            <p:ph type="title"/>
          </p:nvPr>
        </p:nvSpPr>
        <p:spPr/>
        <p:txBody>
          <a:bodyPr/>
          <a:lstStyle/>
          <a:p>
            <a:r>
              <a:rPr lang="en-US" b="1" i="0" dirty="0">
                <a:solidFill>
                  <a:srgbClr val="454545"/>
                </a:solidFill>
                <a:effectLst/>
                <a:latin typeface="Inter"/>
              </a:rPr>
              <a:t>6. Regulation of fluid balance:</a:t>
            </a:r>
            <a:r>
              <a:rPr lang="en-US" b="0" i="0" dirty="0">
                <a:solidFill>
                  <a:srgbClr val="454545"/>
                </a:solidFill>
                <a:effectLst/>
                <a:latin typeface="Inter"/>
              </a:rPr>
              <a:t> </a:t>
            </a:r>
            <a:endParaRPr lang="en-IQ" dirty="0"/>
          </a:p>
        </p:txBody>
      </p:sp>
      <p:sp>
        <p:nvSpPr>
          <p:cNvPr id="3" name="Content Placeholder 2">
            <a:extLst>
              <a:ext uri="{FF2B5EF4-FFF2-40B4-BE49-F238E27FC236}">
                <a16:creationId xmlns:a16="http://schemas.microsoft.com/office/drawing/2014/main" id="{FFD63350-22B9-E028-ECC0-A6BA9CF324CE}"/>
              </a:ext>
            </a:extLst>
          </p:cNvPr>
          <p:cNvSpPr>
            <a:spLocks noGrp="1"/>
          </p:cNvSpPr>
          <p:nvPr>
            <p:ph idx="1"/>
          </p:nvPr>
        </p:nvSpPr>
        <p:spPr/>
        <p:txBody>
          <a:bodyPr/>
          <a:lstStyle/>
          <a:p>
            <a:pPr algn="l" rtl="0"/>
            <a:r>
              <a:rPr lang="en-US" b="0" i="0" dirty="0">
                <a:solidFill>
                  <a:srgbClr val="454545"/>
                </a:solidFill>
                <a:effectLst/>
                <a:latin typeface="Inter"/>
              </a:rPr>
              <a:t>proteins play an important role in making sure that water in the body is appropriately distributed across the bloodstream (intravascular compartment), the space between cells (intercellular compartment), and inside cells (intracellular compartment). </a:t>
            </a:r>
            <a:br>
              <a:rPr lang="en-US" dirty="0"/>
            </a:br>
            <a:endParaRPr lang="en-IQ" dirty="0"/>
          </a:p>
        </p:txBody>
      </p:sp>
    </p:spTree>
    <p:extLst>
      <p:ext uri="{BB962C8B-B14F-4D97-AF65-F5344CB8AC3E}">
        <p14:creationId xmlns:p14="http://schemas.microsoft.com/office/powerpoint/2010/main" val="2235657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0513F-AD2B-797C-27D0-5F6A81EF78D5}"/>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b="1" i="0" kern="1200">
                <a:solidFill>
                  <a:schemeClr val="tx1"/>
                </a:solidFill>
                <a:effectLst/>
                <a:latin typeface="+mj-lt"/>
                <a:ea typeface="+mj-ea"/>
                <a:cs typeface="+mj-cs"/>
              </a:rPr>
              <a:t>Protein turnover and nitrogen balance</a:t>
            </a:r>
            <a:endParaRPr lang="en-US" sz="8000" kern="120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39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7BDC-348E-F2FE-80CD-7A1E51119131}"/>
              </a:ext>
            </a:extLst>
          </p:cNvPr>
          <p:cNvSpPr>
            <a:spLocks noGrp="1"/>
          </p:cNvSpPr>
          <p:nvPr>
            <p:ph type="title"/>
          </p:nvPr>
        </p:nvSpPr>
        <p:spPr/>
        <p:txBody>
          <a:bodyPr/>
          <a:lstStyle/>
          <a:p>
            <a:r>
              <a:rPr lang="en-US" b="0" i="0" dirty="0">
                <a:solidFill>
                  <a:srgbClr val="454545"/>
                </a:solidFill>
                <a:effectLst/>
                <a:latin typeface="Inter"/>
              </a:rPr>
              <a:t>Definition:</a:t>
            </a:r>
            <a:endParaRPr lang="en-IQ" dirty="0"/>
          </a:p>
        </p:txBody>
      </p:sp>
      <p:sp>
        <p:nvSpPr>
          <p:cNvPr id="3" name="Content Placeholder 2">
            <a:extLst>
              <a:ext uri="{FF2B5EF4-FFF2-40B4-BE49-F238E27FC236}">
                <a16:creationId xmlns:a16="http://schemas.microsoft.com/office/drawing/2014/main" id="{C359F8AE-5548-2121-3A3D-9AE42E480A8F}"/>
              </a:ext>
            </a:extLst>
          </p:cNvPr>
          <p:cNvSpPr>
            <a:spLocks noGrp="1"/>
          </p:cNvSpPr>
          <p:nvPr>
            <p:ph idx="1"/>
          </p:nvPr>
        </p:nvSpPr>
        <p:spPr/>
        <p:txBody>
          <a:bodyPr/>
          <a:lstStyle/>
          <a:p>
            <a:pPr algn="l"/>
            <a:r>
              <a:rPr lang="en-US" b="1" i="0" dirty="0">
                <a:solidFill>
                  <a:srgbClr val="454545"/>
                </a:solidFill>
                <a:effectLst/>
                <a:latin typeface="Inter"/>
              </a:rPr>
              <a:t>protein turnover: </a:t>
            </a:r>
            <a:r>
              <a:rPr lang="en-US" b="0" i="0" dirty="0">
                <a:solidFill>
                  <a:srgbClr val="454545"/>
                </a:solidFill>
                <a:effectLst/>
                <a:latin typeface="Inter"/>
              </a:rPr>
              <a:t>(the constant </a:t>
            </a:r>
            <a:r>
              <a:rPr lang="en-US" b="1" i="0" dirty="0">
                <a:solidFill>
                  <a:srgbClr val="454545"/>
                </a:solidFill>
                <a:effectLst/>
                <a:latin typeface="Inter"/>
              </a:rPr>
              <a:t>synthesis</a:t>
            </a:r>
            <a:r>
              <a:rPr lang="en-US" b="0" i="0" dirty="0">
                <a:solidFill>
                  <a:srgbClr val="454545"/>
                </a:solidFill>
                <a:effectLst/>
                <a:latin typeface="Inter"/>
              </a:rPr>
              <a:t> and </a:t>
            </a:r>
            <a:r>
              <a:rPr lang="en-US" b="1" i="0" dirty="0">
                <a:solidFill>
                  <a:srgbClr val="454545"/>
                </a:solidFill>
                <a:effectLst/>
                <a:latin typeface="Inter"/>
              </a:rPr>
              <a:t>breakdown</a:t>
            </a:r>
            <a:r>
              <a:rPr lang="en-US" b="0" i="0" dirty="0">
                <a:solidFill>
                  <a:srgbClr val="454545"/>
                </a:solidFill>
                <a:effectLst/>
                <a:latin typeface="Inter"/>
              </a:rPr>
              <a:t> of body proteins) </a:t>
            </a:r>
          </a:p>
          <a:p>
            <a:pPr algn="l"/>
            <a:r>
              <a:rPr lang="en-US" b="1" i="0" dirty="0">
                <a:solidFill>
                  <a:srgbClr val="454545"/>
                </a:solidFill>
                <a:effectLst/>
                <a:latin typeface="Inter"/>
              </a:rPr>
              <a:t>nitrogen balance </a:t>
            </a:r>
            <a:r>
              <a:rPr lang="en-US" b="0" i="0" dirty="0">
                <a:solidFill>
                  <a:srgbClr val="454545"/>
                </a:solidFill>
                <a:effectLst/>
                <a:latin typeface="Inter"/>
              </a:rPr>
              <a:t>(also called protein balance: the balance between protein input and protein output).</a:t>
            </a:r>
            <a:br>
              <a:rPr lang="en-US" b="0" i="0" dirty="0">
                <a:solidFill>
                  <a:srgbClr val="222222"/>
                </a:solidFill>
                <a:effectLst/>
                <a:latin typeface="Inter"/>
              </a:rPr>
            </a:br>
            <a:endParaRPr lang="en-US" b="0" i="0" dirty="0">
              <a:solidFill>
                <a:srgbClr val="222222"/>
              </a:solidFill>
              <a:effectLst/>
              <a:latin typeface="Inter"/>
            </a:endParaRPr>
          </a:p>
          <a:p>
            <a:endParaRPr lang="en-IQ" dirty="0"/>
          </a:p>
        </p:txBody>
      </p:sp>
    </p:spTree>
    <p:extLst>
      <p:ext uri="{BB962C8B-B14F-4D97-AF65-F5344CB8AC3E}">
        <p14:creationId xmlns:p14="http://schemas.microsoft.com/office/powerpoint/2010/main" val="343954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2171-8A07-66D3-FCFA-149E990791EF}"/>
              </a:ext>
            </a:extLst>
          </p:cNvPr>
          <p:cNvSpPr>
            <a:spLocks noGrp="1"/>
          </p:cNvSpPr>
          <p:nvPr>
            <p:ph type="title"/>
          </p:nvPr>
        </p:nvSpPr>
        <p:spPr/>
        <p:txBody>
          <a:bodyPr/>
          <a:lstStyle/>
          <a:p>
            <a:r>
              <a:rPr lang="en-US" b="1" i="0" dirty="0">
                <a:solidFill>
                  <a:srgbClr val="454545"/>
                </a:solidFill>
                <a:effectLst/>
                <a:latin typeface="Inter"/>
              </a:rPr>
              <a:t>Protein turnover</a:t>
            </a:r>
            <a:endParaRPr lang="en-IQ" dirty="0"/>
          </a:p>
        </p:txBody>
      </p:sp>
      <p:sp>
        <p:nvSpPr>
          <p:cNvPr id="3" name="Content Placeholder 2">
            <a:extLst>
              <a:ext uri="{FF2B5EF4-FFF2-40B4-BE49-F238E27FC236}">
                <a16:creationId xmlns:a16="http://schemas.microsoft.com/office/drawing/2014/main" id="{79E5A2FB-8834-771F-AF08-F0FC67E4BE54}"/>
              </a:ext>
            </a:extLst>
          </p:cNvPr>
          <p:cNvSpPr>
            <a:spLocks noGrp="1"/>
          </p:cNvSpPr>
          <p:nvPr>
            <p:ph idx="1"/>
          </p:nvPr>
        </p:nvSpPr>
        <p:spPr>
          <a:xfrm>
            <a:off x="188843" y="1427018"/>
            <a:ext cx="8622648" cy="5207628"/>
          </a:xfrm>
        </p:spPr>
        <p:txBody>
          <a:bodyPr>
            <a:normAutofit fontScale="92500" lnSpcReduction="20000"/>
          </a:bodyPr>
          <a:lstStyle/>
          <a:p>
            <a:r>
              <a:rPr lang="en-US" b="0" i="0" dirty="0">
                <a:solidFill>
                  <a:srgbClr val="454545"/>
                </a:solidFill>
                <a:effectLst/>
                <a:latin typeface="Inter"/>
              </a:rPr>
              <a:t>The amino acids in the bloodstream are taken up into tissues and used to </a:t>
            </a:r>
            <a:r>
              <a:rPr lang="en-US" b="1" i="0" dirty="0">
                <a:solidFill>
                  <a:srgbClr val="454545"/>
                </a:solidFill>
                <a:effectLst/>
                <a:latin typeface="Inter"/>
              </a:rPr>
              <a:t>synthesize body proteins</a:t>
            </a:r>
            <a:r>
              <a:rPr lang="en-US" b="0" i="0" dirty="0">
                <a:solidFill>
                  <a:srgbClr val="454545"/>
                </a:solidFill>
                <a:effectLst/>
                <a:latin typeface="Inter"/>
              </a:rPr>
              <a:t>. </a:t>
            </a:r>
          </a:p>
          <a:p>
            <a:r>
              <a:rPr lang="en-US" b="0" i="0" dirty="0">
                <a:solidFill>
                  <a:srgbClr val="454545"/>
                </a:solidFill>
                <a:effectLst/>
                <a:latin typeface="Inter"/>
              </a:rPr>
              <a:t>This process is called </a:t>
            </a:r>
            <a:r>
              <a:rPr lang="en-US" b="1" i="0" dirty="0">
                <a:solidFill>
                  <a:srgbClr val="454545"/>
                </a:solidFill>
                <a:effectLst/>
                <a:latin typeface="Inter"/>
              </a:rPr>
              <a:t>protein synthesis. </a:t>
            </a:r>
          </a:p>
          <a:p>
            <a:r>
              <a:rPr lang="en-US" b="0" i="0" dirty="0">
                <a:solidFill>
                  <a:srgbClr val="454545"/>
                </a:solidFill>
                <a:effectLst/>
                <a:latin typeface="Inter"/>
              </a:rPr>
              <a:t>Every day, the body synthesizes about </a:t>
            </a:r>
            <a:r>
              <a:rPr lang="en-US" b="1" i="0" dirty="0">
                <a:solidFill>
                  <a:srgbClr val="454545"/>
                </a:solidFill>
                <a:effectLst/>
                <a:latin typeface="Inter"/>
              </a:rPr>
              <a:t>250 grams of protein. </a:t>
            </a:r>
          </a:p>
          <a:p>
            <a:r>
              <a:rPr lang="en-US" b="0" i="0" dirty="0">
                <a:solidFill>
                  <a:srgbClr val="454545"/>
                </a:solidFill>
                <a:effectLst/>
                <a:latin typeface="Inter"/>
              </a:rPr>
              <a:t>In a healthy adult who is neither gaining nor losing weight, the amount of body protein being synthesized is balanced by the amount of body protein being broken down (</a:t>
            </a:r>
            <a:r>
              <a:rPr lang="en-US" b="1" i="0" dirty="0">
                <a:solidFill>
                  <a:srgbClr val="454545"/>
                </a:solidFill>
                <a:effectLst/>
                <a:latin typeface="Inter"/>
              </a:rPr>
              <a:t>protein degradation</a:t>
            </a:r>
            <a:r>
              <a:rPr lang="en-US" b="0" i="0" dirty="0">
                <a:solidFill>
                  <a:srgbClr val="454545"/>
                </a:solidFill>
                <a:effectLst/>
                <a:latin typeface="Inter"/>
              </a:rPr>
              <a:t>). </a:t>
            </a:r>
          </a:p>
          <a:p>
            <a:r>
              <a:rPr lang="en-US" b="0" i="0" dirty="0">
                <a:solidFill>
                  <a:srgbClr val="454545"/>
                </a:solidFill>
                <a:effectLst/>
                <a:latin typeface="Inter"/>
              </a:rPr>
              <a:t>The amino acids released by protein </a:t>
            </a:r>
            <a:r>
              <a:rPr lang="en-US" b="1" i="0" dirty="0">
                <a:solidFill>
                  <a:srgbClr val="454545"/>
                </a:solidFill>
                <a:effectLst/>
                <a:latin typeface="Inter"/>
              </a:rPr>
              <a:t>breakdown</a:t>
            </a:r>
            <a:r>
              <a:rPr lang="en-US" b="0" i="0" dirty="0">
                <a:solidFill>
                  <a:srgbClr val="454545"/>
                </a:solidFill>
                <a:effectLst/>
                <a:latin typeface="Inter"/>
              </a:rPr>
              <a:t> end up in the bloodstream and can be re-used for protein synthesis. </a:t>
            </a:r>
          </a:p>
          <a:p>
            <a:r>
              <a:rPr lang="en-US" b="0" i="0" dirty="0">
                <a:solidFill>
                  <a:srgbClr val="454545"/>
                </a:solidFill>
                <a:effectLst/>
                <a:latin typeface="Inter"/>
              </a:rPr>
              <a:t>The continuous synthesis and breakdown of body proteins are referred to as </a:t>
            </a:r>
            <a:r>
              <a:rPr lang="en-US" b="1" i="0" dirty="0">
                <a:solidFill>
                  <a:srgbClr val="454545"/>
                </a:solidFill>
                <a:effectLst/>
                <a:latin typeface="Inter"/>
              </a:rPr>
              <a:t>protein turnover.</a:t>
            </a:r>
          </a:p>
          <a:p>
            <a:r>
              <a:rPr lang="en-US" b="0" i="0" dirty="0">
                <a:solidFill>
                  <a:srgbClr val="454545"/>
                </a:solidFill>
                <a:effectLst/>
                <a:latin typeface="Inter"/>
              </a:rPr>
              <a:t> The rate of synthesis and breakdown of proteins determine the rate of protein turnover.  </a:t>
            </a:r>
            <a:endParaRPr lang="en-IQ" dirty="0"/>
          </a:p>
        </p:txBody>
      </p:sp>
      <p:pic>
        <p:nvPicPr>
          <p:cNvPr id="21506" name="Picture 2" descr="Recycling symbol - Wikipedia">
            <a:extLst>
              <a:ext uri="{FF2B5EF4-FFF2-40B4-BE49-F238E27FC236}">
                <a16:creationId xmlns:a16="http://schemas.microsoft.com/office/drawing/2014/main" id="{1CF82ADB-B8A9-BD77-9ABA-35DF797C5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637" y="2470555"/>
            <a:ext cx="2859520" cy="269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31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1442-F92D-2903-A9EE-201C15B27369}"/>
              </a:ext>
            </a:extLst>
          </p:cNvPr>
          <p:cNvSpPr>
            <a:spLocks noGrp="1"/>
          </p:cNvSpPr>
          <p:nvPr>
            <p:ph type="title"/>
          </p:nvPr>
        </p:nvSpPr>
        <p:spPr/>
        <p:txBody>
          <a:bodyPr/>
          <a:lstStyle/>
          <a:p>
            <a:r>
              <a:rPr lang="en-IQ" dirty="0"/>
              <a:t>Chemistry of Protein:</a:t>
            </a:r>
          </a:p>
        </p:txBody>
      </p:sp>
      <p:sp>
        <p:nvSpPr>
          <p:cNvPr id="3" name="Content Placeholder 2">
            <a:extLst>
              <a:ext uri="{FF2B5EF4-FFF2-40B4-BE49-F238E27FC236}">
                <a16:creationId xmlns:a16="http://schemas.microsoft.com/office/drawing/2014/main" id="{24929ADD-2A24-AA38-C986-5FB0B365972D}"/>
              </a:ext>
            </a:extLst>
          </p:cNvPr>
          <p:cNvSpPr>
            <a:spLocks noGrp="1"/>
          </p:cNvSpPr>
          <p:nvPr>
            <p:ph idx="1"/>
          </p:nvPr>
        </p:nvSpPr>
        <p:spPr>
          <a:xfrm>
            <a:off x="188843" y="1399309"/>
            <a:ext cx="8982866" cy="5235337"/>
          </a:xfrm>
        </p:spPr>
        <p:txBody>
          <a:bodyPr/>
          <a:lstStyle/>
          <a:p>
            <a:r>
              <a:rPr lang="en-US" b="0" i="0" dirty="0">
                <a:solidFill>
                  <a:srgbClr val="454545"/>
                </a:solidFill>
                <a:effectLst/>
                <a:latin typeface="Inter"/>
              </a:rPr>
              <a:t>Protein is the composite term for hundreds of thousands of different individual proteins present in our diet.  </a:t>
            </a:r>
          </a:p>
          <a:p>
            <a:r>
              <a:rPr lang="en-US" b="0" i="0" dirty="0">
                <a:solidFill>
                  <a:srgbClr val="454545"/>
                </a:solidFill>
                <a:effectLst/>
                <a:latin typeface="Inter"/>
              </a:rPr>
              <a:t>Proteins are composed of </a:t>
            </a:r>
            <a:r>
              <a:rPr lang="en-US" b="1" i="0" dirty="0">
                <a:solidFill>
                  <a:srgbClr val="454545"/>
                </a:solidFill>
                <a:effectLst/>
                <a:latin typeface="Inter"/>
              </a:rPr>
              <a:t>chains of different amino acids</a:t>
            </a:r>
            <a:r>
              <a:rPr lang="en-US" b="0" i="0" dirty="0">
                <a:solidFill>
                  <a:srgbClr val="454545"/>
                </a:solidFill>
                <a:effectLst/>
                <a:latin typeface="Inter"/>
              </a:rPr>
              <a:t>.</a:t>
            </a:r>
          </a:p>
          <a:p>
            <a:r>
              <a:rPr lang="en-US" b="0" i="0" dirty="0">
                <a:solidFill>
                  <a:srgbClr val="454545"/>
                </a:solidFill>
                <a:effectLst/>
                <a:latin typeface="Inter"/>
              </a:rPr>
              <a:t>There are 20 different amino acids, giving rise to an almost infinite number of combinations of amino acids and thus proteins. </a:t>
            </a:r>
          </a:p>
          <a:p>
            <a:r>
              <a:rPr lang="en-US" b="0" i="0" dirty="0">
                <a:solidFill>
                  <a:srgbClr val="454545"/>
                </a:solidFill>
                <a:effectLst/>
                <a:latin typeface="Inter"/>
              </a:rPr>
              <a:t>The size of a protein can vary from a few to more than a thousand amino acids. </a:t>
            </a:r>
          </a:p>
          <a:p>
            <a:r>
              <a:rPr lang="en-US" b="0" i="0" dirty="0">
                <a:solidFill>
                  <a:srgbClr val="454545"/>
                </a:solidFill>
                <a:effectLst/>
                <a:latin typeface="Inter"/>
              </a:rPr>
              <a:t>Every food contains many </a:t>
            </a:r>
            <a:r>
              <a:rPr lang="en-US" b="1" i="0" dirty="0">
                <a:solidFill>
                  <a:srgbClr val="454545"/>
                </a:solidFill>
                <a:effectLst/>
                <a:latin typeface="Inter"/>
              </a:rPr>
              <a:t>different types of proteins </a:t>
            </a:r>
            <a:r>
              <a:rPr lang="en-US" b="0" i="0" dirty="0">
                <a:solidFill>
                  <a:srgbClr val="454545"/>
                </a:solidFill>
                <a:effectLst/>
                <a:latin typeface="Inter"/>
              </a:rPr>
              <a:t>in </a:t>
            </a:r>
            <a:r>
              <a:rPr lang="en-US" b="1" i="0" dirty="0">
                <a:solidFill>
                  <a:srgbClr val="454545"/>
                </a:solidFill>
                <a:effectLst/>
                <a:latin typeface="Inter"/>
              </a:rPr>
              <a:t>different quantities.</a:t>
            </a:r>
            <a:endParaRPr lang="en-IQ" b="1" dirty="0"/>
          </a:p>
        </p:txBody>
      </p:sp>
      <p:pic>
        <p:nvPicPr>
          <p:cNvPr id="10242" name="Picture 2" descr="6 foods to make a part of your daily high-protein diet - Times of India">
            <a:extLst>
              <a:ext uri="{FF2B5EF4-FFF2-40B4-BE49-F238E27FC236}">
                <a16:creationId xmlns:a16="http://schemas.microsoft.com/office/drawing/2014/main" id="{366938B2-DBC8-7B27-14B4-0AAC0BB65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72945" y="2382981"/>
            <a:ext cx="3990109" cy="299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8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227C-A5C6-D14B-515A-0C28E091CC33}"/>
              </a:ext>
            </a:extLst>
          </p:cNvPr>
          <p:cNvSpPr>
            <a:spLocks noGrp="1"/>
          </p:cNvSpPr>
          <p:nvPr>
            <p:ph type="title"/>
          </p:nvPr>
        </p:nvSpPr>
        <p:spPr/>
        <p:txBody>
          <a:bodyPr>
            <a:normAutofit fontScale="90000"/>
          </a:bodyPr>
          <a:lstStyle/>
          <a:p>
            <a:r>
              <a:rPr lang="en-IQ" dirty="0"/>
              <a:t>Protein Turnover depends on functions</a:t>
            </a:r>
          </a:p>
        </p:txBody>
      </p:sp>
      <p:sp>
        <p:nvSpPr>
          <p:cNvPr id="3" name="Content Placeholder 2">
            <a:extLst>
              <a:ext uri="{FF2B5EF4-FFF2-40B4-BE49-F238E27FC236}">
                <a16:creationId xmlns:a16="http://schemas.microsoft.com/office/drawing/2014/main" id="{22A2496E-B757-F3D4-8EC9-84135898CD09}"/>
              </a:ext>
            </a:extLst>
          </p:cNvPr>
          <p:cNvSpPr>
            <a:spLocks noGrp="1"/>
          </p:cNvSpPr>
          <p:nvPr>
            <p:ph idx="1"/>
          </p:nvPr>
        </p:nvSpPr>
        <p:spPr>
          <a:xfrm>
            <a:off x="188843" y="1496291"/>
            <a:ext cx="10515600" cy="5250873"/>
          </a:xfrm>
        </p:spPr>
        <p:txBody>
          <a:bodyPr>
            <a:normAutofit lnSpcReduction="10000"/>
          </a:bodyPr>
          <a:lstStyle/>
          <a:p>
            <a:r>
              <a:rPr lang="en-US" b="0" i="0" dirty="0">
                <a:solidFill>
                  <a:srgbClr val="454545"/>
                </a:solidFill>
                <a:effectLst/>
                <a:latin typeface="Inter"/>
              </a:rPr>
              <a:t>Every one of the more than 100,000 proteins in the body has a different turnover rate. </a:t>
            </a:r>
          </a:p>
          <a:p>
            <a:r>
              <a:rPr lang="en-US" b="0" i="0" dirty="0">
                <a:solidFill>
                  <a:srgbClr val="454545"/>
                </a:solidFill>
                <a:effectLst/>
                <a:latin typeface="Inter"/>
              </a:rPr>
              <a:t>Some proteins are degraded </a:t>
            </a:r>
            <a:r>
              <a:rPr lang="en-US" b="1" i="0" dirty="0">
                <a:solidFill>
                  <a:srgbClr val="454545"/>
                </a:solidFill>
                <a:effectLst/>
                <a:latin typeface="Inter"/>
              </a:rPr>
              <a:t>within minutes </a:t>
            </a:r>
            <a:r>
              <a:rPr lang="en-US" b="0" i="0" dirty="0">
                <a:solidFill>
                  <a:srgbClr val="454545"/>
                </a:solidFill>
                <a:effectLst/>
                <a:latin typeface="Inter"/>
              </a:rPr>
              <a:t>after they are newly synthesized. </a:t>
            </a:r>
          </a:p>
          <a:p>
            <a:r>
              <a:rPr lang="en-US" b="0" i="0" dirty="0">
                <a:solidFill>
                  <a:srgbClr val="454545"/>
                </a:solidFill>
                <a:effectLst/>
                <a:latin typeface="Inter"/>
              </a:rPr>
              <a:t>Other proteins are stable for months. </a:t>
            </a:r>
          </a:p>
          <a:p>
            <a:r>
              <a:rPr lang="en-US" b="0" i="0" dirty="0">
                <a:solidFill>
                  <a:srgbClr val="454545"/>
                </a:solidFill>
                <a:effectLst/>
                <a:latin typeface="Inter"/>
              </a:rPr>
              <a:t>Whether a protein has a slow or fast turnover rate depends on its function. </a:t>
            </a:r>
          </a:p>
          <a:p>
            <a:r>
              <a:rPr lang="en-US" b="0" i="0" dirty="0">
                <a:solidFill>
                  <a:srgbClr val="454545"/>
                </a:solidFill>
                <a:effectLst/>
                <a:highlight>
                  <a:srgbClr val="FFFF00"/>
                </a:highlight>
                <a:latin typeface="Inter"/>
              </a:rPr>
              <a:t>Structural proteins (example: collagen) usually have a slow turnover rate, </a:t>
            </a:r>
            <a:r>
              <a:rPr lang="en-US" b="0" i="0" dirty="0">
                <a:solidFill>
                  <a:srgbClr val="454545"/>
                </a:solidFill>
                <a:effectLst/>
                <a:latin typeface="Inter"/>
              </a:rPr>
              <a:t>meaning that they are very stable, whereas </a:t>
            </a:r>
            <a:r>
              <a:rPr lang="en-US" b="0" i="0" dirty="0">
                <a:solidFill>
                  <a:srgbClr val="454545"/>
                </a:solidFill>
                <a:effectLst/>
                <a:highlight>
                  <a:srgbClr val="00FFFF"/>
                </a:highlight>
                <a:latin typeface="Inter"/>
              </a:rPr>
              <a:t>many enzymes involved in energy metabolism have a fast turnover rate. </a:t>
            </a:r>
          </a:p>
          <a:p>
            <a:r>
              <a:rPr lang="en-US" b="0" i="0" dirty="0">
                <a:solidFill>
                  <a:srgbClr val="454545"/>
                </a:solidFill>
                <a:effectLst/>
                <a:latin typeface="Inter"/>
              </a:rPr>
              <a:t>This is because they need </a:t>
            </a:r>
            <a:r>
              <a:rPr lang="en-US" b="1" i="0" dirty="0">
                <a:solidFill>
                  <a:srgbClr val="454545"/>
                </a:solidFill>
                <a:effectLst/>
                <a:latin typeface="Inter"/>
              </a:rPr>
              <a:t>to be able to quickly adjust to changes </a:t>
            </a:r>
            <a:r>
              <a:rPr lang="en-US" b="0" i="0" dirty="0">
                <a:solidFill>
                  <a:srgbClr val="454545"/>
                </a:solidFill>
                <a:effectLst/>
                <a:latin typeface="Inter"/>
              </a:rPr>
              <a:t>in energy requirements in tissues. </a:t>
            </a:r>
            <a:endParaRPr lang="en-IQ" dirty="0"/>
          </a:p>
        </p:txBody>
      </p:sp>
    </p:spTree>
    <p:extLst>
      <p:ext uri="{BB962C8B-B14F-4D97-AF65-F5344CB8AC3E}">
        <p14:creationId xmlns:p14="http://schemas.microsoft.com/office/powerpoint/2010/main" val="45173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9FC4-AE95-9999-5CFB-E92408077E6A}"/>
              </a:ext>
            </a:extLst>
          </p:cNvPr>
          <p:cNvSpPr>
            <a:spLocks noGrp="1"/>
          </p:cNvSpPr>
          <p:nvPr>
            <p:ph type="title"/>
          </p:nvPr>
        </p:nvSpPr>
        <p:spPr/>
        <p:txBody>
          <a:bodyPr/>
          <a:lstStyle/>
          <a:p>
            <a:r>
              <a:rPr lang="en-US" b="1" i="0" dirty="0">
                <a:solidFill>
                  <a:srgbClr val="454545"/>
                </a:solidFill>
                <a:effectLst/>
                <a:latin typeface="Inter"/>
              </a:rPr>
              <a:t>Nitrogen balance</a:t>
            </a:r>
            <a:endParaRPr lang="en-IQ" dirty="0"/>
          </a:p>
        </p:txBody>
      </p:sp>
      <p:sp>
        <p:nvSpPr>
          <p:cNvPr id="3" name="Content Placeholder 2">
            <a:extLst>
              <a:ext uri="{FF2B5EF4-FFF2-40B4-BE49-F238E27FC236}">
                <a16:creationId xmlns:a16="http://schemas.microsoft.com/office/drawing/2014/main" id="{EE53DCDB-444F-EDBF-6413-3802B06E5592}"/>
              </a:ext>
            </a:extLst>
          </p:cNvPr>
          <p:cNvSpPr>
            <a:spLocks noGrp="1"/>
          </p:cNvSpPr>
          <p:nvPr>
            <p:ph idx="1"/>
          </p:nvPr>
        </p:nvSpPr>
        <p:spPr>
          <a:xfrm>
            <a:off x="188843" y="1482436"/>
            <a:ext cx="10515600" cy="5375564"/>
          </a:xfrm>
        </p:spPr>
        <p:txBody>
          <a:bodyPr>
            <a:normAutofit lnSpcReduction="10000"/>
          </a:bodyPr>
          <a:lstStyle/>
          <a:p>
            <a:r>
              <a:rPr lang="en-US" b="0" i="0" dirty="0">
                <a:solidFill>
                  <a:srgbClr val="454545"/>
                </a:solidFill>
                <a:effectLst/>
                <a:latin typeface="Inter"/>
              </a:rPr>
              <a:t>Uptake of amino acids via the diet does not normally result in a net gain in protein/amino acids in the body because it is balanced by the degradation of amino acids. </a:t>
            </a:r>
          </a:p>
          <a:p>
            <a:r>
              <a:rPr lang="en-US" b="0" i="0" dirty="0">
                <a:solidFill>
                  <a:srgbClr val="454545"/>
                </a:solidFill>
                <a:effectLst/>
                <a:latin typeface="Inter"/>
              </a:rPr>
              <a:t>Amino acids are degraded in the liver. In the liver, the amino (nitrogen-containing) portions of the </a:t>
            </a:r>
            <a:r>
              <a:rPr lang="en-US" b="1" i="0" dirty="0">
                <a:solidFill>
                  <a:srgbClr val="454545"/>
                </a:solidFill>
                <a:effectLst/>
                <a:latin typeface="Inter"/>
              </a:rPr>
              <a:t>amino acids are removed and converted into urea. </a:t>
            </a:r>
          </a:p>
          <a:p>
            <a:r>
              <a:rPr lang="en-US" b="0" i="0" dirty="0">
                <a:solidFill>
                  <a:srgbClr val="454545"/>
                </a:solidFill>
                <a:effectLst/>
                <a:latin typeface="Inter"/>
              </a:rPr>
              <a:t>The urea leaves the body in the urine. </a:t>
            </a:r>
          </a:p>
          <a:p>
            <a:r>
              <a:rPr lang="en-US" b="0" i="0" dirty="0">
                <a:solidFill>
                  <a:srgbClr val="454545"/>
                </a:solidFill>
                <a:effectLst/>
                <a:latin typeface="Inter"/>
              </a:rPr>
              <a:t>The remaining carbon-containing part of the amino acids is used for energy production. </a:t>
            </a:r>
          </a:p>
          <a:p>
            <a:r>
              <a:rPr lang="en-US" b="0" i="0" dirty="0">
                <a:solidFill>
                  <a:srgbClr val="454545"/>
                </a:solidFill>
                <a:effectLst/>
                <a:latin typeface="Inter"/>
              </a:rPr>
              <a:t>The balance between amino acid input via the diet and amino acid output via conversion to urea and loss via the urine is called </a:t>
            </a:r>
            <a:r>
              <a:rPr lang="en-US" b="1" i="0" dirty="0">
                <a:solidFill>
                  <a:srgbClr val="454545"/>
                </a:solidFill>
                <a:effectLst/>
                <a:latin typeface="Inter"/>
              </a:rPr>
              <a:t>protein balance.</a:t>
            </a:r>
          </a:p>
          <a:p>
            <a:r>
              <a:rPr lang="en-US" b="0" i="0" dirty="0">
                <a:solidFill>
                  <a:srgbClr val="454545"/>
                </a:solidFill>
                <a:effectLst/>
                <a:latin typeface="Inter"/>
              </a:rPr>
              <a:t> Protein balance is more commonly called nitrogen balance. </a:t>
            </a:r>
            <a:endParaRPr lang="en-IQ" dirty="0"/>
          </a:p>
        </p:txBody>
      </p:sp>
    </p:spTree>
    <p:extLst>
      <p:ext uri="{BB962C8B-B14F-4D97-AF65-F5344CB8AC3E}">
        <p14:creationId xmlns:p14="http://schemas.microsoft.com/office/powerpoint/2010/main" val="28780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8E06-9A27-A423-5A4C-C3C94EB7AB15}"/>
              </a:ext>
            </a:extLst>
          </p:cNvPr>
          <p:cNvSpPr>
            <a:spLocks noGrp="1"/>
          </p:cNvSpPr>
          <p:nvPr>
            <p:ph type="title"/>
          </p:nvPr>
        </p:nvSpPr>
        <p:spPr/>
        <p:txBody>
          <a:bodyPr/>
          <a:lstStyle/>
          <a:p>
            <a:r>
              <a:rPr lang="en-IQ" dirty="0"/>
              <a:t>Urea Cycle </a:t>
            </a:r>
          </a:p>
        </p:txBody>
      </p:sp>
      <p:pic>
        <p:nvPicPr>
          <p:cNvPr id="22530" name="Picture 2" descr="Urea Cycle - an overview | ScienceDirect Topics">
            <a:extLst>
              <a:ext uri="{FF2B5EF4-FFF2-40B4-BE49-F238E27FC236}">
                <a16:creationId xmlns:a16="http://schemas.microsoft.com/office/drawing/2014/main" id="{6BB0042E-3A38-E1CA-11AA-548EED408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167" y="1388812"/>
            <a:ext cx="8403359" cy="524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56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F1D0-533C-03D9-A36A-53AF00A5224D}"/>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B5E1E3AF-18CC-9205-3EBF-16662053F554}"/>
              </a:ext>
            </a:extLst>
          </p:cNvPr>
          <p:cNvSpPr>
            <a:spLocks noGrp="1"/>
          </p:cNvSpPr>
          <p:nvPr>
            <p:ph idx="1"/>
          </p:nvPr>
        </p:nvSpPr>
        <p:spPr/>
        <p:txBody>
          <a:bodyPr/>
          <a:lstStyle/>
          <a:p>
            <a:endParaRPr lang="en-IQ"/>
          </a:p>
        </p:txBody>
      </p:sp>
      <p:pic>
        <p:nvPicPr>
          <p:cNvPr id="6146" name="Picture 2">
            <a:extLst>
              <a:ext uri="{FF2B5EF4-FFF2-40B4-BE49-F238E27FC236}">
                <a16:creationId xmlns:a16="http://schemas.microsoft.com/office/drawing/2014/main" id="{3EAC98EF-43B4-5382-7BA3-D19D0176A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77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39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DDC3-1D69-D77B-84AB-E681183DE636}"/>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BACBAB3E-364F-22C9-715C-72BBD434A573}"/>
              </a:ext>
            </a:extLst>
          </p:cNvPr>
          <p:cNvSpPr>
            <a:spLocks noGrp="1"/>
          </p:cNvSpPr>
          <p:nvPr>
            <p:ph idx="1"/>
          </p:nvPr>
        </p:nvSpPr>
        <p:spPr/>
        <p:txBody>
          <a:bodyPr>
            <a:normAutofit lnSpcReduction="10000"/>
          </a:bodyPr>
          <a:lstStyle/>
          <a:p>
            <a:pPr algn="l"/>
            <a:r>
              <a:rPr lang="en-US" b="0" i="0" dirty="0">
                <a:solidFill>
                  <a:srgbClr val="454545"/>
                </a:solidFill>
                <a:effectLst/>
                <a:latin typeface="Inter"/>
              </a:rPr>
              <a:t>The nitrogen balance describes the difference between nitrogen intake (via diet) and nitrogen excretion (via urine and a small portion via stools). </a:t>
            </a:r>
          </a:p>
          <a:p>
            <a:pPr algn="l"/>
            <a:r>
              <a:rPr lang="en-US" b="0" i="0" dirty="0">
                <a:solidFill>
                  <a:srgbClr val="454545"/>
                </a:solidFill>
                <a:effectLst/>
                <a:latin typeface="Inter"/>
              </a:rPr>
              <a:t>It reflects the protein balance: the difference between amino acid intake via the diet and loss of amino acids as urea in the urine. </a:t>
            </a:r>
          </a:p>
          <a:p>
            <a:pPr algn="l"/>
            <a:r>
              <a:rPr lang="en-US" b="0" i="0" dirty="0">
                <a:solidFill>
                  <a:srgbClr val="454545"/>
                </a:solidFill>
                <a:effectLst/>
                <a:latin typeface="Inter"/>
              </a:rPr>
              <a:t>That is because almost all of the nitrogen in our diet is part of dietary protein.</a:t>
            </a:r>
          </a:p>
          <a:p>
            <a:pPr algn="l"/>
            <a:r>
              <a:rPr lang="en-US" b="0" i="0" dirty="0">
                <a:solidFill>
                  <a:srgbClr val="454545"/>
                </a:solidFill>
                <a:effectLst/>
                <a:latin typeface="Inter"/>
              </a:rPr>
              <a:t>Fats and carbohydrates do not contain any nitrogen. </a:t>
            </a:r>
          </a:p>
          <a:p>
            <a:pPr algn="l"/>
            <a:r>
              <a:rPr lang="en-US" b="0" i="0" dirty="0">
                <a:solidFill>
                  <a:srgbClr val="454545"/>
                </a:solidFill>
                <a:effectLst/>
                <a:latin typeface="Inter"/>
              </a:rPr>
              <a:t>Adults are normally in nitrogen balance, which means that the total content of protein and amino acids in the body does not change.</a:t>
            </a:r>
          </a:p>
          <a:p>
            <a:endParaRPr lang="en-IQ" dirty="0"/>
          </a:p>
        </p:txBody>
      </p:sp>
    </p:spTree>
    <p:extLst>
      <p:ext uri="{BB962C8B-B14F-4D97-AF65-F5344CB8AC3E}">
        <p14:creationId xmlns:p14="http://schemas.microsoft.com/office/powerpoint/2010/main" val="198348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24FA-6431-9A44-48D7-01F1AFD8CC5D}"/>
              </a:ext>
            </a:extLst>
          </p:cNvPr>
          <p:cNvSpPr>
            <a:spLocks noGrp="1"/>
          </p:cNvSpPr>
          <p:nvPr>
            <p:ph type="title"/>
          </p:nvPr>
        </p:nvSpPr>
        <p:spPr/>
        <p:txBody>
          <a:bodyPr/>
          <a:lstStyle/>
          <a:p>
            <a:r>
              <a:rPr lang="en-US" b="0" i="0" dirty="0">
                <a:solidFill>
                  <a:srgbClr val="454545"/>
                </a:solidFill>
                <a:effectLst/>
                <a:latin typeface="Inter"/>
              </a:rPr>
              <a:t>positive nitrogen balance</a:t>
            </a:r>
            <a:endParaRPr lang="en-IQ" dirty="0"/>
          </a:p>
        </p:txBody>
      </p:sp>
      <p:sp>
        <p:nvSpPr>
          <p:cNvPr id="3" name="Content Placeholder 2">
            <a:extLst>
              <a:ext uri="{FF2B5EF4-FFF2-40B4-BE49-F238E27FC236}">
                <a16:creationId xmlns:a16="http://schemas.microsoft.com/office/drawing/2014/main" id="{48A7864D-C2B9-3F47-F766-76793FD71D85}"/>
              </a:ext>
            </a:extLst>
          </p:cNvPr>
          <p:cNvSpPr>
            <a:spLocks noGrp="1"/>
          </p:cNvSpPr>
          <p:nvPr>
            <p:ph idx="1"/>
          </p:nvPr>
        </p:nvSpPr>
        <p:spPr/>
        <p:txBody>
          <a:bodyPr/>
          <a:lstStyle/>
          <a:p>
            <a:r>
              <a:rPr lang="en-US" b="0" i="0" dirty="0">
                <a:solidFill>
                  <a:srgbClr val="454545"/>
                </a:solidFill>
                <a:effectLst/>
                <a:latin typeface="Inter"/>
              </a:rPr>
              <a:t>People are in a state of positive nitrogen balance when protein intake exceeds protein excretion. </a:t>
            </a:r>
          </a:p>
          <a:p>
            <a:r>
              <a:rPr lang="en-US" b="0" i="0" dirty="0">
                <a:solidFill>
                  <a:srgbClr val="454545"/>
                </a:solidFill>
                <a:effectLst/>
                <a:latin typeface="Inter"/>
              </a:rPr>
              <a:t>A positive nitrogen balance results in a </a:t>
            </a:r>
            <a:r>
              <a:rPr lang="en-US" b="1" i="0" dirty="0">
                <a:solidFill>
                  <a:srgbClr val="454545"/>
                </a:solidFill>
                <a:effectLst/>
                <a:latin typeface="Inter"/>
              </a:rPr>
              <a:t>net gain of protein in the body.</a:t>
            </a:r>
          </a:p>
          <a:p>
            <a:r>
              <a:rPr lang="en-US" b="0" i="0" dirty="0">
                <a:solidFill>
                  <a:srgbClr val="454545"/>
                </a:solidFill>
                <a:effectLst/>
                <a:latin typeface="Inter"/>
              </a:rPr>
              <a:t>Children and pregnant women, as well as patients </a:t>
            </a:r>
            <a:r>
              <a:rPr lang="en-US" b="1" i="0" dirty="0">
                <a:solidFill>
                  <a:srgbClr val="454545"/>
                </a:solidFill>
                <a:effectLst/>
                <a:latin typeface="Inter"/>
              </a:rPr>
              <a:t>recovering</a:t>
            </a:r>
            <a:r>
              <a:rPr lang="en-US" b="0" i="0" dirty="0">
                <a:solidFill>
                  <a:srgbClr val="454545"/>
                </a:solidFill>
                <a:effectLst/>
                <a:latin typeface="Inter"/>
              </a:rPr>
              <a:t> from a severe illness or trauma, are in a state of positive nitrogen balance.</a:t>
            </a:r>
          </a:p>
          <a:p>
            <a:endParaRPr lang="en-IQ" dirty="0"/>
          </a:p>
        </p:txBody>
      </p:sp>
    </p:spTree>
    <p:extLst>
      <p:ext uri="{BB962C8B-B14F-4D97-AF65-F5344CB8AC3E}">
        <p14:creationId xmlns:p14="http://schemas.microsoft.com/office/powerpoint/2010/main" val="2717270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6A5A-25CF-5336-5C9E-8FFE4C8D151A}"/>
              </a:ext>
            </a:extLst>
          </p:cNvPr>
          <p:cNvSpPr>
            <a:spLocks noGrp="1"/>
          </p:cNvSpPr>
          <p:nvPr>
            <p:ph type="title"/>
          </p:nvPr>
        </p:nvSpPr>
        <p:spPr/>
        <p:txBody>
          <a:bodyPr/>
          <a:lstStyle/>
          <a:p>
            <a:r>
              <a:rPr lang="en-US" b="0" i="0" dirty="0">
                <a:solidFill>
                  <a:srgbClr val="454545"/>
                </a:solidFill>
                <a:effectLst/>
                <a:latin typeface="Inter"/>
              </a:rPr>
              <a:t>negative nitrogen balance</a:t>
            </a:r>
            <a:endParaRPr lang="en-IQ" dirty="0"/>
          </a:p>
        </p:txBody>
      </p:sp>
      <p:sp>
        <p:nvSpPr>
          <p:cNvPr id="3" name="Content Placeholder 2">
            <a:extLst>
              <a:ext uri="{FF2B5EF4-FFF2-40B4-BE49-F238E27FC236}">
                <a16:creationId xmlns:a16="http://schemas.microsoft.com/office/drawing/2014/main" id="{2CB6A916-7441-4DBA-50C6-4F6704C66790}"/>
              </a:ext>
            </a:extLst>
          </p:cNvPr>
          <p:cNvSpPr>
            <a:spLocks noGrp="1"/>
          </p:cNvSpPr>
          <p:nvPr>
            <p:ph idx="1"/>
          </p:nvPr>
        </p:nvSpPr>
        <p:spPr/>
        <p:txBody>
          <a:bodyPr/>
          <a:lstStyle/>
          <a:p>
            <a:r>
              <a:rPr lang="en-US" b="0" i="0" dirty="0">
                <a:solidFill>
                  <a:srgbClr val="454545"/>
                </a:solidFill>
                <a:effectLst/>
                <a:latin typeface="Inter"/>
              </a:rPr>
              <a:t>People are in a state of negative nitrogen balance when protein excretion exceeds protein intake. </a:t>
            </a:r>
          </a:p>
          <a:p>
            <a:r>
              <a:rPr lang="en-US" b="0" i="0" dirty="0">
                <a:solidFill>
                  <a:srgbClr val="454545"/>
                </a:solidFill>
                <a:effectLst/>
                <a:latin typeface="Inter"/>
              </a:rPr>
              <a:t>A negative nitrogen balance results in a net loss of protein from the body.  </a:t>
            </a:r>
          </a:p>
          <a:p>
            <a:r>
              <a:rPr lang="en-US" b="0" i="0" dirty="0">
                <a:solidFill>
                  <a:srgbClr val="454545"/>
                </a:solidFill>
                <a:effectLst/>
                <a:highlight>
                  <a:srgbClr val="FFFF00"/>
                </a:highlight>
                <a:latin typeface="Inter"/>
              </a:rPr>
              <a:t>A negative nitrogen balance is never normal. </a:t>
            </a:r>
          </a:p>
          <a:p>
            <a:r>
              <a:rPr lang="en-US" b="0" i="0" dirty="0">
                <a:solidFill>
                  <a:srgbClr val="454545"/>
                </a:solidFill>
                <a:effectLst/>
                <a:latin typeface="Inter"/>
              </a:rPr>
              <a:t>People that suffered heavy trauma or burns or have another type of illness (e.g. cancer, infectious disease) are in a state of negative nitrogen balance. </a:t>
            </a:r>
          </a:p>
          <a:p>
            <a:r>
              <a:rPr lang="en-US" b="0" i="0" dirty="0">
                <a:solidFill>
                  <a:srgbClr val="454545"/>
                </a:solidFill>
                <a:effectLst/>
                <a:latin typeface="Inter"/>
              </a:rPr>
              <a:t>A negative nitrogen balance can also be due to low protein intake.</a:t>
            </a:r>
            <a:endParaRPr lang="en-IQ" dirty="0"/>
          </a:p>
        </p:txBody>
      </p:sp>
    </p:spTree>
    <p:extLst>
      <p:ext uri="{BB962C8B-B14F-4D97-AF65-F5344CB8AC3E}">
        <p14:creationId xmlns:p14="http://schemas.microsoft.com/office/powerpoint/2010/main" val="3424438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027D-8733-5F5F-08EC-FAE648D7A01D}"/>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75E25E2C-EF33-57A5-DEDF-2352178B5CC5}"/>
              </a:ext>
            </a:extLst>
          </p:cNvPr>
          <p:cNvSpPr>
            <a:spLocks noGrp="1"/>
          </p:cNvSpPr>
          <p:nvPr>
            <p:ph idx="1"/>
          </p:nvPr>
        </p:nvSpPr>
        <p:spPr>
          <a:xfrm>
            <a:off x="188842" y="1285461"/>
            <a:ext cx="12003157" cy="5752647"/>
          </a:xfrm>
        </p:spPr>
        <p:txBody>
          <a:bodyPr>
            <a:normAutofit/>
          </a:bodyPr>
          <a:lstStyle/>
          <a:p>
            <a:pPr algn="l"/>
            <a:r>
              <a:rPr lang="en-US" b="0" i="0" dirty="0">
                <a:solidFill>
                  <a:srgbClr val="454545"/>
                </a:solidFill>
                <a:effectLst/>
                <a:latin typeface="Inter"/>
              </a:rPr>
              <a:t>Breakdown of amino acids generates energy in the form of ATP.  </a:t>
            </a:r>
          </a:p>
          <a:p>
            <a:pPr algn="l"/>
            <a:r>
              <a:rPr lang="en-US" b="0" i="0" dirty="0">
                <a:solidFill>
                  <a:srgbClr val="454545"/>
                </a:solidFill>
                <a:effectLst/>
                <a:latin typeface="Inter"/>
              </a:rPr>
              <a:t>Dietary protein thus provides considerable energy, which amounts to approximately 10-15% of the total energy intake. </a:t>
            </a:r>
          </a:p>
          <a:p>
            <a:pPr algn="l"/>
            <a:r>
              <a:rPr lang="en-US" b="0" i="0" dirty="0">
                <a:solidFill>
                  <a:srgbClr val="454545"/>
                </a:solidFill>
                <a:effectLst/>
                <a:latin typeface="Inter"/>
              </a:rPr>
              <a:t>When amino acids are broken down, the amino (nitrogen-containing) portion of the molecule is converted into urea. </a:t>
            </a:r>
          </a:p>
          <a:p>
            <a:pPr algn="l"/>
            <a:r>
              <a:rPr lang="en-US" b="0" i="0" dirty="0">
                <a:solidFill>
                  <a:srgbClr val="454545"/>
                </a:solidFill>
                <a:effectLst/>
                <a:latin typeface="Inter"/>
              </a:rPr>
              <a:t>The carbon part of the amino acid is further broken down into carbon dioxide and water.</a:t>
            </a:r>
          </a:p>
        </p:txBody>
      </p:sp>
    </p:spTree>
    <p:extLst>
      <p:ext uri="{BB962C8B-B14F-4D97-AF65-F5344CB8AC3E}">
        <p14:creationId xmlns:p14="http://schemas.microsoft.com/office/powerpoint/2010/main" val="2614394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FF49-100D-060F-1EBB-62A63661E632}"/>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4B9AAFA6-C255-88AE-BCE5-04CC61FC31B8}"/>
              </a:ext>
            </a:extLst>
          </p:cNvPr>
          <p:cNvSpPr>
            <a:spLocks noGrp="1"/>
          </p:cNvSpPr>
          <p:nvPr>
            <p:ph idx="1"/>
          </p:nvPr>
        </p:nvSpPr>
        <p:spPr/>
        <p:txBody>
          <a:bodyPr/>
          <a:lstStyle/>
          <a:p>
            <a:pPr algn="l" rtl="0"/>
            <a:r>
              <a:rPr lang="en-US" b="0" i="0" dirty="0">
                <a:solidFill>
                  <a:srgbClr val="454545"/>
                </a:solidFill>
                <a:effectLst/>
                <a:latin typeface="Inter"/>
              </a:rPr>
              <a:t>It is important to realize that in most people, an increase in protein intake in itself does not automatically lead to a positive nitrogen balance. </a:t>
            </a:r>
          </a:p>
          <a:p>
            <a:pPr algn="l" rtl="0"/>
            <a:r>
              <a:rPr lang="en-US" b="0" i="0" dirty="0">
                <a:solidFill>
                  <a:srgbClr val="454545"/>
                </a:solidFill>
                <a:effectLst/>
                <a:latin typeface="Inter"/>
              </a:rPr>
              <a:t>This is because the increased intake of amino acids via the diet is normally compensated by increased degradation of amino acids, preventing any net gains in amino acids and protein in the body. </a:t>
            </a:r>
          </a:p>
        </p:txBody>
      </p:sp>
    </p:spTree>
    <p:extLst>
      <p:ext uri="{BB962C8B-B14F-4D97-AF65-F5344CB8AC3E}">
        <p14:creationId xmlns:p14="http://schemas.microsoft.com/office/powerpoint/2010/main" val="60755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8D85-76B7-8D05-EC14-36AE794CFCB4}"/>
              </a:ext>
            </a:extLst>
          </p:cNvPr>
          <p:cNvSpPr>
            <a:spLocks noGrp="1"/>
          </p:cNvSpPr>
          <p:nvPr>
            <p:ph type="title"/>
          </p:nvPr>
        </p:nvSpPr>
        <p:spPr/>
        <p:txBody>
          <a:bodyPr>
            <a:normAutofit/>
          </a:bodyPr>
          <a:lstStyle/>
          <a:p>
            <a:r>
              <a:rPr lang="en-US" b="1" dirty="0">
                <a:solidFill>
                  <a:srgbClr val="454545"/>
                </a:solidFill>
                <a:effectLst/>
                <a:latin typeface="Inter"/>
              </a:rPr>
              <a:t>Protein quality</a:t>
            </a:r>
            <a:endParaRPr lang="en-IQ" dirty="0"/>
          </a:p>
        </p:txBody>
      </p:sp>
      <p:sp>
        <p:nvSpPr>
          <p:cNvPr id="3" name="Content Placeholder 2">
            <a:extLst>
              <a:ext uri="{FF2B5EF4-FFF2-40B4-BE49-F238E27FC236}">
                <a16:creationId xmlns:a16="http://schemas.microsoft.com/office/drawing/2014/main" id="{2FFCB8F9-1FA6-2AC2-E536-5953CDE975FB}"/>
              </a:ext>
            </a:extLst>
          </p:cNvPr>
          <p:cNvSpPr>
            <a:spLocks noGrp="1"/>
          </p:cNvSpPr>
          <p:nvPr>
            <p:ph idx="1"/>
          </p:nvPr>
        </p:nvSpPr>
        <p:spPr/>
        <p:txBody>
          <a:bodyPr/>
          <a:lstStyle/>
          <a:p>
            <a:pPr algn="l"/>
            <a:r>
              <a:rPr lang="en-US" b="0" i="0" dirty="0">
                <a:solidFill>
                  <a:srgbClr val="454545"/>
                </a:solidFill>
                <a:effectLst/>
                <a:latin typeface="Inter"/>
              </a:rPr>
              <a:t>The quality of dietary protein is determined by two variables:</a:t>
            </a:r>
          </a:p>
          <a:p>
            <a:pPr algn="l"/>
            <a:r>
              <a:rPr lang="en-US" b="0" i="0" dirty="0">
                <a:solidFill>
                  <a:srgbClr val="454545"/>
                </a:solidFill>
                <a:effectLst/>
                <a:latin typeface="Inter"/>
              </a:rPr>
              <a:t>1) </a:t>
            </a:r>
            <a:r>
              <a:rPr lang="en-US" b="0" i="0" dirty="0">
                <a:solidFill>
                  <a:srgbClr val="454545"/>
                </a:solidFill>
                <a:effectLst/>
                <a:highlight>
                  <a:srgbClr val="00FFFF"/>
                </a:highlight>
                <a:latin typeface="Inter"/>
              </a:rPr>
              <a:t>the digestibility </a:t>
            </a:r>
            <a:r>
              <a:rPr lang="en-US" b="0" i="0" dirty="0">
                <a:solidFill>
                  <a:srgbClr val="454545"/>
                </a:solidFill>
                <a:effectLst/>
                <a:latin typeface="Inter"/>
              </a:rPr>
              <a:t>(the proportion of dietary protein that is actually absorbed in the body)</a:t>
            </a:r>
          </a:p>
          <a:p>
            <a:pPr algn="l"/>
            <a:r>
              <a:rPr lang="en-US" b="0" i="0" dirty="0">
                <a:solidFill>
                  <a:srgbClr val="454545"/>
                </a:solidFill>
                <a:effectLst/>
                <a:latin typeface="Inter"/>
              </a:rPr>
              <a:t>2) the amino acid </a:t>
            </a:r>
            <a:r>
              <a:rPr lang="en-US" b="0" i="0" dirty="0">
                <a:solidFill>
                  <a:srgbClr val="454545"/>
                </a:solidFill>
                <a:effectLst/>
                <a:highlight>
                  <a:srgbClr val="00FFFF"/>
                </a:highlight>
                <a:latin typeface="Inter"/>
              </a:rPr>
              <a:t>composition</a:t>
            </a:r>
          </a:p>
          <a:p>
            <a:endParaRPr lang="en-IQ" dirty="0"/>
          </a:p>
        </p:txBody>
      </p:sp>
    </p:spTree>
    <p:extLst>
      <p:ext uri="{BB962C8B-B14F-4D97-AF65-F5344CB8AC3E}">
        <p14:creationId xmlns:p14="http://schemas.microsoft.com/office/powerpoint/2010/main" val="149831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1362-7DE9-6B9C-FA58-44579B953526}"/>
              </a:ext>
            </a:extLst>
          </p:cNvPr>
          <p:cNvSpPr>
            <a:spLocks noGrp="1"/>
          </p:cNvSpPr>
          <p:nvPr>
            <p:ph type="title"/>
          </p:nvPr>
        </p:nvSpPr>
        <p:spPr/>
        <p:txBody>
          <a:bodyPr/>
          <a:lstStyle/>
          <a:p>
            <a:r>
              <a:rPr lang="en-IQ" dirty="0"/>
              <a:t>Amino Acids:</a:t>
            </a:r>
          </a:p>
        </p:txBody>
      </p:sp>
      <p:sp>
        <p:nvSpPr>
          <p:cNvPr id="3" name="Content Placeholder 2">
            <a:extLst>
              <a:ext uri="{FF2B5EF4-FFF2-40B4-BE49-F238E27FC236}">
                <a16:creationId xmlns:a16="http://schemas.microsoft.com/office/drawing/2014/main" id="{977C7634-AFC9-38D2-AD0C-77C950BEBC5D}"/>
              </a:ext>
            </a:extLst>
          </p:cNvPr>
          <p:cNvSpPr>
            <a:spLocks noGrp="1"/>
          </p:cNvSpPr>
          <p:nvPr>
            <p:ph idx="1"/>
          </p:nvPr>
        </p:nvSpPr>
        <p:spPr>
          <a:xfrm>
            <a:off x="188843" y="1423300"/>
            <a:ext cx="8026902" cy="5211346"/>
          </a:xfrm>
        </p:spPr>
        <p:txBody>
          <a:bodyPr>
            <a:normAutofit/>
          </a:bodyPr>
          <a:lstStyle/>
          <a:p>
            <a:r>
              <a:rPr lang="en-US" b="0" i="0" dirty="0">
                <a:solidFill>
                  <a:srgbClr val="454545"/>
                </a:solidFill>
                <a:effectLst/>
                <a:latin typeface="Inter"/>
              </a:rPr>
              <a:t>All amino acids have the same basic structure consisting of an acid (carboxyl) group and an amino group. </a:t>
            </a:r>
          </a:p>
          <a:p>
            <a:r>
              <a:rPr lang="en-US" b="0" i="0" dirty="0">
                <a:solidFill>
                  <a:srgbClr val="454545"/>
                </a:solidFill>
                <a:effectLst/>
                <a:latin typeface="Inter"/>
              </a:rPr>
              <a:t>Amino acids differ in the chemical structure of the side chain (designated in the picture above with R). </a:t>
            </a:r>
          </a:p>
          <a:p>
            <a:r>
              <a:rPr lang="en-US" b="0" i="0" dirty="0">
                <a:solidFill>
                  <a:srgbClr val="454545"/>
                </a:solidFill>
                <a:effectLst/>
                <a:latin typeface="Inter"/>
              </a:rPr>
              <a:t>In the simplest amino acid, glycine, R is a hydrogen atom. </a:t>
            </a:r>
          </a:p>
          <a:p>
            <a:r>
              <a:rPr lang="en-US" b="0" i="0" dirty="0">
                <a:solidFill>
                  <a:srgbClr val="454545"/>
                </a:solidFill>
                <a:effectLst/>
                <a:latin typeface="Inter"/>
              </a:rPr>
              <a:t>Other amino acids have more complicated side chains, including some with an aromatic ring. </a:t>
            </a:r>
          </a:p>
          <a:p>
            <a:r>
              <a:rPr lang="en-US" b="0" i="0" dirty="0">
                <a:solidFill>
                  <a:srgbClr val="454545"/>
                </a:solidFill>
                <a:effectLst/>
                <a:latin typeface="Inter"/>
              </a:rPr>
              <a:t>The chemical structure of the side chain determines whether an amino acid is more hydrophilic (“water-loving”) or hydrophobic (“fat loving”).</a:t>
            </a:r>
          </a:p>
        </p:txBody>
      </p:sp>
      <p:pic>
        <p:nvPicPr>
          <p:cNvPr id="2050" name="Picture 2">
            <a:extLst>
              <a:ext uri="{FF2B5EF4-FFF2-40B4-BE49-F238E27FC236}">
                <a16:creationId xmlns:a16="http://schemas.microsoft.com/office/drawing/2014/main" id="{80233DFC-F0B2-0E3F-F836-28ECC1323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6734" y="2826327"/>
            <a:ext cx="3236423" cy="202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3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FAC2-0222-F443-60D8-70BBF4262012}"/>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83DE6565-EA8C-2EC1-6415-E328A0085BE1}"/>
              </a:ext>
            </a:extLst>
          </p:cNvPr>
          <p:cNvSpPr>
            <a:spLocks noGrp="1"/>
          </p:cNvSpPr>
          <p:nvPr>
            <p:ph idx="1"/>
          </p:nvPr>
        </p:nvSpPr>
        <p:spPr/>
        <p:txBody>
          <a:bodyPr/>
          <a:lstStyle/>
          <a:p>
            <a:endParaRPr lang="en-IQ" dirty="0"/>
          </a:p>
        </p:txBody>
      </p:sp>
      <p:pic>
        <p:nvPicPr>
          <p:cNvPr id="7170" name="Picture 2" descr="Protein digestibity">
            <a:extLst>
              <a:ext uri="{FF2B5EF4-FFF2-40B4-BE49-F238E27FC236}">
                <a16:creationId xmlns:a16="http://schemas.microsoft.com/office/drawing/2014/main" id="{CEB37EAB-4E4E-81BC-330B-068532260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1887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83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880B-A863-1B30-1F5F-785ED1CF6A59}"/>
              </a:ext>
            </a:extLst>
          </p:cNvPr>
          <p:cNvSpPr>
            <a:spLocks noGrp="1"/>
          </p:cNvSpPr>
          <p:nvPr>
            <p:ph type="title"/>
          </p:nvPr>
        </p:nvSpPr>
        <p:spPr/>
        <p:txBody>
          <a:bodyPr/>
          <a:lstStyle/>
          <a:p>
            <a:r>
              <a:rPr lang="en-US" b="1" i="0" dirty="0">
                <a:solidFill>
                  <a:srgbClr val="454545"/>
                </a:solidFill>
                <a:effectLst/>
                <a:latin typeface="Inter"/>
              </a:rPr>
              <a:t>Protein digestibility</a:t>
            </a:r>
            <a:endParaRPr lang="en-IQ" dirty="0"/>
          </a:p>
        </p:txBody>
      </p:sp>
      <p:sp>
        <p:nvSpPr>
          <p:cNvPr id="3" name="Content Placeholder 2">
            <a:extLst>
              <a:ext uri="{FF2B5EF4-FFF2-40B4-BE49-F238E27FC236}">
                <a16:creationId xmlns:a16="http://schemas.microsoft.com/office/drawing/2014/main" id="{2F3E59C4-06C0-4B6C-5117-2EBAAD072ED0}"/>
              </a:ext>
            </a:extLst>
          </p:cNvPr>
          <p:cNvSpPr>
            <a:spLocks noGrp="1"/>
          </p:cNvSpPr>
          <p:nvPr>
            <p:ph idx="1"/>
          </p:nvPr>
        </p:nvSpPr>
        <p:spPr>
          <a:xfrm>
            <a:off x="188843" y="1440873"/>
            <a:ext cx="11767630" cy="5417127"/>
          </a:xfrm>
        </p:spPr>
        <p:txBody>
          <a:bodyPr>
            <a:normAutofit fontScale="92500"/>
          </a:bodyPr>
          <a:lstStyle/>
          <a:p>
            <a:pPr algn="l"/>
            <a:r>
              <a:rPr lang="en-US" b="0" i="0" dirty="0">
                <a:solidFill>
                  <a:srgbClr val="454545"/>
                </a:solidFill>
                <a:effectLst/>
                <a:latin typeface="Inter"/>
              </a:rPr>
              <a:t>Protein digestibility describes the degree to which a dietary protein can be fully digested and absorbed into the body. </a:t>
            </a:r>
          </a:p>
          <a:p>
            <a:pPr algn="l"/>
            <a:r>
              <a:rPr lang="en-US" b="0" i="0" dirty="0">
                <a:solidFill>
                  <a:srgbClr val="454545"/>
                </a:solidFill>
                <a:effectLst/>
                <a:latin typeface="Inter"/>
              </a:rPr>
              <a:t>Dietary proteins differ substantially in their digestibility.</a:t>
            </a:r>
          </a:p>
          <a:p>
            <a:pPr algn="l"/>
            <a:r>
              <a:rPr lang="en-US" b="0" i="0" dirty="0">
                <a:solidFill>
                  <a:srgbClr val="454545"/>
                </a:solidFill>
                <a:effectLst/>
                <a:latin typeface="Inter"/>
              </a:rPr>
              <a:t> In general, proteins of animal origin have a higher digestibility than plant proteins. </a:t>
            </a:r>
          </a:p>
          <a:p>
            <a:pPr algn="l"/>
            <a:r>
              <a:rPr lang="en-US" b="1" i="0" dirty="0">
                <a:solidFill>
                  <a:srgbClr val="454545"/>
                </a:solidFill>
                <a:effectLst/>
                <a:latin typeface="Inter"/>
              </a:rPr>
              <a:t>The reason why plant proteins generally have a lower digestibility is because of:</a:t>
            </a:r>
          </a:p>
          <a:p>
            <a:pPr algn="l"/>
            <a:r>
              <a:rPr lang="en-US" b="0" i="0" dirty="0">
                <a:solidFill>
                  <a:srgbClr val="454545"/>
                </a:solidFill>
                <a:effectLst/>
                <a:latin typeface="Inter"/>
              </a:rPr>
              <a:t>1) Natural structural barriers to the digestion of macronutrients, </a:t>
            </a:r>
            <a:r>
              <a:rPr lang="en-US" b="0" i="0" dirty="0" err="1">
                <a:solidFill>
                  <a:srgbClr val="454545"/>
                </a:solidFill>
                <a:effectLst/>
                <a:latin typeface="Inter"/>
              </a:rPr>
              <a:t>ie</a:t>
            </a:r>
            <a:r>
              <a:rPr lang="en-US" b="0" i="0" dirty="0">
                <a:solidFill>
                  <a:srgbClr val="454545"/>
                </a:solidFill>
                <a:effectLst/>
                <a:latin typeface="Inter"/>
              </a:rPr>
              <a:t>, the food matrix</a:t>
            </a:r>
          </a:p>
          <a:p>
            <a:pPr algn="l"/>
            <a:r>
              <a:rPr lang="en-US" b="0" i="0" dirty="0">
                <a:solidFill>
                  <a:srgbClr val="454545"/>
                </a:solidFill>
                <a:effectLst/>
                <a:latin typeface="Inter"/>
              </a:rPr>
              <a:t>2) Structural organization of protein (networks, fibers, gels, emulsions)</a:t>
            </a:r>
          </a:p>
          <a:p>
            <a:pPr algn="l"/>
            <a:r>
              <a:rPr lang="en-US" b="0" i="0" dirty="0">
                <a:solidFill>
                  <a:srgbClr val="454545"/>
                </a:solidFill>
                <a:effectLst/>
                <a:latin typeface="Inter"/>
              </a:rPr>
              <a:t>3) Presence of compounds limiting the digestion (anti-nutritional factors)</a:t>
            </a:r>
          </a:p>
          <a:p>
            <a:pPr algn="l"/>
            <a:r>
              <a:rPr lang="en-US" b="0" i="0" dirty="0">
                <a:solidFill>
                  <a:srgbClr val="454545"/>
                </a:solidFill>
                <a:effectLst/>
                <a:latin typeface="Inter"/>
              </a:rPr>
              <a:t>The digestibility of plant proteins can be improved by various food processing techniques such as cooking, fermentation, and extrusion.</a:t>
            </a:r>
          </a:p>
          <a:p>
            <a:endParaRPr lang="en-IQ" dirty="0"/>
          </a:p>
        </p:txBody>
      </p:sp>
    </p:spTree>
    <p:extLst>
      <p:ext uri="{BB962C8B-B14F-4D97-AF65-F5344CB8AC3E}">
        <p14:creationId xmlns:p14="http://schemas.microsoft.com/office/powerpoint/2010/main" val="891938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EE6F-4468-DBC2-6198-0DB15E325166}"/>
              </a:ext>
            </a:extLst>
          </p:cNvPr>
          <p:cNvSpPr>
            <a:spLocks noGrp="1"/>
          </p:cNvSpPr>
          <p:nvPr>
            <p:ph type="title"/>
          </p:nvPr>
        </p:nvSpPr>
        <p:spPr/>
        <p:txBody>
          <a:bodyPr/>
          <a:lstStyle/>
          <a:p>
            <a:r>
              <a:rPr lang="en-US" b="1" i="0" dirty="0">
                <a:solidFill>
                  <a:srgbClr val="454545"/>
                </a:solidFill>
                <a:effectLst/>
                <a:latin typeface="Inter"/>
              </a:rPr>
              <a:t>Limiting amino acid</a:t>
            </a:r>
            <a:endParaRPr lang="en-IQ" dirty="0"/>
          </a:p>
        </p:txBody>
      </p:sp>
      <p:sp>
        <p:nvSpPr>
          <p:cNvPr id="3" name="Content Placeholder 2">
            <a:extLst>
              <a:ext uri="{FF2B5EF4-FFF2-40B4-BE49-F238E27FC236}">
                <a16:creationId xmlns:a16="http://schemas.microsoft.com/office/drawing/2014/main" id="{FFE178A7-1598-8927-EA2B-A5AAC28BCEC0}"/>
              </a:ext>
            </a:extLst>
          </p:cNvPr>
          <p:cNvSpPr>
            <a:spLocks noGrp="1"/>
          </p:cNvSpPr>
          <p:nvPr>
            <p:ph idx="1"/>
          </p:nvPr>
        </p:nvSpPr>
        <p:spPr>
          <a:xfrm>
            <a:off x="0" y="1397272"/>
            <a:ext cx="11864612" cy="5363746"/>
          </a:xfrm>
        </p:spPr>
        <p:txBody>
          <a:bodyPr>
            <a:normAutofit lnSpcReduction="10000"/>
          </a:bodyPr>
          <a:lstStyle/>
          <a:p>
            <a:r>
              <a:rPr lang="en-US" b="0" i="0" dirty="0">
                <a:solidFill>
                  <a:srgbClr val="454545"/>
                </a:solidFill>
                <a:effectLst/>
                <a:latin typeface="Inter"/>
              </a:rPr>
              <a:t>The higher the similarity in amino acid composition between a dietary protein and the average body protein, the higher the quality of the dietary protein. </a:t>
            </a:r>
          </a:p>
          <a:p>
            <a:r>
              <a:rPr lang="en-US" b="0" i="0" dirty="0">
                <a:solidFill>
                  <a:srgbClr val="454545"/>
                </a:solidFill>
                <a:effectLst/>
                <a:latin typeface="Inter"/>
              </a:rPr>
              <a:t>This is because protein synthesis in the body requires that all amino acids are present simultaneously in adequate quantities and proper proportions. </a:t>
            </a:r>
          </a:p>
          <a:p>
            <a:r>
              <a:rPr lang="en-US" b="0" i="0" dirty="0">
                <a:solidFill>
                  <a:srgbClr val="454545"/>
                </a:solidFill>
                <a:effectLst/>
                <a:highlight>
                  <a:srgbClr val="FFFF00"/>
                </a:highlight>
                <a:latin typeface="Inter"/>
              </a:rPr>
              <a:t>A deficit in any one essential amino acid would limit protein synthesis. </a:t>
            </a:r>
          </a:p>
          <a:p>
            <a:r>
              <a:rPr lang="en-US" b="0" i="0" dirty="0">
                <a:solidFill>
                  <a:srgbClr val="454545"/>
                </a:solidFill>
                <a:effectLst/>
                <a:latin typeface="Inter"/>
              </a:rPr>
              <a:t>The limiting amino acid is the amino acid that is least abundant in a dietary protein source in comparison with the average human body protein. For instance, proteins in the human body contain plenty of lysine. </a:t>
            </a:r>
          </a:p>
          <a:p>
            <a:r>
              <a:rPr lang="en-US" b="0" i="0" dirty="0">
                <a:solidFill>
                  <a:srgbClr val="454545"/>
                </a:solidFill>
                <a:effectLst/>
                <a:latin typeface="Inter"/>
              </a:rPr>
              <a:t>In contrast, wheat protein contains little lysine. If we would only eat wheat protein, the conversion of wheat protein into body protein would be limited by the availability of lysine. </a:t>
            </a:r>
          </a:p>
          <a:p>
            <a:r>
              <a:rPr lang="en-US" b="0" i="0" dirty="0">
                <a:solidFill>
                  <a:srgbClr val="454545"/>
                </a:solidFill>
                <a:effectLst/>
                <a:latin typeface="Inter"/>
              </a:rPr>
              <a:t>In general, the amino acid composition of plant proteins is less similar to human body protein as compared with animal proteins.</a:t>
            </a:r>
            <a:endParaRPr lang="en-IQ" dirty="0"/>
          </a:p>
        </p:txBody>
      </p:sp>
    </p:spTree>
    <p:extLst>
      <p:ext uri="{BB962C8B-B14F-4D97-AF65-F5344CB8AC3E}">
        <p14:creationId xmlns:p14="http://schemas.microsoft.com/office/powerpoint/2010/main" val="263453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8E6D-9CD1-0F2C-3152-34B16A191871}"/>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EF141BB8-C4FC-CEA8-5DD7-AB9C2AB579FA}"/>
              </a:ext>
            </a:extLst>
          </p:cNvPr>
          <p:cNvSpPr>
            <a:spLocks noGrp="1"/>
          </p:cNvSpPr>
          <p:nvPr>
            <p:ph idx="1"/>
          </p:nvPr>
        </p:nvSpPr>
        <p:spPr/>
        <p:txBody>
          <a:bodyPr/>
          <a:lstStyle/>
          <a:p>
            <a:endParaRPr lang="en-IQ"/>
          </a:p>
        </p:txBody>
      </p:sp>
      <p:pic>
        <p:nvPicPr>
          <p:cNvPr id="8194" name="Picture 2">
            <a:extLst>
              <a:ext uri="{FF2B5EF4-FFF2-40B4-BE49-F238E27FC236}">
                <a16:creationId xmlns:a16="http://schemas.microsoft.com/office/drawing/2014/main" id="{12B08928-5A8C-AC87-A9D2-9DE09AEF2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 y="1646654"/>
            <a:ext cx="10972800" cy="4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F91-A499-35D6-2086-A63D2BCEA10E}"/>
              </a:ext>
            </a:extLst>
          </p:cNvPr>
          <p:cNvSpPr>
            <a:spLocks noGrp="1"/>
          </p:cNvSpPr>
          <p:nvPr>
            <p:ph type="title"/>
          </p:nvPr>
        </p:nvSpPr>
        <p:spPr/>
        <p:txBody>
          <a:bodyPr/>
          <a:lstStyle/>
          <a:p>
            <a:r>
              <a:rPr lang="en-US" b="1" i="0" dirty="0">
                <a:solidFill>
                  <a:srgbClr val="454545"/>
                </a:solidFill>
                <a:effectLst/>
                <a:latin typeface="Inter"/>
              </a:rPr>
              <a:t>Protein complementation</a:t>
            </a:r>
            <a:endParaRPr lang="en-IQ" dirty="0"/>
          </a:p>
        </p:txBody>
      </p:sp>
      <p:sp>
        <p:nvSpPr>
          <p:cNvPr id="3" name="Content Placeholder 2">
            <a:extLst>
              <a:ext uri="{FF2B5EF4-FFF2-40B4-BE49-F238E27FC236}">
                <a16:creationId xmlns:a16="http://schemas.microsoft.com/office/drawing/2014/main" id="{ECA82000-49B3-ADF7-2EDE-E50904BDD3D6}"/>
              </a:ext>
            </a:extLst>
          </p:cNvPr>
          <p:cNvSpPr>
            <a:spLocks noGrp="1"/>
          </p:cNvSpPr>
          <p:nvPr>
            <p:ph idx="1"/>
          </p:nvPr>
        </p:nvSpPr>
        <p:spPr>
          <a:xfrm>
            <a:off x="188843" y="1285461"/>
            <a:ext cx="11712212" cy="5572539"/>
          </a:xfrm>
        </p:spPr>
        <p:txBody>
          <a:bodyPr>
            <a:normAutofit/>
          </a:bodyPr>
          <a:lstStyle/>
          <a:p>
            <a:r>
              <a:rPr lang="en-US" b="0" i="0" dirty="0">
                <a:solidFill>
                  <a:srgbClr val="454545"/>
                </a:solidFill>
                <a:effectLst/>
                <a:latin typeface="Inter"/>
              </a:rPr>
              <a:t>Due to the lower digestibility and more unfavorable amino acid composition, the </a:t>
            </a:r>
            <a:r>
              <a:rPr lang="en-US" b="0" i="0" dirty="0">
                <a:solidFill>
                  <a:srgbClr val="454545"/>
                </a:solidFill>
                <a:effectLst/>
                <a:highlight>
                  <a:srgbClr val="FFFF00"/>
                </a:highlight>
                <a:latin typeface="Inter"/>
              </a:rPr>
              <a:t>quality of plant proteins is generally lower than that of animal proteins. </a:t>
            </a:r>
          </a:p>
          <a:p>
            <a:r>
              <a:rPr lang="en-US" b="0" i="0" dirty="0">
                <a:solidFill>
                  <a:srgbClr val="454545"/>
                </a:solidFill>
                <a:effectLst/>
                <a:latin typeface="Inter"/>
              </a:rPr>
              <a:t>A mixture of plant proteins has a more favorable amino acid composition than the individual plant proteins would have alone. </a:t>
            </a:r>
          </a:p>
          <a:p>
            <a:r>
              <a:rPr lang="en-US" b="0" i="0" dirty="0">
                <a:solidFill>
                  <a:srgbClr val="454545"/>
                </a:solidFill>
                <a:effectLst/>
                <a:latin typeface="Inter"/>
              </a:rPr>
              <a:t>That is because the amino acid composition of the mixture of plant proteins more closely resembles human body protein. For example, most grains are low in lysine, whereas beans are low in methionine. By eating beans and grains together, the strengths of one make up for the deficiencies of the other, creating a complete protein. </a:t>
            </a:r>
          </a:p>
          <a:p>
            <a:r>
              <a:rPr lang="en-US" b="0" i="0" dirty="0">
                <a:solidFill>
                  <a:srgbClr val="454545"/>
                </a:solidFill>
                <a:effectLst/>
                <a:latin typeface="Inter"/>
              </a:rPr>
              <a:t>Combining proteins to achieve a higher protein quality is called </a:t>
            </a:r>
            <a:r>
              <a:rPr lang="en-US" b="1" i="0" dirty="0">
                <a:solidFill>
                  <a:srgbClr val="454545"/>
                </a:solidFill>
                <a:effectLst/>
                <a:latin typeface="Inter"/>
              </a:rPr>
              <a:t>protein complementation</a:t>
            </a:r>
            <a:r>
              <a:rPr lang="en-US" b="0" i="0" dirty="0">
                <a:solidFill>
                  <a:srgbClr val="454545"/>
                </a:solidFill>
                <a:effectLst/>
                <a:latin typeface="Inter"/>
              </a:rPr>
              <a:t>.</a:t>
            </a:r>
            <a:endParaRPr lang="en-IQ" dirty="0"/>
          </a:p>
        </p:txBody>
      </p:sp>
    </p:spTree>
    <p:extLst>
      <p:ext uri="{BB962C8B-B14F-4D97-AF65-F5344CB8AC3E}">
        <p14:creationId xmlns:p14="http://schemas.microsoft.com/office/powerpoint/2010/main" val="99435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59BC-59FA-F533-4AC3-1AB8FC7D04E1}"/>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5FFE040F-C3FB-191A-0AD2-D688AF81AA09}"/>
              </a:ext>
            </a:extLst>
          </p:cNvPr>
          <p:cNvSpPr>
            <a:spLocks noGrp="1"/>
          </p:cNvSpPr>
          <p:nvPr>
            <p:ph idx="1"/>
          </p:nvPr>
        </p:nvSpPr>
        <p:spPr/>
        <p:txBody>
          <a:bodyPr/>
          <a:lstStyle/>
          <a:p>
            <a:endParaRPr lang="en-IQ"/>
          </a:p>
        </p:txBody>
      </p:sp>
      <p:pic>
        <p:nvPicPr>
          <p:cNvPr id="9218" name="Picture 2" descr="Protein complementation">
            <a:extLst>
              <a:ext uri="{FF2B5EF4-FFF2-40B4-BE49-F238E27FC236}">
                <a16:creationId xmlns:a16="http://schemas.microsoft.com/office/drawing/2014/main" id="{D675B666-DD93-28FF-55A5-257254CED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3588"/>
            <a:ext cx="12192000"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932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D235-B9DE-8EB0-1A7C-AD5A223A4AA3}"/>
              </a:ext>
            </a:extLst>
          </p:cNvPr>
          <p:cNvSpPr>
            <a:spLocks noGrp="1"/>
          </p:cNvSpPr>
          <p:nvPr>
            <p:ph type="title"/>
          </p:nvPr>
        </p:nvSpPr>
        <p:spPr/>
        <p:txBody>
          <a:bodyPr>
            <a:normAutofit/>
          </a:bodyPr>
          <a:lstStyle/>
          <a:p>
            <a:r>
              <a:rPr lang="en-US" b="1" dirty="0">
                <a:solidFill>
                  <a:srgbClr val="454545"/>
                </a:solidFill>
                <a:effectLst/>
                <a:latin typeface="Inter"/>
              </a:rPr>
              <a:t>Recommended protein intake</a:t>
            </a:r>
            <a:endParaRPr lang="en-IQ" dirty="0"/>
          </a:p>
        </p:txBody>
      </p:sp>
      <p:sp>
        <p:nvSpPr>
          <p:cNvPr id="3" name="Content Placeholder 2">
            <a:extLst>
              <a:ext uri="{FF2B5EF4-FFF2-40B4-BE49-F238E27FC236}">
                <a16:creationId xmlns:a16="http://schemas.microsoft.com/office/drawing/2014/main" id="{5E2E2036-9739-AA34-A8D0-038D995E45EE}"/>
              </a:ext>
            </a:extLst>
          </p:cNvPr>
          <p:cNvSpPr>
            <a:spLocks noGrp="1"/>
          </p:cNvSpPr>
          <p:nvPr>
            <p:ph idx="1"/>
          </p:nvPr>
        </p:nvSpPr>
        <p:spPr>
          <a:xfrm>
            <a:off x="188843" y="1646653"/>
            <a:ext cx="10515600" cy="5349891"/>
          </a:xfrm>
        </p:spPr>
        <p:txBody>
          <a:bodyPr>
            <a:normAutofit/>
          </a:bodyPr>
          <a:lstStyle/>
          <a:p>
            <a:r>
              <a:rPr lang="en-US" b="0" i="0" dirty="0">
                <a:solidFill>
                  <a:srgbClr val="454545"/>
                </a:solidFill>
                <a:effectLst/>
                <a:latin typeface="Inter"/>
              </a:rPr>
              <a:t>The recommended daily allowance (RDA) for dietary protein in most countries is </a:t>
            </a:r>
            <a:r>
              <a:rPr lang="en-US" b="1" i="0" dirty="0">
                <a:solidFill>
                  <a:srgbClr val="454545"/>
                </a:solidFill>
                <a:effectLst/>
                <a:latin typeface="Inter"/>
              </a:rPr>
              <a:t>0.8 grams per kg </a:t>
            </a:r>
            <a:r>
              <a:rPr lang="en-US" b="0" i="0" dirty="0">
                <a:solidFill>
                  <a:srgbClr val="454545"/>
                </a:solidFill>
                <a:effectLst/>
                <a:latin typeface="Inter"/>
              </a:rPr>
              <a:t>of body weight per day. </a:t>
            </a:r>
          </a:p>
          <a:p>
            <a:r>
              <a:rPr lang="en-US" b="0" i="0" dirty="0">
                <a:solidFill>
                  <a:srgbClr val="454545"/>
                </a:solidFill>
                <a:effectLst/>
                <a:latin typeface="Inter"/>
              </a:rPr>
              <a:t>That amounts to 56 grams for a 70 kg adult. </a:t>
            </a:r>
          </a:p>
          <a:p>
            <a:r>
              <a:rPr lang="en-US" b="0" i="0" dirty="0">
                <a:solidFill>
                  <a:srgbClr val="454545"/>
                </a:solidFill>
                <a:effectLst/>
                <a:latin typeface="Inter"/>
              </a:rPr>
              <a:t>Isolated protein deficiency is extremely rare in adults but may be observed in infants and children in developing countries. </a:t>
            </a:r>
          </a:p>
          <a:p>
            <a:r>
              <a:rPr lang="en-US" b="0" i="0" dirty="0">
                <a:solidFill>
                  <a:srgbClr val="454545"/>
                </a:solidFill>
                <a:effectLst/>
                <a:latin typeface="Inter"/>
              </a:rPr>
              <a:t>Most people eat substantially more protein than the RDA, ranging from 10-25% of the total energy intake. </a:t>
            </a:r>
          </a:p>
          <a:p>
            <a:r>
              <a:rPr lang="en-US" b="1" i="0" dirty="0">
                <a:solidFill>
                  <a:srgbClr val="454545"/>
                </a:solidFill>
                <a:effectLst/>
                <a:latin typeface="Inter"/>
              </a:rPr>
              <a:t>Protein intakes above 20% of total energy intake can only be achieved by very high consumption of meats, eggs, and/or dairy products.</a:t>
            </a:r>
            <a:endParaRPr lang="en-IQ" b="1" dirty="0"/>
          </a:p>
        </p:txBody>
      </p:sp>
    </p:spTree>
    <p:extLst>
      <p:ext uri="{BB962C8B-B14F-4D97-AF65-F5344CB8AC3E}">
        <p14:creationId xmlns:p14="http://schemas.microsoft.com/office/powerpoint/2010/main" val="326648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0CB6-2108-B4ED-5544-1FD3498BCB22}"/>
              </a:ext>
            </a:extLst>
          </p:cNvPr>
          <p:cNvSpPr>
            <a:spLocks noGrp="1"/>
          </p:cNvSpPr>
          <p:nvPr>
            <p:ph type="title"/>
          </p:nvPr>
        </p:nvSpPr>
        <p:spPr/>
        <p:txBody>
          <a:bodyPr/>
          <a:lstStyle/>
          <a:p>
            <a:r>
              <a:rPr lang="en-US" b="1" i="0" dirty="0">
                <a:solidFill>
                  <a:srgbClr val="454545"/>
                </a:solidFill>
                <a:effectLst/>
                <a:latin typeface="Inter"/>
              </a:rPr>
              <a:t>Athletes</a:t>
            </a:r>
            <a:endParaRPr lang="en-IQ" dirty="0"/>
          </a:p>
        </p:txBody>
      </p:sp>
      <p:sp>
        <p:nvSpPr>
          <p:cNvPr id="3" name="Content Placeholder 2">
            <a:extLst>
              <a:ext uri="{FF2B5EF4-FFF2-40B4-BE49-F238E27FC236}">
                <a16:creationId xmlns:a16="http://schemas.microsoft.com/office/drawing/2014/main" id="{08DB1F15-4858-7B58-F065-AFC7BDEC0CFA}"/>
              </a:ext>
            </a:extLst>
          </p:cNvPr>
          <p:cNvSpPr>
            <a:spLocks noGrp="1"/>
          </p:cNvSpPr>
          <p:nvPr>
            <p:ph idx="1"/>
          </p:nvPr>
        </p:nvSpPr>
        <p:spPr>
          <a:xfrm>
            <a:off x="188843" y="1565563"/>
            <a:ext cx="8345557" cy="5417127"/>
          </a:xfrm>
        </p:spPr>
        <p:txBody>
          <a:bodyPr>
            <a:normAutofit fontScale="77500" lnSpcReduction="20000"/>
          </a:bodyPr>
          <a:lstStyle/>
          <a:p>
            <a:r>
              <a:rPr lang="en-US" b="0" i="0" dirty="0">
                <a:solidFill>
                  <a:srgbClr val="454545"/>
                </a:solidFill>
                <a:effectLst/>
                <a:latin typeface="Inter"/>
              </a:rPr>
              <a:t>There is a lot of discussion about whether athletes and especially strength athletes, including bodybuilders, would benefit from a higher protein intake. </a:t>
            </a:r>
          </a:p>
          <a:p>
            <a:r>
              <a:rPr lang="en-US" b="0" i="0" dirty="0">
                <a:solidFill>
                  <a:srgbClr val="454545"/>
                </a:solidFill>
                <a:effectLst/>
                <a:latin typeface="Inter"/>
              </a:rPr>
              <a:t>The</a:t>
            </a:r>
            <a:r>
              <a:rPr lang="en-US" b="1" i="0" dirty="0">
                <a:solidFill>
                  <a:srgbClr val="454545"/>
                </a:solidFill>
                <a:effectLst/>
                <a:latin typeface="Inter"/>
              </a:rPr>
              <a:t> panel responsible for formulating the dietary recommendation in the US </a:t>
            </a:r>
            <a:r>
              <a:rPr lang="en-US" b="0" i="0" dirty="0">
                <a:solidFill>
                  <a:srgbClr val="454545"/>
                </a:solidFill>
                <a:effectLst/>
                <a:latin typeface="Inter"/>
              </a:rPr>
              <a:t>has taken the position that healthy adults undertaking resistance or endurance </a:t>
            </a:r>
            <a:r>
              <a:rPr lang="en-US" b="0" i="0" dirty="0">
                <a:solidFill>
                  <a:srgbClr val="454545"/>
                </a:solidFill>
                <a:effectLst/>
                <a:highlight>
                  <a:srgbClr val="FFFF00"/>
                </a:highlight>
                <a:latin typeface="Inter"/>
              </a:rPr>
              <a:t>exercise do not require additional dietary protein. </a:t>
            </a:r>
          </a:p>
          <a:p>
            <a:r>
              <a:rPr lang="en-US" b="0" i="0" dirty="0">
                <a:solidFill>
                  <a:srgbClr val="454545"/>
                </a:solidFill>
                <a:effectLst/>
                <a:latin typeface="Inter"/>
              </a:rPr>
              <a:t>In contrast, </a:t>
            </a:r>
            <a:r>
              <a:rPr lang="en-US" b="1" i="0" dirty="0">
                <a:solidFill>
                  <a:srgbClr val="454545"/>
                </a:solidFill>
                <a:effectLst/>
                <a:latin typeface="Inter"/>
              </a:rPr>
              <a:t>the American Dietetic Association</a:t>
            </a:r>
            <a:r>
              <a:rPr lang="en-US" b="0" i="0" dirty="0">
                <a:solidFill>
                  <a:srgbClr val="454545"/>
                </a:solidFill>
                <a:effectLst/>
                <a:latin typeface="Inter"/>
              </a:rPr>
              <a:t>, </a:t>
            </a:r>
            <a:r>
              <a:rPr lang="en-US" b="1" i="0" dirty="0">
                <a:solidFill>
                  <a:srgbClr val="454545"/>
                </a:solidFill>
                <a:effectLst/>
                <a:latin typeface="Inter"/>
              </a:rPr>
              <a:t>Dietitians of Canada, and the American College of Sports Medicine</a:t>
            </a:r>
            <a:r>
              <a:rPr lang="en-US" b="0" i="0" dirty="0">
                <a:solidFill>
                  <a:srgbClr val="454545"/>
                </a:solidFill>
                <a:effectLst/>
                <a:latin typeface="Inter"/>
              </a:rPr>
              <a:t> </a:t>
            </a:r>
            <a:r>
              <a:rPr lang="en-US" b="0" i="0" dirty="0">
                <a:solidFill>
                  <a:srgbClr val="454545"/>
                </a:solidFill>
                <a:effectLst/>
                <a:highlight>
                  <a:srgbClr val="FFFF00"/>
                </a:highlight>
                <a:latin typeface="Inter"/>
              </a:rPr>
              <a:t>recommend protein intakes for endurance and strength-trained athletes from </a:t>
            </a:r>
            <a:r>
              <a:rPr lang="en-US" b="1" i="0" dirty="0">
                <a:solidFill>
                  <a:srgbClr val="454545"/>
                </a:solidFill>
                <a:effectLst/>
                <a:highlight>
                  <a:srgbClr val="FFFF00"/>
                </a:highlight>
                <a:latin typeface="Inter"/>
              </a:rPr>
              <a:t>1.2 to 1.7 grams per kg </a:t>
            </a:r>
            <a:r>
              <a:rPr lang="en-US" b="0" i="0" dirty="0">
                <a:solidFill>
                  <a:srgbClr val="454545"/>
                </a:solidFill>
                <a:effectLst/>
                <a:highlight>
                  <a:srgbClr val="FFFF00"/>
                </a:highlight>
                <a:latin typeface="Inter"/>
              </a:rPr>
              <a:t>of body weight per day. </a:t>
            </a:r>
          </a:p>
          <a:p>
            <a:r>
              <a:rPr lang="en-US" b="0" i="0" dirty="0">
                <a:solidFill>
                  <a:srgbClr val="454545"/>
                </a:solidFill>
                <a:effectLst/>
                <a:latin typeface="Inter"/>
              </a:rPr>
              <a:t>These organizations have also stated that: "</a:t>
            </a:r>
            <a:r>
              <a:rPr lang="en-US" b="0" i="0" dirty="0">
                <a:solidFill>
                  <a:srgbClr val="454545"/>
                </a:solidFill>
                <a:effectLst/>
                <a:highlight>
                  <a:srgbClr val="FFFF00"/>
                </a:highlight>
                <a:latin typeface="Inter"/>
              </a:rPr>
              <a:t>These recommended protein intakes can generally be met through diet alone, without the use of protein or amino acid supplement</a:t>
            </a:r>
            <a:r>
              <a:rPr lang="en-US" b="0" i="0" dirty="0">
                <a:solidFill>
                  <a:srgbClr val="454545"/>
                </a:solidFill>
                <a:effectLst/>
                <a:latin typeface="Inter"/>
              </a:rPr>
              <a:t>s." </a:t>
            </a:r>
          </a:p>
          <a:p>
            <a:r>
              <a:rPr lang="en-US" b="0" i="0" dirty="0">
                <a:solidFill>
                  <a:srgbClr val="454545"/>
                </a:solidFill>
                <a:effectLst/>
                <a:latin typeface="Inter"/>
              </a:rPr>
              <a:t>They also state that "the optimum timing for protein ingestion to promote the most favorable recovery and adaptation is after exercise". </a:t>
            </a:r>
          </a:p>
          <a:p>
            <a:r>
              <a:rPr lang="en-US" b="0" i="0" dirty="0">
                <a:solidFill>
                  <a:srgbClr val="454545"/>
                </a:solidFill>
                <a:effectLst/>
                <a:latin typeface="Inter"/>
              </a:rPr>
              <a:t>They recommend that athletes should consume protein as soon as possible after exercise.</a:t>
            </a:r>
            <a:endParaRPr lang="en-IQ" dirty="0"/>
          </a:p>
        </p:txBody>
      </p:sp>
      <p:pic>
        <p:nvPicPr>
          <p:cNvPr id="23554" name="Picture 2" descr="Bodybuilder - Free people icons">
            <a:extLst>
              <a:ext uri="{FF2B5EF4-FFF2-40B4-BE49-F238E27FC236}">
                <a16:creationId xmlns:a16="http://schemas.microsoft.com/office/drawing/2014/main" id="{28C20A25-6496-5BD8-A1D5-9F630FC4C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182" y="2195945"/>
            <a:ext cx="3001818" cy="300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8C6E-F8D3-1345-A2A9-717A26C16452}"/>
              </a:ext>
            </a:extLst>
          </p:cNvPr>
          <p:cNvSpPr>
            <a:spLocks noGrp="1"/>
          </p:cNvSpPr>
          <p:nvPr>
            <p:ph type="title"/>
          </p:nvPr>
        </p:nvSpPr>
        <p:spPr/>
        <p:txBody>
          <a:bodyPr>
            <a:normAutofit fontScale="90000"/>
          </a:bodyPr>
          <a:lstStyle/>
          <a:p>
            <a:r>
              <a:rPr lang="en-US" b="1" dirty="0">
                <a:solidFill>
                  <a:srgbClr val="454545"/>
                </a:solidFill>
                <a:effectLst/>
                <a:latin typeface="Inter"/>
              </a:rPr>
              <a:t>Dietary protein and muscle size and function</a:t>
            </a:r>
            <a:endParaRPr lang="en-IQ" dirty="0"/>
          </a:p>
        </p:txBody>
      </p:sp>
      <p:sp>
        <p:nvSpPr>
          <p:cNvPr id="3" name="Content Placeholder 2">
            <a:extLst>
              <a:ext uri="{FF2B5EF4-FFF2-40B4-BE49-F238E27FC236}">
                <a16:creationId xmlns:a16="http://schemas.microsoft.com/office/drawing/2014/main" id="{10C94E0C-51A0-A7A7-0216-8A99165A32FF}"/>
              </a:ext>
            </a:extLst>
          </p:cNvPr>
          <p:cNvSpPr>
            <a:spLocks noGrp="1"/>
          </p:cNvSpPr>
          <p:nvPr>
            <p:ph idx="1"/>
          </p:nvPr>
        </p:nvSpPr>
        <p:spPr>
          <a:xfrm>
            <a:off x="188843" y="1646654"/>
            <a:ext cx="10515600" cy="5211346"/>
          </a:xfrm>
        </p:spPr>
        <p:txBody>
          <a:bodyPr>
            <a:normAutofit fontScale="92500" lnSpcReduction="20000"/>
          </a:bodyPr>
          <a:lstStyle/>
          <a:p>
            <a:pPr algn="l"/>
            <a:r>
              <a:rPr lang="en-US" b="0" i="0" dirty="0">
                <a:solidFill>
                  <a:srgbClr val="454545"/>
                </a:solidFill>
                <a:effectLst/>
                <a:latin typeface="inherit"/>
              </a:rPr>
              <a:t>For m</a:t>
            </a:r>
            <a:r>
              <a:rPr lang="en-US" b="0" i="0" dirty="0">
                <a:solidFill>
                  <a:srgbClr val="454545"/>
                </a:solidFill>
                <a:effectLst/>
                <a:latin typeface="Inter"/>
              </a:rPr>
              <a:t>any years, bodybuilders and other strength athletes have been consuming a diet high in protein. </a:t>
            </a:r>
          </a:p>
          <a:p>
            <a:pPr algn="l"/>
            <a:r>
              <a:rPr lang="en-US" b="0" i="0" dirty="0">
                <a:solidFill>
                  <a:srgbClr val="454545"/>
                </a:solidFill>
                <a:effectLst/>
                <a:latin typeface="Inter"/>
              </a:rPr>
              <a:t>Indeed, since the sport first emerged in the late 1800’s, high-protein foods such as eggs, fish, and meat have formed the basis of most bodybuilder’s diets. </a:t>
            </a:r>
          </a:p>
          <a:p>
            <a:pPr algn="l"/>
            <a:r>
              <a:rPr lang="en-US" b="0" i="0" dirty="0">
                <a:solidFill>
                  <a:srgbClr val="454545"/>
                </a:solidFill>
                <a:effectLst/>
                <a:latin typeface="Inter"/>
              </a:rPr>
              <a:t>In the last decade, the scientific evidence to support such practices has grown substantially. </a:t>
            </a:r>
          </a:p>
          <a:p>
            <a:pPr algn="l"/>
            <a:r>
              <a:rPr lang="en-US" b="0" i="0" dirty="0">
                <a:solidFill>
                  <a:srgbClr val="454545"/>
                </a:solidFill>
                <a:effectLst/>
                <a:latin typeface="Inter"/>
              </a:rPr>
              <a:t>It is now well accepted that a high protein diet can stimulate muscle mass in individuals that engage in resistance-type exercise. </a:t>
            </a:r>
          </a:p>
          <a:p>
            <a:pPr algn="l"/>
            <a:r>
              <a:rPr lang="en-US" b="0" i="0" dirty="0">
                <a:solidFill>
                  <a:srgbClr val="454545"/>
                </a:solidFill>
                <a:effectLst/>
                <a:latin typeface="Inter"/>
              </a:rPr>
              <a:t>Studies have shown that the most optimal moments to ingest protein are shortly after exercise and just before going to bed. </a:t>
            </a:r>
          </a:p>
          <a:p>
            <a:pPr algn="l"/>
            <a:r>
              <a:rPr lang="en-US" b="0" i="0" dirty="0">
                <a:solidFill>
                  <a:srgbClr val="454545"/>
                </a:solidFill>
                <a:effectLst/>
                <a:latin typeface="Inter"/>
              </a:rPr>
              <a:t>The consumption of protein before going to bed helps to mitigate the catabolic state and accompanying muscle breakdown that inevitably develops during the sleeping period.</a:t>
            </a:r>
            <a:br>
              <a:rPr lang="en-US" dirty="0"/>
            </a:br>
            <a:endParaRPr lang="en-IQ" dirty="0"/>
          </a:p>
        </p:txBody>
      </p:sp>
    </p:spTree>
    <p:extLst>
      <p:ext uri="{BB962C8B-B14F-4D97-AF65-F5344CB8AC3E}">
        <p14:creationId xmlns:p14="http://schemas.microsoft.com/office/powerpoint/2010/main" val="135824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search">
            <a:extLst>
              <a:ext uri="{FF2B5EF4-FFF2-40B4-BE49-F238E27FC236}">
                <a16:creationId xmlns:a16="http://schemas.microsoft.com/office/drawing/2014/main" id="{E31D3CDC-0F43-5053-1E69-4F83D898A2E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0" y="0"/>
            <a:ext cx="12191980" cy="72820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0E785-4889-3AE7-0141-011A01E0E0D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Any Questions?</a:t>
            </a:r>
          </a:p>
        </p:txBody>
      </p:sp>
      <p:cxnSp>
        <p:nvCxnSpPr>
          <p:cNvPr id="15"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68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F831-5EA4-26E1-4376-45CA02AF4F35}"/>
              </a:ext>
            </a:extLst>
          </p:cNvPr>
          <p:cNvSpPr>
            <a:spLocks noGrp="1"/>
          </p:cNvSpPr>
          <p:nvPr>
            <p:ph type="title"/>
          </p:nvPr>
        </p:nvSpPr>
        <p:spPr/>
        <p:txBody>
          <a:bodyPr/>
          <a:lstStyle/>
          <a:p>
            <a:r>
              <a:rPr lang="en-IQ" dirty="0"/>
              <a:t>Peptide Bond</a:t>
            </a:r>
          </a:p>
        </p:txBody>
      </p:sp>
      <p:sp>
        <p:nvSpPr>
          <p:cNvPr id="3" name="Content Placeholder 2">
            <a:extLst>
              <a:ext uri="{FF2B5EF4-FFF2-40B4-BE49-F238E27FC236}">
                <a16:creationId xmlns:a16="http://schemas.microsoft.com/office/drawing/2014/main" id="{D9DC9DAC-774E-5CA6-682C-2FB0C355CD7A}"/>
              </a:ext>
            </a:extLst>
          </p:cNvPr>
          <p:cNvSpPr>
            <a:spLocks noGrp="1"/>
          </p:cNvSpPr>
          <p:nvPr>
            <p:ph idx="1"/>
          </p:nvPr>
        </p:nvSpPr>
        <p:spPr>
          <a:xfrm>
            <a:off x="188843" y="1646654"/>
            <a:ext cx="6710721" cy="4351338"/>
          </a:xfrm>
        </p:spPr>
        <p:txBody>
          <a:bodyPr>
            <a:normAutofit lnSpcReduction="10000"/>
          </a:bodyPr>
          <a:lstStyle/>
          <a:p>
            <a:r>
              <a:rPr lang="en-US" dirty="0"/>
              <a:t>The amino group of one amino acid can link with the carboxyl group of another amino acid to form a stable (covalent) bond. </a:t>
            </a:r>
          </a:p>
          <a:p>
            <a:r>
              <a:rPr lang="en-US" dirty="0"/>
              <a:t>These linkages are also called </a:t>
            </a:r>
            <a:r>
              <a:rPr lang="en-US" b="1" dirty="0"/>
              <a:t>peptide bonds. </a:t>
            </a:r>
          </a:p>
          <a:p>
            <a:r>
              <a:rPr lang="en-US" dirty="0"/>
              <a:t>Two amino acids linked together form a so-called </a:t>
            </a:r>
            <a:r>
              <a:rPr lang="en-US" b="1" dirty="0"/>
              <a:t>dipeptide</a:t>
            </a:r>
            <a:r>
              <a:rPr lang="en-US" dirty="0"/>
              <a:t>. </a:t>
            </a:r>
          </a:p>
          <a:p>
            <a:r>
              <a:rPr lang="en-US" dirty="0"/>
              <a:t>When many amino acids are linked together it is called a protein or </a:t>
            </a:r>
            <a:r>
              <a:rPr lang="en-US" b="1" dirty="0"/>
              <a:t>polypeptide</a:t>
            </a:r>
            <a:r>
              <a:rPr lang="en-US" dirty="0"/>
              <a:t>.</a:t>
            </a:r>
            <a:endParaRPr lang="en-IQ" dirty="0"/>
          </a:p>
          <a:p>
            <a:endParaRPr lang="en-IQ" dirty="0"/>
          </a:p>
        </p:txBody>
      </p:sp>
      <p:pic>
        <p:nvPicPr>
          <p:cNvPr id="11266" name="Picture 2" descr="What is a Peptide Bond and How Do You Identify It? - Modern Biology, Inc.">
            <a:extLst>
              <a:ext uri="{FF2B5EF4-FFF2-40B4-BE49-F238E27FC236}">
                <a16:creationId xmlns:a16="http://schemas.microsoft.com/office/drawing/2014/main" id="{BBEF7404-03A5-0783-F102-E059B7300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565" y="1808017"/>
            <a:ext cx="5292436" cy="352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2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17B0-CEFC-293E-2923-591584911002}"/>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060AF7EA-66C2-367A-5811-1F5A66B49121}"/>
              </a:ext>
            </a:extLst>
          </p:cNvPr>
          <p:cNvSpPr>
            <a:spLocks noGrp="1"/>
          </p:cNvSpPr>
          <p:nvPr>
            <p:ph idx="1"/>
          </p:nvPr>
        </p:nvSpPr>
        <p:spPr/>
        <p:txBody>
          <a:bodyPr/>
          <a:lstStyle/>
          <a:p>
            <a:endParaRPr lang="en-IQ"/>
          </a:p>
        </p:txBody>
      </p:sp>
      <p:pic>
        <p:nvPicPr>
          <p:cNvPr id="1026" name="Picture 2">
            <a:extLst>
              <a:ext uri="{FF2B5EF4-FFF2-40B4-BE49-F238E27FC236}">
                <a16:creationId xmlns:a16="http://schemas.microsoft.com/office/drawing/2014/main" id="{E0D88F76-F306-EA01-865E-B12F1BA32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925" y="0"/>
            <a:ext cx="8566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0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38549-6799-37AE-1A1B-F456E4CD530B}"/>
              </a:ext>
            </a:extLst>
          </p:cNvPr>
          <p:cNvSpPr>
            <a:spLocks noGrp="1"/>
          </p:cNvSpPr>
          <p:nvPr>
            <p:ph type="title"/>
          </p:nvPr>
        </p:nvSpPr>
        <p:spPr/>
        <p:txBody>
          <a:bodyPr/>
          <a:lstStyle/>
          <a:p>
            <a:r>
              <a:rPr lang="en-IQ" dirty="0"/>
              <a:t>Essential AA!</a:t>
            </a:r>
          </a:p>
        </p:txBody>
      </p:sp>
      <p:sp>
        <p:nvSpPr>
          <p:cNvPr id="3" name="Content Placeholder 2">
            <a:extLst>
              <a:ext uri="{FF2B5EF4-FFF2-40B4-BE49-F238E27FC236}">
                <a16:creationId xmlns:a16="http://schemas.microsoft.com/office/drawing/2014/main" id="{615390EF-6990-5369-D730-4C641F4F6316}"/>
              </a:ext>
            </a:extLst>
          </p:cNvPr>
          <p:cNvSpPr>
            <a:spLocks noGrp="1"/>
          </p:cNvSpPr>
          <p:nvPr>
            <p:ph idx="1"/>
          </p:nvPr>
        </p:nvSpPr>
        <p:spPr>
          <a:xfrm>
            <a:off x="177549" y="1494254"/>
            <a:ext cx="11836902" cy="4351338"/>
          </a:xfrm>
        </p:spPr>
        <p:txBody>
          <a:bodyPr/>
          <a:lstStyle/>
          <a:p>
            <a:r>
              <a:rPr lang="en-US" b="0" i="0" dirty="0">
                <a:solidFill>
                  <a:srgbClr val="454545"/>
                </a:solidFill>
                <a:effectLst/>
                <a:latin typeface="Inter"/>
              </a:rPr>
              <a:t>As explained above, there are 20 different amino acids. </a:t>
            </a:r>
          </a:p>
          <a:p>
            <a:r>
              <a:rPr lang="en-US" b="0" i="0" dirty="0">
                <a:solidFill>
                  <a:srgbClr val="454545"/>
                </a:solidFill>
                <a:effectLst/>
                <a:highlight>
                  <a:srgbClr val="FFFF00"/>
                </a:highlight>
                <a:latin typeface="Inter"/>
              </a:rPr>
              <a:t>Nine of these 20 amino acids </a:t>
            </a:r>
            <a:r>
              <a:rPr lang="en-US" b="0" i="0" dirty="0">
                <a:solidFill>
                  <a:srgbClr val="454545"/>
                </a:solidFill>
                <a:effectLst/>
                <a:latin typeface="Inter"/>
              </a:rPr>
              <a:t>must be provided in the diet because the body cannot make these amino acids. They are therefore called essential amino acids. </a:t>
            </a:r>
          </a:p>
          <a:p>
            <a:r>
              <a:rPr lang="en-US" b="0" i="0" dirty="0">
                <a:solidFill>
                  <a:srgbClr val="454545"/>
                </a:solidFill>
                <a:effectLst/>
                <a:latin typeface="Inter"/>
              </a:rPr>
              <a:t>The remaining </a:t>
            </a:r>
            <a:r>
              <a:rPr lang="en-US" b="0" i="0" dirty="0">
                <a:solidFill>
                  <a:srgbClr val="454545"/>
                </a:solidFill>
                <a:effectLst/>
                <a:highlight>
                  <a:srgbClr val="00FF00"/>
                </a:highlight>
                <a:latin typeface="Inter"/>
              </a:rPr>
              <a:t>11 amino acids</a:t>
            </a:r>
            <a:r>
              <a:rPr lang="en-US" b="0" i="0" dirty="0">
                <a:solidFill>
                  <a:srgbClr val="454545"/>
                </a:solidFill>
                <a:effectLst/>
                <a:latin typeface="Inter"/>
              </a:rPr>
              <a:t> can be made from the 9 essential amino acids. </a:t>
            </a:r>
          </a:p>
          <a:p>
            <a:r>
              <a:rPr lang="en-US" b="0" i="0" dirty="0">
                <a:solidFill>
                  <a:srgbClr val="454545"/>
                </a:solidFill>
                <a:effectLst/>
                <a:latin typeface="Inter"/>
              </a:rPr>
              <a:t>Any dietary protein provides a mixture of the 20 amino acids in different proportions.</a:t>
            </a:r>
            <a:endParaRPr lang="en-IQ" dirty="0"/>
          </a:p>
        </p:txBody>
      </p:sp>
    </p:spTree>
    <p:extLst>
      <p:ext uri="{BB962C8B-B14F-4D97-AF65-F5344CB8AC3E}">
        <p14:creationId xmlns:p14="http://schemas.microsoft.com/office/powerpoint/2010/main" val="275374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8088-61D0-2563-D324-101497FF2721}"/>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FF03B4E2-D15C-53A1-7D28-A2B3C922A444}"/>
              </a:ext>
            </a:extLst>
          </p:cNvPr>
          <p:cNvSpPr>
            <a:spLocks noGrp="1"/>
          </p:cNvSpPr>
          <p:nvPr>
            <p:ph idx="1"/>
          </p:nvPr>
        </p:nvSpPr>
        <p:spPr/>
        <p:txBody>
          <a:bodyPr/>
          <a:lstStyle/>
          <a:p>
            <a:endParaRPr lang="en-IQ"/>
          </a:p>
        </p:txBody>
      </p:sp>
      <p:pic>
        <p:nvPicPr>
          <p:cNvPr id="4" name="Picture 2">
            <a:extLst>
              <a:ext uri="{FF2B5EF4-FFF2-40B4-BE49-F238E27FC236}">
                <a16:creationId xmlns:a16="http://schemas.microsoft.com/office/drawing/2014/main" id="{E5AC59B0-F220-AF69-6A4E-13FFDBA8B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96" y="1646654"/>
            <a:ext cx="94615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1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F5C5-EB9C-7B2B-D923-873F2B488B4C}"/>
              </a:ext>
            </a:extLst>
          </p:cNvPr>
          <p:cNvSpPr>
            <a:spLocks noGrp="1"/>
          </p:cNvSpPr>
          <p:nvPr>
            <p:ph type="title"/>
          </p:nvPr>
        </p:nvSpPr>
        <p:spPr/>
        <p:txBody>
          <a:bodyPr/>
          <a:lstStyle/>
          <a:p>
            <a:endParaRPr lang="en-IQ"/>
          </a:p>
        </p:txBody>
      </p:sp>
      <p:pic>
        <p:nvPicPr>
          <p:cNvPr id="5" name="Content Placeholder 4" descr="A picture containing text, screenshot, number, font&#10;&#10;Description automatically generated">
            <a:extLst>
              <a:ext uri="{FF2B5EF4-FFF2-40B4-BE49-F238E27FC236}">
                <a16:creationId xmlns:a16="http://schemas.microsoft.com/office/drawing/2014/main" id="{93A540FF-EFE2-DD5D-ED6E-620098E19852}"/>
              </a:ext>
            </a:extLst>
          </p:cNvPr>
          <p:cNvPicPr>
            <a:picLocks noGrp="1" noChangeAspect="1"/>
          </p:cNvPicPr>
          <p:nvPr>
            <p:ph idx="1"/>
          </p:nvPr>
        </p:nvPicPr>
        <p:blipFill>
          <a:blip r:embed="rId2"/>
          <a:stretch>
            <a:fillRect/>
          </a:stretch>
        </p:blipFill>
        <p:spPr>
          <a:xfrm>
            <a:off x="-1" y="0"/>
            <a:ext cx="10238509" cy="6762210"/>
          </a:xfrm>
        </p:spPr>
      </p:pic>
    </p:spTree>
    <p:extLst>
      <p:ext uri="{BB962C8B-B14F-4D97-AF65-F5344CB8AC3E}">
        <p14:creationId xmlns:p14="http://schemas.microsoft.com/office/powerpoint/2010/main" val="2817146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3079</Words>
  <Application>Microsoft Macintosh PowerPoint</Application>
  <PresentationFormat>Widescreen</PresentationFormat>
  <Paragraphs>202</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inherit</vt:lpstr>
      <vt:lpstr>Inter</vt:lpstr>
      <vt:lpstr>Lato</vt:lpstr>
      <vt:lpstr>Office Theme</vt:lpstr>
      <vt:lpstr>PowerPoint Presentation</vt:lpstr>
      <vt:lpstr>Learning Outcomes:</vt:lpstr>
      <vt:lpstr>Chemistry of Protein:</vt:lpstr>
      <vt:lpstr>Amino Acids:</vt:lpstr>
      <vt:lpstr>Peptide Bond</vt:lpstr>
      <vt:lpstr>PowerPoint Presentation</vt:lpstr>
      <vt:lpstr>Essential AA!</vt:lpstr>
      <vt:lpstr>PowerPoint Presentation</vt:lpstr>
      <vt:lpstr>PowerPoint Presentation</vt:lpstr>
      <vt:lpstr>Protein content of selected foods</vt:lpstr>
      <vt:lpstr>PowerPoint Presentation</vt:lpstr>
      <vt:lpstr>Protein digestion</vt:lpstr>
      <vt:lpstr>PowerPoint Presentation</vt:lpstr>
      <vt:lpstr>Protein digestion in Stomach</vt:lpstr>
      <vt:lpstr>Protein digestion in Small Intestine</vt:lpstr>
      <vt:lpstr>Protein Absorption</vt:lpstr>
      <vt:lpstr>PowerPoint Presentation</vt:lpstr>
      <vt:lpstr>Protien Absorption</vt:lpstr>
      <vt:lpstr>Protein Distribution </vt:lpstr>
      <vt:lpstr>Protein functions</vt:lpstr>
      <vt:lpstr>1. Building material</vt:lpstr>
      <vt:lpstr>2. Enzymes:</vt:lpstr>
      <vt:lpstr>3. Transporters</vt:lpstr>
      <vt:lpstr>4. Hormones</vt:lpstr>
      <vt:lpstr>5. Antibodies</vt:lpstr>
      <vt:lpstr>6. Regulation of fluid balance: </vt:lpstr>
      <vt:lpstr>Protein turnover and nitrogen balance</vt:lpstr>
      <vt:lpstr>Definition:</vt:lpstr>
      <vt:lpstr>Protein turnover</vt:lpstr>
      <vt:lpstr>Protein Turnover depends on functions</vt:lpstr>
      <vt:lpstr>Nitrogen balance</vt:lpstr>
      <vt:lpstr>Urea Cycle </vt:lpstr>
      <vt:lpstr>PowerPoint Presentation</vt:lpstr>
      <vt:lpstr>PowerPoint Presentation</vt:lpstr>
      <vt:lpstr>positive nitrogen balance</vt:lpstr>
      <vt:lpstr>negative nitrogen balance</vt:lpstr>
      <vt:lpstr>PowerPoint Presentation</vt:lpstr>
      <vt:lpstr>PowerPoint Presentation</vt:lpstr>
      <vt:lpstr>Protein quality</vt:lpstr>
      <vt:lpstr>PowerPoint Presentation</vt:lpstr>
      <vt:lpstr>Protein digestibility</vt:lpstr>
      <vt:lpstr>Limiting amino acid</vt:lpstr>
      <vt:lpstr>PowerPoint Presentation</vt:lpstr>
      <vt:lpstr>Protein complementation</vt:lpstr>
      <vt:lpstr>PowerPoint Presentation</vt:lpstr>
      <vt:lpstr>Recommended protein intake</vt:lpstr>
      <vt:lpstr>Athletes</vt:lpstr>
      <vt:lpstr>Dietary protein and muscle size and function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Rasul</dc:creator>
  <cp:lastModifiedBy>Mohammed Rasul</cp:lastModifiedBy>
  <cp:revision>7</cp:revision>
  <dcterms:created xsi:type="dcterms:W3CDTF">2023-01-28T13:27:29Z</dcterms:created>
  <dcterms:modified xsi:type="dcterms:W3CDTF">2023-05-09T22:17:42Z</dcterms:modified>
</cp:coreProperties>
</file>