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65" r:id="rId3"/>
    <p:sldId id="266" r:id="rId4"/>
    <p:sldId id="264" r:id="rId5"/>
  </p:sldIdLst>
  <p:sldSz cx="12192000" cy="6858000"/>
  <p:notesSz cx="6858000" cy="9144000"/>
  <p:defaultTextStyle>
    <a:defPPr>
      <a:defRPr lang="en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3"/>
    <p:restoredTop sz="94582"/>
  </p:normalViewPr>
  <p:slideViewPr>
    <p:cSldViewPr snapToGrid="0">
      <p:cViewPr varScale="1">
        <p:scale>
          <a:sx n="120" d="100"/>
          <a:sy n="120" d="100"/>
        </p:scale>
        <p:origin x="3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55CE4-2883-334D-AD27-5936EF1F5473}" type="datetimeFigureOut">
              <a:rPr lang="en-IQ" smtClean="0"/>
              <a:t>09/05/2023</a:t>
            </a:fld>
            <a:endParaRPr lang="en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B6EB3-4A43-FA4B-8677-1450F0293B7A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2512624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ologyonline.com/dictionary/reduction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biologyonline.com/dictionary/photosynthesis" TargetMode="External"/><Relationship Id="rId4" Type="http://schemas.openxmlformats.org/officeDocument/2006/relationships/hyperlink" Target="https://www.biologyonline.com/dictionary/respiration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reducing and non reducing sugar </a:t>
            </a:r>
          </a:p>
          <a:p>
            <a:r>
              <a:rPr lang="en-US" dirty="0"/>
              <a:t>https://</a:t>
            </a:r>
            <a:r>
              <a:rPr lang="en-US" dirty="0" err="1"/>
              <a:t>www.biologyonline.com</a:t>
            </a:r>
            <a:r>
              <a:rPr lang="en-US" dirty="0"/>
              <a:t>/dictionary/reducing-sugar </a:t>
            </a:r>
          </a:p>
          <a:p>
            <a:endParaRPr lang="en-IQ" dirty="0"/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The loss of electrons during a reaction of a molecule is called oxidation while the gain of single or multiple electrons is called </a:t>
            </a:r>
            <a:r>
              <a:rPr lang="en-US" b="0" i="0" u="none" strike="noStrike" dirty="0">
                <a:solidFill>
                  <a:srgbClr val="3A76C3"/>
                </a:solidFill>
                <a:effectLst/>
                <a:latin typeface="Lato" panose="020F0502020204030203" pitchFamily="34" charset="0"/>
                <a:hlinkClick r:id="rId3"/>
              </a:rPr>
              <a:t>reduction</a:t>
            </a: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The oxidation and reduction reactions (also called </a:t>
            </a:r>
            <a:r>
              <a:rPr lang="en-US" b="0" i="1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redox reactions</a:t>
            </a: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) are the chemical reactions in which the oxidation number of the chemical species that are taking part in the reaction changes. 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The redox processes are the wide range of reactions that include the majority of the chemical and biological processes taking part around us. 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Rusting and dissolution of the metals, browning of the fruits, fire reactions, </a:t>
            </a:r>
            <a:r>
              <a:rPr lang="en-US" b="0" i="0" u="none" strike="noStrike" dirty="0">
                <a:solidFill>
                  <a:srgbClr val="3A76C3"/>
                </a:solidFill>
                <a:effectLst/>
                <a:latin typeface="Lato" panose="020F0502020204030203" pitchFamily="34" charset="0"/>
                <a:hlinkClick r:id="rId4"/>
              </a:rPr>
              <a:t>respiration</a:t>
            </a: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 and the process of </a:t>
            </a:r>
            <a:r>
              <a:rPr lang="en-US" b="0" i="0" u="none" strike="noStrike" dirty="0">
                <a:solidFill>
                  <a:srgbClr val="3A76C3"/>
                </a:solidFill>
                <a:effectLst/>
                <a:latin typeface="Lato" panose="020F0502020204030203" pitchFamily="34" charset="0"/>
                <a:hlinkClick r:id="rId5"/>
              </a:rPr>
              <a:t>photosynthesis</a:t>
            </a: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 are all oxidation-reduction processes.</a:t>
            </a: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Oxygen atom Transfer:</a:t>
            </a:r>
            <a:endParaRPr lang="en-US" b="0" i="0" dirty="0">
              <a:solidFill>
                <a:srgbClr val="212529"/>
              </a:solidFill>
              <a:effectLst/>
              <a:latin typeface="Lato" panose="020F0502020204030203" pitchFamily="34" charset="0"/>
            </a:endParaRP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C+ 2H</a:t>
            </a:r>
            <a:r>
              <a:rPr lang="en-US" b="0" i="0" baseline="-2500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2</a:t>
            </a: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O → CO</a:t>
            </a:r>
            <a:r>
              <a:rPr lang="en-US" b="0" i="0" baseline="-2500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2</a:t>
            </a: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 + 2H</a:t>
            </a:r>
            <a:r>
              <a:rPr lang="en-US" b="0" i="0" baseline="-2500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2</a:t>
            </a:r>
            <a:endParaRPr lang="en-US" b="0" i="0" dirty="0">
              <a:solidFill>
                <a:srgbClr val="212529"/>
              </a:solidFill>
              <a:effectLst/>
              <a:latin typeface="Lato" panose="020F0502020204030203" pitchFamily="34" charset="0"/>
            </a:endParaRP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Hydrogen atom Transfer:</a:t>
            </a:r>
            <a:endParaRPr lang="en-US" b="0" i="0" dirty="0">
              <a:solidFill>
                <a:srgbClr val="212529"/>
              </a:solidFill>
              <a:effectLst/>
              <a:latin typeface="Lato" panose="020F0502020204030203" pitchFamily="34" charset="0"/>
            </a:endParaRP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N</a:t>
            </a:r>
            <a:r>
              <a:rPr lang="en-US" b="0" i="0" baseline="-2500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2</a:t>
            </a: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H</a:t>
            </a:r>
            <a:r>
              <a:rPr lang="en-US" b="0" i="0" baseline="-2500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4</a:t>
            </a: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+ O</a:t>
            </a:r>
            <a:r>
              <a:rPr lang="en-US" b="0" i="0" baseline="-2500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2</a:t>
            </a: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 → N</a:t>
            </a:r>
            <a:r>
              <a:rPr lang="en-US" b="0" i="0" baseline="-2500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2</a:t>
            </a: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+ 2H</a:t>
            </a:r>
            <a:r>
              <a:rPr lang="en-US" b="0" i="0" baseline="-2500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2</a:t>
            </a: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O</a:t>
            </a:r>
          </a:p>
          <a:p>
            <a:pPr algn="l"/>
            <a:r>
              <a:rPr lang="en-US" b="1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Electron Transfer:</a:t>
            </a:r>
            <a:endParaRPr lang="en-US" b="0" i="0" dirty="0">
              <a:solidFill>
                <a:srgbClr val="212529"/>
              </a:solidFill>
              <a:effectLst/>
              <a:latin typeface="Lato" panose="020F0502020204030203" pitchFamily="34" charset="0"/>
            </a:endParaRP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Zn + Cu</a:t>
            </a:r>
            <a:r>
              <a:rPr lang="en-US" b="0" i="0" baseline="3000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+2</a:t>
            </a: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 → Zn</a:t>
            </a:r>
            <a:r>
              <a:rPr lang="en-US" b="0" i="0" baseline="3000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+2</a:t>
            </a:r>
            <a:r>
              <a:rPr lang="en-US" b="0" i="0" dirty="0">
                <a:solidFill>
                  <a:srgbClr val="212529"/>
                </a:solidFill>
                <a:effectLst/>
                <a:latin typeface="Lato" panose="020F0502020204030203" pitchFamily="34" charset="0"/>
              </a:rPr>
              <a:t> + Cu</a:t>
            </a:r>
          </a:p>
          <a:p>
            <a:endParaRPr lang="en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17DC1-B6BF-C746-BD2A-A639CFB56E37}" type="slidenum">
              <a:rPr lang="en-IQ" smtClean="0"/>
              <a:t>1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2275305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919FF-45F7-E451-0A5A-505CCA73E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C9CD42-66CA-665B-1CFB-4CA39B646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CA94F-2C47-2063-712A-A54A95DE8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1372-771A-EC43-B32A-2DE3800FE8D4}" type="datetimeFigureOut">
              <a:rPr lang="en-IQ" smtClean="0"/>
              <a:t>09/05/2023</a:t>
            </a:fld>
            <a:endParaRPr lang="en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1E16E-9EDA-1EE4-83D2-5E5CF4599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0FD58-1509-7761-BF0F-35CAB908F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2EAD-0E8D-684D-AB52-B60ECF7DA0AC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404744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E879E-A198-C01C-2BD1-439EC19F4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8E1691-A0A7-CBA2-A24D-5EE1C3F0F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CBCE8-77D3-F767-9013-EBAFF74B8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1372-771A-EC43-B32A-2DE3800FE8D4}" type="datetimeFigureOut">
              <a:rPr lang="en-IQ" smtClean="0"/>
              <a:t>09/05/2023</a:t>
            </a:fld>
            <a:endParaRPr lang="en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5F8B6-AC9F-DA61-909D-9C442B5D9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E1C98-151F-575F-1650-0573F0926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2EAD-0E8D-684D-AB52-B60ECF7DA0AC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321332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58472C-1EA4-6EC0-8BC8-C26C4D95B3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B79198-9619-F1AD-0B0D-FA1AFAEB6D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DB1AA-08CC-CA7A-A95D-321A9242B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1372-771A-EC43-B32A-2DE3800FE8D4}" type="datetimeFigureOut">
              <a:rPr lang="en-IQ" smtClean="0"/>
              <a:t>09/05/2023</a:t>
            </a:fld>
            <a:endParaRPr lang="en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AFC99-F92E-ABF8-38C7-A1D6CF10D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B509B-FC2A-DD87-13EE-EC517A190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2EAD-0E8D-684D-AB52-B60ECF7DA0AC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64817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C91B7-1449-80F5-F6FC-65126CC49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843" y="223354"/>
            <a:ext cx="10515600" cy="1062107"/>
          </a:xfrm>
        </p:spPr>
        <p:txBody>
          <a:bodyPr>
            <a:normAutofit/>
          </a:bodyPr>
          <a:lstStyle>
            <a:lvl1pPr>
              <a:defRPr sz="5400" b="1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Q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7258A-C9EA-E8D4-2E3B-A44C314E4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843" y="1646654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35424-7483-7D6B-4CDF-DFBE141AD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1372-771A-EC43-B32A-2DE3800FE8D4}" type="datetimeFigureOut">
              <a:rPr lang="en-IQ" smtClean="0"/>
              <a:t>09/05/2023</a:t>
            </a:fld>
            <a:endParaRPr lang="en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181E7-9722-B82B-A2A7-3961897E3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746F6-04CF-5C76-245F-E661D888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2EAD-0E8D-684D-AB52-B60ECF7DA0AC}" type="slidenum">
              <a:rPr lang="en-IQ" smtClean="0"/>
              <a:t>‹#›</a:t>
            </a:fld>
            <a:endParaRPr lang="en-IQ"/>
          </a:p>
        </p:txBody>
      </p:sp>
      <p:pic>
        <p:nvPicPr>
          <p:cNvPr id="7" name="Picture 2" descr="PIS System - TIU">
            <a:extLst>
              <a:ext uri="{FF2B5EF4-FFF2-40B4-BE49-F238E27FC236}">
                <a16:creationId xmlns:a16="http://schemas.microsoft.com/office/drawing/2014/main" id="{7AABF195-D132-AB9C-B9E5-B9EBD40B1D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4690" y="-137839"/>
            <a:ext cx="1819345" cy="163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entagon 7">
            <a:extLst>
              <a:ext uri="{FF2B5EF4-FFF2-40B4-BE49-F238E27FC236}">
                <a16:creationId xmlns:a16="http://schemas.microsoft.com/office/drawing/2014/main" id="{BAF7F7D2-1435-79CA-B446-0E8A52B19128}"/>
              </a:ext>
            </a:extLst>
          </p:cNvPr>
          <p:cNvSpPr/>
          <p:nvPr userDrawn="1"/>
        </p:nvSpPr>
        <p:spPr>
          <a:xfrm flipV="1">
            <a:off x="0" y="1285461"/>
            <a:ext cx="11118574" cy="45719"/>
          </a:xfrm>
          <a:prstGeom prst="homePlate">
            <a:avLst>
              <a:gd name="adj" fmla="val 92789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64179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B2611-FD12-B149-B737-078024205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7BF88-924E-05C9-934F-C88D67173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CCF22-E102-9958-FE0F-018353F07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1372-771A-EC43-B32A-2DE3800FE8D4}" type="datetimeFigureOut">
              <a:rPr lang="en-IQ" smtClean="0"/>
              <a:t>09/05/2023</a:t>
            </a:fld>
            <a:endParaRPr lang="en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862CB-5EBC-961F-C5C3-53FB6E9D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F1598-D986-2087-E470-B2CE0B844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2EAD-0E8D-684D-AB52-B60ECF7DA0AC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283965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C0E88-87EA-7A38-F43D-97EDD02A5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D4432-803F-3C88-6F01-FB04BE450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D3B5C8-3888-10BA-F4B7-157080513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3C1DE1-725D-C9EE-064B-561BE77C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1372-771A-EC43-B32A-2DE3800FE8D4}" type="datetimeFigureOut">
              <a:rPr lang="en-IQ" smtClean="0"/>
              <a:t>09/05/2023</a:t>
            </a:fld>
            <a:endParaRPr lang="en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01079-FCF0-BBD4-4241-A9665F47F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6305D-DDCD-29FB-FA91-0F57DA90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2EAD-0E8D-684D-AB52-B60ECF7DA0AC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058073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D3A4C-F04A-153E-F811-785FCFC60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15C6A-68F2-E3E9-A84B-3026CAFE1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A283B2-389F-EA23-6B31-1A421275E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261D3B-B754-EB4F-B8A2-1DACA0650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A9CC99-DE90-DA04-6019-1B88B99237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CD840B-86F7-E7F3-E9B8-CB25A75F3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1372-771A-EC43-B32A-2DE3800FE8D4}" type="datetimeFigureOut">
              <a:rPr lang="en-IQ" smtClean="0"/>
              <a:t>09/05/2023</a:t>
            </a:fld>
            <a:endParaRPr lang="en-IQ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CFB1CC-61CD-8F43-1F6E-E5DB85DA6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16E4C5-2E4F-AD72-9A33-76E80526C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2EAD-0E8D-684D-AB52-B60ECF7DA0AC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340166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AB4CF-B354-7D61-BA79-E80281138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E653C-316E-074D-B3B6-BDFDA0A97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1372-771A-EC43-B32A-2DE3800FE8D4}" type="datetimeFigureOut">
              <a:rPr lang="en-IQ" smtClean="0"/>
              <a:t>09/05/2023</a:t>
            </a:fld>
            <a:endParaRPr lang="en-IQ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3EC436-18E5-4317-AE6F-C107DCCF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31F9B1-02CB-D7F4-26FC-D35944F5B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2EAD-0E8D-684D-AB52-B60ECF7DA0AC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416908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969714-3E97-E96D-E529-FC694FA39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1372-771A-EC43-B32A-2DE3800FE8D4}" type="datetimeFigureOut">
              <a:rPr lang="en-IQ" smtClean="0"/>
              <a:t>09/05/2023</a:t>
            </a:fld>
            <a:endParaRPr lang="en-IQ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303370-F7BC-5ABE-D8B3-2DFD036F1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9B0C13-976E-7602-8A5E-778E7686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2EAD-0E8D-684D-AB52-B60ECF7DA0AC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851443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40144-F46F-BD7A-5971-0AF5B2F66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924BB-F5AE-2B18-A3D0-FB4C17E85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54F7E6-D04C-11A4-A270-4EBF405D0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80326-B76E-1FD9-B7E4-112253E36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1372-771A-EC43-B32A-2DE3800FE8D4}" type="datetimeFigureOut">
              <a:rPr lang="en-IQ" smtClean="0"/>
              <a:t>09/05/2023</a:t>
            </a:fld>
            <a:endParaRPr lang="en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22ED6C-7FF5-2CC4-E537-4BE12FE9A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E601D-2692-6112-398E-A1B5F8850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2EAD-0E8D-684D-AB52-B60ECF7DA0AC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49235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1E121-78E6-C5E3-0662-E99D421F2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C88996-E2C3-D280-28CF-D5C77EF995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Q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49686-C029-B7D2-D0A5-764E8A594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C79DC-34F8-C39B-1AFC-33DE9D3E2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1372-771A-EC43-B32A-2DE3800FE8D4}" type="datetimeFigureOut">
              <a:rPr lang="en-IQ" smtClean="0"/>
              <a:t>09/05/2023</a:t>
            </a:fld>
            <a:endParaRPr lang="en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A22CC3-DF95-651C-1634-DBE6F4F63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5ACA9-B7CB-1B8B-6C33-AF4EBEE9F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2EAD-0E8D-684D-AB52-B60ECF7DA0AC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409668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BF6C94-372F-2B03-D9E2-9619C7621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9257FA-8759-667C-0BE9-065BD4C50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35B04-648C-AE16-7493-DA45B4DC4B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C1372-771A-EC43-B32A-2DE3800FE8D4}" type="datetimeFigureOut">
              <a:rPr lang="en-IQ" smtClean="0"/>
              <a:t>09/05/2023</a:t>
            </a:fld>
            <a:endParaRPr lang="en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43949-04EF-3BA4-1B7E-ECDD1F8553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6FF74-65D4-04F5-EBA4-D554D6981F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52EAD-0E8D-684D-AB52-B60ECF7DA0AC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14667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ohammed.rasul@tiu.edu.i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S System - TIU">
            <a:extLst>
              <a:ext uri="{FF2B5EF4-FFF2-40B4-BE49-F238E27FC236}">
                <a16:creationId xmlns:a16="http://schemas.microsoft.com/office/drawing/2014/main" id="{9EDEDDFE-C204-F0F5-9E18-CA50F8941926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2812" y="-156121"/>
            <a:ext cx="2389188" cy="2150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715FA1-D100-2D0F-938C-AC8F3A3D50D3}"/>
              </a:ext>
            </a:extLst>
          </p:cNvPr>
          <p:cNvSpPr txBox="1"/>
          <p:nvPr/>
        </p:nvSpPr>
        <p:spPr>
          <a:xfrm>
            <a:off x="174190" y="460643"/>
            <a:ext cx="632782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Q" sz="4000" b="1" dirty="0">
                <a:solidFill>
                  <a:srgbClr val="C00000"/>
                </a:solidFill>
              </a:rPr>
              <a:t>Faculty of Pharmacy </a:t>
            </a:r>
          </a:p>
          <a:p>
            <a:r>
              <a:rPr lang="en-IQ" sz="4000" b="1" dirty="0">
                <a:solidFill>
                  <a:srgbClr val="C00000"/>
                </a:solidFill>
              </a:rPr>
              <a:t>Tishk Internationl University </a:t>
            </a:r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93A434F6-661D-B5F0-7167-69A66F1292B4}"/>
              </a:ext>
            </a:extLst>
          </p:cNvPr>
          <p:cNvSpPr/>
          <p:nvPr/>
        </p:nvSpPr>
        <p:spPr>
          <a:xfrm>
            <a:off x="2899677" y="3927360"/>
            <a:ext cx="6903135" cy="952433"/>
          </a:xfrm>
          <a:prstGeom prst="hexagon">
            <a:avLst>
              <a:gd name="adj" fmla="val 16001"/>
              <a:gd name="vf" fmla="val 115470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10</a:t>
            </a:r>
            <a:r>
              <a:rPr lang="en-US" sz="2800" b="1" baseline="30000" dirty="0">
                <a:solidFill>
                  <a:schemeClr val="tx1"/>
                </a:solidFill>
              </a:rPr>
              <a:t>th</a:t>
            </a:r>
            <a:r>
              <a:rPr lang="en-US" sz="2800" b="1" dirty="0">
                <a:solidFill>
                  <a:schemeClr val="tx1"/>
                </a:solidFill>
              </a:rPr>
              <a:t> lecture; Nutritional Biochemistry  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907F21C1-D6BF-2673-6889-3A6D383324D5}"/>
              </a:ext>
            </a:extLst>
          </p:cNvPr>
          <p:cNvSpPr/>
          <p:nvPr/>
        </p:nvSpPr>
        <p:spPr>
          <a:xfrm>
            <a:off x="1370245" y="2099429"/>
            <a:ext cx="9770301" cy="192900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Dietary Protein</a:t>
            </a:r>
            <a:endParaRPr lang="en-IQ" sz="4800" b="1" dirty="0"/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E0E20C27-0DDF-AD12-96F2-10FFEC886B0E}"/>
              </a:ext>
            </a:extLst>
          </p:cNvPr>
          <p:cNvSpPr/>
          <p:nvPr/>
        </p:nvSpPr>
        <p:spPr>
          <a:xfrm>
            <a:off x="677562" y="6231512"/>
            <a:ext cx="10836876" cy="45719"/>
          </a:xfrm>
          <a:prstGeom prst="homePlate">
            <a:avLst>
              <a:gd name="adj" fmla="val 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Q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012BC3-EA24-D8C9-FB9D-EB90F7A5620B}"/>
              </a:ext>
            </a:extLst>
          </p:cNvPr>
          <p:cNvSpPr txBox="1"/>
          <p:nvPr/>
        </p:nvSpPr>
        <p:spPr>
          <a:xfrm>
            <a:off x="677562" y="5731151"/>
            <a:ext cx="2985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Q" sz="2800" b="1" dirty="0"/>
              <a:t>Mohammed Rasul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B074C2-7EC3-7F42-1A42-D1F4D7063FBB}"/>
              </a:ext>
            </a:extLst>
          </p:cNvPr>
          <p:cNvSpPr txBox="1"/>
          <p:nvPr/>
        </p:nvSpPr>
        <p:spPr>
          <a:xfrm>
            <a:off x="677562" y="6312438"/>
            <a:ext cx="4444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Q" b="1" dirty="0"/>
              <a:t>Assistant Lecturer |MSc. Biomedical Science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2BF36C-E7D1-1867-B7A4-289A530B1779}"/>
              </a:ext>
            </a:extLst>
          </p:cNvPr>
          <p:cNvSpPr txBox="1"/>
          <p:nvPr/>
        </p:nvSpPr>
        <p:spPr>
          <a:xfrm>
            <a:off x="8499832" y="6344842"/>
            <a:ext cx="3324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hlinkClick r:id="rId3"/>
              </a:rPr>
              <a:t>M</a:t>
            </a:r>
            <a:r>
              <a:rPr lang="en-IQ" sz="2000" dirty="0">
                <a:hlinkClick r:id="rId3"/>
              </a:rPr>
              <a:t>ohammed.rasul@tiu.edu.iq</a:t>
            </a:r>
            <a:r>
              <a:rPr lang="en-IQ" sz="2000" dirty="0"/>
              <a:t> </a:t>
            </a:r>
          </a:p>
        </p:txBody>
      </p:sp>
      <p:pic>
        <p:nvPicPr>
          <p:cNvPr id="5" name="Graphic 4" descr="Envelope with solid fill">
            <a:extLst>
              <a:ext uri="{FF2B5EF4-FFF2-40B4-BE49-F238E27FC236}">
                <a16:creationId xmlns:a16="http://schemas.microsoft.com/office/drawing/2014/main" id="{A7E32DFF-4E40-1E74-6816-141BEBA3B9C6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903839" y="6231512"/>
            <a:ext cx="595993" cy="5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022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ACCFF-E415-2A41-6FB2-2DDA3BD61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D0E3C-FEB4-1295-41CD-3928DF506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2634938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A1442-F92D-2903-A9EE-201C15B27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29ADD-2A24-AA38-C986-5FB0B3659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426781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earch">
            <a:extLst>
              <a:ext uri="{FF2B5EF4-FFF2-40B4-BE49-F238E27FC236}">
                <a16:creationId xmlns:a16="http://schemas.microsoft.com/office/drawing/2014/main" id="{E31D3CDC-0F43-5053-1E69-4F83D898A2E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0"/>
          <a:stretch/>
        </p:blipFill>
        <p:spPr bwMode="auto">
          <a:xfrm>
            <a:off x="0" y="0"/>
            <a:ext cx="12191980" cy="7282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30E785-4889-3AE7-0141-011A01E0E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Any Questions?</a:t>
            </a:r>
          </a:p>
        </p:txBody>
      </p:sp>
      <p:cxnSp>
        <p:nvCxnSpPr>
          <p:cNvPr id="15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685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198</Words>
  <Application>Microsoft Macintosh PowerPoint</Application>
  <PresentationFormat>Widescreen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Lato</vt:lpstr>
      <vt:lpstr>Office Theme</vt:lpstr>
      <vt:lpstr>PowerPoint Presentation</vt:lpstr>
      <vt:lpstr>PowerPoint Presentation</vt:lpstr>
      <vt:lpstr>PowerPoint Presentation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Mohammed Rasul</dc:creator>
  <cp:lastModifiedBy>Mohammed Rasul</cp:lastModifiedBy>
  <cp:revision>5</cp:revision>
  <dcterms:created xsi:type="dcterms:W3CDTF">2023-01-28T13:27:29Z</dcterms:created>
  <dcterms:modified xsi:type="dcterms:W3CDTF">2023-05-09T14:25:26Z</dcterms:modified>
</cp:coreProperties>
</file>