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76" r:id="rId4"/>
    <p:sldId id="270" r:id="rId5"/>
    <p:sldId id="265" r:id="rId6"/>
    <p:sldId id="266" r:id="rId7"/>
    <p:sldId id="277" r:id="rId8"/>
    <p:sldId id="278" r:id="rId9"/>
    <p:sldId id="280" r:id="rId10"/>
    <p:sldId id="281" r:id="rId11"/>
    <p:sldId id="282" r:id="rId12"/>
    <p:sldId id="283" r:id="rId13"/>
    <p:sldId id="264" r:id="rId14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/>
    <p:restoredTop sz="94650"/>
  </p:normalViewPr>
  <p:slideViewPr>
    <p:cSldViewPr snapToGrid="0">
      <p:cViewPr varScale="1">
        <p:scale>
          <a:sx n="95" d="100"/>
          <a:sy n="95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55CE4-2883-334D-AD27-5936EF1F5473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6EB3-4A43-FA4B-8677-1450F0293B7A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51262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online.com/dictionary/reduc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ologyonline.com/dictionary/photosynthesis" TargetMode="External"/><Relationship Id="rId4" Type="http://schemas.openxmlformats.org/officeDocument/2006/relationships/hyperlink" Target="https://www.biologyonline.com/dictionary/respira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reducing and non reducing sugar </a:t>
            </a:r>
          </a:p>
          <a:p>
            <a:r>
              <a:rPr lang="en-US" dirty="0"/>
              <a:t>https://</a:t>
            </a:r>
            <a:r>
              <a:rPr lang="en-US" dirty="0" err="1"/>
              <a:t>www.biologyonline.com</a:t>
            </a:r>
            <a:r>
              <a:rPr lang="en-US" dirty="0"/>
              <a:t>/dictionary/reducing-sugar </a:t>
            </a:r>
          </a:p>
          <a:p>
            <a:endParaRPr lang="en-IQ" dirty="0"/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loss of electrons during a reaction of a molecule is called oxidation while the gain of single or multiple electrons is called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3"/>
              </a:rPr>
              <a:t>reduction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oxidation and reduction reactions (also called </a:t>
            </a:r>
            <a:r>
              <a:rPr lang="en-US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redox reactions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) are the chemical reactions in which the oxidation number of the chemical species that are taking part in the reaction changes.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redox processes are the wide range of reactions that include the majority of the chemical and biological processes taking part around us.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Rusting and dissolution of the metals, browning of the fruits, fire reactions,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4"/>
              </a:rPr>
              <a:t>respiration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and the process of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5"/>
              </a:rPr>
              <a:t>photosynthesis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are all oxidation-reduction processes.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Oxygen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C+ 2H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 → CO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Hydrogen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4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Electron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Zn + Cu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Zn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Cu</a:t>
            </a:r>
          </a:p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17DC1-B6BF-C746-BD2A-A639CFB56E37}" type="slidenum">
              <a:rPr lang="en-IQ" smtClean="0"/>
              <a:t>1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27530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19FF-45F7-E451-0A5A-505CCA73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9CD42-66CA-665B-1CFB-4CA39B64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CA94F-2C47-2063-712A-A54A95DE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1E16E-9EDA-1EE4-83D2-5E5CF459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FD58-1509-7761-BF0F-35CAB908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40474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879E-A198-C01C-2BD1-439EC19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E1691-A0A7-CBA2-A24D-5EE1C3F0F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CBCE8-77D3-F767-9013-EBAFF74B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5F8B6-AC9F-DA61-909D-9C442B5D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1C98-151F-575F-1650-0573F092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21332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8472C-1EA4-6EC0-8BC8-C26C4D95B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79198-9619-F1AD-0B0D-FA1AFAEB6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B1AA-08CC-CA7A-A95D-321A9242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AFC99-F92E-ABF8-38C7-A1D6CF10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509B-FC2A-DD87-13EE-EC517A19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4817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91B7-1449-80F5-F6FC-65126CC4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223354"/>
            <a:ext cx="10515600" cy="1062107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258A-C9EA-E8D4-2E3B-A44C314E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35424-7483-7D6B-4CDF-DFBE141A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81E7-9722-B82B-A2A7-3961897E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46F6-04CF-5C76-245F-E661D888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  <p:pic>
        <p:nvPicPr>
          <p:cNvPr id="7" name="Picture 2" descr="PIS System - TIU">
            <a:extLst>
              <a:ext uri="{FF2B5EF4-FFF2-40B4-BE49-F238E27FC236}">
                <a16:creationId xmlns:a16="http://schemas.microsoft.com/office/drawing/2014/main" id="{7AABF195-D132-AB9C-B9E5-B9EBD40B1D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90" y="-137839"/>
            <a:ext cx="1819345" cy="16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BAF7F7D2-1435-79CA-B446-0E8A52B19128}"/>
              </a:ext>
            </a:extLst>
          </p:cNvPr>
          <p:cNvSpPr/>
          <p:nvPr userDrawn="1"/>
        </p:nvSpPr>
        <p:spPr>
          <a:xfrm flipV="1">
            <a:off x="0" y="1285461"/>
            <a:ext cx="11118574" cy="45719"/>
          </a:xfrm>
          <a:prstGeom prst="homePlate">
            <a:avLst>
              <a:gd name="adj" fmla="val 9278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417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2611-FD12-B149-B737-07802420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7BF88-924E-05C9-934F-C88D67173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CCF22-E102-9958-FE0F-018353F0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862CB-5EBC-961F-C5C3-53FB6E9D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F1598-D986-2087-E470-B2CE0B8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8396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0E88-87EA-7A38-F43D-97EDD02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4432-803F-3C88-6F01-FB04BE450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3B5C8-3888-10BA-F4B7-157080513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1DE1-725D-C9EE-064B-561BE77C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01079-FCF0-BBD4-4241-A9665F47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6305D-DDCD-29FB-FA91-0F57DA90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0580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A4C-F04A-153E-F811-785FCFC6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C6A-68F2-E3E9-A84B-3026CAFE1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283B2-389F-EA23-6B31-1A421275E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61D3B-B754-EB4F-B8A2-1DACA0650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9CC99-DE90-DA04-6019-1B88B9923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D840B-86F7-E7F3-E9B8-CB25A75F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FB1CC-61CD-8F43-1F6E-E5DB85DA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6E4C5-2E4F-AD72-9A33-76E80526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0166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B4CF-B354-7D61-BA79-E8028113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E653C-316E-074D-B3B6-BDFDA0A9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EC436-18E5-4317-AE6F-C107DCCF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1F9B1-02CB-D7F4-26FC-D35944F5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6908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69714-3E97-E96D-E529-FC694FA3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03370-F7BC-5ABE-D8B3-2DFD036F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B0C13-976E-7602-8A5E-778E7686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85144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0144-F46F-BD7A-5971-0AF5B2F6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24BB-F5AE-2B18-A3D0-FB4C17E8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4F7E6-D04C-11A4-A270-4EBF405D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80326-B76E-1FD9-B7E4-112253E3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2ED6C-7FF5-2CC4-E537-4BE12FE9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E601D-2692-6112-398E-A1B5F885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49235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E121-78E6-C5E3-0662-E99D421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88996-E2C3-D280-28CF-D5C77EF99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49686-C029-B7D2-D0A5-764E8A59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C79DC-34F8-C39B-1AFC-33DE9D3E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22CC3-DF95-651C-1634-DBE6F4F6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5ACA9-B7CB-1B8B-6C33-AF4EBEE9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09668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F6C94-372F-2B03-D9E2-9619C762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7FA-8759-667C-0BE9-065BD4C5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5B04-648C-AE16-7493-DA45B4DC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1372-771A-EC43-B32A-2DE3800FE8D4}" type="datetimeFigureOut">
              <a:rPr lang="en-IQ" smtClean="0"/>
              <a:t>31/01/2023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43949-04EF-3BA4-1B7E-ECDD1F855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FF74-65D4-04F5-EBA4-D554D6981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2EAD-0E8D-684D-AB52-B60ECF7DA0AC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466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mailto:Mohammed.rasul@tiu.edu.i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ohammed.rasul@tiu.edu.i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S System - TIU">
            <a:extLst>
              <a:ext uri="{FF2B5EF4-FFF2-40B4-BE49-F238E27FC236}">
                <a16:creationId xmlns:a16="http://schemas.microsoft.com/office/drawing/2014/main" id="{9EDEDDFE-C204-F0F5-9E18-CA50F894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2" y="-156121"/>
            <a:ext cx="2389188" cy="21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15FA1-D100-2D0F-938C-AC8F3A3D50D3}"/>
              </a:ext>
            </a:extLst>
          </p:cNvPr>
          <p:cNvSpPr txBox="1"/>
          <p:nvPr/>
        </p:nvSpPr>
        <p:spPr>
          <a:xfrm>
            <a:off x="174190" y="460643"/>
            <a:ext cx="6327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4000" b="1" dirty="0">
                <a:solidFill>
                  <a:srgbClr val="C00000"/>
                </a:solidFill>
              </a:rPr>
              <a:t>Faculty of Pharmacy </a:t>
            </a:r>
          </a:p>
          <a:p>
            <a:r>
              <a:rPr lang="en-IQ" sz="4000" b="1" dirty="0">
                <a:solidFill>
                  <a:srgbClr val="C00000"/>
                </a:solidFill>
              </a:rPr>
              <a:t>Tishk Internationl University 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3A434F6-661D-B5F0-7167-69A66F1292B4}"/>
              </a:ext>
            </a:extLst>
          </p:cNvPr>
          <p:cNvSpPr/>
          <p:nvPr/>
        </p:nvSpPr>
        <p:spPr>
          <a:xfrm>
            <a:off x="2899677" y="3927360"/>
            <a:ext cx="6903135" cy="952433"/>
          </a:xfrm>
          <a:prstGeom prst="hexagon">
            <a:avLst>
              <a:gd name="adj" fmla="val 16001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r>
              <a:rPr lang="en-US" sz="2800" b="1" baseline="30000" dirty="0">
                <a:solidFill>
                  <a:schemeClr val="tx1"/>
                </a:solidFill>
              </a:rPr>
              <a:t>st</a:t>
            </a:r>
            <a:r>
              <a:rPr lang="en-US" sz="2800" b="1" dirty="0">
                <a:solidFill>
                  <a:schemeClr val="tx1"/>
                </a:solidFill>
              </a:rPr>
              <a:t> lecture; Nutritional Biochemistry 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7F21C1-D6BF-2673-6889-3A6D383324D5}"/>
              </a:ext>
            </a:extLst>
          </p:cNvPr>
          <p:cNvSpPr/>
          <p:nvPr/>
        </p:nvSpPr>
        <p:spPr>
          <a:xfrm>
            <a:off x="1370245" y="2099429"/>
            <a:ext cx="9770301" cy="1929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Q" sz="4800" b="1" dirty="0"/>
              <a:t>Introduction To Nutritional Biochemistry (Why We Eat?)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0E20C27-0DDF-AD12-96F2-10FFEC886B0E}"/>
              </a:ext>
            </a:extLst>
          </p:cNvPr>
          <p:cNvSpPr/>
          <p:nvPr/>
        </p:nvSpPr>
        <p:spPr>
          <a:xfrm>
            <a:off x="677562" y="6231512"/>
            <a:ext cx="10836876" cy="45719"/>
          </a:xfrm>
          <a:prstGeom prst="homePlat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12BC3-EA24-D8C9-FB9D-EB90F7A5620B}"/>
              </a:ext>
            </a:extLst>
          </p:cNvPr>
          <p:cNvSpPr txBox="1"/>
          <p:nvPr/>
        </p:nvSpPr>
        <p:spPr>
          <a:xfrm>
            <a:off x="677562" y="5731151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2800" b="1" dirty="0"/>
              <a:t>Mohammed Rasul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74C2-7EC3-7F42-1A42-D1F4D7063FBB}"/>
              </a:ext>
            </a:extLst>
          </p:cNvPr>
          <p:cNvSpPr txBox="1"/>
          <p:nvPr/>
        </p:nvSpPr>
        <p:spPr>
          <a:xfrm>
            <a:off x="677562" y="6312438"/>
            <a:ext cx="444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b="1" dirty="0"/>
              <a:t>Assistant Lecturer |MSc. Biomedical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BF36C-E7D1-1867-B7A4-289A530B1779}"/>
              </a:ext>
            </a:extLst>
          </p:cNvPr>
          <p:cNvSpPr txBox="1"/>
          <p:nvPr/>
        </p:nvSpPr>
        <p:spPr>
          <a:xfrm>
            <a:off x="8499832" y="6344842"/>
            <a:ext cx="3324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M</a:t>
            </a:r>
            <a:r>
              <a:rPr lang="en-IQ" sz="2000" dirty="0">
                <a:hlinkClick r:id="rId4"/>
              </a:rPr>
              <a:t>ohammed.rasul@tiu.edu.iq</a:t>
            </a:r>
            <a:r>
              <a:rPr lang="en-IQ" sz="2000" dirty="0"/>
              <a:t> </a:t>
            </a:r>
          </a:p>
        </p:txBody>
      </p:sp>
      <p:pic>
        <p:nvPicPr>
          <p:cNvPr id="5" name="Graphic 4" descr="Envelope with solid fill">
            <a:extLst>
              <a:ext uri="{FF2B5EF4-FFF2-40B4-BE49-F238E27FC236}">
                <a16:creationId xmlns:a16="http://schemas.microsoft.com/office/drawing/2014/main" id="{A7E32DFF-4E40-1E74-6816-141BEBA3B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3839" y="6231512"/>
            <a:ext cx="595993" cy="5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2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4" name="Rectangle 6163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BE20E-5CB4-1BB5-B24E-0D9B68AB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700" b="1">
                <a:latin typeface="Times New Roman" pitchFamily="18" charset="0"/>
                <a:cs typeface="Times New Roman" pitchFamily="18" charset="0"/>
              </a:rPr>
              <a:t>Micronutrients</a:t>
            </a:r>
            <a:endParaRPr lang="en-IQ" sz="3700"/>
          </a:p>
        </p:txBody>
      </p:sp>
      <p:sp>
        <p:nvSpPr>
          <p:cNvPr id="6166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0B8F-611F-DDE6-C59D-01F07ADA6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138223"/>
            <a:ext cx="6894576" cy="2466753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Are one of the main type of nutrients that are required in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small amount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Essential for carrying out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bodily functions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regarded as dietary energy sources.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Micronutrients include vitamins and minerals.</a:t>
            </a:r>
          </a:p>
          <a:p>
            <a:endParaRPr lang="en-IQ" sz="600" dirty="0"/>
          </a:p>
        </p:txBody>
      </p:sp>
      <p:pic>
        <p:nvPicPr>
          <p:cNvPr id="6146" name="Picture 2" descr="What Are Macronutrients And Micronutrients | GetSmarter Blog">
            <a:extLst>
              <a:ext uri="{FF2B5EF4-FFF2-40B4-BE49-F238E27FC236}">
                <a16:creationId xmlns:a16="http://schemas.microsoft.com/office/drawing/2014/main" id="{A649F63F-6EB0-FBF6-52C6-28645C9D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37" y="2290936"/>
            <a:ext cx="10847533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3250A-CFE8-5CA5-25A8-B73E0E8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Times New Roman" pitchFamily="18" charset="0"/>
                <a:cs typeface="Times New Roman" pitchFamily="18" charset="0"/>
              </a:rPr>
              <a:t>Energy</a:t>
            </a:r>
            <a:endParaRPr lang="en-IQ" sz="6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11AD-0F04-10E0-8A83-1738DFCC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29" y="265815"/>
            <a:ext cx="6622534" cy="2296632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It represents the capacity of a system to perform work.  </a:t>
            </a: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Food energy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chemical energy that released from macronutrients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 carbohydrates, proteins and lipids).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unit of energy in nutrition is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calorie.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food, plate, fruit, slice&#10;&#10;Description automatically generated">
            <a:extLst>
              <a:ext uri="{FF2B5EF4-FFF2-40B4-BE49-F238E27FC236}">
                <a16:creationId xmlns:a16="http://schemas.microsoft.com/office/drawing/2014/main" id="{F2286F5E-0D6C-BA8B-7F83-DB94C18F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2" y="2734056"/>
            <a:ext cx="10972808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B62F-03E2-1557-D264-C2161F9C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Calorie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B3E3-E5A5-F96C-2FE8-162A792B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66" y="4422724"/>
            <a:ext cx="5907157" cy="23925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1000 calories =  1 kilocalorie(Kcal)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 calorie = 4.18 joule.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 Kcal = 4.18 KJ.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 gm carbohydrate = 4 kcal.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 gm Protein = 4 kcal.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 gm fat = 9 kcal.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932B1-FB47-CF34-5E8C-F6CE0A83209D}"/>
              </a:ext>
            </a:extLst>
          </p:cNvPr>
          <p:cNvSpPr txBox="1"/>
          <p:nvPr/>
        </p:nvSpPr>
        <p:spPr>
          <a:xfrm>
            <a:off x="6553200" y="4603321"/>
            <a:ext cx="542260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The joule 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is the unit of energy in the International System of Units.</a:t>
            </a:r>
          </a:p>
          <a:p>
            <a:endParaRPr lang="en-US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It is equal to the amount of work done when a </a:t>
            </a:r>
            <a:r>
              <a:rPr lang="en-US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force of 1 newton displaces a mass through a distance of 1 </a:t>
            </a:r>
            <a:r>
              <a:rPr lang="en-US" b="1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metre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in the direction of the force applied</a:t>
            </a:r>
            <a:endParaRPr lang="en-IQ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7BE54-2FFE-C438-E966-F45B6B1AFEA9}"/>
              </a:ext>
            </a:extLst>
          </p:cNvPr>
          <p:cNvSpPr txBox="1"/>
          <p:nvPr/>
        </p:nvSpPr>
        <p:spPr>
          <a:xfrm>
            <a:off x="327066" y="1378347"/>
            <a:ext cx="11206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calorie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unit that measures energy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 calorie is the amount of energy it takes to raise the temperature of 1 gram of water by 1 degree Celsius.</a:t>
            </a: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When it comes to calories and health, we're talking about the amount of energy that our bodies can use from the foods and drinks we consume.</a:t>
            </a:r>
          </a:p>
          <a:p>
            <a:endParaRPr lang="en-US" dirty="0"/>
          </a:p>
          <a:p>
            <a:r>
              <a:rPr lang="en-US" dirty="0"/>
              <a:t>As a guide, an average man needs around 2,500kcal (10,500kJ) a day to maintain a healthy body weight.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For an average woman, that figure is around 2,000kcal (8,400kJ) a day.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6143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earch">
            <a:extLst>
              <a:ext uri="{FF2B5EF4-FFF2-40B4-BE49-F238E27FC236}">
                <a16:creationId xmlns:a16="http://schemas.microsoft.com/office/drawing/2014/main" id="{E31D3CDC-0F43-5053-1E69-4F83D898A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0"/>
            <a:ext cx="12191980" cy="72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0E785-4889-3AE7-0141-011A01E0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8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452B-9BBF-F689-9D0B-F262D463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IQ" dirty="0"/>
              <a:t>earning outcome (</a:t>
            </a:r>
            <a:r>
              <a:rPr lang="en-US" dirty="0"/>
              <a:t>Syllabus)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CA9B7-DF24-E500-CEAC-18913A38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423299"/>
            <a:ext cx="7623898" cy="52113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Explaining the role of nutrition in medicine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Macronutrition</a:t>
            </a:r>
            <a:r>
              <a:rPr lang="en-US" dirty="0"/>
              <a:t>(structure, digestion, absorption and metabolism)</a:t>
            </a:r>
          </a:p>
          <a:p>
            <a:pPr>
              <a:lnSpc>
                <a:spcPct val="150000"/>
              </a:lnSpc>
            </a:pPr>
            <a:r>
              <a:rPr lang="en-US" dirty="0"/>
              <a:t>Micronutrition (vitamins and minerals)</a:t>
            </a:r>
          </a:p>
          <a:p>
            <a:pPr>
              <a:lnSpc>
                <a:spcPct val="150000"/>
              </a:lnSpc>
            </a:pPr>
            <a:r>
              <a:rPr lang="en-US" dirty="0"/>
              <a:t>Malnutrition and malabsorption </a:t>
            </a:r>
          </a:p>
          <a:p>
            <a:pPr>
              <a:lnSpc>
                <a:spcPct val="150000"/>
              </a:lnSpc>
            </a:pPr>
            <a:r>
              <a:rPr lang="en-US" dirty="0"/>
              <a:t>Obesity and associated disorder </a:t>
            </a:r>
          </a:p>
          <a:p>
            <a:pPr>
              <a:lnSpc>
                <a:spcPct val="150000"/>
              </a:lnSpc>
            </a:pPr>
            <a:r>
              <a:rPr lang="en-US" dirty="0"/>
              <a:t>Role of diet in human health and diseases </a:t>
            </a:r>
          </a:p>
          <a:p>
            <a:pPr>
              <a:lnSpc>
                <a:spcPct val="150000"/>
              </a:lnSpc>
            </a:pPr>
            <a:r>
              <a:rPr lang="en-US" dirty="0"/>
              <a:t>Diet and  Cancer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9218" name="Picture 2" descr="Learning Objectives Icon Images – Browse 12,086 Stock Photos, Vectors, and  Video | Adobe Stock">
            <a:extLst>
              <a:ext uri="{FF2B5EF4-FFF2-40B4-BE49-F238E27FC236}">
                <a16:creationId xmlns:a16="http://schemas.microsoft.com/office/drawing/2014/main" id="{B040B3F3-5729-3BFB-01A5-9AB017EC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1" y="176156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A849-4411-BE9B-0018-536CBF7D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IQ" dirty="0"/>
              <a:t>f you have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0D4B-54D0-6899-3E29-E7B42052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1" y="1646654"/>
            <a:ext cx="4752125" cy="36793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IQ" dirty="0"/>
              <a:t>Quiz</a:t>
            </a:r>
          </a:p>
          <a:p>
            <a:r>
              <a:rPr lang="en-US" dirty="0"/>
              <a:t>L</a:t>
            </a:r>
            <a:r>
              <a:rPr lang="en-IQ" dirty="0"/>
              <a:t>ecturer note </a:t>
            </a:r>
          </a:p>
          <a:p>
            <a:r>
              <a:rPr lang="en-US" dirty="0"/>
              <a:t>E</a:t>
            </a:r>
            <a:r>
              <a:rPr lang="en-IQ" dirty="0"/>
              <a:t>xam </a:t>
            </a:r>
          </a:p>
          <a:p>
            <a:r>
              <a:rPr lang="en-US" dirty="0"/>
              <a:t>T</a:t>
            </a:r>
            <a:r>
              <a:rPr lang="en-IQ" dirty="0"/>
              <a:t>ypes of question</a:t>
            </a:r>
          </a:p>
          <a:p>
            <a:r>
              <a:rPr lang="en-IQ" dirty="0"/>
              <a:t>Question bank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A8DBCD-76C6-9A9B-8F77-ADDE341D4A4D}"/>
              </a:ext>
            </a:extLst>
          </p:cNvPr>
          <p:cNvSpPr txBox="1">
            <a:spLocks/>
          </p:cNvSpPr>
          <p:nvPr/>
        </p:nvSpPr>
        <p:spPr>
          <a:xfrm>
            <a:off x="6096000" y="1646654"/>
            <a:ext cx="4752125" cy="15457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Q" dirty="0"/>
          </a:p>
          <a:p>
            <a:pPr marL="0" indent="0">
              <a:buNone/>
            </a:pPr>
            <a:r>
              <a:rPr lang="en-IQ" dirty="0"/>
              <a:t>Scintific question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46433-A51D-CA70-4DA4-42412F3A1004}"/>
              </a:ext>
            </a:extLst>
          </p:cNvPr>
          <p:cNvSpPr txBox="1"/>
          <p:nvPr/>
        </p:nvSpPr>
        <p:spPr>
          <a:xfrm>
            <a:off x="545431" y="5566673"/>
            <a:ext cx="41674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IQ" sz="4800" b="1" dirty="0"/>
              <a:t>Representative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CE25-75DC-7691-971F-677EE6F1FE37}"/>
              </a:ext>
            </a:extLst>
          </p:cNvPr>
          <p:cNvSpPr txBox="1"/>
          <p:nvPr/>
        </p:nvSpPr>
        <p:spPr>
          <a:xfrm>
            <a:off x="6096000" y="3540892"/>
            <a:ext cx="475212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Q" sz="2800" dirty="0">
                <a:hlinkClick r:id="rId2"/>
              </a:rPr>
              <a:t>Mohammed.rasul@tiu.edu.iq</a:t>
            </a:r>
            <a:endParaRPr lang="en-IQ" sz="2800" dirty="0"/>
          </a:p>
          <a:p>
            <a:endParaRPr lang="en-IQ" sz="2800" dirty="0"/>
          </a:p>
        </p:txBody>
      </p:sp>
      <p:pic>
        <p:nvPicPr>
          <p:cNvPr id="6146" name="Picture 2" descr="No Cell Phones Vector Art, Icons, and Graphics for Free Download">
            <a:extLst>
              <a:ext uri="{FF2B5EF4-FFF2-40B4-BE49-F238E27FC236}">
                <a16:creationId xmlns:a16="http://schemas.microsoft.com/office/drawing/2014/main" id="{C7F2C60A-868E-76D7-48B8-F9018D26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03" y="3192380"/>
            <a:ext cx="1407458" cy="14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1F94-6092-A8AB-B1E9-D0DAFD6A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Grad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48D0-8481-DA57-9B5F-F6068FFE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2" y="1425388"/>
            <a:ext cx="7556664" cy="52092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Q" sz="3600" dirty="0"/>
              <a:t>Mid-term    25%</a:t>
            </a:r>
          </a:p>
          <a:p>
            <a:pPr>
              <a:lnSpc>
                <a:spcPct val="150000"/>
              </a:lnSpc>
            </a:pPr>
            <a:r>
              <a:rPr lang="en-IQ" sz="3600" dirty="0"/>
              <a:t>Attendance   5%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Q</a:t>
            </a:r>
            <a:r>
              <a:rPr lang="en-IQ" sz="3600" dirty="0"/>
              <a:t>uiz 10% (1 quiz/2 weeks) 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Project </a:t>
            </a:r>
            <a:r>
              <a:rPr lang="en-IQ" sz="3600" dirty="0"/>
              <a:t>10%   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</a:t>
            </a:r>
            <a:r>
              <a:rPr lang="en-IQ" sz="3600" dirty="0"/>
              <a:t>resentation 10%</a:t>
            </a:r>
          </a:p>
        </p:txBody>
      </p:sp>
      <p:pic>
        <p:nvPicPr>
          <p:cNvPr id="5" name="Graphic 4" descr="Signpost with solid fill">
            <a:extLst>
              <a:ext uri="{FF2B5EF4-FFF2-40B4-BE49-F238E27FC236}">
                <a16:creationId xmlns:a16="http://schemas.microsoft.com/office/drawing/2014/main" id="{D046DC8D-600E-D74B-C03D-1BCBDC2DE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4443" y="5379471"/>
            <a:ext cx="1607300" cy="1607300"/>
          </a:xfrm>
          <a:prstGeom prst="rect">
            <a:avLst/>
          </a:prstGeom>
        </p:spPr>
      </p:pic>
      <p:pic>
        <p:nvPicPr>
          <p:cNvPr id="8194" name="Picture 2" descr="Free Icon | Exam">
            <a:extLst>
              <a:ext uri="{FF2B5EF4-FFF2-40B4-BE49-F238E27FC236}">
                <a16:creationId xmlns:a16="http://schemas.microsoft.com/office/drawing/2014/main" id="{DB5FC8C4-CFE3-EF00-5BA1-334A50A2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12" y="2009725"/>
            <a:ext cx="3744259" cy="37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CCFF-E415-2A41-6FB2-2DDA3BD6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Nutrition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0E3C-FEB4-1295-41CD-3928DF50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745596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Nutrition: </a:t>
            </a:r>
            <a:r>
              <a:rPr lang="en-GB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is defined as the science that deals </a:t>
            </a:r>
            <a:r>
              <a:rPr lang="en-GB" sz="2800" dirty="0">
                <a:solidFill>
                  <a:srgbClr val="222222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with  food and the nutrients</a:t>
            </a:r>
            <a:r>
              <a:rPr lang="en-GB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their </a:t>
            </a:r>
            <a:r>
              <a:rPr lang="en-GB" sz="2800" dirty="0">
                <a:solidFill>
                  <a:srgbClr val="222222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action, interaction and balance in relation to health and disease,</a:t>
            </a:r>
            <a:r>
              <a:rPr lang="en-GB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and the process by which the organism </a:t>
            </a:r>
            <a:r>
              <a:rPr lang="en-GB" sz="2800" dirty="0">
                <a:solidFill>
                  <a:srgbClr val="222222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ingests, digests, absorbs, transports, utilizes and excretes </a:t>
            </a:r>
            <a:r>
              <a:rPr lang="en-GB" sz="28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food substances. </a:t>
            </a:r>
          </a:p>
          <a:p>
            <a:endParaRPr lang="en-IQ" dirty="0"/>
          </a:p>
        </p:txBody>
      </p:sp>
      <p:pic>
        <p:nvPicPr>
          <p:cNvPr id="1026" name="Picture 2" descr="Nutrition Then and Now - Tufts Health &amp; Nutrition Letter">
            <a:extLst>
              <a:ext uri="{FF2B5EF4-FFF2-40B4-BE49-F238E27FC236}">
                <a16:creationId xmlns:a16="http://schemas.microsoft.com/office/drawing/2014/main" id="{E2E75449-F249-50C7-4AAF-C4CE651D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41" y="1955764"/>
            <a:ext cx="3905816" cy="39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exactly is a balanced meal? | alimentarium">
            <a:extLst>
              <a:ext uri="{FF2B5EF4-FFF2-40B4-BE49-F238E27FC236}">
                <a16:creationId xmlns:a16="http://schemas.microsoft.com/office/drawing/2014/main" id="{7D19C7A9-71A6-F4EB-ED2A-E93F5B523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A1442-F92D-2903-A9EE-201C15B2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en-IQ" sz="9600" dirty="0"/>
              <a:t>Diet</a:t>
            </a:r>
            <a:r>
              <a:rPr lang="en-IQ" sz="3600" dirty="0"/>
              <a:t>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9ADD-2A24-AA38-C986-5FB0B3659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800" b="1">
                <a:latin typeface="Times New Roman" pitchFamily="18" charset="0"/>
                <a:cs typeface="Times New Roman" pitchFamily="18" charset="0"/>
              </a:rPr>
              <a:t>Diet:</a:t>
            </a:r>
            <a:r>
              <a:rPr lang="en-GB" sz="1800">
                <a:latin typeface="Times New Roman" pitchFamily="18" charset="0"/>
                <a:cs typeface="Times New Roman" pitchFamily="18" charset="0"/>
              </a:rPr>
              <a:t> refers to what a person habitually </a:t>
            </a:r>
            <a:r>
              <a:rPr lang="en-GB" sz="1800" b="1">
                <a:latin typeface="Times New Roman" pitchFamily="18" charset="0"/>
                <a:cs typeface="Times New Roman" pitchFamily="18" charset="0"/>
              </a:rPr>
              <a:t>eats and drinks</a:t>
            </a:r>
            <a:r>
              <a:rPr lang="en-GB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GB" sz="180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800">
                <a:latin typeface="Times New Roman" pitchFamily="18" charset="0"/>
                <a:cs typeface="Times New Roman" pitchFamily="18" charset="0"/>
              </a:rPr>
              <a:t>The controlled or restricted consumption of food or drink for a particular purpose, e.g. to manage body weight.</a:t>
            </a:r>
          </a:p>
        </p:txBody>
      </p:sp>
    </p:spTree>
    <p:extLst>
      <p:ext uri="{BB962C8B-B14F-4D97-AF65-F5344CB8AC3E}">
        <p14:creationId xmlns:p14="http://schemas.microsoft.com/office/powerpoint/2010/main" val="142678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BFAF-773B-DF45-B77F-EA4ABD87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8A7C3-1404-3CD2-96A7-4C27437F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756229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itchFamily="18" charset="0"/>
              </a:rPr>
              <a:t>Food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: is any edible substance which when taken in the body (ingested) provides it with the necessary nutrients 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five food groups are: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1- Starchy carbohydrate: bread, pasta, rice, 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oat,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potato.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2- fruit and vegetables.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3-high protein foods: meat, fish, chicken, egg, cheese and legumes.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4- food rich in fat or oil.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5- Diary products and alternatives. </a:t>
            </a:r>
          </a:p>
          <a:p>
            <a:endParaRPr lang="en-IQ" dirty="0"/>
          </a:p>
        </p:txBody>
      </p:sp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000A8E5C-8318-7CD0-9773-DA31E006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857" y="1898273"/>
            <a:ext cx="4178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BF9D-2CC9-5D89-32EE-F987D5D9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Nutrients: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D6A0-0C7F-A67E-E07A-3FEDAA1D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285461"/>
            <a:ext cx="1181938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Nutrients: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Are chemical compounds in food that are used by the body to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properly and maintain health.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They provide body with </a:t>
            </a:r>
            <a:r>
              <a:rPr lang="en-GB" sz="28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contribute to </a:t>
            </a:r>
            <a:r>
              <a:rPr lang="en-GB" sz="28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body structure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8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regulate chemical processes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Essential Nutrients | BioNinja">
            <a:extLst>
              <a:ext uri="{FF2B5EF4-FFF2-40B4-BE49-F238E27FC236}">
                <a16:creationId xmlns:a16="http://schemas.microsoft.com/office/drawing/2014/main" id="{71607955-5367-F645-E655-5D2996B3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06" y="3957925"/>
            <a:ext cx="8510750" cy="27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79E13-31EC-4552-901B-816D43A7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777876"/>
            <a:ext cx="4029738" cy="1387601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Macronutrients</a:t>
            </a:r>
            <a:endParaRPr lang="en-IQ" sz="4000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8CBD-94AB-09A6-8ACF-13593122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0" y="2619248"/>
            <a:ext cx="4029739" cy="3784981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Refer to nutrients that are required in </a:t>
            </a:r>
            <a:r>
              <a:rPr lang="en-US" sz="20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large (gm) amounts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Three classes of macronutrients are carbohydrates, proteins and lipids.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are main sources of </a:t>
            </a:r>
            <a:r>
              <a:rPr lang="en-US" sz="20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provide essential nutrients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amino acids and essential fats.</a:t>
            </a:r>
          </a:p>
          <a:p>
            <a:endParaRPr lang="en-IQ" sz="1700" dirty="0"/>
          </a:p>
        </p:txBody>
      </p:sp>
      <p:pic>
        <p:nvPicPr>
          <p:cNvPr id="5122" name="Picture 2" descr="Know Your Macros-Why Macronutrients Are Key to Healthy Eating | Cedars-Sinai">
            <a:extLst>
              <a:ext uri="{FF2B5EF4-FFF2-40B4-BE49-F238E27FC236}">
                <a16:creationId xmlns:a16="http://schemas.microsoft.com/office/drawing/2014/main" id="{74A02854-F21B-4C4E-7454-47907D9D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132" y="1161289"/>
            <a:ext cx="7622439" cy="47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810</Words>
  <Application>Microsoft Macintosh PowerPoint</Application>
  <PresentationFormat>Widescreen</PresentationFormat>
  <Paragraphs>96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Frutiger W01</vt:lpstr>
      <vt:lpstr>Lato</vt:lpstr>
      <vt:lpstr>Times New Roman</vt:lpstr>
      <vt:lpstr>Office Theme</vt:lpstr>
      <vt:lpstr>PowerPoint Presentation</vt:lpstr>
      <vt:lpstr>Learning outcome (Syllabus)</vt:lpstr>
      <vt:lpstr>If you have question </vt:lpstr>
      <vt:lpstr>Grad </vt:lpstr>
      <vt:lpstr>Nutrition </vt:lpstr>
      <vt:lpstr>Diet </vt:lpstr>
      <vt:lpstr>Food </vt:lpstr>
      <vt:lpstr>Nutrients:</vt:lpstr>
      <vt:lpstr>Macronutrients</vt:lpstr>
      <vt:lpstr>Micronutrients</vt:lpstr>
      <vt:lpstr>Energy</vt:lpstr>
      <vt:lpstr>Calorie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Rasul</dc:creator>
  <cp:lastModifiedBy>Mohammed Rasul</cp:lastModifiedBy>
  <cp:revision>6</cp:revision>
  <dcterms:created xsi:type="dcterms:W3CDTF">2023-01-28T13:27:29Z</dcterms:created>
  <dcterms:modified xsi:type="dcterms:W3CDTF">2023-02-01T05:28:17Z</dcterms:modified>
</cp:coreProperties>
</file>