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7" r:id="rId2"/>
    <p:sldId id="266" r:id="rId3"/>
    <p:sldId id="265" r:id="rId4"/>
    <p:sldId id="286" r:id="rId5"/>
    <p:sldId id="267" r:id="rId6"/>
    <p:sldId id="287" r:id="rId7"/>
    <p:sldId id="269" r:id="rId8"/>
    <p:sldId id="270" r:id="rId9"/>
    <p:sldId id="271" r:id="rId10"/>
    <p:sldId id="272" r:id="rId11"/>
    <p:sldId id="273" r:id="rId12"/>
    <p:sldId id="274" r:id="rId13"/>
    <p:sldId id="275" r:id="rId14"/>
    <p:sldId id="276" r:id="rId15"/>
    <p:sldId id="277" r:id="rId16"/>
    <p:sldId id="278" r:id="rId17"/>
    <p:sldId id="279" r:id="rId18"/>
    <p:sldId id="289" r:id="rId19"/>
    <p:sldId id="288" r:id="rId20"/>
    <p:sldId id="290" r:id="rId21"/>
    <p:sldId id="280" r:id="rId22"/>
    <p:sldId id="285" r:id="rId23"/>
    <p:sldId id="281" r:id="rId24"/>
    <p:sldId id="282" r:id="rId25"/>
    <p:sldId id="283" r:id="rId26"/>
    <p:sldId id="284" r:id="rId27"/>
    <p:sldId id="268" r:id="rId28"/>
    <p:sldId id="264" r:id="rId29"/>
  </p:sldIdLst>
  <p:sldSz cx="12192000" cy="6858000"/>
  <p:notesSz cx="6858000" cy="9144000"/>
  <p:defaultText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07"/>
    <p:restoredTop sz="94650"/>
  </p:normalViewPr>
  <p:slideViewPr>
    <p:cSldViewPr snapToGrid="0">
      <p:cViewPr varScale="1">
        <p:scale>
          <a:sx n="112" d="100"/>
          <a:sy n="112" d="100"/>
        </p:scale>
        <p:origin x="224"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Q"/>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355CE4-2883-334D-AD27-5936EF1F5473}" type="datetimeFigureOut">
              <a:rPr lang="en-IQ" smtClean="0"/>
              <a:t>14/02/2023</a:t>
            </a:fld>
            <a:endParaRPr lang="en-IQ"/>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Q"/>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0B6EB3-4A43-FA4B-8677-1450F0293B7A}" type="slidenum">
              <a:rPr lang="en-IQ" smtClean="0"/>
              <a:t>‹#›</a:t>
            </a:fld>
            <a:endParaRPr lang="en-IQ"/>
          </a:p>
        </p:txBody>
      </p:sp>
    </p:spTree>
    <p:extLst>
      <p:ext uri="{BB962C8B-B14F-4D97-AF65-F5344CB8AC3E}">
        <p14:creationId xmlns:p14="http://schemas.microsoft.com/office/powerpoint/2010/main" val="2512624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iologyonline.com/dictionary/reduction"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biologyonline.com/dictionary/photosynthesis" TargetMode="External"/><Relationship Id="rId4" Type="http://schemas.openxmlformats.org/officeDocument/2006/relationships/hyperlink" Target="https://www.biologyonline.com/dictionary/respiratio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reducing and non reducing sugar </a:t>
            </a:r>
          </a:p>
          <a:p>
            <a:r>
              <a:rPr lang="en-US" dirty="0"/>
              <a:t>https://</a:t>
            </a:r>
            <a:r>
              <a:rPr lang="en-US" dirty="0" err="1"/>
              <a:t>www.biologyonline.com</a:t>
            </a:r>
            <a:r>
              <a:rPr lang="en-US" dirty="0"/>
              <a:t>/dictionary/reducing-sugar </a:t>
            </a:r>
          </a:p>
          <a:p>
            <a:endParaRPr lang="en-IQ" dirty="0"/>
          </a:p>
          <a:p>
            <a:pPr algn="l"/>
            <a:r>
              <a:rPr lang="en-US" b="0" i="0" dirty="0">
                <a:solidFill>
                  <a:srgbClr val="212529"/>
                </a:solidFill>
                <a:effectLst/>
                <a:latin typeface="Lato" panose="020F0502020204030203" pitchFamily="34" charset="0"/>
              </a:rPr>
              <a:t>The loss of electrons during a reaction of a molecule is called oxidation while the gain of single or multiple electrons is called </a:t>
            </a:r>
            <a:r>
              <a:rPr lang="en-US" b="0" i="0" u="none" strike="noStrike" dirty="0">
                <a:solidFill>
                  <a:srgbClr val="3A76C3"/>
                </a:solidFill>
                <a:effectLst/>
                <a:latin typeface="Lato" panose="020F0502020204030203" pitchFamily="34" charset="0"/>
                <a:hlinkClick r:id="rId3"/>
              </a:rPr>
              <a:t>reduction</a:t>
            </a:r>
            <a:r>
              <a:rPr lang="en-US" b="0" i="0" dirty="0">
                <a:solidFill>
                  <a:srgbClr val="212529"/>
                </a:solidFill>
                <a:effectLst/>
                <a:latin typeface="Lato" panose="020F0502020204030203" pitchFamily="34" charset="0"/>
              </a:rPr>
              <a:t>.</a:t>
            </a:r>
          </a:p>
          <a:p>
            <a:pPr algn="l"/>
            <a:r>
              <a:rPr lang="en-US" b="0" i="0" dirty="0">
                <a:solidFill>
                  <a:srgbClr val="212529"/>
                </a:solidFill>
                <a:effectLst/>
                <a:latin typeface="Lato" panose="020F0502020204030203" pitchFamily="34" charset="0"/>
              </a:rPr>
              <a:t>The oxidation and reduction reactions (also called </a:t>
            </a:r>
            <a:r>
              <a:rPr lang="en-US" b="0" i="1" dirty="0">
                <a:solidFill>
                  <a:srgbClr val="212529"/>
                </a:solidFill>
                <a:effectLst/>
                <a:latin typeface="Lato" panose="020F0502020204030203" pitchFamily="34" charset="0"/>
              </a:rPr>
              <a:t>redox reactions</a:t>
            </a:r>
            <a:r>
              <a:rPr lang="en-US" b="0" i="0" dirty="0">
                <a:solidFill>
                  <a:srgbClr val="212529"/>
                </a:solidFill>
                <a:effectLst/>
                <a:latin typeface="Lato" panose="020F0502020204030203" pitchFamily="34" charset="0"/>
              </a:rPr>
              <a:t>) are the chemical reactions in which the oxidation number of the chemical species that are taking part in the reaction changes. </a:t>
            </a:r>
          </a:p>
          <a:p>
            <a:pPr algn="l"/>
            <a:r>
              <a:rPr lang="en-US" b="0" i="0" dirty="0">
                <a:solidFill>
                  <a:srgbClr val="212529"/>
                </a:solidFill>
                <a:effectLst/>
                <a:latin typeface="Lato" panose="020F0502020204030203" pitchFamily="34" charset="0"/>
              </a:rPr>
              <a:t>The redox processes are the wide range of reactions that include the majority of the chemical and biological processes taking part around us. </a:t>
            </a:r>
          </a:p>
          <a:p>
            <a:pPr algn="l"/>
            <a:r>
              <a:rPr lang="en-US" b="0" i="0" dirty="0">
                <a:solidFill>
                  <a:srgbClr val="212529"/>
                </a:solidFill>
                <a:effectLst/>
                <a:latin typeface="Lato" panose="020F0502020204030203" pitchFamily="34" charset="0"/>
              </a:rPr>
              <a:t>Rusting and dissolution of the metals, browning of the fruits, fire reactions, </a:t>
            </a:r>
            <a:r>
              <a:rPr lang="en-US" b="0" i="0" u="none" strike="noStrike" dirty="0">
                <a:solidFill>
                  <a:srgbClr val="3A76C3"/>
                </a:solidFill>
                <a:effectLst/>
                <a:latin typeface="Lato" panose="020F0502020204030203" pitchFamily="34" charset="0"/>
                <a:hlinkClick r:id="rId4"/>
              </a:rPr>
              <a:t>respiration</a:t>
            </a:r>
            <a:r>
              <a:rPr lang="en-US" b="0" i="0" dirty="0">
                <a:solidFill>
                  <a:srgbClr val="212529"/>
                </a:solidFill>
                <a:effectLst/>
                <a:latin typeface="Lato" panose="020F0502020204030203" pitchFamily="34" charset="0"/>
              </a:rPr>
              <a:t> and the process of </a:t>
            </a:r>
            <a:r>
              <a:rPr lang="en-US" b="0" i="0" u="none" strike="noStrike" dirty="0">
                <a:solidFill>
                  <a:srgbClr val="3A76C3"/>
                </a:solidFill>
                <a:effectLst/>
                <a:latin typeface="Lato" panose="020F0502020204030203" pitchFamily="34" charset="0"/>
                <a:hlinkClick r:id="rId5"/>
              </a:rPr>
              <a:t>photosynthesis</a:t>
            </a:r>
            <a:r>
              <a:rPr lang="en-US" b="0" i="0" dirty="0">
                <a:solidFill>
                  <a:srgbClr val="212529"/>
                </a:solidFill>
                <a:effectLst/>
                <a:latin typeface="Lato" panose="020F0502020204030203" pitchFamily="34" charset="0"/>
              </a:rPr>
              <a:t> are all oxidation-reduction processes.</a:t>
            </a:r>
          </a:p>
          <a:p>
            <a:pPr algn="l"/>
            <a:r>
              <a:rPr lang="en-US" b="1" i="0" dirty="0">
                <a:solidFill>
                  <a:srgbClr val="212529"/>
                </a:solidFill>
                <a:effectLst/>
                <a:latin typeface="Lato" panose="020F0502020204030203" pitchFamily="34" charset="0"/>
              </a:rPr>
              <a:t>Oxygen atom Transfer:</a:t>
            </a:r>
            <a:endParaRPr lang="en-US" b="0" i="0" dirty="0">
              <a:solidFill>
                <a:srgbClr val="212529"/>
              </a:solidFill>
              <a:effectLst/>
              <a:latin typeface="Lato" panose="020F0502020204030203" pitchFamily="34" charset="0"/>
            </a:endParaRPr>
          </a:p>
          <a:p>
            <a:pPr algn="l"/>
            <a:r>
              <a:rPr lang="en-US" b="0" i="0" dirty="0">
                <a:solidFill>
                  <a:srgbClr val="212529"/>
                </a:solidFill>
                <a:effectLst/>
                <a:latin typeface="Lato" panose="020F0502020204030203" pitchFamily="34" charset="0"/>
              </a:rPr>
              <a:t>C+ 2H</a:t>
            </a:r>
            <a:r>
              <a:rPr lang="en-US" b="0" i="0" baseline="-25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O → CO</a:t>
            </a:r>
            <a:r>
              <a:rPr lang="en-US" b="0" i="0" baseline="-25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 + 2H</a:t>
            </a:r>
            <a:r>
              <a:rPr lang="en-US" b="0" i="0" baseline="-25000" dirty="0">
                <a:solidFill>
                  <a:srgbClr val="212529"/>
                </a:solidFill>
                <a:effectLst/>
                <a:latin typeface="Lato" panose="020F0502020204030203" pitchFamily="34" charset="0"/>
              </a:rPr>
              <a:t>2</a:t>
            </a:r>
            <a:endParaRPr lang="en-US" b="0" i="0" dirty="0">
              <a:solidFill>
                <a:srgbClr val="212529"/>
              </a:solidFill>
              <a:effectLst/>
              <a:latin typeface="Lato" panose="020F0502020204030203" pitchFamily="34" charset="0"/>
            </a:endParaRPr>
          </a:p>
          <a:p>
            <a:pPr algn="l"/>
            <a:r>
              <a:rPr lang="en-US" b="1" i="0" dirty="0">
                <a:solidFill>
                  <a:srgbClr val="212529"/>
                </a:solidFill>
                <a:effectLst/>
                <a:latin typeface="Lato" panose="020F0502020204030203" pitchFamily="34" charset="0"/>
              </a:rPr>
              <a:t>Hydrogen atom Transfer:</a:t>
            </a:r>
            <a:endParaRPr lang="en-US" b="0" i="0" dirty="0">
              <a:solidFill>
                <a:srgbClr val="212529"/>
              </a:solidFill>
              <a:effectLst/>
              <a:latin typeface="Lato" panose="020F0502020204030203" pitchFamily="34" charset="0"/>
            </a:endParaRPr>
          </a:p>
          <a:p>
            <a:pPr algn="l"/>
            <a:r>
              <a:rPr lang="en-US" b="0" i="0" dirty="0">
                <a:solidFill>
                  <a:srgbClr val="212529"/>
                </a:solidFill>
                <a:effectLst/>
                <a:latin typeface="Lato" panose="020F0502020204030203" pitchFamily="34" charset="0"/>
              </a:rPr>
              <a:t>N</a:t>
            </a:r>
            <a:r>
              <a:rPr lang="en-US" b="0" i="0" baseline="-25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H</a:t>
            </a:r>
            <a:r>
              <a:rPr lang="en-US" b="0" i="0" baseline="-25000" dirty="0">
                <a:solidFill>
                  <a:srgbClr val="212529"/>
                </a:solidFill>
                <a:effectLst/>
                <a:latin typeface="Lato" panose="020F0502020204030203" pitchFamily="34" charset="0"/>
              </a:rPr>
              <a:t>4</a:t>
            </a:r>
            <a:r>
              <a:rPr lang="en-US" b="0" i="0" dirty="0">
                <a:solidFill>
                  <a:srgbClr val="212529"/>
                </a:solidFill>
                <a:effectLst/>
                <a:latin typeface="Lato" panose="020F0502020204030203" pitchFamily="34" charset="0"/>
              </a:rPr>
              <a:t>+ O</a:t>
            </a:r>
            <a:r>
              <a:rPr lang="en-US" b="0" i="0" baseline="-25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 → N</a:t>
            </a:r>
            <a:r>
              <a:rPr lang="en-US" b="0" i="0" baseline="-25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+ 2H</a:t>
            </a:r>
            <a:r>
              <a:rPr lang="en-US" b="0" i="0" baseline="-25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O</a:t>
            </a:r>
          </a:p>
          <a:p>
            <a:pPr algn="l"/>
            <a:r>
              <a:rPr lang="en-US" b="1" i="0" dirty="0">
                <a:solidFill>
                  <a:srgbClr val="212529"/>
                </a:solidFill>
                <a:effectLst/>
                <a:latin typeface="Lato" panose="020F0502020204030203" pitchFamily="34" charset="0"/>
              </a:rPr>
              <a:t>Electron Transfer:</a:t>
            </a:r>
            <a:endParaRPr lang="en-US" b="0" i="0" dirty="0">
              <a:solidFill>
                <a:srgbClr val="212529"/>
              </a:solidFill>
              <a:effectLst/>
              <a:latin typeface="Lato" panose="020F0502020204030203" pitchFamily="34" charset="0"/>
            </a:endParaRPr>
          </a:p>
          <a:p>
            <a:pPr algn="l"/>
            <a:r>
              <a:rPr lang="en-US" b="0" i="0" dirty="0">
                <a:solidFill>
                  <a:srgbClr val="212529"/>
                </a:solidFill>
                <a:effectLst/>
                <a:latin typeface="Lato" panose="020F0502020204030203" pitchFamily="34" charset="0"/>
              </a:rPr>
              <a:t>Zn + Cu</a:t>
            </a:r>
            <a:r>
              <a:rPr lang="en-US" b="0" i="0" baseline="30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 → Zn</a:t>
            </a:r>
            <a:r>
              <a:rPr lang="en-US" b="0" i="0" baseline="30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 + Cu</a:t>
            </a:r>
          </a:p>
          <a:p>
            <a:endParaRPr lang="en-IQ" dirty="0"/>
          </a:p>
        </p:txBody>
      </p:sp>
      <p:sp>
        <p:nvSpPr>
          <p:cNvPr id="4" name="Slide Number Placeholder 3"/>
          <p:cNvSpPr>
            <a:spLocks noGrp="1"/>
          </p:cNvSpPr>
          <p:nvPr>
            <p:ph type="sldNum" sz="quarter" idx="5"/>
          </p:nvPr>
        </p:nvSpPr>
        <p:spPr/>
        <p:txBody>
          <a:bodyPr/>
          <a:lstStyle/>
          <a:p>
            <a:fld id="{BF317DC1-B6BF-C746-BD2A-A639CFB56E37}" type="slidenum">
              <a:rPr lang="en-IQ" smtClean="0"/>
              <a:t>1</a:t>
            </a:fld>
            <a:endParaRPr lang="en-IQ"/>
          </a:p>
        </p:txBody>
      </p:sp>
    </p:spTree>
    <p:extLst>
      <p:ext uri="{BB962C8B-B14F-4D97-AF65-F5344CB8AC3E}">
        <p14:creationId xmlns:p14="http://schemas.microsoft.com/office/powerpoint/2010/main" val="2275305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Q" dirty="0"/>
          </a:p>
        </p:txBody>
      </p:sp>
      <p:sp>
        <p:nvSpPr>
          <p:cNvPr id="4" name="Slide Number Placeholder 3"/>
          <p:cNvSpPr>
            <a:spLocks noGrp="1"/>
          </p:cNvSpPr>
          <p:nvPr>
            <p:ph type="sldNum" sz="quarter" idx="5"/>
          </p:nvPr>
        </p:nvSpPr>
        <p:spPr/>
        <p:txBody>
          <a:bodyPr/>
          <a:lstStyle/>
          <a:p>
            <a:fld id="{900B6EB3-4A43-FA4B-8677-1450F0293B7A}" type="slidenum">
              <a:rPr lang="en-IQ" smtClean="0"/>
              <a:t>15</a:t>
            </a:fld>
            <a:endParaRPr lang="en-IQ"/>
          </a:p>
        </p:txBody>
      </p:sp>
    </p:spTree>
    <p:extLst>
      <p:ext uri="{BB962C8B-B14F-4D97-AF65-F5344CB8AC3E}">
        <p14:creationId xmlns:p14="http://schemas.microsoft.com/office/powerpoint/2010/main" val="2168996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IQ" dirty="0"/>
              <a:t>mount of calories needed for all daily functions.</a:t>
            </a:r>
          </a:p>
          <a:p>
            <a:r>
              <a:rPr lang="en-US" dirty="0"/>
              <a:t>I</a:t>
            </a:r>
            <a:r>
              <a:rPr lang="en-IQ" dirty="0"/>
              <a:t>ncluding energy requires for vital and physical acitivites. </a:t>
            </a:r>
          </a:p>
          <a:p>
            <a:endParaRPr lang="en-IQ" dirty="0"/>
          </a:p>
        </p:txBody>
      </p:sp>
      <p:sp>
        <p:nvSpPr>
          <p:cNvPr id="4" name="Slide Number Placeholder 3"/>
          <p:cNvSpPr>
            <a:spLocks noGrp="1"/>
          </p:cNvSpPr>
          <p:nvPr>
            <p:ph type="sldNum" sz="quarter" idx="5"/>
          </p:nvPr>
        </p:nvSpPr>
        <p:spPr/>
        <p:txBody>
          <a:bodyPr/>
          <a:lstStyle/>
          <a:p>
            <a:fld id="{900B6EB3-4A43-FA4B-8677-1450F0293B7A}" type="slidenum">
              <a:rPr lang="en-IQ" smtClean="0"/>
              <a:t>16</a:t>
            </a:fld>
            <a:endParaRPr lang="en-IQ"/>
          </a:p>
        </p:txBody>
      </p:sp>
    </p:spTree>
    <p:extLst>
      <p:ext uri="{BB962C8B-B14F-4D97-AF65-F5344CB8AC3E}">
        <p14:creationId xmlns:p14="http://schemas.microsoft.com/office/powerpoint/2010/main" val="1109007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[Note: The joule (J) is a unit of energy widely used in countries other than the United States. One </a:t>
            </a:r>
            <a:r>
              <a:rPr lang="en-US" dirty="0" err="1"/>
              <a:t>cal</a:t>
            </a:r>
            <a:r>
              <a:rPr lang="en-US" dirty="0"/>
              <a:t> = 4.2 J; 1 kcal (1 Cal, 1 food calorie) = 4.2 kJ. For uniformity, many scientists are promoting the use of joules rather than calories in the United States. However, kcal still predominates and is used throughout this text.]</a:t>
            </a:r>
            <a:endParaRPr lang="en-IQ" dirty="0"/>
          </a:p>
          <a:p>
            <a:endParaRPr lang="en-IQ" dirty="0"/>
          </a:p>
        </p:txBody>
      </p:sp>
      <p:sp>
        <p:nvSpPr>
          <p:cNvPr id="4" name="Slide Number Placeholder 3"/>
          <p:cNvSpPr>
            <a:spLocks noGrp="1"/>
          </p:cNvSpPr>
          <p:nvPr>
            <p:ph type="sldNum" sz="quarter" idx="5"/>
          </p:nvPr>
        </p:nvSpPr>
        <p:spPr/>
        <p:txBody>
          <a:bodyPr/>
          <a:lstStyle/>
          <a:p>
            <a:fld id="{900B6EB3-4A43-FA4B-8677-1450F0293B7A}" type="slidenum">
              <a:rPr lang="en-IQ" smtClean="0"/>
              <a:t>17</a:t>
            </a:fld>
            <a:endParaRPr lang="en-IQ"/>
          </a:p>
        </p:txBody>
      </p:sp>
    </p:spTree>
    <p:extLst>
      <p:ext uri="{BB962C8B-B14F-4D97-AF65-F5344CB8AC3E}">
        <p14:creationId xmlns:p14="http://schemas.microsoft.com/office/powerpoint/2010/main" val="379475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919FF-45F7-E451-0A5A-505CCA73EA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Q"/>
          </a:p>
        </p:txBody>
      </p:sp>
      <p:sp>
        <p:nvSpPr>
          <p:cNvPr id="3" name="Subtitle 2">
            <a:extLst>
              <a:ext uri="{FF2B5EF4-FFF2-40B4-BE49-F238E27FC236}">
                <a16:creationId xmlns:a16="http://schemas.microsoft.com/office/drawing/2014/main" id="{A2C9CD42-66CA-665B-1CFB-4CA39B6468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Q"/>
          </a:p>
        </p:txBody>
      </p:sp>
      <p:sp>
        <p:nvSpPr>
          <p:cNvPr id="4" name="Date Placeholder 3">
            <a:extLst>
              <a:ext uri="{FF2B5EF4-FFF2-40B4-BE49-F238E27FC236}">
                <a16:creationId xmlns:a16="http://schemas.microsoft.com/office/drawing/2014/main" id="{7FFCA94F-2C47-2063-712A-A54A95DE8349}"/>
              </a:ext>
            </a:extLst>
          </p:cNvPr>
          <p:cNvSpPr>
            <a:spLocks noGrp="1"/>
          </p:cNvSpPr>
          <p:nvPr>
            <p:ph type="dt" sz="half" idx="10"/>
          </p:nvPr>
        </p:nvSpPr>
        <p:spPr/>
        <p:txBody>
          <a:bodyPr/>
          <a:lstStyle/>
          <a:p>
            <a:fld id="{934C1372-771A-EC43-B32A-2DE3800FE8D4}" type="datetimeFigureOut">
              <a:rPr lang="en-IQ" smtClean="0"/>
              <a:t>14/02/2023</a:t>
            </a:fld>
            <a:endParaRPr lang="en-IQ"/>
          </a:p>
        </p:txBody>
      </p:sp>
      <p:sp>
        <p:nvSpPr>
          <p:cNvPr id="5" name="Footer Placeholder 4">
            <a:extLst>
              <a:ext uri="{FF2B5EF4-FFF2-40B4-BE49-F238E27FC236}">
                <a16:creationId xmlns:a16="http://schemas.microsoft.com/office/drawing/2014/main" id="{4E71E16E-9EDA-1EE4-83D2-5E5CF4599192}"/>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F280FD58-1509-7761-BF0F-35CAB908F4B4}"/>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1404744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E879E-A198-C01C-2BD1-439EC19F4C70}"/>
              </a:ext>
            </a:extLst>
          </p:cNvPr>
          <p:cNvSpPr>
            <a:spLocks noGrp="1"/>
          </p:cNvSpPr>
          <p:nvPr>
            <p:ph type="title"/>
          </p:nvPr>
        </p:nvSpPr>
        <p:spPr/>
        <p:txBody>
          <a:bodyPr/>
          <a:lstStyle/>
          <a:p>
            <a:r>
              <a:rPr lang="en-US"/>
              <a:t>Click to edit Master title style</a:t>
            </a:r>
            <a:endParaRPr lang="en-IQ"/>
          </a:p>
        </p:txBody>
      </p:sp>
      <p:sp>
        <p:nvSpPr>
          <p:cNvPr id="3" name="Vertical Text Placeholder 2">
            <a:extLst>
              <a:ext uri="{FF2B5EF4-FFF2-40B4-BE49-F238E27FC236}">
                <a16:creationId xmlns:a16="http://schemas.microsoft.com/office/drawing/2014/main" id="{3A8E1691-A0A7-CBA2-A24D-5EE1C3F0F8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623CBCE8-77D3-F767-9013-EBAFF74B8B29}"/>
              </a:ext>
            </a:extLst>
          </p:cNvPr>
          <p:cNvSpPr>
            <a:spLocks noGrp="1"/>
          </p:cNvSpPr>
          <p:nvPr>
            <p:ph type="dt" sz="half" idx="10"/>
          </p:nvPr>
        </p:nvSpPr>
        <p:spPr/>
        <p:txBody>
          <a:bodyPr/>
          <a:lstStyle/>
          <a:p>
            <a:fld id="{934C1372-771A-EC43-B32A-2DE3800FE8D4}" type="datetimeFigureOut">
              <a:rPr lang="en-IQ" smtClean="0"/>
              <a:t>14/02/2023</a:t>
            </a:fld>
            <a:endParaRPr lang="en-IQ"/>
          </a:p>
        </p:txBody>
      </p:sp>
      <p:sp>
        <p:nvSpPr>
          <p:cNvPr id="5" name="Footer Placeholder 4">
            <a:extLst>
              <a:ext uri="{FF2B5EF4-FFF2-40B4-BE49-F238E27FC236}">
                <a16:creationId xmlns:a16="http://schemas.microsoft.com/office/drawing/2014/main" id="{A315F8B6-AC9F-DA61-909D-9C442B5D9292}"/>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91EE1C98-151F-575F-1650-0573F092643C}"/>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3213320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58472C-1EA4-6EC0-8BC8-C26C4D95B3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Q"/>
          </a:p>
        </p:txBody>
      </p:sp>
      <p:sp>
        <p:nvSpPr>
          <p:cNvPr id="3" name="Vertical Text Placeholder 2">
            <a:extLst>
              <a:ext uri="{FF2B5EF4-FFF2-40B4-BE49-F238E27FC236}">
                <a16:creationId xmlns:a16="http://schemas.microsoft.com/office/drawing/2014/main" id="{35B79198-9619-F1AD-0B0D-FA1AFAEB6D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2C0DB1AA-08CC-CA7A-A95D-321A9242B728}"/>
              </a:ext>
            </a:extLst>
          </p:cNvPr>
          <p:cNvSpPr>
            <a:spLocks noGrp="1"/>
          </p:cNvSpPr>
          <p:nvPr>
            <p:ph type="dt" sz="half" idx="10"/>
          </p:nvPr>
        </p:nvSpPr>
        <p:spPr/>
        <p:txBody>
          <a:bodyPr/>
          <a:lstStyle/>
          <a:p>
            <a:fld id="{934C1372-771A-EC43-B32A-2DE3800FE8D4}" type="datetimeFigureOut">
              <a:rPr lang="en-IQ" smtClean="0"/>
              <a:t>14/02/2023</a:t>
            </a:fld>
            <a:endParaRPr lang="en-IQ"/>
          </a:p>
        </p:txBody>
      </p:sp>
      <p:sp>
        <p:nvSpPr>
          <p:cNvPr id="5" name="Footer Placeholder 4">
            <a:extLst>
              <a:ext uri="{FF2B5EF4-FFF2-40B4-BE49-F238E27FC236}">
                <a16:creationId xmlns:a16="http://schemas.microsoft.com/office/drawing/2014/main" id="{E94AFC99-F92E-ABF8-38C7-A1D6CF10D43E}"/>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516B509B-FC2A-DD87-13EE-EC517A190086}"/>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648171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C91B7-1449-80F5-F6FC-65126CC49B39}"/>
              </a:ext>
            </a:extLst>
          </p:cNvPr>
          <p:cNvSpPr>
            <a:spLocks noGrp="1"/>
          </p:cNvSpPr>
          <p:nvPr>
            <p:ph type="title"/>
          </p:nvPr>
        </p:nvSpPr>
        <p:spPr>
          <a:xfrm>
            <a:off x="188843" y="223354"/>
            <a:ext cx="10515600" cy="1062107"/>
          </a:xfrm>
        </p:spPr>
        <p:txBody>
          <a:bodyPr>
            <a:normAutofit/>
          </a:bodyPr>
          <a:lstStyle>
            <a:lvl1pPr>
              <a:defRPr sz="5400" b="1">
                <a:solidFill>
                  <a:srgbClr val="C00000"/>
                </a:solidFill>
              </a:defRPr>
            </a:lvl1pPr>
          </a:lstStyle>
          <a:p>
            <a:r>
              <a:rPr lang="en-US" dirty="0"/>
              <a:t>Click to edit Master title style</a:t>
            </a:r>
            <a:endParaRPr lang="en-IQ" dirty="0"/>
          </a:p>
        </p:txBody>
      </p:sp>
      <p:sp>
        <p:nvSpPr>
          <p:cNvPr id="3" name="Content Placeholder 2">
            <a:extLst>
              <a:ext uri="{FF2B5EF4-FFF2-40B4-BE49-F238E27FC236}">
                <a16:creationId xmlns:a16="http://schemas.microsoft.com/office/drawing/2014/main" id="{0A17258A-C9EA-E8D4-2E3B-A44C314E4F3D}"/>
              </a:ext>
            </a:extLst>
          </p:cNvPr>
          <p:cNvSpPr>
            <a:spLocks noGrp="1"/>
          </p:cNvSpPr>
          <p:nvPr>
            <p:ph idx="1"/>
          </p:nvPr>
        </p:nvSpPr>
        <p:spPr>
          <a:xfrm>
            <a:off x="188843" y="164665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FD535424-7483-7D6B-4CDF-DFBE141AD3C5}"/>
              </a:ext>
            </a:extLst>
          </p:cNvPr>
          <p:cNvSpPr>
            <a:spLocks noGrp="1"/>
          </p:cNvSpPr>
          <p:nvPr>
            <p:ph type="dt" sz="half" idx="10"/>
          </p:nvPr>
        </p:nvSpPr>
        <p:spPr/>
        <p:txBody>
          <a:bodyPr/>
          <a:lstStyle/>
          <a:p>
            <a:fld id="{934C1372-771A-EC43-B32A-2DE3800FE8D4}" type="datetimeFigureOut">
              <a:rPr lang="en-IQ" smtClean="0"/>
              <a:t>14/02/2023</a:t>
            </a:fld>
            <a:endParaRPr lang="en-IQ"/>
          </a:p>
        </p:txBody>
      </p:sp>
      <p:sp>
        <p:nvSpPr>
          <p:cNvPr id="5" name="Footer Placeholder 4">
            <a:extLst>
              <a:ext uri="{FF2B5EF4-FFF2-40B4-BE49-F238E27FC236}">
                <a16:creationId xmlns:a16="http://schemas.microsoft.com/office/drawing/2014/main" id="{F46181E7-9722-B82B-A2A7-3961897E32D6}"/>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CD5746F6-04CF-5C76-245F-E661D888CB15}"/>
              </a:ext>
            </a:extLst>
          </p:cNvPr>
          <p:cNvSpPr>
            <a:spLocks noGrp="1"/>
          </p:cNvSpPr>
          <p:nvPr>
            <p:ph type="sldNum" sz="quarter" idx="12"/>
          </p:nvPr>
        </p:nvSpPr>
        <p:spPr/>
        <p:txBody>
          <a:bodyPr/>
          <a:lstStyle/>
          <a:p>
            <a:fld id="{1CD52EAD-0E8D-684D-AB52-B60ECF7DA0AC}" type="slidenum">
              <a:rPr lang="en-IQ" smtClean="0"/>
              <a:t>‹#›</a:t>
            </a:fld>
            <a:endParaRPr lang="en-IQ"/>
          </a:p>
        </p:txBody>
      </p:sp>
      <p:pic>
        <p:nvPicPr>
          <p:cNvPr id="7" name="Picture 2" descr="PIS System - TIU">
            <a:extLst>
              <a:ext uri="{FF2B5EF4-FFF2-40B4-BE49-F238E27FC236}">
                <a16:creationId xmlns:a16="http://schemas.microsoft.com/office/drawing/2014/main" id="{7AABF195-D132-AB9C-B9E5-B9EBD40B1D5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84690" y="-137839"/>
            <a:ext cx="1819345" cy="1637751"/>
          </a:xfrm>
          <a:prstGeom prst="rect">
            <a:avLst/>
          </a:prstGeom>
          <a:noFill/>
          <a:extLst>
            <a:ext uri="{909E8E84-426E-40DD-AFC4-6F175D3DCCD1}">
              <a14:hiddenFill xmlns:a14="http://schemas.microsoft.com/office/drawing/2010/main">
                <a:solidFill>
                  <a:srgbClr val="FFFFFF"/>
                </a:solidFill>
              </a14:hiddenFill>
            </a:ext>
          </a:extLst>
        </p:spPr>
      </p:pic>
      <p:sp>
        <p:nvSpPr>
          <p:cNvPr id="8" name="Pentagon 7">
            <a:extLst>
              <a:ext uri="{FF2B5EF4-FFF2-40B4-BE49-F238E27FC236}">
                <a16:creationId xmlns:a16="http://schemas.microsoft.com/office/drawing/2014/main" id="{BAF7F7D2-1435-79CA-B446-0E8A52B19128}"/>
              </a:ext>
            </a:extLst>
          </p:cNvPr>
          <p:cNvSpPr/>
          <p:nvPr userDrawn="1"/>
        </p:nvSpPr>
        <p:spPr>
          <a:xfrm flipV="1">
            <a:off x="0" y="1285461"/>
            <a:ext cx="11118574" cy="45719"/>
          </a:xfrm>
          <a:prstGeom prst="homePlate">
            <a:avLst>
              <a:gd name="adj" fmla="val 92789"/>
            </a:avLst>
          </a:prstGeom>
          <a:solidFill>
            <a:schemeClr val="accent1">
              <a:lumMod val="60000"/>
              <a:lumOff val="40000"/>
            </a:schemeClr>
          </a:solidFill>
          <a:ln>
            <a:solidFill>
              <a:schemeClr val="tx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Q"/>
          </a:p>
        </p:txBody>
      </p:sp>
    </p:spTree>
    <p:extLst>
      <p:ext uri="{BB962C8B-B14F-4D97-AF65-F5344CB8AC3E}">
        <p14:creationId xmlns:p14="http://schemas.microsoft.com/office/powerpoint/2010/main" val="1641791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B2611-FD12-B149-B737-0780242058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Q"/>
          </a:p>
        </p:txBody>
      </p:sp>
      <p:sp>
        <p:nvSpPr>
          <p:cNvPr id="3" name="Text Placeholder 2">
            <a:extLst>
              <a:ext uri="{FF2B5EF4-FFF2-40B4-BE49-F238E27FC236}">
                <a16:creationId xmlns:a16="http://schemas.microsoft.com/office/drawing/2014/main" id="{13F7BF88-924E-05C9-934F-C88D671736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1CCF22-E102-9958-FE0F-018353F071B1}"/>
              </a:ext>
            </a:extLst>
          </p:cNvPr>
          <p:cNvSpPr>
            <a:spLocks noGrp="1"/>
          </p:cNvSpPr>
          <p:nvPr>
            <p:ph type="dt" sz="half" idx="10"/>
          </p:nvPr>
        </p:nvSpPr>
        <p:spPr/>
        <p:txBody>
          <a:bodyPr/>
          <a:lstStyle/>
          <a:p>
            <a:fld id="{934C1372-771A-EC43-B32A-2DE3800FE8D4}" type="datetimeFigureOut">
              <a:rPr lang="en-IQ" smtClean="0"/>
              <a:t>14/02/2023</a:t>
            </a:fld>
            <a:endParaRPr lang="en-IQ"/>
          </a:p>
        </p:txBody>
      </p:sp>
      <p:sp>
        <p:nvSpPr>
          <p:cNvPr id="5" name="Footer Placeholder 4">
            <a:extLst>
              <a:ext uri="{FF2B5EF4-FFF2-40B4-BE49-F238E27FC236}">
                <a16:creationId xmlns:a16="http://schemas.microsoft.com/office/drawing/2014/main" id="{291862CB-5EBC-961F-C5C3-53FB6E9DA3A7}"/>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A7BF1598-D986-2087-E470-B2CE0B844D53}"/>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283965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C0E88-87EA-7A38-F43D-97EDD02A5FD7}"/>
              </a:ext>
            </a:extLst>
          </p:cNvPr>
          <p:cNvSpPr>
            <a:spLocks noGrp="1"/>
          </p:cNvSpPr>
          <p:nvPr>
            <p:ph type="title"/>
          </p:nvPr>
        </p:nvSpPr>
        <p:spPr/>
        <p:txBody>
          <a:bodyPr/>
          <a:lstStyle/>
          <a:p>
            <a:r>
              <a:rPr lang="en-US"/>
              <a:t>Click to edit Master title style</a:t>
            </a:r>
            <a:endParaRPr lang="en-IQ"/>
          </a:p>
        </p:txBody>
      </p:sp>
      <p:sp>
        <p:nvSpPr>
          <p:cNvPr id="3" name="Content Placeholder 2">
            <a:extLst>
              <a:ext uri="{FF2B5EF4-FFF2-40B4-BE49-F238E27FC236}">
                <a16:creationId xmlns:a16="http://schemas.microsoft.com/office/drawing/2014/main" id="{40AD4432-803F-3C88-6F01-FB04BE4504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Content Placeholder 3">
            <a:extLst>
              <a:ext uri="{FF2B5EF4-FFF2-40B4-BE49-F238E27FC236}">
                <a16:creationId xmlns:a16="http://schemas.microsoft.com/office/drawing/2014/main" id="{3ED3B5C8-3888-10BA-F4B7-157080513C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5" name="Date Placeholder 4">
            <a:extLst>
              <a:ext uri="{FF2B5EF4-FFF2-40B4-BE49-F238E27FC236}">
                <a16:creationId xmlns:a16="http://schemas.microsoft.com/office/drawing/2014/main" id="{9D3C1DE1-725D-C9EE-064B-561BE77CB10F}"/>
              </a:ext>
            </a:extLst>
          </p:cNvPr>
          <p:cNvSpPr>
            <a:spLocks noGrp="1"/>
          </p:cNvSpPr>
          <p:nvPr>
            <p:ph type="dt" sz="half" idx="10"/>
          </p:nvPr>
        </p:nvSpPr>
        <p:spPr/>
        <p:txBody>
          <a:bodyPr/>
          <a:lstStyle/>
          <a:p>
            <a:fld id="{934C1372-771A-EC43-B32A-2DE3800FE8D4}" type="datetimeFigureOut">
              <a:rPr lang="en-IQ" smtClean="0"/>
              <a:t>14/02/2023</a:t>
            </a:fld>
            <a:endParaRPr lang="en-IQ"/>
          </a:p>
        </p:txBody>
      </p:sp>
      <p:sp>
        <p:nvSpPr>
          <p:cNvPr id="6" name="Footer Placeholder 5">
            <a:extLst>
              <a:ext uri="{FF2B5EF4-FFF2-40B4-BE49-F238E27FC236}">
                <a16:creationId xmlns:a16="http://schemas.microsoft.com/office/drawing/2014/main" id="{AE301079-FCF0-BBD4-4241-A9665F47FFC7}"/>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1016305D-DDCD-29FB-FA91-0F57DA909EC2}"/>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1058073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3A4C-F04A-153E-F811-785FCFC6037E}"/>
              </a:ext>
            </a:extLst>
          </p:cNvPr>
          <p:cNvSpPr>
            <a:spLocks noGrp="1"/>
          </p:cNvSpPr>
          <p:nvPr>
            <p:ph type="title"/>
          </p:nvPr>
        </p:nvSpPr>
        <p:spPr>
          <a:xfrm>
            <a:off x="839788" y="365125"/>
            <a:ext cx="10515600" cy="1325563"/>
          </a:xfrm>
        </p:spPr>
        <p:txBody>
          <a:bodyPr/>
          <a:lstStyle/>
          <a:p>
            <a:r>
              <a:rPr lang="en-US"/>
              <a:t>Click to edit Master title style</a:t>
            </a:r>
            <a:endParaRPr lang="en-IQ"/>
          </a:p>
        </p:txBody>
      </p:sp>
      <p:sp>
        <p:nvSpPr>
          <p:cNvPr id="3" name="Text Placeholder 2">
            <a:extLst>
              <a:ext uri="{FF2B5EF4-FFF2-40B4-BE49-F238E27FC236}">
                <a16:creationId xmlns:a16="http://schemas.microsoft.com/office/drawing/2014/main" id="{52815C6A-68F2-E3E9-A84B-3026CAFE15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A283B2-389F-EA23-6B31-1A421275E2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5" name="Text Placeholder 4">
            <a:extLst>
              <a:ext uri="{FF2B5EF4-FFF2-40B4-BE49-F238E27FC236}">
                <a16:creationId xmlns:a16="http://schemas.microsoft.com/office/drawing/2014/main" id="{A1261D3B-B754-EB4F-B8A2-1DACA06503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A9CC99-DE90-DA04-6019-1B88B99237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7" name="Date Placeholder 6">
            <a:extLst>
              <a:ext uri="{FF2B5EF4-FFF2-40B4-BE49-F238E27FC236}">
                <a16:creationId xmlns:a16="http://schemas.microsoft.com/office/drawing/2014/main" id="{97CD840B-86F7-E7F3-E9B8-CB25A75F3359}"/>
              </a:ext>
            </a:extLst>
          </p:cNvPr>
          <p:cNvSpPr>
            <a:spLocks noGrp="1"/>
          </p:cNvSpPr>
          <p:nvPr>
            <p:ph type="dt" sz="half" idx="10"/>
          </p:nvPr>
        </p:nvSpPr>
        <p:spPr/>
        <p:txBody>
          <a:bodyPr/>
          <a:lstStyle/>
          <a:p>
            <a:fld id="{934C1372-771A-EC43-B32A-2DE3800FE8D4}" type="datetimeFigureOut">
              <a:rPr lang="en-IQ" smtClean="0"/>
              <a:t>14/02/2023</a:t>
            </a:fld>
            <a:endParaRPr lang="en-IQ"/>
          </a:p>
        </p:txBody>
      </p:sp>
      <p:sp>
        <p:nvSpPr>
          <p:cNvPr id="8" name="Footer Placeholder 7">
            <a:extLst>
              <a:ext uri="{FF2B5EF4-FFF2-40B4-BE49-F238E27FC236}">
                <a16:creationId xmlns:a16="http://schemas.microsoft.com/office/drawing/2014/main" id="{4ACFB1CC-61CD-8F43-1F6E-E5DB85DA6BD6}"/>
              </a:ext>
            </a:extLst>
          </p:cNvPr>
          <p:cNvSpPr>
            <a:spLocks noGrp="1"/>
          </p:cNvSpPr>
          <p:nvPr>
            <p:ph type="ftr" sz="quarter" idx="11"/>
          </p:nvPr>
        </p:nvSpPr>
        <p:spPr/>
        <p:txBody>
          <a:bodyPr/>
          <a:lstStyle/>
          <a:p>
            <a:endParaRPr lang="en-IQ"/>
          </a:p>
        </p:txBody>
      </p:sp>
      <p:sp>
        <p:nvSpPr>
          <p:cNvPr id="9" name="Slide Number Placeholder 8">
            <a:extLst>
              <a:ext uri="{FF2B5EF4-FFF2-40B4-BE49-F238E27FC236}">
                <a16:creationId xmlns:a16="http://schemas.microsoft.com/office/drawing/2014/main" id="{7616E4C5-2E4F-AD72-9A33-76E80526C9B7}"/>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3401668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AB4CF-B354-7D61-BA79-E80281138227}"/>
              </a:ext>
            </a:extLst>
          </p:cNvPr>
          <p:cNvSpPr>
            <a:spLocks noGrp="1"/>
          </p:cNvSpPr>
          <p:nvPr>
            <p:ph type="title"/>
          </p:nvPr>
        </p:nvSpPr>
        <p:spPr/>
        <p:txBody>
          <a:bodyPr/>
          <a:lstStyle/>
          <a:p>
            <a:r>
              <a:rPr lang="en-US"/>
              <a:t>Click to edit Master title style</a:t>
            </a:r>
            <a:endParaRPr lang="en-IQ"/>
          </a:p>
        </p:txBody>
      </p:sp>
      <p:sp>
        <p:nvSpPr>
          <p:cNvPr id="3" name="Date Placeholder 2">
            <a:extLst>
              <a:ext uri="{FF2B5EF4-FFF2-40B4-BE49-F238E27FC236}">
                <a16:creationId xmlns:a16="http://schemas.microsoft.com/office/drawing/2014/main" id="{068E653C-316E-074D-B3B6-BDFDA0A97B8D}"/>
              </a:ext>
            </a:extLst>
          </p:cNvPr>
          <p:cNvSpPr>
            <a:spLocks noGrp="1"/>
          </p:cNvSpPr>
          <p:nvPr>
            <p:ph type="dt" sz="half" idx="10"/>
          </p:nvPr>
        </p:nvSpPr>
        <p:spPr/>
        <p:txBody>
          <a:bodyPr/>
          <a:lstStyle/>
          <a:p>
            <a:fld id="{934C1372-771A-EC43-B32A-2DE3800FE8D4}" type="datetimeFigureOut">
              <a:rPr lang="en-IQ" smtClean="0"/>
              <a:t>14/02/2023</a:t>
            </a:fld>
            <a:endParaRPr lang="en-IQ"/>
          </a:p>
        </p:txBody>
      </p:sp>
      <p:sp>
        <p:nvSpPr>
          <p:cNvPr id="4" name="Footer Placeholder 3">
            <a:extLst>
              <a:ext uri="{FF2B5EF4-FFF2-40B4-BE49-F238E27FC236}">
                <a16:creationId xmlns:a16="http://schemas.microsoft.com/office/drawing/2014/main" id="{8D3EC436-18E5-4317-AE6F-C107DCCF1CCE}"/>
              </a:ext>
            </a:extLst>
          </p:cNvPr>
          <p:cNvSpPr>
            <a:spLocks noGrp="1"/>
          </p:cNvSpPr>
          <p:nvPr>
            <p:ph type="ftr" sz="quarter" idx="11"/>
          </p:nvPr>
        </p:nvSpPr>
        <p:spPr/>
        <p:txBody>
          <a:bodyPr/>
          <a:lstStyle/>
          <a:p>
            <a:endParaRPr lang="en-IQ"/>
          </a:p>
        </p:txBody>
      </p:sp>
      <p:sp>
        <p:nvSpPr>
          <p:cNvPr id="5" name="Slide Number Placeholder 4">
            <a:extLst>
              <a:ext uri="{FF2B5EF4-FFF2-40B4-BE49-F238E27FC236}">
                <a16:creationId xmlns:a16="http://schemas.microsoft.com/office/drawing/2014/main" id="{DC31F9B1-02CB-D7F4-26FC-D35944F5B386}"/>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4169082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969714-3E97-E96D-E529-FC694FA39F4D}"/>
              </a:ext>
            </a:extLst>
          </p:cNvPr>
          <p:cNvSpPr>
            <a:spLocks noGrp="1"/>
          </p:cNvSpPr>
          <p:nvPr>
            <p:ph type="dt" sz="half" idx="10"/>
          </p:nvPr>
        </p:nvSpPr>
        <p:spPr/>
        <p:txBody>
          <a:bodyPr/>
          <a:lstStyle/>
          <a:p>
            <a:fld id="{934C1372-771A-EC43-B32A-2DE3800FE8D4}" type="datetimeFigureOut">
              <a:rPr lang="en-IQ" smtClean="0"/>
              <a:t>14/02/2023</a:t>
            </a:fld>
            <a:endParaRPr lang="en-IQ"/>
          </a:p>
        </p:txBody>
      </p:sp>
      <p:sp>
        <p:nvSpPr>
          <p:cNvPr id="3" name="Footer Placeholder 2">
            <a:extLst>
              <a:ext uri="{FF2B5EF4-FFF2-40B4-BE49-F238E27FC236}">
                <a16:creationId xmlns:a16="http://schemas.microsoft.com/office/drawing/2014/main" id="{A5303370-F7BC-5ABE-D8B3-2DFD036F1C7A}"/>
              </a:ext>
            </a:extLst>
          </p:cNvPr>
          <p:cNvSpPr>
            <a:spLocks noGrp="1"/>
          </p:cNvSpPr>
          <p:nvPr>
            <p:ph type="ftr" sz="quarter" idx="11"/>
          </p:nvPr>
        </p:nvSpPr>
        <p:spPr/>
        <p:txBody>
          <a:bodyPr/>
          <a:lstStyle/>
          <a:p>
            <a:endParaRPr lang="en-IQ"/>
          </a:p>
        </p:txBody>
      </p:sp>
      <p:sp>
        <p:nvSpPr>
          <p:cNvPr id="4" name="Slide Number Placeholder 3">
            <a:extLst>
              <a:ext uri="{FF2B5EF4-FFF2-40B4-BE49-F238E27FC236}">
                <a16:creationId xmlns:a16="http://schemas.microsoft.com/office/drawing/2014/main" id="{F79B0C13-976E-7602-8A5E-778E76865E9F}"/>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1851443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40144-F46F-BD7A-5971-0AF5B2F664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Q"/>
          </a:p>
        </p:txBody>
      </p:sp>
      <p:sp>
        <p:nvSpPr>
          <p:cNvPr id="3" name="Content Placeholder 2">
            <a:extLst>
              <a:ext uri="{FF2B5EF4-FFF2-40B4-BE49-F238E27FC236}">
                <a16:creationId xmlns:a16="http://schemas.microsoft.com/office/drawing/2014/main" id="{B9D924BB-F5AE-2B18-A3D0-FB4C17E85E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Text Placeholder 3">
            <a:extLst>
              <a:ext uri="{FF2B5EF4-FFF2-40B4-BE49-F238E27FC236}">
                <a16:creationId xmlns:a16="http://schemas.microsoft.com/office/drawing/2014/main" id="{6454F7E6-D04C-11A4-A270-4EBF405D0E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180326-B76E-1FD9-B7E4-112253E36E29}"/>
              </a:ext>
            </a:extLst>
          </p:cNvPr>
          <p:cNvSpPr>
            <a:spLocks noGrp="1"/>
          </p:cNvSpPr>
          <p:nvPr>
            <p:ph type="dt" sz="half" idx="10"/>
          </p:nvPr>
        </p:nvSpPr>
        <p:spPr/>
        <p:txBody>
          <a:bodyPr/>
          <a:lstStyle/>
          <a:p>
            <a:fld id="{934C1372-771A-EC43-B32A-2DE3800FE8D4}" type="datetimeFigureOut">
              <a:rPr lang="en-IQ" smtClean="0"/>
              <a:t>14/02/2023</a:t>
            </a:fld>
            <a:endParaRPr lang="en-IQ"/>
          </a:p>
        </p:txBody>
      </p:sp>
      <p:sp>
        <p:nvSpPr>
          <p:cNvPr id="6" name="Footer Placeholder 5">
            <a:extLst>
              <a:ext uri="{FF2B5EF4-FFF2-40B4-BE49-F238E27FC236}">
                <a16:creationId xmlns:a16="http://schemas.microsoft.com/office/drawing/2014/main" id="{8022ED6C-7FF5-2CC4-E537-4BE12FE9A501}"/>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73CE601D-2692-6112-398E-A1B5F885014C}"/>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149235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1E121-78E6-C5E3-0662-E99D421F2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Q"/>
          </a:p>
        </p:txBody>
      </p:sp>
      <p:sp>
        <p:nvSpPr>
          <p:cNvPr id="3" name="Picture Placeholder 2">
            <a:extLst>
              <a:ext uri="{FF2B5EF4-FFF2-40B4-BE49-F238E27FC236}">
                <a16:creationId xmlns:a16="http://schemas.microsoft.com/office/drawing/2014/main" id="{0FC88996-E2C3-D280-28CF-D5C77EF995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Q"/>
          </a:p>
        </p:txBody>
      </p:sp>
      <p:sp>
        <p:nvSpPr>
          <p:cNvPr id="4" name="Text Placeholder 3">
            <a:extLst>
              <a:ext uri="{FF2B5EF4-FFF2-40B4-BE49-F238E27FC236}">
                <a16:creationId xmlns:a16="http://schemas.microsoft.com/office/drawing/2014/main" id="{FE449686-C029-B7D2-D0A5-764E8A5942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CC79DC-34F8-C39B-1AFC-33DE9D3E2D16}"/>
              </a:ext>
            </a:extLst>
          </p:cNvPr>
          <p:cNvSpPr>
            <a:spLocks noGrp="1"/>
          </p:cNvSpPr>
          <p:nvPr>
            <p:ph type="dt" sz="half" idx="10"/>
          </p:nvPr>
        </p:nvSpPr>
        <p:spPr/>
        <p:txBody>
          <a:bodyPr/>
          <a:lstStyle/>
          <a:p>
            <a:fld id="{934C1372-771A-EC43-B32A-2DE3800FE8D4}" type="datetimeFigureOut">
              <a:rPr lang="en-IQ" smtClean="0"/>
              <a:t>14/02/2023</a:t>
            </a:fld>
            <a:endParaRPr lang="en-IQ"/>
          </a:p>
        </p:txBody>
      </p:sp>
      <p:sp>
        <p:nvSpPr>
          <p:cNvPr id="6" name="Footer Placeholder 5">
            <a:extLst>
              <a:ext uri="{FF2B5EF4-FFF2-40B4-BE49-F238E27FC236}">
                <a16:creationId xmlns:a16="http://schemas.microsoft.com/office/drawing/2014/main" id="{80A22CC3-DF95-651C-1634-DBE6F4F63E7D}"/>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BDB5ACA9-B7CB-1B8B-6C33-AF4EBEE9F79C}"/>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4096689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BF6C94-372F-2B03-D9E2-9619C76219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Q"/>
          </a:p>
        </p:txBody>
      </p:sp>
      <p:sp>
        <p:nvSpPr>
          <p:cNvPr id="3" name="Text Placeholder 2">
            <a:extLst>
              <a:ext uri="{FF2B5EF4-FFF2-40B4-BE49-F238E27FC236}">
                <a16:creationId xmlns:a16="http://schemas.microsoft.com/office/drawing/2014/main" id="{529257FA-8759-667C-0BE9-065BD4C506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91435B04-648C-AE16-7493-DA45B4DC4B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C1372-771A-EC43-B32A-2DE3800FE8D4}" type="datetimeFigureOut">
              <a:rPr lang="en-IQ" smtClean="0"/>
              <a:t>14/02/2023</a:t>
            </a:fld>
            <a:endParaRPr lang="en-IQ"/>
          </a:p>
        </p:txBody>
      </p:sp>
      <p:sp>
        <p:nvSpPr>
          <p:cNvPr id="5" name="Footer Placeholder 4">
            <a:extLst>
              <a:ext uri="{FF2B5EF4-FFF2-40B4-BE49-F238E27FC236}">
                <a16:creationId xmlns:a16="http://schemas.microsoft.com/office/drawing/2014/main" id="{6E943949-04EF-3BA4-1B7E-ECDD1F8553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Q"/>
          </a:p>
        </p:txBody>
      </p:sp>
      <p:sp>
        <p:nvSpPr>
          <p:cNvPr id="6" name="Slide Number Placeholder 5">
            <a:extLst>
              <a:ext uri="{FF2B5EF4-FFF2-40B4-BE49-F238E27FC236}">
                <a16:creationId xmlns:a16="http://schemas.microsoft.com/office/drawing/2014/main" id="{6A96FF74-65D4-04F5-EBA4-D554D6981F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D52EAD-0E8D-684D-AB52-B60ECF7DA0AC}" type="slidenum">
              <a:rPr lang="en-IQ" smtClean="0"/>
              <a:t>‹#›</a:t>
            </a:fld>
            <a:endParaRPr lang="en-IQ"/>
          </a:p>
        </p:txBody>
      </p:sp>
    </p:spTree>
    <p:extLst>
      <p:ext uri="{BB962C8B-B14F-4D97-AF65-F5344CB8AC3E}">
        <p14:creationId xmlns:p14="http://schemas.microsoft.com/office/powerpoint/2010/main" val="1146670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hyperlink" Target="mailto:Mohammed.rasul@tiu.edu.iq"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S System - TIU">
            <a:extLst>
              <a:ext uri="{FF2B5EF4-FFF2-40B4-BE49-F238E27FC236}">
                <a16:creationId xmlns:a16="http://schemas.microsoft.com/office/drawing/2014/main" id="{9EDEDDFE-C204-F0F5-9E18-CA50F89419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2812" y="-156121"/>
            <a:ext cx="2389188" cy="21507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E715FA1-D100-2D0F-938C-AC8F3A3D50D3}"/>
              </a:ext>
            </a:extLst>
          </p:cNvPr>
          <p:cNvSpPr txBox="1"/>
          <p:nvPr/>
        </p:nvSpPr>
        <p:spPr>
          <a:xfrm>
            <a:off x="174190" y="460643"/>
            <a:ext cx="6327823" cy="1323439"/>
          </a:xfrm>
          <a:prstGeom prst="rect">
            <a:avLst/>
          </a:prstGeom>
          <a:noFill/>
        </p:spPr>
        <p:txBody>
          <a:bodyPr wrap="none" rtlCol="0">
            <a:spAutoFit/>
          </a:bodyPr>
          <a:lstStyle/>
          <a:p>
            <a:r>
              <a:rPr lang="en-IQ" sz="4000" b="1" dirty="0">
                <a:solidFill>
                  <a:srgbClr val="C00000"/>
                </a:solidFill>
              </a:rPr>
              <a:t>Faculty of Pharmacy </a:t>
            </a:r>
          </a:p>
          <a:p>
            <a:r>
              <a:rPr lang="en-IQ" sz="4000" b="1" dirty="0">
                <a:solidFill>
                  <a:srgbClr val="C00000"/>
                </a:solidFill>
              </a:rPr>
              <a:t>Tishk Internationl University </a:t>
            </a:r>
          </a:p>
        </p:txBody>
      </p:sp>
      <p:sp>
        <p:nvSpPr>
          <p:cNvPr id="7" name="Hexagon 6">
            <a:extLst>
              <a:ext uri="{FF2B5EF4-FFF2-40B4-BE49-F238E27FC236}">
                <a16:creationId xmlns:a16="http://schemas.microsoft.com/office/drawing/2014/main" id="{93A434F6-661D-B5F0-7167-69A66F1292B4}"/>
              </a:ext>
            </a:extLst>
          </p:cNvPr>
          <p:cNvSpPr/>
          <p:nvPr/>
        </p:nvSpPr>
        <p:spPr>
          <a:xfrm>
            <a:off x="2899677" y="3927360"/>
            <a:ext cx="6903135" cy="952433"/>
          </a:xfrm>
          <a:prstGeom prst="hexagon">
            <a:avLst>
              <a:gd name="adj" fmla="val 16001"/>
              <a:gd name="vf" fmla="val 115470"/>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2</a:t>
            </a:r>
            <a:r>
              <a:rPr lang="en-US" sz="2800" b="1" baseline="30000" dirty="0">
                <a:solidFill>
                  <a:schemeClr val="tx1"/>
                </a:solidFill>
              </a:rPr>
              <a:t>nd</a:t>
            </a:r>
            <a:r>
              <a:rPr lang="en-US" sz="2800" b="1" dirty="0">
                <a:solidFill>
                  <a:schemeClr val="tx1"/>
                </a:solidFill>
              </a:rPr>
              <a:t> lecture; Nutritional Biochemistry  </a:t>
            </a:r>
          </a:p>
        </p:txBody>
      </p:sp>
      <p:sp>
        <p:nvSpPr>
          <p:cNvPr id="9" name="Rounded Rectangle 8">
            <a:extLst>
              <a:ext uri="{FF2B5EF4-FFF2-40B4-BE49-F238E27FC236}">
                <a16:creationId xmlns:a16="http://schemas.microsoft.com/office/drawing/2014/main" id="{907F21C1-D6BF-2673-6889-3A6D383324D5}"/>
              </a:ext>
            </a:extLst>
          </p:cNvPr>
          <p:cNvSpPr/>
          <p:nvPr/>
        </p:nvSpPr>
        <p:spPr>
          <a:xfrm>
            <a:off x="1370245" y="2099429"/>
            <a:ext cx="9770301" cy="1929008"/>
          </a:xfrm>
          <a:prstGeom prst="roundRect">
            <a:avLst/>
          </a:prstGeom>
          <a:solidFill>
            <a:schemeClr val="accent5">
              <a:lumMod val="20000"/>
              <a:lumOff val="8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IQ" sz="4800" b="1" dirty="0"/>
              <a:t>Dietary Reference Intakes </a:t>
            </a:r>
          </a:p>
        </p:txBody>
      </p:sp>
      <p:sp>
        <p:nvSpPr>
          <p:cNvPr id="6" name="Pentagon 5">
            <a:extLst>
              <a:ext uri="{FF2B5EF4-FFF2-40B4-BE49-F238E27FC236}">
                <a16:creationId xmlns:a16="http://schemas.microsoft.com/office/drawing/2014/main" id="{E0E20C27-0DDF-AD12-96F2-10FFEC886B0E}"/>
              </a:ext>
            </a:extLst>
          </p:cNvPr>
          <p:cNvSpPr/>
          <p:nvPr/>
        </p:nvSpPr>
        <p:spPr>
          <a:xfrm>
            <a:off x="677562" y="6231512"/>
            <a:ext cx="10836876" cy="45719"/>
          </a:xfrm>
          <a:prstGeom prst="homePlate">
            <a:avLst>
              <a:gd name="adj"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Q"/>
          </a:p>
        </p:txBody>
      </p:sp>
      <p:sp>
        <p:nvSpPr>
          <p:cNvPr id="11" name="TextBox 10">
            <a:extLst>
              <a:ext uri="{FF2B5EF4-FFF2-40B4-BE49-F238E27FC236}">
                <a16:creationId xmlns:a16="http://schemas.microsoft.com/office/drawing/2014/main" id="{1F012BC3-EA24-D8C9-FB9D-EB90F7A5620B}"/>
              </a:ext>
            </a:extLst>
          </p:cNvPr>
          <p:cNvSpPr txBox="1"/>
          <p:nvPr/>
        </p:nvSpPr>
        <p:spPr>
          <a:xfrm>
            <a:off x="677562" y="5731151"/>
            <a:ext cx="2985113" cy="523220"/>
          </a:xfrm>
          <a:prstGeom prst="rect">
            <a:avLst/>
          </a:prstGeom>
          <a:noFill/>
        </p:spPr>
        <p:txBody>
          <a:bodyPr wrap="none" rtlCol="0">
            <a:spAutoFit/>
          </a:bodyPr>
          <a:lstStyle/>
          <a:p>
            <a:r>
              <a:rPr lang="en-IQ" sz="2800" b="1" dirty="0"/>
              <a:t>Mohammed Rasul </a:t>
            </a:r>
          </a:p>
        </p:txBody>
      </p:sp>
      <p:sp>
        <p:nvSpPr>
          <p:cNvPr id="13" name="TextBox 12">
            <a:extLst>
              <a:ext uri="{FF2B5EF4-FFF2-40B4-BE49-F238E27FC236}">
                <a16:creationId xmlns:a16="http://schemas.microsoft.com/office/drawing/2014/main" id="{1BB074C2-7EC3-7F42-1A42-D1F4D7063FBB}"/>
              </a:ext>
            </a:extLst>
          </p:cNvPr>
          <p:cNvSpPr txBox="1"/>
          <p:nvPr/>
        </p:nvSpPr>
        <p:spPr>
          <a:xfrm>
            <a:off x="677562" y="6312438"/>
            <a:ext cx="4444230" cy="369332"/>
          </a:xfrm>
          <a:prstGeom prst="rect">
            <a:avLst/>
          </a:prstGeom>
          <a:noFill/>
        </p:spPr>
        <p:txBody>
          <a:bodyPr wrap="none" rtlCol="0">
            <a:spAutoFit/>
          </a:bodyPr>
          <a:lstStyle/>
          <a:p>
            <a:r>
              <a:rPr lang="en-IQ" b="1" dirty="0"/>
              <a:t>Assistant Lecturer |MSc. Biomedical Science</a:t>
            </a:r>
          </a:p>
        </p:txBody>
      </p:sp>
      <p:sp>
        <p:nvSpPr>
          <p:cNvPr id="2" name="TextBox 1">
            <a:extLst>
              <a:ext uri="{FF2B5EF4-FFF2-40B4-BE49-F238E27FC236}">
                <a16:creationId xmlns:a16="http://schemas.microsoft.com/office/drawing/2014/main" id="{C52BF36C-E7D1-1867-B7A4-289A530B1779}"/>
              </a:ext>
            </a:extLst>
          </p:cNvPr>
          <p:cNvSpPr txBox="1"/>
          <p:nvPr/>
        </p:nvSpPr>
        <p:spPr>
          <a:xfrm>
            <a:off x="8499832" y="6344842"/>
            <a:ext cx="3324500" cy="400110"/>
          </a:xfrm>
          <a:prstGeom prst="rect">
            <a:avLst/>
          </a:prstGeom>
          <a:noFill/>
        </p:spPr>
        <p:txBody>
          <a:bodyPr wrap="none" rtlCol="0">
            <a:spAutoFit/>
          </a:bodyPr>
          <a:lstStyle/>
          <a:p>
            <a:r>
              <a:rPr lang="en-US" sz="2000" dirty="0">
                <a:hlinkClick r:id="rId4"/>
              </a:rPr>
              <a:t>M</a:t>
            </a:r>
            <a:r>
              <a:rPr lang="en-IQ" sz="2000" dirty="0">
                <a:hlinkClick r:id="rId4"/>
              </a:rPr>
              <a:t>ohammed.rasul@tiu.edu.iq</a:t>
            </a:r>
            <a:r>
              <a:rPr lang="en-IQ" sz="2000" dirty="0"/>
              <a:t> </a:t>
            </a:r>
          </a:p>
        </p:txBody>
      </p:sp>
      <p:pic>
        <p:nvPicPr>
          <p:cNvPr id="5" name="Graphic 4" descr="Envelope with solid fill">
            <a:extLst>
              <a:ext uri="{FF2B5EF4-FFF2-40B4-BE49-F238E27FC236}">
                <a16:creationId xmlns:a16="http://schemas.microsoft.com/office/drawing/2014/main" id="{A7E32DFF-4E40-1E74-6816-141BEBA3B9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03839" y="6231512"/>
            <a:ext cx="595993" cy="595993"/>
          </a:xfrm>
          <a:prstGeom prst="rect">
            <a:avLst/>
          </a:prstGeom>
        </p:spPr>
      </p:pic>
    </p:spTree>
    <p:extLst>
      <p:ext uri="{BB962C8B-B14F-4D97-AF65-F5344CB8AC3E}">
        <p14:creationId xmlns:p14="http://schemas.microsoft.com/office/powerpoint/2010/main" val="1901022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04FA4-2D4E-B28D-16B7-DE4133576C22}"/>
              </a:ext>
            </a:extLst>
          </p:cNvPr>
          <p:cNvSpPr>
            <a:spLocks noGrp="1"/>
          </p:cNvSpPr>
          <p:nvPr>
            <p:ph type="title"/>
          </p:nvPr>
        </p:nvSpPr>
        <p:spPr/>
        <p:txBody>
          <a:bodyPr/>
          <a:lstStyle/>
          <a:p>
            <a:r>
              <a:rPr lang="en-US" dirty="0"/>
              <a:t>Adequate Intake: </a:t>
            </a:r>
            <a:endParaRPr lang="en-IQ" dirty="0"/>
          </a:p>
        </p:txBody>
      </p:sp>
      <p:sp>
        <p:nvSpPr>
          <p:cNvPr id="3" name="Content Placeholder 2">
            <a:extLst>
              <a:ext uri="{FF2B5EF4-FFF2-40B4-BE49-F238E27FC236}">
                <a16:creationId xmlns:a16="http://schemas.microsoft.com/office/drawing/2014/main" id="{4D2F1BE9-862E-6E11-2A6F-8F82633250F6}"/>
              </a:ext>
            </a:extLst>
          </p:cNvPr>
          <p:cNvSpPr>
            <a:spLocks noGrp="1"/>
          </p:cNvSpPr>
          <p:nvPr>
            <p:ph idx="1"/>
          </p:nvPr>
        </p:nvSpPr>
        <p:spPr/>
        <p:txBody>
          <a:bodyPr/>
          <a:lstStyle/>
          <a:p>
            <a:r>
              <a:rPr lang="en-US" dirty="0"/>
              <a:t>An Adequate Intake (AI) is set instead of an RDA </a:t>
            </a:r>
            <a:r>
              <a:rPr lang="en-US" b="1" dirty="0"/>
              <a:t>if sufficient scientific evidence is not available to calculate an EAR or RDA</a:t>
            </a:r>
            <a:r>
              <a:rPr lang="en-US" dirty="0"/>
              <a:t>. </a:t>
            </a:r>
          </a:p>
          <a:p>
            <a:r>
              <a:rPr lang="en-US" dirty="0"/>
              <a:t>The AI is based on </a:t>
            </a:r>
            <a:r>
              <a:rPr lang="en-US" b="1" dirty="0"/>
              <a:t>estimates (approximation) of nutrient intake by a group (or groups) of apparently healthy people.</a:t>
            </a:r>
          </a:p>
        </p:txBody>
      </p:sp>
    </p:spTree>
    <p:extLst>
      <p:ext uri="{BB962C8B-B14F-4D97-AF65-F5344CB8AC3E}">
        <p14:creationId xmlns:p14="http://schemas.microsoft.com/office/powerpoint/2010/main" val="3543597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0579-74CD-B51F-9592-F8F1F9225C70}"/>
              </a:ext>
            </a:extLst>
          </p:cNvPr>
          <p:cNvSpPr>
            <a:spLocks noGrp="1"/>
          </p:cNvSpPr>
          <p:nvPr>
            <p:ph type="title"/>
          </p:nvPr>
        </p:nvSpPr>
        <p:spPr/>
        <p:txBody>
          <a:bodyPr/>
          <a:lstStyle/>
          <a:p>
            <a:r>
              <a:rPr lang="en-US" dirty="0"/>
              <a:t>Tolerable upper intake level (TUL) </a:t>
            </a:r>
            <a:endParaRPr lang="en-IQ" dirty="0"/>
          </a:p>
        </p:txBody>
      </p:sp>
      <p:sp>
        <p:nvSpPr>
          <p:cNvPr id="3" name="Content Placeholder 2">
            <a:extLst>
              <a:ext uri="{FF2B5EF4-FFF2-40B4-BE49-F238E27FC236}">
                <a16:creationId xmlns:a16="http://schemas.microsoft.com/office/drawing/2014/main" id="{92850C9A-AB9F-9B96-6707-89EF811BAE4E}"/>
              </a:ext>
            </a:extLst>
          </p:cNvPr>
          <p:cNvSpPr>
            <a:spLocks noGrp="1"/>
          </p:cNvSpPr>
          <p:nvPr>
            <p:ph idx="1"/>
          </p:nvPr>
        </p:nvSpPr>
        <p:spPr>
          <a:xfrm>
            <a:off x="188843" y="1646654"/>
            <a:ext cx="10515600" cy="4777006"/>
          </a:xfrm>
        </p:spPr>
        <p:txBody>
          <a:bodyPr>
            <a:normAutofit lnSpcReduction="10000"/>
          </a:bodyPr>
          <a:lstStyle/>
          <a:p>
            <a:r>
              <a:rPr lang="en-US" dirty="0"/>
              <a:t>The highest level of nutrients that nearly that all healthy individuals in a particular group can reach without adverse effect.</a:t>
            </a:r>
          </a:p>
          <a:p>
            <a:endParaRPr lang="en-US" dirty="0"/>
          </a:p>
          <a:p>
            <a:r>
              <a:rPr lang="en-US" b="1" dirty="0">
                <a:solidFill>
                  <a:srgbClr val="0070C0"/>
                </a:solidFill>
              </a:rPr>
              <a:t>As intake increases above the UL, the potential risk of adverse effects may increase. </a:t>
            </a:r>
          </a:p>
          <a:p>
            <a:r>
              <a:rPr lang="en-US" b="1" dirty="0">
                <a:solidFill>
                  <a:srgbClr val="0070C0"/>
                </a:solidFill>
              </a:rPr>
              <a:t>Point where nutrient is likely to be toxic.</a:t>
            </a:r>
          </a:p>
          <a:p>
            <a:endParaRPr lang="en-US" b="1" dirty="0">
              <a:solidFill>
                <a:srgbClr val="0070C0"/>
              </a:solidFill>
            </a:endParaRPr>
          </a:p>
          <a:p>
            <a:r>
              <a:rPr lang="en-US" dirty="0"/>
              <a:t>The UL is useful because of the increased availability of fortified foods and the increased use of dietary supplements. For some nutrients, there may be insufficient data on which to develop a UL. </a:t>
            </a:r>
          </a:p>
          <a:p>
            <a:r>
              <a:rPr lang="en-US" dirty="0"/>
              <a:t>TUL can be used to protect us from overconsumption. </a:t>
            </a:r>
          </a:p>
        </p:txBody>
      </p:sp>
    </p:spTree>
    <p:extLst>
      <p:ext uri="{BB962C8B-B14F-4D97-AF65-F5344CB8AC3E}">
        <p14:creationId xmlns:p14="http://schemas.microsoft.com/office/powerpoint/2010/main" val="948255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D9D7E7-DF77-490E-BCAC-DB04B3804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08D3699-71D0-43ED-A7CE-F02D1DA04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722" y="3131936"/>
            <a:ext cx="1240640" cy="1240638"/>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18C84E-2E4D-1C60-522C-1DDB04DE08E7}"/>
              </a:ext>
            </a:extLst>
          </p:cNvPr>
          <p:cNvSpPr>
            <a:spLocks noGrp="1"/>
          </p:cNvSpPr>
          <p:nvPr>
            <p:ph type="title"/>
          </p:nvPr>
        </p:nvSpPr>
        <p:spPr>
          <a:xfrm>
            <a:off x="1463040" y="993914"/>
            <a:ext cx="4572192" cy="3474722"/>
          </a:xfrm>
        </p:spPr>
        <p:txBody>
          <a:bodyPr vert="horz" lIns="91440" tIns="45720" rIns="91440" bIns="45720" rtlCol="0" anchor="b">
            <a:normAutofit/>
          </a:bodyPr>
          <a:lstStyle/>
          <a:p>
            <a:r>
              <a:rPr lang="en-US" sz="5600">
                <a:solidFill>
                  <a:schemeClr val="tx1"/>
                </a:solidFill>
              </a:rPr>
              <a:t>Using the </a:t>
            </a:r>
            <a:r>
              <a:rPr lang="en-US" sz="5600">
                <a:solidFill>
                  <a:srgbClr val="FF0000"/>
                </a:solidFill>
              </a:rPr>
              <a:t>D</a:t>
            </a:r>
            <a:r>
              <a:rPr lang="en-US" sz="5600">
                <a:solidFill>
                  <a:schemeClr val="tx1"/>
                </a:solidFill>
              </a:rPr>
              <a:t>ietary </a:t>
            </a:r>
            <a:r>
              <a:rPr lang="en-US" sz="5600">
                <a:solidFill>
                  <a:srgbClr val="FF0000"/>
                </a:solidFill>
              </a:rPr>
              <a:t>R</a:t>
            </a:r>
            <a:r>
              <a:rPr lang="en-US" sz="5600">
                <a:solidFill>
                  <a:schemeClr val="tx1"/>
                </a:solidFill>
              </a:rPr>
              <a:t>eference </a:t>
            </a:r>
            <a:r>
              <a:rPr lang="en-US" sz="5600">
                <a:solidFill>
                  <a:srgbClr val="FF0000"/>
                </a:solidFill>
              </a:rPr>
              <a:t>I</a:t>
            </a:r>
            <a:r>
              <a:rPr lang="en-US" sz="5600">
                <a:solidFill>
                  <a:schemeClr val="tx1"/>
                </a:solidFill>
              </a:rPr>
              <a:t>ntakes</a:t>
            </a:r>
            <a:endParaRPr lang="en-US" sz="5600" dirty="0">
              <a:solidFill>
                <a:schemeClr val="tx1"/>
              </a:solidFill>
            </a:endParaRPr>
          </a:p>
        </p:txBody>
      </p:sp>
      <p:sp>
        <p:nvSpPr>
          <p:cNvPr id="12" name="Freeform: Shape 11">
            <a:extLst>
              <a:ext uri="{FF2B5EF4-FFF2-40B4-BE49-F238E27FC236}">
                <a16:creationId xmlns:a16="http://schemas.microsoft.com/office/drawing/2014/main" id="{48A6DC93-4348-48FB-A1F6-6E8F5C960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111" y="4546924"/>
            <a:ext cx="2369988"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Piles of various wholegrain foods">
            <a:extLst>
              <a:ext uri="{FF2B5EF4-FFF2-40B4-BE49-F238E27FC236}">
                <a16:creationId xmlns:a16="http://schemas.microsoft.com/office/drawing/2014/main" id="{E7C9E969-AB9D-C84E-4A54-52B6F923681D}"/>
              </a:ext>
            </a:extLst>
          </p:cNvPr>
          <p:cNvPicPr>
            <a:picLocks noChangeAspect="1"/>
          </p:cNvPicPr>
          <p:nvPr/>
        </p:nvPicPr>
        <p:blipFill rotWithShape="1">
          <a:blip r:embed="rId2">
            <a:duotone>
              <a:prstClr val="black"/>
              <a:prstClr val="white"/>
            </a:duotone>
          </a:blip>
          <a:srcRect l="16078" r="24868" b="-1"/>
          <a:stretch/>
        </p:blipFill>
        <p:spPr>
          <a:xfrm>
            <a:off x="6124764" y="10"/>
            <a:ext cx="6067239" cy="6857990"/>
          </a:xfrm>
          <a:custGeom>
            <a:avLst/>
            <a:gdLst/>
            <a:ahLst/>
            <a:cxnLst/>
            <a:rect l="l" t="t" r="r" b="b"/>
            <a:pathLst>
              <a:path w="6067239" h="6858000">
                <a:moveTo>
                  <a:pt x="1619628" y="0"/>
                </a:moveTo>
                <a:lnTo>
                  <a:pt x="6067239" y="0"/>
                </a:lnTo>
                <a:lnTo>
                  <a:pt x="6067239" y="6858000"/>
                </a:lnTo>
                <a:lnTo>
                  <a:pt x="1619627" y="6858000"/>
                </a:lnTo>
                <a:lnTo>
                  <a:pt x="1615622" y="6854853"/>
                </a:lnTo>
                <a:cubicBezTo>
                  <a:pt x="628921" y="6040555"/>
                  <a:pt x="0" y="4808224"/>
                  <a:pt x="0" y="3429000"/>
                </a:cubicBezTo>
                <a:cubicBezTo>
                  <a:pt x="0" y="2049777"/>
                  <a:pt x="628921" y="817446"/>
                  <a:pt x="1615622" y="3148"/>
                </a:cubicBezTo>
                <a:close/>
              </a:path>
            </a:pathLst>
          </a:custGeom>
        </p:spPr>
      </p:pic>
    </p:spTree>
    <p:extLst>
      <p:ext uri="{BB962C8B-B14F-4D97-AF65-F5344CB8AC3E}">
        <p14:creationId xmlns:p14="http://schemas.microsoft.com/office/powerpoint/2010/main" val="3987044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0FE12-9D4B-7B5B-4294-75050B8AC723}"/>
              </a:ext>
            </a:extLst>
          </p:cNvPr>
          <p:cNvSpPr>
            <a:spLocks noGrp="1"/>
          </p:cNvSpPr>
          <p:nvPr>
            <p:ph type="title"/>
          </p:nvPr>
        </p:nvSpPr>
        <p:spPr/>
        <p:txBody>
          <a:bodyPr/>
          <a:lstStyle/>
          <a:p>
            <a:r>
              <a:rPr lang="en-US" dirty="0"/>
              <a:t>I</a:t>
            </a:r>
            <a:r>
              <a:rPr lang="en-IQ" dirty="0"/>
              <a:t>n Summery:</a:t>
            </a:r>
          </a:p>
        </p:txBody>
      </p:sp>
      <p:sp>
        <p:nvSpPr>
          <p:cNvPr id="3" name="Content Placeholder 2">
            <a:extLst>
              <a:ext uri="{FF2B5EF4-FFF2-40B4-BE49-F238E27FC236}">
                <a16:creationId xmlns:a16="http://schemas.microsoft.com/office/drawing/2014/main" id="{28429F2E-70BD-A25F-28C5-F80C32AA3F43}"/>
              </a:ext>
            </a:extLst>
          </p:cNvPr>
          <p:cNvSpPr>
            <a:spLocks noGrp="1"/>
          </p:cNvSpPr>
          <p:nvPr>
            <p:ph idx="1"/>
          </p:nvPr>
        </p:nvSpPr>
        <p:spPr/>
        <p:txBody>
          <a:bodyPr>
            <a:normAutofit fontScale="85000" lnSpcReduction="20000"/>
          </a:bodyPr>
          <a:lstStyle/>
          <a:p>
            <a:r>
              <a:rPr lang="en-US" dirty="0"/>
              <a:t>Most nutrients have a set of DRI.</a:t>
            </a:r>
          </a:p>
          <a:p>
            <a:r>
              <a:rPr lang="en-US" dirty="0"/>
              <a:t>Usually a nutrient has an EAR and a corresponding RDA. </a:t>
            </a:r>
          </a:p>
          <a:p>
            <a:r>
              <a:rPr lang="en-US" dirty="0"/>
              <a:t>Most are set by </a:t>
            </a:r>
            <a:r>
              <a:rPr lang="en-US" b="1" dirty="0"/>
              <a:t>age</a:t>
            </a:r>
            <a:r>
              <a:rPr lang="en-US" dirty="0"/>
              <a:t> and </a:t>
            </a:r>
            <a:r>
              <a:rPr lang="en-US" b="1" dirty="0"/>
              <a:t>gender</a:t>
            </a:r>
            <a:r>
              <a:rPr lang="en-US" dirty="0"/>
              <a:t> and may be influenced by </a:t>
            </a:r>
            <a:r>
              <a:rPr lang="en-US" dirty="0">
                <a:highlight>
                  <a:srgbClr val="FFFF00"/>
                </a:highlight>
              </a:rPr>
              <a:t>special factors, such as pregnancy and lactation in women. </a:t>
            </a:r>
          </a:p>
          <a:p>
            <a:r>
              <a:rPr lang="en-US" b="1" dirty="0">
                <a:solidFill>
                  <a:srgbClr val="0070C0"/>
                </a:solidFill>
              </a:rPr>
              <a:t>When the data are not sufficient to estimate an EAR (or an RDA), an AI is designated.</a:t>
            </a:r>
          </a:p>
          <a:p>
            <a:r>
              <a:rPr lang="en-US" dirty="0"/>
              <a:t> Intakes below the EAR need to be improved because the probability of adequacy is ≤50%.</a:t>
            </a:r>
          </a:p>
          <a:p>
            <a:r>
              <a:rPr lang="en-US" dirty="0"/>
              <a:t>Intakes between the EAR and RDA likely need to be improved because the probability of adequacy is &lt;98%, and intakes at or above the RDA can be considered adequate. </a:t>
            </a:r>
          </a:p>
          <a:p>
            <a:r>
              <a:rPr lang="en-US" b="1" dirty="0"/>
              <a:t>Intakes between the UL and the RDA can be considered to have no risk for adverse effects.</a:t>
            </a:r>
          </a:p>
        </p:txBody>
      </p:sp>
    </p:spTree>
    <p:extLst>
      <p:ext uri="{BB962C8B-B14F-4D97-AF65-F5344CB8AC3E}">
        <p14:creationId xmlns:p14="http://schemas.microsoft.com/office/powerpoint/2010/main" val="756534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BA60-66D6-D95B-780C-EAE7748C1152}"/>
              </a:ext>
            </a:extLst>
          </p:cNvPr>
          <p:cNvSpPr>
            <a:spLocks noGrp="1"/>
          </p:cNvSpPr>
          <p:nvPr>
            <p:ph type="title"/>
          </p:nvPr>
        </p:nvSpPr>
        <p:spPr/>
        <p:txBody>
          <a:bodyPr/>
          <a:lstStyle/>
          <a:p>
            <a:endParaRPr lang="en-IQ"/>
          </a:p>
        </p:txBody>
      </p:sp>
      <p:pic>
        <p:nvPicPr>
          <p:cNvPr id="5" name="Content Placeholder 4" descr="Diagram&#10;&#10;Description automatically generated">
            <a:extLst>
              <a:ext uri="{FF2B5EF4-FFF2-40B4-BE49-F238E27FC236}">
                <a16:creationId xmlns:a16="http://schemas.microsoft.com/office/drawing/2014/main" id="{AB91BA20-F0C2-CF63-44F5-6D5AF334EDC3}"/>
              </a:ext>
            </a:extLst>
          </p:cNvPr>
          <p:cNvPicPr>
            <a:picLocks noGrp="1" noChangeAspect="1"/>
          </p:cNvPicPr>
          <p:nvPr>
            <p:ph idx="1"/>
          </p:nvPr>
        </p:nvPicPr>
        <p:blipFill>
          <a:blip r:embed="rId2"/>
          <a:stretch>
            <a:fillRect/>
          </a:stretch>
        </p:blipFill>
        <p:spPr>
          <a:xfrm>
            <a:off x="188842" y="1513119"/>
            <a:ext cx="11900063" cy="4050673"/>
          </a:xfrm>
        </p:spPr>
      </p:pic>
      <p:sp>
        <p:nvSpPr>
          <p:cNvPr id="6" name="TextBox 5">
            <a:extLst>
              <a:ext uri="{FF2B5EF4-FFF2-40B4-BE49-F238E27FC236}">
                <a16:creationId xmlns:a16="http://schemas.microsoft.com/office/drawing/2014/main" id="{69815112-555A-D9F6-FA49-B2ADAA101A3A}"/>
              </a:ext>
            </a:extLst>
          </p:cNvPr>
          <p:cNvSpPr txBox="1"/>
          <p:nvPr/>
        </p:nvSpPr>
        <p:spPr>
          <a:xfrm>
            <a:off x="274257" y="5563792"/>
            <a:ext cx="11728901" cy="923330"/>
          </a:xfrm>
          <a:prstGeom prst="rect">
            <a:avLst/>
          </a:prstGeom>
          <a:solidFill>
            <a:schemeClr val="accent1">
              <a:lumMod val="20000"/>
              <a:lumOff val="80000"/>
            </a:schemeClr>
          </a:solidFill>
        </p:spPr>
        <p:txBody>
          <a:bodyPr wrap="square" rtlCol="0">
            <a:spAutoFit/>
          </a:bodyPr>
          <a:lstStyle/>
          <a:p>
            <a:r>
              <a:rPr lang="en-US" b="1" dirty="0"/>
              <a:t>Comparison of the components of the Dietary Reference Intakes.</a:t>
            </a:r>
          </a:p>
          <a:p>
            <a:r>
              <a:rPr lang="en-US" dirty="0"/>
              <a:t> </a:t>
            </a:r>
            <a:r>
              <a:rPr lang="en-US" b="1" dirty="0"/>
              <a:t>EAR</a:t>
            </a:r>
            <a:r>
              <a:rPr lang="en-US" dirty="0"/>
              <a:t> = estimated average requirement; </a:t>
            </a:r>
            <a:r>
              <a:rPr lang="en-US" b="1" dirty="0"/>
              <a:t>RDA</a:t>
            </a:r>
            <a:r>
              <a:rPr lang="en-US" dirty="0"/>
              <a:t> = recommended dietary allowance; </a:t>
            </a:r>
            <a:r>
              <a:rPr lang="en-US" b="1" dirty="0"/>
              <a:t>AI </a:t>
            </a:r>
            <a:r>
              <a:rPr lang="en-US" dirty="0"/>
              <a:t>= adequate intake; </a:t>
            </a:r>
            <a:r>
              <a:rPr lang="en-US" b="1" dirty="0"/>
              <a:t>UL </a:t>
            </a:r>
            <a:r>
              <a:rPr lang="en-US" dirty="0"/>
              <a:t>= tolerable upper intake level.</a:t>
            </a:r>
            <a:endParaRPr lang="en-IQ" dirty="0"/>
          </a:p>
        </p:txBody>
      </p:sp>
    </p:spTree>
    <p:extLst>
      <p:ext uri="{BB962C8B-B14F-4D97-AF65-F5344CB8AC3E}">
        <p14:creationId xmlns:p14="http://schemas.microsoft.com/office/powerpoint/2010/main" val="902426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5B74A1-B99B-4942-60F8-3ECD0827C0D3}"/>
              </a:ext>
            </a:extLst>
          </p:cNvPr>
          <p:cNvSpPr>
            <a:spLocks noGrp="1"/>
          </p:cNvSpPr>
          <p:nvPr>
            <p:ph type="title"/>
          </p:nvPr>
        </p:nvSpPr>
        <p:spPr>
          <a:xfrm>
            <a:off x="841248" y="548640"/>
            <a:ext cx="3600860" cy="5431536"/>
          </a:xfrm>
        </p:spPr>
        <p:txBody>
          <a:bodyPr>
            <a:normAutofit/>
          </a:bodyPr>
          <a:lstStyle/>
          <a:p>
            <a:r>
              <a:rPr lang="en-US" sz="4200"/>
              <a:t>ENERGY REQUIREMENT IN HUMANS</a:t>
            </a:r>
            <a:endParaRPr lang="en-IQ" sz="4200"/>
          </a:p>
        </p:txBody>
      </p:sp>
      <p:sp>
        <p:nvSpPr>
          <p:cNvPr id="1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7645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D55BD-FF92-AE95-4605-9B2FAD79B38D}"/>
              </a:ext>
            </a:extLst>
          </p:cNvPr>
          <p:cNvSpPr>
            <a:spLocks noGrp="1"/>
          </p:cNvSpPr>
          <p:nvPr>
            <p:ph type="title"/>
          </p:nvPr>
        </p:nvSpPr>
        <p:spPr/>
        <p:txBody>
          <a:bodyPr>
            <a:normAutofit fontScale="90000"/>
          </a:bodyPr>
          <a:lstStyle/>
          <a:p>
            <a:r>
              <a:rPr lang="en-US" dirty="0"/>
              <a:t>The Estimated Energy Requirement (EER)</a:t>
            </a:r>
            <a:endParaRPr lang="en-IQ" dirty="0"/>
          </a:p>
        </p:txBody>
      </p:sp>
      <p:sp>
        <p:nvSpPr>
          <p:cNvPr id="3" name="Content Placeholder 2">
            <a:extLst>
              <a:ext uri="{FF2B5EF4-FFF2-40B4-BE49-F238E27FC236}">
                <a16:creationId xmlns:a16="http://schemas.microsoft.com/office/drawing/2014/main" id="{974FF005-EA70-4722-5D99-C91FBD701BC7}"/>
              </a:ext>
            </a:extLst>
          </p:cNvPr>
          <p:cNvSpPr>
            <a:spLocks noGrp="1"/>
          </p:cNvSpPr>
          <p:nvPr>
            <p:ph idx="1"/>
          </p:nvPr>
        </p:nvSpPr>
        <p:spPr/>
        <p:txBody>
          <a:bodyPr>
            <a:normAutofit/>
          </a:bodyPr>
          <a:lstStyle/>
          <a:p>
            <a:r>
              <a:rPr lang="en-US" dirty="0"/>
              <a:t>The average dietary energy intake predicted to </a:t>
            </a:r>
            <a:r>
              <a:rPr lang="en-US" b="1" dirty="0"/>
              <a:t>maintain an energy balance </a:t>
            </a:r>
            <a:r>
              <a:rPr lang="en-US" dirty="0">
                <a:highlight>
                  <a:srgbClr val="FFFF00"/>
                </a:highlight>
              </a:rPr>
              <a:t>(that is, the calories consumed are equal to the energy expended) </a:t>
            </a:r>
          </a:p>
          <a:p>
            <a:r>
              <a:rPr lang="en-US" b="1" dirty="0">
                <a:solidFill>
                  <a:srgbClr val="0070C0"/>
                </a:solidFill>
              </a:rPr>
              <a:t>Differences in the1.  genetics, 2. body composition, 3. metabolism, and 4. behavior of individuals make it difficult to accurately predict a person’s caloric requirements</a:t>
            </a:r>
            <a:r>
              <a:rPr lang="en-US" dirty="0"/>
              <a:t>. </a:t>
            </a:r>
          </a:p>
          <a:p>
            <a:r>
              <a:rPr lang="en-US" dirty="0"/>
              <a:t>However, some simple approximations can provide useful estimates.</a:t>
            </a:r>
          </a:p>
          <a:p>
            <a:pPr lvl="1"/>
            <a:r>
              <a:rPr lang="en-US" dirty="0"/>
              <a:t>sedentary adults require </a:t>
            </a:r>
            <a:r>
              <a:rPr lang="en-US" b="1" dirty="0"/>
              <a:t>~30 kcal/kg/day </a:t>
            </a:r>
            <a:r>
              <a:rPr lang="en-US" dirty="0"/>
              <a:t>to maintain body weight</a:t>
            </a:r>
          </a:p>
          <a:p>
            <a:pPr lvl="1"/>
            <a:r>
              <a:rPr lang="en-US" dirty="0"/>
              <a:t> moderately active adults require </a:t>
            </a:r>
            <a:r>
              <a:rPr lang="en-US" b="1" dirty="0"/>
              <a:t>35 kcal/kg/day</a:t>
            </a:r>
          </a:p>
          <a:p>
            <a:pPr lvl="1"/>
            <a:r>
              <a:rPr lang="en-US" dirty="0"/>
              <a:t>very active adults require </a:t>
            </a:r>
            <a:r>
              <a:rPr lang="en-US" b="1" dirty="0"/>
              <a:t>40 kcal/kg/day</a:t>
            </a:r>
            <a:r>
              <a:rPr lang="en-US" dirty="0"/>
              <a:t>.</a:t>
            </a:r>
            <a:endParaRPr lang="en-IQ" dirty="0"/>
          </a:p>
        </p:txBody>
      </p:sp>
    </p:spTree>
    <p:extLst>
      <p:ext uri="{BB962C8B-B14F-4D97-AF65-F5344CB8AC3E}">
        <p14:creationId xmlns:p14="http://schemas.microsoft.com/office/powerpoint/2010/main" val="1808804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30C5D-5858-30BA-CA91-49B33CE4D04D}"/>
              </a:ext>
            </a:extLst>
          </p:cNvPr>
          <p:cNvSpPr>
            <a:spLocks noGrp="1"/>
          </p:cNvSpPr>
          <p:nvPr>
            <p:ph type="title"/>
          </p:nvPr>
        </p:nvSpPr>
        <p:spPr/>
        <p:txBody>
          <a:bodyPr/>
          <a:lstStyle/>
          <a:p>
            <a:r>
              <a:rPr lang="en-IQ" dirty="0"/>
              <a:t>A. </a:t>
            </a:r>
            <a:r>
              <a:rPr lang="en-US" dirty="0"/>
              <a:t>Energy content of food</a:t>
            </a:r>
            <a:endParaRPr lang="en-IQ" dirty="0"/>
          </a:p>
        </p:txBody>
      </p:sp>
      <p:sp>
        <p:nvSpPr>
          <p:cNvPr id="3" name="Content Placeholder 2">
            <a:extLst>
              <a:ext uri="{FF2B5EF4-FFF2-40B4-BE49-F238E27FC236}">
                <a16:creationId xmlns:a16="http://schemas.microsoft.com/office/drawing/2014/main" id="{586513C7-4F6D-C62D-0652-004DF4ADE6FC}"/>
              </a:ext>
            </a:extLst>
          </p:cNvPr>
          <p:cNvSpPr>
            <a:spLocks noGrp="1"/>
          </p:cNvSpPr>
          <p:nvPr>
            <p:ph idx="1"/>
          </p:nvPr>
        </p:nvSpPr>
        <p:spPr/>
        <p:txBody>
          <a:bodyPr>
            <a:normAutofit/>
          </a:bodyPr>
          <a:lstStyle/>
          <a:p>
            <a:r>
              <a:rPr lang="en-US" dirty="0"/>
              <a:t>The energy content of food is calculated from the </a:t>
            </a:r>
            <a:r>
              <a:rPr lang="en-US" b="1" dirty="0"/>
              <a:t>heat released by the total combustion of food in a calorimeter. </a:t>
            </a:r>
          </a:p>
          <a:p>
            <a:r>
              <a:rPr lang="en-US" dirty="0"/>
              <a:t>It is expressed in kilocalories (kcal, or Cal). </a:t>
            </a:r>
          </a:p>
          <a:p>
            <a:r>
              <a:rPr lang="en-US" dirty="0"/>
              <a:t>Amount of </a:t>
            </a:r>
            <a:r>
              <a:rPr lang="en-US" dirty="0" err="1"/>
              <a:t>Calori</a:t>
            </a:r>
            <a:r>
              <a:rPr lang="en-US" dirty="0"/>
              <a:t> per micronutrition </a:t>
            </a:r>
          </a:p>
          <a:p>
            <a:r>
              <a:rPr lang="en-US" dirty="0"/>
              <a:t>CHO 4 kcal/g</a:t>
            </a:r>
          </a:p>
          <a:p>
            <a:r>
              <a:rPr lang="en-US" dirty="0"/>
              <a:t>Protein 4 kcal/g</a:t>
            </a:r>
          </a:p>
          <a:p>
            <a:r>
              <a:rPr lang="en-US" dirty="0"/>
              <a:t>Fat 9 kcal/g</a:t>
            </a:r>
          </a:p>
          <a:p>
            <a:endParaRPr lang="en-US" dirty="0"/>
          </a:p>
        </p:txBody>
      </p:sp>
    </p:spTree>
    <p:extLst>
      <p:ext uri="{BB962C8B-B14F-4D97-AF65-F5344CB8AC3E}">
        <p14:creationId xmlns:p14="http://schemas.microsoft.com/office/powerpoint/2010/main" val="2562075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94931-8989-A38B-1CB4-ADD3894BB55F}"/>
              </a:ext>
            </a:extLst>
          </p:cNvPr>
          <p:cNvSpPr>
            <a:spLocks noGrp="1"/>
          </p:cNvSpPr>
          <p:nvPr>
            <p:ph type="ctrTitle"/>
          </p:nvPr>
        </p:nvSpPr>
        <p:spPr/>
        <p:txBody>
          <a:bodyPr/>
          <a:lstStyle/>
          <a:p>
            <a:r>
              <a:rPr lang="en-US" dirty="0"/>
              <a:t>P</a:t>
            </a:r>
            <a:r>
              <a:rPr lang="en-IQ" dirty="0"/>
              <a:t>ractical </a:t>
            </a:r>
          </a:p>
        </p:txBody>
      </p:sp>
      <p:sp>
        <p:nvSpPr>
          <p:cNvPr id="3" name="Subtitle 2">
            <a:extLst>
              <a:ext uri="{FF2B5EF4-FFF2-40B4-BE49-F238E27FC236}">
                <a16:creationId xmlns:a16="http://schemas.microsoft.com/office/drawing/2014/main" id="{E0399100-D58B-B072-EE7E-52C585604254}"/>
              </a:ext>
            </a:extLst>
          </p:cNvPr>
          <p:cNvSpPr>
            <a:spLocks noGrp="1"/>
          </p:cNvSpPr>
          <p:nvPr>
            <p:ph type="subTitle" idx="1"/>
          </p:nvPr>
        </p:nvSpPr>
        <p:spPr/>
        <p:txBody>
          <a:bodyPr/>
          <a:lstStyle/>
          <a:p>
            <a:endParaRPr lang="en-IQ"/>
          </a:p>
        </p:txBody>
      </p:sp>
    </p:spTree>
    <p:extLst>
      <p:ext uri="{BB962C8B-B14F-4D97-AF65-F5344CB8AC3E}">
        <p14:creationId xmlns:p14="http://schemas.microsoft.com/office/powerpoint/2010/main" val="1224858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86334-EDBF-3BEC-3C80-D18868B747C8}"/>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9BAD2534-C759-7BAD-2B57-EBF4322C582F}"/>
              </a:ext>
            </a:extLst>
          </p:cNvPr>
          <p:cNvSpPr>
            <a:spLocks noGrp="1"/>
          </p:cNvSpPr>
          <p:nvPr>
            <p:ph idx="1"/>
          </p:nvPr>
        </p:nvSpPr>
        <p:spPr/>
        <p:txBody>
          <a:bodyPr/>
          <a:lstStyle/>
          <a:p>
            <a:r>
              <a:rPr lang="en-US" dirty="0"/>
              <a:t>We have a patient that requires to take 2150kcal/day! He wants to take it according to the ”AMDR, acceptable macronutrients distribution range” </a:t>
            </a:r>
          </a:p>
          <a:p>
            <a:pPr marL="514350" indent="-514350">
              <a:buAutoNum type="arabicPeriod"/>
            </a:pPr>
            <a:r>
              <a:rPr lang="en-US" dirty="0"/>
              <a:t>How much protein should he take per day?</a:t>
            </a:r>
          </a:p>
          <a:p>
            <a:pPr marL="514350" indent="-514350">
              <a:buAutoNum type="arabicPeriod"/>
            </a:pPr>
            <a:r>
              <a:rPr lang="en-US" dirty="0"/>
              <a:t>How much carbohydrate  should he take per day?</a:t>
            </a:r>
          </a:p>
          <a:p>
            <a:pPr marL="514350" indent="-514350">
              <a:buAutoNum type="arabicPeriod"/>
            </a:pPr>
            <a:r>
              <a:rPr lang="en-US" dirty="0"/>
              <a:t>How much fat should he take per day?</a:t>
            </a:r>
            <a:endParaRPr lang="en-IQ" dirty="0"/>
          </a:p>
        </p:txBody>
      </p:sp>
    </p:spTree>
    <p:extLst>
      <p:ext uri="{BB962C8B-B14F-4D97-AF65-F5344CB8AC3E}">
        <p14:creationId xmlns:p14="http://schemas.microsoft.com/office/powerpoint/2010/main" val="3394127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descr="Rolled oats in wooden bowl and table">
            <a:extLst>
              <a:ext uri="{FF2B5EF4-FFF2-40B4-BE49-F238E27FC236}">
                <a16:creationId xmlns:a16="http://schemas.microsoft.com/office/drawing/2014/main" id="{F08E3AF1-0E52-2BF7-A58C-4D9FEA25AD4E}"/>
              </a:ext>
            </a:extLst>
          </p:cNvPr>
          <p:cNvPicPr>
            <a:picLocks noChangeAspect="1"/>
          </p:cNvPicPr>
          <p:nvPr/>
        </p:nvPicPr>
        <p:blipFill rotWithShape="1">
          <a:blip r:embed="rId2"/>
          <a:srcRect t="6213" r="23298" b="2878"/>
          <a:stretch/>
        </p:blipFill>
        <p:spPr>
          <a:xfrm>
            <a:off x="3523488" y="10"/>
            <a:ext cx="8668512" cy="6857990"/>
          </a:xfrm>
          <a:prstGeom prst="rect">
            <a:avLst/>
          </a:prstGeom>
        </p:spPr>
      </p:pic>
      <p:sp>
        <p:nvSpPr>
          <p:cNvPr id="29" name="Rectangle 28">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D6FCEAF5-607A-BBA9-38AC-A63C230B4219}"/>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700">
                <a:solidFill>
                  <a:schemeClr val="tx1"/>
                </a:solidFill>
              </a:rPr>
              <a:t>Nutrients are the constituents of food necessary to </a:t>
            </a:r>
            <a:r>
              <a:rPr lang="en-US" sz="3700">
                <a:solidFill>
                  <a:schemeClr val="tx1"/>
                </a:solidFill>
                <a:highlight>
                  <a:srgbClr val="FFFF00"/>
                </a:highlight>
              </a:rPr>
              <a:t>sustain the normal functions of the body. </a:t>
            </a:r>
          </a:p>
        </p:txBody>
      </p:sp>
      <p:sp>
        <p:nvSpPr>
          <p:cNvPr id="31" name="Rectangle 3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Rectangle 3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6781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EFC0E-2C59-4BD9-48F2-9952897D6EAA}"/>
              </a:ext>
            </a:extLst>
          </p:cNvPr>
          <p:cNvSpPr>
            <a:spLocks noGrp="1"/>
          </p:cNvSpPr>
          <p:nvPr>
            <p:ph type="title"/>
          </p:nvPr>
        </p:nvSpPr>
        <p:spPr/>
        <p:txBody>
          <a:bodyPr>
            <a:normAutofit fontScale="90000"/>
          </a:bodyPr>
          <a:lstStyle/>
          <a:p>
            <a:r>
              <a:rPr lang="en-US" dirty="0"/>
              <a:t>”AMDR, acceptable macronutrients distribution range”</a:t>
            </a:r>
            <a:endParaRPr lang="en-IQ" dirty="0"/>
          </a:p>
        </p:txBody>
      </p:sp>
      <p:sp>
        <p:nvSpPr>
          <p:cNvPr id="3" name="Content Placeholder 2">
            <a:extLst>
              <a:ext uri="{FF2B5EF4-FFF2-40B4-BE49-F238E27FC236}">
                <a16:creationId xmlns:a16="http://schemas.microsoft.com/office/drawing/2014/main" id="{88449DB6-2D64-05A0-D484-63BD1EDA6483}"/>
              </a:ext>
            </a:extLst>
          </p:cNvPr>
          <p:cNvSpPr>
            <a:spLocks noGrp="1"/>
          </p:cNvSpPr>
          <p:nvPr>
            <p:ph idx="1"/>
          </p:nvPr>
        </p:nvSpPr>
        <p:spPr/>
        <p:txBody>
          <a:bodyPr/>
          <a:lstStyle/>
          <a:p>
            <a:r>
              <a:rPr lang="en-IQ" dirty="0"/>
              <a:t>CHO 45 % to 65 %</a:t>
            </a:r>
          </a:p>
          <a:p>
            <a:r>
              <a:rPr lang="en-US" dirty="0"/>
              <a:t>P</a:t>
            </a:r>
            <a:r>
              <a:rPr lang="en-IQ" dirty="0"/>
              <a:t>rotein 10 % to 35 %</a:t>
            </a:r>
          </a:p>
          <a:p>
            <a:r>
              <a:rPr lang="en-US" dirty="0"/>
              <a:t>L</a:t>
            </a:r>
            <a:r>
              <a:rPr lang="en-IQ"/>
              <a:t>ipid 20 % to 30 %</a:t>
            </a:r>
            <a:endParaRPr lang="en-IQ" dirty="0"/>
          </a:p>
        </p:txBody>
      </p:sp>
    </p:spTree>
    <p:extLst>
      <p:ext uri="{BB962C8B-B14F-4D97-AF65-F5344CB8AC3E}">
        <p14:creationId xmlns:p14="http://schemas.microsoft.com/office/powerpoint/2010/main" val="962688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39990-D58B-A9B4-083B-567AF5BE99D3}"/>
              </a:ext>
            </a:extLst>
          </p:cNvPr>
          <p:cNvSpPr>
            <a:spLocks noGrp="1"/>
          </p:cNvSpPr>
          <p:nvPr>
            <p:ph type="title"/>
          </p:nvPr>
        </p:nvSpPr>
        <p:spPr/>
        <p:txBody>
          <a:bodyPr/>
          <a:lstStyle/>
          <a:p>
            <a:r>
              <a:rPr lang="en-US" dirty="0"/>
              <a:t>B. Use of food energy in the body </a:t>
            </a:r>
            <a:endParaRPr lang="en-IQ" dirty="0"/>
          </a:p>
        </p:txBody>
      </p:sp>
      <p:sp>
        <p:nvSpPr>
          <p:cNvPr id="3" name="Content Placeholder 2">
            <a:extLst>
              <a:ext uri="{FF2B5EF4-FFF2-40B4-BE49-F238E27FC236}">
                <a16:creationId xmlns:a16="http://schemas.microsoft.com/office/drawing/2014/main" id="{D11C8130-45CB-6A08-309C-ABB5BFEAD89E}"/>
              </a:ext>
            </a:extLst>
          </p:cNvPr>
          <p:cNvSpPr>
            <a:spLocks noGrp="1"/>
          </p:cNvSpPr>
          <p:nvPr>
            <p:ph idx="1"/>
          </p:nvPr>
        </p:nvSpPr>
        <p:spPr/>
        <p:txBody>
          <a:bodyPr/>
          <a:lstStyle/>
          <a:p>
            <a:r>
              <a:rPr lang="en-US" dirty="0"/>
              <a:t>The energy generated by metabolism of the macronutrients is used for three energy-requiring processes that occur in the body:</a:t>
            </a:r>
          </a:p>
          <a:p>
            <a:pPr marL="514350" indent="-514350">
              <a:buAutoNum type="arabicPeriod"/>
            </a:pPr>
            <a:r>
              <a:rPr lang="en-US" dirty="0"/>
              <a:t>resting metabolic rate (RMR)</a:t>
            </a:r>
          </a:p>
          <a:p>
            <a:pPr marL="514350" indent="-514350">
              <a:buAutoNum type="arabicPeriod"/>
            </a:pPr>
            <a:r>
              <a:rPr lang="en-US" dirty="0"/>
              <a:t>physical activity</a:t>
            </a:r>
          </a:p>
          <a:p>
            <a:pPr marL="514350" indent="-514350">
              <a:buAutoNum type="arabicPeriod"/>
            </a:pPr>
            <a:r>
              <a:rPr lang="en-US" dirty="0"/>
              <a:t>The thermic effect of food. </a:t>
            </a:r>
          </a:p>
          <a:p>
            <a:pPr marL="514350" indent="-514350">
              <a:buAutoNum type="arabicPeriod"/>
            </a:pPr>
            <a:endParaRPr lang="en-US" dirty="0"/>
          </a:p>
          <a:p>
            <a:pPr marL="0" indent="0">
              <a:buNone/>
            </a:pPr>
            <a:r>
              <a:rPr lang="en-US" dirty="0"/>
              <a:t>The number of kcal expended by these processes in a 24-hour period is the </a:t>
            </a:r>
            <a:r>
              <a:rPr lang="en-US" b="1" dirty="0">
                <a:highlight>
                  <a:srgbClr val="FFFF00"/>
                </a:highlight>
              </a:rPr>
              <a:t>total energy expenditure (TEE).</a:t>
            </a:r>
            <a:endParaRPr lang="en-IQ" b="1" dirty="0">
              <a:highlight>
                <a:srgbClr val="FFFF00"/>
              </a:highlight>
            </a:endParaRPr>
          </a:p>
        </p:txBody>
      </p:sp>
    </p:spTree>
    <p:extLst>
      <p:ext uri="{BB962C8B-B14F-4D97-AF65-F5344CB8AC3E}">
        <p14:creationId xmlns:p14="http://schemas.microsoft.com/office/powerpoint/2010/main" val="403303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9303E-A811-5FC8-5979-3EB01C54E807}"/>
              </a:ext>
            </a:extLst>
          </p:cNvPr>
          <p:cNvSpPr>
            <a:spLocks noGrp="1"/>
          </p:cNvSpPr>
          <p:nvPr>
            <p:ph type="title"/>
          </p:nvPr>
        </p:nvSpPr>
        <p:spPr/>
        <p:txBody>
          <a:bodyPr/>
          <a:lstStyle/>
          <a:p>
            <a:endParaRPr lang="en-IQ"/>
          </a:p>
        </p:txBody>
      </p:sp>
      <p:pic>
        <p:nvPicPr>
          <p:cNvPr id="5" name="Content Placeholder 4" descr="A picture containing shape&#10;&#10;Description automatically generated">
            <a:extLst>
              <a:ext uri="{FF2B5EF4-FFF2-40B4-BE49-F238E27FC236}">
                <a16:creationId xmlns:a16="http://schemas.microsoft.com/office/drawing/2014/main" id="{4D09ABEC-E3B3-3BE5-9B9D-62B086963360}"/>
              </a:ext>
            </a:extLst>
          </p:cNvPr>
          <p:cNvPicPr>
            <a:picLocks noGrp="1" noChangeAspect="1"/>
          </p:cNvPicPr>
          <p:nvPr>
            <p:ph idx="1"/>
          </p:nvPr>
        </p:nvPicPr>
        <p:blipFill>
          <a:blip r:embed="rId2"/>
          <a:stretch>
            <a:fillRect/>
          </a:stretch>
        </p:blipFill>
        <p:spPr>
          <a:xfrm>
            <a:off x="3162936" y="1580056"/>
            <a:ext cx="4567413" cy="4351337"/>
          </a:xfrm>
        </p:spPr>
      </p:pic>
      <p:sp>
        <p:nvSpPr>
          <p:cNvPr id="6" name="TextBox 5">
            <a:extLst>
              <a:ext uri="{FF2B5EF4-FFF2-40B4-BE49-F238E27FC236}">
                <a16:creationId xmlns:a16="http://schemas.microsoft.com/office/drawing/2014/main" id="{19445851-9D17-A623-81C6-E7531B5A080C}"/>
              </a:ext>
            </a:extLst>
          </p:cNvPr>
          <p:cNvSpPr txBox="1"/>
          <p:nvPr/>
        </p:nvSpPr>
        <p:spPr>
          <a:xfrm>
            <a:off x="954741" y="6225988"/>
            <a:ext cx="10811435" cy="646331"/>
          </a:xfrm>
          <a:prstGeom prst="rect">
            <a:avLst/>
          </a:prstGeom>
          <a:noFill/>
        </p:spPr>
        <p:txBody>
          <a:bodyPr wrap="square" rtlCol="0">
            <a:spAutoFit/>
          </a:bodyPr>
          <a:lstStyle/>
          <a:p>
            <a:r>
              <a:rPr lang="en-US" dirty="0"/>
              <a:t>Estimated total energy expenditure in a healthy 20-year-old woman, 5 ft, 4 in (165 cm) tall, weighing 110 </a:t>
            </a:r>
            <a:r>
              <a:rPr lang="en-US" dirty="0" err="1"/>
              <a:t>lb</a:t>
            </a:r>
            <a:r>
              <a:rPr lang="en-US" dirty="0"/>
              <a:t> (50 kg), and engaged in light activity.</a:t>
            </a:r>
            <a:endParaRPr lang="en-IQ" dirty="0"/>
          </a:p>
        </p:txBody>
      </p:sp>
    </p:spTree>
    <p:extLst>
      <p:ext uri="{BB962C8B-B14F-4D97-AF65-F5344CB8AC3E}">
        <p14:creationId xmlns:p14="http://schemas.microsoft.com/office/powerpoint/2010/main" val="2290324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E28CC-D51F-5955-478B-857E4044AB39}"/>
              </a:ext>
            </a:extLst>
          </p:cNvPr>
          <p:cNvSpPr>
            <a:spLocks noGrp="1"/>
          </p:cNvSpPr>
          <p:nvPr>
            <p:ph type="title"/>
          </p:nvPr>
        </p:nvSpPr>
        <p:spPr/>
        <p:txBody>
          <a:bodyPr/>
          <a:lstStyle/>
          <a:p>
            <a:r>
              <a:rPr lang="en-US" dirty="0"/>
              <a:t>1. Resting metabolic rate: </a:t>
            </a:r>
            <a:endParaRPr lang="en-IQ" dirty="0"/>
          </a:p>
        </p:txBody>
      </p:sp>
      <p:sp>
        <p:nvSpPr>
          <p:cNvPr id="3" name="Content Placeholder 2">
            <a:extLst>
              <a:ext uri="{FF2B5EF4-FFF2-40B4-BE49-F238E27FC236}">
                <a16:creationId xmlns:a16="http://schemas.microsoft.com/office/drawing/2014/main" id="{00CECBE4-B30C-D861-360C-548FA0B229FA}"/>
              </a:ext>
            </a:extLst>
          </p:cNvPr>
          <p:cNvSpPr>
            <a:spLocks noGrp="1"/>
          </p:cNvSpPr>
          <p:nvPr>
            <p:ph idx="1"/>
          </p:nvPr>
        </p:nvSpPr>
        <p:spPr/>
        <p:txBody>
          <a:bodyPr>
            <a:normAutofit fontScale="62500" lnSpcReduction="20000"/>
          </a:bodyPr>
          <a:lstStyle/>
          <a:p>
            <a:r>
              <a:rPr lang="en-US" dirty="0"/>
              <a:t>RMR is the energy expended by an individual in a resting, postabsorptive state. </a:t>
            </a:r>
          </a:p>
          <a:p>
            <a:r>
              <a:rPr lang="en-US" dirty="0"/>
              <a:t>It represents the energy required to carry out the normal body functions, such as respiration, blood flow, and ion transport. </a:t>
            </a:r>
          </a:p>
          <a:p>
            <a:r>
              <a:rPr lang="en-US" dirty="0"/>
              <a:t>RMR can be determined by measuring oxygen (O2) consumed or carbon dioxide (CO2) produced (indirect calorimetry). </a:t>
            </a:r>
          </a:p>
          <a:p>
            <a:r>
              <a:rPr lang="en-US" dirty="0"/>
              <a:t>[Note: The ratio of CO2 to O2 is the respiratory quotient (RQ). It reflects the substrate being oxidized for energy (Fig. 27.6).] RMR also can be estimated using equations that include sex and age (RMR reflects lean muscle mass, which is highest in men and the young) as well as height and weight.</a:t>
            </a:r>
          </a:p>
          <a:p>
            <a:r>
              <a:rPr lang="en-US" dirty="0"/>
              <a:t>A commonly used rough estimate is 1 kcal/kg/hour for men and 0.9 kcal/kg/hour for women. [Note: A basal metabolic rate (BMR) can be determined if more stringent environmental conditions are used, but it is not routinely done. RMR is ~10% higher than the BMR.] </a:t>
            </a:r>
          </a:p>
          <a:p>
            <a:r>
              <a:rPr lang="en-US" dirty="0"/>
              <a:t>In an adult, the 24-hour RMR, known as the resting energy expenditure (REE), is ~1,800 kcal for men (70 kg) and 1,300 kcal for women (50 kg). From 60%–75% of the TEE in sedentary individuals is attributable to the REE (Fig. 27.7).</a:t>
            </a:r>
          </a:p>
          <a:p>
            <a:r>
              <a:rPr lang="en-US" dirty="0"/>
              <a:t> [Note: Hospitalized individuals are commonly hypercatabolic, and the RMR is multiplied by an injury factor that ranges from 1.0 (mild infection) to 2.0 (severe burns) in calculating their TEE.]</a:t>
            </a:r>
            <a:endParaRPr lang="en-IQ" dirty="0"/>
          </a:p>
        </p:txBody>
      </p:sp>
    </p:spTree>
    <p:extLst>
      <p:ext uri="{BB962C8B-B14F-4D97-AF65-F5344CB8AC3E}">
        <p14:creationId xmlns:p14="http://schemas.microsoft.com/office/powerpoint/2010/main" val="2164762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8D5D9-F0EA-3E2D-D102-6273013EAB54}"/>
              </a:ext>
            </a:extLst>
          </p:cNvPr>
          <p:cNvSpPr>
            <a:spLocks noGrp="1"/>
          </p:cNvSpPr>
          <p:nvPr>
            <p:ph type="title"/>
          </p:nvPr>
        </p:nvSpPr>
        <p:spPr/>
        <p:txBody>
          <a:bodyPr/>
          <a:lstStyle/>
          <a:p>
            <a:endParaRPr lang="en-IQ"/>
          </a:p>
        </p:txBody>
      </p:sp>
      <p:pic>
        <p:nvPicPr>
          <p:cNvPr id="5" name="Content Placeholder 4" descr="Table&#10;&#10;Description automatically generated">
            <a:extLst>
              <a:ext uri="{FF2B5EF4-FFF2-40B4-BE49-F238E27FC236}">
                <a16:creationId xmlns:a16="http://schemas.microsoft.com/office/drawing/2014/main" id="{55E46F98-A0EF-E189-9415-FF1053ACFA87}"/>
              </a:ext>
            </a:extLst>
          </p:cNvPr>
          <p:cNvPicPr>
            <a:picLocks noGrp="1" noChangeAspect="1"/>
          </p:cNvPicPr>
          <p:nvPr>
            <p:ph idx="1"/>
          </p:nvPr>
        </p:nvPicPr>
        <p:blipFill>
          <a:blip r:embed="rId2"/>
          <a:stretch>
            <a:fillRect/>
          </a:stretch>
        </p:blipFill>
        <p:spPr>
          <a:xfrm>
            <a:off x="1585913" y="2012156"/>
            <a:ext cx="7721600" cy="3619500"/>
          </a:xfrm>
        </p:spPr>
      </p:pic>
      <p:sp>
        <p:nvSpPr>
          <p:cNvPr id="6" name="TextBox 5">
            <a:extLst>
              <a:ext uri="{FF2B5EF4-FFF2-40B4-BE49-F238E27FC236}">
                <a16:creationId xmlns:a16="http://schemas.microsoft.com/office/drawing/2014/main" id="{394815A8-3D99-EDF1-5A6A-1937CC0C540D}"/>
              </a:ext>
            </a:extLst>
          </p:cNvPr>
          <p:cNvSpPr txBox="1"/>
          <p:nvPr/>
        </p:nvSpPr>
        <p:spPr>
          <a:xfrm>
            <a:off x="1001650" y="5712020"/>
            <a:ext cx="9063317" cy="646331"/>
          </a:xfrm>
          <a:prstGeom prst="rect">
            <a:avLst/>
          </a:prstGeom>
          <a:noFill/>
        </p:spPr>
        <p:txBody>
          <a:bodyPr wrap="square" rtlCol="0">
            <a:spAutoFit/>
          </a:bodyPr>
          <a:lstStyle/>
          <a:p>
            <a:r>
              <a:rPr lang="en-US" dirty="0"/>
              <a:t>The respiratory quotient (RQ). [Note: For protein, the nitrogen is removed and excreted, and the </a:t>
            </a:r>
            <a:r>
              <a:rPr lang="el-GR" dirty="0"/>
              <a:t>α-</a:t>
            </a:r>
            <a:r>
              <a:rPr lang="en-US" dirty="0"/>
              <a:t>keto acids are oxidized.]</a:t>
            </a:r>
            <a:endParaRPr lang="en-IQ" dirty="0"/>
          </a:p>
        </p:txBody>
      </p:sp>
    </p:spTree>
    <p:extLst>
      <p:ext uri="{BB962C8B-B14F-4D97-AF65-F5344CB8AC3E}">
        <p14:creationId xmlns:p14="http://schemas.microsoft.com/office/powerpoint/2010/main" val="2983229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F0AE1-F53B-F91C-B824-6441BE520784}"/>
              </a:ext>
            </a:extLst>
          </p:cNvPr>
          <p:cNvSpPr>
            <a:spLocks noGrp="1"/>
          </p:cNvSpPr>
          <p:nvPr>
            <p:ph type="title"/>
          </p:nvPr>
        </p:nvSpPr>
        <p:spPr/>
        <p:txBody>
          <a:bodyPr/>
          <a:lstStyle/>
          <a:p>
            <a:r>
              <a:rPr lang="en-US" dirty="0"/>
              <a:t>2. Physical activity: </a:t>
            </a:r>
            <a:endParaRPr lang="en-IQ" dirty="0"/>
          </a:p>
        </p:txBody>
      </p:sp>
      <p:sp>
        <p:nvSpPr>
          <p:cNvPr id="3" name="Content Placeholder 2">
            <a:extLst>
              <a:ext uri="{FF2B5EF4-FFF2-40B4-BE49-F238E27FC236}">
                <a16:creationId xmlns:a16="http://schemas.microsoft.com/office/drawing/2014/main" id="{E73A1D18-85E5-561F-5D48-C23FE9720341}"/>
              </a:ext>
            </a:extLst>
          </p:cNvPr>
          <p:cNvSpPr>
            <a:spLocks noGrp="1"/>
          </p:cNvSpPr>
          <p:nvPr>
            <p:ph idx="1"/>
          </p:nvPr>
        </p:nvSpPr>
        <p:spPr/>
        <p:txBody>
          <a:bodyPr/>
          <a:lstStyle/>
          <a:p>
            <a:r>
              <a:rPr lang="en-US" dirty="0"/>
              <a:t>Muscular activity provides the greatest variation in the TEE. </a:t>
            </a:r>
          </a:p>
          <a:p>
            <a:r>
              <a:rPr lang="en-US" dirty="0"/>
              <a:t>The amount of energy consumed depends on the duration and intensity of the exercise. </a:t>
            </a:r>
          </a:p>
          <a:p>
            <a:r>
              <a:rPr lang="en-US" dirty="0"/>
              <a:t>This energy cost is expressed as a multiple of the RMR (range is 1.1 to &gt;8.0) that is referred to as the physical activity ratio (PAR) or the metabolic equivalent of the task (MET). </a:t>
            </a:r>
          </a:p>
          <a:p>
            <a:r>
              <a:rPr lang="en-US" dirty="0"/>
              <a:t>In general, a lightly active person requires ~30%–50% more calories than the RMR (see Fig. 27.7), whereas a highly active individual may require ≥100% calories above the RMR.</a:t>
            </a:r>
            <a:endParaRPr lang="en-IQ" dirty="0"/>
          </a:p>
        </p:txBody>
      </p:sp>
    </p:spTree>
    <p:extLst>
      <p:ext uri="{BB962C8B-B14F-4D97-AF65-F5344CB8AC3E}">
        <p14:creationId xmlns:p14="http://schemas.microsoft.com/office/powerpoint/2010/main" val="2230286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DCF8B-D77F-CDA3-5531-F1269EDA57D1}"/>
              </a:ext>
            </a:extLst>
          </p:cNvPr>
          <p:cNvSpPr>
            <a:spLocks noGrp="1"/>
          </p:cNvSpPr>
          <p:nvPr>
            <p:ph type="title"/>
          </p:nvPr>
        </p:nvSpPr>
        <p:spPr/>
        <p:txBody>
          <a:bodyPr/>
          <a:lstStyle/>
          <a:p>
            <a:r>
              <a:rPr lang="en-US" dirty="0"/>
              <a:t>3. Thermic effect of food: </a:t>
            </a:r>
            <a:endParaRPr lang="en-IQ" dirty="0"/>
          </a:p>
        </p:txBody>
      </p:sp>
      <p:sp>
        <p:nvSpPr>
          <p:cNvPr id="3" name="Content Placeholder 2">
            <a:extLst>
              <a:ext uri="{FF2B5EF4-FFF2-40B4-BE49-F238E27FC236}">
                <a16:creationId xmlns:a16="http://schemas.microsoft.com/office/drawing/2014/main" id="{97DAB1D2-5DEB-9A9F-E3BA-DEA7F97EF51E}"/>
              </a:ext>
            </a:extLst>
          </p:cNvPr>
          <p:cNvSpPr>
            <a:spLocks noGrp="1"/>
          </p:cNvSpPr>
          <p:nvPr>
            <p:ph idx="1"/>
          </p:nvPr>
        </p:nvSpPr>
        <p:spPr/>
        <p:txBody>
          <a:bodyPr/>
          <a:lstStyle/>
          <a:p>
            <a:r>
              <a:rPr lang="en-US" dirty="0"/>
              <a:t>The production of heat by the body increases as much as 30% above the resting level during the digestion and absorption of food.</a:t>
            </a:r>
          </a:p>
          <a:p>
            <a:r>
              <a:rPr lang="en-US" dirty="0"/>
              <a:t> This is called the thermic effect of food, or diet-induced thermogenesis</a:t>
            </a:r>
            <a:r>
              <a:rPr lang="en-US"/>
              <a:t>. </a:t>
            </a:r>
          </a:p>
          <a:p>
            <a:r>
              <a:rPr lang="en-US"/>
              <a:t>The </a:t>
            </a:r>
            <a:r>
              <a:rPr lang="en-US" dirty="0"/>
              <a:t>thermic response to food intake may amount to 5%– 10% of the TEE.</a:t>
            </a:r>
            <a:endParaRPr lang="en-IQ" dirty="0"/>
          </a:p>
        </p:txBody>
      </p:sp>
    </p:spTree>
    <p:extLst>
      <p:ext uri="{BB962C8B-B14F-4D97-AF65-F5344CB8AC3E}">
        <p14:creationId xmlns:p14="http://schemas.microsoft.com/office/powerpoint/2010/main" val="631670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01B83-D804-76B4-3A0D-45BE76D90FB7}"/>
              </a:ext>
            </a:extLst>
          </p:cNvPr>
          <p:cNvSpPr>
            <a:spLocks noGrp="1"/>
          </p:cNvSpPr>
          <p:nvPr>
            <p:ph type="title"/>
          </p:nvPr>
        </p:nvSpPr>
        <p:spPr/>
        <p:txBody>
          <a:bodyPr/>
          <a:lstStyle/>
          <a:p>
            <a:endParaRPr lang="en-IQ"/>
          </a:p>
        </p:txBody>
      </p:sp>
      <p:pic>
        <p:nvPicPr>
          <p:cNvPr id="5" name="Content Placeholder 4" descr="A picture containing text&#10;&#10;Description automatically generated">
            <a:extLst>
              <a:ext uri="{FF2B5EF4-FFF2-40B4-BE49-F238E27FC236}">
                <a16:creationId xmlns:a16="http://schemas.microsoft.com/office/drawing/2014/main" id="{888A97E9-B9F8-9BED-C033-F0B720EC3C5F}"/>
              </a:ext>
            </a:extLst>
          </p:cNvPr>
          <p:cNvPicPr>
            <a:picLocks noGrp="1" noChangeAspect="1"/>
          </p:cNvPicPr>
          <p:nvPr>
            <p:ph idx="1"/>
          </p:nvPr>
        </p:nvPicPr>
        <p:blipFill>
          <a:blip r:embed="rId2"/>
          <a:stretch>
            <a:fillRect/>
          </a:stretch>
        </p:blipFill>
        <p:spPr>
          <a:xfrm>
            <a:off x="1589458" y="1146922"/>
            <a:ext cx="9114985" cy="5176717"/>
          </a:xfrm>
        </p:spPr>
      </p:pic>
    </p:spTree>
    <p:extLst>
      <p:ext uri="{BB962C8B-B14F-4D97-AF65-F5344CB8AC3E}">
        <p14:creationId xmlns:p14="http://schemas.microsoft.com/office/powerpoint/2010/main" val="3562721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Research">
            <a:extLst>
              <a:ext uri="{FF2B5EF4-FFF2-40B4-BE49-F238E27FC236}">
                <a16:creationId xmlns:a16="http://schemas.microsoft.com/office/drawing/2014/main" id="{E31D3CDC-0F43-5053-1E69-4F83D898A2E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5730"/>
          <a:stretch/>
        </p:blipFill>
        <p:spPr bwMode="auto">
          <a:xfrm>
            <a:off x="0" y="0"/>
            <a:ext cx="12191980" cy="72820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30E785-4889-3AE7-0141-011A01E0E0D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Any Questions?</a:t>
            </a:r>
          </a:p>
        </p:txBody>
      </p:sp>
      <p:cxnSp>
        <p:nvCxnSpPr>
          <p:cNvPr id="15"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685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ACCFF-E415-2A41-6FB2-2DDA3BD61CA8}"/>
              </a:ext>
            </a:extLst>
          </p:cNvPr>
          <p:cNvSpPr>
            <a:spLocks noGrp="1"/>
          </p:cNvSpPr>
          <p:nvPr>
            <p:ph type="title"/>
          </p:nvPr>
        </p:nvSpPr>
        <p:spPr/>
        <p:txBody>
          <a:bodyPr/>
          <a:lstStyle/>
          <a:p>
            <a:r>
              <a:rPr lang="en-IQ" dirty="0"/>
              <a:t>Outline:</a:t>
            </a:r>
          </a:p>
        </p:txBody>
      </p:sp>
      <p:sp>
        <p:nvSpPr>
          <p:cNvPr id="3" name="Content Placeholder 2">
            <a:extLst>
              <a:ext uri="{FF2B5EF4-FFF2-40B4-BE49-F238E27FC236}">
                <a16:creationId xmlns:a16="http://schemas.microsoft.com/office/drawing/2014/main" id="{4CBD0E3C-FEB4-1295-41CD-3928DF506DD7}"/>
              </a:ext>
            </a:extLst>
          </p:cNvPr>
          <p:cNvSpPr>
            <a:spLocks noGrp="1"/>
          </p:cNvSpPr>
          <p:nvPr>
            <p:ph idx="1"/>
          </p:nvPr>
        </p:nvSpPr>
        <p:spPr/>
        <p:txBody>
          <a:bodyPr/>
          <a:lstStyle/>
          <a:p>
            <a:r>
              <a:rPr lang="en-US" dirty="0"/>
              <a:t>DIETARY REFERENCE INTAKES</a:t>
            </a:r>
          </a:p>
          <a:p>
            <a:endParaRPr lang="en-IQ" dirty="0"/>
          </a:p>
        </p:txBody>
      </p:sp>
    </p:spTree>
    <p:extLst>
      <p:ext uri="{BB962C8B-B14F-4D97-AF65-F5344CB8AC3E}">
        <p14:creationId xmlns:p14="http://schemas.microsoft.com/office/powerpoint/2010/main" val="2634938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Vegetables and fruits in a row">
            <a:extLst>
              <a:ext uri="{FF2B5EF4-FFF2-40B4-BE49-F238E27FC236}">
                <a16:creationId xmlns:a16="http://schemas.microsoft.com/office/drawing/2014/main" id="{18054B86-1533-D5FB-5EE0-4210EFDE232D}"/>
              </a:ext>
            </a:extLst>
          </p:cNvPr>
          <p:cNvPicPr>
            <a:picLocks noChangeAspect="1"/>
          </p:cNvPicPr>
          <p:nvPr/>
        </p:nvPicPr>
        <p:blipFill rotWithShape="1">
          <a:blip r:embed="rId2"/>
          <a:srcRect t="15730"/>
          <a:stretch/>
        </p:blipFill>
        <p:spPr>
          <a:xfrm>
            <a:off x="-3047" y="10"/>
            <a:ext cx="12191999" cy="6857990"/>
          </a:xfrm>
          <a:prstGeom prst="rect">
            <a:avLst/>
          </a:prstGeom>
        </p:spPr>
      </p:pic>
      <p:sp>
        <p:nvSpPr>
          <p:cNvPr id="10"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C7B2E3-54B4-7F3C-2D6D-178B999C2427}"/>
              </a:ext>
            </a:extLst>
          </p:cNvPr>
          <p:cNvSpPr>
            <a:spLocks noGrp="1"/>
          </p:cNvSpPr>
          <p:nvPr>
            <p:ph type="title"/>
          </p:nvPr>
        </p:nvSpPr>
        <p:spPr>
          <a:xfrm>
            <a:off x="882127" y="5257799"/>
            <a:ext cx="10058400" cy="1278152"/>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6000" dirty="0">
                <a:solidFill>
                  <a:srgbClr val="FFFFFF"/>
                </a:solidFill>
              </a:rPr>
              <a:t>DIETARY REFERENCE INTAKES</a:t>
            </a:r>
          </a:p>
        </p:txBody>
      </p:sp>
    </p:spTree>
    <p:extLst>
      <p:ext uri="{BB962C8B-B14F-4D97-AF65-F5344CB8AC3E}">
        <p14:creationId xmlns:p14="http://schemas.microsoft.com/office/powerpoint/2010/main" val="2682674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ECC86-3D40-0E57-033C-BB9C2C04C4C0}"/>
              </a:ext>
            </a:extLst>
          </p:cNvPr>
          <p:cNvSpPr>
            <a:spLocks noGrp="1"/>
          </p:cNvSpPr>
          <p:nvPr>
            <p:ph type="title"/>
          </p:nvPr>
        </p:nvSpPr>
        <p:spPr/>
        <p:txBody>
          <a:bodyPr/>
          <a:lstStyle/>
          <a:p>
            <a:r>
              <a:rPr lang="en-US" dirty="0"/>
              <a:t>DIETARY REFERENCE INTAKES</a:t>
            </a:r>
            <a:endParaRPr lang="en-IQ" dirty="0"/>
          </a:p>
        </p:txBody>
      </p:sp>
      <p:sp>
        <p:nvSpPr>
          <p:cNvPr id="3" name="Content Placeholder 2">
            <a:extLst>
              <a:ext uri="{FF2B5EF4-FFF2-40B4-BE49-F238E27FC236}">
                <a16:creationId xmlns:a16="http://schemas.microsoft.com/office/drawing/2014/main" id="{769141AF-F4D3-6FA5-14EE-8CB8EF3C249C}"/>
              </a:ext>
            </a:extLst>
          </p:cNvPr>
          <p:cNvSpPr>
            <a:spLocks noGrp="1"/>
          </p:cNvSpPr>
          <p:nvPr>
            <p:ph idx="1"/>
          </p:nvPr>
        </p:nvSpPr>
        <p:spPr>
          <a:xfrm>
            <a:off x="188843" y="1646654"/>
            <a:ext cx="10515600" cy="4987992"/>
          </a:xfrm>
        </p:spPr>
        <p:txBody>
          <a:bodyPr>
            <a:normAutofit fontScale="92500" lnSpcReduction="10000"/>
          </a:bodyPr>
          <a:lstStyle/>
          <a:p>
            <a:r>
              <a:rPr lang="en-US" dirty="0"/>
              <a:t>Committees of U.S. and Canadian experts organized by the Food and Nutrition Board of the Institute of Medicine of the National Academy of Sciences have compiled </a:t>
            </a:r>
            <a:r>
              <a:rPr lang="en-US" b="1" dirty="0">
                <a:solidFill>
                  <a:srgbClr val="FF0000"/>
                </a:solidFill>
              </a:rPr>
              <a:t>Dietary Reference Intakes (DRI), </a:t>
            </a:r>
            <a:r>
              <a:rPr lang="en-US" dirty="0"/>
              <a:t>which are </a:t>
            </a:r>
            <a:r>
              <a:rPr lang="en-US" dirty="0">
                <a:highlight>
                  <a:srgbClr val="FFFF00"/>
                </a:highlight>
              </a:rPr>
              <a:t>estimates of the </a:t>
            </a:r>
            <a:r>
              <a:rPr lang="en-US" b="1" dirty="0">
                <a:highlight>
                  <a:srgbClr val="FFFF00"/>
                </a:highlight>
              </a:rPr>
              <a:t>amounts of nutrients </a:t>
            </a:r>
            <a:r>
              <a:rPr lang="en-US" dirty="0">
                <a:highlight>
                  <a:srgbClr val="FFFF00"/>
                </a:highlight>
              </a:rPr>
              <a:t>required to </a:t>
            </a:r>
            <a:r>
              <a:rPr lang="en-US" b="1" dirty="0">
                <a:highlight>
                  <a:srgbClr val="FFFF00"/>
                </a:highlight>
              </a:rPr>
              <a:t>prevent deficiencies</a:t>
            </a:r>
            <a:r>
              <a:rPr lang="en-US" dirty="0">
                <a:highlight>
                  <a:srgbClr val="FFFF00"/>
                </a:highlight>
              </a:rPr>
              <a:t> and </a:t>
            </a:r>
            <a:r>
              <a:rPr lang="en-US" b="1" dirty="0">
                <a:highlight>
                  <a:srgbClr val="FFFF00"/>
                </a:highlight>
              </a:rPr>
              <a:t>maintain optimal health and growth</a:t>
            </a:r>
            <a:r>
              <a:rPr lang="en-US" dirty="0">
                <a:highlight>
                  <a:srgbClr val="FFFF00"/>
                </a:highlight>
              </a:rPr>
              <a:t>.</a:t>
            </a:r>
          </a:p>
          <a:p>
            <a:endParaRPr lang="en-US" dirty="0">
              <a:highlight>
                <a:srgbClr val="FFFF00"/>
              </a:highlight>
            </a:endParaRPr>
          </a:p>
          <a:p>
            <a:r>
              <a:rPr lang="en-US" dirty="0"/>
              <a:t>Dietary reference intakes (DRIs) are a set of scientifically developed </a:t>
            </a:r>
            <a:r>
              <a:rPr lang="en-US" b="1" dirty="0"/>
              <a:t>reference values</a:t>
            </a:r>
            <a:r>
              <a:rPr lang="en-US" dirty="0"/>
              <a:t> for nutrients. </a:t>
            </a:r>
          </a:p>
          <a:p>
            <a:r>
              <a:rPr lang="en-US" dirty="0"/>
              <a:t>DRI values provide the </a:t>
            </a:r>
            <a:r>
              <a:rPr lang="en-US" b="1" dirty="0"/>
              <a:t>scientific basis </a:t>
            </a:r>
            <a:r>
              <a:rPr lang="en-US" dirty="0"/>
              <a:t>for:</a:t>
            </a:r>
          </a:p>
          <a:p>
            <a:pPr marL="514350" indent="-514350">
              <a:buAutoNum type="arabicPeriod"/>
            </a:pPr>
            <a:r>
              <a:rPr lang="en-US" dirty="0"/>
              <a:t>nutrition professionals</a:t>
            </a:r>
          </a:p>
          <a:p>
            <a:pPr marL="514350" indent="-514350">
              <a:buAutoNum type="arabicPeriod"/>
            </a:pPr>
            <a:r>
              <a:rPr lang="en-US" dirty="0"/>
              <a:t>governments, </a:t>
            </a:r>
          </a:p>
          <a:p>
            <a:pPr marL="514350" indent="-514350">
              <a:buAutoNum type="arabicPeriod"/>
            </a:pPr>
            <a:r>
              <a:rPr lang="en-US" dirty="0"/>
              <a:t>non-governmental organizations to carry out activities such as: Developing nutrition labels.</a:t>
            </a:r>
          </a:p>
        </p:txBody>
      </p:sp>
    </p:spTree>
    <p:extLst>
      <p:ext uri="{BB962C8B-B14F-4D97-AF65-F5344CB8AC3E}">
        <p14:creationId xmlns:p14="http://schemas.microsoft.com/office/powerpoint/2010/main" val="1863217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D1E74-8B92-FAC5-2B93-751AEBC0FAF1}"/>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4C85051E-64C8-E5A0-5207-C00227E5D0A0}"/>
              </a:ext>
            </a:extLst>
          </p:cNvPr>
          <p:cNvSpPr>
            <a:spLocks noGrp="1"/>
          </p:cNvSpPr>
          <p:nvPr>
            <p:ph idx="1"/>
          </p:nvPr>
        </p:nvSpPr>
        <p:spPr/>
        <p:txBody>
          <a:bodyPr/>
          <a:lstStyle/>
          <a:p>
            <a:r>
              <a:rPr lang="en-US" dirty="0"/>
              <a:t>The DRI expands on the </a:t>
            </a:r>
            <a:r>
              <a:rPr lang="en-US" b="1" dirty="0">
                <a:solidFill>
                  <a:srgbClr val="FF0000"/>
                </a:solidFill>
              </a:rPr>
              <a:t>Recommended Dietary Allowances (RDA), </a:t>
            </a:r>
            <a:r>
              <a:rPr lang="en-US" dirty="0"/>
              <a:t>which have been published with periodic revisions since 1941. </a:t>
            </a:r>
          </a:p>
          <a:p>
            <a:r>
              <a:rPr lang="en-US" dirty="0"/>
              <a:t>Unlike the RDA, the DRI </a:t>
            </a:r>
            <a:r>
              <a:rPr lang="en-US" b="1" dirty="0"/>
              <a:t>establishes </a:t>
            </a:r>
            <a:r>
              <a:rPr lang="en-US" b="1" dirty="0">
                <a:highlight>
                  <a:srgbClr val="FFFF00"/>
                </a:highlight>
              </a:rPr>
              <a:t>upper limits </a:t>
            </a:r>
            <a:r>
              <a:rPr lang="en-US" b="1" dirty="0"/>
              <a:t>on the consumption of some nutrients and incorporates the role of nutrients in lifelong health, going beyond deficiency diseases</a:t>
            </a:r>
            <a:r>
              <a:rPr lang="en-US" dirty="0"/>
              <a:t>. </a:t>
            </a:r>
          </a:p>
          <a:p>
            <a:r>
              <a:rPr lang="en-US" dirty="0"/>
              <a:t>Both the DRI and the RDA refer to </a:t>
            </a:r>
            <a:r>
              <a:rPr lang="en-US" b="1" dirty="0"/>
              <a:t>long-term average daily nutrient intakes</a:t>
            </a:r>
            <a:r>
              <a:rPr lang="en-US" dirty="0"/>
              <a:t>, because it is not necessary to consume the full RDA every day.</a:t>
            </a:r>
            <a:endParaRPr lang="en-IQ" dirty="0"/>
          </a:p>
          <a:p>
            <a:endParaRPr lang="en-IQ" dirty="0"/>
          </a:p>
        </p:txBody>
      </p:sp>
    </p:spTree>
    <p:extLst>
      <p:ext uri="{BB962C8B-B14F-4D97-AF65-F5344CB8AC3E}">
        <p14:creationId xmlns:p14="http://schemas.microsoft.com/office/powerpoint/2010/main" val="3891235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E8A2-6DA7-6704-F1D1-1F348CD24C2A}"/>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254AA378-DD7A-5B7E-6050-A8496F5A7832}"/>
              </a:ext>
            </a:extLst>
          </p:cNvPr>
          <p:cNvSpPr>
            <a:spLocks noGrp="1"/>
          </p:cNvSpPr>
          <p:nvPr>
            <p:ph idx="1"/>
          </p:nvPr>
        </p:nvSpPr>
        <p:spPr>
          <a:xfrm>
            <a:off x="188844" y="1646654"/>
            <a:ext cx="5052628" cy="4351338"/>
          </a:xfrm>
        </p:spPr>
        <p:txBody>
          <a:bodyPr/>
          <a:lstStyle/>
          <a:p>
            <a:r>
              <a:rPr lang="en-US" dirty="0"/>
              <a:t>The DRI consists of </a:t>
            </a:r>
            <a:r>
              <a:rPr lang="en-US" b="1" dirty="0"/>
              <a:t>four dietary reference standards</a:t>
            </a:r>
            <a:r>
              <a:rPr lang="en-US" dirty="0"/>
              <a:t> for the intake of nutrients designated for:</a:t>
            </a:r>
          </a:p>
          <a:p>
            <a:pPr marL="0" indent="0">
              <a:buNone/>
            </a:pPr>
            <a:r>
              <a:rPr lang="en-US" dirty="0">
                <a:highlight>
                  <a:srgbClr val="FFFF00"/>
                </a:highlight>
              </a:rPr>
              <a:t>1. specific life stage (age) </a:t>
            </a:r>
            <a:r>
              <a:rPr lang="en-US" dirty="0"/>
              <a:t>groups</a:t>
            </a:r>
          </a:p>
          <a:p>
            <a:pPr marL="0" indent="0">
              <a:buNone/>
            </a:pPr>
            <a:r>
              <a:rPr lang="en-US" dirty="0"/>
              <a:t>2. </a:t>
            </a:r>
            <a:r>
              <a:rPr lang="en-US" dirty="0">
                <a:highlight>
                  <a:srgbClr val="FFFF00"/>
                </a:highlight>
              </a:rPr>
              <a:t>physiologic states</a:t>
            </a:r>
            <a:r>
              <a:rPr lang="en-US" dirty="0"/>
              <a:t>,</a:t>
            </a:r>
          </a:p>
          <a:p>
            <a:pPr marL="0" indent="0">
              <a:buNone/>
            </a:pPr>
            <a:r>
              <a:rPr lang="en-US" dirty="0">
                <a:highlight>
                  <a:srgbClr val="FFFF00"/>
                </a:highlight>
              </a:rPr>
              <a:t>3. gender</a:t>
            </a:r>
            <a:endParaRPr lang="en-IQ" dirty="0">
              <a:highlight>
                <a:srgbClr val="FFFF00"/>
              </a:highlight>
            </a:endParaRPr>
          </a:p>
        </p:txBody>
      </p:sp>
      <p:pic>
        <p:nvPicPr>
          <p:cNvPr id="5" name="Picture 4" descr="Diagram&#10;&#10;Description automatically generated">
            <a:extLst>
              <a:ext uri="{FF2B5EF4-FFF2-40B4-BE49-F238E27FC236}">
                <a16:creationId xmlns:a16="http://schemas.microsoft.com/office/drawing/2014/main" id="{F87D5172-0685-D0A5-BB86-4A9D1B3E629F}"/>
              </a:ext>
            </a:extLst>
          </p:cNvPr>
          <p:cNvPicPr>
            <a:picLocks noChangeAspect="1"/>
          </p:cNvPicPr>
          <p:nvPr/>
        </p:nvPicPr>
        <p:blipFill>
          <a:blip r:embed="rId2"/>
          <a:stretch>
            <a:fillRect/>
          </a:stretch>
        </p:blipFill>
        <p:spPr>
          <a:xfrm>
            <a:off x="6096000" y="1913220"/>
            <a:ext cx="6096000" cy="4204412"/>
          </a:xfrm>
          <a:prstGeom prst="rect">
            <a:avLst/>
          </a:prstGeom>
        </p:spPr>
      </p:pic>
    </p:spTree>
    <p:extLst>
      <p:ext uri="{BB962C8B-B14F-4D97-AF65-F5344CB8AC3E}">
        <p14:creationId xmlns:p14="http://schemas.microsoft.com/office/powerpoint/2010/main" val="4290109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234D6-B29A-2D58-D484-7A237BC758DA}"/>
              </a:ext>
            </a:extLst>
          </p:cNvPr>
          <p:cNvSpPr>
            <a:spLocks noGrp="1"/>
          </p:cNvSpPr>
          <p:nvPr>
            <p:ph type="title"/>
          </p:nvPr>
        </p:nvSpPr>
        <p:spPr/>
        <p:txBody>
          <a:bodyPr/>
          <a:lstStyle/>
          <a:p>
            <a:r>
              <a:rPr lang="en-US" dirty="0"/>
              <a:t>Estimated average requirement:</a:t>
            </a:r>
            <a:endParaRPr lang="en-IQ" dirty="0"/>
          </a:p>
        </p:txBody>
      </p:sp>
      <p:sp>
        <p:nvSpPr>
          <p:cNvPr id="3" name="Content Placeholder 2">
            <a:extLst>
              <a:ext uri="{FF2B5EF4-FFF2-40B4-BE49-F238E27FC236}">
                <a16:creationId xmlns:a16="http://schemas.microsoft.com/office/drawing/2014/main" id="{7D65246E-58EA-1589-C9F9-D8DC5817D124}"/>
              </a:ext>
            </a:extLst>
          </p:cNvPr>
          <p:cNvSpPr>
            <a:spLocks noGrp="1"/>
          </p:cNvSpPr>
          <p:nvPr>
            <p:ph idx="1"/>
          </p:nvPr>
        </p:nvSpPr>
        <p:spPr/>
        <p:txBody>
          <a:bodyPr/>
          <a:lstStyle/>
          <a:p>
            <a:r>
              <a:rPr lang="en-US" dirty="0"/>
              <a:t>The </a:t>
            </a:r>
            <a:r>
              <a:rPr lang="en-US" b="1" dirty="0"/>
              <a:t>average daily nutrient intake </a:t>
            </a:r>
            <a:r>
              <a:rPr lang="en-US" dirty="0"/>
              <a:t>level estimated to meet the requirement of </a:t>
            </a:r>
            <a:r>
              <a:rPr lang="en-US" b="1" dirty="0"/>
              <a:t>one half of the healthy individuals </a:t>
            </a:r>
            <a:r>
              <a:rPr lang="en-US" dirty="0"/>
              <a:t>in a particular life stage and gender group is the Estimated Average Requirement (EAR).</a:t>
            </a:r>
          </a:p>
          <a:p>
            <a:r>
              <a:rPr lang="en-US" b="1" dirty="0"/>
              <a:t>Average amount sufficient for half of the individuals.  </a:t>
            </a:r>
          </a:p>
          <a:p>
            <a:r>
              <a:rPr lang="en-US" dirty="0"/>
              <a:t>It is useful in estimating the actual requirements in groups and individuals.</a:t>
            </a:r>
            <a:endParaRPr lang="en-IQ" dirty="0"/>
          </a:p>
        </p:txBody>
      </p:sp>
    </p:spTree>
    <p:extLst>
      <p:ext uri="{BB962C8B-B14F-4D97-AF65-F5344CB8AC3E}">
        <p14:creationId xmlns:p14="http://schemas.microsoft.com/office/powerpoint/2010/main" val="317987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48101-CA36-EDC6-4C47-6B1842473988}"/>
              </a:ext>
            </a:extLst>
          </p:cNvPr>
          <p:cNvSpPr>
            <a:spLocks noGrp="1"/>
          </p:cNvSpPr>
          <p:nvPr>
            <p:ph type="title"/>
          </p:nvPr>
        </p:nvSpPr>
        <p:spPr/>
        <p:txBody>
          <a:bodyPr/>
          <a:lstStyle/>
          <a:p>
            <a:r>
              <a:rPr lang="en-US" dirty="0"/>
              <a:t>Recommended Dietary Allowance: </a:t>
            </a:r>
            <a:endParaRPr lang="en-IQ" dirty="0"/>
          </a:p>
        </p:txBody>
      </p:sp>
      <p:sp>
        <p:nvSpPr>
          <p:cNvPr id="3" name="Content Placeholder 2">
            <a:extLst>
              <a:ext uri="{FF2B5EF4-FFF2-40B4-BE49-F238E27FC236}">
                <a16:creationId xmlns:a16="http://schemas.microsoft.com/office/drawing/2014/main" id="{036C7F69-B4E8-7026-AC6F-491BC5B74C7C}"/>
              </a:ext>
            </a:extLst>
          </p:cNvPr>
          <p:cNvSpPr>
            <a:spLocks noGrp="1"/>
          </p:cNvSpPr>
          <p:nvPr>
            <p:ph idx="1"/>
          </p:nvPr>
        </p:nvSpPr>
        <p:spPr/>
        <p:txBody>
          <a:bodyPr>
            <a:normAutofit fontScale="92500"/>
          </a:bodyPr>
          <a:lstStyle/>
          <a:p>
            <a:r>
              <a:rPr lang="en-US" dirty="0"/>
              <a:t>The RDA is the average daily nutrient intake level that is sufficient to meet the requirements of nearly all </a:t>
            </a:r>
            <a:r>
              <a:rPr lang="en-US" b="1" dirty="0"/>
              <a:t>(97%– 98%) </a:t>
            </a:r>
            <a:r>
              <a:rPr lang="en-US" dirty="0"/>
              <a:t>individuals in a particular life stage and gender group.</a:t>
            </a:r>
          </a:p>
          <a:p>
            <a:r>
              <a:rPr lang="en-US" dirty="0"/>
              <a:t> The RDA is not the minimal requirement for healthy individuals, but it is intentionally set to </a:t>
            </a:r>
            <a:r>
              <a:rPr lang="en-US" b="1" dirty="0"/>
              <a:t>provide a margin of safety </a:t>
            </a:r>
            <a:r>
              <a:rPr lang="en-US" dirty="0"/>
              <a:t>for most individuals.</a:t>
            </a:r>
          </a:p>
          <a:p>
            <a:r>
              <a:rPr lang="en-US" dirty="0"/>
              <a:t> The EAR serves as the foundation for setting the RDA. </a:t>
            </a:r>
          </a:p>
          <a:p>
            <a:endParaRPr lang="en-US" dirty="0"/>
          </a:p>
          <a:p>
            <a:r>
              <a:rPr lang="en-US" dirty="0"/>
              <a:t>Most of the meals based on RDA to provide nutrition to almost all the healthy individuals. </a:t>
            </a:r>
          </a:p>
          <a:p>
            <a:r>
              <a:rPr lang="en-US" dirty="0"/>
              <a:t>For most of the nutrition's, RDA is available. </a:t>
            </a:r>
          </a:p>
        </p:txBody>
      </p:sp>
    </p:spTree>
    <p:extLst>
      <p:ext uri="{BB962C8B-B14F-4D97-AF65-F5344CB8AC3E}">
        <p14:creationId xmlns:p14="http://schemas.microsoft.com/office/powerpoint/2010/main" val="892873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2167</TotalTime>
  <Words>1863</Words>
  <Application>Microsoft Macintosh PowerPoint</Application>
  <PresentationFormat>Widescreen</PresentationFormat>
  <Paragraphs>130</Paragraphs>
  <Slides>28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Lato</vt:lpstr>
      <vt:lpstr>Office Theme</vt:lpstr>
      <vt:lpstr>PowerPoint Presentation</vt:lpstr>
      <vt:lpstr>Nutrients are the constituents of food necessary to sustain the normal functions of the body. </vt:lpstr>
      <vt:lpstr>Outline:</vt:lpstr>
      <vt:lpstr>DIETARY REFERENCE INTAKES</vt:lpstr>
      <vt:lpstr>DIETARY REFERENCE INTAKES</vt:lpstr>
      <vt:lpstr>PowerPoint Presentation</vt:lpstr>
      <vt:lpstr>PowerPoint Presentation</vt:lpstr>
      <vt:lpstr>Estimated average requirement:</vt:lpstr>
      <vt:lpstr>Recommended Dietary Allowance: </vt:lpstr>
      <vt:lpstr>Adequate Intake: </vt:lpstr>
      <vt:lpstr>Tolerable upper intake level (TUL) </vt:lpstr>
      <vt:lpstr>Using the Dietary Reference Intakes</vt:lpstr>
      <vt:lpstr>In Summery:</vt:lpstr>
      <vt:lpstr>PowerPoint Presentation</vt:lpstr>
      <vt:lpstr>ENERGY REQUIREMENT IN HUMANS</vt:lpstr>
      <vt:lpstr>The Estimated Energy Requirement (EER)</vt:lpstr>
      <vt:lpstr>A. Energy content of food</vt:lpstr>
      <vt:lpstr>Practical </vt:lpstr>
      <vt:lpstr>PowerPoint Presentation</vt:lpstr>
      <vt:lpstr>”AMDR, acceptable macronutrients distribution range”</vt:lpstr>
      <vt:lpstr>B. Use of food energy in the body </vt:lpstr>
      <vt:lpstr>PowerPoint Presentation</vt:lpstr>
      <vt:lpstr>1. Resting metabolic rate: </vt:lpstr>
      <vt:lpstr>PowerPoint Presentation</vt:lpstr>
      <vt:lpstr>2. Physical activity: </vt:lpstr>
      <vt:lpstr>3. Thermic effect of food: </vt:lpstr>
      <vt:lpstr>PowerPoint Presentation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Mohammed Rasul</dc:creator>
  <cp:lastModifiedBy>Mohammed Rasul</cp:lastModifiedBy>
  <cp:revision>7</cp:revision>
  <dcterms:created xsi:type="dcterms:W3CDTF">2023-01-28T13:27:29Z</dcterms:created>
  <dcterms:modified xsi:type="dcterms:W3CDTF">2023-02-15T06:02:25Z</dcterms:modified>
</cp:coreProperties>
</file>