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7" r:id="rId2"/>
    <p:sldId id="265" r:id="rId3"/>
    <p:sldId id="277" r:id="rId4"/>
    <p:sldId id="278" r:id="rId5"/>
    <p:sldId id="279" r:id="rId6"/>
    <p:sldId id="290" r:id="rId7"/>
    <p:sldId id="289" r:id="rId8"/>
    <p:sldId id="288" r:id="rId9"/>
    <p:sldId id="280" r:id="rId10"/>
    <p:sldId id="285" r:id="rId11"/>
    <p:sldId id="281" r:id="rId12"/>
    <p:sldId id="297" r:id="rId13"/>
    <p:sldId id="301" r:id="rId14"/>
    <p:sldId id="298" r:id="rId15"/>
    <p:sldId id="291" r:id="rId16"/>
    <p:sldId id="299" r:id="rId17"/>
    <p:sldId id="292" r:id="rId18"/>
    <p:sldId id="283" r:id="rId19"/>
    <p:sldId id="284" r:id="rId20"/>
    <p:sldId id="300" r:id="rId21"/>
    <p:sldId id="268" r:id="rId22"/>
    <p:sldId id="296" r:id="rId23"/>
    <p:sldId id="264" r:id="rId24"/>
  </p:sldIdLst>
  <p:sldSz cx="12192000" cy="6858000"/>
  <p:notesSz cx="6858000" cy="9144000"/>
  <p:defaultText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543"/>
    <p:restoredTop sz="75968"/>
  </p:normalViewPr>
  <p:slideViewPr>
    <p:cSldViewPr snapToGrid="0">
      <p:cViewPr varScale="1">
        <p:scale>
          <a:sx n="58" d="100"/>
          <a:sy n="58" d="100"/>
        </p:scale>
        <p:origin x="224"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Q"/>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355CE4-2883-334D-AD27-5936EF1F5473}" type="datetimeFigureOut">
              <a:rPr lang="en-IQ" smtClean="0"/>
              <a:t>22/02/2023</a:t>
            </a:fld>
            <a:endParaRPr lang="en-IQ"/>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Q"/>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0B6EB3-4A43-FA4B-8677-1450F0293B7A}" type="slidenum">
              <a:rPr lang="en-IQ" smtClean="0"/>
              <a:t>‹#›</a:t>
            </a:fld>
            <a:endParaRPr lang="en-IQ"/>
          </a:p>
        </p:txBody>
      </p:sp>
    </p:spTree>
    <p:extLst>
      <p:ext uri="{BB962C8B-B14F-4D97-AF65-F5344CB8AC3E}">
        <p14:creationId xmlns:p14="http://schemas.microsoft.com/office/powerpoint/2010/main" val="2512624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iologyonline.com/dictionary/reduction"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biologyonline.com/dictionary/photosynthesis" TargetMode="External"/><Relationship Id="rId4" Type="http://schemas.openxmlformats.org/officeDocument/2006/relationships/hyperlink" Target="https://www.biologyonline.com/dictionary/respiratio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reducing and non reducing sugar </a:t>
            </a:r>
          </a:p>
          <a:p>
            <a:r>
              <a:rPr lang="en-US" dirty="0"/>
              <a:t>https://</a:t>
            </a:r>
            <a:r>
              <a:rPr lang="en-US" dirty="0" err="1"/>
              <a:t>www.biologyonline.com</a:t>
            </a:r>
            <a:r>
              <a:rPr lang="en-US" dirty="0"/>
              <a:t>/dictionary/reducing-sugar </a:t>
            </a:r>
          </a:p>
          <a:p>
            <a:endParaRPr lang="en-IQ" dirty="0"/>
          </a:p>
          <a:p>
            <a:pPr algn="l"/>
            <a:r>
              <a:rPr lang="en-US" b="0" i="0" dirty="0">
                <a:solidFill>
                  <a:srgbClr val="212529"/>
                </a:solidFill>
                <a:effectLst/>
                <a:latin typeface="Lato" panose="020F0502020204030203" pitchFamily="34" charset="0"/>
              </a:rPr>
              <a:t>The loss of electrons during a reaction of a molecule is called oxidation while the gain of single or multiple electrons is called </a:t>
            </a:r>
            <a:r>
              <a:rPr lang="en-US" b="0" i="0" u="none" strike="noStrike" dirty="0">
                <a:solidFill>
                  <a:srgbClr val="3A76C3"/>
                </a:solidFill>
                <a:effectLst/>
                <a:latin typeface="Lato" panose="020F0502020204030203" pitchFamily="34" charset="0"/>
                <a:hlinkClick r:id="rId3"/>
              </a:rPr>
              <a:t>reduction</a:t>
            </a:r>
            <a:r>
              <a:rPr lang="en-US" b="0" i="0" dirty="0">
                <a:solidFill>
                  <a:srgbClr val="212529"/>
                </a:solidFill>
                <a:effectLst/>
                <a:latin typeface="Lato" panose="020F0502020204030203" pitchFamily="34" charset="0"/>
              </a:rPr>
              <a:t>.</a:t>
            </a:r>
          </a:p>
          <a:p>
            <a:pPr algn="l"/>
            <a:r>
              <a:rPr lang="en-US" b="0" i="0" dirty="0">
                <a:solidFill>
                  <a:srgbClr val="212529"/>
                </a:solidFill>
                <a:effectLst/>
                <a:latin typeface="Lato" panose="020F0502020204030203" pitchFamily="34" charset="0"/>
              </a:rPr>
              <a:t>The oxidation and reduction reactions (also called </a:t>
            </a:r>
            <a:r>
              <a:rPr lang="en-US" b="0" i="1" dirty="0">
                <a:solidFill>
                  <a:srgbClr val="212529"/>
                </a:solidFill>
                <a:effectLst/>
                <a:latin typeface="Lato" panose="020F0502020204030203" pitchFamily="34" charset="0"/>
              </a:rPr>
              <a:t>redox reactions</a:t>
            </a:r>
            <a:r>
              <a:rPr lang="en-US" b="0" i="0" dirty="0">
                <a:solidFill>
                  <a:srgbClr val="212529"/>
                </a:solidFill>
                <a:effectLst/>
                <a:latin typeface="Lato" panose="020F0502020204030203" pitchFamily="34" charset="0"/>
              </a:rPr>
              <a:t>) are the chemical reactions in which the oxidation number of the chemical species that are taking part in the reaction changes. </a:t>
            </a:r>
          </a:p>
          <a:p>
            <a:pPr algn="l"/>
            <a:r>
              <a:rPr lang="en-US" b="0" i="0" dirty="0">
                <a:solidFill>
                  <a:srgbClr val="212529"/>
                </a:solidFill>
                <a:effectLst/>
                <a:latin typeface="Lato" panose="020F0502020204030203" pitchFamily="34" charset="0"/>
              </a:rPr>
              <a:t>The redox processes are the wide range of reactions that include the majority of the chemical and biological processes taking part around us. </a:t>
            </a:r>
          </a:p>
          <a:p>
            <a:pPr algn="l"/>
            <a:r>
              <a:rPr lang="en-US" b="0" i="0" dirty="0">
                <a:solidFill>
                  <a:srgbClr val="212529"/>
                </a:solidFill>
                <a:effectLst/>
                <a:latin typeface="Lato" panose="020F0502020204030203" pitchFamily="34" charset="0"/>
              </a:rPr>
              <a:t>Rusting and dissolution of the metals, browning of the fruits, fire reactions, </a:t>
            </a:r>
            <a:r>
              <a:rPr lang="en-US" b="0" i="0" u="none" strike="noStrike" dirty="0">
                <a:solidFill>
                  <a:srgbClr val="3A76C3"/>
                </a:solidFill>
                <a:effectLst/>
                <a:latin typeface="Lato" panose="020F0502020204030203" pitchFamily="34" charset="0"/>
                <a:hlinkClick r:id="rId4"/>
              </a:rPr>
              <a:t>respiration</a:t>
            </a:r>
            <a:r>
              <a:rPr lang="en-US" b="0" i="0" dirty="0">
                <a:solidFill>
                  <a:srgbClr val="212529"/>
                </a:solidFill>
                <a:effectLst/>
                <a:latin typeface="Lato" panose="020F0502020204030203" pitchFamily="34" charset="0"/>
              </a:rPr>
              <a:t> and the process of </a:t>
            </a:r>
            <a:r>
              <a:rPr lang="en-US" b="0" i="0" u="none" strike="noStrike" dirty="0">
                <a:solidFill>
                  <a:srgbClr val="3A76C3"/>
                </a:solidFill>
                <a:effectLst/>
                <a:latin typeface="Lato" panose="020F0502020204030203" pitchFamily="34" charset="0"/>
                <a:hlinkClick r:id="rId5"/>
              </a:rPr>
              <a:t>photosynthesis</a:t>
            </a:r>
            <a:r>
              <a:rPr lang="en-US" b="0" i="0" dirty="0">
                <a:solidFill>
                  <a:srgbClr val="212529"/>
                </a:solidFill>
                <a:effectLst/>
                <a:latin typeface="Lato" panose="020F0502020204030203" pitchFamily="34" charset="0"/>
              </a:rPr>
              <a:t> are all oxidation-reduction processes.</a:t>
            </a:r>
          </a:p>
          <a:p>
            <a:pPr algn="l"/>
            <a:r>
              <a:rPr lang="en-US" b="1" i="0" dirty="0">
                <a:solidFill>
                  <a:srgbClr val="212529"/>
                </a:solidFill>
                <a:effectLst/>
                <a:latin typeface="Lato" panose="020F0502020204030203" pitchFamily="34" charset="0"/>
              </a:rPr>
              <a:t>Oxygen atom Transfer:</a:t>
            </a:r>
            <a:endParaRPr lang="en-US" b="0" i="0" dirty="0">
              <a:solidFill>
                <a:srgbClr val="212529"/>
              </a:solidFill>
              <a:effectLst/>
              <a:latin typeface="Lato" panose="020F0502020204030203" pitchFamily="34" charset="0"/>
            </a:endParaRPr>
          </a:p>
          <a:p>
            <a:pPr algn="l"/>
            <a:r>
              <a:rPr lang="en-US" b="0" i="0" dirty="0">
                <a:solidFill>
                  <a:srgbClr val="212529"/>
                </a:solidFill>
                <a:effectLst/>
                <a:latin typeface="Lato" panose="020F0502020204030203" pitchFamily="34" charset="0"/>
              </a:rPr>
              <a:t>C+ 2H</a:t>
            </a:r>
            <a:r>
              <a:rPr lang="en-US" b="0" i="0" baseline="-25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O → CO</a:t>
            </a:r>
            <a:r>
              <a:rPr lang="en-US" b="0" i="0" baseline="-25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 + 2H</a:t>
            </a:r>
            <a:r>
              <a:rPr lang="en-US" b="0" i="0" baseline="-25000" dirty="0">
                <a:solidFill>
                  <a:srgbClr val="212529"/>
                </a:solidFill>
                <a:effectLst/>
                <a:latin typeface="Lato" panose="020F0502020204030203" pitchFamily="34" charset="0"/>
              </a:rPr>
              <a:t>2</a:t>
            </a:r>
            <a:endParaRPr lang="en-US" b="0" i="0" dirty="0">
              <a:solidFill>
                <a:srgbClr val="212529"/>
              </a:solidFill>
              <a:effectLst/>
              <a:latin typeface="Lato" panose="020F0502020204030203" pitchFamily="34" charset="0"/>
            </a:endParaRPr>
          </a:p>
          <a:p>
            <a:pPr algn="l"/>
            <a:r>
              <a:rPr lang="en-US" b="1" i="0" dirty="0">
                <a:solidFill>
                  <a:srgbClr val="212529"/>
                </a:solidFill>
                <a:effectLst/>
                <a:latin typeface="Lato" panose="020F0502020204030203" pitchFamily="34" charset="0"/>
              </a:rPr>
              <a:t>Hydrogen atom Transfer:</a:t>
            </a:r>
            <a:endParaRPr lang="en-US" b="0" i="0" dirty="0">
              <a:solidFill>
                <a:srgbClr val="212529"/>
              </a:solidFill>
              <a:effectLst/>
              <a:latin typeface="Lato" panose="020F0502020204030203" pitchFamily="34" charset="0"/>
            </a:endParaRPr>
          </a:p>
          <a:p>
            <a:pPr algn="l"/>
            <a:r>
              <a:rPr lang="en-US" b="0" i="0" dirty="0">
                <a:solidFill>
                  <a:srgbClr val="212529"/>
                </a:solidFill>
                <a:effectLst/>
                <a:latin typeface="Lato" panose="020F0502020204030203" pitchFamily="34" charset="0"/>
              </a:rPr>
              <a:t>N</a:t>
            </a:r>
            <a:r>
              <a:rPr lang="en-US" b="0" i="0" baseline="-25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H</a:t>
            </a:r>
            <a:r>
              <a:rPr lang="en-US" b="0" i="0" baseline="-25000" dirty="0">
                <a:solidFill>
                  <a:srgbClr val="212529"/>
                </a:solidFill>
                <a:effectLst/>
                <a:latin typeface="Lato" panose="020F0502020204030203" pitchFamily="34" charset="0"/>
              </a:rPr>
              <a:t>4</a:t>
            </a:r>
            <a:r>
              <a:rPr lang="en-US" b="0" i="0" dirty="0">
                <a:solidFill>
                  <a:srgbClr val="212529"/>
                </a:solidFill>
                <a:effectLst/>
                <a:latin typeface="Lato" panose="020F0502020204030203" pitchFamily="34" charset="0"/>
              </a:rPr>
              <a:t>+ O</a:t>
            </a:r>
            <a:r>
              <a:rPr lang="en-US" b="0" i="0" baseline="-25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 → N</a:t>
            </a:r>
            <a:r>
              <a:rPr lang="en-US" b="0" i="0" baseline="-25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+ 2H</a:t>
            </a:r>
            <a:r>
              <a:rPr lang="en-US" b="0" i="0" baseline="-25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O</a:t>
            </a:r>
          </a:p>
          <a:p>
            <a:pPr algn="l"/>
            <a:r>
              <a:rPr lang="en-US" b="1" i="0" dirty="0">
                <a:solidFill>
                  <a:srgbClr val="212529"/>
                </a:solidFill>
                <a:effectLst/>
                <a:latin typeface="Lato" panose="020F0502020204030203" pitchFamily="34" charset="0"/>
              </a:rPr>
              <a:t>Electron Transfer:</a:t>
            </a:r>
            <a:endParaRPr lang="en-US" b="0" i="0" dirty="0">
              <a:solidFill>
                <a:srgbClr val="212529"/>
              </a:solidFill>
              <a:effectLst/>
              <a:latin typeface="Lato" panose="020F0502020204030203" pitchFamily="34" charset="0"/>
            </a:endParaRPr>
          </a:p>
          <a:p>
            <a:pPr algn="l"/>
            <a:r>
              <a:rPr lang="en-US" b="0" i="0" dirty="0">
                <a:solidFill>
                  <a:srgbClr val="212529"/>
                </a:solidFill>
                <a:effectLst/>
                <a:latin typeface="Lato" panose="020F0502020204030203" pitchFamily="34" charset="0"/>
              </a:rPr>
              <a:t>Zn + Cu</a:t>
            </a:r>
            <a:r>
              <a:rPr lang="en-US" b="0" i="0" baseline="30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 → Zn</a:t>
            </a:r>
            <a:r>
              <a:rPr lang="en-US" b="0" i="0" baseline="30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 + Cu</a:t>
            </a:r>
          </a:p>
          <a:p>
            <a:endParaRPr lang="en-IQ" dirty="0"/>
          </a:p>
        </p:txBody>
      </p:sp>
      <p:sp>
        <p:nvSpPr>
          <p:cNvPr id="4" name="Slide Number Placeholder 3"/>
          <p:cNvSpPr>
            <a:spLocks noGrp="1"/>
          </p:cNvSpPr>
          <p:nvPr>
            <p:ph type="sldNum" sz="quarter" idx="5"/>
          </p:nvPr>
        </p:nvSpPr>
        <p:spPr/>
        <p:txBody>
          <a:bodyPr/>
          <a:lstStyle/>
          <a:p>
            <a:fld id="{BF317DC1-B6BF-C746-BD2A-A639CFB56E37}" type="slidenum">
              <a:rPr lang="en-IQ" smtClean="0"/>
              <a:t>1</a:t>
            </a:fld>
            <a:endParaRPr lang="en-IQ"/>
          </a:p>
        </p:txBody>
      </p:sp>
    </p:spTree>
    <p:extLst>
      <p:ext uri="{BB962C8B-B14F-4D97-AF65-F5344CB8AC3E}">
        <p14:creationId xmlns:p14="http://schemas.microsoft.com/office/powerpoint/2010/main" val="2275305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Q" dirty="0"/>
          </a:p>
        </p:txBody>
      </p:sp>
      <p:sp>
        <p:nvSpPr>
          <p:cNvPr id="4" name="Slide Number Placeholder 3"/>
          <p:cNvSpPr>
            <a:spLocks noGrp="1"/>
          </p:cNvSpPr>
          <p:nvPr>
            <p:ph type="sldNum" sz="quarter" idx="5"/>
          </p:nvPr>
        </p:nvSpPr>
        <p:spPr/>
        <p:txBody>
          <a:bodyPr/>
          <a:lstStyle/>
          <a:p>
            <a:fld id="{900B6EB3-4A43-FA4B-8677-1450F0293B7A}" type="slidenum">
              <a:rPr lang="en-IQ" smtClean="0"/>
              <a:t>3</a:t>
            </a:fld>
            <a:endParaRPr lang="en-IQ"/>
          </a:p>
        </p:txBody>
      </p:sp>
    </p:spTree>
    <p:extLst>
      <p:ext uri="{BB962C8B-B14F-4D97-AF65-F5344CB8AC3E}">
        <p14:creationId xmlns:p14="http://schemas.microsoft.com/office/powerpoint/2010/main" val="2168996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IQ" dirty="0"/>
              <a:t>mount of calories needed for all daily functions.</a:t>
            </a:r>
          </a:p>
          <a:p>
            <a:r>
              <a:rPr lang="en-US" dirty="0"/>
              <a:t>I</a:t>
            </a:r>
            <a:r>
              <a:rPr lang="en-IQ" dirty="0"/>
              <a:t>ncluding energy requires for vital and physical acitivites. </a:t>
            </a:r>
          </a:p>
          <a:p>
            <a:endParaRPr lang="en-IQ" dirty="0"/>
          </a:p>
        </p:txBody>
      </p:sp>
      <p:sp>
        <p:nvSpPr>
          <p:cNvPr id="4" name="Slide Number Placeholder 3"/>
          <p:cNvSpPr>
            <a:spLocks noGrp="1"/>
          </p:cNvSpPr>
          <p:nvPr>
            <p:ph type="sldNum" sz="quarter" idx="5"/>
          </p:nvPr>
        </p:nvSpPr>
        <p:spPr/>
        <p:txBody>
          <a:bodyPr/>
          <a:lstStyle/>
          <a:p>
            <a:fld id="{900B6EB3-4A43-FA4B-8677-1450F0293B7A}" type="slidenum">
              <a:rPr lang="en-IQ" smtClean="0"/>
              <a:t>4</a:t>
            </a:fld>
            <a:endParaRPr lang="en-IQ"/>
          </a:p>
        </p:txBody>
      </p:sp>
    </p:spTree>
    <p:extLst>
      <p:ext uri="{BB962C8B-B14F-4D97-AF65-F5344CB8AC3E}">
        <p14:creationId xmlns:p14="http://schemas.microsoft.com/office/powerpoint/2010/main" val="1109007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[Note: The joule (J) is a unit of energy widely used in countries other than the United States. One </a:t>
            </a:r>
            <a:r>
              <a:rPr lang="en-US" dirty="0" err="1"/>
              <a:t>cal</a:t>
            </a:r>
            <a:r>
              <a:rPr lang="en-US" dirty="0"/>
              <a:t> = 4.2 J; 1 kcal (1 Cal, 1 food calorie) = 4.2 kJ. For uniformity, many scientists are promoting the use of joules rather than calories in the United States. However, kcal still predominates and is used throughout this text.]</a:t>
            </a:r>
            <a:endParaRPr lang="en-IQ" dirty="0"/>
          </a:p>
          <a:p>
            <a:endParaRPr lang="en-IQ" dirty="0"/>
          </a:p>
        </p:txBody>
      </p:sp>
      <p:sp>
        <p:nvSpPr>
          <p:cNvPr id="4" name="Slide Number Placeholder 3"/>
          <p:cNvSpPr>
            <a:spLocks noGrp="1"/>
          </p:cNvSpPr>
          <p:nvPr>
            <p:ph type="sldNum" sz="quarter" idx="5"/>
          </p:nvPr>
        </p:nvSpPr>
        <p:spPr/>
        <p:txBody>
          <a:bodyPr/>
          <a:lstStyle/>
          <a:p>
            <a:fld id="{900B6EB3-4A43-FA4B-8677-1450F0293B7A}" type="slidenum">
              <a:rPr lang="en-IQ" smtClean="0"/>
              <a:t>5</a:t>
            </a:fld>
            <a:endParaRPr lang="en-IQ"/>
          </a:p>
        </p:txBody>
      </p:sp>
    </p:spTree>
    <p:extLst>
      <p:ext uri="{BB962C8B-B14F-4D97-AF65-F5344CB8AC3E}">
        <p14:creationId xmlns:p14="http://schemas.microsoft.com/office/powerpoint/2010/main" val="379475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highlight>
                  <a:srgbClr val="00FFFF"/>
                </a:highlight>
                <a:latin typeface="Times New Roman" panose="02020603050405020304" pitchFamily="18" charset="0"/>
              </a:rPr>
              <a:t>The method for measuring inspired oxygen and expired carbon dioxide is to calculate the resting energy expenditure (REE) and respiratory quotient (RQ). REE allows the nutritionist to understand how much they need to feed their patients.</a:t>
            </a:r>
            <a:endParaRPr lang="en-US" dirty="0">
              <a:highlight>
                <a:srgbClr val="00FFFF"/>
              </a:highlight>
            </a:endParaRPr>
          </a:p>
          <a:p>
            <a:endParaRPr lang="en-IQ" dirty="0"/>
          </a:p>
        </p:txBody>
      </p:sp>
      <p:sp>
        <p:nvSpPr>
          <p:cNvPr id="4" name="Slide Number Placeholder 3"/>
          <p:cNvSpPr>
            <a:spLocks noGrp="1"/>
          </p:cNvSpPr>
          <p:nvPr>
            <p:ph type="sldNum" sz="quarter" idx="5"/>
          </p:nvPr>
        </p:nvSpPr>
        <p:spPr/>
        <p:txBody>
          <a:bodyPr/>
          <a:lstStyle/>
          <a:p>
            <a:fld id="{900B6EB3-4A43-FA4B-8677-1450F0293B7A}" type="slidenum">
              <a:rPr lang="en-IQ" smtClean="0"/>
              <a:t>11</a:t>
            </a:fld>
            <a:endParaRPr lang="en-IQ"/>
          </a:p>
        </p:txBody>
      </p:sp>
    </p:spTree>
    <p:extLst>
      <p:ext uri="{BB962C8B-B14F-4D97-AF65-F5344CB8AC3E}">
        <p14:creationId xmlns:p14="http://schemas.microsoft.com/office/powerpoint/2010/main" val="818516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Respiration is the process by which the respiratory substrate is broken down to release energy. The two main operating factors of cell respiration are aerobic and anaerobic respiration, where aerobic respiration requires the presence of oxygen and anaerobic respiration does not. The most common respiratory substrate is glucose, which has a 6-carbon compound. The substrate is metabolized through glycolysis, the TCA cycle, electron transport chain, and oxidative phosphorylation. Through these cycles, cells are able to produce and store ATP, and carbon dioxide is produced as a by-product. It is important to understand the levels of carbon dioxide produced from different substrates because toxic levels can be destructive to the body. Healthcare professionals can recommend that a patient alter his or her diet, particularly for those with pulmonary and liver conditions, to increase the release of CO2 and avoid respiratory fatigue and utilize it as a prognostic factor, respectively</a:t>
            </a:r>
          </a:p>
          <a:p>
            <a:endParaRPr lang="en-US" b="0" i="0" dirty="0">
              <a:solidFill>
                <a:srgbClr val="000000"/>
              </a:solidFill>
              <a:effectLst/>
              <a:latin typeface="Times New Roman" panose="02020603050405020304" pitchFamily="18" charset="0"/>
            </a:endParaRPr>
          </a:p>
          <a:p>
            <a:endParaRPr lang="en-US" b="0" i="0" dirty="0">
              <a:solidFill>
                <a:srgbClr val="000000"/>
              </a:solidFill>
              <a:effectLst/>
              <a:latin typeface="Times New Roman" panose="02020603050405020304" pitchFamily="18" charset="0"/>
            </a:endParaRPr>
          </a:p>
          <a:p>
            <a:r>
              <a:rPr lang="en-US" b="1" i="0" dirty="0">
                <a:solidFill>
                  <a:srgbClr val="000000"/>
                </a:solidFill>
                <a:effectLst/>
                <a:latin typeface="Times New Roman" panose="02020603050405020304" pitchFamily="18" charset="0"/>
              </a:rPr>
              <a:t>Glucose and fat </a:t>
            </a:r>
          </a:p>
          <a:p>
            <a:endParaRPr lang="en-US" b="1"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In the presence of macronutrients, oxygen is required for the breakdown of carbohydrates, fat, and protein. Carbohydrates (C6H12O6 + 6O2) have a 6 carbon chain and metabolize via glycolysis to form 2 pyruvate substrates, releasing CO2 as a by-product when converting to acetyl CoA. CO2 is also a by-product in the Krebs cycle when 2 carbon acetyl CoA reacts with a 4 carbon citrate, making a total of 3 CO2 in each metabolizing cascade. If the starting molecule is a fatty acid, which contains 12, 18, 20, or 22 carbon molecules, it goes through the process of B - oxidation to form acetyl Co-A which does not generate carbon dioxide. Therefore, when using fat over carbohydrates as a form of fuel, less CO2 is generated for every oxygen consumed.</a:t>
            </a:r>
            <a:endParaRPr lang="en-IQ" dirty="0"/>
          </a:p>
        </p:txBody>
      </p:sp>
      <p:sp>
        <p:nvSpPr>
          <p:cNvPr id="4" name="Slide Number Placeholder 3"/>
          <p:cNvSpPr>
            <a:spLocks noGrp="1"/>
          </p:cNvSpPr>
          <p:nvPr>
            <p:ph type="sldNum" sz="quarter" idx="5"/>
          </p:nvPr>
        </p:nvSpPr>
        <p:spPr/>
        <p:txBody>
          <a:bodyPr/>
          <a:lstStyle/>
          <a:p>
            <a:fld id="{900B6EB3-4A43-FA4B-8677-1450F0293B7A}" type="slidenum">
              <a:rPr lang="en-IQ" smtClean="0"/>
              <a:t>15</a:t>
            </a:fld>
            <a:endParaRPr lang="en-IQ"/>
          </a:p>
        </p:txBody>
      </p:sp>
    </p:spTree>
    <p:extLst>
      <p:ext uri="{BB962C8B-B14F-4D97-AF65-F5344CB8AC3E}">
        <p14:creationId xmlns:p14="http://schemas.microsoft.com/office/powerpoint/2010/main" val="1530585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919FF-45F7-E451-0A5A-505CCA73EA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Q"/>
          </a:p>
        </p:txBody>
      </p:sp>
      <p:sp>
        <p:nvSpPr>
          <p:cNvPr id="3" name="Subtitle 2">
            <a:extLst>
              <a:ext uri="{FF2B5EF4-FFF2-40B4-BE49-F238E27FC236}">
                <a16:creationId xmlns:a16="http://schemas.microsoft.com/office/drawing/2014/main" id="{A2C9CD42-66CA-665B-1CFB-4CA39B6468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Q"/>
          </a:p>
        </p:txBody>
      </p:sp>
      <p:sp>
        <p:nvSpPr>
          <p:cNvPr id="4" name="Date Placeholder 3">
            <a:extLst>
              <a:ext uri="{FF2B5EF4-FFF2-40B4-BE49-F238E27FC236}">
                <a16:creationId xmlns:a16="http://schemas.microsoft.com/office/drawing/2014/main" id="{7FFCA94F-2C47-2063-712A-A54A95DE8349}"/>
              </a:ext>
            </a:extLst>
          </p:cNvPr>
          <p:cNvSpPr>
            <a:spLocks noGrp="1"/>
          </p:cNvSpPr>
          <p:nvPr>
            <p:ph type="dt" sz="half" idx="10"/>
          </p:nvPr>
        </p:nvSpPr>
        <p:spPr/>
        <p:txBody>
          <a:bodyPr/>
          <a:lstStyle/>
          <a:p>
            <a:fld id="{934C1372-771A-EC43-B32A-2DE3800FE8D4}" type="datetimeFigureOut">
              <a:rPr lang="en-IQ" smtClean="0"/>
              <a:t>22/02/2023</a:t>
            </a:fld>
            <a:endParaRPr lang="en-IQ"/>
          </a:p>
        </p:txBody>
      </p:sp>
      <p:sp>
        <p:nvSpPr>
          <p:cNvPr id="5" name="Footer Placeholder 4">
            <a:extLst>
              <a:ext uri="{FF2B5EF4-FFF2-40B4-BE49-F238E27FC236}">
                <a16:creationId xmlns:a16="http://schemas.microsoft.com/office/drawing/2014/main" id="{4E71E16E-9EDA-1EE4-83D2-5E5CF4599192}"/>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F280FD58-1509-7761-BF0F-35CAB908F4B4}"/>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1404744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E879E-A198-C01C-2BD1-439EC19F4C70}"/>
              </a:ext>
            </a:extLst>
          </p:cNvPr>
          <p:cNvSpPr>
            <a:spLocks noGrp="1"/>
          </p:cNvSpPr>
          <p:nvPr>
            <p:ph type="title"/>
          </p:nvPr>
        </p:nvSpPr>
        <p:spPr/>
        <p:txBody>
          <a:bodyPr/>
          <a:lstStyle/>
          <a:p>
            <a:r>
              <a:rPr lang="en-US"/>
              <a:t>Click to edit Master title style</a:t>
            </a:r>
            <a:endParaRPr lang="en-IQ"/>
          </a:p>
        </p:txBody>
      </p:sp>
      <p:sp>
        <p:nvSpPr>
          <p:cNvPr id="3" name="Vertical Text Placeholder 2">
            <a:extLst>
              <a:ext uri="{FF2B5EF4-FFF2-40B4-BE49-F238E27FC236}">
                <a16:creationId xmlns:a16="http://schemas.microsoft.com/office/drawing/2014/main" id="{3A8E1691-A0A7-CBA2-A24D-5EE1C3F0F8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623CBCE8-77D3-F767-9013-EBAFF74B8B29}"/>
              </a:ext>
            </a:extLst>
          </p:cNvPr>
          <p:cNvSpPr>
            <a:spLocks noGrp="1"/>
          </p:cNvSpPr>
          <p:nvPr>
            <p:ph type="dt" sz="half" idx="10"/>
          </p:nvPr>
        </p:nvSpPr>
        <p:spPr/>
        <p:txBody>
          <a:bodyPr/>
          <a:lstStyle/>
          <a:p>
            <a:fld id="{934C1372-771A-EC43-B32A-2DE3800FE8D4}" type="datetimeFigureOut">
              <a:rPr lang="en-IQ" smtClean="0"/>
              <a:t>22/02/2023</a:t>
            </a:fld>
            <a:endParaRPr lang="en-IQ"/>
          </a:p>
        </p:txBody>
      </p:sp>
      <p:sp>
        <p:nvSpPr>
          <p:cNvPr id="5" name="Footer Placeholder 4">
            <a:extLst>
              <a:ext uri="{FF2B5EF4-FFF2-40B4-BE49-F238E27FC236}">
                <a16:creationId xmlns:a16="http://schemas.microsoft.com/office/drawing/2014/main" id="{A315F8B6-AC9F-DA61-909D-9C442B5D9292}"/>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91EE1C98-151F-575F-1650-0573F092643C}"/>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3213320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58472C-1EA4-6EC0-8BC8-C26C4D95B3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Q"/>
          </a:p>
        </p:txBody>
      </p:sp>
      <p:sp>
        <p:nvSpPr>
          <p:cNvPr id="3" name="Vertical Text Placeholder 2">
            <a:extLst>
              <a:ext uri="{FF2B5EF4-FFF2-40B4-BE49-F238E27FC236}">
                <a16:creationId xmlns:a16="http://schemas.microsoft.com/office/drawing/2014/main" id="{35B79198-9619-F1AD-0B0D-FA1AFAEB6D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2C0DB1AA-08CC-CA7A-A95D-321A9242B728}"/>
              </a:ext>
            </a:extLst>
          </p:cNvPr>
          <p:cNvSpPr>
            <a:spLocks noGrp="1"/>
          </p:cNvSpPr>
          <p:nvPr>
            <p:ph type="dt" sz="half" idx="10"/>
          </p:nvPr>
        </p:nvSpPr>
        <p:spPr/>
        <p:txBody>
          <a:bodyPr/>
          <a:lstStyle/>
          <a:p>
            <a:fld id="{934C1372-771A-EC43-B32A-2DE3800FE8D4}" type="datetimeFigureOut">
              <a:rPr lang="en-IQ" smtClean="0"/>
              <a:t>22/02/2023</a:t>
            </a:fld>
            <a:endParaRPr lang="en-IQ"/>
          </a:p>
        </p:txBody>
      </p:sp>
      <p:sp>
        <p:nvSpPr>
          <p:cNvPr id="5" name="Footer Placeholder 4">
            <a:extLst>
              <a:ext uri="{FF2B5EF4-FFF2-40B4-BE49-F238E27FC236}">
                <a16:creationId xmlns:a16="http://schemas.microsoft.com/office/drawing/2014/main" id="{E94AFC99-F92E-ABF8-38C7-A1D6CF10D43E}"/>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516B509B-FC2A-DD87-13EE-EC517A190086}"/>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648171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C91B7-1449-80F5-F6FC-65126CC49B39}"/>
              </a:ext>
            </a:extLst>
          </p:cNvPr>
          <p:cNvSpPr>
            <a:spLocks noGrp="1"/>
          </p:cNvSpPr>
          <p:nvPr>
            <p:ph type="title"/>
          </p:nvPr>
        </p:nvSpPr>
        <p:spPr>
          <a:xfrm>
            <a:off x="188843" y="223354"/>
            <a:ext cx="10515600" cy="1062107"/>
          </a:xfrm>
        </p:spPr>
        <p:txBody>
          <a:bodyPr>
            <a:normAutofit/>
          </a:bodyPr>
          <a:lstStyle>
            <a:lvl1pPr>
              <a:defRPr sz="5400" b="1">
                <a:solidFill>
                  <a:srgbClr val="C00000"/>
                </a:solidFill>
              </a:defRPr>
            </a:lvl1pPr>
          </a:lstStyle>
          <a:p>
            <a:r>
              <a:rPr lang="en-US" dirty="0"/>
              <a:t>Click to edit Master title style</a:t>
            </a:r>
            <a:endParaRPr lang="en-IQ" dirty="0"/>
          </a:p>
        </p:txBody>
      </p:sp>
      <p:sp>
        <p:nvSpPr>
          <p:cNvPr id="3" name="Content Placeholder 2">
            <a:extLst>
              <a:ext uri="{FF2B5EF4-FFF2-40B4-BE49-F238E27FC236}">
                <a16:creationId xmlns:a16="http://schemas.microsoft.com/office/drawing/2014/main" id="{0A17258A-C9EA-E8D4-2E3B-A44C314E4F3D}"/>
              </a:ext>
            </a:extLst>
          </p:cNvPr>
          <p:cNvSpPr>
            <a:spLocks noGrp="1"/>
          </p:cNvSpPr>
          <p:nvPr>
            <p:ph idx="1"/>
          </p:nvPr>
        </p:nvSpPr>
        <p:spPr>
          <a:xfrm>
            <a:off x="188843" y="164665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FD535424-7483-7D6B-4CDF-DFBE141AD3C5}"/>
              </a:ext>
            </a:extLst>
          </p:cNvPr>
          <p:cNvSpPr>
            <a:spLocks noGrp="1"/>
          </p:cNvSpPr>
          <p:nvPr>
            <p:ph type="dt" sz="half" idx="10"/>
          </p:nvPr>
        </p:nvSpPr>
        <p:spPr/>
        <p:txBody>
          <a:bodyPr/>
          <a:lstStyle/>
          <a:p>
            <a:fld id="{934C1372-771A-EC43-B32A-2DE3800FE8D4}" type="datetimeFigureOut">
              <a:rPr lang="en-IQ" smtClean="0"/>
              <a:t>22/02/2023</a:t>
            </a:fld>
            <a:endParaRPr lang="en-IQ"/>
          </a:p>
        </p:txBody>
      </p:sp>
      <p:sp>
        <p:nvSpPr>
          <p:cNvPr id="5" name="Footer Placeholder 4">
            <a:extLst>
              <a:ext uri="{FF2B5EF4-FFF2-40B4-BE49-F238E27FC236}">
                <a16:creationId xmlns:a16="http://schemas.microsoft.com/office/drawing/2014/main" id="{F46181E7-9722-B82B-A2A7-3961897E32D6}"/>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CD5746F6-04CF-5C76-245F-E661D888CB15}"/>
              </a:ext>
            </a:extLst>
          </p:cNvPr>
          <p:cNvSpPr>
            <a:spLocks noGrp="1"/>
          </p:cNvSpPr>
          <p:nvPr>
            <p:ph type="sldNum" sz="quarter" idx="12"/>
          </p:nvPr>
        </p:nvSpPr>
        <p:spPr/>
        <p:txBody>
          <a:bodyPr/>
          <a:lstStyle/>
          <a:p>
            <a:fld id="{1CD52EAD-0E8D-684D-AB52-B60ECF7DA0AC}" type="slidenum">
              <a:rPr lang="en-IQ" smtClean="0"/>
              <a:t>‹#›</a:t>
            </a:fld>
            <a:endParaRPr lang="en-IQ"/>
          </a:p>
        </p:txBody>
      </p:sp>
      <p:pic>
        <p:nvPicPr>
          <p:cNvPr id="7" name="Picture 2" descr="PIS System - TIU">
            <a:extLst>
              <a:ext uri="{FF2B5EF4-FFF2-40B4-BE49-F238E27FC236}">
                <a16:creationId xmlns:a16="http://schemas.microsoft.com/office/drawing/2014/main" id="{7AABF195-D132-AB9C-B9E5-B9EBD40B1D5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84690" y="-137839"/>
            <a:ext cx="1819345" cy="1637751"/>
          </a:xfrm>
          <a:prstGeom prst="rect">
            <a:avLst/>
          </a:prstGeom>
          <a:noFill/>
          <a:extLst>
            <a:ext uri="{909E8E84-426E-40DD-AFC4-6F175D3DCCD1}">
              <a14:hiddenFill xmlns:a14="http://schemas.microsoft.com/office/drawing/2010/main">
                <a:solidFill>
                  <a:srgbClr val="FFFFFF"/>
                </a:solidFill>
              </a14:hiddenFill>
            </a:ext>
          </a:extLst>
        </p:spPr>
      </p:pic>
      <p:sp>
        <p:nvSpPr>
          <p:cNvPr id="8" name="Pentagon 7">
            <a:extLst>
              <a:ext uri="{FF2B5EF4-FFF2-40B4-BE49-F238E27FC236}">
                <a16:creationId xmlns:a16="http://schemas.microsoft.com/office/drawing/2014/main" id="{BAF7F7D2-1435-79CA-B446-0E8A52B19128}"/>
              </a:ext>
            </a:extLst>
          </p:cNvPr>
          <p:cNvSpPr/>
          <p:nvPr userDrawn="1"/>
        </p:nvSpPr>
        <p:spPr>
          <a:xfrm flipV="1">
            <a:off x="0" y="1285461"/>
            <a:ext cx="11118574" cy="45719"/>
          </a:xfrm>
          <a:prstGeom prst="homePlate">
            <a:avLst>
              <a:gd name="adj" fmla="val 92789"/>
            </a:avLst>
          </a:prstGeom>
          <a:solidFill>
            <a:schemeClr val="accent1">
              <a:lumMod val="60000"/>
              <a:lumOff val="40000"/>
            </a:schemeClr>
          </a:solidFill>
          <a:ln>
            <a:solidFill>
              <a:schemeClr val="tx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Q"/>
          </a:p>
        </p:txBody>
      </p:sp>
    </p:spTree>
    <p:extLst>
      <p:ext uri="{BB962C8B-B14F-4D97-AF65-F5344CB8AC3E}">
        <p14:creationId xmlns:p14="http://schemas.microsoft.com/office/powerpoint/2010/main" val="1641791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B2611-FD12-B149-B737-0780242058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Q"/>
          </a:p>
        </p:txBody>
      </p:sp>
      <p:sp>
        <p:nvSpPr>
          <p:cNvPr id="3" name="Text Placeholder 2">
            <a:extLst>
              <a:ext uri="{FF2B5EF4-FFF2-40B4-BE49-F238E27FC236}">
                <a16:creationId xmlns:a16="http://schemas.microsoft.com/office/drawing/2014/main" id="{13F7BF88-924E-05C9-934F-C88D671736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1CCF22-E102-9958-FE0F-018353F071B1}"/>
              </a:ext>
            </a:extLst>
          </p:cNvPr>
          <p:cNvSpPr>
            <a:spLocks noGrp="1"/>
          </p:cNvSpPr>
          <p:nvPr>
            <p:ph type="dt" sz="half" idx="10"/>
          </p:nvPr>
        </p:nvSpPr>
        <p:spPr/>
        <p:txBody>
          <a:bodyPr/>
          <a:lstStyle/>
          <a:p>
            <a:fld id="{934C1372-771A-EC43-B32A-2DE3800FE8D4}" type="datetimeFigureOut">
              <a:rPr lang="en-IQ" smtClean="0"/>
              <a:t>22/02/2023</a:t>
            </a:fld>
            <a:endParaRPr lang="en-IQ"/>
          </a:p>
        </p:txBody>
      </p:sp>
      <p:sp>
        <p:nvSpPr>
          <p:cNvPr id="5" name="Footer Placeholder 4">
            <a:extLst>
              <a:ext uri="{FF2B5EF4-FFF2-40B4-BE49-F238E27FC236}">
                <a16:creationId xmlns:a16="http://schemas.microsoft.com/office/drawing/2014/main" id="{291862CB-5EBC-961F-C5C3-53FB6E9DA3A7}"/>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A7BF1598-D986-2087-E470-B2CE0B844D53}"/>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283965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C0E88-87EA-7A38-F43D-97EDD02A5FD7}"/>
              </a:ext>
            </a:extLst>
          </p:cNvPr>
          <p:cNvSpPr>
            <a:spLocks noGrp="1"/>
          </p:cNvSpPr>
          <p:nvPr>
            <p:ph type="title"/>
          </p:nvPr>
        </p:nvSpPr>
        <p:spPr/>
        <p:txBody>
          <a:bodyPr/>
          <a:lstStyle/>
          <a:p>
            <a:r>
              <a:rPr lang="en-US"/>
              <a:t>Click to edit Master title style</a:t>
            </a:r>
            <a:endParaRPr lang="en-IQ"/>
          </a:p>
        </p:txBody>
      </p:sp>
      <p:sp>
        <p:nvSpPr>
          <p:cNvPr id="3" name="Content Placeholder 2">
            <a:extLst>
              <a:ext uri="{FF2B5EF4-FFF2-40B4-BE49-F238E27FC236}">
                <a16:creationId xmlns:a16="http://schemas.microsoft.com/office/drawing/2014/main" id="{40AD4432-803F-3C88-6F01-FB04BE4504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Content Placeholder 3">
            <a:extLst>
              <a:ext uri="{FF2B5EF4-FFF2-40B4-BE49-F238E27FC236}">
                <a16:creationId xmlns:a16="http://schemas.microsoft.com/office/drawing/2014/main" id="{3ED3B5C8-3888-10BA-F4B7-157080513C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5" name="Date Placeholder 4">
            <a:extLst>
              <a:ext uri="{FF2B5EF4-FFF2-40B4-BE49-F238E27FC236}">
                <a16:creationId xmlns:a16="http://schemas.microsoft.com/office/drawing/2014/main" id="{9D3C1DE1-725D-C9EE-064B-561BE77CB10F}"/>
              </a:ext>
            </a:extLst>
          </p:cNvPr>
          <p:cNvSpPr>
            <a:spLocks noGrp="1"/>
          </p:cNvSpPr>
          <p:nvPr>
            <p:ph type="dt" sz="half" idx="10"/>
          </p:nvPr>
        </p:nvSpPr>
        <p:spPr/>
        <p:txBody>
          <a:bodyPr/>
          <a:lstStyle/>
          <a:p>
            <a:fld id="{934C1372-771A-EC43-B32A-2DE3800FE8D4}" type="datetimeFigureOut">
              <a:rPr lang="en-IQ" smtClean="0"/>
              <a:t>22/02/2023</a:t>
            </a:fld>
            <a:endParaRPr lang="en-IQ"/>
          </a:p>
        </p:txBody>
      </p:sp>
      <p:sp>
        <p:nvSpPr>
          <p:cNvPr id="6" name="Footer Placeholder 5">
            <a:extLst>
              <a:ext uri="{FF2B5EF4-FFF2-40B4-BE49-F238E27FC236}">
                <a16:creationId xmlns:a16="http://schemas.microsoft.com/office/drawing/2014/main" id="{AE301079-FCF0-BBD4-4241-A9665F47FFC7}"/>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1016305D-DDCD-29FB-FA91-0F57DA909EC2}"/>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1058073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3A4C-F04A-153E-F811-785FCFC6037E}"/>
              </a:ext>
            </a:extLst>
          </p:cNvPr>
          <p:cNvSpPr>
            <a:spLocks noGrp="1"/>
          </p:cNvSpPr>
          <p:nvPr>
            <p:ph type="title"/>
          </p:nvPr>
        </p:nvSpPr>
        <p:spPr>
          <a:xfrm>
            <a:off x="839788" y="365125"/>
            <a:ext cx="10515600" cy="1325563"/>
          </a:xfrm>
        </p:spPr>
        <p:txBody>
          <a:bodyPr/>
          <a:lstStyle/>
          <a:p>
            <a:r>
              <a:rPr lang="en-US"/>
              <a:t>Click to edit Master title style</a:t>
            </a:r>
            <a:endParaRPr lang="en-IQ"/>
          </a:p>
        </p:txBody>
      </p:sp>
      <p:sp>
        <p:nvSpPr>
          <p:cNvPr id="3" name="Text Placeholder 2">
            <a:extLst>
              <a:ext uri="{FF2B5EF4-FFF2-40B4-BE49-F238E27FC236}">
                <a16:creationId xmlns:a16="http://schemas.microsoft.com/office/drawing/2014/main" id="{52815C6A-68F2-E3E9-A84B-3026CAFE15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A283B2-389F-EA23-6B31-1A421275E2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5" name="Text Placeholder 4">
            <a:extLst>
              <a:ext uri="{FF2B5EF4-FFF2-40B4-BE49-F238E27FC236}">
                <a16:creationId xmlns:a16="http://schemas.microsoft.com/office/drawing/2014/main" id="{A1261D3B-B754-EB4F-B8A2-1DACA06503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A9CC99-DE90-DA04-6019-1B88B99237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7" name="Date Placeholder 6">
            <a:extLst>
              <a:ext uri="{FF2B5EF4-FFF2-40B4-BE49-F238E27FC236}">
                <a16:creationId xmlns:a16="http://schemas.microsoft.com/office/drawing/2014/main" id="{97CD840B-86F7-E7F3-E9B8-CB25A75F3359}"/>
              </a:ext>
            </a:extLst>
          </p:cNvPr>
          <p:cNvSpPr>
            <a:spLocks noGrp="1"/>
          </p:cNvSpPr>
          <p:nvPr>
            <p:ph type="dt" sz="half" idx="10"/>
          </p:nvPr>
        </p:nvSpPr>
        <p:spPr/>
        <p:txBody>
          <a:bodyPr/>
          <a:lstStyle/>
          <a:p>
            <a:fld id="{934C1372-771A-EC43-B32A-2DE3800FE8D4}" type="datetimeFigureOut">
              <a:rPr lang="en-IQ" smtClean="0"/>
              <a:t>22/02/2023</a:t>
            </a:fld>
            <a:endParaRPr lang="en-IQ"/>
          </a:p>
        </p:txBody>
      </p:sp>
      <p:sp>
        <p:nvSpPr>
          <p:cNvPr id="8" name="Footer Placeholder 7">
            <a:extLst>
              <a:ext uri="{FF2B5EF4-FFF2-40B4-BE49-F238E27FC236}">
                <a16:creationId xmlns:a16="http://schemas.microsoft.com/office/drawing/2014/main" id="{4ACFB1CC-61CD-8F43-1F6E-E5DB85DA6BD6}"/>
              </a:ext>
            </a:extLst>
          </p:cNvPr>
          <p:cNvSpPr>
            <a:spLocks noGrp="1"/>
          </p:cNvSpPr>
          <p:nvPr>
            <p:ph type="ftr" sz="quarter" idx="11"/>
          </p:nvPr>
        </p:nvSpPr>
        <p:spPr/>
        <p:txBody>
          <a:bodyPr/>
          <a:lstStyle/>
          <a:p>
            <a:endParaRPr lang="en-IQ"/>
          </a:p>
        </p:txBody>
      </p:sp>
      <p:sp>
        <p:nvSpPr>
          <p:cNvPr id="9" name="Slide Number Placeholder 8">
            <a:extLst>
              <a:ext uri="{FF2B5EF4-FFF2-40B4-BE49-F238E27FC236}">
                <a16:creationId xmlns:a16="http://schemas.microsoft.com/office/drawing/2014/main" id="{7616E4C5-2E4F-AD72-9A33-76E80526C9B7}"/>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3401668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AB4CF-B354-7D61-BA79-E80281138227}"/>
              </a:ext>
            </a:extLst>
          </p:cNvPr>
          <p:cNvSpPr>
            <a:spLocks noGrp="1"/>
          </p:cNvSpPr>
          <p:nvPr>
            <p:ph type="title"/>
          </p:nvPr>
        </p:nvSpPr>
        <p:spPr/>
        <p:txBody>
          <a:bodyPr/>
          <a:lstStyle/>
          <a:p>
            <a:r>
              <a:rPr lang="en-US"/>
              <a:t>Click to edit Master title style</a:t>
            </a:r>
            <a:endParaRPr lang="en-IQ"/>
          </a:p>
        </p:txBody>
      </p:sp>
      <p:sp>
        <p:nvSpPr>
          <p:cNvPr id="3" name="Date Placeholder 2">
            <a:extLst>
              <a:ext uri="{FF2B5EF4-FFF2-40B4-BE49-F238E27FC236}">
                <a16:creationId xmlns:a16="http://schemas.microsoft.com/office/drawing/2014/main" id="{068E653C-316E-074D-B3B6-BDFDA0A97B8D}"/>
              </a:ext>
            </a:extLst>
          </p:cNvPr>
          <p:cNvSpPr>
            <a:spLocks noGrp="1"/>
          </p:cNvSpPr>
          <p:nvPr>
            <p:ph type="dt" sz="half" idx="10"/>
          </p:nvPr>
        </p:nvSpPr>
        <p:spPr/>
        <p:txBody>
          <a:bodyPr/>
          <a:lstStyle/>
          <a:p>
            <a:fld id="{934C1372-771A-EC43-B32A-2DE3800FE8D4}" type="datetimeFigureOut">
              <a:rPr lang="en-IQ" smtClean="0"/>
              <a:t>22/02/2023</a:t>
            </a:fld>
            <a:endParaRPr lang="en-IQ"/>
          </a:p>
        </p:txBody>
      </p:sp>
      <p:sp>
        <p:nvSpPr>
          <p:cNvPr id="4" name="Footer Placeholder 3">
            <a:extLst>
              <a:ext uri="{FF2B5EF4-FFF2-40B4-BE49-F238E27FC236}">
                <a16:creationId xmlns:a16="http://schemas.microsoft.com/office/drawing/2014/main" id="{8D3EC436-18E5-4317-AE6F-C107DCCF1CCE}"/>
              </a:ext>
            </a:extLst>
          </p:cNvPr>
          <p:cNvSpPr>
            <a:spLocks noGrp="1"/>
          </p:cNvSpPr>
          <p:nvPr>
            <p:ph type="ftr" sz="quarter" idx="11"/>
          </p:nvPr>
        </p:nvSpPr>
        <p:spPr/>
        <p:txBody>
          <a:bodyPr/>
          <a:lstStyle/>
          <a:p>
            <a:endParaRPr lang="en-IQ"/>
          </a:p>
        </p:txBody>
      </p:sp>
      <p:sp>
        <p:nvSpPr>
          <p:cNvPr id="5" name="Slide Number Placeholder 4">
            <a:extLst>
              <a:ext uri="{FF2B5EF4-FFF2-40B4-BE49-F238E27FC236}">
                <a16:creationId xmlns:a16="http://schemas.microsoft.com/office/drawing/2014/main" id="{DC31F9B1-02CB-D7F4-26FC-D35944F5B386}"/>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4169082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969714-3E97-E96D-E529-FC694FA39F4D}"/>
              </a:ext>
            </a:extLst>
          </p:cNvPr>
          <p:cNvSpPr>
            <a:spLocks noGrp="1"/>
          </p:cNvSpPr>
          <p:nvPr>
            <p:ph type="dt" sz="half" idx="10"/>
          </p:nvPr>
        </p:nvSpPr>
        <p:spPr/>
        <p:txBody>
          <a:bodyPr/>
          <a:lstStyle/>
          <a:p>
            <a:fld id="{934C1372-771A-EC43-B32A-2DE3800FE8D4}" type="datetimeFigureOut">
              <a:rPr lang="en-IQ" smtClean="0"/>
              <a:t>22/02/2023</a:t>
            </a:fld>
            <a:endParaRPr lang="en-IQ"/>
          </a:p>
        </p:txBody>
      </p:sp>
      <p:sp>
        <p:nvSpPr>
          <p:cNvPr id="3" name="Footer Placeholder 2">
            <a:extLst>
              <a:ext uri="{FF2B5EF4-FFF2-40B4-BE49-F238E27FC236}">
                <a16:creationId xmlns:a16="http://schemas.microsoft.com/office/drawing/2014/main" id="{A5303370-F7BC-5ABE-D8B3-2DFD036F1C7A}"/>
              </a:ext>
            </a:extLst>
          </p:cNvPr>
          <p:cNvSpPr>
            <a:spLocks noGrp="1"/>
          </p:cNvSpPr>
          <p:nvPr>
            <p:ph type="ftr" sz="quarter" idx="11"/>
          </p:nvPr>
        </p:nvSpPr>
        <p:spPr/>
        <p:txBody>
          <a:bodyPr/>
          <a:lstStyle/>
          <a:p>
            <a:endParaRPr lang="en-IQ"/>
          </a:p>
        </p:txBody>
      </p:sp>
      <p:sp>
        <p:nvSpPr>
          <p:cNvPr id="4" name="Slide Number Placeholder 3">
            <a:extLst>
              <a:ext uri="{FF2B5EF4-FFF2-40B4-BE49-F238E27FC236}">
                <a16:creationId xmlns:a16="http://schemas.microsoft.com/office/drawing/2014/main" id="{F79B0C13-976E-7602-8A5E-778E76865E9F}"/>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1851443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40144-F46F-BD7A-5971-0AF5B2F664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Q"/>
          </a:p>
        </p:txBody>
      </p:sp>
      <p:sp>
        <p:nvSpPr>
          <p:cNvPr id="3" name="Content Placeholder 2">
            <a:extLst>
              <a:ext uri="{FF2B5EF4-FFF2-40B4-BE49-F238E27FC236}">
                <a16:creationId xmlns:a16="http://schemas.microsoft.com/office/drawing/2014/main" id="{B9D924BB-F5AE-2B18-A3D0-FB4C17E85E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Text Placeholder 3">
            <a:extLst>
              <a:ext uri="{FF2B5EF4-FFF2-40B4-BE49-F238E27FC236}">
                <a16:creationId xmlns:a16="http://schemas.microsoft.com/office/drawing/2014/main" id="{6454F7E6-D04C-11A4-A270-4EBF405D0E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180326-B76E-1FD9-B7E4-112253E36E29}"/>
              </a:ext>
            </a:extLst>
          </p:cNvPr>
          <p:cNvSpPr>
            <a:spLocks noGrp="1"/>
          </p:cNvSpPr>
          <p:nvPr>
            <p:ph type="dt" sz="half" idx="10"/>
          </p:nvPr>
        </p:nvSpPr>
        <p:spPr/>
        <p:txBody>
          <a:bodyPr/>
          <a:lstStyle/>
          <a:p>
            <a:fld id="{934C1372-771A-EC43-B32A-2DE3800FE8D4}" type="datetimeFigureOut">
              <a:rPr lang="en-IQ" smtClean="0"/>
              <a:t>22/02/2023</a:t>
            </a:fld>
            <a:endParaRPr lang="en-IQ"/>
          </a:p>
        </p:txBody>
      </p:sp>
      <p:sp>
        <p:nvSpPr>
          <p:cNvPr id="6" name="Footer Placeholder 5">
            <a:extLst>
              <a:ext uri="{FF2B5EF4-FFF2-40B4-BE49-F238E27FC236}">
                <a16:creationId xmlns:a16="http://schemas.microsoft.com/office/drawing/2014/main" id="{8022ED6C-7FF5-2CC4-E537-4BE12FE9A501}"/>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73CE601D-2692-6112-398E-A1B5F885014C}"/>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149235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1E121-78E6-C5E3-0662-E99D421F2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Q"/>
          </a:p>
        </p:txBody>
      </p:sp>
      <p:sp>
        <p:nvSpPr>
          <p:cNvPr id="3" name="Picture Placeholder 2">
            <a:extLst>
              <a:ext uri="{FF2B5EF4-FFF2-40B4-BE49-F238E27FC236}">
                <a16:creationId xmlns:a16="http://schemas.microsoft.com/office/drawing/2014/main" id="{0FC88996-E2C3-D280-28CF-D5C77EF995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Q"/>
          </a:p>
        </p:txBody>
      </p:sp>
      <p:sp>
        <p:nvSpPr>
          <p:cNvPr id="4" name="Text Placeholder 3">
            <a:extLst>
              <a:ext uri="{FF2B5EF4-FFF2-40B4-BE49-F238E27FC236}">
                <a16:creationId xmlns:a16="http://schemas.microsoft.com/office/drawing/2014/main" id="{FE449686-C029-B7D2-D0A5-764E8A5942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CC79DC-34F8-C39B-1AFC-33DE9D3E2D16}"/>
              </a:ext>
            </a:extLst>
          </p:cNvPr>
          <p:cNvSpPr>
            <a:spLocks noGrp="1"/>
          </p:cNvSpPr>
          <p:nvPr>
            <p:ph type="dt" sz="half" idx="10"/>
          </p:nvPr>
        </p:nvSpPr>
        <p:spPr/>
        <p:txBody>
          <a:bodyPr/>
          <a:lstStyle/>
          <a:p>
            <a:fld id="{934C1372-771A-EC43-B32A-2DE3800FE8D4}" type="datetimeFigureOut">
              <a:rPr lang="en-IQ" smtClean="0"/>
              <a:t>22/02/2023</a:t>
            </a:fld>
            <a:endParaRPr lang="en-IQ"/>
          </a:p>
        </p:txBody>
      </p:sp>
      <p:sp>
        <p:nvSpPr>
          <p:cNvPr id="6" name="Footer Placeholder 5">
            <a:extLst>
              <a:ext uri="{FF2B5EF4-FFF2-40B4-BE49-F238E27FC236}">
                <a16:creationId xmlns:a16="http://schemas.microsoft.com/office/drawing/2014/main" id="{80A22CC3-DF95-651C-1634-DBE6F4F63E7D}"/>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BDB5ACA9-B7CB-1B8B-6C33-AF4EBEE9F79C}"/>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4096689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BF6C94-372F-2B03-D9E2-9619C76219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Q"/>
          </a:p>
        </p:txBody>
      </p:sp>
      <p:sp>
        <p:nvSpPr>
          <p:cNvPr id="3" name="Text Placeholder 2">
            <a:extLst>
              <a:ext uri="{FF2B5EF4-FFF2-40B4-BE49-F238E27FC236}">
                <a16:creationId xmlns:a16="http://schemas.microsoft.com/office/drawing/2014/main" id="{529257FA-8759-667C-0BE9-065BD4C506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91435B04-648C-AE16-7493-DA45B4DC4B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C1372-771A-EC43-B32A-2DE3800FE8D4}" type="datetimeFigureOut">
              <a:rPr lang="en-IQ" smtClean="0"/>
              <a:t>22/02/2023</a:t>
            </a:fld>
            <a:endParaRPr lang="en-IQ"/>
          </a:p>
        </p:txBody>
      </p:sp>
      <p:sp>
        <p:nvSpPr>
          <p:cNvPr id="5" name="Footer Placeholder 4">
            <a:extLst>
              <a:ext uri="{FF2B5EF4-FFF2-40B4-BE49-F238E27FC236}">
                <a16:creationId xmlns:a16="http://schemas.microsoft.com/office/drawing/2014/main" id="{6E943949-04EF-3BA4-1B7E-ECDD1F8553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Q"/>
          </a:p>
        </p:txBody>
      </p:sp>
      <p:sp>
        <p:nvSpPr>
          <p:cNvPr id="6" name="Slide Number Placeholder 5">
            <a:extLst>
              <a:ext uri="{FF2B5EF4-FFF2-40B4-BE49-F238E27FC236}">
                <a16:creationId xmlns:a16="http://schemas.microsoft.com/office/drawing/2014/main" id="{6A96FF74-65D4-04F5-EBA4-D554D6981F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D52EAD-0E8D-684D-AB52-B60ECF7DA0AC}" type="slidenum">
              <a:rPr lang="en-IQ" smtClean="0"/>
              <a:t>‹#›</a:t>
            </a:fld>
            <a:endParaRPr lang="en-IQ"/>
          </a:p>
        </p:txBody>
      </p:sp>
    </p:spTree>
    <p:extLst>
      <p:ext uri="{BB962C8B-B14F-4D97-AF65-F5344CB8AC3E}">
        <p14:creationId xmlns:p14="http://schemas.microsoft.com/office/powerpoint/2010/main" val="1146670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hyperlink" Target="mailto:Mohammed.rasul@tiu.edu.iq"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S System - TIU">
            <a:extLst>
              <a:ext uri="{FF2B5EF4-FFF2-40B4-BE49-F238E27FC236}">
                <a16:creationId xmlns:a16="http://schemas.microsoft.com/office/drawing/2014/main" id="{9EDEDDFE-C204-F0F5-9E18-CA50F89419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2812" y="-156121"/>
            <a:ext cx="2389188" cy="21507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E715FA1-D100-2D0F-938C-AC8F3A3D50D3}"/>
              </a:ext>
            </a:extLst>
          </p:cNvPr>
          <p:cNvSpPr txBox="1"/>
          <p:nvPr/>
        </p:nvSpPr>
        <p:spPr>
          <a:xfrm>
            <a:off x="174190" y="460643"/>
            <a:ext cx="6327823" cy="1323439"/>
          </a:xfrm>
          <a:prstGeom prst="rect">
            <a:avLst/>
          </a:prstGeom>
          <a:noFill/>
        </p:spPr>
        <p:txBody>
          <a:bodyPr wrap="none" rtlCol="0">
            <a:spAutoFit/>
          </a:bodyPr>
          <a:lstStyle/>
          <a:p>
            <a:r>
              <a:rPr lang="en-IQ" sz="4000" b="1" dirty="0">
                <a:solidFill>
                  <a:srgbClr val="C00000"/>
                </a:solidFill>
              </a:rPr>
              <a:t>Faculty of Pharmacy </a:t>
            </a:r>
          </a:p>
          <a:p>
            <a:r>
              <a:rPr lang="en-IQ" sz="4000" b="1" dirty="0">
                <a:solidFill>
                  <a:srgbClr val="C00000"/>
                </a:solidFill>
              </a:rPr>
              <a:t>Tishk Internationl University </a:t>
            </a:r>
          </a:p>
        </p:txBody>
      </p:sp>
      <p:sp>
        <p:nvSpPr>
          <p:cNvPr id="7" name="Hexagon 6">
            <a:extLst>
              <a:ext uri="{FF2B5EF4-FFF2-40B4-BE49-F238E27FC236}">
                <a16:creationId xmlns:a16="http://schemas.microsoft.com/office/drawing/2014/main" id="{93A434F6-661D-B5F0-7167-69A66F1292B4}"/>
              </a:ext>
            </a:extLst>
          </p:cNvPr>
          <p:cNvSpPr/>
          <p:nvPr/>
        </p:nvSpPr>
        <p:spPr>
          <a:xfrm>
            <a:off x="2899677" y="3927360"/>
            <a:ext cx="6903135" cy="952433"/>
          </a:xfrm>
          <a:prstGeom prst="hexagon">
            <a:avLst>
              <a:gd name="adj" fmla="val 16001"/>
              <a:gd name="vf" fmla="val 115470"/>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3</a:t>
            </a:r>
            <a:r>
              <a:rPr lang="en-US" sz="2800" b="1" baseline="30000" dirty="0">
                <a:solidFill>
                  <a:schemeClr val="tx1"/>
                </a:solidFill>
              </a:rPr>
              <a:t>rd</a:t>
            </a:r>
            <a:r>
              <a:rPr lang="en-US" sz="2800" b="1" dirty="0">
                <a:solidFill>
                  <a:schemeClr val="tx1"/>
                </a:solidFill>
              </a:rPr>
              <a:t>  lecture; Nutritional Biochemistry  </a:t>
            </a:r>
          </a:p>
        </p:txBody>
      </p:sp>
      <p:sp>
        <p:nvSpPr>
          <p:cNvPr id="9" name="Rounded Rectangle 8">
            <a:extLst>
              <a:ext uri="{FF2B5EF4-FFF2-40B4-BE49-F238E27FC236}">
                <a16:creationId xmlns:a16="http://schemas.microsoft.com/office/drawing/2014/main" id="{907F21C1-D6BF-2673-6889-3A6D383324D5}"/>
              </a:ext>
            </a:extLst>
          </p:cNvPr>
          <p:cNvSpPr/>
          <p:nvPr/>
        </p:nvSpPr>
        <p:spPr>
          <a:xfrm>
            <a:off x="1370245" y="2099429"/>
            <a:ext cx="9770301" cy="1929008"/>
          </a:xfrm>
          <a:prstGeom prst="roundRect">
            <a:avLst/>
          </a:prstGeom>
          <a:solidFill>
            <a:schemeClr val="accent5">
              <a:lumMod val="20000"/>
              <a:lumOff val="8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IQ" sz="4800" b="1" dirty="0"/>
              <a:t>Energy Requirment in Human </a:t>
            </a:r>
          </a:p>
        </p:txBody>
      </p:sp>
      <p:sp>
        <p:nvSpPr>
          <p:cNvPr id="6" name="Pentagon 5">
            <a:extLst>
              <a:ext uri="{FF2B5EF4-FFF2-40B4-BE49-F238E27FC236}">
                <a16:creationId xmlns:a16="http://schemas.microsoft.com/office/drawing/2014/main" id="{E0E20C27-0DDF-AD12-96F2-10FFEC886B0E}"/>
              </a:ext>
            </a:extLst>
          </p:cNvPr>
          <p:cNvSpPr/>
          <p:nvPr/>
        </p:nvSpPr>
        <p:spPr>
          <a:xfrm>
            <a:off x="677562" y="6231512"/>
            <a:ext cx="10836876" cy="45719"/>
          </a:xfrm>
          <a:prstGeom prst="homePlate">
            <a:avLst>
              <a:gd name="adj"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Q"/>
          </a:p>
        </p:txBody>
      </p:sp>
      <p:sp>
        <p:nvSpPr>
          <p:cNvPr id="11" name="TextBox 10">
            <a:extLst>
              <a:ext uri="{FF2B5EF4-FFF2-40B4-BE49-F238E27FC236}">
                <a16:creationId xmlns:a16="http://schemas.microsoft.com/office/drawing/2014/main" id="{1F012BC3-EA24-D8C9-FB9D-EB90F7A5620B}"/>
              </a:ext>
            </a:extLst>
          </p:cNvPr>
          <p:cNvSpPr txBox="1"/>
          <p:nvPr/>
        </p:nvSpPr>
        <p:spPr>
          <a:xfrm>
            <a:off x="677562" y="5731151"/>
            <a:ext cx="2985113" cy="523220"/>
          </a:xfrm>
          <a:prstGeom prst="rect">
            <a:avLst/>
          </a:prstGeom>
          <a:noFill/>
        </p:spPr>
        <p:txBody>
          <a:bodyPr wrap="none" rtlCol="0">
            <a:spAutoFit/>
          </a:bodyPr>
          <a:lstStyle/>
          <a:p>
            <a:r>
              <a:rPr lang="en-IQ" sz="2800" b="1" dirty="0"/>
              <a:t>Mohammed Rasul </a:t>
            </a:r>
          </a:p>
        </p:txBody>
      </p:sp>
      <p:sp>
        <p:nvSpPr>
          <p:cNvPr id="13" name="TextBox 12">
            <a:extLst>
              <a:ext uri="{FF2B5EF4-FFF2-40B4-BE49-F238E27FC236}">
                <a16:creationId xmlns:a16="http://schemas.microsoft.com/office/drawing/2014/main" id="{1BB074C2-7EC3-7F42-1A42-D1F4D7063FBB}"/>
              </a:ext>
            </a:extLst>
          </p:cNvPr>
          <p:cNvSpPr txBox="1"/>
          <p:nvPr/>
        </p:nvSpPr>
        <p:spPr>
          <a:xfrm>
            <a:off x="677562" y="6312438"/>
            <a:ext cx="4444230" cy="369332"/>
          </a:xfrm>
          <a:prstGeom prst="rect">
            <a:avLst/>
          </a:prstGeom>
          <a:noFill/>
        </p:spPr>
        <p:txBody>
          <a:bodyPr wrap="none" rtlCol="0">
            <a:spAutoFit/>
          </a:bodyPr>
          <a:lstStyle/>
          <a:p>
            <a:r>
              <a:rPr lang="en-IQ" b="1" dirty="0"/>
              <a:t>Assistant Lecturer |MSc. Biomedical Science</a:t>
            </a:r>
          </a:p>
        </p:txBody>
      </p:sp>
      <p:sp>
        <p:nvSpPr>
          <p:cNvPr id="2" name="TextBox 1">
            <a:extLst>
              <a:ext uri="{FF2B5EF4-FFF2-40B4-BE49-F238E27FC236}">
                <a16:creationId xmlns:a16="http://schemas.microsoft.com/office/drawing/2014/main" id="{C52BF36C-E7D1-1867-B7A4-289A530B1779}"/>
              </a:ext>
            </a:extLst>
          </p:cNvPr>
          <p:cNvSpPr txBox="1"/>
          <p:nvPr/>
        </p:nvSpPr>
        <p:spPr>
          <a:xfrm>
            <a:off x="8499832" y="6344842"/>
            <a:ext cx="3324500" cy="400110"/>
          </a:xfrm>
          <a:prstGeom prst="rect">
            <a:avLst/>
          </a:prstGeom>
          <a:noFill/>
        </p:spPr>
        <p:txBody>
          <a:bodyPr wrap="none" rtlCol="0">
            <a:spAutoFit/>
          </a:bodyPr>
          <a:lstStyle/>
          <a:p>
            <a:r>
              <a:rPr lang="en-US" sz="2000" dirty="0">
                <a:hlinkClick r:id="rId4"/>
              </a:rPr>
              <a:t>M</a:t>
            </a:r>
            <a:r>
              <a:rPr lang="en-IQ" sz="2000" dirty="0">
                <a:hlinkClick r:id="rId4"/>
              </a:rPr>
              <a:t>ohammed.rasul@tiu.edu.iq</a:t>
            </a:r>
            <a:r>
              <a:rPr lang="en-IQ" sz="2000" dirty="0"/>
              <a:t> </a:t>
            </a:r>
          </a:p>
        </p:txBody>
      </p:sp>
      <p:pic>
        <p:nvPicPr>
          <p:cNvPr id="5" name="Graphic 4" descr="Envelope with solid fill">
            <a:extLst>
              <a:ext uri="{FF2B5EF4-FFF2-40B4-BE49-F238E27FC236}">
                <a16:creationId xmlns:a16="http://schemas.microsoft.com/office/drawing/2014/main" id="{A7E32DFF-4E40-1E74-6816-141BEBA3B9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03839" y="6231512"/>
            <a:ext cx="595993" cy="595993"/>
          </a:xfrm>
          <a:prstGeom prst="rect">
            <a:avLst/>
          </a:prstGeom>
        </p:spPr>
      </p:pic>
    </p:spTree>
    <p:extLst>
      <p:ext uri="{BB962C8B-B14F-4D97-AF65-F5344CB8AC3E}">
        <p14:creationId xmlns:p14="http://schemas.microsoft.com/office/powerpoint/2010/main" val="1901022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9303E-A811-5FC8-5979-3EB01C54E807}"/>
              </a:ext>
            </a:extLst>
          </p:cNvPr>
          <p:cNvSpPr>
            <a:spLocks noGrp="1"/>
          </p:cNvSpPr>
          <p:nvPr>
            <p:ph type="title"/>
          </p:nvPr>
        </p:nvSpPr>
        <p:spPr/>
        <p:txBody>
          <a:bodyPr/>
          <a:lstStyle/>
          <a:p>
            <a:endParaRPr lang="en-IQ"/>
          </a:p>
        </p:txBody>
      </p:sp>
      <p:pic>
        <p:nvPicPr>
          <p:cNvPr id="5" name="Content Placeholder 4" descr="A picture containing shape&#10;&#10;Description automatically generated">
            <a:extLst>
              <a:ext uri="{FF2B5EF4-FFF2-40B4-BE49-F238E27FC236}">
                <a16:creationId xmlns:a16="http://schemas.microsoft.com/office/drawing/2014/main" id="{4D09ABEC-E3B3-3BE5-9B9D-62B086963360}"/>
              </a:ext>
            </a:extLst>
          </p:cNvPr>
          <p:cNvPicPr>
            <a:picLocks noGrp="1" noChangeAspect="1"/>
          </p:cNvPicPr>
          <p:nvPr>
            <p:ph idx="1"/>
          </p:nvPr>
        </p:nvPicPr>
        <p:blipFill>
          <a:blip r:embed="rId2"/>
          <a:stretch>
            <a:fillRect/>
          </a:stretch>
        </p:blipFill>
        <p:spPr>
          <a:xfrm>
            <a:off x="3162936" y="1580056"/>
            <a:ext cx="4567413" cy="4351337"/>
          </a:xfrm>
        </p:spPr>
      </p:pic>
      <p:sp>
        <p:nvSpPr>
          <p:cNvPr id="6" name="TextBox 5">
            <a:extLst>
              <a:ext uri="{FF2B5EF4-FFF2-40B4-BE49-F238E27FC236}">
                <a16:creationId xmlns:a16="http://schemas.microsoft.com/office/drawing/2014/main" id="{19445851-9D17-A623-81C6-E7531B5A080C}"/>
              </a:ext>
            </a:extLst>
          </p:cNvPr>
          <p:cNvSpPr txBox="1"/>
          <p:nvPr/>
        </p:nvSpPr>
        <p:spPr>
          <a:xfrm>
            <a:off x="954741" y="6225988"/>
            <a:ext cx="10811435" cy="646331"/>
          </a:xfrm>
          <a:prstGeom prst="rect">
            <a:avLst/>
          </a:prstGeom>
          <a:noFill/>
        </p:spPr>
        <p:txBody>
          <a:bodyPr wrap="square" rtlCol="0">
            <a:spAutoFit/>
          </a:bodyPr>
          <a:lstStyle/>
          <a:p>
            <a:r>
              <a:rPr lang="en-US" dirty="0"/>
              <a:t>Estimated total energy expenditure in a healthy 20-year-old woman, 5 ft, 4 in (165 cm) tall, weighing 110 </a:t>
            </a:r>
            <a:r>
              <a:rPr lang="en-US" dirty="0" err="1"/>
              <a:t>lb</a:t>
            </a:r>
            <a:r>
              <a:rPr lang="en-US" dirty="0"/>
              <a:t> (50 kg), and engaged in light activity.</a:t>
            </a:r>
            <a:endParaRPr lang="en-IQ" dirty="0"/>
          </a:p>
        </p:txBody>
      </p:sp>
    </p:spTree>
    <p:extLst>
      <p:ext uri="{BB962C8B-B14F-4D97-AF65-F5344CB8AC3E}">
        <p14:creationId xmlns:p14="http://schemas.microsoft.com/office/powerpoint/2010/main" val="2290324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0" name="Rectangle 5126">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What Is a Therapy Cat and What Do They Do? | Daily Paws">
            <a:extLst>
              <a:ext uri="{FF2B5EF4-FFF2-40B4-BE49-F238E27FC236}">
                <a16:creationId xmlns:a16="http://schemas.microsoft.com/office/drawing/2014/main" id="{569306C0-E026-BF80-8D09-FDF8AFE61A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0" t="8014" r="21639"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9" name="Rectangle 5128">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BE28CC-D51F-5955-478B-857E4044AB39}"/>
              </a:ext>
            </a:extLst>
          </p:cNvPr>
          <p:cNvSpPr>
            <a:spLocks noGrp="1"/>
          </p:cNvSpPr>
          <p:nvPr>
            <p:ph type="title"/>
          </p:nvPr>
        </p:nvSpPr>
        <p:spPr>
          <a:xfrm>
            <a:off x="371093" y="1161288"/>
            <a:ext cx="5064507" cy="1124712"/>
          </a:xfrm>
        </p:spPr>
        <p:txBody>
          <a:bodyPr anchor="b">
            <a:normAutofit fontScale="90000"/>
          </a:bodyPr>
          <a:lstStyle/>
          <a:p>
            <a:r>
              <a:rPr lang="en-US" sz="4000" dirty="0"/>
              <a:t>1. Resting metabolic rate: </a:t>
            </a:r>
            <a:endParaRPr lang="en-IQ" sz="4000" dirty="0"/>
          </a:p>
        </p:txBody>
      </p:sp>
      <p:sp>
        <p:nvSpPr>
          <p:cNvPr id="5131" name="Rectangle 513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133" name="Rectangle 513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0CECBE4-B30C-D861-360C-548FA0B229FA}"/>
              </a:ext>
            </a:extLst>
          </p:cNvPr>
          <p:cNvSpPr>
            <a:spLocks noGrp="1"/>
          </p:cNvSpPr>
          <p:nvPr>
            <p:ph idx="1"/>
          </p:nvPr>
        </p:nvSpPr>
        <p:spPr>
          <a:xfrm>
            <a:off x="199538" y="2610104"/>
            <a:ext cx="8806774" cy="3207258"/>
          </a:xfrm>
        </p:spPr>
        <p:txBody>
          <a:bodyPr anchor="t">
            <a:noAutofit/>
          </a:bodyPr>
          <a:lstStyle/>
          <a:p>
            <a:r>
              <a:rPr lang="en-US" sz="2000" dirty="0"/>
              <a:t>RMR is the energy expended by an individual in a resting, </a:t>
            </a:r>
            <a:r>
              <a:rPr lang="en-US" sz="2000" b="1" dirty="0"/>
              <a:t>postabsorptive</a:t>
            </a:r>
            <a:r>
              <a:rPr lang="en-US" sz="2000" dirty="0"/>
              <a:t> state. </a:t>
            </a:r>
          </a:p>
          <a:p>
            <a:r>
              <a:rPr lang="en-US" sz="2000" b="1" dirty="0"/>
              <a:t>It represents the energy required to carry out the normal body functions:</a:t>
            </a:r>
          </a:p>
          <a:p>
            <a:pPr marL="514350" indent="-514350">
              <a:buAutoNum type="arabicPeriod"/>
            </a:pPr>
            <a:r>
              <a:rPr lang="en-US" sz="2000" dirty="0"/>
              <a:t>Respiration</a:t>
            </a:r>
          </a:p>
          <a:p>
            <a:pPr marL="514350" indent="-514350">
              <a:buAutoNum type="arabicPeriod"/>
            </a:pPr>
            <a:r>
              <a:rPr lang="en-US" sz="2000" dirty="0"/>
              <a:t> blood flow</a:t>
            </a:r>
          </a:p>
          <a:p>
            <a:pPr marL="514350" indent="-514350">
              <a:buAutoNum type="arabicPeriod"/>
            </a:pPr>
            <a:r>
              <a:rPr lang="en-US" sz="2000" dirty="0"/>
              <a:t>ion transport. </a:t>
            </a:r>
          </a:p>
          <a:p>
            <a:pPr marL="514350" indent="-514350">
              <a:buAutoNum type="arabicPeriod"/>
            </a:pPr>
            <a:r>
              <a:rPr lang="en-US" sz="2000" dirty="0"/>
              <a:t>basic neurological functions</a:t>
            </a:r>
          </a:p>
          <a:p>
            <a:r>
              <a:rPr lang="en-US" sz="2000" dirty="0"/>
              <a:t>RMR can be determined by measuring oxygen (O2) consumed or carbon dioxide (CO2) produced. </a:t>
            </a:r>
          </a:p>
          <a:p>
            <a:r>
              <a:rPr lang="en-US" sz="2000" b="0" i="0" dirty="0">
                <a:effectLst/>
                <a:latin typeface="Times New Roman" panose="02020603050405020304" pitchFamily="18" charset="0"/>
              </a:rPr>
              <a:t>REE allows the nutritionist to understand how much they need to feed their patients.</a:t>
            </a:r>
            <a:endParaRPr lang="en-US" sz="2000" dirty="0"/>
          </a:p>
        </p:txBody>
      </p:sp>
    </p:spTree>
    <p:extLst>
      <p:ext uri="{BB962C8B-B14F-4D97-AF65-F5344CB8AC3E}">
        <p14:creationId xmlns:p14="http://schemas.microsoft.com/office/powerpoint/2010/main" val="216476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What is resting metabolic rate? – Tanita Australia">
            <a:extLst>
              <a:ext uri="{FF2B5EF4-FFF2-40B4-BE49-F238E27FC236}">
                <a16:creationId xmlns:a16="http://schemas.microsoft.com/office/drawing/2014/main" id="{1BA147E0-B005-C5E1-49EE-A87D4DDB2DF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818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163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77CFF-802D-EA00-D85F-32734017DAE2}"/>
              </a:ext>
            </a:extLst>
          </p:cNvPr>
          <p:cNvSpPr>
            <a:spLocks noGrp="1"/>
          </p:cNvSpPr>
          <p:nvPr>
            <p:ph type="title"/>
          </p:nvPr>
        </p:nvSpPr>
        <p:spPr>
          <a:xfrm>
            <a:off x="4965430" y="629267"/>
            <a:ext cx="6586491" cy="1485837"/>
          </a:xfrm>
        </p:spPr>
        <p:txBody>
          <a:bodyPr anchor="b">
            <a:normAutofit/>
          </a:bodyPr>
          <a:lstStyle/>
          <a:p>
            <a:r>
              <a:rPr lang="en-US" dirty="0"/>
              <a:t>P</a:t>
            </a:r>
            <a:r>
              <a:rPr lang="en-IQ" dirty="0"/>
              <a:t>ractice:</a:t>
            </a:r>
          </a:p>
        </p:txBody>
      </p:sp>
      <p:sp>
        <p:nvSpPr>
          <p:cNvPr id="3" name="Content Placeholder 2">
            <a:extLst>
              <a:ext uri="{FF2B5EF4-FFF2-40B4-BE49-F238E27FC236}">
                <a16:creationId xmlns:a16="http://schemas.microsoft.com/office/drawing/2014/main" id="{C9D85FFE-639D-E7B7-4E71-A2AB2E75F745}"/>
              </a:ext>
            </a:extLst>
          </p:cNvPr>
          <p:cNvSpPr>
            <a:spLocks noGrp="1"/>
          </p:cNvSpPr>
          <p:nvPr>
            <p:ph idx="1"/>
          </p:nvPr>
        </p:nvSpPr>
        <p:spPr>
          <a:xfrm>
            <a:off x="4965431" y="2438400"/>
            <a:ext cx="6586489" cy="3785419"/>
          </a:xfrm>
        </p:spPr>
        <p:txBody>
          <a:bodyPr>
            <a:normAutofit/>
          </a:bodyPr>
          <a:lstStyle/>
          <a:p>
            <a:r>
              <a:rPr lang="en-US" sz="6600" dirty="0"/>
              <a:t>F</a:t>
            </a:r>
            <a:r>
              <a:rPr lang="en-IQ" sz="6600" dirty="0"/>
              <a:t>ind your resting metabolis rate? </a:t>
            </a:r>
          </a:p>
        </p:txBody>
      </p:sp>
      <p:pic>
        <p:nvPicPr>
          <p:cNvPr id="7170" name="Picture 2" descr="Brain-computer interfaces: Could neural implants give you telekinesis?">
            <a:extLst>
              <a:ext uri="{FF2B5EF4-FFF2-40B4-BE49-F238E27FC236}">
                <a16:creationId xmlns:a16="http://schemas.microsoft.com/office/drawing/2014/main" id="{F4832C81-E29E-3B34-AF5F-BE605E3E49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75" name="Straight Connector 717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3A9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141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Resting metabolic rate or RMR as body calories consumption outline diagram  – VectorMine">
            <a:extLst>
              <a:ext uri="{FF2B5EF4-FFF2-40B4-BE49-F238E27FC236}">
                <a16:creationId xmlns:a16="http://schemas.microsoft.com/office/drawing/2014/main" id="{9C4FB5D6-4E50-42A5-7E3C-7482314A347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311" b="2664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2" name="Graphic 1" descr="Signpost with solid fill">
            <a:extLst>
              <a:ext uri="{FF2B5EF4-FFF2-40B4-BE49-F238E27FC236}">
                <a16:creationId xmlns:a16="http://schemas.microsoft.com/office/drawing/2014/main" id="{C8C77014-45F5-CC2F-AEA7-A2E9CCA298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04443" y="5294207"/>
            <a:ext cx="1627516" cy="1627516"/>
          </a:xfrm>
          <a:prstGeom prst="rect">
            <a:avLst/>
          </a:prstGeom>
          <a:effectLst>
            <a:outerShdw blurRad="50800" dist="50800" dir="5400000" algn="ctr" rotWithShape="0">
              <a:srgbClr val="C00000"/>
            </a:outerShdw>
          </a:effectLst>
        </p:spPr>
      </p:pic>
    </p:spTree>
    <p:extLst>
      <p:ext uri="{BB962C8B-B14F-4D97-AF65-F5344CB8AC3E}">
        <p14:creationId xmlns:p14="http://schemas.microsoft.com/office/powerpoint/2010/main" val="1483949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C6DDA-B436-6160-4F03-9DE4E9D05831}"/>
              </a:ext>
            </a:extLst>
          </p:cNvPr>
          <p:cNvSpPr>
            <a:spLocks noGrp="1"/>
          </p:cNvSpPr>
          <p:nvPr>
            <p:ph type="title"/>
          </p:nvPr>
        </p:nvSpPr>
        <p:spPr/>
        <p:txBody>
          <a:bodyPr/>
          <a:lstStyle/>
          <a:p>
            <a:r>
              <a:rPr lang="en-US" b="0" dirty="0">
                <a:solidFill>
                  <a:srgbClr val="FF0000"/>
                </a:solidFill>
                <a:latin typeface="arial" panose="020B0604020202020204" pitchFamily="34" charset="0"/>
              </a:rPr>
              <a:t>R</a:t>
            </a:r>
            <a:r>
              <a:rPr lang="en-US" b="0" i="0" dirty="0">
                <a:solidFill>
                  <a:srgbClr val="FF0000"/>
                </a:solidFill>
                <a:effectLst/>
                <a:latin typeface="arial" panose="020B0604020202020204" pitchFamily="34" charset="0"/>
              </a:rPr>
              <a:t>espiratory </a:t>
            </a:r>
            <a:r>
              <a:rPr lang="en-US" b="0" dirty="0">
                <a:solidFill>
                  <a:srgbClr val="FF0000"/>
                </a:solidFill>
                <a:latin typeface="arial" panose="020B0604020202020204" pitchFamily="34" charset="0"/>
              </a:rPr>
              <a:t>Q</a:t>
            </a:r>
            <a:r>
              <a:rPr lang="en-US" b="0" i="0" dirty="0">
                <a:solidFill>
                  <a:srgbClr val="FF0000"/>
                </a:solidFill>
                <a:effectLst/>
                <a:latin typeface="arial" panose="020B0604020202020204" pitchFamily="34" charset="0"/>
              </a:rPr>
              <a:t>uotient</a:t>
            </a:r>
            <a:endParaRPr lang="en-IQ" dirty="0">
              <a:solidFill>
                <a:srgbClr val="FF0000"/>
              </a:solidFill>
            </a:endParaRPr>
          </a:p>
        </p:txBody>
      </p:sp>
      <p:sp>
        <p:nvSpPr>
          <p:cNvPr id="3" name="Content Placeholder 2">
            <a:extLst>
              <a:ext uri="{FF2B5EF4-FFF2-40B4-BE49-F238E27FC236}">
                <a16:creationId xmlns:a16="http://schemas.microsoft.com/office/drawing/2014/main" id="{97E750AB-C69D-1D10-5C16-3A8469CD52F8}"/>
              </a:ext>
            </a:extLst>
          </p:cNvPr>
          <p:cNvSpPr>
            <a:spLocks noGrp="1"/>
          </p:cNvSpPr>
          <p:nvPr>
            <p:ph idx="1"/>
          </p:nvPr>
        </p:nvSpPr>
        <p:spPr>
          <a:xfrm>
            <a:off x="188843" y="1646654"/>
            <a:ext cx="10515600" cy="5211346"/>
          </a:xfrm>
        </p:spPr>
        <p:txBody>
          <a:bodyPr>
            <a:normAutofit/>
          </a:bodyPr>
          <a:lstStyle/>
          <a:p>
            <a:r>
              <a:rPr lang="en-US" b="0" i="0" dirty="0">
                <a:solidFill>
                  <a:srgbClr val="202124"/>
                </a:solidFill>
                <a:effectLst/>
                <a:latin typeface="arial" panose="020B0604020202020204" pitchFamily="34" charset="0"/>
              </a:rPr>
              <a:t>The respiratory quotient, also known as the </a:t>
            </a:r>
            <a:r>
              <a:rPr lang="en-US" b="1" i="0" dirty="0">
                <a:solidFill>
                  <a:srgbClr val="202124"/>
                </a:solidFill>
                <a:effectLst/>
                <a:latin typeface="arial" panose="020B0604020202020204" pitchFamily="34" charset="0"/>
              </a:rPr>
              <a:t>respiratory ratio (RQ</a:t>
            </a:r>
            <a:r>
              <a:rPr lang="en-US" b="0" i="0" dirty="0">
                <a:solidFill>
                  <a:srgbClr val="202124"/>
                </a:solidFill>
                <a:effectLst/>
                <a:latin typeface="arial" panose="020B0604020202020204" pitchFamily="34" charset="0"/>
              </a:rPr>
              <a:t>), is defined as </a:t>
            </a:r>
            <a:r>
              <a:rPr lang="en-US" b="1" i="0" dirty="0">
                <a:solidFill>
                  <a:srgbClr val="202124"/>
                </a:solidFill>
                <a:effectLst/>
                <a:latin typeface="arial" panose="020B0604020202020204" pitchFamily="34" charset="0"/>
              </a:rPr>
              <a:t>the volume of carbon dioxide released over the volume of oxygen absorbed during respiration</a:t>
            </a:r>
            <a:r>
              <a:rPr lang="en-US" b="0" i="0" dirty="0">
                <a:solidFill>
                  <a:srgbClr val="202124"/>
                </a:solidFill>
                <a:effectLst/>
                <a:latin typeface="arial" panose="020B0604020202020204" pitchFamily="34" charset="0"/>
              </a:rPr>
              <a:t>. </a:t>
            </a:r>
          </a:p>
          <a:p>
            <a:r>
              <a:rPr lang="en-US" b="0" i="0" dirty="0">
                <a:solidFill>
                  <a:srgbClr val="202124"/>
                </a:solidFill>
                <a:effectLst/>
                <a:latin typeface="arial" panose="020B0604020202020204" pitchFamily="34" charset="0"/>
              </a:rPr>
              <a:t>It is a dimensionless number used in a calculation for basal metabolic rate when estimated from carbon dioxide production to oxygen absorption.</a:t>
            </a:r>
          </a:p>
          <a:p>
            <a:pPr marL="0" indent="0">
              <a:buNone/>
            </a:pPr>
            <a:endParaRPr lang="en-IQ" dirty="0"/>
          </a:p>
        </p:txBody>
      </p:sp>
      <p:pic>
        <p:nvPicPr>
          <p:cNvPr id="6148" name="Picture 4" descr="Respiratory Quotient (RQ) (12.1.4) | CIE A Level Biology Revision Notes  2022 | Save My Exams">
            <a:extLst>
              <a:ext uri="{FF2B5EF4-FFF2-40B4-BE49-F238E27FC236}">
                <a16:creationId xmlns:a16="http://schemas.microsoft.com/office/drawing/2014/main" id="{26A26F5E-BA85-CB74-A5C3-C8EB638A1C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618" r="28215" b="7201"/>
          <a:stretch/>
        </p:blipFill>
        <p:spPr bwMode="auto">
          <a:xfrm>
            <a:off x="6976531" y="3855280"/>
            <a:ext cx="5384801" cy="317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53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1EDCA-48B3-DC98-E507-6D04C7F5A4F2}"/>
              </a:ext>
            </a:extLst>
          </p:cNvPr>
          <p:cNvSpPr>
            <a:spLocks noGrp="1"/>
          </p:cNvSpPr>
          <p:nvPr>
            <p:ph type="title"/>
          </p:nvPr>
        </p:nvSpPr>
        <p:spPr/>
        <p:txBody>
          <a:bodyPr>
            <a:normAutofit/>
          </a:bodyPr>
          <a:lstStyle/>
          <a:p>
            <a:r>
              <a:rPr lang="en-US" dirty="0">
                <a:solidFill>
                  <a:srgbClr val="000000"/>
                </a:solidFill>
                <a:latin typeface="Times New Roman" panose="02020603050405020304" pitchFamily="18" charset="0"/>
              </a:rPr>
              <a:t>Respiratory Ratio</a:t>
            </a:r>
            <a:endParaRPr lang="en-IQ" dirty="0"/>
          </a:p>
        </p:txBody>
      </p:sp>
      <p:sp>
        <p:nvSpPr>
          <p:cNvPr id="3" name="Content Placeholder 2">
            <a:extLst>
              <a:ext uri="{FF2B5EF4-FFF2-40B4-BE49-F238E27FC236}">
                <a16:creationId xmlns:a16="http://schemas.microsoft.com/office/drawing/2014/main" id="{E859CB1B-30A1-BC15-3393-50751E869986}"/>
              </a:ext>
            </a:extLst>
          </p:cNvPr>
          <p:cNvSpPr>
            <a:spLocks noGrp="1"/>
          </p:cNvSpPr>
          <p:nvPr>
            <p:ph idx="1"/>
          </p:nvPr>
        </p:nvSpPr>
        <p:spPr>
          <a:xfrm>
            <a:off x="188842" y="1646654"/>
            <a:ext cx="7730135" cy="1943214"/>
          </a:xfrm>
        </p:spPr>
        <p:txBody>
          <a:bodyPr>
            <a:normAutofit/>
          </a:bodyPr>
          <a:lstStyle/>
          <a:p>
            <a:pPr algn="l"/>
            <a:r>
              <a:rPr lang="en-US" b="0" i="0" dirty="0">
                <a:solidFill>
                  <a:srgbClr val="000000"/>
                </a:solidFill>
                <a:effectLst/>
                <a:highlight>
                  <a:srgbClr val="FFFF00"/>
                </a:highlight>
                <a:latin typeface="Times New Roman" panose="02020603050405020304" pitchFamily="18" charset="0"/>
              </a:rPr>
              <a:t>RQ = Vol CO2 released/Vol O2 absorbed</a:t>
            </a:r>
          </a:p>
          <a:p>
            <a:pPr algn="l"/>
            <a:r>
              <a:rPr lang="en-US" b="0" i="0" dirty="0">
                <a:solidFill>
                  <a:srgbClr val="000000"/>
                </a:solidFill>
                <a:effectLst/>
                <a:latin typeface="Times New Roman" panose="02020603050405020304" pitchFamily="18" charset="0"/>
              </a:rPr>
              <a:t>It is calculated for a particular substrate i.e., carbohydrates, organic acid, fat, and protein. </a:t>
            </a:r>
          </a:p>
          <a:p>
            <a:endParaRPr lang="en-IQ" dirty="0"/>
          </a:p>
        </p:txBody>
      </p:sp>
      <p:pic>
        <p:nvPicPr>
          <p:cNvPr id="4" name="Content Placeholder 4" descr="Table&#10;&#10;Description automatically generated">
            <a:extLst>
              <a:ext uri="{FF2B5EF4-FFF2-40B4-BE49-F238E27FC236}">
                <a16:creationId xmlns:a16="http://schemas.microsoft.com/office/drawing/2014/main" id="{E1ED02C7-4208-6451-F4E7-06814A462727}"/>
              </a:ext>
            </a:extLst>
          </p:cNvPr>
          <p:cNvPicPr>
            <a:picLocks noChangeAspect="1"/>
          </p:cNvPicPr>
          <p:nvPr/>
        </p:nvPicPr>
        <p:blipFill>
          <a:blip r:embed="rId2"/>
          <a:stretch>
            <a:fillRect/>
          </a:stretch>
        </p:blipFill>
        <p:spPr>
          <a:xfrm>
            <a:off x="7458349" y="1718034"/>
            <a:ext cx="4544809" cy="2130379"/>
          </a:xfrm>
          <a:prstGeom prst="rect">
            <a:avLst/>
          </a:prstGeom>
        </p:spPr>
      </p:pic>
      <p:sp>
        <p:nvSpPr>
          <p:cNvPr id="5" name="TextBox 4">
            <a:extLst>
              <a:ext uri="{FF2B5EF4-FFF2-40B4-BE49-F238E27FC236}">
                <a16:creationId xmlns:a16="http://schemas.microsoft.com/office/drawing/2014/main" id="{C3E83A98-436B-0334-B10C-C6585EE3BD28}"/>
              </a:ext>
            </a:extLst>
          </p:cNvPr>
          <p:cNvSpPr txBox="1"/>
          <p:nvPr/>
        </p:nvSpPr>
        <p:spPr>
          <a:xfrm>
            <a:off x="0" y="4200866"/>
            <a:ext cx="11548533" cy="1661993"/>
          </a:xfrm>
          <a:prstGeom prst="rect">
            <a:avLst/>
          </a:prstGeom>
          <a:noFill/>
        </p:spPr>
        <p:txBody>
          <a:bodyPr wrap="square" rtlCol="0">
            <a:spAutoFit/>
          </a:bodyPr>
          <a:lstStyle/>
          <a:p>
            <a:pPr algn="l"/>
            <a:r>
              <a:rPr lang="en-US" sz="2800" b="0" i="0" dirty="0">
                <a:solidFill>
                  <a:srgbClr val="000000"/>
                </a:solidFill>
                <a:effectLst/>
                <a:latin typeface="Times New Roman" panose="02020603050405020304" pitchFamily="18" charset="0"/>
              </a:rPr>
              <a:t>-Carbohydrates are oxidized through aerobic respiration resulting in an equal ratio of CO2 release and oxygen consumption. </a:t>
            </a:r>
          </a:p>
          <a:p>
            <a:pPr algn="l"/>
            <a:r>
              <a:rPr lang="en-US" sz="2800" b="0" i="0" dirty="0">
                <a:solidFill>
                  <a:srgbClr val="000000"/>
                </a:solidFill>
                <a:effectLst/>
                <a:latin typeface="Times New Roman" panose="02020603050405020304" pitchFamily="18" charset="0"/>
              </a:rPr>
              <a:t>-If a mixture of the substrates is consumed, then the RQ ratio collectively is 0.8</a:t>
            </a:r>
          </a:p>
          <a:p>
            <a:endParaRPr lang="en-IQ" dirty="0"/>
          </a:p>
        </p:txBody>
      </p:sp>
    </p:spTree>
    <p:extLst>
      <p:ext uri="{BB962C8B-B14F-4D97-AF65-F5344CB8AC3E}">
        <p14:creationId xmlns:p14="http://schemas.microsoft.com/office/powerpoint/2010/main" val="695762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2052-C477-BE00-420B-69C54DE83B40}"/>
              </a:ext>
            </a:extLst>
          </p:cNvPr>
          <p:cNvSpPr>
            <a:spLocks noGrp="1"/>
          </p:cNvSpPr>
          <p:nvPr>
            <p:ph type="title"/>
          </p:nvPr>
        </p:nvSpPr>
        <p:spPr/>
        <p:txBody>
          <a:bodyPr/>
          <a:lstStyle/>
          <a:p>
            <a:r>
              <a:rPr lang="en-IQ" dirty="0"/>
              <a:t>HOMEWORK! </a:t>
            </a:r>
          </a:p>
        </p:txBody>
      </p:sp>
      <p:sp>
        <p:nvSpPr>
          <p:cNvPr id="3" name="Content Placeholder 2">
            <a:extLst>
              <a:ext uri="{FF2B5EF4-FFF2-40B4-BE49-F238E27FC236}">
                <a16:creationId xmlns:a16="http://schemas.microsoft.com/office/drawing/2014/main" id="{8497AE67-C792-36A2-B555-9C41BEE72240}"/>
              </a:ext>
            </a:extLst>
          </p:cNvPr>
          <p:cNvSpPr>
            <a:spLocks noGrp="1"/>
          </p:cNvSpPr>
          <p:nvPr>
            <p:ph idx="1"/>
          </p:nvPr>
        </p:nvSpPr>
        <p:spPr>
          <a:xfrm>
            <a:off x="188843" y="1646654"/>
            <a:ext cx="10515600" cy="5465346"/>
          </a:xfrm>
        </p:spPr>
        <p:txBody>
          <a:bodyPr>
            <a:normAutofit/>
          </a:bodyPr>
          <a:lstStyle/>
          <a:p>
            <a:pPr marL="0" indent="0">
              <a:buNone/>
            </a:pPr>
            <a:endParaRPr lang="en-US" dirty="0"/>
          </a:p>
          <a:p>
            <a:r>
              <a:rPr lang="en-US" b="1" dirty="0"/>
              <a:t>Note: </a:t>
            </a:r>
            <a:r>
              <a:rPr lang="en-US" dirty="0"/>
              <a:t>Hospitalized individuals are commonly </a:t>
            </a:r>
            <a:r>
              <a:rPr lang="en-US" b="1" dirty="0">
                <a:highlight>
                  <a:srgbClr val="00FF00"/>
                </a:highlight>
              </a:rPr>
              <a:t>hypercatabolic</a:t>
            </a:r>
            <a:r>
              <a:rPr lang="en-US" dirty="0"/>
              <a:t>, and the RMR is multiplied by an injury factor that ranges from 1.0 (mild infection) to 2.0 (severe burns) in calculating their TEE(total energy expenditure ). </a:t>
            </a:r>
            <a:r>
              <a:rPr lang="en-US" dirty="0">
                <a:highlight>
                  <a:srgbClr val="00FF00"/>
                </a:highlight>
              </a:rPr>
              <a:t>Why? Homework?</a:t>
            </a:r>
            <a:endParaRPr lang="en-IQ" dirty="0">
              <a:highlight>
                <a:srgbClr val="00FF00"/>
              </a:highlight>
            </a:endParaRPr>
          </a:p>
          <a:p>
            <a:endParaRPr lang="en-IQ" dirty="0"/>
          </a:p>
        </p:txBody>
      </p:sp>
      <p:pic>
        <p:nvPicPr>
          <p:cNvPr id="4" name="Graphic 3" descr="Signpost with solid fill">
            <a:extLst>
              <a:ext uri="{FF2B5EF4-FFF2-40B4-BE49-F238E27FC236}">
                <a16:creationId xmlns:a16="http://schemas.microsoft.com/office/drawing/2014/main" id="{3EB40D14-F458-41A3-D540-C1E88B3588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04443" y="5294207"/>
            <a:ext cx="1627516" cy="1627516"/>
          </a:xfrm>
          <a:prstGeom prst="rect">
            <a:avLst/>
          </a:prstGeom>
          <a:effectLst>
            <a:outerShdw blurRad="50800" dist="50800" dir="5400000" algn="ctr" rotWithShape="0">
              <a:srgbClr val="C00000"/>
            </a:outerShdw>
          </a:effectLst>
        </p:spPr>
      </p:pic>
    </p:spTree>
    <p:extLst>
      <p:ext uri="{BB962C8B-B14F-4D97-AF65-F5344CB8AC3E}">
        <p14:creationId xmlns:p14="http://schemas.microsoft.com/office/powerpoint/2010/main" val="3875160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F0AE1-F53B-F91C-B824-6441BE520784}"/>
              </a:ext>
            </a:extLst>
          </p:cNvPr>
          <p:cNvSpPr>
            <a:spLocks noGrp="1"/>
          </p:cNvSpPr>
          <p:nvPr>
            <p:ph type="title"/>
          </p:nvPr>
        </p:nvSpPr>
        <p:spPr/>
        <p:txBody>
          <a:bodyPr/>
          <a:lstStyle/>
          <a:p>
            <a:r>
              <a:rPr lang="en-US" dirty="0"/>
              <a:t>2. Physical activity: </a:t>
            </a:r>
            <a:endParaRPr lang="en-IQ" dirty="0"/>
          </a:p>
        </p:txBody>
      </p:sp>
      <p:sp>
        <p:nvSpPr>
          <p:cNvPr id="3" name="Content Placeholder 2">
            <a:extLst>
              <a:ext uri="{FF2B5EF4-FFF2-40B4-BE49-F238E27FC236}">
                <a16:creationId xmlns:a16="http://schemas.microsoft.com/office/drawing/2014/main" id="{E73A1D18-85E5-561F-5D48-C23FE9720341}"/>
              </a:ext>
            </a:extLst>
          </p:cNvPr>
          <p:cNvSpPr>
            <a:spLocks noGrp="1"/>
          </p:cNvSpPr>
          <p:nvPr>
            <p:ph idx="1"/>
          </p:nvPr>
        </p:nvSpPr>
        <p:spPr>
          <a:xfrm>
            <a:off x="188843" y="1646654"/>
            <a:ext cx="7752890" cy="4703346"/>
          </a:xfrm>
        </p:spPr>
        <p:txBody>
          <a:bodyPr>
            <a:normAutofit fontScale="92500" lnSpcReduction="10000"/>
          </a:bodyPr>
          <a:lstStyle/>
          <a:p>
            <a:r>
              <a:rPr lang="en-US" sz="3200" dirty="0"/>
              <a:t>Muscular activity provides the greatest variation in the TEE. </a:t>
            </a:r>
          </a:p>
          <a:p>
            <a:pPr marL="0" indent="0">
              <a:buNone/>
            </a:pPr>
            <a:endParaRPr lang="en-US" sz="3200" dirty="0"/>
          </a:p>
          <a:p>
            <a:r>
              <a:rPr lang="en-US" sz="3200" dirty="0"/>
              <a:t>The amount of energy consumed depends on the </a:t>
            </a:r>
            <a:r>
              <a:rPr lang="en-US" sz="3200" b="1" dirty="0"/>
              <a:t>duration</a:t>
            </a:r>
            <a:r>
              <a:rPr lang="en-US" sz="3200" dirty="0"/>
              <a:t> and </a:t>
            </a:r>
            <a:r>
              <a:rPr lang="en-US" sz="3200" b="1" dirty="0"/>
              <a:t>intensity</a:t>
            </a:r>
            <a:r>
              <a:rPr lang="en-US" sz="3200" dirty="0"/>
              <a:t> of the exercise. </a:t>
            </a:r>
          </a:p>
          <a:p>
            <a:pPr marL="0" indent="0">
              <a:buNone/>
            </a:pPr>
            <a:endParaRPr lang="en-US" sz="3200" dirty="0"/>
          </a:p>
          <a:p>
            <a:r>
              <a:rPr lang="en-US" sz="3200" dirty="0"/>
              <a:t>In general, a lightly active person requires ~30%–50% </a:t>
            </a:r>
            <a:r>
              <a:rPr lang="en-US" sz="3200" b="1" dirty="0"/>
              <a:t>more</a:t>
            </a:r>
            <a:r>
              <a:rPr lang="en-US" sz="3200" dirty="0"/>
              <a:t> calories than the RMR. Whereas a highly active individual may require ≥100% calories above the RMR.</a:t>
            </a:r>
            <a:endParaRPr lang="en-IQ" sz="3200" dirty="0"/>
          </a:p>
        </p:txBody>
      </p:sp>
      <p:pic>
        <p:nvPicPr>
          <p:cNvPr id="5" name="Picture 4" descr="A picture containing hanger&#10;&#10;Description automatically generated">
            <a:extLst>
              <a:ext uri="{FF2B5EF4-FFF2-40B4-BE49-F238E27FC236}">
                <a16:creationId xmlns:a16="http://schemas.microsoft.com/office/drawing/2014/main" id="{83919484-3F47-D952-4A89-C8FFFA56B34C}"/>
              </a:ext>
            </a:extLst>
          </p:cNvPr>
          <p:cNvPicPr>
            <a:picLocks noChangeAspect="1"/>
          </p:cNvPicPr>
          <p:nvPr/>
        </p:nvPicPr>
        <p:blipFill>
          <a:blip r:embed="rId2"/>
          <a:stretch>
            <a:fillRect/>
          </a:stretch>
        </p:blipFill>
        <p:spPr>
          <a:xfrm>
            <a:off x="7812157" y="1930023"/>
            <a:ext cx="4191000" cy="3784600"/>
          </a:xfrm>
          <a:prstGeom prst="rect">
            <a:avLst/>
          </a:prstGeom>
        </p:spPr>
      </p:pic>
    </p:spTree>
    <p:extLst>
      <p:ext uri="{BB962C8B-B14F-4D97-AF65-F5344CB8AC3E}">
        <p14:creationId xmlns:p14="http://schemas.microsoft.com/office/powerpoint/2010/main" val="223028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DCF8B-D77F-CDA3-5531-F1269EDA57D1}"/>
              </a:ext>
            </a:extLst>
          </p:cNvPr>
          <p:cNvSpPr>
            <a:spLocks noGrp="1"/>
          </p:cNvSpPr>
          <p:nvPr>
            <p:ph type="title"/>
          </p:nvPr>
        </p:nvSpPr>
        <p:spPr/>
        <p:txBody>
          <a:bodyPr/>
          <a:lstStyle/>
          <a:p>
            <a:r>
              <a:rPr lang="en-US" dirty="0"/>
              <a:t>3. Thermic effect of food: </a:t>
            </a:r>
            <a:endParaRPr lang="en-IQ" dirty="0"/>
          </a:p>
        </p:txBody>
      </p:sp>
      <p:sp>
        <p:nvSpPr>
          <p:cNvPr id="3" name="Content Placeholder 2">
            <a:extLst>
              <a:ext uri="{FF2B5EF4-FFF2-40B4-BE49-F238E27FC236}">
                <a16:creationId xmlns:a16="http://schemas.microsoft.com/office/drawing/2014/main" id="{97DAB1D2-5DEB-9A9F-E3BA-DEA7F97EF51E}"/>
              </a:ext>
            </a:extLst>
          </p:cNvPr>
          <p:cNvSpPr>
            <a:spLocks noGrp="1"/>
          </p:cNvSpPr>
          <p:nvPr>
            <p:ph idx="1"/>
          </p:nvPr>
        </p:nvSpPr>
        <p:spPr>
          <a:xfrm>
            <a:off x="30291" y="1423300"/>
            <a:ext cx="7668224" cy="5434700"/>
          </a:xfrm>
        </p:spPr>
        <p:txBody>
          <a:bodyPr>
            <a:normAutofit/>
          </a:bodyPr>
          <a:lstStyle/>
          <a:p>
            <a:r>
              <a:rPr lang="en-US" sz="3600" dirty="0"/>
              <a:t>The thermic effect of food is amount of energy burnt as a result of </a:t>
            </a:r>
            <a:r>
              <a:rPr lang="en-US" sz="3600" b="1" dirty="0"/>
              <a:t>digesting</a:t>
            </a:r>
            <a:r>
              <a:rPr lang="en-US" sz="3600" dirty="0"/>
              <a:t> either protein, carbs, fat or a combination of all three.</a:t>
            </a:r>
            <a:endParaRPr lang="en-US" sz="4400" dirty="0"/>
          </a:p>
          <a:p>
            <a:r>
              <a:rPr lang="en-US" sz="3600" dirty="0"/>
              <a:t>The production of heat by the body increases as much as 30% above the resting level during the digestion and absorption of food. </a:t>
            </a:r>
          </a:p>
          <a:p>
            <a:r>
              <a:rPr lang="en-US" sz="3600" dirty="0"/>
              <a:t>The thermic response to food intake may amount to 5%– 10% of the TEE.</a:t>
            </a:r>
            <a:endParaRPr lang="en-IQ" sz="3600" dirty="0"/>
          </a:p>
        </p:txBody>
      </p:sp>
      <p:pic>
        <p:nvPicPr>
          <p:cNvPr id="4" name="Picture 2" descr="Thermic Effect of Food - Personal Trainer in Port Melbourne - Nick Hall  Body TransformationsPersonal Trainer in Port Melbourne – Nick Hall Body  Transformations">
            <a:extLst>
              <a:ext uri="{FF2B5EF4-FFF2-40B4-BE49-F238E27FC236}">
                <a16:creationId xmlns:a16="http://schemas.microsoft.com/office/drawing/2014/main" id="{401CF533-405A-A99C-14A6-E5E7465C2B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9782" y="1663587"/>
            <a:ext cx="4942218"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67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ACCFF-E415-2A41-6FB2-2DDA3BD61CA8}"/>
              </a:ext>
            </a:extLst>
          </p:cNvPr>
          <p:cNvSpPr>
            <a:spLocks noGrp="1"/>
          </p:cNvSpPr>
          <p:nvPr>
            <p:ph type="title"/>
          </p:nvPr>
        </p:nvSpPr>
        <p:spPr/>
        <p:txBody>
          <a:bodyPr/>
          <a:lstStyle/>
          <a:p>
            <a:r>
              <a:rPr lang="en-IQ" dirty="0"/>
              <a:t>Oulines:</a:t>
            </a:r>
          </a:p>
        </p:txBody>
      </p:sp>
      <p:sp>
        <p:nvSpPr>
          <p:cNvPr id="3" name="Content Placeholder 2">
            <a:extLst>
              <a:ext uri="{FF2B5EF4-FFF2-40B4-BE49-F238E27FC236}">
                <a16:creationId xmlns:a16="http://schemas.microsoft.com/office/drawing/2014/main" id="{4CBD0E3C-FEB4-1295-41CD-3928DF506DD7}"/>
              </a:ext>
            </a:extLst>
          </p:cNvPr>
          <p:cNvSpPr>
            <a:spLocks noGrp="1"/>
          </p:cNvSpPr>
          <p:nvPr>
            <p:ph idx="1"/>
          </p:nvPr>
        </p:nvSpPr>
        <p:spPr/>
        <p:txBody>
          <a:bodyPr/>
          <a:lstStyle/>
          <a:p>
            <a:r>
              <a:rPr lang="en-IQ" dirty="0"/>
              <a:t>Estimated Energy Requirment</a:t>
            </a:r>
          </a:p>
          <a:p>
            <a:r>
              <a:rPr lang="en-US" dirty="0"/>
              <a:t>acceptable macronutrients distribution range</a:t>
            </a:r>
            <a:r>
              <a:rPr lang="en-IQ" dirty="0"/>
              <a:t> </a:t>
            </a:r>
          </a:p>
          <a:p>
            <a:r>
              <a:rPr lang="en-US" dirty="0"/>
              <a:t>Use of food energy in the body</a:t>
            </a:r>
          </a:p>
          <a:p>
            <a:r>
              <a:rPr lang="en-US" dirty="0"/>
              <a:t>total energy expenditure (TEE).</a:t>
            </a:r>
            <a:endParaRPr lang="en-IQ" dirty="0"/>
          </a:p>
          <a:p>
            <a:endParaRPr lang="en-IQ" dirty="0"/>
          </a:p>
          <a:p>
            <a:endParaRPr lang="en-IQ" dirty="0"/>
          </a:p>
        </p:txBody>
      </p:sp>
    </p:spTree>
    <p:extLst>
      <p:ext uri="{BB962C8B-B14F-4D97-AF65-F5344CB8AC3E}">
        <p14:creationId xmlns:p14="http://schemas.microsoft.com/office/powerpoint/2010/main" val="2634938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AB8BB-B7E5-3EB4-A448-F3F9D760AEFF}"/>
              </a:ext>
            </a:extLst>
          </p:cNvPr>
          <p:cNvSpPr>
            <a:spLocks noGrp="1"/>
          </p:cNvSpPr>
          <p:nvPr>
            <p:ph type="title"/>
          </p:nvPr>
        </p:nvSpPr>
        <p:spPr/>
        <p:txBody>
          <a:bodyPr/>
          <a:lstStyle/>
          <a:p>
            <a:endParaRPr lang="en-IQ"/>
          </a:p>
        </p:txBody>
      </p:sp>
      <p:pic>
        <p:nvPicPr>
          <p:cNvPr id="7" name="Picture 6" descr="Diagram&#10;&#10;Description automatically generated">
            <a:extLst>
              <a:ext uri="{FF2B5EF4-FFF2-40B4-BE49-F238E27FC236}">
                <a16:creationId xmlns:a16="http://schemas.microsoft.com/office/drawing/2014/main" id="{DA0E5B70-5F2F-FA01-AD68-A9D63E917B57}"/>
              </a:ext>
            </a:extLst>
          </p:cNvPr>
          <p:cNvPicPr>
            <a:picLocks noChangeAspect="1"/>
          </p:cNvPicPr>
          <p:nvPr/>
        </p:nvPicPr>
        <p:blipFill>
          <a:blip r:embed="rId2"/>
          <a:stretch>
            <a:fillRect/>
          </a:stretch>
        </p:blipFill>
        <p:spPr>
          <a:xfrm>
            <a:off x="2081143" y="2628900"/>
            <a:ext cx="6731000" cy="2374900"/>
          </a:xfrm>
          <a:prstGeom prst="rect">
            <a:avLst/>
          </a:prstGeom>
        </p:spPr>
      </p:pic>
    </p:spTree>
    <p:extLst>
      <p:ext uri="{BB962C8B-B14F-4D97-AF65-F5344CB8AC3E}">
        <p14:creationId xmlns:p14="http://schemas.microsoft.com/office/powerpoint/2010/main" val="1694328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01B83-D804-76B4-3A0D-45BE76D90FB7}"/>
              </a:ext>
            </a:extLst>
          </p:cNvPr>
          <p:cNvSpPr>
            <a:spLocks noGrp="1"/>
          </p:cNvSpPr>
          <p:nvPr>
            <p:ph type="title"/>
          </p:nvPr>
        </p:nvSpPr>
        <p:spPr/>
        <p:txBody>
          <a:bodyPr/>
          <a:lstStyle/>
          <a:p>
            <a:endParaRPr lang="en-IQ"/>
          </a:p>
        </p:txBody>
      </p:sp>
      <p:pic>
        <p:nvPicPr>
          <p:cNvPr id="5" name="Content Placeholder 4" descr="A picture containing text&#10;&#10;Description automatically generated">
            <a:extLst>
              <a:ext uri="{FF2B5EF4-FFF2-40B4-BE49-F238E27FC236}">
                <a16:creationId xmlns:a16="http://schemas.microsoft.com/office/drawing/2014/main" id="{888A97E9-B9F8-9BED-C033-F0B720EC3C5F}"/>
              </a:ext>
            </a:extLst>
          </p:cNvPr>
          <p:cNvPicPr>
            <a:picLocks noGrp="1" noChangeAspect="1"/>
          </p:cNvPicPr>
          <p:nvPr>
            <p:ph idx="1"/>
          </p:nvPr>
        </p:nvPicPr>
        <p:blipFill>
          <a:blip r:embed="rId2"/>
          <a:stretch>
            <a:fillRect/>
          </a:stretch>
        </p:blipFill>
        <p:spPr>
          <a:xfrm>
            <a:off x="1589458" y="1146922"/>
            <a:ext cx="9114985" cy="5176717"/>
          </a:xfrm>
        </p:spPr>
      </p:pic>
      <p:pic>
        <p:nvPicPr>
          <p:cNvPr id="3" name="Graphic 2" descr="Signpost with solid fill">
            <a:extLst>
              <a:ext uri="{FF2B5EF4-FFF2-40B4-BE49-F238E27FC236}">
                <a16:creationId xmlns:a16="http://schemas.microsoft.com/office/drawing/2014/main" id="{F135B51E-38C6-F1F7-A669-6433DAD018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04443" y="5294207"/>
            <a:ext cx="1627516" cy="1627516"/>
          </a:xfrm>
          <a:prstGeom prst="rect">
            <a:avLst/>
          </a:prstGeom>
          <a:effectLst>
            <a:outerShdw blurRad="50800" dist="50800" dir="5400000" algn="ctr" rotWithShape="0">
              <a:srgbClr val="C00000"/>
            </a:outerShdw>
          </a:effectLst>
        </p:spPr>
      </p:pic>
    </p:spTree>
    <p:extLst>
      <p:ext uri="{BB962C8B-B14F-4D97-AF65-F5344CB8AC3E}">
        <p14:creationId xmlns:p14="http://schemas.microsoft.com/office/powerpoint/2010/main" val="3562721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B955E-97A3-7053-C5F0-D4B11663597E}"/>
              </a:ext>
            </a:extLst>
          </p:cNvPr>
          <p:cNvSpPr>
            <a:spLocks noGrp="1"/>
          </p:cNvSpPr>
          <p:nvPr>
            <p:ph type="title"/>
          </p:nvPr>
        </p:nvSpPr>
        <p:spPr/>
        <p:txBody>
          <a:bodyPr/>
          <a:lstStyle/>
          <a:p>
            <a:r>
              <a:rPr lang="en-IQ" dirty="0"/>
              <a:t>Project</a:t>
            </a:r>
          </a:p>
        </p:txBody>
      </p:sp>
      <p:sp>
        <p:nvSpPr>
          <p:cNvPr id="3" name="Content Placeholder 2">
            <a:extLst>
              <a:ext uri="{FF2B5EF4-FFF2-40B4-BE49-F238E27FC236}">
                <a16:creationId xmlns:a16="http://schemas.microsoft.com/office/drawing/2014/main" id="{1FCFB8E2-4A45-12C1-9FD3-9BE6EBB6E8AD}"/>
              </a:ext>
            </a:extLst>
          </p:cNvPr>
          <p:cNvSpPr>
            <a:spLocks noGrp="1"/>
          </p:cNvSpPr>
          <p:nvPr>
            <p:ph idx="1"/>
          </p:nvPr>
        </p:nvSpPr>
        <p:spPr>
          <a:xfrm>
            <a:off x="188843" y="2432328"/>
            <a:ext cx="6110357" cy="4351338"/>
          </a:xfrm>
        </p:spPr>
        <p:txBody>
          <a:bodyPr>
            <a:normAutofit fontScale="92500" lnSpcReduction="20000"/>
          </a:bodyPr>
          <a:lstStyle/>
          <a:p>
            <a:r>
              <a:rPr lang="en-US" dirty="0"/>
              <a:t>U</a:t>
            </a:r>
            <a:r>
              <a:rPr lang="en-IQ" dirty="0"/>
              <a:t>sing treatment during the fasting, ramadan?</a:t>
            </a:r>
          </a:p>
          <a:p>
            <a:r>
              <a:rPr lang="en-US" dirty="0"/>
              <a:t>R</a:t>
            </a:r>
            <a:r>
              <a:rPr lang="en-IQ" dirty="0"/>
              <a:t>ole of nutriton! </a:t>
            </a:r>
            <a:r>
              <a:rPr lang="en-US" dirty="0"/>
              <a:t>M</a:t>
            </a:r>
            <a:r>
              <a:rPr lang="en-IQ" dirty="0"/>
              <a:t>edical advice!</a:t>
            </a:r>
          </a:p>
          <a:p>
            <a:pPr marL="514350" indent="-514350">
              <a:buAutoNum type="arabicPeriod"/>
            </a:pPr>
            <a:r>
              <a:rPr lang="en-IQ" dirty="0"/>
              <a:t>CVD</a:t>
            </a:r>
          </a:p>
          <a:p>
            <a:pPr marL="514350" indent="-514350">
              <a:buAutoNum type="arabicPeriod"/>
            </a:pPr>
            <a:r>
              <a:rPr lang="en-IQ" dirty="0"/>
              <a:t>Diabetes </a:t>
            </a:r>
          </a:p>
          <a:p>
            <a:pPr marL="514350" indent="-514350">
              <a:buAutoNum type="arabicPeriod"/>
            </a:pPr>
            <a:r>
              <a:rPr lang="en-IQ" dirty="0"/>
              <a:t>Kidney stone </a:t>
            </a:r>
          </a:p>
          <a:p>
            <a:pPr marL="514350" indent="-514350">
              <a:buAutoNum type="arabicPeriod"/>
            </a:pPr>
            <a:r>
              <a:rPr lang="en-US" dirty="0"/>
              <a:t>C</a:t>
            </a:r>
            <a:r>
              <a:rPr lang="en-IQ" dirty="0"/>
              <a:t>ancer </a:t>
            </a:r>
          </a:p>
          <a:p>
            <a:pPr marL="514350" indent="-514350">
              <a:buAutoNum type="arabicPeriod"/>
            </a:pPr>
            <a:r>
              <a:rPr lang="en-US" dirty="0"/>
              <a:t>D</a:t>
            </a:r>
            <a:r>
              <a:rPr lang="en-IQ" dirty="0"/>
              <a:t>epresion </a:t>
            </a:r>
          </a:p>
          <a:p>
            <a:pPr marL="514350" indent="-514350">
              <a:buAutoNum type="arabicPeriod"/>
            </a:pPr>
            <a:r>
              <a:rPr lang="en-US" dirty="0"/>
              <a:t>P</a:t>
            </a:r>
            <a:r>
              <a:rPr lang="en-IQ" dirty="0"/>
              <a:t>regnancy </a:t>
            </a:r>
          </a:p>
          <a:p>
            <a:pPr marL="514350" indent="-514350">
              <a:buAutoNum type="arabicPeriod"/>
            </a:pPr>
            <a:r>
              <a:rPr lang="en-US" dirty="0"/>
              <a:t>S</a:t>
            </a:r>
            <a:r>
              <a:rPr lang="en-IQ" dirty="0"/>
              <a:t>kin disorders </a:t>
            </a:r>
          </a:p>
          <a:p>
            <a:pPr marL="514350" indent="-514350">
              <a:buAutoNum type="arabicPeriod"/>
            </a:pPr>
            <a:r>
              <a:rPr lang="en-US" dirty="0"/>
              <a:t>Irritable Bowel Syndrome</a:t>
            </a:r>
            <a:endParaRPr lang="en-IQ" dirty="0"/>
          </a:p>
        </p:txBody>
      </p:sp>
      <p:sp>
        <p:nvSpPr>
          <p:cNvPr id="4" name="TextBox 3">
            <a:extLst>
              <a:ext uri="{FF2B5EF4-FFF2-40B4-BE49-F238E27FC236}">
                <a16:creationId xmlns:a16="http://schemas.microsoft.com/office/drawing/2014/main" id="{1739FAFC-BA10-D7B2-B459-F391E53CF275}"/>
              </a:ext>
            </a:extLst>
          </p:cNvPr>
          <p:cNvSpPr txBox="1"/>
          <p:nvPr/>
        </p:nvSpPr>
        <p:spPr>
          <a:xfrm>
            <a:off x="605845" y="1542118"/>
            <a:ext cx="10098598" cy="707886"/>
          </a:xfrm>
          <a:prstGeom prst="rect">
            <a:avLst/>
          </a:prstGeom>
          <a:solidFill>
            <a:schemeClr val="accent2">
              <a:lumMod val="40000"/>
              <a:lumOff val="60000"/>
            </a:schemeClr>
          </a:solidFill>
        </p:spPr>
        <p:txBody>
          <a:bodyPr wrap="none" rtlCol="0">
            <a:spAutoFit/>
          </a:bodyPr>
          <a:lstStyle/>
          <a:p>
            <a:r>
              <a:rPr lang="en-IQ" sz="4000" dirty="0"/>
              <a:t>10% of your total mark, deadline April 1st, 2023</a:t>
            </a:r>
          </a:p>
        </p:txBody>
      </p:sp>
      <p:sp>
        <p:nvSpPr>
          <p:cNvPr id="5" name="TextBox 4">
            <a:extLst>
              <a:ext uri="{FF2B5EF4-FFF2-40B4-BE49-F238E27FC236}">
                <a16:creationId xmlns:a16="http://schemas.microsoft.com/office/drawing/2014/main" id="{615F8241-0B7C-A1F9-D75A-F2C007646E8E}"/>
              </a:ext>
            </a:extLst>
          </p:cNvPr>
          <p:cNvSpPr txBox="1"/>
          <p:nvPr/>
        </p:nvSpPr>
        <p:spPr>
          <a:xfrm>
            <a:off x="7789333" y="3302000"/>
            <a:ext cx="4176721" cy="1200329"/>
          </a:xfrm>
          <a:prstGeom prst="rect">
            <a:avLst/>
          </a:prstGeom>
          <a:solidFill>
            <a:schemeClr val="accent2">
              <a:lumMod val="40000"/>
              <a:lumOff val="60000"/>
            </a:schemeClr>
          </a:solidFill>
        </p:spPr>
        <p:txBody>
          <a:bodyPr wrap="none" rtlCol="0">
            <a:spAutoFit/>
          </a:bodyPr>
          <a:lstStyle/>
          <a:p>
            <a:pPr marL="342900" indent="-342900">
              <a:buAutoNum type="arabicPeriod"/>
            </a:pPr>
            <a:r>
              <a:rPr lang="en-US" sz="3600" dirty="0"/>
              <a:t>P</a:t>
            </a:r>
            <a:r>
              <a:rPr lang="en-IQ" sz="3600" dirty="0"/>
              <a:t>reparing the bord </a:t>
            </a:r>
          </a:p>
          <a:p>
            <a:pPr marL="342900" indent="-342900">
              <a:buAutoNum type="arabicPeriod"/>
            </a:pPr>
            <a:r>
              <a:rPr lang="en-US" sz="3600" dirty="0"/>
              <a:t>J</a:t>
            </a:r>
            <a:r>
              <a:rPr lang="en-IQ" sz="3600" dirty="0"/>
              <a:t>oining the Festival </a:t>
            </a:r>
          </a:p>
        </p:txBody>
      </p:sp>
    </p:spTree>
    <p:extLst>
      <p:ext uri="{BB962C8B-B14F-4D97-AF65-F5344CB8AC3E}">
        <p14:creationId xmlns:p14="http://schemas.microsoft.com/office/powerpoint/2010/main" val="2738522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Research">
            <a:extLst>
              <a:ext uri="{FF2B5EF4-FFF2-40B4-BE49-F238E27FC236}">
                <a16:creationId xmlns:a16="http://schemas.microsoft.com/office/drawing/2014/main" id="{E31D3CDC-0F43-5053-1E69-4F83D898A2E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5730"/>
          <a:stretch/>
        </p:blipFill>
        <p:spPr bwMode="auto">
          <a:xfrm>
            <a:off x="0" y="0"/>
            <a:ext cx="12191980" cy="72820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30E785-4889-3AE7-0141-011A01E0E0D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Any Questions?</a:t>
            </a:r>
          </a:p>
        </p:txBody>
      </p:sp>
      <p:cxnSp>
        <p:nvCxnSpPr>
          <p:cNvPr id="15"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685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B74A1-B99B-4942-60F8-3ECD0827C0D3}"/>
              </a:ext>
            </a:extLst>
          </p:cNvPr>
          <p:cNvSpPr>
            <a:spLocks noGrp="1"/>
          </p:cNvSpPr>
          <p:nvPr>
            <p:ph type="title"/>
          </p:nvPr>
        </p:nvSpPr>
        <p:spPr>
          <a:xfrm>
            <a:off x="841248" y="548640"/>
            <a:ext cx="3600860" cy="5431536"/>
          </a:xfrm>
        </p:spPr>
        <p:txBody>
          <a:bodyPr>
            <a:normAutofit/>
          </a:bodyPr>
          <a:lstStyle/>
          <a:p>
            <a:r>
              <a:rPr lang="en-US" sz="4200"/>
              <a:t>ENERGY REQUIREMENT IN HUMANS</a:t>
            </a:r>
            <a:endParaRPr lang="en-IQ" sz="4200"/>
          </a:p>
        </p:txBody>
      </p:sp>
    </p:spTree>
    <p:extLst>
      <p:ext uri="{BB962C8B-B14F-4D97-AF65-F5344CB8AC3E}">
        <p14:creationId xmlns:p14="http://schemas.microsoft.com/office/powerpoint/2010/main" val="2807645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D55BD-FF92-AE95-4605-9B2FAD79B38D}"/>
              </a:ext>
            </a:extLst>
          </p:cNvPr>
          <p:cNvSpPr>
            <a:spLocks noGrp="1"/>
          </p:cNvSpPr>
          <p:nvPr>
            <p:ph type="title"/>
          </p:nvPr>
        </p:nvSpPr>
        <p:spPr/>
        <p:txBody>
          <a:bodyPr>
            <a:normAutofit fontScale="90000"/>
          </a:bodyPr>
          <a:lstStyle/>
          <a:p>
            <a:r>
              <a:rPr lang="en-US" dirty="0"/>
              <a:t>The Estimated Energy Requirement (EER)</a:t>
            </a:r>
            <a:endParaRPr lang="en-IQ" dirty="0"/>
          </a:p>
        </p:txBody>
      </p:sp>
      <p:sp>
        <p:nvSpPr>
          <p:cNvPr id="3" name="Content Placeholder 2">
            <a:extLst>
              <a:ext uri="{FF2B5EF4-FFF2-40B4-BE49-F238E27FC236}">
                <a16:creationId xmlns:a16="http://schemas.microsoft.com/office/drawing/2014/main" id="{974FF005-EA70-4722-5D99-C91FBD701BC7}"/>
              </a:ext>
            </a:extLst>
          </p:cNvPr>
          <p:cNvSpPr>
            <a:spLocks noGrp="1"/>
          </p:cNvSpPr>
          <p:nvPr>
            <p:ph idx="1"/>
          </p:nvPr>
        </p:nvSpPr>
        <p:spPr/>
        <p:txBody>
          <a:bodyPr>
            <a:normAutofit/>
          </a:bodyPr>
          <a:lstStyle/>
          <a:p>
            <a:r>
              <a:rPr lang="en-US" dirty="0"/>
              <a:t>The average dietary energy intake predicted to </a:t>
            </a:r>
            <a:r>
              <a:rPr lang="en-US" b="1" dirty="0"/>
              <a:t>maintain an energy balance </a:t>
            </a:r>
            <a:r>
              <a:rPr lang="en-US" dirty="0">
                <a:highlight>
                  <a:srgbClr val="FFFF00"/>
                </a:highlight>
              </a:rPr>
              <a:t>(that is, the calories consumed are equal to the energy expended) </a:t>
            </a:r>
          </a:p>
          <a:p>
            <a:r>
              <a:rPr lang="en-US" b="1" dirty="0">
                <a:solidFill>
                  <a:srgbClr val="0070C0"/>
                </a:solidFill>
              </a:rPr>
              <a:t>Differences in the1.  genetics, 2. body composition, 3. metabolism, and 4. behavior of individuals make it difficult to accurately predict a person’s caloric requirements</a:t>
            </a:r>
            <a:r>
              <a:rPr lang="en-US" dirty="0"/>
              <a:t>. </a:t>
            </a:r>
          </a:p>
          <a:p>
            <a:r>
              <a:rPr lang="en-US" dirty="0"/>
              <a:t>However, some simple approximations can provide useful estimates.</a:t>
            </a:r>
          </a:p>
          <a:p>
            <a:pPr lvl="1"/>
            <a:r>
              <a:rPr lang="en-US" dirty="0"/>
              <a:t>sedentary adults require </a:t>
            </a:r>
            <a:r>
              <a:rPr lang="en-US" b="1" dirty="0"/>
              <a:t>~30 kcal/kg/day </a:t>
            </a:r>
            <a:r>
              <a:rPr lang="en-US" dirty="0"/>
              <a:t>to maintain body weight</a:t>
            </a:r>
          </a:p>
          <a:p>
            <a:pPr lvl="1"/>
            <a:r>
              <a:rPr lang="en-US" dirty="0"/>
              <a:t> moderately active adults require </a:t>
            </a:r>
            <a:r>
              <a:rPr lang="en-US" b="1" dirty="0"/>
              <a:t>35 kcal/kg/day</a:t>
            </a:r>
          </a:p>
          <a:p>
            <a:pPr lvl="1"/>
            <a:r>
              <a:rPr lang="en-US" dirty="0"/>
              <a:t>very active adults require </a:t>
            </a:r>
            <a:r>
              <a:rPr lang="en-US" b="1" dirty="0"/>
              <a:t>40 kcal/kg/day</a:t>
            </a:r>
            <a:r>
              <a:rPr lang="en-US" dirty="0"/>
              <a:t>.</a:t>
            </a:r>
            <a:endParaRPr lang="en-IQ" dirty="0"/>
          </a:p>
        </p:txBody>
      </p:sp>
    </p:spTree>
    <p:extLst>
      <p:ext uri="{BB962C8B-B14F-4D97-AF65-F5344CB8AC3E}">
        <p14:creationId xmlns:p14="http://schemas.microsoft.com/office/powerpoint/2010/main" val="1808804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30C5D-5858-30BA-CA91-49B33CE4D04D}"/>
              </a:ext>
            </a:extLst>
          </p:cNvPr>
          <p:cNvSpPr>
            <a:spLocks noGrp="1"/>
          </p:cNvSpPr>
          <p:nvPr>
            <p:ph type="title"/>
          </p:nvPr>
        </p:nvSpPr>
        <p:spPr/>
        <p:txBody>
          <a:bodyPr/>
          <a:lstStyle/>
          <a:p>
            <a:r>
              <a:rPr lang="en-IQ" dirty="0"/>
              <a:t>A. </a:t>
            </a:r>
            <a:r>
              <a:rPr lang="en-US" dirty="0"/>
              <a:t>Energy content of food</a:t>
            </a:r>
            <a:endParaRPr lang="en-IQ" dirty="0"/>
          </a:p>
        </p:txBody>
      </p:sp>
      <p:sp>
        <p:nvSpPr>
          <p:cNvPr id="3" name="Content Placeholder 2">
            <a:extLst>
              <a:ext uri="{FF2B5EF4-FFF2-40B4-BE49-F238E27FC236}">
                <a16:creationId xmlns:a16="http://schemas.microsoft.com/office/drawing/2014/main" id="{586513C7-4F6D-C62D-0652-004DF4ADE6FC}"/>
              </a:ext>
            </a:extLst>
          </p:cNvPr>
          <p:cNvSpPr>
            <a:spLocks noGrp="1"/>
          </p:cNvSpPr>
          <p:nvPr>
            <p:ph idx="1"/>
          </p:nvPr>
        </p:nvSpPr>
        <p:spPr/>
        <p:txBody>
          <a:bodyPr>
            <a:normAutofit/>
          </a:bodyPr>
          <a:lstStyle/>
          <a:p>
            <a:r>
              <a:rPr lang="en-US" dirty="0"/>
              <a:t>The energy content of food is calculated from the </a:t>
            </a:r>
            <a:r>
              <a:rPr lang="en-US" b="1" dirty="0"/>
              <a:t>heat released by the total combustion of food in a calorimeter. </a:t>
            </a:r>
          </a:p>
          <a:p>
            <a:r>
              <a:rPr lang="en-US" dirty="0"/>
              <a:t>It is expressed in kilocalories (kcal, or Cal). </a:t>
            </a:r>
          </a:p>
          <a:p>
            <a:r>
              <a:rPr lang="en-US" dirty="0"/>
              <a:t>Amount of </a:t>
            </a:r>
            <a:r>
              <a:rPr lang="en-US" dirty="0" err="1"/>
              <a:t>Calori</a:t>
            </a:r>
            <a:r>
              <a:rPr lang="en-US" dirty="0"/>
              <a:t> per micronutrition </a:t>
            </a:r>
          </a:p>
          <a:p>
            <a:r>
              <a:rPr lang="en-US" dirty="0"/>
              <a:t>CHO 4 kcal/g</a:t>
            </a:r>
          </a:p>
          <a:p>
            <a:r>
              <a:rPr lang="en-US" dirty="0"/>
              <a:t>Protein 4 kcal/g</a:t>
            </a:r>
          </a:p>
          <a:p>
            <a:r>
              <a:rPr lang="en-US" dirty="0"/>
              <a:t>Fat 9 kcal/g</a:t>
            </a:r>
          </a:p>
          <a:p>
            <a:endParaRPr lang="en-US" dirty="0"/>
          </a:p>
        </p:txBody>
      </p:sp>
    </p:spTree>
    <p:extLst>
      <p:ext uri="{BB962C8B-B14F-4D97-AF65-F5344CB8AC3E}">
        <p14:creationId xmlns:p14="http://schemas.microsoft.com/office/powerpoint/2010/main" val="2562075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EFC0E-2C59-4BD9-48F2-9952897D6EAA}"/>
              </a:ext>
            </a:extLst>
          </p:cNvPr>
          <p:cNvSpPr>
            <a:spLocks noGrp="1"/>
          </p:cNvSpPr>
          <p:nvPr>
            <p:ph type="title"/>
          </p:nvPr>
        </p:nvSpPr>
        <p:spPr/>
        <p:txBody>
          <a:bodyPr>
            <a:normAutofit fontScale="90000"/>
          </a:bodyPr>
          <a:lstStyle/>
          <a:p>
            <a:r>
              <a:rPr lang="en-US" dirty="0"/>
              <a:t>”AMDR, acceptable macronutrients distribution range”</a:t>
            </a:r>
            <a:endParaRPr lang="en-IQ" dirty="0"/>
          </a:p>
        </p:txBody>
      </p:sp>
      <p:sp>
        <p:nvSpPr>
          <p:cNvPr id="3" name="Content Placeholder 2">
            <a:extLst>
              <a:ext uri="{FF2B5EF4-FFF2-40B4-BE49-F238E27FC236}">
                <a16:creationId xmlns:a16="http://schemas.microsoft.com/office/drawing/2014/main" id="{88449DB6-2D64-05A0-D484-63BD1EDA6483}"/>
              </a:ext>
            </a:extLst>
          </p:cNvPr>
          <p:cNvSpPr>
            <a:spLocks noGrp="1"/>
          </p:cNvSpPr>
          <p:nvPr>
            <p:ph idx="1"/>
          </p:nvPr>
        </p:nvSpPr>
        <p:spPr/>
        <p:txBody>
          <a:bodyPr/>
          <a:lstStyle/>
          <a:p>
            <a:r>
              <a:rPr lang="en-IQ" dirty="0"/>
              <a:t>CHO 45 % to 65 %</a:t>
            </a:r>
          </a:p>
          <a:p>
            <a:r>
              <a:rPr lang="en-US" dirty="0"/>
              <a:t>P</a:t>
            </a:r>
            <a:r>
              <a:rPr lang="en-IQ" dirty="0"/>
              <a:t>rotein 10 % to 35 %</a:t>
            </a:r>
          </a:p>
          <a:p>
            <a:r>
              <a:rPr lang="en-US" dirty="0"/>
              <a:t>L</a:t>
            </a:r>
            <a:r>
              <a:rPr lang="en-IQ"/>
              <a:t>ipid 20 % to 30 %</a:t>
            </a:r>
            <a:endParaRPr lang="en-IQ" dirty="0"/>
          </a:p>
        </p:txBody>
      </p:sp>
    </p:spTree>
    <p:extLst>
      <p:ext uri="{BB962C8B-B14F-4D97-AF65-F5344CB8AC3E}">
        <p14:creationId xmlns:p14="http://schemas.microsoft.com/office/powerpoint/2010/main" val="962688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ines intersecting at pushpin">
            <a:extLst>
              <a:ext uri="{FF2B5EF4-FFF2-40B4-BE49-F238E27FC236}">
                <a16:creationId xmlns:a16="http://schemas.microsoft.com/office/drawing/2014/main" id="{CA7A96CC-8B28-A964-79D9-EC974C1356FC}"/>
              </a:ext>
            </a:extLst>
          </p:cNvPr>
          <p:cNvPicPr>
            <a:picLocks noChangeAspect="1"/>
          </p:cNvPicPr>
          <p:nvPr/>
        </p:nvPicPr>
        <p:blipFill rotWithShape="1">
          <a:blip r:embed="rId2"/>
          <a:srcRect l="10189" r="5437"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794931-8989-A38B-1CB4-ADD3894BB55F}"/>
              </a:ext>
            </a:extLst>
          </p:cNvPr>
          <p:cNvSpPr>
            <a:spLocks noGrp="1"/>
          </p:cNvSpPr>
          <p:nvPr>
            <p:ph type="ctrTitle"/>
          </p:nvPr>
        </p:nvSpPr>
        <p:spPr>
          <a:xfrm>
            <a:off x="477981" y="1122363"/>
            <a:ext cx="4023360" cy="3204134"/>
          </a:xfrm>
        </p:spPr>
        <p:txBody>
          <a:bodyPr anchor="b">
            <a:normAutofit/>
          </a:bodyPr>
          <a:lstStyle/>
          <a:p>
            <a:pPr algn="l"/>
            <a:r>
              <a:rPr lang="en-US" sz="4800"/>
              <a:t>P</a:t>
            </a:r>
            <a:r>
              <a:rPr lang="en-IQ" sz="4800"/>
              <a:t>ractical </a:t>
            </a:r>
          </a:p>
        </p:txBody>
      </p:sp>
      <p:sp>
        <p:nvSpPr>
          <p:cNvPr id="3" name="Subtitle 2">
            <a:extLst>
              <a:ext uri="{FF2B5EF4-FFF2-40B4-BE49-F238E27FC236}">
                <a16:creationId xmlns:a16="http://schemas.microsoft.com/office/drawing/2014/main" id="{E0399100-D58B-B072-EE7E-52C585604254}"/>
              </a:ext>
            </a:extLst>
          </p:cNvPr>
          <p:cNvSpPr>
            <a:spLocks noGrp="1"/>
          </p:cNvSpPr>
          <p:nvPr>
            <p:ph type="subTitle" idx="1"/>
          </p:nvPr>
        </p:nvSpPr>
        <p:spPr>
          <a:xfrm>
            <a:off x="477980" y="4872922"/>
            <a:ext cx="4023359" cy="1208141"/>
          </a:xfrm>
        </p:spPr>
        <p:txBody>
          <a:bodyPr>
            <a:normAutofit/>
          </a:bodyPr>
          <a:lstStyle/>
          <a:p>
            <a:pPr algn="l"/>
            <a:endParaRPr lang="en-IQ" sz="200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85843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86334-EDBF-3BEC-3C80-D18868B747C8}"/>
              </a:ext>
            </a:extLst>
          </p:cNvPr>
          <p:cNvSpPr>
            <a:spLocks noGrp="1"/>
          </p:cNvSpPr>
          <p:nvPr>
            <p:ph type="title"/>
          </p:nvPr>
        </p:nvSpPr>
        <p:spPr/>
        <p:txBody>
          <a:bodyPr/>
          <a:lstStyle/>
          <a:p>
            <a:r>
              <a:rPr lang="en-IQ" dirty="0"/>
              <a:t>Example!</a:t>
            </a:r>
          </a:p>
        </p:txBody>
      </p:sp>
      <p:sp>
        <p:nvSpPr>
          <p:cNvPr id="3" name="Content Placeholder 2">
            <a:extLst>
              <a:ext uri="{FF2B5EF4-FFF2-40B4-BE49-F238E27FC236}">
                <a16:creationId xmlns:a16="http://schemas.microsoft.com/office/drawing/2014/main" id="{9BAD2534-C759-7BAD-2B57-EBF4322C582F}"/>
              </a:ext>
            </a:extLst>
          </p:cNvPr>
          <p:cNvSpPr>
            <a:spLocks noGrp="1"/>
          </p:cNvSpPr>
          <p:nvPr>
            <p:ph idx="1"/>
          </p:nvPr>
        </p:nvSpPr>
        <p:spPr/>
        <p:txBody>
          <a:bodyPr/>
          <a:lstStyle/>
          <a:p>
            <a:r>
              <a:rPr lang="en-US" dirty="0"/>
              <a:t>One of the 3</a:t>
            </a:r>
            <a:r>
              <a:rPr lang="en-US" baseline="30000" dirty="0"/>
              <a:t>rd</a:t>
            </a:r>
            <a:r>
              <a:rPr lang="en-US" dirty="0"/>
              <a:t> grade student ask you to tell her the approximate amount of macronutrient that she has to consume  it per day! </a:t>
            </a:r>
          </a:p>
          <a:p>
            <a:r>
              <a:rPr lang="en-US" dirty="0"/>
              <a:t>What would be your answer if you know her weight is 89kg and height is 160 cm! </a:t>
            </a:r>
            <a:endParaRPr lang="en-IQ" dirty="0"/>
          </a:p>
        </p:txBody>
      </p:sp>
    </p:spTree>
    <p:extLst>
      <p:ext uri="{BB962C8B-B14F-4D97-AF65-F5344CB8AC3E}">
        <p14:creationId xmlns:p14="http://schemas.microsoft.com/office/powerpoint/2010/main" val="3394127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39990-D58B-A9B4-083B-567AF5BE99D3}"/>
              </a:ext>
            </a:extLst>
          </p:cNvPr>
          <p:cNvSpPr>
            <a:spLocks noGrp="1"/>
          </p:cNvSpPr>
          <p:nvPr>
            <p:ph type="title"/>
          </p:nvPr>
        </p:nvSpPr>
        <p:spPr/>
        <p:txBody>
          <a:bodyPr/>
          <a:lstStyle/>
          <a:p>
            <a:r>
              <a:rPr lang="en-US" dirty="0"/>
              <a:t>B. Use of food energy in the body </a:t>
            </a:r>
            <a:endParaRPr lang="en-IQ" dirty="0"/>
          </a:p>
        </p:txBody>
      </p:sp>
      <p:sp>
        <p:nvSpPr>
          <p:cNvPr id="3" name="Content Placeholder 2">
            <a:extLst>
              <a:ext uri="{FF2B5EF4-FFF2-40B4-BE49-F238E27FC236}">
                <a16:creationId xmlns:a16="http://schemas.microsoft.com/office/drawing/2014/main" id="{D11C8130-45CB-6A08-309C-ABB5BFEAD89E}"/>
              </a:ext>
            </a:extLst>
          </p:cNvPr>
          <p:cNvSpPr>
            <a:spLocks noGrp="1"/>
          </p:cNvSpPr>
          <p:nvPr>
            <p:ph idx="1"/>
          </p:nvPr>
        </p:nvSpPr>
        <p:spPr/>
        <p:txBody>
          <a:bodyPr/>
          <a:lstStyle/>
          <a:p>
            <a:r>
              <a:rPr lang="en-US" dirty="0"/>
              <a:t>The energy generated by metabolism of the macronutrients is used for three energy-requiring processes that occur in the body:</a:t>
            </a:r>
          </a:p>
          <a:p>
            <a:pPr marL="514350" indent="-514350">
              <a:buAutoNum type="arabicPeriod"/>
            </a:pPr>
            <a:r>
              <a:rPr lang="en-US" dirty="0"/>
              <a:t>resting metabolic rate (RMR)</a:t>
            </a:r>
          </a:p>
          <a:p>
            <a:pPr marL="514350" indent="-514350">
              <a:buAutoNum type="arabicPeriod"/>
            </a:pPr>
            <a:r>
              <a:rPr lang="en-US" dirty="0"/>
              <a:t>physical activity</a:t>
            </a:r>
          </a:p>
          <a:p>
            <a:pPr marL="514350" indent="-514350">
              <a:buAutoNum type="arabicPeriod"/>
            </a:pPr>
            <a:r>
              <a:rPr lang="en-US" dirty="0"/>
              <a:t>The thermic effect of food. </a:t>
            </a:r>
          </a:p>
          <a:p>
            <a:pPr marL="514350" indent="-514350">
              <a:buAutoNum type="arabicPeriod"/>
            </a:pPr>
            <a:endParaRPr lang="en-US" dirty="0"/>
          </a:p>
          <a:p>
            <a:pPr marL="0" indent="0">
              <a:buNone/>
            </a:pPr>
            <a:r>
              <a:rPr lang="en-US" dirty="0"/>
              <a:t>The number of </a:t>
            </a:r>
            <a:r>
              <a:rPr lang="en-US" b="1" dirty="0"/>
              <a:t>kcal</a:t>
            </a:r>
            <a:r>
              <a:rPr lang="en-US" dirty="0"/>
              <a:t> expended by these processes in a 24-hour period is the </a:t>
            </a:r>
            <a:r>
              <a:rPr lang="en-US" b="1" dirty="0">
                <a:highlight>
                  <a:srgbClr val="FFFF00"/>
                </a:highlight>
              </a:rPr>
              <a:t>total energy expenditure (TEE).</a:t>
            </a:r>
            <a:endParaRPr lang="en-IQ" b="1" dirty="0">
              <a:highlight>
                <a:srgbClr val="FFFF00"/>
              </a:highlight>
            </a:endParaRPr>
          </a:p>
        </p:txBody>
      </p:sp>
    </p:spTree>
    <p:extLst>
      <p:ext uri="{BB962C8B-B14F-4D97-AF65-F5344CB8AC3E}">
        <p14:creationId xmlns:p14="http://schemas.microsoft.com/office/powerpoint/2010/main" val="403303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1476</Words>
  <Application>Microsoft Macintosh PowerPoint</Application>
  <PresentationFormat>Widescreen</PresentationFormat>
  <Paragraphs>119</Paragraphs>
  <Slides>23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vt:lpstr>
      <vt:lpstr>Calibri</vt:lpstr>
      <vt:lpstr>Calibri Light</vt:lpstr>
      <vt:lpstr>Lato</vt:lpstr>
      <vt:lpstr>Times New Roman</vt:lpstr>
      <vt:lpstr>Office Theme</vt:lpstr>
      <vt:lpstr>PowerPoint Presentation</vt:lpstr>
      <vt:lpstr>Oulines:</vt:lpstr>
      <vt:lpstr>ENERGY REQUIREMENT IN HUMANS</vt:lpstr>
      <vt:lpstr>The Estimated Energy Requirement (EER)</vt:lpstr>
      <vt:lpstr>A. Energy content of food</vt:lpstr>
      <vt:lpstr>”AMDR, acceptable macronutrients distribution range”</vt:lpstr>
      <vt:lpstr>Practical </vt:lpstr>
      <vt:lpstr>Example!</vt:lpstr>
      <vt:lpstr>B. Use of food energy in the body </vt:lpstr>
      <vt:lpstr>PowerPoint Presentation</vt:lpstr>
      <vt:lpstr>1. Resting metabolic rate: </vt:lpstr>
      <vt:lpstr>PowerPoint Presentation</vt:lpstr>
      <vt:lpstr>Practice:</vt:lpstr>
      <vt:lpstr>PowerPoint Presentation</vt:lpstr>
      <vt:lpstr>Respiratory Quotient</vt:lpstr>
      <vt:lpstr>Respiratory Ratio</vt:lpstr>
      <vt:lpstr>HOMEWORK! </vt:lpstr>
      <vt:lpstr>2. Physical activity: </vt:lpstr>
      <vt:lpstr>3. Thermic effect of food: </vt:lpstr>
      <vt:lpstr>PowerPoint Presentation</vt:lpstr>
      <vt:lpstr>PowerPoint Presentation</vt:lpstr>
      <vt:lpstr>Project</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Mohammed Rasul</dc:creator>
  <cp:lastModifiedBy>Mohammed Rasul</cp:lastModifiedBy>
  <cp:revision>9</cp:revision>
  <dcterms:created xsi:type="dcterms:W3CDTF">2023-01-28T13:27:29Z</dcterms:created>
  <dcterms:modified xsi:type="dcterms:W3CDTF">2023-02-22T12:59:20Z</dcterms:modified>
</cp:coreProperties>
</file>