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7" r:id="rId2"/>
    <p:sldId id="305" r:id="rId3"/>
    <p:sldId id="274" r:id="rId4"/>
    <p:sldId id="266" r:id="rId5"/>
    <p:sldId id="276" r:id="rId6"/>
    <p:sldId id="267" r:id="rId7"/>
    <p:sldId id="275" r:id="rId8"/>
    <p:sldId id="306" r:id="rId9"/>
    <p:sldId id="307" r:id="rId10"/>
    <p:sldId id="277" r:id="rId11"/>
    <p:sldId id="308" r:id="rId12"/>
    <p:sldId id="279" r:id="rId13"/>
    <p:sldId id="309" r:id="rId14"/>
    <p:sldId id="278" r:id="rId15"/>
    <p:sldId id="280" r:id="rId16"/>
    <p:sldId id="310" r:id="rId17"/>
    <p:sldId id="281" r:id="rId18"/>
    <p:sldId id="311" r:id="rId19"/>
    <p:sldId id="314" r:id="rId20"/>
  </p:sldIdLst>
  <p:sldSz cx="12192000" cy="6858000"/>
  <p:notesSz cx="6858000" cy="9144000"/>
  <p:defaultTextStyle>
    <a:defPPr>
      <a:defRPr lang="en-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49"/>
    <p:restoredTop sz="86290"/>
  </p:normalViewPr>
  <p:slideViewPr>
    <p:cSldViewPr snapToGrid="0">
      <p:cViewPr varScale="1">
        <p:scale>
          <a:sx n="88" d="100"/>
          <a:sy n="88" d="100"/>
        </p:scale>
        <p:origin x="216"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Q"/>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355CE4-2883-334D-AD27-5936EF1F5473}" type="datetimeFigureOut">
              <a:rPr lang="en-IQ" smtClean="0"/>
              <a:t>05/03/2023</a:t>
            </a:fld>
            <a:endParaRPr lang="en-IQ"/>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Q"/>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Q"/>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0B6EB3-4A43-FA4B-8677-1450F0293B7A}" type="slidenum">
              <a:rPr lang="en-IQ" smtClean="0"/>
              <a:t>‹#›</a:t>
            </a:fld>
            <a:endParaRPr lang="en-IQ"/>
          </a:p>
        </p:txBody>
      </p:sp>
    </p:spTree>
    <p:extLst>
      <p:ext uri="{BB962C8B-B14F-4D97-AF65-F5344CB8AC3E}">
        <p14:creationId xmlns:p14="http://schemas.microsoft.com/office/powerpoint/2010/main" val="2512624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iologyonline.com/dictionary/reduction"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biologyonline.com/dictionary/photosynthesis" TargetMode="External"/><Relationship Id="rId4" Type="http://schemas.openxmlformats.org/officeDocument/2006/relationships/hyperlink" Target="https://www.biologyonline.com/dictionary/respirati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reducing and non reducing sugar </a:t>
            </a:r>
          </a:p>
          <a:p>
            <a:r>
              <a:rPr lang="en-US" dirty="0"/>
              <a:t>https://</a:t>
            </a:r>
            <a:r>
              <a:rPr lang="en-US" dirty="0" err="1"/>
              <a:t>www.biologyonline.com</a:t>
            </a:r>
            <a:r>
              <a:rPr lang="en-US" dirty="0"/>
              <a:t>/dictionary/reducing-sugar </a:t>
            </a:r>
          </a:p>
          <a:p>
            <a:endParaRPr lang="en-IQ" dirty="0"/>
          </a:p>
          <a:p>
            <a:pPr algn="l"/>
            <a:r>
              <a:rPr lang="en-US" b="0" i="0" dirty="0">
                <a:solidFill>
                  <a:srgbClr val="212529"/>
                </a:solidFill>
                <a:effectLst/>
                <a:latin typeface="Lato" panose="020F0502020204030203" pitchFamily="34" charset="0"/>
              </a:rPr>
              <a:t>The loss of electrons during a reaction of a molecule is called oxidation while the gain of single or multiple electrons is called </a:t>
            </a:r>
            <a:r>
              <a:rPr lang="en-US" b="0" i="0" u="none" strike="noStrike" dirty="0">
                <a:solidFill>
                  <a:srgbClr val="3A76C3"/>
                </a:solidFill>
                <a:effectLst/>
                <a:latin typeface="Lato" panose="020F0502020204030203" pitchFamily="34" charset="0"/>
                <a:hlinkClick r:id="rId3"/>
              </a:rPr>
              <a:t>reduction</a:t>
            </a:r>
            <a:r>
              <a:rPr lang="en-US" b="0" i="0" dirty="0">
                <a:solidFill>
                  <a:srgbClr val="212529"/>
                </a:solidFill>
                <a:effectLst/>
                <a:latin typeface="Lato" panose="020F0502020204030203" pitchFamily="34" charset="0"/>
              </a:rPr>
              <a:t>.</a:t>
            </a:r>
          </a:p>
          <a:p>
            <a:pPr algn="l"/>
            <a:r>
              <a:rPr lang="en-US" b="0" i="0" dirty="0">
                <a:solidFill>
                  <a:srgbClr val="212529"/>
                </a:solidFill>
                <a:effectLst/>
                <a:latin typeface="Lato" panose="020F0502020204030203" pitchFamily="34" charset="0"/>
              </a:rPr>
              <a:t>The oxidation and reduction reactions (also called </a:t>
            </a:r>
            <a:r>
              <a:rPr lang="en-US" b="0" i="1" dirty="0">
                <a:solidFill>
                  <a:srgbClr val="212529"/>
                </a:solidFill>
                <a:effectLst/>
                <a:latin typeface="Lato" panose="020F0502020204030203" pitchFamily="34" charset="0"/>
              </a:rPr>
              <a:t>redox reactions</a:t>
            </a:r>
            <a:r>
              <a:rPr lang="en-US" b="0" i="0" dirty="0">
                <a:solidFill>
                  <a:srgbClr val="212529"/>
                </a:solidFill>
                <a:effectLst/>
                <a:latin typeface="Lato" panose="020F0502020204030203" pitchFamily="34" charset="0"/>
              </a:rPr>
              <a:t>) are the chemical reactions in which the oxidation number of the chemical species that are taking part in the reaction changes. </a:t>
            </a:r>
          </a:p>
          <a:p>
            <a:pPr algn="l"/>
            <a:r>
              <a:rPr lang="en-US" b="0" i="0" dirty="0">
                <a:solidFill>
                  <a:srgbClr val="212529"/>
                </a:solidFill>
                <a:effectLst/>
                <a:latin typeface="Lato" panose="020F0502020204030203" pitchFamily="34" charset="0"/>
              </a:rPr>
              <a:t>The redox processes are the wide range of reactions that include the majority of the chemical and biological processes taking part around us. </a:t>
            </a:r>
          </a:p>
          <a:p>
            <a:pPr algn="l"/>
            <a:r>
              <a:rPr lang="en-US" b="0" i="0" dirty="0">
                <a:solidFill>
                  <a:srgbClr val="212529"/>
                </a:solidFill>
                <a:effectLst/>
                <a:latin typeface="Lato" panose="020F0502020204030203" pitchFamily="34" charset="0"/>
              </a:rPr>
              <a:t>Rusting and dissolution of the metals, browning of the fruits, fire reactions, </a:t>
            </a:r>
            <a:r>
              <a:rPr lang="en-US" b="0" i="0" u="none" strike="noStrike" dirty="0">
                <a:solidFill>
                  <a:srgbClr val="3A76C3"/>
                </a:solidFill>
                <a:effectLst/>
                <a:latin typeface="Lato" panose="020F0502020204030203" pitchFamily="34" charset="0"/>
                <a:hlinkClick r:id="rId4"/>
              </a:rPr>
              <a:t>respiration</a:t>
            </a:r>
            <a:r>
              <a:rPr lang="en-US" b="0" i="0" dirty="0">
                <a:solidFill>
                  <a:srgbClr val="212529"/>
                </a:solidFill>
                <a:effectLst/>
                <a:latin typeface="Lato" panose="020F0502020204030203" pitchFamily="34" charset="0"/>
              </a:rPr>
              <a:t> and the process of </a:t>
            </a:r>
            <a:r>
              <a:rPr lang="en-US" b="0" i="0" u="none" strike="noStrike" dirty="0">
                <a:solidFill>
                  <a:srgbClr val="3A76C3"/>
                </a:solidFill>
                <a:effectLst/>
                <a:latin typeface="Lato" panose="020F0502020204030203" pitchFamily="34" charset="0"/>
                <a:hlinkClick r:id="rId5"/>
              </a:rPr>
              <a:t>photosynthesis</a:t>
            </a:r>
            <a:r>
              <a:rPr lang="en-US" b="0" i="0" dirty="0">
                <a:solidFill>
                  <a:srgbClr val="212529"/>
                </a:solidFill>
                <a:effectLst/>
                <a:latin typeface="Lato" panose="020F0502020204030203" pitchFamily="34" charset="0"/>
              </a:rPr>
              <a:t> are all oxidation-reduction processes.</a:t>
            </a:r>
          </a:p>
          <a:p>
            <a:pPr algn="l"/>
            <a:r>
              <a:rPr lang="en-US" b="1" i="0" dirty="0">
                <a:solidFill>
                  <a:srgbClr val="212529"/>
                </a:solidFill>
                <a:effectLst/>
                <a:latin typeface="Lato" panose="020F0502020204030203" pitchFamily="34" charset="0"/>
              </a:rPr>
              <a:t>Oxygen atom Transfer:</a:t>
            </a:r>
            <a:endParaRPr lang="en-US" b="0" i="0" dirty="0">
              <a:solidFill>
                <a:srgbClr val="212529"/>
              </a:solidFill>
              <a:effectLst/>
              <a:latin typeface="Lato" panose="020F0502020204030203" pitchFamily="34" charset="0"/>
            </a:endParaRPr>
          </a:p>
          <a:p>
            <a:pPr algn="l"/>
            <a:r>
              <a:rPr lang="en-US" b="0" i="0" dirty="0">
                <a:solidFill>
                  <a:srgbClr val="212529"/>
                </a:solidFill>
                <a:effectLst/>
                <a:latin typeface="Lato" panose="020F0502020204030203" pitchFamily="34" charset="0"/>
              </a:rPr>
              <a:t>C+ 2H</a:t>
            </a:r>
            <a:r>
              <a:rPr lang="en-US" b="0" i="0" baseline="-25000" dirty="0">
                <a:solidFill>
                  <a:srgbClr val="212529"/>
                </a:solidFill>
                <a:effectLst/>
                <a:latin typeface="Lato" panose="020F0502020204030203" pitchFamily="34" charset="0"/>
              </a:rPr>
              <a:t>2</a:t>
            </a:r>
            <a:r>
              <a:rPr lang="en-US" b="0" i="0" dirty="0">
                <a:solidFill>
                  <a:srgbClr val="212529"/>
                </a:solidFill>
                <a:effectLst/>
                <a:latin typeface="Lato" panose="020F0502020204030203" pitchFamily="34" charset="0"/>
              </a:rPr>
              <a:t>O → CO</a:t>
            </a:r>
            <a:r>
              <a:rPr lang="en-US" b="0" i="0" baseline="-25000" dirty="0">
                <a:solidFill>
                  <a:srgbClr val="212529"/>
                </a:solidFill>
                <a:effectLst/>
                <a:latin typeface="Lato" panose="020F0502020204030203" pitchFamily="34" charset="0"/>
              </a:rPr>
              <a:t>2</a:t>
            </a:r>
            <a:r>
              <a:rPr lang="en-US" b="0" i="0" dirty="0">
                <a:solidFill>
                  <a:srgbClr val="212529"/>
                </a:solidFill>
                <a:effectLst/>
                <a:latin typeface="Lato" panose="020F0502020204030203" pitchFamily="34" charset="0"/>
              </a:rPr>
              <a:t> + 2H</a:t>
            </a:r>
            <a:r>
              <a:rPr lang="en-US" b="0" i="0" baseline="-25000" dirty="0">
                <a:solidFill>
                  <a:srgbClr val="212529"/>
                </a:solidFill>
                <a:effectLst/>
                <a:latin typeface="Lato" panose="020F0502020204030203" pitchFamily="34" charset="0"/>
              </a:rPr>
              <a:t>2</a:t>
            </a:r>
            <a:endParaRPr lang="en-US" b="0" i="0" dirty="0">
              <a:solidFill>
                <a:srgbClr val="212529"/>
              </a:solidFill>
              <a:effectLst/>
              <a:latin typeface="Lato" panose="020F0502020204030203" pitchFamily="34" charset="0"/>
            </a:endParaRPr>
          </a:p>
          <a:p>
            <a:pPr algn="l"/>
            <a:r>
              <a:rPr lang="en-US" b="1" i="0" dirty="0">
                <a:solidFill>
                  <a:srgbClr val="212529"/>
                </a:solidFill>
                <a:effectLst/>
                <a:latin typeface="Lato" panose="020F0502020204030203" pitchFamily="34" charset="0"/>
              </a:rPr>
              <a:t>Hydrogen atom Transfer:</a:t>
            </a:r>
            <a:endParaRPr lang="en-US" b="0" i="0" dirty="0">
              <a:solidFill>
                <a:srgbClr val="212529"/>
              </a:solidFill>
              <a:effectLst/>
              <a:latin typeface="Lato" panose="020F0502020204030203" pitchFamily="34" charset="0"/>
            </a:endParaRPr>
          </a:p>
          <a:p>
            <a:pPr algn="l"/>
            <a:r>
              <a:rPr lang="en-US" b="0" i="0" dirty="0">
                <a:solidFill>
                  <a:srgbClr val="212529"/>
                </a:solidFill>
                <a:effectLst/>
                <a:latin typeface="Lato" panose="020F0502020204030203" pitchFamily="34" charset="0"/>
              </a:rPr>
              <a:t>N</a:t>
            </a:r>
            <a:r>
              <a:rPr lang="en-US" b="0" i="0" baseline="-25000" dirty="0">
                <a:solidFill>
                  <a:srgbClr val="212529"/>
                </a:solidFill>
                <a:effectLst/>
                <a:latin typeface="Lato" panose="020F0502020204030203" pitchFamily="34" charset="0"/>
              </a:rPr>
              <a:t>2</a:t>
            </a:r>
            <a:r>
              <a:rPr lang="en-US" b="0" i="0" dirty="0">
                <a:solidFill>
                  <a:srgbClr val="212529"/>
                </a:solidFill>
                <a:effectLst/>
                <a:latin typeface="Lato" panose="020F0502020204030203" pitchFamily="34" charset="0"/>
              </a:rPr>
              <a:t>H</a:t>
            </a:r>
            <a:r>
              <a:rPr lang="en-US" b="0" i="0" baseline="-25000" dirty="0">
                <a:solidFill>
                  <a:srgbClr val="212529"/>
                </a:solidFill>
                <a:effectLst/>
                <a:latin typeface="Lato" panose="020F0502020204030203" pitchFamily="34" charset="0"/>
              </a:rPr>
              <a:t>4</a:t>
            </a:r>
            <a:r>
              <a:rPr lang="en-US" b="0" i="0" dirty="0">
                <a:solidFill>
                  <a:srgbClr val="212529"/>
                </a:solidFill>
                <a:effectLst/>
                <a:latin typeface="Lato" panose="020F0502020204030203" pitchFamily="34" charset="0"/>
              </a:rPr>
              <a:t>+ O</a:t>
            </a:r>
            <a:r>
              <a:rPr lang="en-US" b="0" i="0" baseline="-25000" dirty="0">
                <a:solidFill>
                  <a:srgbClr val="212529"/>
                </a:solidFill>
                <a:effectLst/>
                <a:latin typeface="Lato" panose="020F0502020204030203" pitchFamily="34" charset="0"/>
              </a:rPr>
              <a:t>2</a:t>
            </a:r>
            <a:r>
              <a:rPr lang="en-US" b="0" i="0" dirty="0">
                <a:solidFill>
                  <a:srgbClr val="212529"/>
                </a:solidFill>
                <a:effectLst/>
                <a:latin typeface="Lato" panose="020F0502020204030203" pitchFamily="34" charset="0"/>
              </a:rPr>
              <a:t> → N</a:t>
            </a:r>
            <a:r>
              <a:rPr lang="en-US" b="0" i="0" baseline="-25000" dirty="0">
                <a:solidFill>
                  <a:srgbClr val="212529"/>
                </a:solidFill>
                <a:effectLst/>
                <a:latin typeface="Lato" panose="020F0502020204030203" pitchFamily="34" charset="0"/>
              </a:rPr>
              <a:t>2</a:t>
            </a:r>
            <a:r>
              <a:rPr lang="en-US" b="0" i="0" dirty="0">
                <a:solidFill>
                  <a:srgbClr val="212529"/>
                </a:solidFill>
                <a:effectLst/>
                <a:latin typeface="Lato" panose="020F0502020204030203" pitchFamily="34" charset="0"/>
              </a:rPr>
              <a:t>+ 2H</a:t>
            </a:r>
            <a:r>
              <a:rPr lang="en-US" b="0" i="0" baseline="-25000" dirty="0">
                <a:solidFill>
                  <a:srgbClr val="212529"/>
                </a:solidFill>
                <a:effectLst/>
                <a:latin typeface="Lato" panose="020F0502020204030203" pitchFamily="34" charset="0"/>
              </a:rPr>
              <a:t>2</a:t>
            </a:r>
            <a:r>
              <a:rPr lang="en-US" b="0" i="0" dirty="0">
                <a:solidFill>
                  <a:srgbClr val="212529"/>
                </a:solidFill>
                <a:effectLst/>
                <a:latin typeface="Lato" panose="020F0502020204030203" pitchFamily="34" charset="0"/>
              </a:rPr>
              <a:t>O</a:t>
            </a:r>
          </a:p>
          <a:p>
            <a:pPr algn="l"/>
            <a:r>
              <a:rPr lang="en-US" b="1" i="0" dirty="0">
                <a:solidFill>
                  <a:srgbClr val="212529"/>
                </a:solidFill>
                <a:effectLst/>
                <a:latin typeface="Lato" panose="020F0502020204030203" pitchFamily="34" charset="0"/>
              </a:rPr>
              <a:t>Electron Transfer:</a:t>
            </a:r>
            <a:endParaRPr lang="en-US" b="0" i="0" dirty="0">
              <a:solidFill>
                <a:srgbClr val="212529"/>
              </a:solidFill>
              <a:effectLst/>
              <a:latin typeface="Lato" panose="020F0502020204030203" pitchFamily="34" charset="0"/>
            </a:endParaRPr>
          </a:p>
          <a:p>
            <a:pPr algn="l"/>
            <a:r>
              <a:rPr lang="en-US" b="0" i="0" dirty="0">
                <a:solidFill>
                  <a:srgbClr val="212529"/>
                </a:solidFill>
                <a:effectLst/>
                <a:latin typeface="Lato" panose="020F0502020204030203" pitchFamily="34" charset="0"/>
              </a:rPr>
              <a:t>Zn + Cu</a:t>
            </a:r>
            <a:r>
              <a:rPr lang="en-US" b="0" i="0" baseline="30000" dirty="0">
                <a:solidFill>
                  <a:srgbClr val="212529"/>
                </a:solidFill>
                <a:effectLst/>
                <a:latin typeface="Lato" panose="020F0502020204030203" pitchFamily="34" charset="0"/>
              </a:rPr>
              <a:t>+2</a:t>
            </a:r>
            <a:r>
              <a:rPr lang="en-US" b="0" i="0" dirty="0">
                <a:solidFill>
                  <a:srgbClr val="212529"/>
                </a:solidFill>
                <a:effectLst/>
                <a:latin typeface="Lato" panose="020F0502020204030203" pitchFamily="34" charset="0"/>
              </a:rPr>
              <a:t> → Zn</a:t>
            </a:r>
            <a:r>
              <a:rPr lang="en-US" b="0" i="0" baseline="30000" dirty="0">
                <a:solidFill>
                  <a:srgbClr val="212529"/>
                </a:solidFill>
                <a:effectLst/>
                <a:latin typeface="Lato" panose="020F0502020204030203" pitchFamily="34" charset="0"/>
              </a:rPr>
              <a:t>+2</a:t>
            </a:r>
            <a:r>
              <a:rPr lang="en-US" b="0" i="0" dirty="0">
                <a:solidFill>
                  <a:srgbClr val="212529"/>
                </a:solidFill>
                <a:effectLst/>
                <a:latin typeface="Lato" panose="020F0502020204030203" pitchFamily="34" charset="0"/>
              </a:rPr>
              <a:t> + Cu</a:t>
            </a:r>
          </a:p>
          <a:p>
            <a:endParaRPr lang="en-IQ" dirty="0"/>
          </a:p>
        </p:txBody>
      </p:sp>
      <p:sp>
        <p:nvSpPr>
          <p:cNvPr id="4" name="Slide Number Placeholder 3"/>
          <p:cNvSpPr>
            <a:spLocks noGrp="1"/>
          </p:cNvSpPr>
          <p:nvPr>
            <p:ph type="sldNum" sz="quarter" idx="5"/>
          </p:nvPr>
        </p:nvSpPr>
        <p:spPr/>
        <p:txBody>
          <a:bodyPr/>
          <a:lstStyle/>
          <a:p>
            <a:fld id="{BF317DC1-B6BF-C746-BD2A-A639CFB56E37}" type="slidenum">
              <a:rPr lang="en-IQ" smtClean="0"/>
              <a:t>1</a:t>
            </a:fld>
            <a:endParaRPr lang="en-IQ"/>
          </a:p>
        </p:txBody>
      </p:sp>
    </p:spTree>
    <p:extLst>
      <p:ext uri="{BB962C8B-B14F-4D97-AF65-F5344CB8AC3E}">
        <p14:creationId xmlns:p14="http://schemas.microsoft.com/office/powerpoint/2010/main" val="2275305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919FF-45F7-E451-0A5A-505CCA73EA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Q"/>
          </a:p>
        </p:txBody>
      </p:sp>
      <p:sp>
        <p:nvSpPr>
          <p:cNvPr id="3" name="Subtitle 2">
            <a:extLst>
              <a:ext uri="{FF2B5EF4-FFF2-40B4-BE49-F238E27FC236}">
                <a16:creationId xmlns:a16="http://schemas.microsoft.com/office/drawing/2014/main" id="{A2C9CD42-66CA-665B-1CFB-4CA39B6468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Q"/>
          </a:p>
        </p:txBody>
      </p:sp>
      <p:sp>
        <p:nvSpPr>
          <p:cNvPr id="4" name="Date Placeholder 3">
            <a:extLst>
              <a:ext uri="{FF2B5EF4-FFF2-40B4-BE49-F238E27FC236}">
                <a16:creationId xmlns:a16="http://schemas.microsoft.com/office/drawing/2014/main" id="{7FFCA94F-2C47-2063-712A-A54A95DE8349}"/>
              </a:ext>
            </a:extLst>
          </p:cNvPr>
          <p:cNvSpPr>
            <a:spLocks noGrp="1"/>
          </p:cNvSpPr>
          <p:nvPr>
            <p:ph type="dt" sz="half" idx="10"/>
          </p:nvPr>
        </p:nvSpPr>
        <p:spPr/>
        <p:txBody>
          <a:bodyPr/>
          <a:lstStyle/>
          <a:p>
            <a:fld id="{934C1372-771A-EC43-B32A-2DE3800FE8D4}" type="datetimeFigureOut">
              <a:rPr lang="en-IQ" smtClean="0"/>
              <a:t>05/03/2023</a:t>
            </a:fld>
            <a:endParaRPr lang="en-IQ"/>
          </a:p>
        </p:txBody>
      </p:sp>
      <p:sp>
        <p:nvSpPr>
          <p:cNvPr id="5" name="Footer Placeholder 4">
            <a:extLst>
              <a:ext uri="{FF2B5EF4-FFF2-40B4-BE49-F238E27FC236}">
                <a16:creationId xmlns:a16="http://schemas.microsoft.com/office/drawing/2014/main" id="{4E71E16E-9EDA-1EE4-83D2-5E5CF4599192}"/>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F280FD58-1509-7761-BF0F-35CAB908F4B4}"/>
              </a:ext>
            </a:extLst>
          </p:cNvPr>
          <p:cNvSpPr>
            <a:spLocks noGrp="1"/>
          </p:cNvSpPr>
          <p:nvPr>
            <p:ph type="sldNum" sz="quarter" idx="12"/>
          </p:nvPr>
        </p:nvSpPr>
        <p:spPr/>
        <p:txBody>
          <a:bodyPr/>
          <a:lstStyle/>
          <a:p>
            <a:fld id="{1CD52EAD-0E8D-684D-AB52-B60ECF7DA0AC}" type="slidenum">
              <a:rPr lang="en-IQ" smtClean="0"/>
              <a:t>‹#›</a:t>
            </a:fld>
            <a:endParaRPr lang="en-IQ"/>
          </a:p>
        </p:txBody>
      </p:sp>
    </p:spTree>
    <p:extLst>
      <p:ext uri="{BB962C8B-B14F-4D97-AF65-F5344CB8AC3E}">
        <p14:creationId xmlns:p14="http://schemas.microsoft.com/office/powerpoint/2010/main" val="1404744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E879E-A198-C01C-2BD1-439EC19F4C70}"/>
              </a:ext>
            </a:extLst>
          </p:cNvPr>
          <p:cNvSpPr>
            <a:spLocks noGrp="1"/>
          </p:cNvSpPr>
          <p:nvPr>
            <p:ph type="title"/>
          </p:nvPr>
        </p:nvSpPr>
        <p:spPr/>
        <p:txBody>
          <a:bodyPr/>
          <a:lstStyle/>
          <a:p>
            <a:r>
              <a:rPr lang="en-US"/>
              <a:t>Click to edit Master title style</a:t>
            </a:r>
            <a:endParaRPr lang="en-IQ"/>
          </a:p>
        </p:txBody>
      </p:sp>
      <p:sp>
        <p:nvSpPr>
          <p:cNvPr id="3" name="Vertical Text Placeholder 2">
            <a:extLst>
              <a:ext uri="{FF2B5EF4-FFF2-40B4-BE49-F238E27FC236}">
                <a16:creationId xmlns:a16="http://schemas.microsoft.com/office/drawing/2014/main" id="{3A8E1691-A0A7-CBA2-A24D-5EE1C3F0F8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623CBCE8-77D3-F767-9013-EBAFF74B8B29}"/>
              </a:ext>
            </a:extLst>
          </p:cNvPr>
          <p:cNvSpPr>
            <a:spLocks noGrp="1"/>
          </p:cNvSpPr>
          <p:nvPr>
            <p:ph type="dt" sz="half" idx="10"/>
          </p:nvPr>
        </p:nvSpPr>
        <p:spPr/>
        <p:txBody>
          <a:bodyPr/>
          <a:lstStyle/>
          <a:p>
            <a:fld id="{934C1372-771A-EC43-B32A-2DE3800FE8D4}" type="datetimeFigureOut">
              <a:rPr lang="en-IQ" smtClean="0"/>
              <a:t>05/03/2023</a:t>
            </a:fld>
            <a:endParaRPr lang="en-IQ"/>
          </a:p>
        </p:txBody>
      </p:sp>
      <p:sp>
        <p:nvSpPr>
          <p:cNvPr id="5" name="Footer Placeholder 4">
            <a:extLst>
              <a:ext uri="{FF2B5EF4-FFF2-40B4-BE49-F238E27FC236}">
                <a16:creationId xmlns:a16="http://schemas.microsoft.com/office/drawing/2014/main" id="{A315F8B6-AC9F-DA61-909D-9C442B5D9292}"/>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91EE1C98-151F-575F-1650-0573F092643C}"/>
              </a:ext>
            </a:extLst>
          </p:cNvPr>
          <p:cNvSpPr>
            <a:spLocks noGrp="1"/>
          </p:cNvSpPr>
          <p:nvPr>
            <p:ph type="sldNum" sz="quarter" idx="12"/>
          </p:nvPr>
        </p:nvSpPr>
        <p:spPr/>
        <p:txBody>
          <a:bodyPr/>
          <a:lstStyle/>
          <a:p>
            <a:fld id="{1CD52EAD-0E8D-684D-AB52-B60ECF7DA0AC}" type="slidenum">
              <a:rPr lang="en-IQ" smtClean="0"/>
              <a:t>‹#›</a:t>
            </a:fld>
            <a:endParaRPr lang="en-IQ"/>
          </a:p>
        </p:txBody>
      </p:sp>
    </p:spTree>
    <p:extLst>
      <p:ext uri="{BB962C8B-B14F-4D97-AF65-F5344CB8AC3E}">
        <p14:creationId xmlns:p14="http://schemas.microsoft.com/office/powerpoint/2010/main" val="3213320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58472C-1EA4-6EC0-8BC8-C26C4D95B34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Q"/>
          </a:p>
        </p:txBody>
      </p:sp>
      <p:sp>
        <p:nvSpPr>
          <p:cNvPr id="3" name="Vertical Text Placeholder 2">
            <a:extLst>
              <a:ext uri="{FF2B5EF4-FFF2-40B4-BE49-F238E27FC236}">
                <a16:creationId xmlns:a16="http://schemas.microsoft.com/office/drawing/2014/main" id="{35B79198-9619-F1AD-0B0D-FA1AFAEB6D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2C0DB1AA-08CC-CA7A-A95D-321A9242B728}"/>
              </a:ext>
            </a:extLst>
          </p:cNvPr>
          <p:cNvSpPr>
            <a:spLocks noGrp="1"/>
          </p:cNvSpPr>
          <p:nvPr>
            <p:ph type="dt" sz="half" idx="10"/>
          </p:nvPr>
        </p:nvSpPr>
        <p:spPr/>
        <p:txBody>
          <a:bodyPr/>
          <a:lstStyle/>
          <a:p>
            <a:fld id="{934C1372-771A-EC43-B32A-2DE3800FE8D4}" type="datetimeFigureOut">
              <a:rPr lang="en-IQ" smtClean="0"/>
              <a:t>05/03/2023</a:t>
            </a:fld>
            <a:endParaRPr lang="en-IQ"/>
          </a:p>
        </p:txBody>
      </p:sp>
      <p:sp>
        <p:nvSpPr>
          <p:cNvPr id="5" name="Footer Placeholder 4">
            <a:extLst>
              <a:ext uri="{FF2B5EF4-FFF2-40B4-BE49-F238E27FC236}">
                <a16:creationId xmlns:a16="http://schemas.microsoft.com/office/drawing/2014/main" id="{E94AFC99-F92E-ABF8-38C7-A1D6CF10D43E}"/>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516B509B-FC2A-DD87-13EE-EC517A190086}"/>
              </a:ext>
            </a:extLst>
          </p:cNvPr>
          <p:cNvSpPr>
            <a:spLocks noGrp="1"/>
          </p:cNvSpPr>
          <p:nvPr>
            <p:ph type="sldNum" sz="quarter" idx="12"/>
          </p:nvPr>
        </p:nvSpPr>
        <p:spPr/>
        <p:txBody>
          <a:bodyPr/>
          <a:lstStyle/>
          <a:p>
            <a:fld id="{1CD52EAD-0E8D-684D-AB52-B60ECF7DA0AC}" type="slidenum">
              <a:rPr lang="en-IQ" smtClean="0"/>
              <a:t>‹#›</a:t>
            </a:fld>
            <a:endParaRPr lang="en-IQ"/>
          </a:p>
        </p:txBody>
      </p:sp>
    </p:spTree>
    <p:extLst>
      <p:ext uri="{BB962C8B-B14F-4D97-AF65-F5344CB8AC3E}">
        <p14:creationId xmlns:p14="http://schemas.microsoft.com/office/powerpoint/2010/main" val="648171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C91B7-1449-80F5-F6FC-65126CC49B39}"/>
              </a:ext>
            </a:extLst>
          </p:cNvPr>
          <p:cNvSpPr>
            <a:spLocks noGrp="1"/>
          </p:cNvSpPr>
          <p:nvPr>
            <p:ph type="title"/>
          </p:nvPr>
        </p:nvSpPr>
        <p:spPr>
          <a:xfrm>
            <a:off x="188843" y="223354"/>
            <a:ext cx="10515600" cy="1062107"/>
          </a:xfrm>
        </p:spPr>
        <p:txBody>
          <a:bodyPr>
            <a:normAutofit/>
          </a:bodyPr>
          <a:lstStyle>
            <a:lvl1pPr>
              <a:defRPr sz="5400" b="1">
                <a:solidFill>
                  <a:srgbClr val="C00000"/>
                </a:solidFill>
              </a:defRPr>
            </a:lvl1pPr>
          </a:lstStyle>
          <a:p>
            <a:r>
              <a:rPr lang="en-US" dirty="0"/>
              <a:t>Click to edit Master title style</a:t>
            </a:r>
            <a:endParaRPr lang="en-IQ" dirty="0"/>
          </a:p>
        </p:txBody>
      </p:sp>
      <p:sp>
        <p:nvSpPr>
          <p:cNvPr id="3" name="Content Placeholder 2">
            <a:extLst>
              <a:ext uri="{FF2B5EF4-FFF2-40B4-BE49-F238E27FC236}">
                <a16:creationId xmlns:a16="http://schemas.microsoft.com/office/drawing/2014/main" id="{0A17258A-C9EA-E8D4-2E3B-A44C314E4F3D}"/>
              </a:ext>
            </a:extLst>
          </p:cNvPr>
          <p:cNvSpPr>
            <a:spLocks noGrp="1"/>
          </p:cNvSpPr>
          <p:nvPr>
            <p:ph idx="1"/>
          </p:nvPr>
        </p:nvSpPr>
        <p:spPr>
          <a:xfrm>
            <a:off x="188843" y="164665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FD535424-7483-7D6B-4CDF-DFBE141AD3C5}"/>
              </a:ext>
            </a:extLst>
          </p:cNvPr>
          <p:cNvSpPr>
            <a:spLocks noGrp="1"/>
          </p:cNvSpPr>
          <p:nvPr>
            <p:ph type="dt" sz="half" idx="10"/>
          </p:nvPr>
        </p:nvSpPr>
        <p:spPr/>
        <p:txBody>
          <a:bodyPr/>
          <a:lstStyle/>
          <a:p>
            <a:fld id="{934C1372-771A-EC43-B32A-2DE3800FE8D4}" type="datetimeFigureOut">
              <a:rPr lang="en-IQ" smtClean="0"/>
              <a:t>05/03/2023</a:t>
            </a:fld>
            <a:endParaRPr lang="en-IQ"/>
          </a:p>
        </p:txBody>
      </p:sp>
      <p:sp>
        <p:nvSpPr>
          <p:cNvPr id="5" name="Footer Placeholder 4">
            <a:extLst>
              <a:ext uri="{FF2B5EF4-FFF2-40B4-BE49-F238E27FC236}">
                <a16:creationId xmlns:a16="http://schemas.microsoft.com/office/drawing/2014/main" id="{F46181E7-9722-B82B-A2A7-3961897E32D6}"/>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CD5746F6-04CF-5C76-245F-E661D888CB15}"/>
              </a:ext>
            </a:extLst>
          </p:cNvPr>
          <p:cNvSpPr>
            <a:spLocks noGrp="1"/>
          </p:cNvSpPr>
          <p:nvPr>
            <p:ph type="sldNum" sz="quarter" idx="12"/>
          </p:nvPr>
        </p:nvSpPr>
        <p:spPr/>
        <p:txBody>
          <a:bodyPr/>
          <a:lstStyle/>
          <a:p>
            <a:fld id="{1CD52EAD-0E8D-684D-AB52-B60ECF7DA0AC}" type="slidenum">
              <a:rPr lang="en-IQ" smtClean="0"/>
              <a:t>‹#›</a:t>
            </a:fld>
            <a:endParaRPr lang="en-IQ"/>
          </a:p>
        </p:txBody>
      </p:sp>
      <p:pic>
        <p:nvPicPr>
          <p:cNvPr id="7" name="Picture 2" descr="PIS System - TIU">
            <a:extLst>
              <a:ext uri="{FF2B5EF4-FFF2-40B4-BE49-F238E27FC236}">
                <a16:creationId xmlns:a16="http://schemas.microsoft.com/office/drawing/2014/main" id="{7AABF195-D132-AB9C-B9E5-B9EBD40B1D5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84690" y="-137839"/>
            <a:ext cx="1819345" cy="1637751"/>
          </a:xfrm>
          <a:prstGeom prst="rect">
            <a:avLst/>
          </a:prstGeom>
          <a:noFill/>
          <a:extLst>
            <a:ext uri="{909E8E84-426E-40DD-AFC4-6F175D3DCCD1}">
              <a14:hiddenFill xmlns:a14="http://schemas.microsoft.com/office/drawing/2010/main">
                <a:solidFill>
                  <a:srgbClr val="FFFFFF"/>
                </a:solidFill>
              </a14:hiddenFill>
            </a:ext>
          </a:extLst>
        </p:spPr>
      </p:pic>
      <p:sp>
        <p:nvSpPr>
          <p:cNvPr id="8" name="Pentagon 7">
            <a:extLst>
              <a:ext uri="{FF2B5EF4-FFF2-40B4-BE49-F238E27FC236}">
                <a16:creationId xmlns:a16="http://schemas.microsoft.com/office/drawing/2014/main" id="{BAF7F7D2-1435-79CA-B446-0E8A52B19128}"/>
              </a:ext>
            </a:extLst>
          </p:cNvPr>
          <p:cNvSpPr/>
          <p:nvPr userDrawn="1"/>
        </p:nvSpPr>
        <p:spPr>
          <a:xfrm flipV="1">
            <a:off x="0" y="1285461"/>
            <a:ext cx="11118574" cy="45719"/>
          </a:xfrm>
          <a:prstGeom prst="homePlate">
            <a:avLst>
              <a:gd name="adj" fmla="val 92789"/>
            </a:avLst>
          </a:prstGeom>
          <a:solidFill>
            <a:schemeClr val="accent1">
              <a:lumMod val="60000"/>
              <a:lumOff val="40000"/>
            </a:schemeClr>
          </a:solidFill>
          <a:ln>
            <a:solidFill>
              <a:schemeClr val="tx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Q"/>
          </a:p>
        </p:txBody>
      </p:sp>
    </p:spTree>
    <p:extLst>
      <p:ext uri="{BB962C8B-B14F-4D97-AF65-F5344CB8AC3E}">
        <p14:creationId xmlns:p14="http://schemas.microsoft.com/office/powerpoint/2010/main" val="1641791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B2611-FD12-B149-B737-0780242058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Q"/>
          </a:p>
        </p:txBody>
      </p:sp>
      <p:sp>
        <p:nvSpPr>
          <p:cNvPr id="3" name="Text Placeholder 2">
            <a:extLst>
              <a:ext uri="{FF2B5EF4-FFF2-40B4-BE49-F238E27FC236}">
                <a16:creationId xmlns:a16="http://schemas.microsoft.com/office/drawing/2014/main" id="{13F7BF88-924E-05C9-934F-C88D671736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1CCF22-E102-9958-FE0F-018353F071B1}"/>
              </a:ext>
            </a:extLst>
          </p:cNvPr>
          <p:cNvSpPr>
            <a:spLocks noGrp="1"/>
          </p:cNvSpPr>
          <p:nvPr>
            <p:ph type="dt" sz="half" idx="10"/>
          </p:nvPr>
        </p:nvSpPr>
        <p:spPr/>
        <p:txBody>
          <a:bodyPr/>
          <a:lstStyle/>
          <a:p>
            <a:fld id="{934C1372-771A-EC43-B32A-2DE3800FE8D4}" type="datetimeFigureOut">
              <a:rPr lang="en-IQ" smtClean="0"/>
              <a:t>05/03/2023</a:t>
            </a:fld>
            <a:endParaRPr lang="en-IQ"/>
          </a:p>
        </p:txBody>
      </p:sp>
      <p:sp>
        <p:nvSpPr>
          <p:cNvPr id="5" name="Footer Placeholder 4">
            <a:extLst>
              <a:ext uri="{FF2B5EF4-FFF2-40B4-BE49-F238E27FC236}">
                <a16:creationId xmlns:a16="http://schemas.microsoft.com/office/drawing/2014/main" id="{291862CB-5EBC-961F-C5C3-53FB6E9DA3A7}"/>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A7BF1598-D986-2087-E470-B2CE0B844D53}"/>
              </a:ext>
            </a:extLst>
          </p:cNvPr>
          <p:cNvSpPr>
            <a:spLocks noGrp="1"/>
          </p:cNvSpPr>
          <p:nvPr>
            <p:ph type="sldNum" sz="quarter" idx="12"/>
          </p:nvPr>
        </p:nvSpPr>
        <p:spPr/>
        <p:txBody>
          <a:bodyPr/>
          <a:lstStyle/>
          <a:p>
            <a:fld id="{1CD52EAD-0E8D-684D-AB52-B60ECF7DA0AC}" type="slidenum">
              <a:rPr lang="en-IQ" smtClean="0"/>
              <a:t>‹#›</a:t>
            </a:fld>
            <a:endParaRPr lang="en-IQ"/>
          </a:p>
        </p:txBody>
      </p:sp>
    </p:spTree>
    <p:extLst>
      <p:ext uri="{BB962C8B-B14F-4D97-AF65-F5344CB8AC3E}">
        <p14:creationId xmlns:p14="http://schemas.microsoft.com/office/powerpoint/2010/main" val="2839658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C0E88-87EA-7A38-F43D-97EDD02A5FD7}"/>
              </a:ext>
            </a:extLst>
          </p:cNvPr>
          <p:cNvSpPr>
            <a:spLocks noGrp="1"/>
          </p:cNvSpPr>
          <p:nvPr>
            <p:ph type="title"/>
          </p:nvPr>
        </p:nvSpPr>
        <p:spPr/>
        <p:txBody>
          <a:bodyPr/>
          <a:lstStyle/>
          <a:p>
            <a:r>
              <a:rPr lang="en-US"/>
              <a:t>Click to edit Master title style</a:t>
            </a:r>
            <a:endParaRPr lang="en-IQ"/>
          </a:p>
        </p:txBody>
      </p:sp>
      <p:sp>
        <p:nvSpPr>
          <p:cNvPr id="3" name="Content Placeholder 2">
            <a:extLst>
              <a:ext uri="{FF2B5EF4-FFF2-40B4-BE49-F238E27FC236}">
                <a16:creationId xmlns:a16="http://schemas.microsoft.com/office/drawing/2014/main" id="{40AD4432-803F-3C88-6F01-FB04BE4504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Content Placeholder 3">
            <a:extLst>
              <a:ext uri="{FF2B5EF4-FFF2-40B4-BE49-F238E27FC236}">
                <a16:creationId xmlns:a16="http://schemas.microsoft.com/office/drawing/2014/main" id="{3ED3B5C8-3888-10BA-F4B7-157080513C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5" name="Date Placeholder 4">
            <a:extLst>
              <a:ext uri="{FF2B5EF4-FFF2-40B4-BE49-F238E27FC236}">
                <a16:creationId xmlns:a16="http://schemas.microsoft.com/office/drawing/2014/main" id="{9D3C1DE1-725D-C9EE-064B-561BE77CB10F}"/>
              </a:ext>
            </a:extLst>
          </p:cNvPr>
          <p:cNvSpPr>
            <a:spLocks noGrp="1"/>
          </p:cNvSpPr>
          <p:nvPr>
            <p:ph type="dt" sz="half" idx="10"/>
          </p:nvPr>
        </p:nvSpPr>
        <p:spPr/>
        <p:txBody>
          <a:bodyPr/>
          <a:lstStyle/>
          <a:p>
            <a:fld id="{934C1372-771A-EC43-B32A-2DE3800FE8D4}" type="datetimeFigureOut">
              <a:rPr lang="en-IQ" smtClean="0"/>
              <a:t>05/03/2023</a:t>
            </a:fld>
            <a:endParaRPr lang="en-IQ"/>
          </a:p>
        </p:txBody>
      </p:sp>
      <p:sp>
        <p:nvSpPr>
          <p:cNvPr id="6" name="Footer Placeholder 5">
            <a:extLst>
              <a:ext uri="{FF2B5EF4-FFF2-40B4-BE49-F238E27FC236}">
                <a16:creationId xmlns:a16="http://schemas.microsoft.com/office/drawing/2014/main" id="{AE301079-FCF0-BBD4-4241-A9665F47FFC7}"/>
              </a:ext>
            </a:extLst>
          </p:cNvPr>
          <p:cNvSpPr>
            <a:spLocks noGrp="1"/>
          </p:cNvSpPr>
          <p:nvPr>
            <p:ph type="ftr" sz="quarter" idx="11"/>
          </p:nvPr>
        </p:nvSpPr>
        <p:spPr/>
        <p:txBody>
          <a:bodyPr/>
          <a:lstStyle/>
          <a:p>
            <a:endParaRPr lang="en-IQ"/>
          </a:p>
        </p:txBody>
      </p:sp>
      <p:sp>
        <p:nvSpPr>
          <p:cNvPr id="7" name="Slide Number Placeholder 6">
            <a:extLst>
              <a:ext uri="{FF2B5EF4-FFF2-40B4-BE49-F238E27FC236}">
                <a16:creationId xmlns:a16="http://schemas.microsoft.com/office/drawing/2014/main" id="{1016305D-DDCD-29FB-FA91-0F57DA909EC2}"/>
              </a:ext>
            </a:extLst>
          </p:cNvPr>
          <p:cNvSpPr>
            <a:spLocks noGrp="1"/>
          </p:cNvSpPr>
          <p:nvPr>
            <p:ph type="sldNum" sz="quarter" idx="12"/>
          </p:nvPr>
        </p:nvSpPr>
        <p:spPr/>
        <p:txBody>
          <a:bodyPr/>
          <a:lstStyle/>
          <a:p>
            <a:fld id="{1CD52EAD-0E8D-684D-AB52-B60ECF7DA0AC}" type="slidenum">
              <a:rPr lang="en-IQ" smtClean="0"/>
              <a:t>‹#›</a:t>
            </a:fld>
            <a:endParaRPr lang="en-IQ"/>
          </a:p>
        </p:txBody>
      </p:sp>
    </p:spTree>
    <p:extLst>
      <p:ext uri="{BB962C8B-B14F-4D97-AF65-F5344CB8AC3E}">
        <p14:creationId xmlns:p14="http://schemas.microsoft.com/office/powerpoint/2010/main" val="1058073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D3A4C-F04A-153E-F811-785FCFC6037E}"/>
              </a:ext>
            </a:extLst>
          </p:cNvPr>
          <p:cNvSpPr>
            <a:spLocks noGrp="1"/>
          </p:cNvSpPr>
          <p:nvPr>
            <p:ph type="title"/>
          </p:nvPr>
        </p:nvSpPr>
        <p:spPr>
          <a:xfrm>
            <a:off x="839788" y="365125"/>
            <a:ext cx="10515600" cy="1325563"/>
          </a:xfrm>
        </p:spPr>
        <p:txBody>
          <a:bodyPr/>
          <a:lstStyle/>
          <a:p>
            <a:r>
              <a:rPr lang="en-US"/>
              <a:t>Click to edit Master title style</a:t>
            </a:r>
            <a:endParaRPr lang="en-IQ"/>
          </a:p>
        </p:txBody>
      </p:sp>
      <p:sp>
        <p:nvSpPr>
          <p:cNvPr id="3" name="Text Placeholder 2">
            <a:extLst>
              <a:ext uri="{FF2B5EF4-FFF2-40B4-BE49-F238E27FC236}">
                <a16:creationId xmlns:a16="http://schemas.microsoft.com/office/drawing/2014/main" id="{52815C6A-68F2-E3E9-A84B-3026CAFE15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A283B2-389F-EA23-6B31-1A421275E2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5" name="Text Placeholder 4">
            <a:extLst>
              <a:ext uri="{FF2B5EF4-FFF2-40B4-BE49-F238E27FC236}">
                <a16:creationId xmlns:a16="http://schemas.microsoft.com/office/drawing/2014/main" id="{A1261D3B-B754-EB4F-B8A2-1DACA06503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A9CC99-DE90-DA04-6019-1B88B99237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7" name="Date Placeholder 6">
            <a:extLst>
              <a:ext uri="{FF2B5EF4-FFF2-40B4-BE49-F238E27FC236}">
                <a16:creationId xmlns:a16="http://schemas.microsoft.com/office/drawing/2014/main" id="{97CD840B-86F7-E7F3-E9B8-CB25A75F3359}"/>
              </a:ext>
            </a:extLst>
          </p:cNvPr>
          <p:cNvSpPr>
            <a:spLocks noGrp="1"/>
          </p:cNvSpPr>
          <p:nvPr>
            <p:ph type="dt" sz="half" idx="10"/>
          </p:nvPr>
        </p:nvSpPr>
        <p:spPr/>
        <p:txBody>
          <a:bodyPr/>
          <a:lstStyle/>
          <a:p>
            <a:fld id="{934C1372-771A-EC43-B32A-2DE3800FE8D4}" type="datetimeFigureOut">
              <a:rPr lang="en-IQ" smtClean="0"/>
              <a:t>05/03/2023</a:t>
            </a:fld>
            <a:endParaRPr lang="en-IQ"/>
          </a:p>
        </p:txBody>
      </p:sp>
      <p:sp>
        <p:nvSpPr>
          <p:cNvPr id="8" name="Footer Placeholder 7">
            <a:extLst>
              <a:ext uri="{FF2B5EF4-FFF2-40B4-BE49-F238E27FC236}">
                <a16:creationId xmlns:a16="http://schemas.microsoft.com/office/drawing/2014/main" id="{4ACFB1CC-61CD-8F43-1F6E-E5DB85DA6BD6}"/>
              </a:ext>
            </a:extLst>
          </p:cNvPr>
          <p:cNvSpPr>
            <a:spLocks noGrp="1"/>
          </p:cNvSpPr>
          <p:nvPr>
            <p:ph type="ftr" sz="quarter" idx="11"/>
          </p:nvPr>
        </p:nvSpPr>
        <p:spPr/>
        <p:txBody>
          <a:bodyPr/>
          <a:lstStyle/>
          <a:p>
            <a:endParaRPr lang="en-IQ"/>
          </a:p>
        </p:txBody>
      </p:sp>
      <p:sp>
        <p:nvSpPr>
          <p:cNvPr id="9" name="Slide Number Placeholder 8">
            <a:extLst>
              <a:ext uri="{FF2B5EF4-FFF2-40B4-BE49-F238E27FC236}">
                <a16:creationId xmlns:a16="http://schemas.microsoft.com/office/drawing/2014/main" id="{7616E4C5-2E4F-AD72-9A33-76E80526C9B7}"/>
              </a:ext>
            </a:extLst>
          </p:cNvPr>
          <p:cNvSpPr>
            <a:spLocks noGrp="1"/>
          </p:cNvSpPr>
          <p:nvPr>
            <p:ph type="sldNum" sz="quarter" idx="12"/>
          </p:nvPr>
        </p:nvSpPr>
        <p:spPr/>
        <p:txBody>
          <a:bodyPr/>
          <a:lstStyle/>
          <a:p>
            <a:fld id="{1CD52EAD-0E8D-684D-AB52-B60ECF7DA0AC}" type="slidenum">
              <a:rPr lang="en-IQ" smtClean="0"/>
              <a:t>‹#›</a:t>
            </a:fld>
            <a:endParaRPr lang="en-IQ"/>
          </a:p>
        </p:txBody>
      </p:sp>
    </p:spTree>
    <p:extLst>
      <p:ext uri="{BB962C8B-B14F-4D97-AF65-F5344CB8AC3E}">
        <p14:creationId xmlns:p14="http://schemas.microsoft.com/office/powerpoint/2010/main" val="3401668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AB4CF-B354-7D61-BA79-E80281138227}"/>
              </a:ext>
            </a:extLst>
          </p:cNvPr>
          <p:cNvSpPr>
            <a:spLocks noGrp="1"/>
          </p:cNvSpPr>
          <p:nvPr>
            <p:ph type="title"/>
          </p:nvPr>
        </p:nvSpPr>
        <p:spPr/>
        <p:txBody>
          <a:bodyPr/>
          <a:lstStyle/>
          <a:p>
            <a:r>
              <a:rPr lang="en-US"/>
              <a:t>Click to edit Master title style</a:t>
            </a:r>
            <a:endParaRPr lang="en-IQ"/>
          </a:p>
        </p:txBody>
      </p:sp>
      <p:sp>
        <p:nvSpPr>
          <p:cNvPr id="3" name="Date Placeholder 2">
            <a:extLst>
              <a:ext uri="{FF2B5EF4-FFF2-40B4-BE49-F238E27FC236}">
                <a16:creationId xmlns:a16="http://schemas.microsoft.com/office/drawing/2014/main" id="{068E653C-316E-074D-B3B6-BDFDA0A97B8D}"/>
              </a:ext>
            </a:extLst>
          </p:cNvPr>
          <p:cNvSpPr>
            <a:spLocks noGrp="1"/>
          </p:cNvSpPr>
          <p:nvPr>
            <p:ph type="dt" sz="half" idx="10"/>
          </p:nvPr>
        </p:nvSpPr>
        <p:spPr/>
        <p:txBody>
          <a:bodyPr/>
          <a:lstStyle/>
          <a:p>
            <a:fld id="{934C1372-771A-EC43-B32A-2DE3800FE8D4}" type="datetimeFigureOut">
              <a:rPr lang="en-IQ" smtClean="0"/>
              <a:t>05/03/2023</a:t>
            </a:fld>
            <a:endParaRPr lang="en-IQ"/>
          </a:p>
        </p:txBody>
      </p:sp>
      <p:sp>
        <p:nvSpPr>
          <p:cNvPr id="4" name="Footer Placeholder 3">
            <a:extLst>
              <a:ext uri="{FF2B5EF4-FFF2-40B4-BE49-F238E27FC236}">
                <a16:creationId xmlns:a16="http://schemas.microsoft.com/office/drawing/2014/main" id="{8D3EC436-18E5-4317-AE6F-C107DCCF1CCE}"/>
              </a:ext>
            </a:extLst>
          </p:cNvPr>
          <p:cNvSpPr>
            <a:spLocks noGrp="1"/>
          </p:cNvSpPr>
          <p:nvPr>
            <p:ph type="ftr" sz="quarter" idx="11"/>
          </p:nvPr>
        </p:nvSpPr>
        <p:spPr/>
        <p:txBody>
          <a:bodyPr/>
          <a:lstStyle/>
          <a:p>
            <a:endParaRPr lang="en-IQ"/>
          </a:p>
        </p:txBody>
      </p:sp>
      <p:sp>
        <p:nvSpPr>
          <p:cNvPr id="5" name="Slide Number Placeholder 4">
            <a:extLst>
              <a:ext uri="{FF2B5EF4-FFF2-40B4-BE49-F238E27FC236}">
                <a16:creationId xmlns:a16="http://schemas.microsoft.com/office/drawing/2014/main" id="{DC31F9B1-02CB-D7F4-26FC-D35944F5B386}"/>
              </a:ext>
            </a:extLst>
          </p:cNvPr>
          <p:cNvSpPr>
            <a:spLocks noGrp="1"/>
          </p:cNvSpPr>
          <p:nvPr>
            <p:ph type="sldNum" sz="quarter" idx="12"/>
          </p:nvPr>
        </p:nvSpPr>
        <p:spPr/>
        <p:txBody>
          <a:bodyPr/>
          <a:lstStyle/>
          <a:p>
            <a:fld id="{1CD52EAD-0E8D-684D-AB52-B60ECF7DA0AC}" type="slidenum">
              <a:rPr lang="en-IQ" smtClean="0"/>
              <a:t>‹#›</a:t>
            </a:fld>
            <a:endParaRPr lang="en-IQ"/>
          </a:p>
        </p:txBody>
      </p:sp>
    </p:spTree>
    <p:extLst>
      <p:ext uri="{BB962C8B-B14F-4D97-AF65-F5344CB8AC3E}">
        <p14:creationId xmlns:p14="http://schemas.microsoft.com/office/powerpoint/2010/main" val="4169082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969714-3E97-E96D-E529-FC694FA39F4D}"/>
              </a:ext>
            </a:extLst>
          </p:cNvPr>
          <p:cNvSpPr>
            <a:spLocks noGrp="1"/>
          </p:cNvSpPr>
          <p:nvPr>
            <p:ph type="dt" sz="half" idx="10"/>
          </p:nvPr>
        </p:nvSpPr>
        <p:spPr/>
        <p:txBody>
          <a:bodyPr/>
          <a:lstStyle/>
          <a:p>
            <a:fld id="{934C1372-771A-EC43-B32A-2DE3800FE8D4}" type="datetimeFigureOut">
              <a:rPr lang="en-IQ" smtClean="0"/>
              <a:t>05/03/2023</a:t>
            </a:fld>
            <a:endParaRPr lang="en-IQ"/>
          </a:p>
        </p:txBody>
      </p:sp>
      <p:sp>
        <p:nvSpPr>
          <p:cNvPr id="3" name="Footer Placeholder 2">
            <a:extLst>
              <a:ext uri="{FF2B5EF4-FFF2-40B4-BE49-F238E27FC236}">
                <a16:creationId xmlns:a16="http://schemas.microsoft.com/office/drawing/2014/main" id="{A5303370-F7BC-5ABE-D8B3-2DFD036F1C7A}"/>
              </a:ext>
            </a:extLst>
          </p:cNvPr>
          <p:cNvSpPr>
            <a:spLocks noGrp="1"/>
          </p:cNvSpPr>
          <p:nvPr>
            <p:ph type="ftr" sz="quarter" idx="11"/>
          </p:nvPr>
        </p:nvSpPr>
        <p:spPr/>
        <p:txBody>
          <a:bodyPr/>
          <a:lstStyle/>
          <a:p>
            <a:endParaRPr lang="en-IQ"/>
          </a:p>
        </p:txBody>
      </p:sp>
      <p:sp>
        <p:nvSpPr>
          <p:cNvPr id="4" name="Slide Number Placeholder 3">
            <a:extLst>
              <a:ext uri="{FF2B5EF4-FFF2-40B4-BE49-F238E27FC236}">
                <a16:creationId xmlns:a16="http://schemas.microsoft.com/office/drawing/2014/main" id="{F79B0C13-976E-7602-8A5E-778E76865E9F}"/>
              </a:ext>
            </a:extLst>
          </p:cNvPr>
          <p:cNvSpPr>
            <a:spLocks noGrp="1"/>
          </p:cNvSpPr>
          <p:nvPr>
            <p:ph type="sldNum" sz="quarter" idx="12"/>
          </p:nvPr>
        </p:nvSpPr>
        <p:spPr/>
        <p:txBody>
          <a:bodyPr/>
          <a:lstStyle/>
          <a:p>
            <a:fld id="{1CD52EAD-0E8D-684D-AB52-B60ECF7DA0AC}" type="slidenum">
              <a:rPr lang="en-IQ" smtClean="0"/>
              <a:t>‹#›</a:t>
            </a:fld>
            <a:endParaRPr lang="en-IQ"/>
          </a:p>
        </p:txBody>
      </p:sp>
    </p:spTree>
    <p:extLst>
      <p:ext uri="{BB962C8B-B14F-4D97-AF65-F5344CB8AC3E}">
        <p14:creationId xmlns:p14="http://schemas.microsoft.com/office/powerpoint/2010/main" val="1851443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40144-F46F-BD7A-5971-0AF5B2F664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Q"/>
          </a:p>
        </p:txBody>
      </p:sp>
      <p:sp>
        <p:nvSpPr>
          <p:cNvPr id="3" name="Content Placeholder 2">
            <a:extLst>
              <a:ext uri="{FF2B5EF4-FFF2-40B4-BE49-F238E27FC236}">
                <a16:creationId xmlns:a16="http://schemas.microsoft.com/office/drawing/2014/main" id="{B9D924BB-F5AE-2B18-A3D0-FB4C17E85E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Text Placeholder 3">
            <a:extLst>
              <a:ext uri="{FF2B5EF4-FFF2-40B4-BE49-F238E27FC236}">
                <a16:creationId xmlns:a16="http://schemas.microsoft.com/office/drawing/2014/main" id="{6454F7E6-D04C-11A4-A270-4EBF405D0E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180326-B76E-1FD9-B7E4-112253E36E29}"/>
              </a:ext>
            </a:extLst>
          </p:cNvPr>
          <p:cNvSpPr>
            <a:spLocks noGrp="1"/>
          </p:cNvSpPr>
          <p:nvPr>
            <p:ph type="dt" sz="half" idx="10"/>
          </p:nvPr>
        </p:nvSpPr>
        <p:spPr/>
        <p:txBody>
          <a:bodyPr/>
          <a:lstStyle/>
          <a:p>
            <a:fld id="{934C1372-771A-EC43-B32A-2DE3800FE8D4}" type="datetimeFigureOut">
              <a:rPr lang="en-IQ" smtClean="0"/>
              <a:t>05/03/2023</a:t>
            </a:fld>
            <a:endParaRPr lang="en-IQ"/>
          </a:p>
        </p:txBody>
      </p:sp>
      <p:sp>
        <p:nvSpPr>
          <p:cNvPr id="6" name="Footer Placeholder 5">
            <a:extLst>
              <a:ext uri="{FF2B5EF4-FFF2-40B4-BE49-F238E27FC236}">
                <a16:creationId xmlns:a16="http://schemas.microsoft.com/office/drawing/2014/main" id="{8022ED6C-7FF5-2CC4-E537-4BE12FE9A501}"/>
              </a:ext>
            </a:extLst>
          </p:cNvPr>
          <p:cNvSpPr>
            <a:spLocks noGrp="1"/>
          </p:cNvSpPr>
          <p:nvPr>
            <p:ph type="ftr" sz="quarter" idx="11"/>
          </p:nvPr>
        </p:nvSpPr>
        <p:spPr/>
        <p:txBody>
          <a:bodyPr/>
          <a:lstStyle/>
          <a:p>
            <a:endParaRPr lang="en-IQ"/>
          </a:p>
        </p:txBody>
      </p:sp>
      <p:sp>
        <p:nvSpPr>
          <p:cNvPr id="7" name="Slide Number Placeholder 6">
            <a:extLst>
              <a:ext uri="{FF2B5EF4-FFF2-40B4-BE49-F238E27FC236}">
                <a16:creationId xmlns:a16="http://schemas.microsoft.com/office/drawing/2014/main" id="{73CE601D-2692-6112-398E-A1B5F885014C}"/>
              </a:ext>
            </a:extLst>
          </p:cNvPr>
          <p:cNvSpPr>
            <a:spLocks noGrp="1"/>
          </p:cNvSpPr>
          <p:nvPr>
            <p:ph type="sldNum" sz="quarter" idx="12"/>
          </p:nvPr>
        </p:nvSpPr>
        <p:spPr/>
        <p:txBody>
          <a:bodyPr/>
          <a:lstStyle/>
          <a:p>
            <a:fld id="{1CD52EAD-0E8D-684D-AB52-B60ECF7DA0AC}" type="slidenum">
              <a:rPr lang="en-IQ" smtClean="0"/>
              <a:t>‹#›</a:t>
            </a:fld>
            <a:endParaRPr lang="en-IQ"/>
          </a:p>
        </p:txBody>
      </p:sp>
    </p:spTree>
    <p:extLst>
      <p:ext uri="{BB962C8B-B14F-4D97-AF65-F5344CB8AC3E}">
        <p14:creationId xmlns:p14="http://schemas.microsoft.com/office/powerpoint/2010/main" val="1492359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1E121-78E6-C5E3-0662-E99D421F2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Q"/>
          </a:p>
        </p:txBody>
      </p:sp>
      <p:sp>
        <p:nvSpPr>
          <p:cNvPr id="3" name="Picture Placeholder 2">
            <a:extLst>
              <a:ext uri="{FF2B5EF4-FFF2-40B4-BE49-F238E27FC236}">
                <a16:creationId xmlns:a16="http://schemas.microsoft.com/office/drawing/2014/main" id="{0FC88996-E2C3-D280-28CF-D5C77EF995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Q"/>
          </a:p>
        </p:txBody>
      </p:sp>
      <p:sp>
        <p:nvSpPr>
          <p:cNvPr id="4" name="Text Placeholder 3">
            <a:extLst>
              <a:ext uri="{FF2B5EF4-FFF2-40B4-BE49-F238E27FC236}">
                <a16:creationId xmlns:a16="http://schemas.microsoft.com/office/drawing/2014/main" id="{FE449686-C029-B7D2-D0A5-764E8A5942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CC79DC-34F8-C39B-1AFC-33DE9D3E2D16}"/>
              </a:ext>
            </a:extLst>
          </p:cNvPr>
          <p:cNvSpPr>
            <a:spLocks noGrp="1"/>
          </p:cNvSpPr>
          <p:nvPr>
            <p:ph type="dt" sz="half" idx="10"/>
          </p:nvPr>
        </p:nvSpPr>
        <p:spPr/>
        <p:txBody>
          <a:bodyPr/>
          <a:lstStyle/>
          <a:p>
            <a:fld id="{934C1372-771A-EC43-B32A-2DE3800FE8D4}" type="datetimeFigureOut">
              <a:rPr lang="en-IQ" smtClean="0"/>
              <a:t>05/03/2023</a:t>
            </a:fld>
            <a:endParaRPr lang="en-IQ"/>
          </a:p>
        </p:txBody>
      </p:sp>
      <p:sp>
        <p:nvSpPr>
          <p:cNvPr id="6" name="Footer Placeholder 5">
            <a:extLst>
              <a:ext uri="{FF2B5EF4-FFF2-40B4-BE49-F238E27FC236}">
                <a16:creationId xmlns:a16="http://schemas.microsoft.com/office/drawing/2014/main" id="{80A22CC3-DF95-651C-1634-DBE6F4F63E7D}"/>
              </a:ext>
            </a:extLst>
          </p:cNvPr>
          <p:cNvSpPr>
            <a:spLocks noGrp="1"/>
          </p:cNvSpPr>
          <p:nvPr>
            <p:ph type="ftr" sz="quarter" idx="11"/>
          </p:nvPr>
        </p:nvSpPr>
        <p:spPr/>
        <p:txBody>
          <a:bodyPr/>
          <a:lstStyle/>
          <a:p>
            <a:endParaRPr lang="en-IQ"/>
          </a:p>
        </p:txBody>
      </p:sp>
      <p:sp>
        <p:nvSpPr>
          <p:cNvPr id="7" name="Slide Number Placeholder 6">
            <a:extLst>
              <a:ext uri="{FF2B5EF4-FFF2-40B4-BE49-F238E27FC236}">
                <a16:creationId xmlns:a16="http://schemas.microsoft.com/office/drawing/2014/main" id="{BDB5ACA9-B7CB-1B8B-6C33-AF4EBEE9F79C}"/>
              </a:ext>
            </a:extLst>
          </p:cNvPr>
          <p:cNvSpPr>
            <a:spLocks noGrp="1"/>
          </p:cNvSpPr>
          <p:nvPr>
            <p:ph type="sldNum" sz="quarter" idx="12"/>
          </p:nvPr>
        </p:nvSpPr>
        <p:spPr/>
        <p:txBody>
          <a:bodyPr/>
          <a:lstStyle/>
          <a:p>
            <a:fld id="{1CD52EAD-0E8D-684D-AB52-B60ECF7DA0AC}" type="slidenum">
              <a:rPr lang="en-IQ" smtClean="0"/>
              <a:t>‹#›</a:t>
            </a:fld>
            <a:endParaRPr lang="en-IQ"/>
          </a:p>
        </p:txBody>
      </p:sp>
    </p:spTree>
    <p:extLst>
      <p:ext uri="{BB962C8B-B14F-4D97-AF65-F5344CB8AC3E}">
        <p14:creationId xmlns:p14="http://schemas.microsoft.com/office/powerpoint/2010/main" val="4096689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BF6C94-372F-2B03-D9E2-9619C76219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Q"/>
          </a:p>
        </p:txBody>
      </p:sp>
      <p:sp>
        <p:nvSpPr>
          <p:cNvPr id="3" name="Text Placeholder 2">
            <a:extLst>
              <a:ext uri="{FF2B5EF4-FFF2-40B4-BE49-F238E27FC236}">
                <a16:creationId xmlns:a16="http://schemas.microsoft.com/office/drawing/2014/main" id="{529257FA-8759-667C-0BE9-065BD4C506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91435B04-648C-AE16-7493-DA45B4DC4B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4C1372-771A-EC43-B32A-2DE3800FE8D4}" type="datetimeFigureOut">
              <a:rPr lang="en-IQ" smtClean="0"/>
              <a:t>05/03/2023</a:t>
            </a:fld>
            <a:endParaRPr lang="en-IQ"/>
          </a:p>
        </p:txBody>
      </p:sp>
      <p:sp>
        <p:nvSpPr>
          <p:cNvPr id="5" name="Footer Placeholder 4">
            <a:extLst>
              <a:ext uri="{FF2B5EF4-FFF2-40B4-BE49-F238E27FC236}">
                <a16:creationId xmlns:a16="http://schemas.microsoft.com/office/drawing/2014/main" id="{6E943949-04EF-3BA4-1B7E-ECDD1F8553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Q"/>
          </a:p>
        </p:txBody>
      </p:sp>
      <p:sp>
        <p:nvSpPr>
          <p:cNvPr id="6" name="Slide Number Placeholder 5">
            <a:extLst>
              <a:ext uri="{FF2B5EF4-FFF2-40B4-BE49-F238E27FC236}">
                <a16:creationId xmlns:a16="http://schemas.microsoft.com/office/drawing/2014/main" id="{6A96FF74-65D4-04F5-EBA4-D554D6981F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D52EAD-0E8D-684D-AB52-B60ECF7DA0AC}" type="slidenum">
              <a:rPr lang="en-IQ" smtClean="0"/>
              <a:t>‹#›</a:t>
            </a:fld>
            <a:endParaRPr lang="en-IQ"/>
          </a:p>
        </p:txBody>
      </p:sp>
    </p:spTree>
    <p:extLst>
      <p:ext uri="{BB962C8B-B14F-4D97-AF65-F5344CB8AC3E}">
        <p14:creationId xmlns:p14="http://schemas.microsoft.com/office/powerpoint/2010/main" val="1146670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hyperlink" Target="mailto:Mohammed.rasul@tiu.edu.iq"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S System - TIU">
            <a:extLst>
              <a:ext uri="{FF2B5EF4-FFF2-40B4-BE49-F238E27FC236}">
                <a16:creationId xmlns:a16="http://schemas.microsoft.com/office/drawing/2014/main" id="{9EDEDDFE-C204-F0F5-9E18-CA50F89419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2812" y="-156121"/>
            <a:ext cx="2389188" cy="21507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E715FA1-D100-2D0F-938C-AC8F3A3D50D3}"/>
              </a:ext>
            </a:extLst>
          </p:cNvPr>
          <p:cNvSpPr txBox="1"/>
          <p:nvPr/>
        </p:nvSpPr>
        <p:spPr>
          <a:xfrm>
            <a:off x="174190" y="460643"/>
            <a:ext cx="6327823" cy="1323439"/>
          </a:xfrm>
          <a:prstGeom prst="rect">
            <a:avLst/>
          </a:prstGeom>
          <a:noFill/>
        </p:spPr>
        <p:txBody>
          <a:bodyPr wrap="none" rtlCol="0">
            <a:spAutoFit/>
          </a:bodyPr>
          <a:lstStyle/>
          <a:p>
            <a:r>
              <a:rPr lang="en-IQ" sz="4000" b="1" dirty="0">
                <a:solidFill>
                  <a:srgbClr val="C00000"/>
                </a:solidFill>
              </a:rPr>
              <a:t>Faculty of Pharmacy </a:t>
            </a:r>
          </a:p>
          <a:p>
            <a:r>
              <a:rPr lang="en-IQ" sz="4000" b="1" dirty="0">
                <a:solidFill>
                  <a:srgbClr val="C00000"/>
                </a:solidFill>
              </a:rPr>
              <a:t>Tishk Internationl University </a:t>
            </a:r>
          </a:p>
        </p:txBody>
      </p:sp>
      <p:sp>
        <p:nvSpPr>
          <p:cNvPr id="7" name="Hexagon 6">
            <a:extLst>
              <a:ext uri="{FF2B5EF4-FFF2-40B4-BE49-F238E27FC236}">
                <a16:creationId xmlns:a16="http://schemas.microsoft.com/office/drawing/2014/main" id="{93A434F6-661D-B5F0-7167-69A66F1292B4}"/>
              </a:ext>
            </a:extLst>
          </p:cNvPr>
          <p:cNvSpPr/>
          <p:nvPr/>
        </p:nvSpPr>
        <p:spPr>
          <a:xfrm>
            <a:off x="2899677" y="3927360"/>
            <a:ext cx="6903135" cy="952433"/>
          </a:xfrm>
          <a:prstGeom prst="hexagon">
            <a:avLst>
              <a:gd name="adj" fmla="val 16001"/>
              <a:gd name="vf" fmla="val 115470"/>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4</a:t>
            </a:r>
            <a:r>
              <a:rPr lang="en-US" sz="2800" b="1" baseline="30000" dirty="0">
                <a:solidFill>
                  <a:schemeClr val="tx1"/>
                </a:solidFill>
              </a:rPr>
              <a:t>th</a:t>
            </a:r>
            <a:r>
              <a:rPr lang="en-US" sz="2800" b="1" dirty="0">
                <a:solidFill>
                  <a:schemeClr val="tx1"/>
                </a:solidFill>
              </a:rPr>
              <a:t> lecture; Nutritional Biochemistry  </a:t>
            </a:r>
          </a:p>
        </p:txBody>
      </p:sp>
      <p:sp>
        <p:nvSpPr>
          <p:cNvPr id="9" name="Rounded Rectangle 8">
            <a:extLst>
              <a:ext uri="{FF2B5EF4-FFF2-40B4-BE49-F238E27FC236}">
                <a16:creationId xmlns:a16="http://schemas.microsoft.com/office/drawing/2014/main" id="{907F21C1-D6BF-2673-6889-3A6D383324D5}"/>
              </a:ext>
            </a:extLst>
          </p:cNvPr>
          <p:cNvSpPr/>
          <p:nvPr/>
        </p:nvSpPr>
        <p:spPr>
          <a:xfrm>
            <a:off x="1370245" y="2099429"/>
            <a:ext cx="9770301" cy="1929008"/>
          </a:xfrm>
          <a:prstGeom prst="roundRect">
            <a:avLst/>
          </a:prstGeom>
          <a:solidFill>
            <a:schemeClr val="accent5">
              <a:lumMod val="20000"/>
              <a:lumOff val="8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800" b="1" dirty="0"/>
              <a:t>Energy Homeostasis</a:t>
            </a:r>
            <a:endParaRPr lang="en-IQ" sz="4800" b="1" dirty="0"/>
          </a:p>
        </p:txBody>
      </p:sp>
      <p:sp>
        <p:nvSpPr>
          <p:cNvPr id="6" name="Pentagon 5">
            <a:extLst>
              <a:ext uri="{FF2B5EF4-FFF2-40B4-BE49-F238E27FC236}">
                <a16:creationId xmlns:a16="http://schemas.microsoft.com/office/drawing/2014/main" id="{E0E20C27-0DDF-AD12-96F2-10FFEC886B0E}"/>
              </a:ext>
            </a:extLst>
          </p:cNvPr>
          <p:cNvSpPr/>
          <p:nvPr/>
        </p:nvSpPr>
        <p:spPr>
          <a:xfrm>
            <a:off x="677562" y="6231512"/>
            <a:ext cx="10836876" cy="45719"/>
          </a:xfrm>
          <a:prstGeom prst="homePlate">
            <a:avLst>
              <a:gd name="adj" fmla="val 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Q"/>
          </a:p>
        </p:txBody>
      </p:sp>
      <p:sp>
        <p:nvSpPr>
          <p:cNvPr id="11" name="TextBox 10">
            <a:extLst>
              <a:ext uri="{FF2B5EF4-FFF2-40B4-BE49-F238E27FC236}">
                <a16:creationId xmlns:a16="http://schemas.microsoft.com/office/drawing/2014/main" id="{1F012BC3-EA24-D8C9-FB9D-EB90F7A5620B}"/>
              </a:ext>
            </a:extLst>
          </p:cNvPr>
          <p:cNvSpPr txBox="1"/>
          <p:nvPr/>
        </p:nvSpPr>
        <p:spPr>
          <a:xfrm>
            <a:off x="677562" y="5731151"/>
            <a:ext cx="2985113" cy="523220"/>
          </a:xfrm>
          <a:prstGeom prst="rect">
            <a:avLst/>
          </a:prstGeom>
          <a:noFill/>
        </p:spPr>
        <p:txBody>
          <a:bodyPr wrap="none" rtlCol="0">
            <a:spAutoFit/>
          </a:bodyPr>
          <a:lstStyle/>
          <a:p>
            <a:r>
              <a:rPr lang="en-IQ" sz="2800" b="1" dirty="0"/>
              <a:t>Mohammed Rasul </a:t>
            </a:r>
          </a:p>
        </p:txBody>
      </p:sp>
      <p:sp>
        <p:nvSpPr>
          <p:cNvPr id="13" name="TextBox 12">
            <a:extLst>
              <a:ext uri="{FF2B5EF4-FFF2-40B4-BE49-F238E27FC236}">
                <a16:creationId xmlns:a16="http://schemas.microsoft.com/office/drawing/2014/main" id="{1BB074C2-7EC3-7F42-1A42-D1F4D7063FBB}"/>
              </a:ext>
            </a:extLst>
          </p:cNvPr>
          <p:cNvSpPr txBox="1"/>
          <p:nvPr/>
        </p:nvSpPr>
        <p:spPr>
          <a:xfrm>
            <a:off x="677562" y="6312438"/>
            <a:ext cx="4444230" cy="369332"/>
          </a:xfrm>
          <a:prstGeom prst="rect">
            <a:avLst/>
          </a:prstGeom>
          <a:noFill/>
        </p:spPr>
        <p:txBody>
          <a:bodyPr wrap="none" rtlCol="0">
            <a:spAutoFit/>
          </a:bodyPr>
          <a:lstStyle/>
          <a:p>
            <a:r>
              <a:rPr lang="en-IQ" b="1" dirty="0"/>
              <a:t>Assistant Lecturer |MSc. Biomedical Science</a:t>
            </a:r>
          </a:p>
        </p:txBody>
      </p:sp>
      <p:sp>
        <p:nvSpPr>
          <p:cNvPr id="2" name="TextBox 1">
            <a:extLst>
              <a:ext uri="{FF2B5EF4-FFF2-40B4-BE49-F238E27FC236}">
                <a16:creationId xmlns:a16="http://schemas.microsoft.com/office/drawing/2014/main" id="{C52BF36C-E7D1-1867-B7A4-289A530B1779}"/>
              </a:ext>
            </a:extLst>
          </p:cNvPr>
          <p:cNvSpPr txBox="1"/>
          <p:nvPr/>
        </p:nvSpPr>
        <p:spPr>
          <a:xfrm>
            <a:off x="8499832" y="6344842"/>
            <a:ext cx="3324500" cy="400110"/>
          </a:xfrm>
          <a:prstGeom prst="rect">
            <a:avLst/>
          </a:prstGeom>
          <a:noFill/>
        </p:spPr>
        <p:txBody>
          <a:bodyPr wrap="none" rtlCol="0">
            <a:spAutoFit/>
          </a:bodyPr>
          <a:lstStyle/>
          <a:p>
            <a:r>
              <a:rPr lang="en-US" sz="2000" dirty="0">
                <a:hlinkClick r:id="rId4"/>
              </a:rPr>
              <a:t>M</a:t>
            </a:r>
            <a:r>
              <a:rPr lang="en-IQ" sz="2000" dirty="0">
                <a:hlinkClick r:id="rId4"/>
              </a:rPr>
              <a:t>ohammed.rasul@tiu.edu.iq</a:t>
            </a:r>
            <a:r>
              <a:rPr lang="en-IQ" sz="2000" dirty="0"/>
              <a:t> </a:t>
            </a:r>
          </a:p>
        </p:txBody>
      </p:sp>
      <p:pic>
        <p:nvPicPr>
          <p:cNvPr id="5" name="Graphic 4" descr="Envelope with solid fill">
            <a:extLst>
              <a:ext uri="{FF2B5EF4-FFF2-40B4-BE49-F238E27FC236}">
                <a16:creationId xmlns:a16="http://schemas.microsoft.com/office/drawing/2014/main" id="{A7E32DFF-4E40-1E74-6816-141BEBA3B9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03839" y="6231512"/>
            <a:ext cx="595993" cy="595993"/>
          </a:xfrm>
          <a:prstGeom prst="rect">
            <a:avLst/>
          </a:prstGeom>
        </p:spPr>
      </p:pic>
    </p:spTree>
    <p:extLst>
      <p:ext uri="{BB962C8B-B14F-4D97-AF65-F5344CB8AC3E}">
        <p14:creationId xmlns:p14="http://schemas.microsoft.com/office/powerpoint/2010/main" val="1901022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E8FA7-60E6-E38C-4F56-32C19808A4A7}"/>
              </a:ext>
            </a:extLst>
          </p:cNvPr>
          <p:cNvSpPr>
            <a:spLocks noGrp="1"/>
          </p:cNvSpPr>
          <p:nvPr>
            <p:ph type="title"/>
          </p:nvPr>
        </p:nvSpPr>
        <p:spPr/>
        <p:txBody>
          <a:bodyPr>
            <a:normAutofit/>
          </a:bodyPr>
          <a:lstStyle/>
          <a:p>
            <a:r>
              <a:rPr lang="en-US" b="1" dirty="0">
                <a:effectLst/>
                <a:latin typeface="Inter"/>
              </a:rPr>
              <a:t>Food intake- Terminology </a:t>
            </a:r>
            <a:endParaRPr lang="en-IQ" dirty="0"/>
          </a:p>
        </p:txBody>
      </p:sp>
      <p:sp>
        <p:nvSpPr>
          <p:cNvPr id="3" name="Content Placeholder 2">
            <a:extLst>
              <a:ext uri="{FF2B5EF4-FFF2-40B4-BE49-F238E27FC236}">
                <a16:creationId xmlns:a16="http://schemas.microsoft.com/office/drawing/2014/main" id="{8B81C647-2EDC-8B6B-8B25-B5029B8A787B}"/>
              </a:ext>
            </a:extLst>
          </p:cNvPr>
          <p:cNvSpPr>
            <a:spLocks noGrp="1"/>
          </p:cNvSpPr>
          <p:nvPr>
            <p:ph idx="1"/>
          </p:nvPr>
        </p:nvSpPr>
        <p:spPr>
          <a:xfrm>
            <a:off x="188843" y="1646654"/>
            <a:ext cx="10515600" cy="5211346"/>
          </a:xfrm>
        </p:spPr>
        <p:txBody>
          <a:bodyPr>
            <a:normAutofit/>
          </a:bodyPr>
          <a:lstStyle/>
          <a:p>
            <a:r>
              <a:rPr lang="en-US" b="1" i="0" dirty="0">
                <a:solidFill>
                  <a:srgbClr val="C00000"/>
                </a:solidFill>
                <a:effectLst/>
                <a:latin typeface="Inter"/>
              </a:rPr>
              <a:t>Hunger</a:t>
            </a:r>
            <a:r>
              <a:rPr lang="en-US" b="0" i="0" dirty="0">
                <a:solidFill>
                  <a:srgbClr val="454545"/>
                </a:solidFill>
                <a:effectLst/>
                <a:latin typeface="Inter"/>
              </a:rPr>
              <a:t> is defined as the </a:t>
            </a:r>
            <a:r>
              <a:rPr lang="en-US" b="1" i="0" dirty="0">
                <a:solidFill>
                  <a:srgbClr val="454545"/>
                </a:solidFill>
                <a:effectLst/>
                <a:latin typeface="Inter"/>
              </a:rPr>
              <a:t>uncomfortable sensation caused by a lack of food that makes people look for food</a:t>
            </a:r>
            <a:r>
              <a:rPr lang="en-US" b="0" i="0" dirty="0">
                <a:solidFill>
                  <a:srgbClr val="454545"/>
                </a:solidFill>
                <a:effectLst/>
                <a:latin typeface="Inter"/>
              </a:rPr>
              <a:t>. </a:t>
            </a:r>
          </a:p>
          <a:p>
            <a:r>
              <a:rPr lang="en-US" b="1" i="0" dirty="0">
                <a:solidFill>
                  <a:srgbClr val="C00000"/>
                </a:solidFill>
                <a:effectLst/>
                <a:latin typeface="Inter"/>
              </a:rPr>
              <a:t>Appetite</a:t>
            </a:r>
            <a:r>
              <a:rPr lang="en-US" b="0" i="0" dirty="0">
                <a:solidFill>
                  <a:srgbClr val="454545"/>
                </a:solidFill>
                <a:effectLst/>
                <a:latin typeface="Inter"/>
              </a:rPr>
              <a:t> is the </a:t>
            </a:r>
            <a:r>
              <a:rPr lang="en-US" b="1" i="0" dirty="0">
                <a:solidFill>
                  <a:srgbClr val="454545"/>
                </a:solidFill>
                <a:effectLst/>
                <a:latin typeface="Inter"/>
              </a:rPr>
              <a:t>integrated response to the sight, smell, thought, or taste of food </a:t>
            </a:r>
            <a:r>
              <a:rPr lang="en-US" b="0" i="0" dirty="0">
                <a:solidFill>
                  <a:srgbClr val="454545"/>
                </a:solidFill>
                <a:effectLst/>
                <a:latin typeface="Inter"/>
              </a:rPr>
              <a:t>that triggers eating. </a:t>
            </a:r>
          </a:p>
          <a:p>
            <a:r>
              <a:rPr lang="en-US" b="0" i="0" dirty="0">
                <a:solidFill>
                  <a:srgbClr val="454545"/>
                </a:solidFill>
                <a:effectLst/>
                <a:latin typeface="Inter"/>
              </a:rPr>
              <a:t>Sometimes appetite is driven by hunger, but often it is due to cravings, habits, the availability of food, boredom, or other social and emotional factors. </a:t>
            </a:r>
          </a:p>
          <a:p>
            <a:r>
              <a:rPr lang="en-US" b="1" i="0" dirty="0">
                <a:solidFill>
                  <a:srgbClr val="454545"/>
                </a:solidFill>
                <a:effectLst/>
                <a:latin typeface="Inter"/>
              </a:rPr>
              <a:t>Hunger is a very dominant sensation that impairs a person’s ability to focus on other tasks</a:t>
            </a:r>
            <a:r>
              <a:rPr lang="en-US" b="0" i="0" dirty="0">
                <a:solidFill>
                  <a:srgbClr val="454545"/>
                </a:solidFill>
                <a:effectLst/>
                <a:latin typeface="Inter"/>
              </a:rPr>
              <a:t>. </a:t>
            </a:r>
          </a:p>
        </p:txBody>
      </p:sp>
    </p:spTree>
    <p:extLst>
      <p:ext uri="{BB962C8B-B14F-4D97-AF65-F5344CB8AC3E}">
        <p14:creationId xmlns:p14="http://schemas.microsoft.com/office/powerpoint/2010/main" val="293135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604E7-B204-604A-F239-0D08975E76B4}"/>
              </a:ext>
            </a:extLst>
          </p:cNvPr>
          <p:cNvSpPr>
            <a:spLocks noGrp="1"/>
          </p:cNvSpPr>
          <p:nvPr>
            <p:ph type="title"/>
          </p:nvPr>
        </p:nvSpPr>
        <p:spPr/>
        <p:txBody>
          <a:bodyPr/>
          <a:lstStyle/>
          <a:p>
            <a:endParaRPr lang="en-IQ"/>
          </a:p>
        </p:txBody>
      </p:sp>
      <p:sp>
        <p:nvSpPr>
          <p:cNvPr id="3" name="Content Placeholder 2">
            <a:extLst>
              <a:ext uri="{FF2B5EF4-FFF2-40B4-BE49-F238E27FC236}">
                <a16:creationId xmlns:a16="http://schemas.microsoft.com/office/drawing/2014/main" id="{19E5E29E-9E1D-8F3F-D0C3-85AD7FD577B6}"/>
              </a:ext>
            </a:extLst>
          </p:cNvPr>
          <p:cNvSpPr>
            <a:spLocks noGrp="1"/>
          </p:cNvSpPr>
          <p:nvPr>
            <p:ph idx="1"/>
          </p:nvPr>
        </p:nvSpPr>
        <p:spPr>
          <a:xfrm>
            <a:off x="188843" y="1646654"/>
            <a:ext cx="5651500" cy="4351338"/>
          </a:xfrm>
        </p:spPr>
        <p:txBody>
          <a:bodyPr/>
          <a:lstStyle/>
          <a:p>
            <a:r>
              <a:rPr lang="en-US" b="0" i="0" dirty="0">
                <a:solidFill>
                  <a:srgbClr val="454545"/>
                </a:solidFill>
                <a:effectLst/>
                <a:latin typeface="Inter"/>
              </a:rPr>
              <a:t>People can have an appetite without being hungry. Otherwise, nobody would order anything from the dessert menu!</a:t>
            </a:r>
          </a:p>
          <a:p>
            <a:r>
              <a:rPr lang="en-US" b="0" i="0" dirty="0">
                <a:solidFill>
                  <a:srgbClr val="454545"/>
                </a:solidFill>
                <a:effectLst/>
                <a:latin typeface="Inter"/>
              </a:rPr>
              <a:t> You can also have no appetite for food even though you are hungry, which may happen in a stressful situation or during an illness.</a:t>
            </a:r>
            <a:endParaRPr lang="en-IQ" dirty="0"/>
          </a:p>
          <a:p>
            <a:endParaRPr lang="en-IQ" dirty="0"/>
          </a:p>
        </p:txBody>
      </p:sp>
      <p:pic>
        <p:nvPicPr>
          <p:cNvPr id="8" name="Picture 7" descr="Shape, circle&#10;&#10;Description automatically generated">
            <a:extLst>
              <a:ext uri="{FF2B5EF4-FFF2-40B4-BE49-F238E27FC236}">
                <a16:creationId xmlns:a16="http://schemas.microsoft.com/office/drawing/2014/main" id="{4CE2F730-47C1-1F03-C324-896AFB6BB68D}"/>
              </a:ext>
            </a:extLst>
          </p:cNvPr>
          <p:cNvPicPr>
            <a:picLocks noChangeAspect="1"/>
          </p:cNvPicPr>
          <p:nvPr/>
        </p:nvPicPr>
        <p:blipFill>
          <a:blip r:embed="rId2"/>
          <a:stretch>
            <a:fillRect/>
          </a:stretch>
        </p:blipFill>
        <p:spPr>
          <a:xfrm>
            <a:off x="6351657" y="1783973"/>
            <a:ext cx="5651500" cy="4076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1586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4134F-283D-5F56-0959-39417D384C7E}"/>
              </a:ext>
            </a:extLst>
          </p:cNvPr>
          <p:cNvSpPr>
            <a:spLocks noGrp="1"/>
          </p:cNvSpPr>
          <p:nvPr>
            <p:ph type="title"/>
          </p:nvPr>
        </p:nvSpPr>
        <p:spPr/>
        <p:txBody>
          <a:bodyPr/>
          <a:lstStyle/>
          <a:p>
            <a:r>
              <a:rPr lang="en-US" dirty="0">
                <a:solidFill>
                  <a:srgbClr val="454545"/>
                </a:solidFill>
                <a:latin typeface="Inter"/>
              </a:rPr>
              <a:t>Satiation and satiety</a:t>
            </a:r>
            <a:endParaRPr lang="en-IQ" dirty="0"/>
          </a:p>
        </p:txBody>
      </p:sp>
      <p:sp>
        <p:nvSpPr>
          <p:cNvPr id="3" name="Content Placeholder 2">
            <a:extLst>
              <a:ext uri="{FF2B5EF4-FFF2-40B4-BE49-F238E27FC236}">
                <a16:creationId xmlns:a16="http://schemas.microsoft.com/office/drawing/2014/main" id="{33D57F74-4853-E744-D049-2FCBC725B2C7}"/>
              </a:ext>
            </a:extLst>
          </p:cNvPr>
          <p:cNvSpPr>
            <a:spLocks noGrp="1"/>
          </p:cNvSpPr>
          <p:nvPr>
            <p:ph idx="1"/>
          </p:nvPr>
        </p:nvSpPr>
        <p:spPr>
          <a:xfrm>
            <a:off x="188843" y="1507067"/>
            <a:ext cx="6482890" cy="5350933"/>
          </a:xfrm>
        </p:spPr>
        <p:txBody>
          <a:bodyPr>
            <a:normAutofit fontScale="92500" lnSpcReduction="20000"/>
          </a:bodyPr>
          <a:lstStyle/>
          <a:p>
            <a:r>
              <a:rPr lang="en-US" b="1" i="0" dirty="0">
                <a:solidFill>
                  <a:srgbClr val="C00000"/>
                </a:solidFill>
                <a:effectLst/>
                <a:latin typeface="Inter"/>
              </a:rPr>
              <a:t>Satiation</a:t>
            </a:r>
            <a:r>
              <a:rPr lang="en-US" b="0" i="0" dirty="0">
                <a:solidFill>
                  <a:srgbClr val="454545"/>
                </a:solidFill>
                <a:effectLst/>
                <a:latin typeface="Inter"/>
              </a:rPr>
              <a:t> is often defined as the feeling of satisfaction and fullness that occurs during a meal and that makes you </a:t>
            </a:r>
            <a:r>
              <a:rPr lang="en-US" b="1" i="0" dirty="0">
                <a:solidFill>
                  <a:srgbClr val="454545"/>
                </a:solidFill>
                <a:effectLst/>
                <a:latin typeface="Inter"/>
              </a:rPr>
              <a:t>stop eating</a:t>
            </a:r>
            <a:r>
              <a:rPr lang="en-US" b="0" i="0" dirty="0">
                <a:solidFill>
                  <a:srgbClr val="454545"/>
                </a:solidFill>
                <a:effectLst/>
                <a:latin typeface="Inter"/>
              </a:rPr>
              <a:t>. </a:t>
            </a:r>
            <a:r>
              <a:rPr lang="en-US" b="0" i="0" dirty="0">
                <a:solidFill>
                  <a:srgbClr val="454545"/>
                </a:solidFill>
                <a:effectLst/>
                <a:highlight>
                  <a:srgbClr val="FFFF00"/>
                </a:highlight>
                <a:latin typeface="Inter"/>
              </a:rPr>
              <a:t>Satiation determines how much food is consumed during a meal.</a:t>
            </a:r>
          </a:p>
          <a:p>
            <a:r>
              <a:rPr lang="en-US" b="0" i="0" dirty="0">
                <a:solidFill>
                  <a:srgbClr val="454545"/>
                </a:solidFill>
                <a:effectLst/>
                <a:latin typeface="Inter"/>
              </a:rPr>
              <a:t> It is your immediate reaction to the ingestion of food: the drive that causes you to stop eating. Satiety is defined as the feeling of satisfaction that </a:t>
            </a:r>
            <a:r>
              <a:rPr lang="en-US" b="1" i="0" dirty="0">
                <a:solidFill>
                  <a:srgbClr val="454545"/>
                </a:solidFill>
                <a:effectLst/>
                <a:latin typeface="Inter"/>
              </a:rPr>
              <a:t>occurs after a meal</a:t>
            </a:r>
            <a:r>
              <a:rPr lang="en-US" b="0" i="0" dirty="0">
                <a:solidFill>
                  <a:srgbClr val="454545"/>
                </a:solidFill>
                <a:effectLst/>
                <a:latin typeface="Inter"/>
              </a:rPr>
              <a:t> and </a:t>
            </a:r>
            <a:r>
              <a:rPr lang="en-US" b="0" i="0" dirty="0">
                <a:solidFill>
                  <a:srgbClr val="454545"/>
                </a:solidFill>
                <a:effectLst/>
                <a:highlight>
                  <a:srgbClr val="FFFF00"/>
                </a:highlight>
                <a:latin typeface="Inter"/>
              </a:rPr>
              <a:t>prevents you from eating until the next meal</a:t>
            </a:r>
            <a:r>
              <a:rPr lang="en-US" b="0" i="0" dirty="0">
                <a:solidFill>
                  <a:srgbClr val="454545"/>
                </a:solidFill>
                <a:effectLst/>
                <a:latin typeface="Inter"/>
              </a:rPr>
              <a:t>. </a:t>
            </a:r>
          </a:p>
          <a:p>
            <a:r>
              <a:rPr lang="en-US" b="1" i="0" dirty="0">
                <a:solidFill>
                  <a:srgbClr val="C00000"/>
                </a:solidFill>
                <a:effectLst/>
                <a:latin typeface="Inter"/>
              </a:rPr>
              <a:t>Satiety determines how much time passes between meals. </a:t>
            </a:r>
            <a:r>
              <a:rPr lang="en-US" b="0" i="0" dirty="0">
                <a:solidFill>
                  <a:srgbClr val="454545"/>
                </a:solidFill>
                <a:effectLst/>
                <a:latin typeface="Inter"/>
              </a:rPr>
              <a:t>Please note that the distinction between satiation and satiety is not necessarily maintained in normal (colloquial) language and the two terms are often used interchangeably.</a:t>
            </a:r>
            <a:endParaRPr lang="en-IQ" dirty="0"/>
          </a:p>
        </p:txBody>
      </p:sp>
      <p:pic>
        <p:nvPicPr>
          <p:cNvPr id="5122" name="Picture 2" descr="Ted ⚡️ Naiman on Twitter: &quot;@janvyjidak @raphaels7 @BiggestComeback  @DoctorTro @BrianLenzkes Satiety implies a longer time scale than satiation,  and is therefore much more important. Volumetrics increase satiation, thus  the broccoli trick for">
            <a:extLst>
              <a:ext uri="{FF2B5EF4-FFF2-40B4-BE49-F238E27FC236}">
                <a16:creationId xmlns:a16="http://schemas.microsoft.com/office/drawing/2014/main" id="{6FD1990F-3B5D-F9A9-D91B-28BD920075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361" r="3799"/>
          <a:stretch/>
        </p:blipFill>
        <p:spPr bwMode="auto">
          <a:xfrm>
            <a:off x="6773779" y="2544680"/>
            <a:ext cx="4944088" cy="28612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5727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FBB4-DA3B-9C1B-9B24-30411E5EFD4F}"/>
              </a:ext>
            </a:extLst>
          </p:cNvPr>
          <p:cNvSpPr>
            <a:spLocks noGrp="1"/>
          </p:cNvSpPr>
          <p:nvPr>
            <p:ph type="title"/>
          </p:nvPr>
        </p:nvSpPr>
        <p:spPr/>
        <p:txBody>
          <a:bodyPr/>
          <a:lstStyle/>
          <a:p>
            <a:endParaRPr lang="en-IQ"/>
          </a:p>
        </p:txBody>
      </p:sp>
      <p:sp>
        <p:nvSpPr>
          <p:cNvPr id="3" name="Content Placeholder 2">
            <a:extLst>
              <a:ext uri="{FF2B5EF4-FFF2-40B4-BE49-F238E27FC236}">
                <a16:creationId xmlns:a16="http://schemas.microsoft.com/office/drawing/2014/main" id="{AF0CB57A-3F18-2FD4-F5E5-C22D95F826FD}"/>
              </a:ext>
            </a:extLst>
          </p:cNvPr>
          <p:cNvSpPr>
            <a:spLocks noGrp="1"/>
          </p:cNvSpPr>
          <p:nvPr>
            <p:ph idx="1"/>
          </p:nvPr>
        </p:nvSpPr>
        <p:spPr/>
        <p:txBody>
          <a:bodyPr/>
          <a:lstStyle/>
          <a:p>
            <a:endParaRPr lang="en-IQ"/>
          </a:p>
        </p:txBody>
      </p:sp>
      <p:pic>
        <p:nvPicPr>
          <p:cNvPr id="3074" name="Picture 2" descr="Premium Vector | Appetite and hunger hormones ghrelin and leptin in the  human body adipose tissue and stomach">
            <a:extLst>
              <a:ext uri="{FF2B5EF4-FFF2-40B4-BE49-F238E27FC236}">
                <a16:creationId xmlns:a16="http://schemas.microsoft.com/office/drawing/2014/main" id="{4DDA9C98-BBEB-BEF3-71A1-E5710778AF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92262"/>
            <a:ext cx="8144933" cy="4121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231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76D3E-19B6-3ACA-7087-7EF1A3045F53}"/>
              </a:ext>
            </a:extLst>
          </p:cNvPr>
          <p:cNvSpPr>
            <a:spLocks noGrp="1"/>
          </p:cNvSpPr>
          <p:nvPr>
            <p:ph type="title"/>
          </p:nvPr>
        </p:nvSpPr>
        <p:spPr>
          <a:xfrm>
            <a:off x="0" y="1991997"/>
            <a:ext cx="5413110" cy="1062107"/>
          </a:xfrm>
        </p:spPr>
        <p:txBody>
          <a:bodyPr>
            <a:noAutofit/>
          </a:bodyPr>
          <a:lstStyle/>
          <a:p>
            <a:r>
              <a:rPr lang="en-US" sz="4000" b="1" i="0" dirty="0">
                <a:effectLst/>
                <a:latin typeface="Inter"/>
              </a:rPr>
              <a:t>Take a careful look at the two meals below. Which meal is more satiating?</a:t>
            </a:r>
            <a:endParaRPr lang="en-IQ" sz="4000" dirty="0"/>
          </a:p>
        </p:txBody>
      </p:sp>
      <p:pic>
        <p:nvPicPr>
          <p:cNvPr id="5" name="Content Placeholder 4" descr="A table full of food&#10;&#10;Description automatically generated with low confidence">
            <a:extLst>
              <a:ext uri="{FF2B5EF4-FFF2-40B4-BE49-F238E27FC236}">
                <a16:creationId xmlns:a16="http://schemas.microsoft.com/office/drawing/2014/main" id="{B418CEC2-5C55-DA98-8977-487D7BE6225A}"/>
              </a:ext>
            </a:extLst>
          </p:cNvPr>
          <p:cNvPicPr>
            <a:picLocks noGrp="1" noChangeAspect="1"/>
          </p:cNvPicPr>
          <p:nvPr>
            <p:ph idx="1"/>
          </p:nvPr>
        </p:nvPicPr>
        <p:blipFill>
          <a:blip r:embed="rId2"/>
          <a:stretch>
            <a:fillRect/>
          </a:stretch>
        </p:blipFill>
        <p:spPr>
          <a:xfrm>
            <a:off x="5446643" y="1495256"/>
            <a:ext cx="5896574" cy="2513576"/>
          </a:xfrm>
        </p:spPr>
      </p:pic>
      <p:sp>
        <p:nvSpPr>
          <p:cNvPr id="7" name="TextBox 6">
            <a:extLst>
              <a:ext uri="{FF2B5EF4-FFF2-40B4-BE49-F238E27FC236}">
                <a16:creationId xmlns:a16="http://schemas.microsoft.com/office/drawing/2014/main" id="{9770B21A-6D1E-5134-C7EB-0520A16A303A}"/>
              </a:ext>
            </a:extLst>
          </p:cNvPr>
          <p:cNvSpPr txBox="1"/>
          <p:nvPr/>
        </p:nvSpPr>
        <p:spPr>
          <a:xfrm>
            <a:off x="188843" y="4218628"/>
            <a:ext cx="11582400" cy="2308324"/>
          </a:xfrm>
          <a:prstGeom prst="rect">
            <a:avLst/>
          </a:prstGeom>
          <a:noFill/>
        </p:spPr>
        <p:txBody>
          <a:bodyPr wrap="square" rtlCol="0">
            <a:spAutoFit/>
          </a:bodyPr>
          <a:lstStyle/>
          <a:p>
            <a:r>
              <a:rPr lang="en-US" sz="2400" b="0" i="0" dirty="0">
                <a:solidFill>
                  <a:srgbClr val="454545"/>
                </a:solidFill>
                <a:effectLst/>
                <a:latin typeface="Inter"/>
              </a:rPr>
              <a:t>The correct answer is the meal on the right. The meal on the right has much more volume, water, and fiber. It will probably take </a:t>
            </a:r>
            <a:r>
              <a:rPr lang="en-US" sz="2400" b="1" i="0" dirty="0">
                <a:solidFill>
                  <a:srgbClr val="454545"/>
                </a:solidFill>
                <a:effectLst/>
                <a:latin typeface="Inter"/>
              </a:rPr>
              <a:t>nearly an hour to finish this meal</a:t>
            </a:r>
            <a:r>
              <a:rPr lang="en-US" sz="2400" b="0" i="0" dirty="0">
                <a:solidFill>
                  <a:srgbClr val="454545"/>
                </a:solidFill>
                <a:effectLst/>
                <a:latin typeface="Inter"/>
              </a:rPr>
              <a:t>, whereas one could finish the left meal in 15 minutes or less. </a:t>
            </a:r>
          </a:p>
          <a:p>
            <a:endParaRPr lang="en-US" sz="2400" dirty="0">
              <a:solidFill>
                <a:srgbClr val="454545"/>
              </a:solidFill>
              <a:latin typeface="Inter"/>
            </a:endParaRPr>
          </a:p>
          <a:p>
            <a:r>
              <a:rPr lang="en-US" sz="2400" b="0" i="0" dirty="0">
                <a:solidFill>
                  <a:srgbClr val="454545"/>
                </a:solidFill>
                <a:effectLst/>
                <a:latin typeface="Inter"/>
              </a:rPr>
              <a:t>Because meals such as the one shown on the left are not very satiating, they tend to promote overeating. The brain doesn’t receive the </a:t>
            </a:r>
            <a:r>
              <a:rPr lang="en-US" sz="2400" b="1" i="0" dirty="0">
                <a:solidFill>
                  <a:srgbClr val="454545"/>
                </a:solidFill>
                <a:effectLst/>
                <a:latin typeface="Inter"/>
              </a:rPr>
              <a:t>sensory input that tells it to stop eating.</a:t>
            </a:r>
            <a:endParaRPr lang="en-IQ" sz="2400" b="1" dirty="0"/>
          </a:p>
        </p:txBody>
      </p:sp>
    </p:spTree>
    <p:extLst>
      <p:ext uri="{BB962C8B-B14F-4D97-AF65-F5344CB8AC3E}">
        <p14:creationId xmlns:p14="http://schemas.microsoft.com/office/powerpoint/2010/main" val="2548167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E085B-179B-05CD-74A3-A50930C99515}"/>
              </a:ext>
            </a:extLst>
          </p:cNvPr>
          <p:cNvSpPr>
            <a:spLocks noGrp="1"/>
          </p:cNvSpPr>
          <p:nvPr>
            <p:ph type="title"/>
          </p:nvPr>
        </p:nvSpPr>
        <p:spPr>
          <a:xfrm>
            <a:off x="0" y="235385"/>
            <a:ext cx="11253189" cy="1062107"/>
          </a:xfrm>
        </p:spPr>
        <p:txBody>
          <a:bodyPr>
            <a:normAutofit fontScale="90000"/>
          </a:bodyPr>
          <a:lstStyle/>
          <a:p>
            <a:r>
              <a:rPr lang="en-US" b="0" dirty="0">
                <a:latin typeface="Inter"/>
              </a:rPr>
              <a:t>Foods that promote satiation are generally:</a:t>
            </a:r>
            <a:endParaRPr lang="en-IQ" dirty="0"/>
          </a:p>
        </p:txBody>
      </p:sp>
      <p:sp>
        <p:nvSpPr>
          <p:cNvPr id="3" name="Content Placeholder 2">
            <a:extLst>
              <a:ext uri="{FF2B5EF4-FFF2-40B4-BE49-F238E27FC236}">
                <a16:creationId xmlns:a16="http://schemas.microsoft.com/office/drawing/2014/main" id="{A0E1B174-2E28-3CFE-040F-3FF29DF4E18E}"/>
              </a:ext>
            </a:extLst>
          </p:cNvPr>
          <p:cNvSpPr>
            <a:spLocks noGrp="1"/>
          </p:cNvSpPr>
          <p:nvPr>
            <p:ph idx="1"/>
          </p:nvPr>
        </p:nvSpPr>
        <p:spPr/>
        <p:txBody>
          <a:bodyPr>
            <a:normAutofit/>
          </a:bodyPr>
          <a:lstStyle/>
          <a:p>
            <a:pPr marL="514350" indent="-514350">
              <a:buAutoNum type="arabicPeriod"/>
            </a:pPr>
            <a:r>
              <a:rPr lang="en-US" b="0" i="0" dirty="0">
                <a:solidFill>
                  <a:srgbClr val="454545"/>
                </a:solidFill>
                <a:effectLst/>
                <a:latin typeface="Inter"/>
              </a:rPr>
              <a:t>very bulky</a:t>
            </a:r>
            <a:endParaRPr lang="en-US" dirty="0">
              <a:solidFill>
                <a:srgbClr val="454545"/>
              </a:solidFill>
              <a:latin typeface="Inter"/>
            </a:endParaRPr>
          </a:p>
          <a:p>
            <a:pPr marL="514350" indent="-514350">
              <a:buAutoNum type="arabicPeriod"/>
            </a:pPr>
            <a:r>
              <a:rPr lang="en-US" b="0" i="0" dirty="0">
                <a:solidFill>
                  <a:srgbClr val="454545"/>
                </a:solidFill>
                <a:effectLst/>
                <a:latin typeface="Inter"/>
              </a:rPr>
              <a:t>have a high water </a:t>
            </a:r>
            <a:endParaRPr lang="en-US" dirty="0">
              <a:solidFill>
                <a:srgbClr val="454545"/>
              </a:solidFill>
              <a:latin typeface="Inter"/>
            </a:endParaRPr>
          </a:p>
          <a:p>
            <a:pPr marL="514350" indent="-514350">
              <a:buAutoNum type="arabicPeriod"/>
            </a:pPr>
            <a:r>
              <a:rPr lang="en-US" b="0" i="0" dirty="0">
                <a:solidFill>
                  <a:srgbClr val="454545"/>
                </a:solidFill>
                <a:effectLst/>
                <a:latin typeface="Inter"/>
              </a:rPr>
              <a:t>High fiber content</a:t>
            </a:r>
            <a:endParaRPr lang="en-US" dirty="0">
              <a:solidFill>
                <a:srgbClr val="454545"/>
              </a:solidFill>
              <a:latin typeface="Inter"/>
            </a:endParaRPr>
          </a:p>
          <a:p>
            <a:pPr marL="514350" indent="-514350">
              <a:buAutoNum type="arabicPeriod"/>
            </a:pPr>
            <a:r>
              <a:rPr lang="en-US" b="0" i="0" dirty="0">
                <a:solidFill>
                  <a:srgbClr val="454545"/>
                </a:solidFill>
                <a:effectLst/>
                <a:latin typeface="Inter"/>
              </a:rPr>
              <a:t>carry strong sensory attributes.</a:t>
            </a:r>
          </a:p>
          <a:p>
            <a:pPr marL="0" indent="0">
              <a:buNone/>
            </a:pPr>
            <a:endParaRPr lang="en-US" b="0" i="0" dirty="0">
              <a:solidFill>
                <a:srgbClr val="454545"/>
              </a:solidFill>
              <a:effectLst/>
              <a:latin typeface="Inter"/>
            </a:endParaRPr>
          </a:p>
          <a:p>
            <a:pPr marL="0" indent="0">
              <a:buNone/>
            </a:pPr>
            <a:r>
              <a:rPr lang="en-US" b="1" i="0" dirty="0">
                <a:solidFill>
                  <a:srgbClr val="454545"/>
                </a:solidFill>
                <a:effectLst/>
                <a:latin typeface="Inter"/>
              </a:rPr>
              <a:t>Vegetables</a:t>
            </a:r>
            <a:r>
              <a:rPr lang="en-US" b="0" i="0" dirty="0">
                <a:solidFill>
                  <a:srgbClr val="454545"/>
                </a:solidFill>
                <a:effectLst/>
                <a:latin typeface="Inter"/>
              </a:rPr>
              <a:t> are an excellent example. It is important to realize that the satiating properties of food are not just determined by its nutrient (and water) content. </a:t>
            </a:r>
          </a:p>
        </p:txBody>
      </p:sp>
    </p:spTree>
    <p:extLst>
      <p:ext uri="{BB962C8B-B14F-4D97-AF65-F5344CB8AC3E}">
        <p14:creationId xmlns:p14="http://schemas.microsoft.com/office/powerpoint/2010/main" val="278782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56F17-C354-9BAC-B0B8-DCD5FC59A39F}"/>
              </a:ext>
            </a:extLst>
          </p:cNvPr>
          <p:cNvSpPr>
            <a:spLocks noGrp="1"/>
          </p:cNvSpPr>
          <p:nvPr>
            <p:ph type="title"/>
          </p:nvPr>
        </p:nvSpPr>
        <p:spPr/>
        <p:txBody>
          <a:bodyPr/>
          <a:lstStyle/>
          <a:p>
            <a:endParaRPr lang="en-IQ"/>
          </a:p>
        </p:txBody>
      </p:sp>
      <p:sp>
        <p:nvSpPr>
          <p:cNvPr id="3" name="Content Placeholder 2">
            <a:extLst>
              <a:ext uri="{FF2B5EF4-FFF2-40B4-BE49-F238E27FC236}">
                <a16:creationId xmlns:a16="http://schemas.microsoft.com/office/drawing/2014/main" id="{429CDD2F-3740-F116-F22C-7D58A2DE57D8}"/>
              </a:ext>
            </a:extLst>
          </p:cNvPr>
          <p:cNvSpPr>
            <a:spLocks noGrp="1"/>
          </p:cNvSpPr>
          <p:nvPr>
            <p:ph idx="1"/>
          </p:nvPr>
        </p:nvSpPr>
        <p:spPr>
          <a:xfrm>
            <a:off x="188844" y="1646653"/>
            <a:ext cx="7465024" cy="4635613"/>
          </a:xfrm>
        </p:spPr>
        <p:txBody>
          <a:bodyPr/>
          <a:lstStyle/>
          <a:p>
            <a:r>
              <a:rPr lang="en-US" b="1" i="0" dirty="0">
                <a:solidFill>
                  <a:srgbClr val="454545"/>
                </a:solidFill>
                <a:effectLst/>
                <a:latin typeface="Inter"/>
              </a:rPr>
              <a:t>The texture is also very important.</a:t>
            </a:r>
            <a:r>
              <a:rPr lang="en-US" b="0" i="0" dirty="0">
                <a:solidFill>
                  <a:srgbClr val="454545"/>
                </a:solidFill>
                <a:effectLst/>
                <a:latin typeface="Inter"/>
              </a:rPr>
              <a:t> For example, eating an apple is more satiating than drinking apple juice, even if that apple juice was prepared in a blender using the entire apple.</a:t>
            </a:r>
          </a:p>
          <a:p>
            <a:r>
              <a:rPr lang="en-US" b="0" i="0" dirty="0">
                <a:solidFill>
                  <a:srgbClr val="454545"/>
                </a:solidFill>
                <a:effectLst/>
                <a:latin typeface="Inter"/>
              </a:rPr>
              <a:t> Because calories that are ingested quickly are not properly sensed, consuming energy-containing beverages, which are ingested very quickly, does not make people eat less of other foods thereafter.</a:t>
            </a:r>
            <a:endParaRPr lang="en-IQ" dirty="0"/>
          </a:p>
          <a:p>
            <a:endParaRPr lang="en-IQ" dirty="0"/>
          </a:p>
        </p:txBody>
      </p:sp>
      <p:pic>
        <p:nvPicPr>
          <p:cNvPr id="6146" name="Picture 2" descr="Fruit juice has benefits, but calories outweigh them, experts say - The  Washington Post">
            <a:extLst>
              <a:ext uri="{FF2B5EF4-FFF2-40B4-BE49-F238E27FC236}">
                <a16:creationId xmlns:a16="http://schemas.microsoft.com/office/drawing/2014/main" id="{82D60E4C-EB56-9980-A436-727D4A5049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358" t="5432" b="3257"/>
          <a:stretch/>
        </p:blipFill>
        <p:spPr bwMode="auto">
          <a:xfrm>
            <a:off x="7958667" y="2081728"/>
            <a:ext cx="3589867" cy="2694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91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9" name="Rectangle 7174">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4EF339-ABBC-F8E8-6695-D63CD468ED75}"/>
              </a:ext>
            </a:extLst>
          </p:cNvPr>
          <p:cNvSpPr>
            <a:spLocks noGrp="1"/>
          </p:cNvSpPr>
          <p:nvPr>
            <p:ph type="title"/>
          </p:nvPr>
        </p:nvSpPr>
        <p:spPr>
          <a:xfrm>
            <a:off x="572493" y="238539"/>
            <a:ext cx="11047013" cy="1434415"/>
          </a:xfrm>
        </p:spPr>
        <p:txBody>
          <a:bodyPr anchor="b">
            <a:normAutofit/>
          </a:bodyPr>
          <a:lstStyle/>
          <a:p>
            <a:r>
              <a:rPr lang="en-US" b="1" i="0" dirty="0">
                <a:effectLst/>
                <a:latin typeface="Inter"/>
              </a:rPr>
              <a:t>PROCESSED FOODS</a:t>
            </a:r>
            <a:endParaRPr lang="en-IQ" dirty="0"/>
          </a:p>
        </p:txBody>
      </p:sp>
      <p:sp>
        <p:nvSpPr>
          <p:cNvPr id="7180"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Processed Foods">
            <a:extLst>
              <a:ext uri="{FF2B5EF4-FFF2-40B4-BE49-F238E27FC236}">
                <a16:creationId xmlns:a16="http://schemas.microsoft.com/office/drawing/2014/main" id="{76F7CE3B-6729-8B06-D21C-6E8907E123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83" r="857" b="-1"/>
          <a:stretch/>
        </p:blipFill>
        <p:spPr bwMode="auto">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7CCE977-E971-7318-3CFE-DFE30878ACC1}"/>
              </a:ext>
            </a:extLst>
          </p:cNvPr>
          <p:cNvSpPr>
            <a:spLocks noGrp="1"/>
          </p:cNvSpPr>
          <p:nvPr>
            <p:ph idx="1"/>
          </p:nvPr>
        </p:nvSpPr>
        <p:spPr>
          <a:xfrm>
            <a:off x="4905955" y="2071316"/>
            <a:ext cx="6713551" cy="4786684"/>
          </a:xfrm>
        </p:spPr>
        <p:txBody>
          <a:bodyPr anchor="t">
            <a:normAutofit/>
          </a:bodyPr>
          <a:lstStyle/>
          <a:p>
            <a:r>
              <a:rPr lang="en-US" sz="2000" b="0" i="0" dirty="0">
                <a:effectLst/>
                <a:latin typeface="Inter"/>
              </a:rPr>
              <a:t>There is growing evidence that people have a much higher tendency to </a:t>
            </a:r>
            <a:r>
              <a:rPr lang="en-US" sz="2000" b="1" i="0" dirty="0">
                <a:effectLst/>
                <a:latin typeface="Inter"/>
              </a:rPr>
              <a:t>overeat if they ingest calories quickly.</a:t>
            </a:r>
            <a:r>
              <a:rPr lang="en-US" sz="2000" b="0" i="0" dirty="0">
                <a:effectLst/>
                <a:latin typeface="Inter"/>
              </a:rPr>
              <a:t> In line with this notion, </a:t>
            </a:r>
            <a:r>
              <a:rPr lang="en-US" sz="2000" b="1" i="0" dirty="0">
                <a:effectLst/>
                <a:latin typeface="Inter"/>
              </a:rPr>
              <a:t>processed foods probably lead to overeating </a:t>
            </a:r>
            <a:r>
              <a:rPr lang="en-US" sz="2000" b="0" i="0" dirty="0">
                <a:effectLst/>
                <a:latin typeface="Inter"/>
              </a:rPr>
              <a:t>because they </a:t>
            </a:r>
            <a:r>
              <a:rPr lang="en-US" sz="2000" b="1" i="0" dirty="0">
                <a:effectLst/>
                <a:latin typeface="Inter"/>
              </a:rPr>
              <a:t>can be consumed quickly</a:t>
            </a:r>
            <a:r>
              <a:rPr lang="en-US" sz="2000" b="0" i="0" dirty="0">
                <a:effectLst/>
                <a:latin typeface="Inter"/>
              </a:rPr>
              <a:t>, not necessarily because of the macronutrient content. </a:t>
            </a:r>
          </a:p>
          <a:p>
            <a:r>
              <a:rPr lang="en-US" sz="2000" b="0" i="0" dirty="0">
                <a:effectLst/>
                <a:latin typeface="Inter"/>
              </a:rPr>
              <a:t>Recently, Dr. Kevin Hall from the NIH in the USA performed a study in which he had people consume ultra-processed versus unprocessed diets for 14 days. The ultra-processed diet caused increased energy intake and weight gain despite having similar caloric, sugar, fat, sodium, fiber, and macronutrient content as the unprocessed diet. An important finding was that the rate of energy intake was significantly greater during the ultra-processed diet than the unprocessed diet. </a:t>
            </a:r>
          </a:p>
        </p:txBody>
      </p:sp>
    </p:spTree>
    <p:extLst>
      <p:ext uri="{BB962C8B-B14F-4D97-AF65-F5344CB8AC3E}">
        <p14:creationId xmlns:p14="http://schemas.microsoft.com/office/powerpoint/2010/main" val="104783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AA7A1-DC3A-6417-3905-C178EBAC8A8D}"/>
              </a:ext>
            </a:extLst>
          </p:cNvPr>
          <p:cNvSpPr>
            <a:spLocks noGrp="1"/>
          </p:cNvSpPr>
          <p:nvPr>
            <p:ph type="title"/>
          </p:nvPr>
        </p:nvSpPr>
        <p:spPr/>
        <p:txBody>
          <a:bodyPr/>
          <a:lstStyle/>
          <a:p>
            <a:r>
              <a:rPr lang="en-US" b="1" i="0" dirty="0">
                <a:effectLst/>
                <a:latin typeface="Inter"/>
              </a:rPr>
              <a:t>PROCESSED FOODS…</a:t>
            </a:r>
            <a:endParaRPr lang="en-IQ" dirty="0"/>
          </a:p>
        </p:txBody>
      </p:sp>
      <p:sp>
        <p:nvSpPr>
          <p:cNvPr id="3" name="Content Placeholder 2">
            <a:extLst>
              <a:ext uri="{FF2B5EF4-FFF2-40B4-BE49-F238E27FC236}">
                <a16:creationId xmlns:a16="http://schemas.microsoft.com/office/drawing/2014/main" id="{E8D64578-7AF1-BDB5-BDFD-87B6D50278BB}"/>
              </a:ext>
            </a:extLst>
          </p:cNvPr>
          <p:cNvSpPr>
            <a:spLocks noGrp="1"/>
          </p:cNvSpPr>
          <p:nvPr>
            <p:ph idx="1"/>
          </p:nvPr>
        </p:nvSpPr>
        <p:spPr/>
        <p:txBody>
          <a:bodyPr/>
          <a:lstStyle/>
          <a:p>
            <a:r>
              <a:rPr lang="en-US" b="0" i="0" dirty="0">
                <a:solidFill>
                  <a:srgbClr val="454545"/>
                </a:solidFill>
                <a:effectLst/>
                <a:latin typeface="Inter"/>
              </a:rPr>
              <a:t>The </a:t>
            </a:r>
            <a:r>
              <a:rPr lang="en-US" b="1" i="0" dirty="0">
                <a:solidFill>
                  <a:srgbClr val="C00000"/>
                </a:solidFill>
                <a:effectLst/>
                <a:latin typeface="Inter"/>
              </a:rPr>
              <a:t>RATE OF ENERGY INTAKE </a:t>
            </a:r>
            <a:r>
              <a:rPr lang="en-US" b="0" i="0" dirty="0">
                <a:solidFill>
                  <a:srgbClr val="454545"/>
                </a:solidFill>
                <a:effectLst/>
                <a:latin typeface="Inter"/>
              </a:rPr>
              <a:t>is expressed as </a:t>
            </a:r>
            <a:r>
              <a:rPr lang="en-US" b="1" i="0" dirty="0">
                <a:solidFill>
                  <a:srgbClr val="454545"/>
                </a:solidFill>
                <a:effectLst/>
                <a:latin typeface="Inter"/>
              </a:rPr>
              <a:t>calories per minute </a:t>
            </a:r>
            <a:r>
              <a:rPr lang="en-US" b="0" i="0" dirty="0">
                <a:solidFill>
                  <a:srgbClr val="454545"/>
                </a:solidFill>
                <a:effectLst/>
                <a:latin typeface="Inter"/>
              </a:rPr>
              <a:t>and differs considerably between foods. </a:t>
            </a:r>
          </a:p>
          <a:p>
            <a:r>
              <a:rPr lang="en-US" b="0" i="0" dirty="0">
                <a:solidFill>
                  <a:srgbClr val="454545"/>
                </a:solidFill>
                <a:effectLst/>
                <a:latin typeface="Inter"/>
              </a:rPr>
              <a:t>Studies performed at our department at Wageningen University have found that drinking whole chocolate milk leads to the highest rate of caloric intake, exceeding 400 Kcal per minute! Prolonging the exposure time to foods in the mouth causes people to consume less energy in total and may offer opportunities to food technologists to reduce the obesogenic properties of foods.</a:t>
            </a:r>
            <a:endParaRPr lang="en-IQ" dirty="0"/>
          </a:p>
          <a:p>
            <a:endParaRPr lang="en-IQ" dirty="0"/>
          </a:p>
        </p:txBody>
      </p:sp>
    </p:spTree>
    <p:extLst>
      <p:ext uri="{BB962C8B-B14F-4D97-AF65-F5344CB8AC3E}">
        <p14:creationId xmlns:p14="http://schemas.microsoft.com/office/powerpoint/2010/main" val="821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Research">
            <a:extLst>
              <a:ext uri="{FF2B5EF4-FFF2-40B4-BE49-F238E27FC236}">
                <a16:creationId xmlns:a16="http://schemas.microsoft.com/office/drawing/2014/main" id="{E31D3CDC-0F43-5053-1E69-4F83D898A2E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30E785-4889-3AE7-0141-011A01E0E0DC}"/>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Any Questions?</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2609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93C77-CA35-90E1-C083-98CFE6258513}"/>
              </a:ext>
            </a:extLst>
          </p:cNvPr>
          <p:cNvSpPr>
            <a:spLocks noGrp="1"/>
          </p:cNvSpPr>
          <p:nvPr>
            <p:ph type="title"/>
          </p:nvPr>
        </p:nvSpPr>
        <p:spPr/>
        <p:txBody>
          <a:bodyPr/>
          <a:lstStyle/>
          <a:p>
            <a:r>
              <a:rPr lang="en-US"/>
              <a:t>W</a:t>
            </a:r>
            <a:r>
              <a:rPr lang="en-IQ"/>
              <a:t>hat did you learn by now? </a:t>
            </a:r>
            <a:endParaRPr lang="en-IQ" dirty="0"/>
          </a:p>
        </p:txBody>
      </p:sp>
      <p:sp>
        <p:nvSpPr>
          <p:cNvPr id="3" name="Content Placeholder 2">
            <a:extLst>
              <a:ext uri="{FF2B5EF4-FFF2-40B4-BE49-F238E27FC236}">
                <a16:creationId xmlns:a16="http://schemas.microsoft.com/office/drawing/2014/main" id="{6870326A-B14C-DD73-DD3C-F0DA022B9B8C}"/>
              </a:ext>
            </a:extLst>
          </p:cNvPr>
          <p:cNvSpPr>
            <a:spLocks noGrp="1"/>
          </p:cNvSpPr>
          <p:nvPr>
            <p:ph idx="1"/>
          </p:nvPr>
        </p:nvSpPr>
        <p:spPr/>
        <p:txBody>
          <a:bodyPr/>
          <a:lstStyle/>
          <a:p>
            <a:endParaRPr lang="en-IQ" dirty="0"/>
          </a:p>
        </p:txBody>
      </p:sp>
      <p:pic>
        <p:nvPicPr>
          <p:cNvPr id="4" name="Content Placeholder 4" descr="A table full of food&#10;&#10;Description automatically generated with low confidence">
            <a:extLst>
              <a:ext uri="{FF2B5EF4-FFF2-40B4-BE49-F238E27FC236}">
                <a16:creationId xmlns:a16="http://schemas.microsoft.com/office/drawing/2014/main" id="{3635EE97-9606-50BB-BC78-455A2AF9B794}"/>
              </a:ext>
            </a:extLst>
          </p:cNvPr>
          <p:cNvPicPr>
            <a:picLocks noChangeAspect="1"/>
          </p:cNvPicPr>
          <p:nvPr/>
        </p:nvPicPr>
        <p:blipFill rotWithShape="1">
          <a:blip r:embed="rId2"/>
          <a:srcRect b="12130"/>
          <a:stretch/>
        </p:blipFill>
        <p:spPr>
          <a:xfrm>
            <a:off x="188843" y="1669876"/>
            <a:ext cx="11554845" cy="4328116"/>
          </a:xfrm>
          <a:prstGeom prst="rect">
            <a:avLst/>
          </a:prstGeom>
        </p:spPr>
      </p:pic>
    </p:spTree>
    <p:extLst>
      <p:ext uri="{BB962C8B-B14F-4D97-AF65-F5344CB8AC3E}">
        <p14:creationId xmlns:p14="http://schemas.microsoft.com/office/powerpoint/2010/main" val="1717407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B131F-D144-5E8C-0C58-8AE870A7DDA6}"/>
              </a:ext>
            </a:extLst>
          </p:cNvPr>
          <p:cNvSpPr>
            <a:spLocks noGrp="1"/>
          </p:cNvSpPr>
          <p:nvPr>
            <p:ph type="title"/>
          </p:nvPr>
        </p:nvSpPr>
        <p:spPr/>
        <p:txBody>
          <a:bodyPr/>
          <a:lstStyle/>
          <a:p>
            <a:r>
              <a:rPr lang="en-IQ" dirty="0"/>
              <a:t>Learning outcomes:</a:t>
            </a:r>
          </a:p>
        </p:txBody>
      </p:sp>
      <p:sp>
        <p:nvSpPr>
          <p:cNvPr id="3" name="Content Placeholder 2">
            <a:extLst>
              <a:ext uri="{FF2B5EF4-FFF2-40B4-BE49-F238E27FC236}">
                <a16:creationId xmlns:a16="http://schemas.microsoft.com/office/drawing/2014/main" id="{51C5C162-1FB3-DBAC-E86A-0FF14D32B952}"/>
              </a:ext>
            </a:extLst>
          </p:cNvPr>
          <p:cNvSpPr>
            <a:spLocks noGrp="1"/>
          </p:cNvSpPr>
          <p:nvPr>
            <p:ph idx="1"/>
          </p:nvPr>
        </p:nvSpPr>
        <p:spPr>
          <a:xfrm>
            <a:off x="188843" y="1646654"/>
            <a:ext cx="10515600" cy="4754146"/>
          </a:xfrm>
        </p:spPr>
        <p:txBody>
          <a:bodyPr>
            <a:normAutofit/>
          </a:bodyPr>
          <a:lstStyle/>
          <a:p>
            <a:r>
              <a:rPr lang="en-US" b="0" i="0" dirty="0">
                <a:solidFill>
                  <a:srgbClr val="454545"/>
                </a:solidFill>
                <a:effectLst/>
                <a:latin typeface="Inter"/>
              </a:rPr>
              <a:t>understand the basis for weight gain and loss</a:t>
            </a:r>
          </a:p>
          <a:p>
            <a:r>
              <a:rPr lang="en-US" b="0" i="0" dirty="0">
                <a:solidFill>
                  <a:srgbClr val="454545"/>
                </a:solidFill>
                <a:effectLst/>
                <a:latin typeface="Inter"/>
              </a:rPr>
              <a:t>explain the concept of energy balance</a:t>
            </a:r>
          </a:p>
          <a:p>
            <a:r>
              <a:rPr lang="en-US" b="0" i="0" dirty="0">
                <a:solidFill>
                  <a:srgbClr val="454545"/>
                </a:solidFill>
                <a:effectLst/>
                <a:latin typeface="Inter"/>
              </a:rPr>
              <a:t>understand the basic mechanisms involved in the regulation of food intake</a:t>
            </a:r>
          </a:p>
          <a:p>
            <a:r>
              <a:rPr lang="en-US" b="0" i="0" dirty="0">
                <a:solidFill>
                  <a:srgbClr val="454545"/>
                </a:solidFill>
                <a:effectLst/>
                <a:latin typeface="Inter"/>
              </a:rPr>
              <a:t>understand the caloric value of foods as expressed on a food package to understand how the energetic value of nutrients is calculated</a:t>
            </a:r>
          </a:p>
          <a:p>
            <a:r>
              <a:rPr lang="en-US" b="0" i="0" dirty="0">
                <a:solidFill>
                  <a:srgbClr val="454545"/>
                </a:solidFill>
                <a:effectLst/>
                <a:latin typeface="Inter"/>
              </a:rPr>
              <a:t>estimate the rate of energy expenditure for various activities</a:t>
            </a:r>
          </a:p>
          <a:p>
            <a:pPr algn="l">
              <a:buFont typeface="Arial" panose="020B0604020202020204" pitchFamily="34" charset="0"/>
              <a:buChar char="•"/>
            </a:pPr>
            <a:r>
              <a:rPr lang="en-US" b="0" i="0" dirty="0">
                <a:solidFill>
                  <a:srgbClr val="454545"/>
                </a:solidFill>
                <a:effectLst/>
                <a:latin typeface="Inter"/>
              </a:rPr>
              <a:t>know to the importance of maintenance (basal metabolic rate) in determining energy expenditure</a:t>
            </a:r>
          </a:p>
          <a:p>
            <a:pPr algn="l">
              <a:buFont typeface="Arial" panose="020B0604020202020204" pitchFamily="34" charset="0"/>
              <a:buChar char="•"/>
            </a:pPr>
            <a:r>
              <a:rPr lang="en-US" b="0" i="0" dirty="0">
                <a:solidFill>
                  <a:srgbClr val="454545"/>
                </a:solidFill>
                <a:effectLst/>
                <a:latin typeface="Inter"/>
              </a:rPr>
              <a:t>explain why weight loss and gain automatically level off</a:t>
            </a:r>
          </a:p>
        </p:txBody>
      </p:sp>
    </p:spTree>
    <p:extLst>
      <p:ext uri="{BB962C8B-B14F-4D97-AF65-F5344CB8AC3E}">
        <p14:creationId xmlns:p14="http://schemas.microsoft.com/office/powerpoint/2010/main" val="98629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1442-F92D-2903-A9EE-201C15B27369}"/>
              </a:ext>
            </a:extLst>
          </p:cNvPr>
          <p:cNvSpPr>
            <a:spLocks noGrp="1"/>
          </p:cNvSpPr>
          <p:nvPr>
            <p:ph type="title"/>
          </p:nvPr>
        </p:nvSpPr>
        <p:spPr/>
        <p:txBody>
          <a:bodyPr/>
          <a:lstStyle/>
          <a:p>
            <a:r>
              <a:rPr lang="en-IQ" dirty="0"/>
              <a:t>Energy Balance:</a:t>
            </a:r>
          </a:p>
        </p:txBody>
      </p:sp>
      <p:sp>
        <p:nvSpPr>
          <p:cNvPr id="3" name="Content Placeholder 2">
            <a:extLst>
              <a:ext uri="{FF2B5EF4-FFF2-40B4-BE49-F238E27FC236}">
                <a16:creationId xmlns:a16="http://schemas.microsoft.com/office/drawing/2014/main" id="{24929ADD-2A24-AA38-C986-5FB0B365972D}"/>
              </a:ext>
            </a:extLst>
          </p:cNvPr>
          <p:cNvSpPr>
            <a:spLocks noGrp="1"/>
          </p:cNvSpPr>
          <p:nvPr>
            <p:ph idx="1"/>
          </p:nvPr>
        </p:nvSpPr>
        <p:spPr>
          <a:xfrm>
            <a:off x="188843" y="1646654"/>
            <a:ext cx="7571834" cy="4987992"/>
          </a:xfrm>
        </p:spPr>
        <p:txBody>
          <a:bodyPr>
            <a:normAutofit fontScale="92500" lnSpcReduction="10000"/>
          </a:bodyPr>
          <a:lstStyle/>
          <a:p>
            <a:r>
              <a:rPr lang="en-US" dirty="0"/>
              <a:t>Energy balance is a very important topic that forms the basic for our understanding of </a:t>
            </a:r>
            <a:r>
              <a:rPr lang="en-US" b="1" dirty="0"/>
              <a:t>weight gain and obesity</a:t>
            </a:r>
            <a:r>
              <a:rPr lang="en-US" dirty="0"/>
              <a:t>.</a:t>
            </a:r>
          </a:p>
          <a:p>
            <a:r>
              <a:rPr lang="en-US" b="0" i="0" dirty="0">
                <a:solidFill>
                  <a:srgbClr val="454545"/>
                </a:solidFill>
                <a:effectLst/>
                <a:latin typeface="Inter"/>
              </a:rPr>
              <a:t>Energy balance is the balance between energy coming in (energy intake) and energy going out (mainly energy expenditure). </a:t>
            </a:r>
          </a:p>
          <a:p>
            <a:endParaRPr lang="en-US" dirty="0">
              <a:solidFill>
                <a:srgbClr val="454545"/>
              </a:solidFill>
              <a:latin typeface="Inter"/>
            </a:endParaRPr>
          </a:p>
          <a:p>
            <a:r>
              <a:rPr lang="en-US" b="0" i="0" dirty="0">
                <a:solidFill>
                  <a:srgbClr val="454545"/>
                </a:solidFill>
                <a:effectLst/>
                <a:latin typeface="Inter"/>
              </a:rPr>
              <a:t>When energy coming in exceeds the energy going out (people consume more calories than they burn), people </a:t>
            </a:r>
            <a:r>
              <a:rPr lang="en-US" b="1" i="0" dirty="0">
                <a:solidFill>
                  <a:srgbClr val="454545"/>
                </a:solidFill>
                <a:effectLst/>
                <a:latin typeface="Inter"/>
              </a:rPr>
              <a:t>gain weight. </a:t>
            </a:r>
          </a:p>
          <a:p>
            <a:endParaRPr lang="en-US" dirty="0">
              <a:solidFill>
                <a:srgbClr val="454545"/>
              </a:solidFill>
              <a:latin typeface="Inter"/>
            </a:endParaRPr>
          </a:p>
          <a:p>
            <a:r>
              <a:rPr lang="en-US" b="0" i="0" dirty="0">
                <a:solidFill>
                  <a:srgbClr val="454545"/>
                </a:solidFill>
                <a:effectLst/>
                <a:latin typeface="Inter"/>
              </a:rPr>
              <a:t>When energy going out exceeds energy coming in, people </a:t>
            </a:r>
            <a:r>
              <a:rPr lang="en-US" b="1" i="0" dirty="0">
                <a:solidFill>
                  <a:srgbClr val="454545"/>
                </a:solidFill>
                <a:effectLst/>
                <a:latin typeface="Inter"/>
              </a:rPr>
              <a:t>lose weight.</a:t>
            </a:r>
            <a:endParaRPr lang="en-IQ" b="1" dirty="0"/>
          </a:p>
          <a:p>
            <a:endParaRPr lang="en-US" dirty="0"/>
          </a:p>
          <a:p>
            <a:endParaRPr lang="en-IQ" dirty="0"/>
          </a:p>
        </p:txBody>
      </p:sp>
      <p:pic>
        <p:nvPicPr>
          <p:cNvPr id="5" name="Picture 4">
            <a:extLst>
              <a:ext uri="{FF2B5EF4-FFF2-40B4-BE49-F238E27FC236}">
                <a16:creationId xmlns:a16="http://schemas.microsoft.com/office/drawing/2014/main" id="{00A61316-7A4E-E6B2-21ED-8C71B166ABED}"/>
              </a:ext>
            </a:extLst>
          </p:cNvPr>
          <p:cNvPicPr>
            <a:picLocks noChangeAspect="1"/>
          </p:cNvPicPr>
          <p:nvPr/>
        </p:nvPicPr>
        <p:blipFill>
          <a:blip r:embed="rId2"/>
          <a:stretch>
            <a:fillRect/>
          </a:stretch>
        </p:blipFill>
        <p:spPr>
          <a:xfrm>
            <a:off x="8593015" y="2863595"/>
            <a:ext cx="3164958" cy="1917456"/>
          </a:xfrm>
          <a:prstGeom prst="rect">
            <a:avLst/>
          </a:prstGeom>
        </p:spPr>
      </p:pic>
    </p:spTree>
    <p:extLst>
      <p:ext uri="{BB962C8B-B14F-4D97-AF65-F5344CB8AC3E}">
        <p14:creationId xmlns:p14="http://schemas.microsoft.com/office/powerpoint/2010/main" val="142678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5AABB-EF6D-CDA3-A724-844A96C509F3}"/>
              </a:ext>
            </a:extLst>
          </p:cNvPr>
          <p:cNvSpPr>
            <a:spLocks noGrp="1"/>
          </p:cNvSpPr>
          <p:nvPr>
            <p:ph type="title"/>
          </p:nvPr>
        </p:nvSpPr>
        <p:spPr/>
        <p:txBody>
          <a:bodyPr/>
          <a:lstStyle/>
          <a:p>
            <a:r>
              <a:rPr lang="en-IQ" dirty="0"/>
              <a:t>Energy Balance…</a:t>
            </a:r>
          </a:p>
        </p:txBody>
      </p:sp>
      <p:pic>
        <p:nvPicPr>
          <p:cNvPr id="5" name="Content Placeholder 4" descr="Diagram&#10;&#10;Description automatically generated">
            <a:extLst>
              <a:ext uri="{FF2B5EF4-FFF2-40B4-BE49-F238E27FC236}">
                <a16:creationId xmlns:a16="http://schemas.microsoft.com/office/drawing/2014/main" id="{1CAB3814-3766-79F1-BBD2-48B7AC3EA93F}"/>
              </a:ext>
            </a:extLst>
          </p:cNvPr>
          <p:cNvPicPr>
            <a:picLocks noGrp="1" noChangeAspect="1"/>
          </p:cNvPicPr>
          <p:nvPr>
            <p:ph idx="1"/>
          </p:nvPr>
        </p:nvPicPr>
        <p:blipFill>
          <a:blip r:embed="rId2"/>
          <a:stretch>
            <a:fillRect/>
          </a:stretch>
        </p:blipFill>
        <p:spPr>
          <a:xfrm>
            <a:off x="188843" y="1557842"/>
            <a:ext cx="4762500" cy="2616200"/>
          </a:xfrm>
          <a:ln>
            <a:solidFill>
              <a:schemeClr val="accent1"/>
            </a:solidFill>
          </a:ln>
        </p:spPr>
      </p:pic>
      <p:pic>
        <p:nvPicPr>
          <p:cNvPr id="7" name="Picture 6">
            <a:extLst>
              <a:ext uri="{FF2B5EF4-FFF2-40B4-BE49-F238E27FC236}">
                <a16:creationId xmlns:a16="http://schemas.microsoft.com/office/drawing/2014/main" id="{C625E91B-2DD0-1199-C2D3-8257B177EA13}"/>
              </a:ext>
            </a:extLst>
          </p:cNvPr>
          <p:cNvPicPr>
            <a:picLocks noChangeAspect="1"/>
          </p:cNvPicPr>
          <p:nvPr/>
        </p:nvPicPr>
        <p:blipFill>
          <a:blip r:embed="rId3"/>
          <a:stretch>
            <a:fillRect/>
          </a:stretch>
        </p:blipFill>
        <p:spPr>
          <a:xfrm>
            <a:off x="6259946" y="1519742"/>
            <a:ext cx="4826000" cy="2654300"/>
          </a:xfrm>
          <a:prstGeom prst="rect">
            <a:avLst/>
          </a:prstGeom>
          <a:ln>
            <a:solidFill>
              <a:schemeClr val="accent1"/>
            </a:solidFill>
          </a:ln>
        </p:spPr>
      </p:pic>
      <p:sp>
        <p:nvSpPr>
          <p:cNvPr id="8" name="TextBox 7">
            <a:extLst>
              <a:ext uri="{FF2B5EF4-FFF2-40B4-BE49-F238E27FC236}">
                <a16:creationId xmlns:a16="http://schemas.microsoft.com/office/drawing/2014/main" id="{B3358EFB-F104-6F8B-CD06-AF55C028E4AE}"/>
              </a:ext>
            </a:extLst>
          </p:cNvPr>
          <p:cNvSpPr txBox="1"/>
          <p:nvPr/>
        </p:nvSpPr>
        <p:spPr>
          <a:xfrm>
            <a:off x="263236" y="4668982"/>
            <a:ext cx="11277600" cy="1938992"/>
          </a:xfrm>
          <a:prstGeom prst="rect">
            <a:avLst/>
          </a:prstGeom>
          <a:noFill/>
          <a:ln>
            <a:solidFill>
              <a:schemeClr val="accent1"/>
            </a:solidFill>
          </a:ln>
        </p:spPr>
        <p:txBody>
          <a:bodyPr wrap="square" rtlCol="0">
            <a:spAutoFit/>
          </a:bodyPr>
          <a:lstStyle/>
          <a:p>
            <a:r>
              <a:rPr lang="en-US" sz="2400" b="0" i="0" dirty="0">
                <a:solidFill>
                  <a:srgbClr val="454545"/>
                </a:solidFill>
                <a:effectLst/>
                <a:latin typeface="Inter"/>
              </a:rPr>
              <a:t>When energy coming in exceeds energy going out, a person is considered to be in a state of </a:t>
            </a:r>
            <a:r>
              <a:rPr lang="en-US" sz="2400" b="1" i="0" dirty="0">
                <a:solidFill>
                  <a:srgbClr val="454545"/>
                </a:solidFill>
                <a:effectLst/>
                <a:latin typeface="Inter"/>
              </a:rPr>
              <a:t>positive energy balance. </a:t>
            </a:r>
            <a:r>
              <a:rPr lang="en-US" sz="2400" b="0" i="0" dirty="0">
                <a:solidFill>
                  <a:srgbClr val="454545"/>
                </a:solidFill>
                <a:effectLst/>
                <a:latin typeface="Inter"/>
              </a:rPr>
              <a:t>The excess energy is stored in the body, mainly as body fat. </a:t>
            </a:r>
          </a:p>
          <a:p>
            <a:endParaRPr lang="en-US" sz="2400" dirty="0">
              <a:solidFill>
                <a:srgbClr val="454545"/>
              </a:solidFill>
              <a:latin typeface="Inter"/>
            </a:endParaRPr>
          </a:p>
          <a:p>
            <a:r>
              <a:rPr lang="en-US" sz="2400" b="0" i="0" dirty="0">
                <a:solidFill>
                  <a:srgbClr val="454545"/>
                </a:solidFill>
                <a:effectLst/>
                <a:latin typeface="Inter"/>
              </a:rPr>
              <a:t>When energy going out exceeds energy coming in, energy is lost from the body, resulting in a </a:t>
            </a:r>
            <a:r>
              <a:rPr lang="en-US" sz="2400" b="1" i="0" dirty="0">
                <a:solidFill>
                  <a:srgbClr val="454545"/>
                </a:solidFill>
                <a:effectLst/>
                <a:latin typeface="Inter"/>
              </a:rPr>
              <a:t>decrease in fat stores.</a:t>
            </a:r>
            <a:endParaRPr lang="en-IQ" sz="2400" b="1" dirty="0"/>
          </a:p>
        </p:txBody>
      </p:sp>
    </p:spTree>
    <p:extLst>
      <p:ext uri="{BB962C8B-B14F-4D97-AF65-F5344CB8AC3E}">
        <p14:creationId xmlns:p14="http://schemas.microsoft.com/office/powerpoint/2010/main" val="1267047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1EFE1-1EDA-A206-BB06-8B9DA5728B60}"/>
              </a:ext>
            </a:extLst>
          </p:cNvPr>
          <p:cNvSpPr>
            <a:spLocks noGrp="1"/>
          </p:cNvSpPr>
          <p:nvPr>
            <p:ph type="title"/>
          </p:nvPr>
        </p:nvSpPr>
        <p:spPr/>
        <p:txBody>
          <a:bodyPr/>
          <a:lstStyle/>
          <a:p>
            <a:r>
              <a:rPr lang="en-IQ" dirty="0"/>
              <a:t>Energy Balance</a:t>
            </a:r>
          </a:p>
        </p:txBody>
      </p:sp>
      <p:sp>
        <p:nvSpPr>
          <p:cNvPr id="3" name="Content Placeholder 2">
            <a:extLst>
              <a:ext uri="{FF2B5EF4-FFF2-40B4-BE49-F238E27FC236}">
                <a16:creationId xmlns:a16="http://schemas.microsoft.com/office/drawing/2014/main" id="{B5777AE9-8CA4-2A70-10A5-9FEE2C921D74}"/>
              </a:ext>
            </a:extLst>
          </p:cNvPr>
          <p:cNvSpPr>
            <a:spLocks noGrp="1"/>
          </p:cNvSpPr>
          <p:nvPr>
            <p:ph idx="1"/>
          </p:nvPr>
        </p:nvSpPr>
        <p:spPr/>
        <p:txBody>
          <a:bodyPr/>
          <a:lstStyle/>
          <a:p>
            <a:r>
              <a:rPr lang="en-US" b="0" i="0" dirty="0">
                <a:solidFill>
                  <a:srgbClr val="454545"/>
                </a:solidFill>
                <a:effectLst/>
                <a:latin typeface="Inter"/>
              </a:rPr>
              <a:t>The three macronutrients carbohydrate, fat, and protein, contain energy and thus contribute to energy intake. </a:t>
            </a:r>
          </a:p>
          <a:p>
            <a:r>
              <a:rPr lang="en-US" b="0" i="0" dirty="0">
                <a:solidFill>
                  <a:srgbClr val="454545"/>
                </a:solidFill>
                <a:effectLst/>
                <a:latin typeface="Inter"/>
              </a:rPr>
              <a:t>The energy that is consumed and not immediately used as fuel can be stored in the body, mainly in the form of </a:t>
            </a:r>
            <a:r>
              <a:rPr lang="en-US" b="1" i="0" dirty="0">
                <a:solidFill>
                  <a:srgbClr val="454545"/>
                </a:solidFill>
                <a:effectLst/>
                <a:latin typeface="Inter"/>
              </a:rPr>
              <a:t>body fat</a:t>
            </a:r>
            <a:r>
              <a:rPr lang="en-US" b="0" i="0" dirty="0">
                <a:solidFill>
                  <a:srgbClr val="454545"/>
                </a:solidFill>
                <a:effectLst/>
                <a:latin typeface="Inter"/>
              </a:rPr>
              <a:t>. </a:t>
            </a:r>
          </a:p>
          <a:p>
            <a:r>
              <a:rPr lang="en-US" b="0" i="0" dirty="0">
                <a:solidFill>
                  <a:srgbClr val="454545"/>
                </a:solidFill>
                <a:effectLst/>
                <a:latin typeface="Inter"/>
              </a:rPr>
              <a:t>The stored energy can be utilized when there is a need for it. </a:t>
            </a:r>
          </a:p>
          <a:p>
            <a:r>
              <a:rPr lang="en-US" b="0" i="0" dirty="0">
                <a:solidFill>
                  <a:srgbClr val="454545"/>
                </a:solidFill>
                <a:effectLst/>
                <a:latin typeface="Inter"/>
              </a:rPr>
              <a:t>If energy coming in equals energy going out, the size of the energy storage </a:t>
            </a:r>
            <a:r>
              <a:rPr lang="en-US" b="1" i="0" dirty="0">
                <a:solidFill>
                  <a:srgbClr val="454545"/>
                </a:solidFill>
                <a:effectLst/>
                <a:latin typeface="Inter"/>
              </a:rPr>
              <a:t>does not change </a:t>
            </a:r>
            <a:r>
              <a:rPr lang="en-US" b="0" i="0" dirty="0">
                <a:solidFill>
                  <a:srgbClr val="454545"/>
                </a:solidFill>
                <a:effectLst/>
                <a:latin typeface="Inter"/>
              </a:rPr>
              <a:t>and a person is considered to be in </a:t>
            </a:r>
            <a:r>
              <a:rPr lang="en-US" b="1" i="0" dirty="0">
                <a:solidFill>
                  <a:srgbClr val="454545"/>
                </a:solidFill>
                <a:effectLst/>
                <a:latin typeface="Inter"/>
              </a:rPr>
              <a:t>energy balance.</a:t>
            </a:r>
            <a:endParaRPr lang="en-IQ" b="1" dirty="0"/>
          </a:p>
        </p:txBody>
      </p:sp>
    </p:spTree>
    <p:extLst>
      <p:ext uri="{BB962C8B-B14F-4D97-AF65-F5344CB8AC3E}">
        <p14:creationId xmlns:p14="http://schemas.microsoft.com/office/powerpoint/2010/main" val="388219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131B-D840-970F-D2D4-57D5F295E8ED}"/>
              </a:ext>
            </a:extLst>
          </p:cNvPr>
          <p:cNvSpPr>
            <a:spLocks noGrp="1"/>
          </p:cNvSpPr>
          <p:nvPr>
            <p:ph type="title"/>
          </p:nvPr>
        </p:nvSpPr>
        <p:spPr/>
        <p:txBody>
          <a:bodyPr/>
          <a:lstStyle/>
          <a:p>
            <a:r>
              <a:rPr lang="en-IQ" dirty="0"/>
              <a:t>Energy Loss:</a:t>
            </a:r>
          </a:p>
        </p:txBody>
      </p:sp>
      <p:sp>
        <p:nvSpPr>
          <p:cNvPr id="3" name="Content Placeholder 2">
            <a:extLst>
              <a:ext uri="{FF2B5EF4-FFF2-40B4-BE49-F238E27FC236}">
                <a16:creationId xmlns:a16="http://schemas.microsoft.com/office/drawing/2014/main" id="{A0E2AEFC-DE9E-BEDD-7275-2A36EB315D08}"/>
              </a:ext>
            </a:extLst>
          </p:cNvPr>
          <p:cNvSpPr>
            <a:spLocks noGrp="1"/>
          </p:cNvSpPr>
          <p:nvPr>
            <p:ph idx="1"/>
          </p:nvPr>
        </p:nvSpPr>
        <p:spPr>
          <a:xfrm>
            <a:off x="375774" y="1485806"/>
            <a:ext cx="11440449" cy="4351338"/>
          </a:xfrm>
        </p:spPr>
        <p:txBody>
          <a:bodyPr>
            <a:normAutofit/>
          </a:bodyPr>
          <a:lstStyle/>
          <a:p>
            <a:r>
              <a:rPr lang="en-US" b="0" i="0" dirty="0">
                <a:solidFill>
                  <a:srgbClr val="454545"/>
                </a:solidFill>
                <a:effectLst/>
                <a:latin typeface="Inter"/>
              </a:rPr>
              <a:t>Energy balance is often considered as the balance between </a:t>
            </a:r>
            <a:r>
              <a:rPr lang="en-US" b="1" i="0" dirty="0">
                <a:solidFill>
                  <a:srgbClr val="454545"/>
                </a:solidFill>
                <a:effectLst/>
                <a:latin typeface="Inter"/>
              </a:rPr>
              <a:t>total energy intake </a:t>
            </a:r>
            <a:r>
              <a:rPr lang="en-US" b="0" i="0" dirty="0">
                <a:solidFill>
                  <a:srgbClr val="454545"/>
                </a:solidFill>
                <a:effectLst/>
                <a:latin typeface="Inter"/>
              </a:rPr>
              <a:t>and </a:t>
            </a:r>
            <a:r>
              <a:rPr lang="en-US" b="1" i="0" dirty="0">
                <a:solidFill>
                  <a:srgbClr val="454545"/>
                </a:solidFill>
                <a:effectLst/>
                <a:latin typeface="Inter"/>
              </a:rPr>
              <a:t>energy expenditure</a:t>
            </a:r>
            <a:r>
              <a:rPr lang="en-US" b="0" i="0" dirty="0">
                <a:solidFill>
                  <a:srgbClr val="454545"/>
                </a:solidFill>
                <a:effectLst/>
                <a:latin typeface="Inter"/>
              </a:rPr>
              <a:t>. </a:t>
            </a:r>
          </a:p>
          <a:p>
            <a:r>
              <a:rPr lang="en-US" b="0" i="0" dirty="0">
                <a:solidFill>
                  <a:srgbClr val="454545"/>
                </a:solidFill>
                <a:effectLst/>
                <a:latin typeface="Inter"/>
              </a:rPr>
              <a:t>Strictly, this is not correct. </a:t>
            </a:r>
          </a:p>
          <a:p>
            <a:endParaRPr lang="en-US" b="0" i="0" dirty="0">
              <a:solidFill>
                <a:srgbClr val="454545"/>
              </a:solidFill>
              <a:effectLst/>
              <a:latin typeface="Inter"/>
            </a:endParaRPr>
          </a:p>
          <a:p>
            <a:endParaRPr lang="en-US" b="0" i="0" dirty="0">
              <a:solidFill>
                <a:srgbClr val="454545"/>
              </a:solidFill>
              <a:effectLst/>
              <a:latin typeface="Inter"/>
            </a:endParaRPr>
          </a:p>
        </p:txBody>
      </p:sp>
      <p:pic>
        <p:nvPicPr>
          <p:cNvPr id="1026" name="Picture 2" descr="Estimated Energy Requirements – Human Nutrition">
            <a:extLst>
              <a:ext uri="{FF2B5EF4-FFF2-40B4-BE49-F238E27FC236}">
                <a16:creationId xmlns:a16="http://schemas.microsoft.com/office/drawing/2014/main" id="{5E3CBE51-C3DE-CAC9-C984-47E9E2B566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422" y="3065747"/>
            <a:ext cx="9509155" cy="318748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3879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B0A8-B639-CFCD-A1AD-A7E9DEE1D263}"/>
              </a:ext>
            </a:extLst>
          </p:cNvPr>
          <p:cNvSpPr>
            <a:spLocks noGrp="1"/>
          </p:cNvSpPr>
          <p:nvPr>
            <p:ph type="title"/>
          </p:nvPr>
        </p:nvSpPr>
        <p:spPr/>
        <p:txBody>
          <a:bodyPr/>
          <a:lstStyle/>
          <a:p>
            <a:r>
              <a:rPr lang="en-IQ" dirty="0"/>
              <a:t>Energy Loss…</a:t>
            </a:r>
          </a:p>
        </p:txBody>
      </p:sp>
      <p:sp>
        <p:nvSpPr>
          <p:cNvPr id="3" name="Content Placeholder 2">
            <a:extLst>
              <a:ext uri="{FF2B5EF4-FFF2-40B4-BE49-F238E27FC236}">
                <a16:creationId xmlns:a16="http://schemas.microsoft.com/office/drawing/2014/main" id="{2B2E3568-0E69-357B-9146-6491695970DF}"/>
              </a:ext>
            </a:extLst>
          </p:cNvPr>
          <p:cNvSpPr>
            <a:spLocks noGrp="1"/>
          </p:cNvSpPr>
          <p:nvPr>
            <p:ph idx="1"/>
          </p:nvPr>
        </p:nvSpPr>
        <p:spPr/>
        <p:txBody>
          <a:bodyPr/>
          <a:lstStyle/>
          <a:p>
            <a:r>
              <a:rPr lang="en-US" b="0" i="0" dirty="0">
                <a:solidFill>
                  <a:srgbClr val="454545"/>
                </a:solidFill>
                <a:effectLst/>
                <a:latin typeface="Inter"/>
              </a:rPr>
              <a:t>The reason is that energy expenditure </a:t>
            </a:r>
            <a:r>
              <a:rPr lang="en-US" b="0" i="0" dirty="0">
                <a:solidFill>
                  <a:srgbClr val="454545"/>
                </a:solidFill>
                <a:effectLst/>
                <a:highlight>
                  <a:srgbClr val="FFFF00"/>
                </a:highlight>
                <a:latin typeface="Inter"/>
              </a:rPr>
              <a:t>is not the only way </a:t>
            </a:r>
            <a:r>
              <a:rPr lang="en-US" b="0" i="0" dirty="0">
                <a:solidFill>
                  <a:srgbClr val="454545"/>
                </a:solidFill>
                <a:effectLst/>
                <a:latin typeface="Inter"/>
              </a:rPr>
              <a:t>by which the body loses energy. </a:t>
            </a:r>
            <a:r>
              <a:rPr lang="en-US" b="1" i="0" dirty="0">
                <a:solidFill>
                  <a:srgbClr val="454545"/>
                </a:solidFill>
                <a:effectLst/>
                <a:latin typeface="Inter"/>
              </a:rPr>
              <a:t>Some energy is lost in the stools and urine. </a:t>
            </a:r>
          </a:p>
          <a:p>
            <a:r>
              <a:rPr lang="en-US" b="0" i="0" dirty="0">
                <a:solidFill>
                  <a:srgbClr val="454545"/>
                </a:solidFill>
                <a:effectLst/>
                <a:latin typeface="Inter"/>
              </a:rPr>
              <a:t>What is important to realize, however, is that the loss of energy in stools and urine are </a:t>
            </a:r>
            <a:r>
              <a:rPr lang="en-US" b="1" i="0" dirty="0">
                <a:solidFill>
                  <a:srgbClr val="454545"/>
                </a:solidFill>
                <a:effectLst/>
                <a:latin typeface="Inter"/>
              </a:rPr>
              <a:t>already taken into account</a:t>
            </a:r>
            <a:r>
              <a:rPr lang="en-US" b="0" i="0" dirty="0">
                <a:solidFill>
                  <a:srgbClr val="454545"/>
                </a:solidFill>
                <a:effectLst/>
                <a:latin typeface="Inter"/>
              </a:rPr>
              <a:t> when calculating the energy content of foods and accordingly also when calculating our energy intake.</a:t>
            </a:r>
          </a:p>
          <a:p>
            <a:r>
              <a:rPr lang="en-US" b="1" i="0" dirty="0">
                <a:solidFill>
                  <a:srgbClr val="C00000"/>
                </a:solidFill>
                <a:effectLst/>
                <a:latin typeface="Inter"/>
              </a:rPr>
              <a:t> This is further explained when we discuss the energy value of nutrients.</a:t>
            </a:r>
            <a:endParaRPr lang="en-IQ" b="1" dirty="0">
              <a:solidFill>
                <a:srgbClr val="C00000"/>
              </a:solidFill>
            </a:endParaRPr>
          </a:p>
          <a:p>
            <a:endParaRPr lang="en-IQ" dirty="0"/>
          </a:p>
        </p:txBody>
      </p:sp>
    </p:spTree>
    <p:extLst>
      <p:ext uri="{BB962C8B-B14F-4D97-AF65-F5344CB8AC3E}">
        <p14:creationId xmlns:p14="http://schemas.microsoft.com/office/powerpoint/2010/main" val="298497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578D58-ED14-0F00-0949-E9E6AB28D6D1}"/>
              </a:ext>
            </a:extLst>
          </p:cNvPr>
          <p:cNvSpPr>
            <a:spLocks noGrp="1"/>
          </p:cNvSpPr>
          <p:nvPr>
            <p:ph type="ctrTitle"/>
          </p:nvPr>
        </p:nvSpPr>
        <p:spPr>
          <a:xfrm>
            <a:off x="1113810" y="2213811"/>
            <a:ext cx="4036334" cy="3134505"/>
          </a:xfrm>
        </p:spPr>
        <p:txBody>
          <a:bodyPr anchor="t">
            <a:normAutofit/>
          </a:bodyPr>
          <a:lstStyle/>
          <a:p>
            <a:pPr algn="l"/>
            <a:r>
              <a:rPr lang="en-US" b="1" dirty="0">
                <a:effectLst/>
                <a:latin typeface="Inter"/>
              </a:rPr>
              <a:t>Regulation of food intake</a:t>
            </a:r>
            <a:endParaRPr lang="en-IQ" dirty="0"/>
          </a:p>
        </p:txBody>
      </p:sp>
      <p:grpSp>
        <p:nvGrpSpPr>
          <p:cNvPr id="2061" name="Group 2056">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2058" name="Rectangle 2057">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0" name="Rectangle 205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2" name="Rectangle 2061">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Rectangle 206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37,422 Yummy Face Stock Photos, Pictures &amp; Royalty-Free Images - iStock |  Yummy face vector, Yummy face woman">
            <a:extLst>
              <a:ext uri="{FF2B5EF4-FFF2-40B4-BE49-F238E27FC236}">
                <a16:creationId xmlns:a16="http://schemas.microsoft.com/office/drawing/2014/main" id="{C823F8EE-CD63-B3A4-CBEE-041BF97B6B6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22492" y="887663"/>
            <a:ext cx="5536001" cy="5023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131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1009</TotalTime>
  <Words>1327</Words>
  <Application>Microsoft Macintosh PowerPoint</Application>
  <PresentationFormat>Widescreen</PresentationFormat>
  <Paragraphs>85</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Inter</vt:lpstr>
      <vt:lpstr>Lato</vt:lpstr>
      <vt:lpstr>Office Theme</vt:lpstr>
      <vt:lpstr>PowerPoint Presentation</vt:lpstr>
      <vt:lpstr>What did you learn by now? </vt:lpstr>
      <vt:lpstr>Learning outcomes:</vt:lpstr>
      <vt:lpstr>Energy Balance:</vt:lpstr>
      <vt:lpstr>Energy Balance…</vt:lpstr>
      <vt:lpstr>Energy Balance</vt:lpstr>
      <vt:lpstr>Energy Loss:</vt:lpstr>
      <vt:lpstr>Energy Loss…</vt:lpstr>
      <vt:lpstr>Regulation of food intake</vt:lpstr>
      <vt:lpstr>Food intake- Terminology </vt:lpstr>
      <vt:lpstr>PowerPoint Presentation</vt:lpstr>
      <vt:lpstr>Satiation and satiety</vt:lpstr>
      <vt:lpstr>PowerPoint Presentation</vt:lpstr>
      <vt:lpstr>Take a careful look at the two meals below. Which meal is more satiating?</vt:lpstr>
      <vt:lpstr>Foods that promote satiation are generally:</vt:lpstr>
      <vt:lpstr>PowerPoint Presentation</vt:lpstr>
      <vt:lpstr>PROCESSED FOODS</vt:lpstr>
      <vt:lpstr>PROCESSED FOODS…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Mohammed Rasul</dc:creator>
  <cp:lastModifiedBy>Mohammed Rasul</cp:lastModifiedBy>
  <cp:revision>7</cp:revision>
  <dcterms:created xsi:type="dcterms:W3CDTF">2023-01-28T13:27:29Z</dcterms:created>
  <dcterms:modified xsi:type="dcterms:W3CDTF">2023-03-05T04:55:32Z</dcterms:modified>
</cp:coreProperties>
</file>