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13" r:id="rId2"/>
    <p:sldId id="316" r:id="rId3"/>
    <p:sldId id="282" r:id="rId4"/>
    <p:sldId id="283" r:id="rId5"/>
    <p:sldId id="284" r:id="rId6"/>
    <p:sldId id="285" r:id="rId7"/>
    <p:sldId id="315" r:id="rId8"/>
    <p:sldId id="286" r:id="rId9"/>
    <p:sldId id="287" r:id="rId10"/>
    <p:sldId id="288" r:id="rId11"/>
    <p:sldId id="317" r:id="rId12"/>
    <p:sldId id="289" r:id="rId13"/>
    <p:sldId id="290" r:id="rId14"/>
    <p:sldId id="294" r:id="rId15"/>
    <p:sldId id="291" r:id="rId16"/>
    <p:sldId id="292" r:id="rId17"/>
    <p:sldId id="293" r:id="rId18"/>
    <p:sldId id="295" r:id="rId19"/>
    <p:sldId id="296" r:id="rId20"/>
    <p:sldId id="297" r:id="rId21"/>
    <p:sldId id="298" r:id="rId22"/>
    <p:sldId id="299" r:id="rId23"/>
    <p:sldId id="300" r:id="rId24"/>
    <p:sldId id="301" r:id="rId25"/>
    <p:sldId id="302" r:id="rId26"/>
    <p:sldId id="303" r:id="rId27"/>
    <p:sldId id="264" r:id="rId28"/>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687"/>
  </p:normalViewPr>
  <p:slideViewPr>
    <p:cSldViewPr snapToGrid="0">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FC4FE-5B38-CD4A-B8E7-FEB631971B95}" type="datetimeFigureOut">
              <a:rPr lang="en-IQ" smtClean="0"/>
              <a:t>05/03/2023</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AAE2E-4621-F648-B9D6-E2DF787A2BCB}" type="slidenum">
              <a:rPr lang="en-IQ" smtClean="0"/>
              <a:t>‹#›</a:t>
            </a:fld>
            <a:endParaRPr lang="en-IQ"/>
          </a:p>
        </p:txBody>
      </p:sp>
    </p:spTree>
    <p:extLst>
      <p:ext uri="{BB962C8B-B14F-4D97-AF65-F5344CB8AC3E}">
        <p14:creationId xmlns:p14="http://schemas.microsoft.com/office/powerpoint/2010/main" val="281020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ologyonline.com/dictionary/reduc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biologyonline.com/dictionary/photosynthesis" TargetMode="External"/><Relationship Id="rId4" Type="http://schemas.openxmlformats.org/officeDocument/2006/relationships/hyperlink" Target="https://www.biologyonline.com/dictionary/respir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reducing and non reducing sugar </a:t>
            </a:r>
          </a:p>
          <a:p>
            <a:r>
              <a:rPr lang="en-US" dirty="0"/>
              <a:t>https://</a:t>
            </a:r>
            <a:r>
              <a:rPr lang="en-US" dirty="0" err="1"/>
              <a:t>www.biologyonline.com</a:t>
            </a:r>
            <a:r>
              <a:rPr lang="en-US" dirty="0"/>
              <a:t>/dictionary/reducing-sugar </a:t>
            </a:r>
          </a:p>
          <a:p>
            <a:endParaRPr lang="en-IQ" dirty="0"/>
          </a:p>
          <a:p>
            <a:pPr algn="l"/>
            <a:r>
              <a:rPr lang="en-US" b="0" i="0" dirty="0">
                <a:solidFill>
                  <a:srgbClr val="212529"/>
                </a:solidFill>
                <a:effectLst/>
                <a:latin typeface="Lato" panose="020F0502020204030203" pitchFamily="34" charset="0"/>
              </a:rPr>
              <a:t>The loss of electrons during a reaction of a molecule is called oxidation while the gain of single or multiple electrons is called </a:t>
            </a:r>
            <a:r>
              <a:rPr lang="en-US" b="0" i="0" u="none" strike="noStrike" dirty="0">
                <a:solidFill>
                  <a:srgbClr val="3A76C3"/>
                </a:solidFill>
                <a:effectLst/>
                <a:latin typeface="Lato" panose="020F0502020204030203" pitchFamily="34" charset="0"/>
                <a:hlinkClick r:id="rId3"/>
              </a:rPr>
              <a:t>reduction</a:t>
            </a:r>
            <a:r>
              <a:rPr lang="en-US" b="0" i="0" dirty="0">
                <a:solidFill>
                  <a:srgbClr val="212529"/>
                </a:solidFill>
                <a:effectLst/>
                <a:latin typeface="Lato" panose="020F0502020204030203" pitchFamily="34" charset="0"/>
              </a:rPr>
              <a:t>.</a:t>
            </a:r>
          </a:p>
          <a:p>
            <a:pPr algn="l"/>
            <a:r>
              <a:rPr lang="en-US" b="0" i="0" dirty="0">
                <a:solidFill>
                  <a:srgbClr val="212529"/>
                </a:solidFill>
                <a:effectLst/>
                <a:latin typeface="Lato" panose="020F0502020204030203" pitchFamily="34" charset="0"/>
              </a:rPr>
              <a:t>The oxidation and reduction reactions (also called </a:t>
            </a:r>
            <a:r>
              <a:rPr lang="en-US" b="0" i="1" dirty="0">
                <a:solidFill>
                  <a:srgbClr val="212529"/>
                </a:solidFill>
                <a:effectLst/>
                <a:latin typeface="Lato" panose="020F0502020204030203" pitchFamily="34" charset="0"/>
              </a:rPr>
              <a:t>redox reactions</a:t>
            </a:r>
            <a:r>
              <a:rPr lang="en-US" b="0" i="0" dirty="0">
                <a:solidFill>
                  <a:srgbClr val="212529"/>
                </a:solidFill>
                <a:effectLst/>
                <a:latin typeface="Lato" panose="020F0502020204030203" pitchFamily="34" charset="0"/>
              </a:rPr>
              <a:t>) are the chemical reactions in which the oxidation number of the chemical species that are taking part in the reaction changes. </a:t>
            </a:r>
          </a:p>
          <a:p>
            <a:pPr algn="l"/>
            <a:r>
              <a:rPr lang="en-US" b="0" i="0" dirty="0">
                <a:solidFill>
                  <a:srgbClr val="212529"/>
                </a:solidFill>
                <a:effectLst/>
                <a:latin typeface="Lato" panose="020F0502020204030203" pitchFamily="34" charset="0"/>
              </a:rPr>
              <a:t>The redox processes are the wide range of reactions that include the majority of the chemical and biological processes taking part around us. </a:t>
            </a:r>
          </a:p>
          <a:p>
            <a:pPr algn="l"/>
            <a:r>
              <a:rPr lang="en-US" b="0" i="0" dirty="0">
                <a:solidFill>
                  <a:srgbClr val="212529"/>
                </a:solidFill>
                <a:effectLst/>
                <a:latin typeface="Lato" panose="020F0502020204030203" pitchFamily="34" charset="0"/>
              </a:rPr>
              <a:t>Rusting and dissolution of the metals, browning of the fruits, fire reactions, </a:t>
            </a:r>
            <a:r>
              <a:rPr lang="en-US" b="0" i="0" u="none" strike="noStrike" dirty="0">
                <a:solidFill>
                  <a:srgbClr val="3A76C3"/>
                </a:solidFill>
                <a:effectLst/>
                <a:latin typeface="Lato" panose="020F0502020204030203" pitchFamily="34" charset="0"/>
                <a:hlinkClick r:id="rId4"/>
              </a:rPr>
              <a:t>respiration</a:t>
            </a:r>
            <a:r>
              <a:rPr lang="en-US" b="0" i="0" dirty="0">
                <a:solidFill>
                  <a:srgbClr val="212529"/>
                </a:solidFill>
                <a:effectLst/>
                <a:latin typeface="Lato" panose="020F0502020204030203" pitchFamily="34" charset="0"/>
              </a:rPr>
              <a:t> and the process of </a:t>
            </a:r>
            <a:r>
              <a:rPr lang="en-US" b="0" i="0" u="none" strike="noStrike" dirty="0">
                <a:solidFill>
                  <a:srgbClr val="3A76C3"/>
                </a:solidFill>
                <a:effectLst/>
                <a:latin typeface="Lato" panose="020F0502020204030203" pitchFamily="34" charset="0"/>
                <a:hlinkClick r:id="rId5"/>
              </a:rPr>
              <a:t>photosynthesis</a:t>
            </a:r>
            <a:r>
              <a:rPr lang="en-US" b="0" i="0" dirty="0">
                <a:solidFill>
                  <a:srgbClr val="212529"/>
                </a:solidFill>
                <a:effectLst/>
                <a:latin typeface="Lato" panose="020F0502020204030203" pitchFamily="34" charset="0"/>
              </a:rPr>
              <a:t> are all oxidation-reduction processes.</a:t>
            </a:r>
          </a:p>
          <a:p>
            <a:pPr algn="l"/>
            <a:r>
              <a:rPr lang="en-US" b="1" i="0" dirty="0">
                <a:solidFill>
                  <a:srgbClr val="212529"/>
                </a:solidFill>
                <a:effectLst/>
                <a:latin typeface="Lato" panose="020F0502020204030203" pitchFamily="34" charset="0"/>
              </a:rPr>
              <a:t>Oxygen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C+ 2H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 → CO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+ 2H</a:t>
            </a:r>
            <a:r>
              <a:rPr lang="en-US" b="0" i="0" baseline="-25000" dirty="0">
                <a:solidFill>
                  <a:srgbClr val="212529"/>
                </a:solidFill>
                <a:effectLst/>
                <a:latin typeface="Lato" panose="020F0502020204030203" pitchFamily="34" charset="0"/>
              </a:rPr>
              <a:t>2</a:t>
            </a:r>
            <a:endParaRPr lang="en-US" b="0" i="0" dirty="0">
              <a:solidFill>
                <a:srgbClr val="212529"/>
              </a:solidFill>
              <a:effectLst/>
              <a:latin typeface="Lato" panose="020F0502020204030203" pitchFamily="34" charset="0"/>
            </a:endParaRPr>
          </a:p>
          <a:p>
            <a:pPr algn="l"/>
            <a:r>
              <a:rPr lang="en-US" b="1" i="0" dirty="0">
                <a:solidFill>
                  <a:srgbClr val="212529"/>
                </a:solidFill>
                <a:effectLst/>
                <a:latin typeface="Lato" panose="020F0502020204030203" pitchFamily="34" charset="0"/>
              </a:rPr>
              <a:t>Hydrogen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H</a:t>
            </a:r>
            <a:r>
              <a:rPr lang="en-US" b="0" i="0" baseline="-25000" dirty="0">
                <a:solidFill>
                  <a:srgbClr val="212529"/>
                </a:solidFill>
                <a:effectLst/>
                <a:latin typeface="Lato" panose="020F0502020204030203" pitchFamily="34" charset="0"/>
              </a:rPr>
              <a:t>4</a:t>
            </a:r>
            <a:r>
              <a:rPr lang="en-US" b="0" i="0" dirty="0">
                <a:solidFill>
                  <a:srgbClr val="212529"/>
                </a:solidFill>
                <a:effectLst/>
                <a:latin typeface="Lato" panose="020F0502020204030203" pitchFamily="34" charset="0"/>
              </a:rPr>
              <a:t>+ 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a:t>
            </a:r>
          </a:p>
          <a:p>
            <a:pPr algn="l"/>
            <a:r>
              <a:rPr lang="en-US" b="1" i="0" dirty="0">
                <a:solidFill>
                  <a:srgbClr val="212529"/>
                </a:solidFill>
                <a:effectLst/>
                <a:latin typeface="Lato" panose="020F0502020204030203" pitchFamily="34" charset="0"/>
              </a:rPr>
              <a:t>Electron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Zn + Cu</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Zn</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Cu</a:t>
            </a:r>
          </a:p>
          <a:p>
            <a:endParaRPr lang="en-IQ" dirty="0"/>
          </a:p>
        </p:txBody>
      </p:sp>
      <p:sp>
        <p:nvSpPr>
          <p:cNvPr id="4" name="Slide Number Placeholder 3"/>
          <p:cNvSpPr>
            <a:spLocks noGrp="1"/>
          </p:cNvSpPr>
          <p:nvPr>
            <p:ph type="sldNum" sz="quarter" idx="5"/>
          </p:nvPr>
        </p:nvSpPr>
        <p:spPr/>
        <p:txBody>
          <a:bodyPr/>
          <a:lstStyle/>
          <a:p>
            <a:fld id="{BF317DC1-B6BF-C746-BD2A-A639CFB56E37}" type="slidenum">
              <a:rPr lang="en-IQ" smtClean="0"/>
              <a:t>1</a:t>
            </a:fld>
            <a:endParaRPr lang="en-IQ"/>
          </a:p>
        </p:txBody>
      </p:sp>
    </p:spTree>
    <p:extLst>
      <p:ext uri="{BB962C8B-B14F-4D97-AF65-F5344CB8AC3E}">
        <p14:creationId xmlns:p14="http://schemas.microsoft.com/office/powerpoint/2010/main" val="163419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54545"/>
                </a:solidFill>
                <a:effectLst/>
                <a:latin typeface="Inter"/>
              </a:rPr>
              <a:t>Sensory factors:</a:t>
            </a:r>
            <a:r>
              <a:rPr lang="en-US" b="0" i="0" dirty="0">
                <a:solidFill>
                  <a:srgbClr val="454545"/>
                </a:solidFill>
                <a:effectLst/>
                <a:latin typeface="Inter"/>
              </a:rPr>
              <a:t> The sensory properties of food (the combination of taste, smell, sight, and sometimes sound) are believed to play a major role in food intake. We tend to eat more of a food if we like it a lot and we avoid foods that do not look, smell or taste well. Restaurant chefs and the food industry invest heavily in optimizing the sensory attributes of foods and meals in order to maximize their appeal. Some people argue that we overeat because our food is too tasty. However, it is difficult to imagine that we will accept compromising on taste to reduce our caloric intake.</a:t>
            </a:r>
          </a:p>
          <a:p>
            <a:pPr algn="l"/>
            <a:endParaRPr lang="en-US" b="0" i="0" dirty="0">
              <a:solidFill>
                <a:srgbClr val="454545"/>
              </a:solidFill>
              <a:effectLst/>
              <a:latin typeface="Inter"/>
            </a:endParaRPr>
          </a:p>
          <a:p>
            <a:pPr algn="l"/>
            <a:r>
              <a:rPr lang="en-US" b="1" i="0" dirty="0">
                <a:solidFill>
                  <a:srgbClr val="454545"/>
                </a:solidFill>
                <a:effectLst/>
                <a:latin typeface="Inter"/>
              </a:rPr>
              <a:t>Social factors:</a:t>
            </a:r>
            <a:r>
              <a:rPr lang="en-US" b="0" i="0" dirty="0">
                <a:solidFill>
                  <a:srgbClr val="454545"/>
                </a:solidFill>
                <a:effectLst/>
                <a:latin typeface="Inter"/>
              </a:rPr>
              <a:t> Much of what we eat is determined by our culture. Many Dutch people eat bread for breakfast, bread for lunch, and meat, potatoes, and vegetables for dinner. Such dietary habits may seem very peculiar to some of our foreign students, who may be more accustomed to relying on other staple foods such as rice. People from different cultural backgrounds often have entirely different culinary customs. Social factors also include social setting. We tend to eat more in the company of others than when we eat alone. We use food for social bonding and celebrating special occasions. It is clear that social factors can easily override physiology, at least in the short term. How else can we explain that people consume thousands of calories in a single meal for Christmas dinner? The social setting can also be an impediment to improving dietary habits. If others in your social setting resist dietary changes, it becomes difficult as an individual to alter your dietary habits.</a:t>
            </a:r>
          </a:p>
          <a:p>
            <a:pPr algn="l"/>
            <a:endParaRPr lang="en-US" b="0" i="0" dirty="0">
              <a:solidFill>
                <a:srgbClr val="454545"/>
              </a:solidFill>
              <a:effectLst/>
              <a:latin typeface="Inter"/>
            </a:endParaRPr>
          </a:p>
          <a:p>
            <a:pPr algn="l"/>
            <a:r>
              <a:rPr lang="en-US" b="1" i="0" dirty="0">
                <a:solidFill>
                  <a:srgbClr val="454545"/>
                </a:solidFill>
                <a:effectLst/>
                <a:latin typeface="Inter"/>
              </a:rPr>
              <a:t>Psychological factors:</a:t>
            </a:r>
            <a:r>
              <a:rPr lang="en-US" b="0" i="0" dirty="0">
                <a:solidFill>
                  <a:srgbClr val="454545"/>
                </a:solidFill>
                <a:effectLst/>
                <a:latin typeface="Inter"/>
              </a:rPr>
              <a:t> Many people experience psychological stress, which can have a major impact on someone’s food intake. Some people lose their appetite when they are stressed, whereas others use food for comfort and increase their food intake. The latter is often called stress eating or emotional eating and, if persistent, can cause major weight gain in some individuals.</a:t>
            </a:r>
          </a:p>
          <a:p>
            <a:pPr algn="l"/>
            <a:endParaRPr lang="en-US" b="0" i="0" dirty="0">
              <a:solidFill>
                <a:srgbClr val="454545"/>
              </a:solidFill>
              <a:effectLst/>
              <a:latin typeface="Inter"/>
            </a:endParaRPr>
          </a:p>
          <a:p>
            <a:pPr algn="l"/>
            <a:r>
              <a:rPr lang="en-US" b="1" i="0" dirty="0">
                <a:solidFill>
                  <a:srgbClr val="454545"/>
                </a:solidFill>
                <a:effectLst/>
                <a:latin typeface="Inter"/>
              </a:rPr>
              <a:t>Physiological factors:</a:t>
            </a:r>
            <a:r>
              <a:rPr lang="en-US" b="0" i="0" dirty="0">
                <a:solidFill>
                  <a:srgbClr val="454545"/>
                </a:solidFill>
                <a:effectLst/>
                <a:latin typeface="Inter"/>
              </a:rPr>
              <a:t> Our physiological needs dictate food choice. Our desire for food is driven by the evolutionary need to supply our bodies with nutrients and energy so we can survive, propagate, and pass on our genes to our offspring. As a result, our bodies have evolved complicated short-term and long-term feedback mechanisms that lead to hunger sensations and trigger food-seeking behavior when food intake and energy supplies drop. The precision of these mechanisms is illustrated by the fact that in many people, long-term food intake nearly perfectly matches energy expenditure, indicating the existence of overriding physiological feedback mechanisms that resist large fluctuations in body weight.</a:t>
            </a:r>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3</a:t>
            </a:fld>
            <a:endParaRPr lang="en-IQ"/>
          </a:p>
        </p:txBody>
      </p:sp>
    </p:spTree>
    <p:extLst>
      <p:ext uri="{BB962C8B-B14F-4D97-AF65-F5344CB8AC3E}">
        <p14:creationId xmlns:p14="http://schemas.microsoft.com/office/powerpoint/2010/main" val="19229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545"/>
                </a:solidFill>
                <a:effectLst/>
                <a:latin typeface="Inter"/>
              </a:rPr>
              <a:t>Many Dutch people eat bread for breakfast, bread for lunch, and meat, potatoes, and vegetables for dinner. Such dietary habits may seem very peculiar to some of our foreign students, who may be more accustomed to relying on other staple foods such as rice. </a:t>
            </a:r>
          </a:p>
          <a:p>
            <a:endParaRPr lang="en-US" b="0" i="0" dirty="0">
              <a:solidFill>
                <a:srgbClr val="454545"/>
              </a:solidFill>
              <a:effectLst/>
              <a:latin typeface="Inter"/>
            </a:endParaRPr>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5</a:t>
            </a:fld>
            <a:endParaRPr lang="en-IQ"/>
          </a:p>
        </p:txBody>
      </p:sp>
    </p:spTree>
    <p:extLst>
      <p:ext uri="{BB962C8B-B14F-4D97-AF65-F5344CB8AC3E}">
        <p14:creationId xmlns:p14="http://schemas.microsoft.com/office/powerpoint/2010/main" val="368334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ECF7-3E8A-FC93-E376-5B96B64DE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347B8196-3D87-1681-5FAD-E6821F3F6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1D9BE0C3-100B-0E65-EA31-78AD2E68CAF6}"/>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5" name="Footer Placeholder 4">
            <a:extLst>
              <a:ext uri="{FF2B5EF4-FFF2-40B4-BE49-F238E27FC236}">
                <a16:creationId xmlns:a16="http://schemas.microsoft.com/office/drawing/2014/main" id="{BBE2883E-8468-7D24-02EE-B2459AE5115A}"/>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672F3524-3416-514E-E525-7479C5C82CD6}"/>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123089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E6A7-BE5C-6026-C216-B000089183DA}"/>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A2F4BACA-9AE4-EAA4-AEA6-66E868979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F6746EE-D057-9E4D-313C-373CB2DF0D6E}"/>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5" name="Footer Placeholder 4">
            <a:extLst>
              <a:ext uri="{FF2B5EF4-FFF2-40B4-BE49-F238E27FC236}">
                <a16:creationId xmlns:a16="http://schemas.microsoft.com/office/drawing/2014/main" id="{D4B71039-85E4-95B8-944E-10C950211E94}"/>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000B6D1A-1D3E-73FA-6E16-1A8E07B56D2E}"/>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75452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21BBB5-A3F6-28F8-34D7-B4A39FEAA2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CF553C08-E47E-3D59-68D1-7DB57117F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AED54CD9-1570-2E3D-56A0-9FF6BC2B0FFD}"/>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5" name="Footer Placeholder 4">
            <a:extLst>
              <a:ext uri="{FF2B5EF4-FFF2-40B4-BE49-F238E27FC236}">
                <a16:creationId xmlns:a16="http://schemas.microsoft.com/office/drawing/2014/main" id="{C625D2C9-E0B0-FFB8-67D8-EF8D06081C84}"/>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972BD04-EB3E-4E9E-74D6-66B1FE8BD109}"/>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106632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703B-5DC5-08F2-5230-73AD38FFDD89}"/>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31A16D87-6A8D-27EA-38F2-FF5A02C6D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B264A23-DFB6-2AD1-E409-C7919D68E576}"/>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5" name="Footer Placeholder 4">
            <a:extLst>
              <a:ext uri="{FF2B5EF4-FFF2-40B4-BE49-F238E27FC236}">
                <a16:creationId xmlns:a16="http://schemas.microsoft.com/office/drawing/2014/main" id="{8DE1F223-0D0F-2EAA-2E48-D06F1EE1881B}"/>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11A9CED0-BF02-E6BC-1949-09BEA0FEC294}"/>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32515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CC97-FB1B-E811-D687-B6FE2C143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D87A3C55-9E00-803D-310B-FB7D36250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CA4EB-29C6-C294-2671-8D07532EFC2B}"/>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5" name="Footer Placeholder 4">
            <a:extLst>
              <a:ext uri="{FF2B5EF4-FFF2-40B4-BE49-F238E27FC236}">
                <a16:creationId xmlns:a16="http://schemas.microsoft.com/office/drawing/2014/main" id="{D653E04C-1510-5304-3178-2E7CC1CDE4ED}"/>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839A60BC-5CD6-104C-AA0E-B723639C7087}"/>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117358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75D5-C73D-AAD6-8DE6-38BBF5598C63}"/>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C5C222EE-D1A1-C6E8-097D-E0B730902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2E9A3F49-4A59-2707-8065-D1200306A5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D2762194-264E-40FF-0082-7EED10A99CFA}"/>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6" name="Footer Placeholder 5">
            <a:extLst>
              <a:ext uri="{FF2B5EF4-FFF2-40B4-BE49-F238E27FC236}">
                <a16:creationId xmlns:a16="http://schemas.microsoft.com/office/drawing/2014/main" id="{D3978A94-2057-0888-8D2C-F174FE0073F3}"/>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0D9E4873-AB3A-745A-98F9-272D56FB6269}"/>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299530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B6D1-62F0-422C-906C-B3E8F2D1901C}"/>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AB7E3FB6-0B39-38FA-1121-74BB54546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07351B-0230-18F4-8032-D13825E28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B6E734EC-DFF6-421C-4212-12874888E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9EF08C-7CB6-E9A1-EA0D-B03980B28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3048C440-8D68-E923-FB66-72379A3F6760}"/>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8" name="Footer Placeholder 7">
            <a:extLst>
              <a:ext uri="{FF2B5EF4-FFF2-40B4-BE49-F238E27FC236}">
                <a16:creationId xmlns:a16="http://schemas.microsoft.com/office/drawing/2014/main" id="{D7743014-01E2-8B1D-6DD2-3172DB847FE4}"/>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8871C2AE-21A8-EA8C-79B8-94E07AC1AB5D}"/>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271699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E1EB-B36C-A8C6-0E5E-C465A80B1A3D}"/>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3E8717F1-98B9-8F4A-D3BD-C6A060ED2483}"/>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4" name="Footer Placeholder 3">
            <a:extLst>
              <a:ext uri="{FF2B5EF4-FFF2-40B4-BE49-F238E27FC236}">
                <a16:creationId xmlns:a16="http://schemas.microsoft.com/office/drawing/2014/main" id="{68077D8F-4751-354C-7AF3-354D4CDB793D}"/>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7D67A7C5-CD99-F5A9-4DCD-F9F57273D483}"/>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36169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67458-69AD-4DEA-5EBB-B57B1AAD46E4}"/>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3" name="Footer Placeholder 2">
            <a:extLst>
              <a:ext uri="{FF2B5EF4-FFF2-40B4-BE49-F238E27FC236}">
                <a16:creationId xmlns:a16="http://schemas.microsoft.com/office/drawing/2014/main" id="{72E88F95-C3A6-6652-581F-DAC6703DF8E4}"/>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988C5BF0-1D6B-DB4D-C858-368AB369E5EE}"/>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33529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7C7B-5E50-1C19-B6BB-205CA15D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76182CAA-EE9A-765B-6665-F8876DA37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04B2A35B-25D0-3C8D-7BD8-E69322055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D2B76-9098-4AEE-4381-56F7EDE5E202}"/>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6" name="Footer Placeholder 5">
            <a:extLst>
              <a:ext uri="{FF2B5EF4-FFF2-40B4-BE49-F238E27FC236}">
                <a16:creationId xmlns:a16="http://schemas.microsoft.com/office/drawing/2014/main" id="{80A15624-2715-9FCA-FB27-47D55A6CE91B}"/>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ABAD2944-116A-F4B7-FF5E-2C1A8A64B233}"/>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239456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2684-B288-6130-648F-0BA503590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B05F8183-2C93-0A11-521E-477BEAEE3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FC20F190-BED1-B3F8-E3CB-84D7C2406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57F33-550A-5E0D-A716-A69BD005E918}"/>
              </a:ext>
            </a:extLst>
          </p:cNvPr>
          <p:cNvSpPr>
            <a:spLocks noGrp="1"/>
          </p:cNvSpPr>
          <p:nvPr>
            <p:ph type="dt" sz="half" idx="10"/>
          </p:nvPr>
        </p:nvSpPr>
        <p:spPr/>
        <p:txBody>
          <a:bodyPr/>
          <a:lstStyle/>
          <a:p>
            <a:fld id="{1B90E6ED-055B-AA45-8686-57AEAE6F37B4}" type="datetimeFigureOut">
              <a:rPr lang="en-IQ" smtClean="0"/>
              <a:t>05/03/2023</a:t>
            </a:fld>
            <a:endParaRPr lang="en-IQ"/>
          </a:p>
        </p:txBody>
      </p:sp>
      <p:sp>
        <p:nvSpPr>
          <p:cNvPr id="6" name="Footer Placeholder 5">
            <a:extLst>
              <a:ext uri="{FF2B5EF4-FFF2-40B4-BE49-F238E27FC236}">
                <a16:creationId xmlns:a16="http://schemas.microsoft.com/office/drawing/2014/main" id="{9C49C4CF-5C1E-2E2F-6181-EB3932F78ACA}"/>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3B9F0AB0-F2A0-CDCF-83F0-64B38E28C317}"/>
              </a:ext>
            </a:extLst>
          </p:cNvPr>
          <p:cNvSpPr>
            <a:spLocks noGrp="1"/>
          </p:cNvSpPr>
          <p:nvPr>
            <p:ph type="sldNum" sz="quarter" idx="12"/>
          </p:nvPr>
        </p:nvSpPr>
        <p:spPr/>
        <p:txBody>
          <a:bodyPr/>
          <a:lstStyle/>
          <a:p>
            <a:fld id="{57B0F166-D316-294F-815A-AF69ED89644D}" type="slidenum">
              <a:rPr lang="en-IQ" smtClean="0"/>
              <a:t>‹#›</a:t>
            </a:fld>
            <a:endParaRPr lang="en-IQ"/>
          </a:p>
        </p:txBody>
      </p:sp>
    </p:spTree>
    <p:extLst>
      <p:ext uri="{BB962C8B-B14F-4D97-AF65-F5344CB8AC3E}">
        <p14:creationId xmlns:p14="http://schemas.microsoft.com/office/powerpoint/2010/main" val="17354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EBB5D-57B6-A7E7-DC9E-7A5BF6585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FA8732E3-1E13-03F2-2DDA-4C85F9B6A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D3B37355-A743-955A-5F9B-9A15C68AC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0E6ED-055B-AA45-8686-57AEAE6F37B4}" type="datetimeFigureOut">
              <a:rPr lang="en-IQ" smtClean="0"/>
              <a:t>05/03/2023</a:t>
            </a:fld>
            <a:endParaRPr lang="en-IQ"/>
          </a:p>
        </p:txBody>
      </p:sp>
      <p:sp>
        <p:nvSpPr>
          <p:cNvPr id="5" name="Footer Placeholder 4">
            <a:extLst>
              <a:ext uri="{FF2B5EF4-FFF2-40B4-BE49-F238E27FC236}">
                <a16:creationId xmlns:a16="http://schemas.microsoft.com/office/drawing/2014/main" id="{2F653E8D-94B3-BC08-9CB4-2A0923999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B27ECF66-A4EF-FD5A-945F-142877B8E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F166-D316-294F-815A-AF69ED89644D}" type="slidenum">
              <a:rPr lang="en-IQ" smtClean="0"/>
              <a:t>‹#›</a:t>
            </a:fld>
            <a:endParaRPr lang="en-IQ"/>
          </a:p>
        </p:txBody>
      </p:sp>
    </p:spTree>
    <p:extLst>
      <p:ext uri="{BB962C8B-B14F-4D97-AF65-F5344CB8AC3E}">
        <p14:creationId xmlns:p14="http://schemas.microsoft.com/office/powerpoint/2010/main" val="346136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Mohammed.rasul@tiu.edu.i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S System - TIU">
            <a:extLst>
              <a:ext uri="{FF2B5EF4-FFF2-40B4-BE49-F238E27FC236}">
                <a16:creationId xmlns:a16="http://schemas.microsoft.com/office/drawing/2014/main" id="{9EDEDDFE-C204-F0F5-9E18-CA50F894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812" y="-156121"/>
            <a:ext cx="2389188" cy="2150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715FA1-D100-2D0F-938C-AC8F3A3D50D3}"/>
              </a:ext>
            </a:extLst>
          </p:cNvPr>
          <p:cNvSpPr txBox="1"/>
          <p:nvPr/>
        </p:nvSpPr>
        <p:spPr>
          <a:xfrm>
            <a:off x="174190" y="460643"/>
            <a:ext cx="6327823" cy="1323439"/>
          </a:xfrm>
          <a:prstGeom prst="rect">
            <a:avLst/>
          </a:prstGeom>
          <a:noFill/>
        </p:spPr>
        <p:txBody>
          <a:bodyPr wrap="none" rtlCol="0">
            <a:spAutoFit/>
          </a:bodyPr>
          <a:lstStyle/>
          <a:p>
            <a:r>
              <a:rPr lang="en-IQ" sz="4000" b="1" dirty="0">
                <a:solidFill>
                  <a:srgbClr val="C00000"/>
                </a:solidFill>
              </a:rPr>
              <a:t>Faculty of Pharmacy </a:t>
            </a:r>
          </a:p>
          <a:p>
            <a:r>
              <a:rPr lang="en-IQ" sz="4000" b="1" dirty="0">
                <a:solidFill>
                  <a:srgbClr val="C00000"/>
                </a:solidFill>
              </a:rPr>
              <a:t>Tishk Internationl University </a:t>
            </a:r>
          </a:p>
        </p:txBody>
      </p:sp>
      <p:sp>
        <p:nvSpPr>
          <p:cNvPr id="7" name="Hexagon 6">
            <a:extLst>
              <a:ext uri="{FF2B5EF4-FFF2-40B4-BE49-F238E27FC236}">
                <a16:creationId xmlns:a16="http://schemas.microsoft.com/office/drawing/2014/main" id="{93A434F6-661D-B5F0-7167-69A66F1292B4}"/>
              </a:ext>
            </a:extLst>
          </p:cNvPr>
          <p:cNvSpPr/>
          <p:nvPr/>
        </p:nvSpPr>
        <p:spPr>
          <a:xfrm>
            <a:off x="2899677" y="3927360"/>
            <a:ext cx="6903135" cy="952433"/>
          </a:xfrm>
          <a:prstGeom prst="hexagon">
            <a:avLst>
              <a:gd name="adj" fmla="val 16001"/>
              <a:gd name="vf" fmla="val 11547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5</a:t>
            </a:r>
            <a:r>
              <a:rPr lang="en-US" sz="2800" b="1" baseline="30000" dirty="0">
                <a:solidFill>
                  <a:schemeClr val="tx1"/>
                </a:solidFill>
              </a:rPr>
              <a:t>th</a:t>
            </a:r>
            <a:r>
              <a:rPr lang="en-US" sz="2800" b="1" dirty="0">
                <a:solidFill>
                  <a:schemeClr val="tx1"/>
                </a:solidFill>
              </a:rPr>
              <a:t> lecture; Nutritional Biochemistry  </a:t>
            </a:r>
          </a:p>
        </p:txBody>
      </p:sp>
      <p:sp>
        <p:nvSpPr>
          <p:cNvPr id="9" name="Rounded Rectangle 8">
            <a:extLst>
              <a:ext uri="{FF2B5EF4-FFF2-40B4-BE49-F238E27FC236}">
                <a16:creationId xmlns:a16="http://schemas.microsoft.com/office/drawing/2014/main" id="{907F21C1-D6BF-2673-6889-3A6D383324D5}"/>
              </a:ext>
            </a:extLst>
          </p:cNvPr>
          <p:cNvSpPr/>
          <p:nvPr/>
        </p:nvSpPr>
        <p:spPr>
          <a:xfrm>
            <a:off x="1370245" y="2099429"/>
            <a:ext cx="9770301" cy="1929008"/>
          </a:xfrm>
          <a:prstGeom prst="round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rgbClr val="C00000"/>
                </a:solidFill>
                <a:effectLst/>
                <a:latin typeface="Inter"/>
              </a:rPr>
              <a:t>Factors Determining </a:t>
            </a:r>
            <a:r>
              <a:rPr lang="en-US" sz="5400" b="1" dirty="0">
                <a:solidFill>
                  <a:srgbClr val="C00000"/>
                </a:solidFill>
                <a:latin typeface="Inter"/>
              </a:rPr>
              <a:t>F</a:t>
            </a:r>
            <a:r>
              <a:rPr lang="en-US" sz="5400" b="1" dirty="0">
                <a:solidFill>
                  <a:srgbClr val="C00000"/>
                </a:solidFill>
                <a:effectLst/>
                <a:latin typeface="Inter"/>
              </a:rPr>
              <a:t>ood </a:t>
            </a:r>
            <a:r>
              <a:rPr lang="en-US" sz="5400" b="1" dirty="0">
                <a:solidFill>
                  <a:srgbClr val="C00000"/>
                </a:solidFill>
                <a:latin typeface="Inter"/>
              </a:rPr>
              <a:t>I</a:t>
            </a:r>
            <a:r>
              <a:rPr lang="en-US" sz="5400" b="1" dirty="0">
                <a:solidFill>
                  <a:srgbClr val="C00000"/>
                </a:solidFill>
                <a:effectLst/>
                <a:latin typeface="Inter"/>
              </a:rPr>
              <a:t>ntake</a:t>
            </a:r>
            <a:endParaRPr lang="en-IQ" sz="2400" b="1" dirty="0">
              <a:solidFill>
                <a:srgbClr val="C00000"/>
              </a:solidFill>
            </a:endParaRPr>
          </a:p>
        </p:txBody>
      </p:sp>
      <p:sp>
        <p:nvSpPr>
          <p:cNvPr id="6" name="Pentagon 5">
            <a:extLst>
              <a:ext uri="{FF2B5EF4-FFF2-40B4-BE49-F238E27FC236}">
                <a16:creationId xmlns:a16="http://schemas.microsoft.com/office/drawing/2014/main" id="{E0E20C27-0DDF-AD12-96F2-10FFEC886B0E}"/>
              </a:ext>
            </a:extLst>
          </p:cNvPr>
          <p:cNvSpPr/>
          <p:nvPr/>
        </p:nvSpPr>
        <p:spPr>
          <a:xfrm>
            <a:off x="677562" y="6231512"/>
            <a:ext cx="10836876" cy="45719"/>
          </a:xfrm>
          <a:prstGeom prst="homePlat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
        <p:nvSpPr>
          <p:cNvPr id="11" name="TextBox 10">
            <a:extLst>
              <a:ext uri="{FF2B5EF4-FFF2-40B4-BE49-F238E27FC236}">
                <a16:creationId xmlns:a16="http://schemas.microsoft.com/office/drawing/2014/main" id="{1F012BC3-EA24-D8C9-FB9D-EB90F7A5620B}"/>
              </a:ext>
            </a:extLst>
          </p:cNvPr>
          <p:cNvSpPr txBox="1"/>
          <p:nvPr/>
        </p:nvSpPr>
        <p:spPr>
          <a:xfrm>
            <a:off x="677562" y="5731151"/>
            <a:ext cx="2985113" cy="523220"/>
          </a:xfrm>
          <a:prstGeom prst="rect">
            <a:avLst/>
          </a:prstGeom>
          <a:noFill/>
        </p:spPr>
        <p:txBody>
          <a:bodyPr wrap="none" rtlCol="0">
            <a:spAutoFit/>
          </a:bodyPr>
          <a:lstStyle/>
          <a:p>
            <a:r>
              <a:rPr lang="en-IQ" sz="2800" b="1" dirty="0"/>
              <a:t>Mohammed Rasul </a:t>
            </a:r>
          </a:p>
        </p:txBody>
      </p:sp>
      <p:sp>
        <p:nvSpPr>
          <p:cNvPr id="13" name="TextBox 12">
            <a:extLst>
              <a:ext uri="{FF2B5EF4-FFF2-40B4-BE49-F238E27FC236}">
                <a16:creationId xmlns:a16="http://schemas.microsoft.com/office/drawing/2014/main" id="{1BB074C2-7EC3-7F42-1A42-D1F4D7063FBB}"/>
              </a:ext>
            </a:extLst>
          </p:cNvPr>
          <p:cNvSpPr txBox="1"/>
          <p:nvPr/>
        </p:nvSpPr>
        <p:spPr>
          <a:xfrm>
            <a:off x="677562" y="6312438"/>
            <a:ext cx="4444230" cy="369332"/>
          </a:xfrm>
          <a:prstGeom prst="rect">
            <a:avLst/>
          </a:prstGeom>
          <a:noFill/>
        </p:spPr>
        <p:txBody>
          <a:bodyPr wrap="none" rtlCol="0">
            <a:spAutoFit/>
          </a:bodyPr>
          <a:lstStyle/>
          <a:p>
            <a:r>
              <a:rPr lang="en-IQ" b="1" dirty="0"/>
              <a:t>Assistant Lecturer |MSc. Biomedical Science</a:t>
            </a:r>
          </a:p>
        </p:txBody>
      </p:sp>
      <p:sp>
        <p:nvSpPr>
          <p:cNvPr id="2" name="TextBox 1">
            <a:extLst>
              <a:ext uri="{FF2B5EF4-FFF2-40B4-BE49-F238E27FC236}">
                <a16:creationId xmlns:a16="http://schemas.microsoft.com/office/drawing/2014/main" id="{C52BF36C-E7D1-1867-B7A4-289A530B1779}"/>
              </a:ext>
            </a:extLst>
          </p:cNvPr>
          <p:cNvSpPr txBox="1"/>
          <p:nvPr/>
        </p:nvSpPr>
        <p:spPr>
          <a:xfrm>
            <a:off x="8499832" y="6344842"/>
            <a:ext cx="3324500" cy="400110"/>
          </a:xfrm>
          <a:prstGeom prst="rect">
            <a:avLst/>
          </a:prstGeom>
          <a:noFill/>
        </p:spPr>
        <p:txBody>
          <a:bodyPr wrap="none" rtlCol="0">
            <a:spAutoFit/>
          </a:bodyPr>
          <a:lstStyle/>
          <a:p>
            <a:r>
              <a:rPr lang="en-US" sz="2000" dirty="0">
                <a:hlinkClick r:id="rId4"/>
              </a:rPr>
              <a:t>M</a:t>
            </a:r>
            <a:r>
              <a:rPr lang="en-IQ" sz="2000" dirty="0">
                <a:hlinkClick r:id="rId4"/>
              </a:rPr>
              <a:t>ohammed.rasul@tiu.edu.iq</a:t>
            </a:r>
            <a:r>
              <a:rPr lang="en-IQ" sz="2000" dirty="0"/>
              <a:t> </a:t>
            </a:r>
          </a:p>
        </p:txBody>
      </p:sp>
      <p:pic>
        <p:nvPicPr>
          <p:cNvPr id="5" name="Graphic 4" descr="Envelope with solid fill">
            <a:extLst>
              <a:ext uri="{FF2B5EF4-FFF2-40B4-BE49-F238E27FC236}">
                <a16:creationId xmlns:a16="http://schemas.microsoft.com/office/drawing/2014/main" id="{A7E32DFF-4E40-1E74-6816-141BEBA3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39" y="6231512"/>
            <a:ext cx="595993" cy="595993"/>
          </a:xfrm>
          <a:prstGeom prst="rect">
            <a:avLst/>
          </a:prstGeom>
        </p:spPr>
      </p:pic>
    </p:spTree>
    <p:extLst>
      <p:ext uri="{BB962C8B-B14F-4D97-AF65-F5344CB8AC3E}">
        <p14:creationId xmlns:p14="http://schemas.microsoft.com/office/powerpoint/2010/main" val="269077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E272-0283-4EC3-6CD8-31F1FA9E9AE2}"/>
              </a:ext>
            </a:extLst>
          </p:cNvPr>
          <p:cNvSpPr>
            <a:spLocks noGrp="1"/>
          </p:cNvSpPr>
          <p:nvPr>
            <p:ph type="title"/>
          </p:nvPr>
        </p:nvSpPr>
        <p:spPr/>
        <p:txBody>
          <a:bodyPr/>
          <a:lstStyle/>
          <a:p>
            <a:r>
              <a:rPr lang="en-US" dirty="0">
                <a:latin typeface="Inter"/>
              </a:rPr>
              <a:t>Leptin</a:t>
            </a:r>
            <a:endParaRPr lang="en-IQ" dirty="0"/>
          </a:p>
        </p:txBody>
      </p:sp>
      <p:sp>
        <p:nvSpPr>
          <p:cNvPr id="3" name="Content Placeholder 2">
            <a:extLst>
              <a:ext uri="{FF2B5EF4-FFF2-40B4-BE49-F238E27FC236}">
                <a16:creationId xmlns:a16="http://schemas.microsoft.com/office/drawing/2014/main" id="{5DB62440-BB2A-2B19-9ABD-C80AC0166634}"/>
              </a:ext>
            </a:extLst>
          </p:cNvPr>
          <p:cNvSpPr>
            <a:spLocks noGrp="1"/>
          </p:cNvSpPr>
          <p:nvPr>
            <p:ph idx="1"/>
          </p:nvPr>
        </p:nvSpPr>
        <p:spPr/>
        <p:txBody>
          <a:bodyPr>
            <a:normAutofit fontScale="85000" lnSpcReduction="20000"/>
          </a:bodyPr>
          <a:lstStyle/>
          <a:p>
            <a:pPr marL="0" indent="0" algn="l">
              <a:buNone/>
            </a:pPr>
            <a:endParaRPr lang="en-US" b="1" i="0" dirty="0">
              <a:solidFill>
                <a:srgbClr val="454545"/>
              </a:solidFill>
              <a:effectLst/>
              <a:latin typeface="Inter"/>
            </a:endParaRPr>
          </a:p>
          <a:p>
            <a:pPr algn="l"/>
            <a:r>
              <a:rPr lang="en-US" b="0" i="0" dirty="0">
                <a:solidFill>
                  <a:srgbClr val="454545"/>
                </a:solidFill>
                <a:effectLst/>
                <a:latin typeface="Inter"/>
              </a:rPr>
              <a:t>Long-term regulation occurs via the hormone leptin, which is produced by fat tissue.</a:t>
            </a:r>
          </a:p>
          <a:p>
            <a:pPr algn="l"/>
            <a:r>
              <a:rPr lang="en-US" b="0" i="0" dirty="0">
                <a:solidFill>
                  <a:srgbClr val="454545"/>
                </a:solidFill>
                <a:effectLst/>
                <a:latin typeface="Inter"/>
              </a:rPr>
              <a:t> Production and blood levels of leptin are proportional to the amount of fat mass.</a:t>
            </a:r>
          </a:p>
          <a:p>
            <a:pPr algn="l"/>
            <a:r>
              <a:rPr lang="en-US" b="0" i="0" dirty="0">
                <a:solidFill>
                  <a:srgbClr val="454545"/>
                </a:solidFill>
                <a:effectLst/>
                <a:latin typeface="Inter"/>
              </a:rPr>
              <a:t> All these signals converge in satiety cells in the hypothalamus, provoking the feeling of satiety.</a:t>
            </a:r>
          </a:p>
          <a:p>
            <a:pPr algn="l"/>
            <a:r>
              <a:rPr lang="en-US" b="0" i="0" dirty="0">
                <a:solidFill>
                  <a:srgbClr val="454545"/>
                </a:solidFill>
                <a:effectLst/>
                <a:latin typeface="Inter"/>
              </a:rPr>
              <a:t> Lack of leptin due to a genetic defect causes extreme hunger and leads to massive overfeeding and obesity. </a:t>
            </a:r>
          </a:p>
          <a:p>
            <a:pPr algn="l"/>
            <a:r>
              <a:rPr lang="en-US" b="0" i="0" dirty="0">
                <a:solidFill>
                  <a:srgbClr val="454545"/>
                </a:solidFill>
                <a:effectLst/>
                <a:latin typeface="Inter"/>
              </a:rPr>
              <a:t>In many animal species in the wild, the long-term regulatory mechanisms help the animal to maintain relatively stable body weight, referred to as their </a:t>
            </a:r>
            <a:r>
              <a:rPr lang="en-US" b="1" i="0" dirty="0">
                <a:solidFill>
                  <a:srgbClr val="454545"/>
                </a:solidFill>
                <a:effectLst/>
                <a:latin typeface="Inter"/>
              </a:rPr>
              <a:t>set point</a:t>
            </a:r>
            <a:r>
              <a:rPr lang="en-US" b="0" i="0" dirty="0">
                <a:solidFill>
                  <a:srgbClr val="454545"/>
                </a:solidFill>
                <a:effectLst/>
                <a:latin typeface="Inter"/>
              </a:rPr>
              <a:t>.</a:t>
            </a:r>
          </a:p>
          <a:p>
            <a:pPr algn="l"/>
            <a:r>
              <a:rPr lang="en-US" b="0" i="0" dirty="0">
                <a:solidFill>
                  <a:srgbClr val="454545"/>
                </a:solidFill>
                <a:effectLst/>
                <a:latin typeface="Inter"/>
              </a:rPr>
              <a:t> In many humans, however, despite </a:t>
            </a:r>
            <a:r>
              <a:rPr lang="en-US" b="1" i="0" dirty="0">
                <a:solidFill>
                  <a:srgbClr val="454545"/>
                </a:solidFill>
                <a:effectLst/>
                <a:latin typeface="Inter"/>
              </a:rPr>
              <a:t>ample leptin production</a:t>
            </a:r>
            <a:r>
              <a:rPr lang="en-US" b="0" i="0" dirty="0">
                <a:solidFill>
                  <a:srgbClr val="454545"/>
                </a:solidFill>
                <a:effectLst/>
                <a:latin typeface="Inter"/>
              </a:rPr>
              <a:t>, body fat tends to </a:t>
            </a:r>
            <a:r>
              <a:rPr lang="en-US" b="1" i="0" dirty="0">
                <a:solidFill>
                  <a:srgbClr val="454545"/>
                </a:solidFill>
                <a:effectLst/>
                <a:latin typeface="Inter"/>
              </a:rPr>
              <a:t>increase with advancing age</a:t>
            </a:r>
            <a:r>
              <a:rPr lang="en-US" b="0" i="0" dirty="0">
                <a:solidFill>
                  <a:srgbClr val="454545"/>
                </a:solidFill>
                <a:effectLst/>
                <a:latin typeface="Inter"/>
              </a:rPr>
              <a:t>.</a:t>
            </a:r>
          </a:p>
          <a:p>
            <a:pPr marL="0" indent="0" algn="l">
              <a:buNone/>
            </a:pPr>
            <a:endParaRPr lang="en-US" b="0" i="0" dirty="0">
              <a:solidFill>
                <a:srgbClr val="454545"/>
              </a:solidFill>
              <a:effectLst/>
              <a:latin typeface="Inter"/>
            </a:endParaRPr>
          </a:p>
          <a:p>
            <a:endParaRPr lang="en-IQ" dirty="0"/>
          </a:p>
        </p:txBody>
      </p:sp>
    </p:spTree>
    <p:extLst>
      <p:ext uri="{BB962C8B-B14F-4D97-AF65-F5344CB8AC3E}">
        <p14:creationId xmlns:p14="http://schemas.microsoft.com/office/powerpoint/2010/main" val="23733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5FFE-7499-8E50-DC9E-73BA64D1EA6F}"/>
              </a:ext>
            </a:extLst>
          </p:cNvPr>
          <p:cNvSpPr>
            <a:spLocks noGrp="1"/>
          </p:cNvSpPr>
          <p:nvPr>
            <p:ph type="title"/>
          </p:nvPr>
        </p:nvSpPr>
        <p:spPr/>
        <p:txBody>
          <a:bodyPr/>
          <a:lstStyle/>
          <a:p>
            <a:r>
              <a:rPr lang="en-US" dirty="0">
                <a:latin typeface="Inter"/>
              </a:rPr>
              <a:t>Hunger</a:t>
            </a:r>
            <a:endParaRPr lang="en-IQ" dirty="0"/>
          </a:p>
        </p:txBody>
      </p:sp>
      <p:sp>
        <p:nvSpPr>
          <p:cNvPr id="3" name="Content Placeholder 2">
            <a:extLst>
              <a:ext uri="{FF2B5EF4-FFF2-40B4-BE49-F238E27FC236}">
                <a16:creationId xmlns:a16="http://schemas.microsoft.com/office/drawing/2014/main" id="{1EFB18DE-27EF-E897-18F4-C840E6DB3A37}"/>
              </a:ext>
            </a:extLst>
          </p:cNvPr>
          <p:cNvSpPr>
            <a:spLocks noGrp="1"/>
          </p:cNvSpPr>
          <p:nvPr>
            <p:ph idx="1"/>
          </p:nvPr>
        </p:nvSpPr>
        <p:spPr/>
        <p:txBody>
          <a:bodyPr/>
          <a:lstStyle/>
          <a:p>
            <a:r>
              <a:rPr lang="en-US" b="0" i="0" dirty="0">
                <a:solidFill>
                  <a:srgbClr val="454545"/>
                </a:solidFill>
                <a:effectLst/>
                <a:latin typeface="Inter"/>
              </a:rPr>
              <a:t>During fasting, the release of hunger hormones, the low levels of nutrients in the blood, and the decrease in leptin production trigger hunger cells in the hypothalamus leading to strong hunger sensations.</a:t>
            </a:r>
          </a:p>
          <a:p>
            <a:r>
              <a:rPr lang="en-US" b="0" i="0" dirty="0">
                <a:solidFill>
                  <a:srgbClr val="454545"/>
                </a:solidFill>
                <a:effectLst/>
                <a:latin typeface="Inter"/>
              </a:rPr>
              <a:t>Raising an effective hunger response and being able to effectively store body fat beyond immediate needs is critical for the survival of many animal species and was likely a major evolutionary pressure for humans as well.</a:t>
            </a:r>
          </a:p>
          <a:p>
            <a:endParaRPr lang="en-IQ" dirty="0"/>
          </a:p>
        </p:txBody>
      </p:sp>
    </p:spTree>
    <p:extLst>
      <p:ext uri="{BB962C8B-B14F-4D97-AF65-F5344CB8AC3E}">
        <p14:creationId xmlns:p14="http://schemas.microsoft.com/office/powerpoint/2010/main" val="33044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CEE4-1AA2-7B3C-29BC-C233816E2537}"/>
              </a:ext>
            </a:extLst>
          </p:cNvPr>
          <p:cNvSpPr>
            <a:spLocks noGrp="1"/>
          </p:cNvSpPr>
          <p:nvPr>
            <p:ph type="title"/>
          </p:nvPr>
        </p:nvSpPr>
        <p:spPr>
          <a:xfrm>
            <a:off x="188842" y="223354"/>
            <a:ext cx="10933859" cy="1062107"/>
          </a:xfrm>
        </p:spPr>
        <p:txBody>
          <a:bodyPr>
            <a:normAutofit/>
          </a:bodyPr>
          <a:lstStyle/>
          <a:p>
            <a:r>
              <a:rPr lang="en-US" b="1" dirty="0">
                <a:effectLst/>
                <a:latin typeface="Inter"/>
              </a:rPr>
              <a:t>Feedback regulation from adipose tissue</a:t>
            </a:r>
            <a:endParaRPr lang="en-IQ" dirty="0"/>
          </a:p>
        </p:txBody>
      </p:sp>
      <p:sp>
        <p:nvSpPr>
          <p:cNvPr id="3" name="Content Placeholder 2">
            <a:extLst>
              <a:ext uri="{FF2B5EF4-FFF2-40B4-BE49-F238E27FC236}">
                <a16:creationId xmlns:a16="http://schemas.microsoft.com/office/drawing/2014/main" id="{78EFA733-02D9-42A6-52E0-55F9C0FE7DCC}"/>
              </a:ext>
            </a:extLst>
          </p:cNvPr>
          <p:cNvSpPr>
            <a:spLocks noGrp="1"/>
          </p:cNvSpPr>
          <p:nvPr>
            <p:ph idx="1"/>
          </p:nvPr>
        </p:nvSpPr>
        <p:spPr>
          <a:xfrm>
            <a:off x="188843" y="1646654"/>
            <a:ext cx="10515600" cy="4987992"/>
          </a:xfrm>
        </p:spPr>
        <p:txBody>
          <a:bodyPr>
            <a:normAutofit fontScale="92500" lnSpcReduction="10000"/>
          </a:bodyPr>
          <a:lstStyle/>
          <a:p>
            <a:r>
              <a:rPr lang="en-US" b="0" i="0" dirty="0">
                <a:solidFill>
                  <a:srgbClr val="454545"/>
                </a:solidFill>
                <a:effectLst/>
                <a:latin typeface="Inter"/>
              </a:rPr>
              <a:t>Adipose or fat tissue plays a central role in the </a:t>
            </a:r>
            <a:r>
              <a:rPr lang="en-US" b="1" i="0" dirty="0">
                <a:solidFill>
                  <a:srgbClr val="454545"/>
                </a:solidFill>
                <a:effectLst/>
                <a:latin typeface="Inter"/>
              </a:rPr>
              <a:t>long-term</a:t>
            </a:r>
            <a:r>
              <a:rPr lang="en-US" b="0" i="0" dirty="0">
                <a:solidFill>
                  <a:srgbClr val="454545"/>
                </a:solidFill>
                <a:effectLst/>
                <a:latin typeface="Inter"/>
              </a:rPr>
              <a:t> regulation of food intake. </a:t>
            </a:r>
          </a:p>
          <a:p>
            <a:r>
              <a:rPr lang="en-US" b="0" i="0" dirty="0">
                <a:solidFill>
                  <a:srgbClr val="454545"/>
                </a:solidFill>
                <a:effectLst/>
                <a:latin typeface="Inter"/>
              </a:rPr>
              <a:t>When people gain body fat, </a:t>
            </a:r>
            <a:r>
              <a:rPr lang="en-US" b="1" i="0" dirty="0">
                <a:solidFill>
                  <a:srgbClr val="454545"/>
                </a:solidFill>
                <a:effectLst/>
                <a:latin typeface="Inter"/>
              </a:rPr>
              <a:t>leptin release from fat tissue is increased</a:t>
            </a:r>
            <a:r>
              <a:rPr lang="en-US" b="0" i="0" dirty="0">
                <a:solidFill>
                  <a:srgbClr val="454545"/>
                </a:solidFill>
                <a:effectLst/>
                <a:latin typeface="Inter"/>
              </a:rPr>
              <a:t>. </a:t>
            </a:r>
          </a:p>
          <a:p>
            <a:r>
              <a:rPr lang="en-US" b="0" i="0" dirty="0">
                <a:solidFill>
                  <a:srgbClr val="454545"/>
                </a:solidFill>
                <a:effectLst/>
                <a:latin typeface="Inter"/>
              </a:rPr>
              <a:t>The increased levels of leptin in the blood reach the hypothalamus where they stimulate </a:t>
            </a:r>
            <a:r>
              <a:rPr lang="en-US" b="1" i="0" dirty="0">
                <a:solidFill>
                  <a:srgbClr val="454545"/>
                </a:solidFill>
                <a:effectLst/>
                <a:latin typeface="Inter"/>
              </a:rPr>
              <a:t>satiety cells</a:t>
            </a:r>
            <a:r>
              <a:rPr lang="en-US" b="0" i="0" dirty="0">
                <a:solidFill>
                  <a:srgbClr val="454545"/>
                </a:solidFill>
                <a:effectLst/>
                <a:latin typeface="Inter"/>
              </a:rPr>
              <a:t>. Increased satiety leads to a </a:t>
            </a:r>
            <a:r>
              <a:rPr lang="en-US" b="1" i="0" dirty="0">
                <a:solidFill>
                  <a:srgbClr val="454545"/>
                </a:solidFill>
                <a:effectLst/>
                <a:latin typeface="Inter"/>
              </a:rPr>
              <a:t>reduction</a:t>
            </a:r>
            <a:r>
              <a:rPr lang="en-US" b="0" i="0" dirty="0">
                <a:solidFill>
                  <a:srgbClr val="454545"/>
                </a:solidFill>
                <a:effectLst/>
                <a:latin typeface="Inter"/>
              </a:rPr>
              <a:t> in food intake, which in turn causes decreased energy storage, closing the circle. </a:t>
            </a:r>
          </a:p>
          <a:p>
            <a:endParaRPr lang="en-US" b="0" i="0" dirty="0">
              <a:solidFill>
                <a:srgbClr val="454545"/>
              </a:solidFill>
              <a:effectLst/>
              <a:latin typeface="Inter"/>
            </a:endParaRPr>
          </a:p>
          <a:p>
            <a:r>
              <a:rPr lang="en-US" b="0" i="0" dirty="0">
                <a:solidFill>
                  <a:srgbClr val="454545"/>
                </a:solidFill>
                <a:effectLst/>
                <a:latin typeface="Inter"/>
              </a:rPr>
              <a:t>When people lose body fat or fast, leptin release from fat tissues is decreased. </a:t>
            </a:r>
          </a:p>
          <a:p>
            <a:r>
              <a:rPr lang="en-US" b="1" i="0" dirty="0">
                <a:solidFill>
                  <a:srgbClr val="454545"/>
                </a:solidFill>
                <a:effectLst/>
                <a:latin typeface="Inter"/>
              </a:rPr>
              <a:t>Decreased levels of leptin in the blood stimulate hunger cells in the hypothalamus, provoking hunger. </a:t>
            </a:r>
          </a:p>
          <a:p>
            <a:r>
              <a:rPr lang="en-US" b="0" i="0" dirty="0">
                <a:solidFill>
                  <a:srgbClr val="454545"/>
                </a:solidFill>
                <a:effectLst/>
                <a:latin typeface="Inter"/>
              </a:rPr>
              <a:t>Hunger causes people to consume food, which in turn leads to increased energy storage, again closing the circle.</a:t>
            </a:r>
            <a:endParaRPr lang="en-IQ" dirty="0"/>
          </a:p>
        </p:txBody>
      </p:sp>
    </p:spTree>
    <p:extLst>
      <p:ext uri="{BB962C8B-B14F-4D97-AF65-F5344CB8AC3E}">
        <p14:creationId xmlns:p14="http://schemas.microsoft.com/office/powerpoint/2010/main" val="19625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14A-234C-0113-C870-6529183B4410}"/>
              </a:ext>
            </a:extLst>
          </p:cNvPr>
          <p:cNvSpPr>
            <a:spLocks noGrp="1"/>
          </p:cNvSpPr>
          <p:nvPr>
            <p:ph type="title"/>
          </p:nvPr>
        </p:nvSpPr>
        <p:spPr/>
        <p:txBody>
          <a:bodyPr/>
          <a:lstStyle/>
          <a:p>
            <a:endParaRPr lang="en-IQ"/>
          </a:p>
        </p:txBody>
      </p:sp>
      <p:pic>
        <p:nvPicPr>
          <p:cNvPr id="5" name="Content Placeholder 4" descr="Diagram&#10;&#10;Description automatically generated">
            <a:extLst>
              <a:ext uri="{FF2B5EF4-FFF2-40B4-BE49-F238E27FC236}">
                <a16:creationId xmlns:a16="http://schemas.microsoft.com/office/drawing/2014/main" id="{6B23ABDA-DBB5-0594-D291-4576128C6B90}"/>
              </a:ext>
            </a:extLst>
          </p:cNvPr>
          <p:cNvPicPr>
            <a:picLocks noGrp="1" noChangeAspect="1"/>
          </p:cNvPicPr>
          <p:nvPr>
            <p:ph idx="1"/>
          </p:nvPr>
        </p:nvPicPr>
        <p:blipFill>
          <a:blip r:embed="rId2"/>
          <a:stretch>
            <a:fillRect/>
          </a:stretch>
        </p:blipFill>
        <p:spPr>
          <a:xfrm>
            <a:off x="1339572" y="1253331"/>
            <a:ext cx="8214142" cy="4351337"/>
          </a:xfrm>
        </p:spPr>
      </p:pic>
      <p:sp>
        <p:nvSpPr>
          <p:cNvPr id="6" name="TextBox 5">
            <a:extLst>
              <a:ext uri="{FF2B5EF4-FFF2-40B4-BE49-F238E27FC236}">
                <a16:creationId xmlns:a16="http://schemas.microsoft.com/office/drawing/2014/main" id="{4A0458E5-55AF-4EEC-BA69-1AC63E6FCBD9}"/>
              </a:ext>
            </a:extLst>
          </p:cNvPr>
          <p:cNvSpPr txBox="1"/>
          <p:nvPr/>
        </p:nvSpPr>
        <p:spPr>
          <a:xfrm>
            <a:off x="444708" y="5695494"/>
            <a:ext cx="11302584" cy="646331"/>
          </a:xfrm>
          <a:prstGeom prst="rect">
            <a:avLst/>
          </a:prstGeom>
          <a:noFill/>
        </p:spPr>
        <p:txBody>
          <a:bodyPr wrap="square" rtlCol="0">
            <a:spAutoFit/>
          </a:bodyPr>
          <a:lstStyle/>
          <a:p>
            <a:r>
              <a:rPr lang="en-US" b="0" i="0" dirty="0">
                <a:solidFill>
                  <a:srgbClr val="454545"/>
                </a:solidFill>
                <a:effectLst/>
                <a:latin typeface="Inter"/>
              </a:rPr>
              <a:t>The </a:t>
            </a:r>
            <a:r>
              <a:rPr lang="en-US" b="1" i="0" dirty="0">
                <a:solidFill>
                  <a:srgbClr val="454545"/>
                </a:solidFill>
                <a:effectLst/>
                <a:latin typeface="Inter"/>
              </a:rPr>
              <a:t>reduction in leptin levels during weight loss </a:t>
            </a:r>
            <a:r>
              <a:rPr lang="en-US" b="0" i="0" dirty="0">
                <a:solidFill>
                  <a:srgbClr val="454545"/>
                </a:solidFill>
                <a:effectLst/>
                <a:latin typeface="Inter"/>
              </a:rPr>
              <a:t>is believed to be one of the reasons why people have </a:t>
            </a:r>
            <a:r>
              <a:rPr lang="en-US" b="1" i="0" dirty="0">
                <a:solidFill>
                  <a:srgbClr val="454545"/>
                </a:solidFill>
                <a:effectLst/>
                <a:latin typeface="Inter"/>
              </a:rPr>
              <a:t>difficulty maintaining weight loss.</a:t>
            </a:r>
            <a:endParaRPr lang="en-IQ" b="1" dirty="0"/>
          </a:p>
        </p:txBody>
      </p:sp>
    </p:spTree>
    <p:extLst>
      <p:ext uri="{BB962C8B-B14F-4D97-AF65-F5344CB8AC3E}">
        <p14:creationId xmlns:p14="http://schemas.microsoft.com/office/powerpoint/2010/main" val="75949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2241-28A9-2CC7-6197-02FB38CD8BF7}"/>
              </a:ext>
            </a:extLst>
          </p:cNvPr>
          <p:cNvSpPr>
            <a:spLocks noGrp="1"/>
          </p:cNvSpPr>
          <p:nvPr>
            <p:ph type="ctrTitle"/>
          </p:nvPr>
        </p:nvSpPr>
        <p:spPr>
          <a:xfrm>
            <a:off x="1114425" y="2046986"/>
            <a:ext cx="10278259" cy="2764028"/>
          </a:xfrm>
        </p:spPr>
        <p:txBody>
          <a:bodyPr anchor="ctr">
            <a:normAutofit/>
          </a:bodyPr>
          <a:lstStyle/>
          <a:p>
            <a:r>
              <a:rPr lang="en-US" sz="7200" b="1" i="0" dirty="0">
                <a:solidFill>
                  <a:srgbClr val="C00000"/>
                </a:solidFill>
                <a:effectLst/>
                <a:latin typeface="Inter"/>
              </a:rPr>
              <a:t>Energy value of nutrients</a:t>
            </a:r>
            <a:endParaRPr lang="en-IQ" sz="7200" dirty="0">
              <a:solidFill>
                <a:srgbClr val="C00000"/>
              </a:solidFill>
            </a:endParaRPr>
          </a:p>
        </p:txBody>
      </p:sp>
    </p:spTree>
    <p:extLst>
      <p:ext uri="{BB962C8B-B14F-4D97-AF65-F5344CB8AC3E}">
        <p14:creationId xmlns:p14="http://schemas.microsoft.com/office/powerpoint/2010/main" val="392595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2FA7-FD62-CD90-A47F-599C19ECC5ED}"/>
              </a:ext>
            </a:extLst>
          </p:cNvPr>
          <p:cNvSpPr>
            <a:spLocks noGrp="1"/>
          </p:cNvSpPr>
          <p:nvPr>
            <p:ph type="title"/>
          </p:nvPr>
        </p:nvSpPr>
        <p:spPr/>
        <p:txBody>
          <a:bodyPr/>
          <a:lstStyle/>
          <a:p>
            <a:endParaRPr lang="en-IQ"/>
          </a:p>
        </p:txBody>
      </p:sp>
      <p:pic>
        <p:nvPicPr>
          <p:cNvPr id="5" name="Content Placeholder 4" descr="Text&#10;&#10;Description automatically generated">
            <a:extLst>
              <a:ext uri="{FF2B5EF4-FFF2-40B4-BE49-F238E27FC236}">
                <a16:creationId xmlns:a16="http://schemas.microsoft.com/office/drawing/2014/main" id="{FA765D3D-169A-1BF3-503A-E64626126760}"/>
              </a:ext>
            </a:extLst>
          </p:cNvPr>
          <p:cNvPicPr>
            <a:picLocks noGrp="1" noChangeAspect="1"/>
          </p:cNvPicPr>
          <p:nvPr>
            <p:ph idx="1"/>
          </p:nvPr>
        </p:nvPicPr>
        <p:blipFill>
          <a:blip r:embed="rId2"/>
          <a:stretch>
            <a:fillRect/>
          </a:stretch>
        </p:blipFill>
        <p:spPr>
          <a:xfrm>
            <a:off x="7653407" y="12700"/>
            <a:ext cx="4445000" cy="3416300"/>
          </a:xfrm>
        </p:spPr>
      </p:pic>
      <p:sp>
        <p:nvSpPr>
          <p:cNvPr id="6" name="TextBox 5">
            <a:extLst>
              <a:ext uri="{FF2B5EF4-FFF2-40B4-BE49-F238E27FC236}">
                <a16:creationId xmlns:a16="http://schemas.microsoft.com/office/drawing/2014/main" id="{6B1AF510-74D3-2FA5-AA12-758F79732EA1}"/>
              </a:ext>
            </a:extLst>
          </p:cNvPr>
          <p:cNvSpPr txBox="1"/>
          <p:nvPr/>
        </p:nvSpPr>
        <p:spPr>
          <a:xfrm>
            <a:off x="449705" y="1903751"/>
            <a:ext cx="8178842" cy="923330"/>
          </a:xfrm>
          <a:prstGeom prst="rect">
            <a:avLst/>
          </a:prstGeom>
          <a:noFill/>
        </p:spPr>
        <p:txBody>
          <a:bodyPr wrap="none" rtlCol="0">
            <a:spAutoFit/>
          </a:bodyPr>
          <a:lstStyle/>
          <a:p>
            <a:pPr algn="l">
              <a:buFont typeface="+mj-lt"/>
              <a:buAutoNum type="arabicPeriod"/>
            </a:pPr>
            <a:r>
              <a:rPr lang="en-US" b="0" i="0" dirty="0">
                <a:solidFill>
                  <a:srgbClr val="0074B5"/>
                </a:solidFill>
                <a:effectLst/>
                <a:latin typeface="Inter"/>
              </a:rPr>
              <a:t>How do we get at the 9 calories for fat, the 4 calories for protein and carbohydrate?</a:t>
            </a:r>
          </a:p>
          <a:p>
            <a:pPr algn="l">
              <a:buFont typeface="+mj-lt"/>
              <a:buAutoNum type="arabicPeriod"/>
            </a:pPr>
            <a:r>
              <a:rPr lang="en-US" b="0" i="0" u="sng" dirty="0">
                <a:solidFill>
                  <a:srgbClr val="0074B5"/>
                </a:solidFill>
                <a:effectLst/>
                <a:latin typeface="Inter"/>
              </a:rPr>
              <a:t>These factors are called the </a:t>
            </a:r>
            <a:r>
              <a:rPr lang="en-US" b="1" i="0" u="sng" dirty="0">
                <a:solidFill>
                  <a:srgbClr val="0074B5"/>
                </a:solidFill>
                <a:effectLst/>
                <a:latin typeface="Inter"/>
              </a:rPr>
              <a:t>Atwater factors</a:t>
            </a:r>
            <a:r>
              <a:rPr lang="en-US" b="0" i="0" u="sng" dirty="0">
                <a:solidFill>
                  <a:srgbClr val="0074B5"/>
                </a:solidFill>
                <a:effectLst/>
                <a:latin typeface="Inter"/>
              </a:rPr>
              <a:t>.</a:t>
            </a:r>
          </a:p>
          <a:p>
            <a:endParaRPr lang="en-IQ" dirty="0"/>
          </a:p>
        </p:txBody>
      </p:sp>
      <p:sp>
        <p:nvSpPr>
          <p:cNvPr id="7" name="TextBox 6">
            <a:extLst>
              <a:ext uri="{FF2B5EF4-FFF2-40B4-BE49-F238E27FC236}">
                <a16:creationId xmlns:a16="http://schemas.microsoft.com/office/drawing/2014/main" id="{716D4BFE-FDA5-7995-4EE0-9B0D380C6CA5}"/>
              </a:ext>
            </a:extLst>
          </p:cNvPr>
          <p:cNvSpPr txBox="1"/>
          <p:nvPr/>
        </p:nvSpPr>
        <p:spPr>
          <a:xfrm>
            <a:off x="179882" y="3387777"/>
            <a:ext cx="5771213" cy="2031325"/>
          </a:xfrm>
          <a:prstGeom prst="rect">
            <a:avLst/>
          </a:prstGeom>
          <a:noFill/>
        </p:spPr>
        <p:txBody>
          <a:bodyPr wrap="square" rtlCol="0">
            <a:spAutoFit/>
          </a:bodyPr>
          <a:lstStyle/>
          <a:p>
            <a:pPr algn="l">
              <a:buFont typeface="+mj-lt"/>
              <a:buAutoNum type="arabicPeriod"/>
            </a:pPr>
            <a:r>
              <a:rPr lang="en-US" b="0" i="0" dirty="0">
                <a:solidFill>
                  <a:srgbClr val="0074B5"/>
                </a:solidFill>
                <a:effectLst/>
                <a:latin typeface="Inter"/>
              </a:rPr>
              <a:t>About 20% of the energy present in absorbed amino acids is lost in the urine, as part of urea.</a:t>
            </a:r>
          </a:p>
          <a:p>
            <a:pPr algn="l">
              <a:buFont typeface="+mj-lt"/>
              <a:buAutoNum type="arabicPeriod"/>
            </a:pPr>
            <a:r>
              <a:rPr lang="en-US" b="1" i="0" dirty="0">
                <a:solidFill>
                  <a:srgbClr val="333333"/>
                </a:solidFill>
                <a:effectLst/>
                <a:latin typeface="Inter"/>
              </a:rPr>
              <a:t>Absorbed fat and carbohydrate are completely combusted to carbon dioxide and water therefore</a:t>
            </a:r>
          </a:p>
          <a:p>
            <a:pPr algn="l">
              <a:buFont typeface="+mj-lt"/>
              <a:buAutoNum type="arabicPeriod"/>
            </a:pPr>
            <a:r>
              <a:rPr lang="en-US" b="0" i="0" u="sng" dirty="0">
                <a:solidFill>
                  <a:srgbClr val="0074B5"/>
                </a:solidFill>
                <a:effectLst/>
                <a:latin typeface="Inter"/>
              </a:rPr>
              <a:t>there is no additional loss of energy once these two macronutrients are absorbed.</a:t>
            </a:r>
          </a:p>
          <a:p>
            <a:endParaRPr lang="en-IQ" dirty="0"/>
          </a:p>
        </p:txBody>
      </p:sp>
      <p:pic>
        <p:nvPicPr>
          <p:cNvPr id="9" name="Picture 8" descr="Table&#10;&#10;Description automatically generated">
            <a:extLst>
              <a:ext uri="{FF2B5EF4-FFF2-40B4-BE49-F238E27FC236}">
                <a16:creationId xmlns:a16="http://schemas.microsoft.com/office/drawing/2014/main" id="{6BBCA816-FE45-04D4-9A2F-868E86BE4572}"/>
              </a:ext>
            </a:extLst>
          </p:cNvPr>
          <p:cNvPicPr>
            <a:picLocks noChangeAspect="1"/>
          </p:cNvPicPr>
          <p:nvPr/>
        </p:nvPicPr>
        <p:blipFill>
          <a:blip r:embed="rId3"/>
          <a:stretch>
            <a:fillRect/>
          </a:stretch>
        </p:blipFill>
        <p:spPr>
          <a:xfrm>
            <a:off x="7462907" y="3387777"/>
            <a:ext cx="4635500" cy="3441700"/>
          </a:xfrm>
          <a:prstGeom prst="rect">
            <a:avLst/>
          </a:prstGeom>
        </p:spPr>
      </p:pic>
    </p:spTree>
    <p:extLst>
      <p:ext uri="{BB962C8B-B14F-4D97-AF65-F5344CB8AC3E}">
        <p14:creationId xmlns:p14="http://schemas.microsoft.com/office/powerpoint/2010/main" val="138287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7374-6994-0935-84D2-20BA3E215DBD}"/>
              </a:ext>
            </a:extLst>
          </p:cNvPr>
          <p:cNvSpPr>
            <a:spLocks noGrp="1"/>
          </p:cNvSpPr>
          <p:nvPr>
            <p:ph type="title"/>
          </p:nvPr>
        </p:nvSpPr>
        <p:spPr/>
        <p:txBody>
          <a:bodyPr>
            <a:normAutofit/>
          </a:bodyPr>
          <a:lstStyle/>
          <a:p>
            <a:r>
              <a:rPr lang="en-US" b="1" i="0" dirty="0">
                <a:solidFill>
                  <a:srgbClr val="00262B"/>
                </a:solidFill>
                <a:effectLst/>
                <a:latin typeface="Inter"/>
              </a:rPr>
              <a:t>Flow chart of energy</a:t>
            </a:r>
            <a:endParaRPr lang="en-IQ" dirty="0"/>
          </a:p>
        </p:txBody>
      </p:sp>
      <p:pic>
        <p:nvPicPr>
          <p:cNvPr id="5" name="Content Placeholder 4">
            <a:extLst>
              <a:ext uri="{FF2B5EF4-FFF2-40B4-BE49-F238E27FC236}">
                <a16:creationId xmlns:a16="http://schemas.microsoft.com/office/drawing/2014/main" id="{CE5DDE82-7D63-993A-7903-4F2EC6E7B05F}"/>
              </a:ext>
            </a:extLst>
          </p:cNvPr>
          <p:cNvPicPr>
            <a:picLocks noGrp="1" noChangeAspect="1"/>
          </p:cNvPicPr>
          <p:nvPr>
            <p:ph idx="1"/>
          </p:nvPr>
        </p:nvPicPr>
        <p:blipFill>
          <a:blip r:embed="rId2"/>
          <a:stretch>
            <a:fillRect/>
          </a:stretch>
        </p:blipFill>
        <p:spPr>
          <a:xfrm>
            <a:off x="7236285" y="1285461"/>
            <a:ext cx="4766872" cy="3724119"/>
          </a:xfrm>
        </p:spPr>
      </p:pic>
      <p:sp>
        <p:nvSpPr>
          <p:cNvPr id="6" name="TextBox 5">
            <a:extLst>
              <a:ext uri="{FF2B5EF4-FFF2-40B4-BE49-F238E27FC236}">
                <a16:creationId xmlns:a16="http://schemas.microsoft.com/office/drawing/2014/main" id="{A2986C87-1198-0F22-EFA7-FC0C3653B991}"/>
              </a:ext>
            </a:extLst>
          </p:cNvPr>
          <p:cNvSpPr txBox="1"/>
          <p:nvPr/>
        </p:nvSpPr>
        <p:spPr>
          <a:xfrm>
            <a:off x="164076" y="1424065"/>
            <a:ext cx="6761380" cy="5355312"/>
          </a:xfrm>
          <a:prstGeom prst="rect">
            <a:avLst/>
          </a:prstGeom>
          <a:noFill/>
        </p:spPr>
        <p:txBody>
          <a:bodyPr wrap="square" rtlCol="0">
            <a:spAutoFit/>
          </a:bodyPr>
          <a:lstStyle/>
          <a:p>
            <a:pPr algn="l"/>
            <a:r>
              <a:rPr lang="en-US" b="0" i="0" dirty="0">
                <a:solidFill>
                  <a:srgbClr val="454545"/>
                </a:solidFill>
                <a:effectLst/>
                <a:latin typeface="Inter"/>
              </a:rPr>
              <a:t>The picture above provides a graphical illustration of the different types of energy. In people that are in energy balance, the total energy coming in (gross energy) is equal to the energy going out. The latter consists of two components: 1) energy lost in stools and urine, 2) energy lost as energy burned (expenditure). As indicated already, the energy content of foods and thus the calculation of our energy intake is based on metabolizable energy, which means that loss of energy in stools and urine has already been taken into account in the calculation of energy intake. Hence, in people that are in energy balance, energy intake (as metabolizable energy) equals energy expenditure (energy going out). The metabolizable energy is available for combustion to yield net energy.</a:t>
            </a:r>
          </a:p>
          <a:p>
            <a:pPr algn="l"/>
            <a:r>
              <a:rPr lang="en-US" b="0" i="0" dirty="0">
                <a:solidFill>
                  <a:srgbClr val="454545"/>
                </a:solidFill>
                <a:effectLst/>
                <a:latin typeface="Inter"/>
              </a:rPr>
              <a:t>Net energy is available for performing various tasks in the body. These energy-consuming tasks are divided into three main categories: 1) maintenance, 2) physical activity, 3) growth. Daily energy expenditure is about 2000 Kcal for an average female and about 2500 Kcal for an average male. These numbers can be substantially higher or lower depending on body size, illness, and physical activity.</a:t>
            </a:r>
          </a:p>
          <a:p>
            <a:endParaRPr lang="en-IQ" dirty="0"/>
          </a:p>
        </p:txBody>
      </p:sp>
    </p:spTree>
    <p:extLst>
      <p:ext uri="{BB962C8B-B14F-4D97-AF65-F5344CB8AC3E}">
        <p14:creationId xmlns:p14="http://schemas.microsoft.com/office/powerpoint/2010/main" val="80392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250E-9B41-B660-757C-23107126981F}"/>
              </a:ext>
            </a:extLst>
          </p:cNvPr>
          <p:cNvSpPr>
            <a:spLocks noGrp="1"/>
          </p:cNvSpPr>
          <p:nvPr>
            <p:ph type="title"/>
          </p:nvPr>
        </p:nvSpPr>
        <p:spPr/>
        <p:txBody>
          <a:bodyPr>
            <a:normAutofit/>
          </a:bodyPr>
          <a:lstStyle/>
          <a:p>
            <a:r>
              <a:rPr lang="en-US" b="1" dirty="0">
                <a:solidFill>
                  <a:srgbClr val="454545"/>
                </a:solidFill>
                <a:effectLst/>
                <a:latin typeface="Inter"/>
              </a:rPr>
              <a:t>Maintenance</a:t>
            </a:r>
            <a:endParaRPr lang="en-IQ" dirty="0"/>
          </a:p>
        </p:txBody>
      </p:sp>
      <p:sp>
        <p:nvSpPr>
          <p:cNvPr id="3" name="Content Placeholder 2">
            <a:extLst>
              <a:ext uri="{FF2B5EF4-FFF2-40B4-BE49-F238E27FC236}">
                <a16:creationId xmlns:a16="http://schemas.microsoft.com/office/drawing/2014/main" id="{7C39A5F9-27F6-C227-084A-18E7C57C9703}"/>
              </a:ext>
            </a:extLst>
          </p:cNvPr>
          <p:cNvSpPr>
            <a:spLocks noGrp="1"/>
          </p:cNvSpPr>
          <p:nvPr>
            <p:ph idx="1"/>
          </p:nvPr>
        </p:nvSpPr>
        <p:spPr/>
        <p:txBody>
          <a:bodyPr>
            <a:normAutofit lnSpcReduction="10000"/>
          </a:bodyPr>
          <a:lstStyle/>
          <a:p>
            <a:r>
              <a:rPr lang="en-US" b="0" i="0" dirty="0">
                <a:solidFill>
                  <a:srgbClr val="454545"/>
                </a:solidFill>
                <a:effectLst/>
                <a:latin typeface="Inter"/>
              </a:rPr>
              <a:t>Maintenance is those physiological processes that are essential for the survival of an individual such as heartbeat, brain function, respiration, etc. The energy required for basal maintenance in the fasted state is expressed as the Basal Metabolic Rate (BMR). BMR is measured in subjects who are fully fasted, are at a comfortable temperature, and are awake but completely at rest.  Besides BMR, maintenance includes the obligatory energy costs of digestion and absorption, also called dietary-induced thermogenesis (or thermic effect of food). Dietary-induced thermogenesis is about 10% of the caloric value of a mixed meal, which means that 10% of the energy that we consume in a meal is already expended in the digestion and absorption of the meal.</a:t>
            </a:r>
            <a:endParaRPr lang="en-IQ" dirty="0"/>
          </a:p>
        </p:txBody>
      </p:sp>
    </p:spTree>
    <p:extLst>
      <p:ext uri="{BB962C8B-B14F-4D97-AF65-F5344CB8AC3E}">
        <p14:creationId xmlns:p14="http://schemas.microsoft.com/office/powerpoint/2010/main" val="262662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9A02-8C30-5590-9EA7-B1A0BAE8F0DB}"/>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E12882EA-608C-FC3E-32AC-2DA92819AD22}"/>
              </a:ext>
            </a:extLst>
          </p:cNvPr>
          <p:cNvSpPr>
            <a:spLocks noGrp="1"/>
          </p:cNvSpPr>
          <p:nvPr>
            <p:ph idx="1"/>
          </p:nvPr>
        </p:nvSpPr>
        <p:spPr/>
        <p:txBody>
          <a:bodyPr>
            <a:normAutofit fontScale="77500" lnSpcReduction="20000"/>
          </a:bodyPr>
          <a:lstStyle/>
          <a:p>
            <a:pPr algn="l"/>
            <a:r>
              <a:rPr lang="en-US" b="0" i="0" dirty="0">
                <a:solidFill>
                  <a:srgbClr val="454545"/>
                </a:solidFill>
                <a:effectLst/>
                <a:latin typeface="Inter"/>
              </a:rPr>
              <a:t>BMR covers about 60-70% of our daily energy expenditure. The magnitude of the BMR is different between individuals and depends on the lean body mass, which is the total mass of the body minus the fat. In simple terms, tall people with lots of muscle have a high BMR, whereas short people that carry little muscle have a low BMR.</a:t>
            </a:r>
          </a:p>
          <a:p>
            <a:pPr algn="l"/>
            <a:r>
              <a:rPr lang="en-US" b="0" i="0" dirty="0">
                <a:solidFill>
                  <a:srgbClr val="454545"/>
                </a:solidFill>
                <a:effectLst/>
                <a:latin typeface="Inter"/>
              </a:rPr>
              <a:t>The BMR can be estimated using different formulas. The best-known formula is from Harris-Benedict, which is specified below:</a:t>
            </a:r>
          </a:p>
          <a:p>
            <a:pPr algn="l"/>
            <a:r>
              <a:rPr lang="en-US" b="0" i="0" dirty="0">
                <a:solidFill>
                  <a:srgbClr val="454545"/>
                </a:solidFill>
                <a:effectLst/>
                <a:latin typeface="Inter"/>
              </a:rPr>
              <a:t>In men: 66.5 + (13.75 X weight in kg) + (5.003 X height in cm) – (6.775 X age in years)</a:t>
            </a:r>
          </a:p>
          <a:p>
            <a:pPr algn="l"/>
            <a:r>
              <a:rPr lang="en-US" b="0" i="0" dirty="0">
                <a:solidFill>
                  <a:srgbClr val="454545"/>
                </a:solidFill>
                <a:effectLst/>
                <a:latin typeface="Inter"/>
              </a:rPr>
              <a:t>In women: </a:t>
            </a:r>
            <a:r>
              <a:rPr lang="en-US" b="0" i="0" dirty="0">
                <a:solidFill>
                  <a:srgbClr val="454545"/>
                </a:solidFill>
                <a:effectLst/>
                <a:latin typeface="inherit"/>
              </a:rPr>
              <a:t>655.1 + (9.563 X weight in kg) + (1.85 X height in cm) – (4.676 X age in years)</a:t>
            </a:r>
            <a:endParaRPr lang="en-US" b="0" i="0" dirty="0">
              <a:solidFill>
                <a:srgbClr val="454545"/>
              </a:solidFill>
              <a:effectLst/>
              <a:latin typeface="Inter"/>
            </a:endParaRPr>
          </a:p>
          <a:p>
            <a:pPr algn="l"/>
            <a:r>
              <a:rPr lang="en-US" b="0" i="0" dirty="0">
                <a:solidFill>
                  <a:srgbClr val="454545"/>
                </a:solidFill>
                <a:effectLst/>
                <a:latin typeface="Inter"/>
              </a:rPr>
              <a:t>An alternative is the Mifflin - St Jeor formula:</a:t>
            </a:r>
          </a:p>
          <a:p>
            <a:pPr algn="l"/>
            <a:r>
              <a:rPr lang="en-US" b="0" i="0" dirty="0">
                <a:solidFill>
                  <a:srgbClr val="454545"/>
                </a:solidFill>
                <a:effectLst/>
                <a:latin typeface="Inter"/>
              </a:rPr>
              <a:t>In men: 10 x weight (kg) + 6.25 x height (cm) – 5 x age (y) + 5</a:t>
            </a:r>
          </a:p>
          <a:p>
            <a:pPr algn="l"/>
            <a:r>
              <a:rPr lang="en-US" b="0" i="0" dirty="0">
                <a:solidFill>
                  <a:srgbClr val="454545"/>
                </a:solidFill>
                <a:effectLst/>
                <a:latin typeface="Inter"/>
              </a:rPr>
              <a:t>In women: 10 x weight (kg) + 6.25 x height (cm) – 5 x age (y) – 161</a:t>
            </a:r>
          </a:p>
          <a:p>
            <a:pPr algn="l"/>
            <a:r>
              <a:rPr lang="en-US" b="0" i="0" dirty="0">
                <a:solidFill>
                  <a:srgbClr val="454545"/>
                </a:solidFill>
                <a:effectLst/>
                <a:latin typeface="Inter"/>
              </a:rPr>
              <a:t>As a rough estimate, the Basal Metabolic Rate is about 1 Kcal/min. This value is lower for small women and higher for larger men.</a:t>
            </a:r>
          </a:p>
          <a:p>
            <a:endParaRPr lang="en-IQ" dirty="0"/>
          </a:p>
        </p:txBody>
      </p:sp>
    </p:spTree>
    <p:extLst>
      <p:ext uri="{BB962C8B-B14F-4D97-AF65-F5344CB8AC3E}">
        <p14:creationId xmlns:p14="http://schemas.microsoft.com/office/powerpoint/2010/main" val="217465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27E5-337B-9F46-A7E4-C05E7D43CAC1}"/>
              </a:ext>
            </a:extLst>
          </p:cNvPr>
          <p:cNvSpPr>
            <a:spLocks noGrp="1"/>
          </p:cNvSpPr>
          <p:nvPr>
            <p:ph type="title"/>
          </p:nvPr>
        </p:nvSpPr>
        <p:spPr/>
        <p:txBody>
          <a:bodyPr/>
          <a:lstStyle/>
          <a:p>
            <a:endParaRPr lang="en-IQ"/>
          </a:p>
        </p:txBody>
      </p:sp>
      <p:pic>
        <p:nvPicPr>
          <p:cNvPr id="5" name="Content Placeholder 4" descr="A screenshot of a computer&#10;&#10;Description automatically generated with low confidence">
            <a:extLst>
              <a:ext uri="{FF2B5EF4-FFF2-40B4-BE49-F238E27FC236}">
                <a16:creationId xmlns:a16="http://schemas.microsoft.com/office/drawing/2014/main" id="{1B428CF1-E178-C078-E4AD-907C2004954D}"/>
              </a:ext>
            </a:extLst>
          </p:cNvPr>
          <p:cNvPicPr>
            <a:picLocks noGrp="1" noChangeAspect="1"/>
          </p:cNvPicPr>
          <p:nvPr>
            <p:ph idx="1"/>
          </p:nvPr>
        </p:nvPicPr>
        <p:blipFill>
          <a:blip r:embed="rId2"/>
          <a:stretch>
            <a:fillRect/>
          </a:stretch>
        </p:blipFill>
        <p:spPr>
          <a:xfrm>
            <a:off x="1869766" y="1646238"/>
            <a:ext cx="7153893" cy="4351337"/>
          </a:xfrm>
        </p:spPr>
      </p:pic>
    </p:spTree>
    <p:extLst>
      <p:ext uri="{BB962C8B-B14F-4D97-AF65-F5344CB8AC3E}">
        <p14:creationId xmlns:p14="http://schemas.microsoft.com/office/powerpoint/2010/main" val="422536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5025-B783-4E9D-B2BD-E070B3AA6C67}"/>
              </a:ext>
            </a:extLst>
          </p:cNvPr>
          <p:cNvSpPr>
            <a:spLocks noGrp="1"/>
          </p:cNvSpPr>
          <p:nvPr>
            <p:ph type="title"/>
          </p:nvPr>
        </p:nvSpPr>
        <p:spPr/>
        <p:txBody>
          <a:bodyPr/>
          <a:lstStyle/>
          <a:p>
            <a:r>
              <a:rPr lang="en-IQ" dirty="0"/>
              <a:t>Learning Outcomes:</a:t>
            </a:r>
          </a:p>
        </p:txBody>
      </p:sp>
      <p:sp>
        <p:nvSpPr>
          <p:cNvPr id="3" name="Content Placeholder 2">
            <a:extLst>
              <a:ext uri="{FF2B5EF4-FFF2-40B4-BE49-F238E27FC236}">
                <a16:creationId xmlns:a16="http://schemas.microsoft.com/office/drawing/2014/main" id="{1D26C271-D25B-5FAE-2531-AF835FC0444E}"/>
              </a:ext>
            </a:extLst>
          </p:cNvPr>
          <p:cNvSpPr>
            <a:spLocks noGrp="1"/>
          </p:cNvSpPr>
          <p:nvPr>
            <p:ph idx="1"/>
          </p:nvPr>
        </p:nvSpPr>
        <p:spPr/>
        <p:txBody>
          <a:bodyPr/>
          <a:lstStyle/>
          <a:p>
            <a:r>
              <a:rPr lang="en-IQ" dirty="0"/>
              <a:t>Factors determining food intake</a:t>
            </a:r>
          </a:p>
          <a:p>
            <a:pPr lvl="1"/>
            <a:r>
              <a:rPr lang="en-US" dirty="0"/>
              <a:t>P</a:t>
            </a:r>
            <a:r>
              <a:rPr lang="en-IQ" dirty="0"/>
              <a:t>hysiological Factors</a:t>
            </a:r>
          </a:p>
          <a:p>
            <a:pPr lvl="1"/>
            <a:r>
              <a:rPr lang="en-US" dirty="0"/>
              <a:t>S</a:t>
            </a:r>
            <a:r>
              <a:rPr lang="en-IQ" dirty="0"/>
              <a:t>ensory Factors </a:t>
            </a:r>
          </a:p>
          <a:p>
            <a:pPr lvl="1"/>
            <a:r>
              <a:rPr lang="en-IQ" dirty="0"/>
              <a:t>Social Factors</a:t>
            </a:r>
          </a:p>
          <a:p>
            <a:r>
              <a:rPr lang="en-IQ" dirty="0"/>
              <a:t>Feedback Regulation of Food Intake </a:t>
            </a:r>
          </a:p>
          <a:p>
            <a:pPr lvl="1"/>
            <a:r>
              <a:rPr lang="en-IQ" dirty="0"/>
              <a:t>Leptin</a:t>
            </a:r>
          </a:p>
          <a:p>
            <a:pPr lvl="1"/>
            <a:r>
              <a:rPr lang="en-IQ" dirty="0"/>
              <a:t>Hunger </a:t>
            </a:r>
          </a:p>
          <a:p>
            <a:r>
              <a:rPr lang="en-IQ" dirty="0"/>
              <a:t>Feedback Regulation From the Adipose Tissue</a:t>
            </a:r>
          </a:p>
        </p:txBody>
      </p:sp>
    </p:spTree>
    <p:extLst>
      <p:ext uri="{BB962C8B-B14F-4D97-AF65-F5344CB8AC3E}">
        <p14:creationId xmlns:p14="http://schemas.microsoft.com/office/powerpoint/2010/main" val="410281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8C20-FDE8-00D5-8845-511C2047314D}"/>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8C1E9DF2-66AA-5894-2921-719E817B6E53}"/>
              </a:ext>
            </a:extLst>
          </p:cNvPr>
          <p:cNvSpPr>
            <a:spLocks noGrp="1"/>
          </p:cNvSpPr>
          <p:nvPr>
            <p:ph idx="1"/>
          </p:nvPr>
        </p:nvSpPr>
        <p:spPr/>
        <p:txBody>
          <a:bodyPr>
            <a:normAutofit fontScale="92500"/>
          </a:bodyPr>
          <a:lstStyle/>
          <a:p>
            <a:pPr algn="l"/>
            <a:r>
              <a:rPr lang="en-US" b="0" i="0" dirty="0">
                <a:solidFill>
                  <a:srgbClr val="454545"/>
                </a:solidFill>
                <a:effectLst/>
                <a:latin typeface="Inter"/>
              </a:rPr>
              <a:t>The table gives a rough estimate of the energy expended in various types of exercise. Please realize that even though running burns up the most calories per hour, the more contracted duration of a typical running session limits the total energy expended when compared with for instance cycling at a moderate pace, which many Dutch people can do for hours.</a:t>
            </a:r>
          </a:p>
          <a:p>
            <a:pPr algn="l"/>
            <a:r>
              <a:rPr lang="en-US" b="0" i="0" dirty="0">
                <a:solidFill>
                  <a:srgbClr val="454545"/>
                </a:solidFill>
                <a:effectLst/>
                <a:latin typeface="Inter"/>
              </a:rPr>
              <a:t>In addition to kcal/hour, the intensity of the exercise can also be expressed in the Physical Activity Ratio (PAR), which describes the energy cost of an activity expressed as a multiple of basal metabolic rate. Activities such as lying down, standing, or sitting at rest, e.g. watching TV have a PAR of 1.0-1.4. Walking at a moderate pace has a PAR of around 4. The PAR can exceed 10 for very vigorous activities such as running and cross-country skiing.</a:t>
            </a:r>
          </a:p>
          <a:p>
            <a:endParaRPr lang="en-IQ" dirty="0"/>
          </a:p>
        </p:txBody>
      </p:sp>
    </p:spTree>
    <p:extLst>
      <p:ext uri="{BB962C8B-B14F-4D97-AF65-F5344CB8AC3E}">
        <p14:creationId xmlns:p14="http://schemas.microsoft.com/office/powerpoint/2010/main" val="306148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96DB-B90A-0AC1-9EF6-D780B2915CB0}"/>
              </a:ext>
            </a:extLst>
          </p:cNvPr>
          <p:cNvSpPr>
            <a:spLocks noGrp="1"/>
          </p:cNvSpPr>
          <p:nvPr>
            <p:ph type="title"/>
          </p:nvPr>
        </p:nvSpPr>
        <p:spPr/>
        <p:txBody>
          <a:bodyPr/>
          <a:lstStyle/>
          <a:p>
            <a:r>
              <a:rPr lang="en-US" dirty="0">
                <a:solidFill>
                  <a:srgbClr val="454545"/>
                </a:solidFill>
                <a:latin typeface="Inter"/>
              </a:rPr>
              <a:t>Indirect calorimetry</a:t>
            </a:r>
            <a:endParaRPr lang="en-IQ" dirty="0"/>
          </a:p>
        </p:txBody>
      </p:sp>
      <p:sp>
        <p:nvSpPr>
          <p:cNvPr id="3" name="Content Placeholder 2">
            <a:extLst>
              <a:ext uri="{FF2B5EF4-FFF2-40B4-BE49-F238E27FC236}">
                <a16:creationId xmlns:a16="http://schemas.microsoft.com/office/drawing/2014/main" id="{2A24E9E5-CDF1-D3EA-EC1B-A1167E48171F}"/>
              </a:ext>
            </a:extLst>
          </p:cNvPr>
          <p:cNvSpPr>
            <a:spLocks noGrp="1"/>
          </p:cNvSpPr>
          <p:nvPr>
            <p:ph idx="1"/>
          </p:nvPr>
        </p:nvSpPr>
        <p:spPr/>
        <p:txBody>
          <a:bodyPr>
            <a:normAutofit fontScale="85000" lnSpcReduction="20000"/>
          </a:bodyPr>
          <a:lstStyle/>
          <a:p>
            <a:br>
              <a:rPr lang="en-US" b="1" i="0" dirty="0">
                <a:solidFill>
                  <a:srgbClr val="454545"/>
                </a:solidFill>
                <a:effectLst/>
                <a:latin typeface="Inter"/>
              </a:rPr>
            </a:br>
            <a:r>
              <a:rPr lang="en-US" b="0" i="0" dirty="0">
                <a:solidFill>
                  <a:srgbClr val="454545"/>
                </a:solidFill>
                <a:effectLst/>
                <a:latin typeface="Inter"/>
              </a:rPr>
              <a:t>How did we arrive at the energy expenditure estimates for the various types of exercise? These numbers were obtained using a method called indirect calorimetry. Indirect calorimetry uses the measurement of the rate of oxygen consumption (and sometimes carbon dioxide production) to determine the rate of energy expenditure. Different systems exist for assessing oxygen consumption but they all rely on the measurement of 1) the oxygen concentration in the expired air, and 2) the volume of air expired per minute. The rate of oxygen consumption (in liters/min) can easily be converted into energy expenditure (in kcal/min) by multiplying by 4.8 (the energy equivalent of one liter of oxygen). For example, a test subject is running on a treadmill at 10 km/h and his respiration is measured via a breathing valve that is connected to specialized equipment. Oxygen consumption is determined at 2 liters/min, which thus equals 9.6 kcal/min (2*4.8).  If this pace of running is sustained for one hour, the test subject will burn 576 kcal (60*9.6).</a:t>
            </a:r>
            <a:endParaRPr lang="en-IQ" dirty="0"/>
          </a:p>
        </p:txBody>
      </p:sp>
    </p:spTree>
    <p:extLst>
      <p:ext uri="{BB962C8B-B14F-4D97-AF65-F5344CB8AC3E}">
        <p14:creationId xmlns:p14="http://schemas.microsoft.com/office/powerpoint/2010/main" val="227106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017A-8C51-744A-2CF9-30D45CBF1F05}"/>
              </a:ext>
            </a:extLst>
          </p:cNvPr>
          <p:cNvSpPr>
            <a:spLocks noGrp="1"/>
          </p:cNvSpPr>
          <p:nvPr>
            <p:ph type="title"/>
          </p:nvPr>
        </p:nvSpPr>
        <p:spPr/>
        <p:txBody>
          <a:bodyPr>
            <a:normAutofit/>
          </a:bodyPr>
          <a:lstStyle/>
          <a:p>
            <a:r>
              <a:rPr lang="en-US" dirty="0">
                <a:solidFill>
                  <a:srgbClr val="454545"/>
                </a:solidFill>
                <a:latin typeface="Inter"/>
              </a:rPr>
              <a:t>Physical activity</a:t>
            </a:r>
            <a:br>
              <a:rPr lang="en-US" dirty="0">
                <a:solidFill>
                  <a:srgbClr val="454545"/>
                </a:solidFill>
                <a:latin typeface="Inter"/>
              </a:rPr>
            </a:br>
            <a:endParaRPr lang="en-IQ" dirty="0"/>
          </a:p>
        </p:txBody>
      </p:sp>
      <p:sp>
        <p:nvSpPr>
          <p:cNvPr id="3" name="Content Placeholder 2">
            <a:extLst>
              <a:ext uri="{FF2B5EF4-FFF2-40B4-BE49-F238E27FC236}">
                <a16:creationId xmlns:a16="http://schemas.microsoft.com/office/drawing/2014/main" id="{DD3EBF58-1457-063D-5467-8B4D8A15F782}"/>
              </a:ext>
            </a:extLst>
          </p:cNvPr>
          <p:cNvSpPr>
            <a:spLocks noGrp="1"/>
          </p:cNvSpPr>
          <p:nvPr>
            <p:ph idx="1"/>
          </p:nvPr>
        </p:nvSpPr>
        <p:spPr/>
        <p:txBody>
          <a:bodyPr>
            <a:normAutofit fontScale="85000" lnSpcReduction="10000"/>
          </a:bodyPr>
          <a:lstStyle/>
          <a:p>
            <a:pPr algn="l"/>
            <a:r>
              <a:rPr lang="en-US" b="1" i="0" dirty="0">
                <a:solidFill>
                  <a:srgbClr val="454545"/>
                </a:solidFill>
                <a:effectLst/>
                <a:latin typeface="Inter"/>
              </a:rPr>
              <a:t>Energy expenditure</a:t>
            </a:r>
            <a:br>
              <a:rPr lang="en-US" b="0" i="0" dirty="0">
                <a:solidFill>
                  <a:srgbClr val="454545"/>
                </a:solidFill>
                <a:effectLst/>
                <a:latin typeface="Inter"/>
              </a:rPr>
            </a:br>
            <a:r>
              <a:rPr lang="en-US" b="0" i="0" dirty="0">
                <a:solidFill>
                  <a:srgbClr val="454545"/>
                </a:solidFill>
                <a:effectLst/>
                <a:latin typeface="Inter"/>
              </a:rPr>
              <a:t>Physical activity represents the most variable component of energy expenditure. Energy expenditure from physical activity may vary from several hundred calories in sedentary individuals to several thousand calories in competitive endurance athletes, such as professional cyclists. The energy expended during exercise is obviously dependent on the type and intensity of the activity but also on the weight of the individual doing the exercise. It takes a lot more energy to move a 100 kg body around as compared with a 60 kg body.</a:t>
            </a:r>
          </a:p>
          <a:p>
            <a:pPr algn="l"/>
            <a:r>
              <a:rPr lang="en-US" b="0" i="0" dirty="0">
                <a:solidFill>
                  <a:srgbClr val="454545"/>
                </a:solidFill>
                <a:effectLst/>
                <a:latin typeface="Inter"/>
              </a:rPr>
              <a:t>A person’s daily activity can be expressed in the Physical Activity Level (PAL), which is defined as total energy expenditure divided by the basal metabolic rate. People that are physically very active have a PAL that exceeds 2.0. People that are extremely inactive (because of physical disability) have a PAL below 1.4. Most people have a PAL of approximately 1.6-1.7.</a:t>
            </a:r>
          </a:p>
          <a:p>
            <a:endParaRPr lang="en-IQ" dirty="0"/>
          </a:p>
        </p:txBody>
      </p:sp>
    </p:spTree>
    <p:extLst>
      <p:ext uri="{BB962C8B-B14F-4D97-AF65-F5344CB8AC3E}">
        <p14:creationId xmlns:p14="http://schemas.microsoft.com/office/powerpoint/2010/main" val="223733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0E32-EAB8-6C83-E90A-B3A0285ECB4B}"/>
              </a:ext>
            </a:extLst>
          </p:cNvPr>
          <p:cNvSpPr>
            <a:spLocks noGrp="1"/>
          </p:cNvSpPr>
          <p:nvPr>
            <p:ph type="title"/>
          </p:nvPr>
        </p:nvSpPr>
        <p:spPr/>
        <p:txBody>
          <a:bodyPr/>
          <a:lstStyle/>
          <a:p>
            <a:endParaRPr lang="en-IQ"/>
          </a:p>
        </p:txBody>
      </p:sp>
      <p:pic>
        <p:nvPicPr>
          <p:cNvPr id="5" name="Content Placeholder 4" descr="Diagram&#10;&#10;Description automatically generated">
            <a:extLst>
              <a:ext uri="{FF2B5EF4-FFF2-40B4-BE49-F238E27FC236}">
                <a16:creationId xmlns:a16="http://schemas.microsoft.com/office/drawing/2014/main" id="{0A95970E-CB2E-8643-169E-189529CEB9FB}"/>
              </a:ext>
            </a:extLst>
          </p:cNvPr>
          <p:cNvPicPr>
            <a:picLocks noGrp="1" noChangeAspect="1"/>
          </p:cNvPicPr>
          <p:nvPr>
            <p:ph idx="1"/>
          </p:nvPr>
        </p:nvPicPr>
        <p:blipFill>
          <a:blip r:embed="rId2"/>
          <a:stretch>
            <a:fillRect/>
          </a:stretch>
        </p:blipFill>
        <p:spPr>
          <a:xfrm>
            <a:off x="4320865" y="1916061"/>
            <a:ext cx="7871135" cy="4351337"/>
          </a:xfrm>
        </p:spPr>
      </p:pic>
    </p:spTree>
    <p:extLst>
      <p:ext uri="{BB962C8B-B14F-4D97-AF65-F5344CB8AC3E}">
        <p14:creationId xmlns:p14="http://schemas.microsoft.com/office/powerpoint/2010/main" val="3754686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5EA0-A678-B7E7-9F68-41C12111BF4E}"/>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B67FCEEB-E5D5-8FD9-1786-B3C425327844}"/>
              </a:ext>
            </a:extLst>
          </p:cNvPr>
          <p:cNvSpPr>
            <a:spLocks noGrp="1"/>
          </p:cNvSpPr>
          <p:nvPr>
            <p:ph idx="1"/>
          </p:nvPr>
        </p:nvSpPr>
        <p:spPr>
          <a:xfrm>
            <a:off x="188842" y="1646654"/>
            <a:ext cx="11743327" cy="5211346"/>
          </a:xfrm>
        </p:spPr>
        <p:txBody>
          <a:bodyPr>
            <a:normAutofit fontScale="77500" lnSpcReduction="20000"/>
          </a:bodyPr>
          <a:lstStyle/>
          <a:p>
            <a:pPr algn="l"/>
            <a:r>
              <a:rPr lang="en-US" b="0" i="0" dirty="0">
                <a:solidFill>
                  <a:srgbClr val="454545"/>
                </a:solidFill>
                <a:effectLst/>
                <a:latin typeface="Inter"/>
              </a:rPr>
              <a:t>Growth covers the net energy required to make extra tissue. It is zero in weight stable adults but becomes relevant in children and pregnant women. It is important to make the distinction between the metabolizable energy (e.g. macronutrients) that is actually stored in new tissue and the net energy required to make that happen. The metabolizable energy that is stored can be recovered—consider the stored fat that can be liberated and used for combustion—whereas the net energy cannot. One could make an analogy with constructing a new building. The energy storage component is the bricks, concrete, and reinforcing steel that will make up the building and can be recovered when the building is demolished. The growth component is the energy input by construction workers, cranes, and other equipment that cannot be recovered.</a:t>
            </a:r>
          </a:p>
          <a:p>
            <a:pPr algn="l"/>
            <a:r>
              <a:rPr lang="en-US" b="0" i="0" dirty="0">
                <a:solidFill>
                  <a:srgbClr val="454545"/>
                </a:solidFill>
                <a:effectLst/>
                <a:latin typeface="Inter"/>
              </a:rPr>
              <a:t>Most of the energy storage in the body is in the form of fat. Bodyfat provides a very dense and easily recruitable form of energy. The amount of fat stored in an average individual equals 90,000 kcal and provides enough energy for at least 25 days in lean individuals and several months in obese individuals. The body also has ample stores of protein (approx. 36,000 kcal), mainly as part of internal organs and muscle, where proteins play important structural and functional roles. Because of the essential roles of proteins, only a portion of the protein in the body can be degraded without compromising the function of organs (approx. 12,000 kcal).</a:t>
            </a:r>
          </a:p>
          <a:p>
            <a:pPr algn="l"/>
            <a:r>
              <a:rPr lang="en-US" b="0" i="0" dirty="0">
                <a:solidFill>
                  <a:srgbClr val="454545"/>
                </a:solidFill>
                <a:effectLst/>
                <a:latin typeface="Inter"/>
              </a:rPr>
              <a:t>In comparison with fat and protein, the body has minimal carbohydrate stores. Most of the carbohydrate is stored in muscle as glycogen. However, muscle glycogen is only available as a fuel locally inside the muscle (approx. 1400 kcal). Glycogen stores in the liver are very limited and are used to maintain blood glucose levels between meals (approx. 350 kcal).</a:t>
            </a:r>
          </a:p>
          <a:p>
            <a:endParaRPr lang="en-IQ" dirty="0"/>
          </a:p>
        </p:txBody>
      </p:sp>
    </p:spTree>
    <p:extLst>
      <p:ext uri="{BB962C8B-B14F-4D97-AF65-F5344CB8AC3E}">
        <p14:creationId xmlns:p14="http://schemas.microsoft.com/office/powerpoint/2010/main" val="360292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076C-830E-C677-9CFE-A33B47845B70}"/>
              </a:ext>
            </a:extLst>
          </p:cNvPr>
          <p:cNvSpPr>
            <a:spLocks noGrp="1"/>
          </p:cNvSpPr>
          <p:nvPr>
            <p:ph type="title"/>
          </p:nvPr>
        </p:nvSpPr>
        <p:spPr/>
        <p:txBody>
          <a:bodyPr/>
          <a:lstStyle/>
          <a:p>
            <a:endParaRPr lang="en-IQ"/>
          </a:p>
        </p:txBody>
      </p:sp>
      <p:pic>
        <p:nvPicPr>
          <p:cNvPr id="5" name="Content Placeholder 4" descr="Text&#10;&#10;Description automatically generated">
            <a:extLst>
              <a:ext uri="{FF2B5EF4-FFF2-40B4-BE49-F238E27FC236}">
                <a16:creationId xmlns:a16="http://schemas.microsoft.com/office/drawing/2014/main" id="{406C6C8B-2B45-D483-95D8-476FF66A6B02}"/>
              </a:ext>
            </a:extLst>
          </p:cNvPr>
          <p:cNvPicPr>
            <a:picLocks noGrp="1" noChangeAspect="1"/>
          </p:cNvPicPr>
          <p:nvPr>
            <p:ph idx="1"/>
          </p:nvPr>
        </p:nvPicPr>
        <p:blipFill>
          <a:blip r:embed="rId2"/>
          <a:stretch>
            <a:fillRect/>
          </a:stretch>
        </p:blipFill>
        <p:spPr>
          <a:xfrm>
            <a:off x="-285009" y="189626"/>
            <a:ext cx="5887103" cy="4351337"/>
          </a:xfrm>
        </p:spPr>
      </p:pic>
      <p:pic>
        <p:nvPicPr>
          <p:cNvPr id="7" name="Picture 6" descr="Graphical user interface, text&#10;&#10;Description automatically generated">
            <a:extLst>
              <a:ext uri="{FF2B5EF4-FFF2-40B4-BE49-F238E27FC236}">
                <a16:creationId xmlns:a16="http://schemas.microsoft.com/office/drawing/2014/main" id="{51EBADA2-3E9F-8ECA-7D88-CCAF020BB453}"/>
              </a:ext>
            </a:extLst>
          </p:cNvPr>
          <p:cNvPicPr>
            <a:picLocks noChangeAspect="1"/>
          </p:cNvPicPr>
          <p:nvPr/>
        </p:nvPicPr>
        <p:blipFill>
          <a:blip r:embed="rId3"/>
          <a:stretch>
            <a:fillRect/>
          </a:stretch>
        </p:blipFill>
        <p:spPr>
          <a:xfrm>
            <a:off x="4096999" y="2153482"/>
            <a:ext cx="7505700" cy="4889500"/>
          </a:xfrm>
          <a:prstGeom prst="rect">
            <a:avLst/>
          </a:prstGeom>
        </p:spPr>
      </p:pic>
    </p:spTree>
    <p:extLst>
      <p:ext uri="{BB962C8B-B14F-4D97-AF65-F5344CB8AC3E}">
        <p14:creationId xmlns:p14="http://schemas.microsoft.com/office/powerpoint/2010/main" val="25391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D022-9008-5198-AAA6-514CFF309458}"/>
              </a:ext>
            </a:extLst>
          </p:cNvPr>
          <p:cNvSpPr>
            <a:spLocks noGrp="1"/>
          </p:cNvSpPr>
          <p:nvPr>
            <p:ph type="title"/>
          </p:nvPr>
        </p:nvSpPr>
        <p:spPr/>
        <p:txBody>
          <a:bodyPr/>
          <a:lstStyle/>
          <a:p>
            <a:r>
              <a:rPr lang="en-IQ" dirty="0"/>
              <a:t>Plant protein?</a:t>
            </a:r>
          </a:p>
        </p:txBody>
      </p:sp>
      <p:sp>
        <p:nvSpPr>
          <p:cNvPr id="3" name="Content Placeholder 2">
            <a:extLst>
              <a:ext uri="{FF2B5EF4-FFF2-40B4-BE49-F238E27FC236}">
                <a16:creationId xmlns:a16="http://schemas.microsoft.com/office/drawing/2014/main" id="{2E098477-48DB-BF5D-C7A6-E8B687671094}"/>
              </a:ext>
            </a:extLst>
          </p:cNvPr>
          <p:cNvSpPr>
            <a:spLocks noGrp="1"/>
          </p:cNvSpPr>
          <p:nvPr>
            <p:ph idx="1"/>
          </p:nvPr>
        </p:nvSpPr>
        <p:spPr/>
        <p:txBody>
          <a:bodyPr/>
          <a:lstStyle/>
          <a:p>
            <a:endParaRPr lang="en-IQ"/>
          </a:p>
        </p:txBody>
      </p:sp>
    </p:spTree>
    <p:extLst>
      <p:ext uri="{BB962C8B-B14F-4D97-AF65-F5344CB8AC3E}">
        <p14:creationId xmlns:p14="http://schemas.microsoft.com/office/powerpoint/2010/main" val="428692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earch">
            <a:extLst>
              <a:ext uri="{FF2B5EF4-FFF2-40B4-BE49-F238E27FC236}">
                <a16:creationId xmlns:a16="http://schemas.microsoft.com/office/drawing/2014/main" id="{E31D3CDC-0F43-5053-1E69-4F83D898A2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0" y="0"/>
            <a:ext cx="12191980" cy="7282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30E785-4889-3AE7-0141-011A01E0E0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Any Questions?</a:t>
            </a:r>
          </a:p>
        </p:txBody>
      </p:sp>
    </p:spTree>
    <p:extLst>
      <p:ext uri="{BB962C8B-B14F-4D97-AF65-F5344CB8AC3E}">
        <p14:creationId xmlns:p14="http://schemas.microsoft.com/office/powerpoint/2010/main" val="215768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95B4-3EB4-33FC-AB1C-92CDD28D823C}"/>
              </a:ext>
            </a:extLst>
          </p:cNvPr>
          <p:cNvSpPr>
            <a:spLocks noGrp="1"/>
          </p:cNvSpPr>
          <p:nvPr>
            <p:ph type="title"/>
          </p:nvPr>
        </p:nvSpPr>
        <p:spPr/>
        <p:txBody>
          <a:bodyPr>
            <a:normAutofit/>
          </a:bodyPr>
          <a:lstStyle/>
          <a:p>
            <a:r>
              <a:rPr lang="en-US" b="1">
                <a:effectLst/>
                <a:latin typeface="Inter"/>
              </a:rPr>
              <a:t>Factors determining food intake</a:t>
            </a:r>
            <a:endParaRPr lang="en-IQ" dirty="0"/>
          </a:p>
        </p:txBody>
      </p:sp>
      <p:sp>
        <p:nvSpPr>
          <p:cNvPr id="3" name="Content Placeholder 2">
            <a:extLst>
              <a:ext uri="{FF2B5EF4-FFF2-40B4-BE49-F238E27FC236}">
                <a16:creationId xmlns:a16="http://schemas.microsoft.com/office/drawing/2014/main" id="{8F741523-DA4A-4C7F-1302-9AF33E9570FF}"/>
              </a:ext>
            </a:extLst>
          </p:cNvPr>
          <p:cNvSpPr>
            <a:spLocks noGrp="1"/>
          </p:cNvSpPr>
          <p:nvPr>
            <p:ph idx="1"/>
          </p:nvPr>
        </p:nvSpPr>
        <p:spPr>
          <a:xfrm>
            <a:off x="188843" y="1646654"/>
            <a:ext cx="7820624" cy="4351338"/>
          </a:xfrm>
        </p:spPr>
        <p:txBody>
          <a:bodyPr/>
          <a:lstStyle/>
          <a:p>
            <a:r>
              <a:rPr lang="en-US" b="0" i="0" dirty="0">
                <a:solidFill>
                  <a:srgbClr val="454545"/>
                </a:solidFill>
                <a:effectLst/>
                <a:latin typeface="Inter"/>
              </a:rPr>
              <a:t>When and how much we eat is determined by numerous factors, including</a:t>
            </a:r>
          </a:p>
          <a:p>
            <a:pPr marL="514350" indent="-514350">
              <a:buAutoNum type="arabicPeriod"/>
            </a:pPr>
            <a:r>
              <a:rPr lang="en-US" b="0" i="0" dirty="0">
                <a:solidFill>
                  <a:srgbClr val="454545"/>
                </a:solidFill>
                <a:effectLst/>
                <a:latin typeface="Inter"/>
              </a:rPr>
              <a:t>physiological factors</a:t>
            </a:r>
            <a:endParaRPr lang="en-US" dirty="0">
              <a:solidFill>
                <a:srgbClr val="454545"/>
              </a:solidFill>
              <a:latin typeface="Inter"/>
            </a:endParaRPr>
          </a:p>
          <a:p>
            <a:pPr marL="514350" indent="-514350">
              <a:buAutoNum type="arabicPeriod"/>
            </a:pPr>
            <a:r>
              <a:rPr lang="en-US" b="0" i="0" dirty="0">
                <a:solidFill>
                  <a:srgbClr val="454545"/>
                </a:solidFill>
                <a:effectLst/>
                <a:latin typeface="Inter"/>
              </a:rPr>
              <a:t>sensory factors</a:t>
            </a:r>
          </a:p>
          <a:p>
            <a:pPr marL="514350" indent="-514350">
              <a:buAutoNum type="arabicPeriod"/>
            </a:pPr>
            <a:r>
              <a:rPr lang="en-US" b="0" i="0" dirty="0">
                <a:solidFill>
                  <a:srgbClr val="454545"/>
                </a:solidFill>
                <a:effectLst/>
                <a:latin typeface="Inter"/>
              </a:rPr>
              <a:t> psychological factors</a:t>
            </a:r>
            <a:endParaRPr lang="en-US" dirty="0">
              <a:solidFill>
                <a:srgbClr val="454545"/>
              </a:solidFill>
              <a:latin typeface="Inter"/>
            </a:endParaRPr>
          </a:p>
          <a:p>
            <a:pPr marL="514350" indent="-514350">
              <a:buAutoNum type="arabicPeriod"/>
            </a:pPr>
            <a:r>
              <a:rPr lang="en-US" b="0" i="0" dirty="0">
                <a:solidFill>
                  <a:srgbClr val="454545"/>
                </a:solidFill>
                <a:effectLst/>
                <a:latin typeface="Inter"/>
              </a:rPr>
              <a:t>social factors. </a:t>
            </a:r>
          </a:p>
          <a:p>
            <a:pPr marL="0" indent="0">
              <a:buNone/>
            </a:pPr>
            <a:r>
              <a:rPr lang="en-US" b="0" i="0" dirty="0">
                <a:solidFill>
                  <a:srgbClr val="454545"/>
                </a:solidFill>
                <a:effectLst/>
                <a:latin typeface="Inter"/>
              </a:rPr>
              <a:t>The importance of each of these factors in driving food intake depends on the </a:t>
            </a:r>
            <a:r>
              <a:rPr lang="en-US" b="1" i="0" dirty="0">
                <a:solidFill>
                  <a:srgbClr val="454545"/>
                </a:solidFill>
                <a:effectLst/>
                <a:latin typeface="Inter"/>
              </a:rPr>
              <a:t>time of the day, social setting, mood, food availability</a:t>
            </a:r>
            <a:r>
              <a:rPr lang="en-US" b="0" i="0" dirty="0">
                <a:solidFill>
                  <a:srgbClr val="454545"/>
                </a:solidFill>
                <a:effectLst/>
                <a:latin typeface="Inter"/>
              </a:rPr>
              <a:t>, etc.</a:t>
            </a:r>
            <a:endParaRPr lang="en-IQ" dirty="0"/>
          </a:p>
        </p:txBody>
      </p:sp>
      <p:pic>
        <p:nvPicPr>
          <p:cNvPr id="8194" name="Picture 2" descr="Foods that fight inflammation - Harvard Health">
            <a:extLst>
              <a:ext uri="{FF2B5EF4-FFF2-40B4-BE49-F238E27FC236}">
                <a16:creationId xmlns:a16="http://schemas.microsoft.com/office/drawing/2014/main" id="{78D06594-AA73-D89C-22AA-21D54016A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467" y="1432155"/>
            <a:ext cx="3993690" cy="399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B2C0-2FAD-5CBC-5CEC-C878A5A43992}"/>
              </a:ext>
            </a:extLst>
          </p:cNvPr>
          <p:cNvSpPr>
            <a:spLocks noGrp="1"/>
          </p:cNvSpPr>
          <p:nvPr>
            <p:ph type="title"/>
          </p:nvPr>
        </p:nvSpPr>
        <p:spPr/>
        <p:txBody>
          <a:bodyPr/>
          <a:lstStyle/>
          <a:p>
            <a:r>
              <a:rPr lang="en-US" b="1" i="0" dirty="0">
                <a:solidFill>
                  <a:srgbClr val="454545"/>
                </a:solidFill>
                <a:effectLst/>
                <a:latin typeface="Inter"/>
              </a:rPr>
              <a:t>Sensory factors:</a:t>
            </a:r>
            <a:r>
              <a:rPr lang="en-US" b="0" i="0" dirty="0">
                <a:solidFill>
                  <a:srgbClr val="454545"/>
                </a:solidFill>
                <a:effectLst/>
                <a:latin typeface="Inter"/>
              </a:rPr>
              <a:t> </a:t>
            </a:r>
            <a:endParaRPr lang="en-IQ" dirty="0"/>
          </a:p>
        </p:txBody>
      </p:sp>
      <p:sp>
        <p:nvSpPr>
          <p:cNvPr id="3" name="Content Placeholder 2">
            <a:extLst>
              <a:ext uri="{FF2B5EF4-FFF2-40B4-BE49-F238E27FC236}">
                <a16:creationId xmlns:a16="http://schemas.microsoft.com/office/drawing/2014/main" id="{ECBD6770-4692-BB32-EA1A-D604EB621782}"/>
              </a:ext>
            </a:extLst>
          </p:cNvPr>
          <p:cNvSpPr>
            <a:spLocks noGrp="1"/>
          </p:cNvSpPr>
          <p:nvPr>
            <p:ph idx="1"/>
          </p:nvPr>
        </p:nvSpPr>
        <p:spPr>
          <a:xfrm>
            <a:off x="188844" y="1646654"/>
            <a:ext cx="7465024" cy="5211346"/>
          </a:xfrm>
        </p:spPr>
        <p:txBody>
          <a:bodyPr>
            <a:normAutofit/>
          </a:bodyPr>
          <a:lstStyle/>
          <a:p>
            <a:r>
              <a:rPr lang="en-US" b="0" i="0" dirty="0">
                <a:solidFill>
                  <a:srgbClr val="454545"/>
                </a:solidFill>
                <a:effectLst/>
                <a:latin typeface="Inter"/>
              </a:rPr>
              <a:t>The sensory properties of food (the combination of taste, smell, sight, and sometimes sound) are believed to play a major role in food intake. </a:t>
            </a:r>
          </a:p>
          <a:p>
            <a:r>
              <a:rPr lang="en-US" b="0" i="0" dirty="0">
                <a:solidFill>
                  <a:srgbClr val="454545"/>
                </a:solidFill>
                <a:effectLst/>
                <a:latin typeface="Inter"/>
              </a:rPr>
              <a:t>We tend to eat more of a food if we like it a lot and we avoid foods that do not look, smell or taste well.</a:t>
            </a:r>
          </a:p>
          <a:p>
            <a:r>
              <a:rPr lang="en-US" b="0" i="0" dirty="0">
                <a:solidFill>
                  <a:srgbClr val="454545"/>
                </a:solidFill>
                <a:effectLst/>
                <a:latin typeface="Inter"/>
              </a:rPr>
              <a:t> Restaurant chefs and the food industry invest heavily in optimizing the sensory attributes of foods and meals in order to maximize their appeal.</a:t>
            </a:r>
          </a:p>
          <a:p>
            <a:r>
              <a:rPr lang="en-US" b="0" i="0" dirty="0">
                <a:solidFill>
                  <a:srgbClr val="454545"/>
                </a:solidFill>
                <a:effectLst/>
                <a:latin typeface="Inter"/>
              </a:rPr>
              <a:t> Some people argue that we overeat because our food is too tasty.</a:t>
            </a:r>
          </a:p>
        </p:txBody>
      </p:sp>
      <p:pic>
        <p:nvPicPr>
          <p:cNvPr id="10242" name="Picture 2" descr="Food Odors Can Control Your Binging And Keep The Weight Off">
            <a:extLst>
              <a:ext uri="{FF2B5EF4-FFF2-40B4-BE49-F238E27FC236}">
                <a16:creationId xmlns:a16="http://schemas.microsoft.com/office/drawing/2014/main" id="{3E0660B0-5376-20B5-8C23-1D655FA4E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100" y="2320548"/>
            <a:ext cx="3898900" cy="3003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71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6089-41BF-CD63-76CB-29AB86CFA0F5}"/>
              </a:ext>
            </a:extLst>
          </p:cNvPr>
          <p:cNvSpPr>
            <a:spLocks noGrp="1"/>
          </p:cNvSpPr>
          <p:nvPr>
            <p:ph type="title"/>
          </p:nvPr>
        </p:nvSpPr>
        <p:spPr/>
        <p:txBody>
          <a:bodyPr/>
          <a:lstStyle/>
          <a:p>
            <a:r>
              <a:rPr lang="en-US" b="1" i="0" dirty="0">
                <a:solidFill>
                  <a:srgbClr val="454545"/>
                </a:solidFill>
                <a:effectLst/>
                <a:latin typeface="Inter"/>
              </a:rPr>
              <a:t>Social factors:</a:t>
            </a:r>
            <a:r>
              <a:rPr lang="en-US" b="0" i="0" dirty="0">
                <a:solidFill>
                  <a:srgbClr val="454545"/>
                </a:solidFill>
                <a:effectLst/>
                <a:latin typeface="Inter"/>
              </a:rPr>
              <a:t> </a:t>
            </a:r>
            <a:endParaRPr lang="en-IQ" dirty="0"/>
          </a:p>
        </p:txBody>
      </p:sp>
      <p:sp>
        <p:nvSpPr>
          <p:cNvPr id="3" name="Content Placeholder 2">
            <a:extLst>
              <a:ext uri="{FF2B5EF4-FFF2-40B4-BE49-F238E27FC236}">
                <a16:creationId xmlns:a16="http://schemas.microsoft.com/office/drawing/2014/main" id="{B59EC170-DD70-354A-A6D6-4CC8BB252E34}"/>
              </a:ext>
            </a:extLst>
          </p:cNvPr>
          <p:cNvSpPr>
            <a:spLocks noGrp="1"/>
          </p:cNvSpPr>
          <p:nvPr>
            <p:ph idx="1"/>
          </p:nvPr>
        </p:nvSpPr>
        <p:spPr>
          <a:xfrm>
            <a:off x="188843" y="1439333"/>
            <a:ext cx="6753824" cy="5418667"/>
          </a:xfrm>
        </p:spPr>
        <p:txBody>
          <a:bodyPr>
            <a:normAutofit fontScale="85000" lnSpcReduction="10000"/>
          </a:bodyPr>
          <a:lstStyle/>
          <a:p>
            <a:r>
              <a:rPr lang="en-US" b="0" i="0" dirty="0">
                <a:solidFill>
                  <a:srgbClr val="454545"/>
                </a:solidFill>
                <a:effectLst/>
                <a:latin typeface="Inter"/>
              </a:rPr>
              <a:t>Much of what we eat is determined by our culture. </a:t>
            </a:r>
          </a:p>
          <a:p>
            <a:r>
              <a:rPr lang="en-US" b="0" i="0" dirty="0">
                <a:solidFill>
                  <a:srgbClr val="454545"/>
                </a:solidFill>
                <a:effectLst/>
                <a:latin typeface="Inter"/>
              </a:rPr>
              <a:t>People from different cultural backgrounds often have entirely different </a:t>
            </a:r>
            <a:r>
              <a:rPr lang="en-US" i="0" dirty="0">
                <a:solidFill>
                  <a:srgbClr val="454545"/>
                </a:solidFill>
                <a:effectLst/>
                <a:latin typeface="Inter"/>
              </a:rPr>
              <a:t>culinary customs</a:t>
            </a:r>
            <a:r>
              <a:rPr lang="en-US" b="0" i="0" dirty="0">
                <a:solidFill>
                  <a:srgbClr val="454545"/>
                </a:solidFill>
                <a:effectLst/>
                <a:latin typeface="Inter"/>
              </a:rPr>
              <a:t>. </a:t>
            </a:r>
          </a:p>
          <a:p>
            <a:r>
              <a:rPr lang="en-US" b="0" i="0" dirty="0">
                <a:solidFill>
                  <a:srgbClr val="454545"/>
                </a:solidFill>
                <a:effectLst/>
                <a:latin typeface="Inter"/>
              </a:rPr>
              <a:t>Social factors also include </a:t>
            </a:r>
            <a:r>
              <a:rPr lang="en-US" b="1" i="0" dirty="0">
                <a:solidFill>
                  <a:srgbClr val="454545"/>
                </a:solidFill>
                <a:effectLst/>
                <a:latin typeface="Inter"/>
              </a:rPr>
              <a:t>social setting</a:t>
            </a:r>
            <a:r>
              <a:rPr lang="en-US" b="0" i="0" dirty="0">
                <a:solidFill>
                  <a:srgbClr val="454545"/>
                </a:solidFill>
                <a:effectLst/>
                <a:latin typeface="Inter"/>
              </a:rPr>
              <a:t>. We tend to eat more in the company of others than when we eat alone. We use food for social bonding and celebrating special occasions. </a:t>
            </a:r>
          </a:p>
          <a:p>
            <a:r>
              <a:rPr lang="en-US" b="0" i="0" dirty="0">
                <a:solidFill>
                  <a:srgbClr val="454545"/>
                </a:solidFill>
                <a:effectLst/>
                <a:latin typeface="Inter"/>
              </a:rPr>
              <a:t>It is clear that social factors can easily override </a:t>
            </a:r>
            <a:r>
              <a:rPr lang="en-US" b="1" i="0" dirty="0">
                <a:solidFill>
                  <a:srgbClr val="454545"/>
                </a:solidFill>
                <a:effectLst/>
                <a:latin typeface="Inter"/>
              </a:rPr>
              <a:t>physiology</a:t>
            </a:r>
            <a:r>
              <a:rPr lang="en-US" b="0" i="0" dirty="0">
                <a:solidFill>
                  <a:srgbClr val="454545"/>
                </a:solidFill>
                <a:effectLst/>
                <a:latin typeface="Inter"/>
              </a:rPr>
              <a:t>, at least in the short term. </a:t>
            </a:r>
          </a:p>
          <a:p>
            <a:r>
              <a:rPr lang="en-US" b="0" i="0" dirty="0">
                <a:solidFill>
                  <a:srgbClr val="454545"/>
                </a:solidFill>
                <a:effectLst/>
                <a:latin typeface="Inter"/>
              </a:rPr>
              <a:t>How else can we explain that people consume thousands of calories in a single meal for </a:t>
            </a:r>
            <a:r>
              <a:rPr lang="en-US" b="1" i="0" dirty="0">
                <a:solidFill>
                  <a:srgbClr val="454545"/>
                </a:solidFill>
                <a:effectLst/>
                <a:latin typeface="Inter"/>
              </a:rPr>
              <a:t>Breakfast during the Eid</a:t>
            </a:r>
            <a:r>
              <a:rPr lang="en-US" b="0" i="0" dirty="0">
                <a:solidFill>
                  <a:srgbClr val="454545"/>
                </a:solidFill>
                <a:effectLst/>
                <a:latin typeface="Inter"/>
              </a:rPr>
              <a:t>? </a:t>
            </a:r>
          </a:p>
          <a:p>
            <a:r>
              <a:rPr lang="en-US" b="0" i="0" dirty="0">
                <a:solidFill>
                  <a:srgbClr val="454545"/>
                </a:solidFill>
                <a:effectLst/>
                <a:latin typeface="Inter"/>
              </a:rPr>
              <a:t>The social setting can also be an impediment to improving dietary habits. If others in your social setting resist dietary changes, it becomes difficult as an individual to alter your dietary habits.</a:t>
            </a:r>
            <a:endParaRPr lang="en-IQ" dirty="0"/>
          </a:p>
        </p:txBody>
      </p:sp>
      <p:pic>
        <p:nvPicPr>
          <p:cNvPr id="9218" name="Picture 2" descr="World Food Day 2018: How to help fight world hunger and malnutrition">
            <a:extLst>
              <a:ext uri="{FF2B5EF4-FFF2-40B4-BE49-F238E27FC236}">
                <a16:creationId xmlns:a16="http://schemas.microsoft.com/office/drawing/2014/main" id="{843D40DB-4901-923D-49CD-55665E5E71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84"/>
          <a:stretch/>
        </p:blipFill>
        <p:spPr bwMode="auto">
          <a:xfrm>
            <a:off x="7242314" y="1439333"/>
            <a:ext cx="4760843" cy="3439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49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C97E-E2C2-2D7D-4A2F-99BB693DC0E5}"/>
              </a:ext>
            </a:extLst>
          </p:cNvPr>
          <p:cNvSpPr>
            <a:spLocks noGrp="1"/>
          </p:cNvSpPr>
          <p:nvPr>
            <p:ph type="title"/>
          </p:nvPr>
        </p:nvSpPr>
        <p:spPr/>
        <p:txBody>
          <a:bodyPr/>
          <a:lstStyle/>
          <a:p>
            <a:r>
              <a:rPr lang="en-US" dirty="0">
                <a:solidFill>
                  <a:srgbClr val="454545"/>
                </a:solidFill>
                <a:latin typeface="Inter"/>
              </a:rPr>
              <a:t>Psychological factors:</a:t>
            </a:r>
            <a:r>
              <a:rPr lang="en-US" b="0" dirty="0">
                <a:solidFill>
                  <a:srgbClr val="454545"/>
                </a:solidFill>
                <a:latin typeface="Inter"/>
              </a:rPr>
              <a:t> </a:t>
            </a:r>
            <a:endParaRPr lang="en-IQ" dirty="0"/>
          </a:p>
        </p:txBody>
      </p:sp>
      <p:sp>
        <p:nvSpPr>
          <p:cNvPr id="3" name="Content Placeholder 2">
            <a:extLst>
              <a:ext uri="{FF2B5EF4-FFF2-40B4-BE49-F238E27FC236}">
                <a16:creationId xmlns:a16="http://schemas.microsoft.com/office/drawing/2014/main" id="{7CFCA815-7881-8562-E5FC-7B343EFF6B45}"/>
              </a:ext>
            </a:extLst>
          </p:cNvPr>
          <p:cNvSpPr>
            <a:spLocks noGrp="1"/>
          </p:cNvSpPr>
          <p:nvPr>
            <p:ph idx="1"/>
          </p:nvPr>
        </p:nvSpPr>
        <p:spPr>
          <a:xfrm>
            <a:off x="188842" y="1646654"/>
            <a:ext cx="11653387" cy="4987992"/>
          </a:xfrm>
        </p:spPr>
        <p:txBody>
          <a:bodyPr>
            <a:normAutofit/>
          </a:bodyPr>
          <a:lstStyle/>
          <a:p>
            <a:pPr algn="l"/>
            <a:r>
              <a:rPr lang="en-US" b="0" i="0" dirty="0">
                <a:solidFill>
                  <a:srgbClr val="454545"/>
                </a:solidFill>
                <a:effectLst/>
                <a:latin typeface="Inter"/>
              </a:rPr>
              <a:t>Many people experience psychological stress, which can have a major impact on someone’s food intake. </a:t>
            </a:r>
          </a:p>
          <a:p>
            <a:pPr algn="l"/>
            <a:r>
              <a:rPr lang="en-US" b="1" i="0" dirty="0">
                <a:solidFill>
                  <a:srgbClr val="454545"/>
                </a:solidFill>
                <a:effectLst/>
                <a:latin typeface="Inter"/>
              </a:rPr>
              <a:t>Some people lose their appetite when they are stressed</a:t>
            </a:r>
            <a:r>
              <a:rPr lang="en-US" b="0" i="0" dirty="0">
                <a:solidFill>
                  <a:srgbClr val="454545"/>
                </a:solidFill>
                <a:effectLst/>
                <a:latin typeface="Inter"/>
              </a:rPr>
              <a:t>, whereas others use food for comfort and increase their food intake. </a:t>
            </a:r>
          </a:p>
          <a:p>
            <a:pPr algn="l"/>
            <a:r>
              <a:rPr lang="en-US" b="0" i="0" dirty="0">
                <a:solidFill>
                  <a:srgbClr val="454545"/>
                </a:solidFill>
                <a:effectLst/>
                <a:latin typeface="Inter"/>
              </a:rPr>
              <a:t>The latter is often called stress eating or emotional eating and, if persistent, can cause major </a:t>
            </a:r>
            <a:r>
              <a:rPr lang="en-US" b="1" i="0" dirty="0">
                <a:solidFill>
                  <a:srgbClr val="454545"/>
                </a:solidFill>
                <a:effectLst/>
                <a:latin typeface="Inter"/>
              </a:rPr>
              <a:t>weight gain in some individuals.</a:t>
            </a:r>
          </a:p>
          <a:p>
            <a:pPr marL="0" indent="0" algn="l">
              <a:buNone/>
            </a:pPr>
            <a:endParaRPr lang="en-US" b="0" i="0" dirty="0">
              <a:solidFill>
                <a:srgbClr val="454545"/>
              </a:solidFill>
              <a:effectLst/>
              <a:latin typeface="Inter"/>
            </a:endParaRPr>
          </a:p>
          <a:p>
            <a:pPr marL="0" indent="0">
              <a:buNone/>
            </a:pPr>
            <a:endParaRPr lang="en-IQ" dirty="0"/>
          </a:p>
        </p:txBody>
      </p:sp>
    </p:spTree>
    <p:extLst>
      <p:ext uri="{BB962C8B-B14F-4D97-AF65-F5344CB8AC3E}">
        <p14:creationId xmlns:p14="http://schemas.microsoft.com/office/powerpoint/2010/main" val="5029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6CF1-2860-EBB2-9863-949130C5EC06}"/>
              </a:ext>
            </a:extLst>
          </p:cNvPr>
          <p:cNvSpPr>
            <a:spLocks noGrp="1"/>
          </p:cNvSpPr>
          <p:nvPr>
            <p:ph type="title"/>
          </p:nvPr>
        </p:nvSpPr>
        <p:spPr/>
        <p:txBody>
          <a:bodyPr/>
          <a:lstStyle/>
          <a:p>
            <a:r>
              <a:rPr lang="en-US" dirty="0">
                <a:solidFill>
                  <a:srgbClr val="454545"/>
                </a:solidFill>
                <a:latin typeface="Inter"/>
              </a:rPr>
              <a:t>Physiological factors:</a:t>
            </a:r>
            <a:r>
              <a:rPr lang="en-US" b="0" dirty="0">
                <a:solidFill>
                  <a:srgbClr val="454545"/>
                </a:solidFill>
                <a:latin typeface="Inter"/>
              </a:rPr>
              <a:t> </a:t>
            </a:r>
            <a:endParaRPr lang="en-IQ" dirty="0"/>
          </a:p>
        </p:txBody>
      </p:sp>
      <p:sp>
        <p:nvSpPr>
          <p:cNvPr id="3" name="Content Placeholder 2">
            <a:extLst>
              <a:ext uri="{FF2B5EF4-FFF2-40B4-BE49-F238E27FC236}">
                <a16:creationId xmlns:a16="http://schemas.microsoft.com/office/drawing/2014/main" id="{7F0678FA-171A-740A-2F84-2B58A58042D3}"/>
              </a:ext>
            </a:extLst>
          </p:cNvPr>
          <p:cNvSpPr>
            <a:spLocks noGrp="1"/>
          </p:cNvSpPr>
          <p:nvPr>
            <p:ph idx="1"/>
          </p:nvPr>
        </p:nvSpPr>
        <p:spPr>
          <a:xfrm>
            <a:off x="188843" y="1646654"/>
            <a:ext cx="10515600" cy="5211346"/>
          </a:xfrm>
        </p:spPr>
        <p:txBody>
          <a:bodyPr>
            <a:normAutofit/>
          </a:bodyPr>
          <a:lstStyle/>
          <a:p>
            <a:r>
              <a:rPr lang="en-US" b="0" i="0" dirty="0">
                <a:solidFill>
                  <a:srgbClr val="454545"/>
                </a:solidFill>
                <a:effectLst/>
                <a:latin typeface="Inter"/>
              </a:rPr>
              <a:t>Our physiological needs dictate </a:t>
            </a:r>
            <a:r>
              <a:rPr lang="en-US" b="1" i="0" dirty="0">
                <a:solidFill>
                  <a:srgbClr val="454545"/>
                </a:solidFill>
                <a:effectLst/>
                <a:latin typeface="Inter"/>
              </a:rPr>
              <a:t>food choice</a:t>
            </a:r>
            <a:r>
              <a:rPr lang="en-US" b="0" i="0" dirty="0">
                <a:solidFill>
                  <a:srgbClr val="454545"/>
                </a:solidFill>
                <a:effectLst/>
                <a:latin typeface="Inter"/>
              </a:rPr>
              <a:t>.</a:t>
            </a:r>
          </a:p>
          <a:p>
            <a:r>
              <a:rPr lang="en-US" b="0" i="0" dirty="0">
                <a:solidFill>
                  <a:srgbClr val="454545"/>
                </a:solidFill>
                <a:effectLst/>
                <a:latin typeface="Inter"/>
              </a:rPr>
              <a:t>Our desire for food is driven by the evolutionary need to supply our bodies with nutrients and energy so we can survive, propagate, and pass on our genes to our offspring. </a:t>
            </a:r>
          </a:p>
          <a:p>
            <a:r>
              <a:rPr lang="en-US" b="0" i="0" dirty="0">
                <a:solidFill>
                  <a:srgbClr val="454545"/>
                </a:solidFill>
                <a:effectLst/>
                <a:latin typeface="Inter"/>
              </a:rPr>
              <a:t>As a result, our bodies have evolved complicated short-term and long-term feedback mechanisms that lead to hunger sensations and trigger food-seeking behavior when food intake and energy supplies drop.</a:t>
            </a:r>
          </a:p>
          <a:p>
            <a:r>
              <a:rPr lang="en-US" b="0" i="0" dirty="0">
                <a:solidFill>
                  <a:srgbClr val="454545"/>
                </a:solidFill>
                <a:effectLst/>
                <a:latin typeface="Inter"/>
              </a:rPr>
              <a:t> The precision of these mechanisms is illustrated by the fact that in many people, </a:t>
            </a:r>
            <a:r>
              <a:rPr lang="en-US" b="1" i="0" dirty="0">
                <a:solidFill>
                  <a:srgbClr val="454545"/>
                </a:solidFill>
                <a:effectLst/>
                <a:latin typeface="Inter"/>
              </a:rPr>
              <a:t>long-term food intake nearly perfectly matches energy expenditure, indicating the existence of overriding physiological feedback mechanisms that resist large fluctuations in body weight.</a:t>
            </a:r>
          </a:p>
          <a:p>
            <a:endParaRPr lang="en-IQ" dirty="0"/>
          </a:p>
        </p:txBody>
      </p:sp>
    </p:spTree>
    <p:extLst>
      <p:ext uri="{BB962C8B-B14F-4D97-AF65-F5344CB8AC3E}">
        <p14:creationId xmlns:p14="http://schemas.microsoft.com/office/powerpoint/2010/main" val="8076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0277-1495-06C7-2340-F176CAD25AD2}"/>
              </a:ext>
            </a:extLst>
          </p:cNvPr>
          <p:cNvSpPr>
            <a:spLocks noGrp="1"/>
          </p:cNvSpPr>
          <p:nvPr>
            <p:ph type="title"/>
          </p:nvPr>
        </p:nvSpPr>
        <p:spPr/>
        <p:txBody>
          <a:bodyPr>
            <a:normAutofit/>
          </a:bodyPr>
          <a:lstStyle/>
          <a:p>
            <a:r>
              <a:rPr lang="en-US" b="1" dirty="0">
                <a:effectLst/>
                <a:latin typeface="Inter"/>
              </a:rPr>
              <a:t>Feedback regulation of food intake</a:t>
            </a:r>
            <a:endParaRPr lang="en-IQ" dirty="0"/>
          </a:p>
        </p:txBody>
      </p:sp>
      <p:sp>
        <p:nvSpPr>
          <p:cNvPr id="3" name="Content Placeholder 2">
            <a:extLst>
              <a:ext uri="{FF2B5EF4-FFF2-40B4-BE49-F238E27FC236}">
                <a16:creationId xmlns:a16="http://schemas.microsoft.com/office/drawing/2014/main" id="{FF8F2C68-F02C-1B78-DB50-64543F91D731}"/>
              </a:ext>
            </a:extLst>
          </p:cNvPr>
          <p:cNvSpPr>
            <a:spLocks noGrp="1"/>
          </p:cNvSpPr>
          <p:nvPr>
            <p:ph idx="1"/>
          </p:nvPr>
        </p:nvSpPr>
        <p:spPr/>
        <p:txBody>
          <a:bodyPr/>
          <a:lstStyle/>
          <a:p>
            <a:r>
              <a:rPr lang="en-US" b="0" i="0" dirty="0">
                <a:solidFill>
                  <a:srgbClr val="454545"/>
                </a:solidFill>
                <a:effectLst/>
                <a:latin typeface="Inter"/>
              </a:rPr>
              <a:t>The physiological regulation of food intake is mediated by </a:t>
            </a:r>
            <a:r>
              <a:rPr lang="en-US" b="1" i="0" dirty="0">
                <a:solidFill>
                  <a:srgbClr val="454545"/>
                </a:solidFill>
                <a:effectLst/>
                <a:latin typeface="Inter"/>
              </a:rPr>
              <a:t>short-term</a:t>
            </a:r>
            <a:r>
              <a:rPr lang="en-US" b="0" i="0" dirty="0">
                <a:solidFill>
                  <a:srgbClr val="454545"/>
                </a:solidFill>
                <a:effectLst/>
                <a:latin typeface="Inter"/>
              </a:rPr>
              <a:t> and </a:t>
            </a:r>
            <a:r>
              <a:rPr lang="en-US" b="1" i="0" dirty="0">
                <a:solidFill>
                  <a:srgbClr val="454545"/>
                </a:solidFill>
                <a:effectLst/>
                <a:latin typeface="Inter"/>
              </a:rPr>
              <a:t>long-term</a:t>
            </a:r>
            <a:r>
              <a:rPr lang="en-US" b="0" i="0" dirty="0">
                <a:solidFill>
                  <a:srgbClr val="454545"/>
                </a:solidFill>
                <a:effectLst/>
                <a:latin typeface="Inter"/>
              </a:rPr>
              <a:t> feedback signals.</a:t>
            </a:r>
          </a:p>
          <a:p>
            <a:r>
              <a:rPr lang="en-US" b="0" i="0" dirty="0">
                <a:solidFill>
                  <a:srgbClr val="454545"/>
                </a:solidFill>
                <a:effectLst/>
                <a:latin typeface="Inter"/>
              </a:rPr>
              <a:t> The short-term signals originate from the</a:t>
            </a:r>
            <a:r>
              <a:rPr lang="en-US" b="1" i="0" dirty="0">
                <a:solidFill>
                  <a:srgbClr val="454545"/>
                </a:solidFill>
                <a:effectLst/>
                <a:latin typeface="Inter"/>
              </a:rPr>
              <a:t> gastrointestinal tract </a:t>
            </a:r>
            <a:r>
              <a:rPr lang="en-US" b="0" i="0" dirty="0">
                <a:solidFill>
                  <a:srgbClr val="454545"/>
                </a:solidFill>
                <a:effectLst/>
                <a:latin typeface="Inter"/>
              </a:rPr>
              <a:t>and influence </a:t>
            </a:r>
            <a:r>
              <a:rPr lang="en-US" b="1" i="0" dirty="0">
                <a:solidFill>
                  <a:srgbClr val="454545"/>
                </a:solidFill>
                <a:effectLst/>
                <a:highlight>
                  <a:srgbClr val="FFFF00"/>
                </a:highlight>
                <a:latin typeface="Inter"/>
              </a:rPr>
              <a:t>satiation and satiety</a:t>
            </a:r>
            <a:r>
              <a:rPr lang="en-US" b="0" i="0" dirty="0">
                <a:solidFill>
                  <a:srgbClr val="454545"/>
                </a:solidFill>
                <a:effectLst/>
                <a:latin typeface="Inter"/>
              </a:rPr>
              <a:t>. </a:t>
            </a:r>
          </a:p>
          <a:p>
            <a:r>
              <a:rPr lang="en-US" b="0" i="0" dirty="0">
                <a:solidFill>
                  <a:srgbClr val="454545"/>
                </a:solidFill>
                <a:effectLst/>
                <a:latin typeface="Inter"/>
              </a:rPr>
              <a:t>The long-term signals are derived from the </a:t>
            </a:r>
            <a:r>
              <a:rPr lang="en-US" b="1" i="0" dirty="0">
                <a:solidFill>
                  <a:srgbClr val="454545"/>
                </a:solidFill>
                <a:effectLst/>
                <a:latin typeface="Inter"/>
              </a:rPr>
              <a:t>adipose tissue </a:t>
            </a:r>
            <a:r>
              <a:rPr lang="en-US" b="0" i="0" dirty="0">
                <a:solidFill>
                  <a:srgbClr val="454545"/>
                </a:solidFill>
                <a:effectLst/>
                <a:latin typeface="Inter"/>
              </a:rPr>
              <a:t>and </a:t>
            </a:r>
            <a:r>
              <a:rPr lang="en-US" b="1" i="0" dirty="0">
                <a:solidFill>
                  <a:srgbClr val="454545"/>
                </a:solidFill>
                <a:effectLst/>
                <a:latin typeface="Inter"/>
              </a:rPr>
              <a:t>reflect the size of the adipose tissue stores.</a:t>
            </a:r>
            <a:r>
              <a:rPr lang="en-US" b="0" i="0" dirty="0">
                <a:solidFill>
                  <a:srgbClr val="454545"/>
                </a:solidFill>
                <a:effectLst/>
                <a:latin typeface="Inter"/>
              </a:rPr>
              <a:t> </a:t>
            </a:r>
          </a:p>
          <a:p>
            <a:r>
              <a:rPr lang="en-US" b="0" i="0" dirty="0">
                <a:solidFill>
                  <a:srgbClr val="454545"/>
                </a:solidFill>
                <a:effectLst/>
                <a:latin typeface="Inter"/>
              </a:rPr>
              <a:t>The signals are received in the brain in a specialized region called the </a:t>
            </a:r>
            <a:r>
              <a:rPr lang="en-US" b="1" i="0" dirty="0">
                <a:solidFill>
                  <a:srgbClr val="454545"/>
                </a:solidFill>
                <a:effectLst/>
                <a:latin typeface="Inter"/>
              </a:rPr>
              <a:t>hypothalamus</a:t>
            </a:r>
            <a:r>
              <a:rPr lang="en-US" b="0" i="0" dirty="0">
                <a:solidFill>
                  <a:srgbClr val="454545"/>
                </a:solidFill>
                <a:effectLst/>
                <a:latin typeface="Inter"/>
              </a:rPr>
              <a:t> and integrated with other stimuli - emotional (mood), cognitive (thinking), hedonic (liking) - that influence hunger, appetite, and food-seeking behavior.</a:t>
            </a:r>
            <a:endParaRPr lang="en-IQ" dirty="0"/>
          </a:p>
        </p:txBody>
      </p:sp>
    </p:spTree>
    <p:extLst>
      <p:ext uri="{BB962C8B-B14F-4D97-AF65-F5344CB8AC3E}">
        <p14:creationId xmlns:p14="http://schemas.microsoft.com/office/powerpoint/2010/main" val="27380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4CEC-3EA0-73B2-5A08-B0A98B8BD0DB}"/>
              </a:ext>
            </a:extLst>
          </p:cNvPr>
          <p:cNvSpPr>
            <a:spLocks noGrp="1"/>
          </p:cNvSpPr>
          <p:nvPr>
            <p:ph type="title"/>
          </p:nvPr>
        </p:nvSpPr>
        <p:spPr/>
        <p:txBody>
          <a:bodyPr/>
          <a:lstStyle/>
          <a:p>
            <a:endParaRPr lang="en-IQ"/>
          </a:p>
        </p:txBody>
      </p:sp>
      <p:pic>
        <p:nvPicPr>
          <p:cNvPr id="5" name="Content Placeholder 4" descr="Diagram&#10;&#10;Description automatically generated">
            <a:extLst>
              <a:ext uri="{FF2B5EF4-FFF2-40B4-BE49-F238E27FC236}">
                <a16:creationId xmlns:a16="http://schemas.microsoft.com/office/drawing/2014/main" id="{35C95657-D426-6D71-6E49-77FD0959FBCE}"/>
              </a:ext>
            </a:extLst>
          </p:cNvPr>
          <p:cNvPicPr>
            <a:picLocks noGrp="1" noChangeAspect="1"/>
          </p:cNvPicPr>
          <p:nvPr>
            <p:ph idx="1"/>
          </p:nvPr>
        </p:nvPicPr>
        <p:blipFill>
          <a:blip r:embed="rId2"/>
          <a:stretch>
            <a:fillRect/>
          </a:stretch>
        </p:blipFill>
        <p:spPr>
          <a:xfrm>
            <a:off x="7749585" y="1601267"/>
            <a:ext cx="3848707" cy="4351337"/>
          </a:xfrm>
        </p:spPr>
      </p:pic>
      <p:sp>
        <p:nvSpPr>
          <p:cNvPr id="6" name="TextBox 5">
            <a:extLst>
              <a:ext uri="{FF2B5EF4-FFF2-40B4-BE49-F238E27FC236}">
                <a16:creationId xmlns:a16="http://schemas.microsoft.com/office/drawing/2014/main" id="{FC40EA4A-A8A2-B444-1B68-ECF68D4E0AAC}"/>
              </a:ext>
            </a:extLst>
          </p:cNvPr>
          <p:cNvSpPr txBox="1"/>
          <p:nvPr/>
        </p:nvSpPr>
        <p:spPr>
          <a:xfrm>
            <a:off x="449706" y="1738859"/>
            <a:ext cx="7045376" cy="3139321"/>
          </a:xfrm>
          <a:prstGeom prst="rect">
            <a:avLst/>
          </a:prstGeom>
          <a:noFill/>
        </p:spPr>
        <p:txBody>
          <a:bodyPr wrap="square" rtlCol="0">
            <a:spAutoFit/>
          </a:bodyPr>
          <a:lstStyle/>
          <a:p>
            <a:r>
              <a:rPr lang="en-US" b="1" i="0" dirty="0">
                <a:solidFill>
                  <a:srgbClr val="454545"/>
                </a:solidFill>
                <a:effectLst/>
                <a:latin typeface="Inter"/>
              </a:rPr>
              <a:t>Food intake </a:t>
            </a:r>
            <a:r>
              <a:rPr lang="en-US" b="0" i="0" dirty="0">
                <a:solidFill>
                  <a:srgbClr val="454545"/>
                </a:solidFill>
                <a:effectLst/>
                <a:latin typeface="Inter"/>
              </a:rPr>
              <a:t>will cause immediate stretching of the stomach that conveys the </a:t>
            </a:r>
            <a:r>
              <a:rPr lang="en-US" b="1" i="0" dirty="0">
                <a:solidFill>
                  <a:srgbClr val="454545"/>
                </a:solidFill>
                <a:effectLst/>
                <a:latin typeface="Inter"/>
              </a:rPr>
              <a:t>feeling of fullness. </a:t>
            </a:r>
          </a:p>
          <a:p>
            <a:endParaRPr lang="en-US" dirty="0">
              <a:solidFill>
                <a:srgbClr val="454545"/>
              </a:solidFill>
              <a:latin typeface="Inter"/>
            </a:endParaRPr>
          </a:p>
          <a:p>
            <a:r>
              <a:rPr lang="en-US" b="0" i="0" dirty="0">
                <a:solidFill>
                  <a:srgbClr val="454545"/>
                </a:solidFill>
                <a:effectLst/>
                <a:latin typeface="Inter"/>
              </a:rPr>
              <a:t>The entry of food into the GI tract will inhibit the release of </a:t>
            </a:r>
            <a:r>
              <a:rPr lang="en-US" b="1" i="0" dirty="0">
                <a:solidFill>
                  <a:srgbClr val="454545"/>
                </a:solidFill>
                <a:effectLst/>
                <a:latin typeface="Inter"/>
              </a:rPr>
              <a:t>hunger hormones </a:t>
            </a:r>
            <a:r>
              <a:rPr lang="en-US" b="0" i="0" dirty="0">
                <a:solidFill>
                  <a:srgbClr val="454545"/>
                </a:solidFill>
                <a:effectLst/>
                <a:latin typeface="Inter"/>
              </a:rPr>
              <a:t>and stimulate the release of </a:t>
            </a:r>
            <a:r>
              <a:rPr lang="en-US" b="1" i="0" dirty="0">
                <a:solidFill>
                  <a:srgbClr val="454545"/>
                </a:solidFill>
                <a:effectLst/>
                <a:latin typeface="Inter"/>
              </a:rPr>
              <a:t>satiety hormones</a:t>
            </a:r>
            <a:r>
              <a:rPr lang="en-US" b="0" i="0" dirty="0">
                <a:solidFill>
                  <a:srgbClr val="454545"/>
                </a:solidFill>
                <a:effectLst/>
                <a:latin typeface="Inter"/>
              </a:rPr>
              <a:t>. </a:t>
            </a:r>
          </a:p>
          <a:p>
            <a:endParaRPr lang="en-US" dirty="0">
              <a:solidFill>
                <a:srgbClr val="454545"/>
              </a:solidFill>
              <a:latin typeface="Inter"/>
            </a:endParaRPr>
          </a:p>
          <a:p>
            <a:r>
              <a:rPr lang="en-US" b="0" i="0" dirty="0">
                <a:solidFill>
                  <a:srgbClr val="454545"/>
                </a:solidFill>
                <a:effectLst/>
                <a:latin typeface="Inter"/>
              </a:rPr>
              <a:t>Well-known </a:t>
            </a:r>
            <a:r>
              <a:rPr lang="en-US" b="1" i="0" dirty="0">
                <a:solidFill>
                  <a:srgbClr val="454545"/>
                </a:solidFill>
                <a:effectLst/>
                <a:latin typeface="Inter"/>
              </a:rPr>
              <a:t>satiety hormones </a:t>
            </a:r>
            <a:r>
              <a:rPr lang="en-US" b="0" i="0" dirty="0">
                <a:solidFill>
                  <a:srgbClr val="454545"/>
                </a:solidFill>
                <a:effectLst/>
                <a:latin typeface="Inter"/>
              </a:rPr>
              <a:t>include </a:t>
            </a:r>
            <a:r>
              <a:rPr lang="en-US" b="1" i="0" dirty="0">
                <a:solidFill>
                  <a:srgbClr val="454545"/>
                </a:solidFill>
                <a:effectLst/>
                <a:latin typeface="Inter"/>
              </a:rPr>
              <a:t>cholecystokinin (CCK) </a:t>
            </a:r>
            <a:r>
              <a:rPr lang="en-US" b="0" i="0" dirty="0">
                <a:solidFill>
                  <a:srgbClr val="454545"/>
                </a:solidFill>
                <a:effectLst/>
                <a:latin typeface="Inter"/>
              </a:rPr>
              <a:t>and </a:t>
            </a:r>
            <a:r>
              <a:rPr lang="en-US" b="1" i="0" dirty="0">
                <a:solidFill>
                  <a:srgbClr val="454545"/>
                </a:solidFill>
                <a:effectLst/>
                <a:latin typeface="Inter"/>
              </a:rPr>
              <a:t>glucagon-like peptide 1 (GLP-1). </a:t>
            </a:r>
          </a:p>
          <a:p>
            <a:endParaRPr lang="en-US" b="1" dirty="0">
              <a:solidFill>
                <a:srgbClr val="454545"/>
              </a:solidFill>
              <a:latin typeface="Inter"/>
            </a:endParaRPr>
          </a:p>
          <a:p>
            <a:r>
              <a:rPr lang="en-US" b="0" i="0" dirty="0">
                <a:solidFill>
                  <a:srgbClr val="454545"/>
                </a:solidFill>
                <a:effectLst/>
                <a:latin typeface="Inter"/>
              </a:rPr>
              <a:t>The entry of glucose and amino acids into the bloodstream will activate nutrient-sensing nerve cells in the </a:t>
            </a:r>
            <a:r>
              <a:rPr lang="en-US" b="1" i="0" dirty="0">
                <a:solidFill>
                  <a:srgbClr val="454545"/>
                </a:solidFill>
                <a:effectLst/>
                <a:latin typeface="Inter"/>
              </a:rPr>
              <a:t>hypothalamus</a:t>
            </a:r>
            <a:r>
              <a:rPr lang="en-US" b="0" i="0" dirty="0">
                <a:solidFill>
                  <a:srgbClr val="454545"/>
                </a:solidFill>
                <a:effectLst/>
                <a:latin typeface="Inter"/>
              </a:rPr>
              <a:t>.</a:t>
            </a:r>
            <a:endParaRPr lang="en-IQ" dirty="0"/>
          </a:p>
        </p:txBody>
      </p:sp>
    </p:spTree>
    <p:extLst>
      <p:ext uri="{BB962C8B-B14F-4D97-AF65-F5344CB8AC3E}">
        <p14:creationId xmlns:p14="http://schemas.microsoft.com/office/powerpoint/2010/main" val="16764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3295</Words>
  <Application>Microsoft Macintosh PowerPoint</Application>
  <PresentationFormat>Widescreen</PresentationFormat>
  <Paragraphs>131</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inherit</vt:lpstr>
      <vt:lpstr>Inter</vt:lpstr>
      <vt:lpstr>Lato</vt:lpstr>
      <vt:lpstr>Office Theme</vt:lpstr>
      <vt:lpstr>PowerPoint Presentation</vt:lpstr>
      <vt:lpstr>Learning Outcomes:</vt:lpstr>
      <vt:lpstr>Factors determining food intake</vt:lpstr>
      <vt:lpstr>Sensory factors: </vt:lpstr>
      <vt:lpstr>Social factors: </vt:lpstr>
      <vt:lpstr>Psychological factors: </vt:lpstr>
      <vt:lpstr>Physiological factors: </vt:lpstr>
      <vt:lpstr>Feedback regulation of food intake</vt:lpstr>
      <vt:lpstr>PowerPoint Presentation</vt:lpstr>
      <vt:lpstr>Leptin</vt:lpstr>
      <vt:lpstr>Hunger</vt:lpstr>
      <vt:lpstr>Feedback regulation from adipose tissue</vt:lpstr>
      <vt:lpstr>PowerPoint Presentation</vt:lpstr>
      <vt:lpstr>Energy value of nutrients</vt:lpstr>
      <vt:lpstr>PowerPoint Presentation</vt:lpstr>
      <vt:lpstr>Flow chart of energy</vt:lpstr>
      <vt:lpstr>Maintenance</vt:lpstr>
      <vt:lpstr>PowerPoint Presentation</vt:lpstr>
      <vt:lpstr>PowerPoint Presentation</vt:lpstr>
      <vt:lpstr>PowerPoint Presentation</vt:lpstr>
      <vt:lpstr>Indirect calorimetry</vt:lpstr>
      <vt:lpstr>Physical activity </vt:lpstr>
      <vt:lpstr>PowerPoint Presentation</vt:lpstr>
      <vt:lpstr>PowerPoint Presentation</vt:lpstr>
      <vt:lpstr>PowerPoint Presentation</vt:lpstr>
      <vt:lpstr>Plant protein?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Rasul</dc:creator>
  <cp:lastModifiedBy>Mohammed Rasul</cp:lastModifiedBy>
  <cp:revision>2</cp:revision>
  <dcterms:created xsi:type="dcterms:W3CDTF">2023-03-05T04:53:23Z</dcterms:created>
  <dcterms:modified xsi:type="dcterms:W3CDTF">2023-03-05T04:56:00Z</dcterms:modified>
</cp:coreProperties>
</file>