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5" r:id="rId3"/>
    <p:sldId id="267" r:id="rId4"/>
    <p:sldId id="272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8" r:id="rId13"/>
    <p:sldId id="297" r:id="rId14"/>
    <p:sldId id="294" r:id="rId15"/>
    <p:sldId id="281" r:id="rId16"/>
    <p:sldId id="282" r:id="rId17"/>
    <p:sldId id="279" r:id="rId18"/>
    <p:sldId id="298" r:id="rId19"/>
    <p:sldId id="296" r:id="rId20"/>
    <p:sldId id="299" r:id="rId21"/>
    <p:sldId id="277" r:id="rId22"/>
    <p:sldId id="300" r:id="rId23"/>
    <p:sldId id="303" r:id="rId24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0"/>
    <p:restoredTop sz="77709"/>
  </p:normalViewPr>
  <p:slideViewPr>
    <p:cSldViewPr snapToGrid="0">
      <p:cViewPr varScale="1">
        <p:scale>
          <a:sx n="97" d="100"/>
          <a:sy n="97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5CE4-2883-334D-AD27-5936EF1F5473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6EB3-4A43-FA4B-8677-1450F0293B7A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5126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reduc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ologyonline.com/dictionary/photosynthesis" TargetMode="External"/><Relationship Id="rId4" Type="http://schemas.openxmlformats.org/officeDocument/2006/relationships/hyperlink" Target="https://www.biologyonline.com/dictionary/respiratio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reducing and non reducing sugar </a:t>
            </a:r>
          </a:p>
          <a:p>
            <a:r>
              <a:rPr lang="en-US" dirty="0"/>
              <a:t>https://</a:t>
            </a:r>
            <a:r>
              <a:rPr lang="en-US" dirty="0" err="1"/>
              <a:t>www.biologyonline.com</a:t>
            </a:r>
            <a:r>
              <a:rPr lang="en-US" dirty="0"/>
              <a:t>/dictionary/reducing-sugar </a:t>
            </a:r>
          </a:p>
          <a:p>
            <a:endParaRPr lang="en-IQ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loss of electrons during a reaction of a molecule is called oxidation while the gain of single or multiple electrons is called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3"/>
              </a:rPr>
              <a:t>reduction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oxidation and reduction reactions (also called </a:t>
            </a:r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redox reactions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) are the chemical reactions in which the oxidation number of the chemical species that are taking part in the reaction changes.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redox processes are the wide range of reactions that include the majority of the chemical and biological processes taking part around us.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Rusting and dissolution of the metals, browning of the fruits, fire reactions,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4"/>
              </a:rPr>
              <a:t>respiration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and the process of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5"/>
              </a:rPr>
              <a:t>photosynthesis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are all oxidation-reduction processes.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Oxygen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C+ 2H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 → CO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Hydrogen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4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Electron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Zn + Cu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Zn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Cu</a:t>
            </a:r>
          </a:p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17DC1-B6BF-C746-BD2A-A639CFB56E37}" type="slidenum">
              <a:rPr lang="en-IQ" smtClean="0"/>
              <a:t>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753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6EB3-4A43-FA4B-8677-1450F0293B7A}" type="slidenum">
              <a:rPr lang="en-IQ" smtClean="0"/>
              <a:t>3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224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19FF-45F7-E451-0A5A-505CCA73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9CD42-66CA-665B-1CFB-4CA39B64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A94F-2C47-2063-712A-A54A95DE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E16E-9EDA-1EE4-83D2-5E5CF459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FD58-1509-7761-BF0F-35CAB908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0474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879E-A198-C01C-2BD1-439EC19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1691-A0A7-CBA2-A24D-5EE1C3F0F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CBCE8-77D3-F767-9013-EBAFF74B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F8B6-AC9F-DA61-909D-9C442B5D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1C98-151F-575F-1650-0573F092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21332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472C-1EA4-6EC0-8BC8-C26C4D95B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79198-9619-F1AD-0B0D-FA1AFAEB6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B1AA-08CC-CA7A-A95D-321A9242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FC99-F92E-ABF8-38C7-A1D6CF10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509B-FC2A-DD87-13EE-EC517A19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4817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1B7-1449-80F5-F6FC-65126CC4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223354"/>
            <a:ext cx="10515600" cy="1062107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258A-C9EA-E8D4-2E3B-A44C314E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5424-7483-7D6B-4CDF-DFBE141A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81E7-9722-B82B-A2A7-3961897E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46F6-04CF-5C76-245F-E661D888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  <p:pic>
        <p:nvPicPr>
          <p:cNvPr id="7" name="Picture 2" descr="PIS System - TIU">
            <a:extLst>
              <a:ext uri="{FF2B5EF4-FFF2-40B4-BE49-F238E27FC236}">
                <a16:creationId xmlns:a16="http://schemas.microsoft.com/office/drawing/2014/main" id="{7AABF195-D132-AB9C-B9E5-B9EBD40B1D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90" y="-137839"/>
            <a:ext cx="1819345" cy="1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BAF7F7D2-1435-79CA-B446-0E8A52B19128}"/>
              </a:ext>
            </a:extLst>
          </p:cNvPr>
          <p:cNvSpPr/>
          <p:nvPr userDrawn="1"/>
        </p:nvSpPr>
        <p:spPr>
          <a:xfrm flipV="1">
            <a:off x="0" y="1285461"/>
            <a:ext cx="11118574" cy="45719"/>
          </a:xfrm>
          <a:prstGeom prst="homePlate">
            <a:avLst>
              <a:gd name="adj" fmla="val 9278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417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2611-FD12-B149-B737-07802420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7BF88-924E-05C9-934F-C88D6717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CF22-E102-9958-FE0F-018353F0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62CB-5EBC-961F-C5C3-53FB6E9D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F1598-D986-2087-E470-B2CE0B8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8396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0E88-87EA-7A38-F43D-97EDD02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4432-803F-3C88-6F01-FB04BE450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3B5C8-3888-10BA-F4B7-157080513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1DE1-725D-C9EE-064B-561BE77C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01079-FCF0-BBD4-4241-A9665F47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6305D-DDCD-29FB-FA91-0F57DA90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0580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A4C-F04A-153E-F811-785FCFC6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C6A-68F2-E3E9-A84B-3026CAFE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283B2-389F-EA23-6B31-1A421275E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61D3B-B754-EB4F-B8A2-1DACA0650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9CC99-DE90-DA04-6019-1B88B9923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D840B-86F7-E7F3-E9B8-CB25A75F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FB1CC-61CD-8F43-1F6E-E5DB85DA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6E4C5-2E4F-AD72-9A33-76E80526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0166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B4CF-B354-7D61-BA79-E8028113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E653C-316E-074D-B3B6-BDFDA0A9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EC436-18E5-4317-AE6F-C107DCCF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1F9B1-02CB-D7F4-26FC-D35944F5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690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69714-3E97-E96D-E529-FC694FA3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03370-F7BC-5ABE-D8B3-2DFD036F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0C13-976E-7602-8A5E-778E7686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85144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0144-F46F-BD7A-5971-0AF5B2F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24BB-F5AE-2B18-A3D0-FB4C17E8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4F7E6-D04C-11A4-A270-4EBF405D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80326-B76E-1FD9-B7E4-112253E3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2ED6C-7FF5-2CC4-E537-4BE12FE9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E601D-2692-6112-398E-A1B5F885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923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E121-78E6-C5E3-0662-E99D421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88996-E2C3-D280-28CF-D5C77EF99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49686-C029-B7D2-D0A5-764E8A59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79DC-34F8-C39B-1AFC-33DE9D3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22CC3-DF95-651C-1634-DBE6F4F6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5ACA9-B7CB-1B8B-6C33-AF4EBEE9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09668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F6C94-372F-2B03-D9E2-9619C762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7FA-8759-667C-0BE9-065BD4C5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5B04-648C-AE16-7493-DA45B4DC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1372-771A-EC43-B32A-2DE3800FE8D4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3949-04EF-3BA4-1B7E-ECDD1F855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FF74-65D4-04F5-EBA4-D554D6981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466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Mohammed.rasul@tiu.edu.i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S System - TIU">
            <a:extLst>
              <a:ext uri="{FF2B5EF4-FFF2-40B4-BE49-F238E27FC236}">
                <a16:creationId xmlns:a16="http://schemas.microsoft.com/office/drawing/2014/main" id="{9EDEDDFE-C204-F0F5-9E18-CA50F894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-156121"/>
            <a:ext cx="2389188" cy="21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15FA1-D100-2D0F-938C-AC8F3A3D50D3}"/>
              </a:ext>
            </a:extLst>
          </p:cNvPr>
          <p:cNvSpPr txBox="1"/>
          <p:nvPr/>
        </p:nvSpPr>
        <p:spPr>
          <a:xfrm>
            <a:off x="174190" y="460643"/>
            <a:ext cx="6327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4000" b="1" dirty="0">
                <a:solidFill>
                  <a:srgbClr val="C00000"/>
                </a:solidFill>
              </a:rPr>
              <a:t>Faculty of Pharmacy </a:t>
            </a:r>
          </a:p>
          <a:p>
            <a:r>
              <a:rPr lang="en-IQ" sz="4000" b="1" dirty="0">
                <a:solidFill>
                  <a:srgbClr val="C00000"/>
                </a:solidFill>
              </a:rPr>
              <a:t>Tishk Internationl University 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3A434F6-661D-B5F0-7167-69A66F1292B4}"/>
              </a:ext>
            </a:extLst>
          </p:cNvPr>
          <p:cNvSpPr/>
          <p:nvPr/>
        </p:nvSpPr>
        <p:spPr>
          <a:xfrm>
            <a:off x="2899677" y="3927360"/>
            <a:ext cx="6903135" cy="952433"/>
          </a:xfrm>
          <a:prstGeom prst="hexagon">
            <a:avLst>
              <a:gd name="adj" fmla="val 16001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6th  lecture; Nutritional Biochemistry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7F21C1-D6BF-2673-6889-3A6D383324D5}"/>
              </a:ext>
            </a:extLst>
          </p:cNvPr>
          <p:cNvSpPr/>
          <p:nvPr/>
        </p:nvSpPr>
        <p:spPr>
          <a:xfrm>
            <a:off x="1370245" y="2099429"/>
            <a:ext cx="9770301" cy="1929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Q" sz="4800" b="1" dirty="0"/>
              <a:t>Charbohydrate and Health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0E20C27-0DDF-AD12-96F2-10FFEC886B0E}"/>
              </a:ext>
            </a:extLst>
          </p:cNvPr>
          <p:cNvSpPr/>
          <p:nvPr/>
        </p:nvSpPr>
        <p:spPr>
          <a:xfrm>
            <a:off x="677562" y="6231512"/>
            <a:ext cx="10836876" cy="45719"/>
          </a:xfrm>
          <a:prstGeom prst="homePlat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12BC3-EA24-D8C9-FB9D-EB90F7A5620B}"/>
              </a:ext>
            </a:extLst>
          </p:cNvPr>
          <p:cNvSpPr txBox="1"/>
          <p:nvPr/>
        </p:nvSpPr>
        <p:spPr>
          <a:xfrm>
            <a:off x="677562" y="5731151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2800" b="1" dirty="0"/>
              <a:t>Mohammed Rasul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74C2-7EC3-7F42-1A42-D1F4D7063FBB}"/>
              </a:ext>
            </a:extLst>
          </p:cNvPr>
          <p:cNvSpPr txBox="1"/>
          <p:nvPr/>
        </p:nvSpPr>
        <p:spPr>
          <a:xfrm>
            <a:off x="677562" y="6312438"/>
            <a:ext cx="44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b="1" dirty="0"/>
              <a:t>Assistant Lecturer |MSc. Biomedical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BF36C-E7D1-1867-B7A4-289A530B1779}"/>
              </a:ext>
            </a:extLst>
          </p:cNvPr>
          <p:cNvSpPr txBox="1"/>
          <p:nvPr/>
        </p:nvSpPr>
        <p:spPr>
          <a:xfrm>
            <a:off x="8499832" y="6344842"/>
            <a:ext cx="332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M</a:t>
            </a:r>
            <a:r>
              <a:rPr lang="en-IQ" sz="2000" dirty="0">
                <a:hlinkClick r:id="rId4"/>
              </a:rPr>
              <a:t>ohammed.rasul@tiu.edu.iq</a:t>
            </a:r>
            <a:r>
              <a:rPr lang="en-IQ" sz="2000" dirty="0"/>
              <a:t> </a:t>
            </a:r>
          </a:p>
        </p:txBody>
      </p:sp>
      <p:pic>
        <p:nvPicPr>
          <p:cNvPr id="5" name="Graphic 4" descr="Envelope with solid fill">
            <a:extLst>
              <a:ext uri="{FF2B5EF4-FFF2-40B4-BE49-F238E27FC236}">
                <a16:creationId xmlns:a16="http://schemas.microsoft.com/office/drawing/2014/main" id="{A7E32DFF-4E40-1E74-6816-141BEBA3B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3839" y="6231512"/>
            <a:ext cx="595993" cy="5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94CE-FE3C-28CB-A7B6-6B09FCB4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Dietary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6331-0D7C-A678-5D30-C972CC99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1241157" cy="4351338"/>
          </a:xfrm>
        </p:spPr>
        <p:txBody>
          <a:bodyPr/>
          <a:lstStyle/>
          <a:p>
            <a:r>
              <a:rPr lang="en-US" dirty="0"/>
              <a:t>A dietary fiber describes a chemically diverse group of </a:t>
            </a:r>
            <a:r>
              <a:rPr lang="en-US" b="1" dirty="0">
                <a:highlight>
                  <a:srgbClr val="FFFF00"/>
                </a:highlight>
              </a:rPr>
              <a:t>non-digestible carbohydrates</a:t>
            </a:r>
            <a:r>
              <a:rPr lang="en-US" dirty="0"/>
              <a:t>.</a:t>
            </a:r>
          </a:p>
          <a:p>
            <a:endParaRPr lang="en-IQ" dirty="0"/>
          </a:p>
          <a:p>
            <a:r>
              <a:rPr lang="en-US" b="1" dirty="0"/>
              <a:t>Dietary fibers </a:t>
            </a:r>
            <a:r>
              <a:rPr lang="en-US" dirty="0"/>
              <a:t>are </a:t>
            </a:r>
            <a:r>
              <a:rPr lang="en-US" b="1" dirty="0"/>
              <a:t>dietary carbohydrates</a:t>
            </a:r>
            <a:r>
              <a:rPr lang="en-US" dirty="0"/>
              <a:t> that are not subject to digestion by </a:t>
            </a:r>
            <a:r>
              <a:rPr lang="en-US" b="1" dirty="0"/>
              <a:t>endogenous enzymes</a:t>
            </a:r>
            <a:r>
              <a:rPr lang="en-US" dirty="0"/>
              <a:t>, but may </a:t>
            </a:r>
            <a:r>
              <a:rPr lang="en-US" dirty="0">
                <a:highlight>
                  <a:srgbClr val="FFFF00"/>
                </a:highlight>
              </a:rPr>
              <a:t>be digested by bacteria in the colon</a:t>
            </a:r>
            <a:r>
              <a:rPr lang="en-US" dirty="0"/>
              <a:t>.</a:t>
            </a:r>
            <a:endParaRPr lang="en-IQ" dirty="0"/>
          </a:p>
          <a:p>
            <a:endParaRPr lang="en-IQ" dirty="0"/>
          </a:p>
        </p:txBody>
      </p:sp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0F6E73EF-03DC-FED3-0275-24315FA8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65" y="4056730"/>
            <a:ext cx="6393635" cy="27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3477-2A68-DDF4-58D6-E87CC8D2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Dietary Fiber Classification: </a:t>
            </a:r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A141F8C6-B712-1816-C3A6-C41F8E70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0" y="1456298"/>
            <a:ext cx="12017120" cy="49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B26A-CF88-D986-2AF5-D4E0E371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nter"/>
              </a:rPr>
              <a:t>Chemistry of dietary fiber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C5E9-6499-A048-59AD-4C9EC064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285462"/>
            <a:ext cx="7983607" cy="3934238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Fiber is classified into soluble (or viscous) fiber and insoluble (or non-viscous) fiber based on its </a:t>
            </a:r>
            <a:r>
              <a:rPr lang="en-US" b="1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properties. </a:t>
            </a:r>
          </a:p>
          <a:p>
            <a:pPr marL="0" indent="0" algn="l">
              <a:buNone/>
            </a:pPr>
            <a:endParaRPr lang="en-US" b="0" i="0" dirty="0">
              <a:solidFill>
                <a:srgbClr val="45454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</a:t>
            </a:r>
            <a:b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 is a chemically diverse group that includes the following: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4C282-8093-7C69-BEEC-A09FA8601B57}"/>
              </a:ext>
            </a:extLst>
          </p:cNvPr>
          <p:cNvSpPr txBox="1"/>
          <p:nvPr/>
        </p:nvSpPr>
        <p:spPr>
          <a:xfrm>
            <a:off x="188843" y="4619535"/>
            <a:ext cx="73636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Q" sz="2400" dirty="0"/>
              <a:t>Pectin</a:t>
            </a:r>
          </a:p>
          <a:p>
            <a:pPr marL="457200" indent="-457200">
              <a:buAutoNum type="arabicPeriod"/>
            </a:pPr>
            <a:r>
              <a:rPr lang="en-IQ" sz="2400" dirty="0"/>
              <a:t>Hemicellulose </a:t>
            </a:r>
          </a:p>
          <a:p>
            <a:pPr marL="457200" indent="-457200">
              <a:buAutoNum type="arabicPeriod"/>
            </a:pPr>
            <a:r>
              <a:rPr lang="en-IQ" sz="2400" dirty="0"/>
              <a:t>Fructans </a:t>
            </a:r>
          </a:p>
        </p:txBody>
      </p:sp>
      <p:pic>
        <p:nvPicPr>
          <p:cNvPr id="1026" name="Picture 2" descr="What is Dietary Fiber">
            <a:extLst>
              <a:ext uri="{FF2B5EF4-FFF2-40B4-BE49-F238E27FC236}">
                <a16:creationId xmlns:a16="http://schemas.microsoft.com/office/drawing/2014/main" id="{962225A6-9856-32AD-2AD9-A5D43F56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24" y="2136864"/>
            <a:ext cx="3810000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7FD0-551E-2CA8-7561-A9144B46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Pectin</a:t>
            </a:r>
          </a:p>
        </p:txBody>
      </p:sp>
      <p:pic>
        <p:nvPicPr>
          <p:cNvPr id="4" name="Picture 2" descr="The effects of different dietary fiber pectin structures on the  gastrointestinal immune barrier: impact via gut microbiota and direct  effects on immune cells | Experimental &amp; Molecular Medicine">
            <a:extLst>
              <a:ext uri="{FF2B5EF4-FFF2-40B4-BE49-F238E27FC236}">
                <a16:creationId xmlns:a16="http://schemas.microsoft.com/office/drawing/2014/main" id="{1B4295EB-2CB7-C202-34B7-7F2082055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56556"/>
            <a:ext cx="8233280" cy="4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tamatic Apple Pectin 700 mg 120 Vegetarian Capsules - Dietary Fiber –  VitamaticUSA">
            <a:extLst>
              <a:ext uri="{FF2B5EF4-FFF2-40B4-BE49-F238E27FC236}">
                <a16:creationId xmlns:a16="http://schemas.microsoft.com/office/drawing/2014/main" id="{6F1AFDA6-FF6A-D1EB-290D-3FE4530F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64" y="0"/>
            <a:ext cx="348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id="{07895043-4C4D-995E-A043-84320022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0784" y="5458113"/>
            <a:ext cx="1470841" cy="1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FB72-DD8F-32C0-DB8A-72FC3ECB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Pectin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5872-35CD-30A8-E55E-E1CDA3C0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2" y="1646654"/>
            <a:ext cx="12155557" cy="498799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54545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Pectin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part of the </a:t>
            </a:r>
            <a:r>
              <a:rPr lang="en-US" sz="3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wall 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plants. 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key feature is the abundant presence of </a:t>
            </a:r>
            <a:r>
              <a:rPr lang="en-US" sz="3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galacturonic acid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Pectin is often added during food manufacturing 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impart gelation, texture, and protein stability.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is used in food products such as jams and jellies because of its ability to form stable gels.</a:t>
            </a:r>
          </a:p>
          <a:p>
            <a:endParaRPr lang="en-IQ" sz="3600" dirty="0"/>
          </a:p>
        </p:txBody>
      </p:sp>
    </p:spTree>
    <p:extLst>
      <p:ext uri="{BB962C8B-B14F-4D97-AF65-F5344CB8AC3E}">
        <p14:creationId xmlns:p14="http://schemas.microsoft.com/office/powerpoint/2010/main" val="5164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3A8A-72B9-98DA-526B-35A0B931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54545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Hemicellulose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114-FB28-3F5D-9827-A805D136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9698108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54545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Hemicellulose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diverse set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polysaccharides composed 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monosaccharides.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Hemicelluloses are part of the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cell walls of plants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a fiber that is part of the hemicelluloses is </a:t>
            </a:r>
            <a:r>
              <a:rPr lang="en-US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psyllium/</a:t>
            </a:r>
            <a:r>
              <a:rPr lang="en-US" b="1" i="0" dirty="0" err="1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si’lee’um</a:t>
            </a:r>
            <a:r>
              <a:rPr lang="en-US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is one of the most widely used fiber </a:t>
            </a:r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supplements 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world. </a:t>
            </a:r>
          </a:p>
        </p:txBody>
      </p:sp>
      <p:pic>
        <p:nvPicPr>
          <p:cNvPr id="4098" name="Picture 2" descr="Structure of hemicellulose. | Download Scientific Diagram">
            <a:extLst>
              <a:ext uri="{FF2B5EF4-FFF2-40B4-BE49-F238E27FC236}">
                <a16:creationId xmlns:a16="http://schemas.microsoft.com/office/drawing/2014/main" id="{E19DF52B-2C24-E984-7365-561476EA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93" y="4811300"/>
            <a:ext cx="5702300" cy="1583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mazon.com: Nutricost Psyllium Husk 1500mg Per Serving, 500 Capsules -  Non-GMO &amp; Gluten Free : Health &amp; Household">
            <a:extLst>
              <a:ext uri="{FF2B5EF4-FFF2-40B4-BE49-F238E27FC236}">
                <a16:creationId xmlns:a16="http://schemas.microsoft.com/office/drawing/2014/main" id="{2F685502-EB52-6C8A-9871-D71DF2F8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34" y="1794831"/>
            <a:ext cx="1851025" cy="40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AF91-ED63-9F71-B205-E918E874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Fructans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54C5-0897-E943-C085-A8E528A9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30" y="1480890"/>
            <a:ext cx="7831207" cy="521134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solidFill>
                  <a:srgbClr val="454545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Fructans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polymers of fructose.</a:t>
            </a:r>
          </a:p>
          <a:p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best-known representative of the </a:t>
            </a:r>
            <a:r>
              <a:rPr lang="en-US" sz="3600" b="0" i="0" dirty="0" err="1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fructans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the highly fermentable </a:t>
            </a:r>
            <a:r>
              <a:rPr lang="en-US" sz="3600" b="0" i="0" dirty="0" err="1">
                <a:solidFill>
                  <a:srgbClr val="454545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inulins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Inulin is naturally present in various foods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such as leek, onions, and banana. </a:t>
            </a:r>
          </a:p>
          <a:p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inulin is added to foods as a functional </a:t>
            </a:r>
            <a:r>
              <a:rPr lang="en-US" sz="36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pre-biotic food </a:t>
            </a:r>
            <a:r>
              <a:rPr lang="en-US" sz="36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ingredient to confer a health benefit.</a:t>
            </a:r>
          </a:p>
        </p:txBody>
      </p:sp>
      <p:pic>
        <p:nvPicPr>
          <p:cNvPr id="5122" name="Picture 2" descr="Inulin - Wikipedia">
            <a:extLst>
              <a:ext uri="{FF2B5EF4-FFF2-40B4-BE49-F238E27FC236}">
                <a16:creationId xmlns:a16="http://schemas.microsoft.com/office/drawing/2014/main" id="{D32E5F0A-308E-8164-A3E4-706549FD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57" y="1480890"/>
            <a:ext cx="3691213" cy="3067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eamed Leeks with Mustard Vinaigrette | Cook for Your Life">
            <a:extLst>
              <a:ext uri="{FF2B5EF4-FFF2-40B4-BE49-F238E27FC236}">
                <a16:creationId xmlns:a16="http://schemas.microsoft.com/office/drawing/2014/main" id="{AE13E6A4-EA6A-12B6-01C9-CB965D9B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57" y="4744045"/>
            <a:ext cx="3044756" cy="19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BC9D5-C466-4AC4-035F-EC741932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Inter"/>
              </a:rPr>
              <a:t>Insoluble fiber</a:t>
            </a:r>
            <a:endParaRPr lang="en-IQ" dirty="0"/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A037-2512-5E38-A515-6953381A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effectLst/>
                <a:latin typeface="Inter"/>
              </a:rPr>
              <a:t>Insoluble fiber includes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highlight>
                  <a:srgbClr val="00FF00"/>
                </a:highlight>
                <a:latin typeface="Inter"/>
              </a:rPr>
              <a:t>Cellulose</a:t>
            </a:r>
            <a:r>
              <a:rPr lang="en-US" sz="2400" b="0" i="0" dirty="0">
                <a:effectLst/>
                <a:latin typeface="Inter"/>
              </a:rPr>
              <a:t> is a linear chain of glucose, similar to amylose, except that the </a:t>
            </a:r>
            <a:r>
              <a:rPr lang="en-US" sz="2400" b="1" i="0" dirty="0">
                <a:effectLst/>
                <a:latin typeface="Inter"/>
              </a:rPr>
              <a:t>glucose units are linked in such a way that our digestive enzymes cannot break them</a:t>
            </a:r>
            <a:r>
              <a:rPr lang="en-US" sz="2400" b="0" i="0" dirty="0">
                <a:effectLst/>
                <a:latin typeface="Inte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Inter"/>
              </a:rPr>
              <a:t> As a result, cellulose leaves the human body </a:t>
            </a:r>
            <a:r>
              <a:rPr lang="en-US" sz="2400" b="1" i="0" dirty="0">
                <a:effectLst/>
                <a:latin typeface="Inter"/>
              </a:rPr>
              <a:t>completely</a:t>
            </a:r>
            <a:r>
              <a:rPr lang="en-US" sz="2400" b="0" i="0" dirty="0">
                <a:effectLst/>
                <a:latin typeface="Inter"/>
              </a:rPr>
              <a:t> undigested.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Inter"/>
              </a:rPr>
              <a:t> </a:t>
            </a:r>
            <a:r>
              <a:rPr lang="en-US" sz="2400" b="1" i="0" dirty="0">
                <a:effectLst/>
                <a:latin typeface="Inter"/>
              </a:rPr>
              <a:t>Ruminants</a:t>
            </a:r>
            <a:r>
              <a:rPr lang="en-US" sz="2400" b="0" i="0" dirty="0">
                <a:effectLst/>
                <a:latin typeface="Inter"/>
              </a:rPr>
              <a:t> such as cows have special bacteria in their stomach that produce cellulase, allowing them to break down cellulose and thus utilize cellulose for fuel.</a:t>
            </a:r>
          </a:p>
        </p:txBody>
      </p:sp>
      <p:pic>
        <p:nvPicPr>
          <p:cNvPr id="6148" name="Picture 4" descr="What Is Cellulose? Facts and Functions">
            <a:extLst>
              <a:ext uri="{FF2B5EF4-FFF2-40B4-BE49-F238E27FC236}">
                <a16:creationId xmlns:a16="http://schemas.microsoft.com/office/drawing/2014/main" id="{009FDF9E-4870-6180-FA1B-CFDC254A8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23952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BA3A-73D4-5DF5-A04B-D48DFB4B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4A98F-5361-9B10-D6CF-54FAF1EFA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7170" name="Picture 2" descr="Occurrence of lignin in nature. Terrestrial plants contain substantial... |  Download Scientific Diagram">
            <a:extLst>
              <a:ext uri="{FF2B5EF4-FFF2-40B4-BE49-F238E27FC236}">
                <a16:creationId xmlns:a16="http://schemas.microsoft.com/office/drawing/2014/main" id="{6CFA1240-7C7E-6D09-3506-4EE34548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3" y="1285461"/>
            <a:ext cx="11668804" cy="55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A1304488-5688-01D2-FA44-B65DD6AB4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379" y="5153313"/>
            <a:ext cx="1470841" cy="1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88AC-AB44-F193-AAC2-A0ED9D88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54545"/>
                </a:solidFill>
                <a:effectLst/>
                <a:highlight>
                  <a:srgbClr val="00FF00"/>
                </a:highlight>
                <a:latin typeface="Inter"/>
              </a:rPr>
              <a:t>Lignins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5254-3296-CE24-1EE7-CA6960B6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7088257" cy="5211346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454545"/>
                </a:solidFill>
                <a:effectLst/>
                <a:highlight>
                  <a:srgbClr val="00FF00"/>
                </a:highlight>
                <a:latin typeface="Inter"/>
              </a:rPr>
              <a:t>Lignins</a:t>
            </a:r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 are a special type of fiber because unlike other dietary fibers, </a:t>
            </a:r>
            <a:r>
              <a:rPr lang="en-US" sz="3200" b="0" i="0" dirty="0" err="1">
                <a:solidFill>
                  <a:srgbClr val="454545"/>
                </a:solidFill>
                <a:effectLst/>
                <a:latin typeface="Inter"/>
              </a:rPr>
              <a:t>lignins</a:t>
            </a:r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 do not belong to carbohydrates.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They are complex polymers of </a:t>
            </a:r>
            <a:r>
              <a:rPr lang="en-US" sz="3200" b="1" i="0" dirty="0">
                <a:solidFill>
                  <a:srgbClr val="454545"/>
                </a:solidFill>
                <a:effectLst/>
                <a:latin typeface="Inter"/>
              </a:rPr>
              <a:t>aromatic</a:t>
            </a:r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 </a:t>
            </a:r>
            <a:r>
              <a:rPr lang="en-US" sz="3200" b="1" i="0" dirty="0">
                <a:solidFill>
                  <a:srgbClr val="454545"/>
                </a:solidFill>
                <a:effectLst/>
                <a:latin typeface="Inter"/>
              </a:rPr>
              <a:t>alcohols</a:t>
            </a:r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.</a:t>
            </a:r>
          </a:p>
          <a:p>
            <a:r>
              <a:rPr lang="en-US" sz="3200" b="0" i="0" dirty="0">
                <a:solidFill>
                  <a:srgbClr val="454545"/>
                </a:solidFill>
                <a:effectLst/>
                <a:latin typeface="Inter"/>
              </a:rPr>
              <a:t> It is the second most abundant natural polymer in the world, next to cellulose.</a:t>
            </a:r>
            <a:endParaRPr lang="en-US" sz="3200" dirty="0">
              <a:solidFill>
                <a:srgbClr val="454545"/>
              </a:solidFill>
              <a:latin typeface="Inter"/>
            </a:endParaRPr>
          </a:p>
          <a:p>
            <a:r>
              <a:rPr lang="en-US" sz="3200" dirty="0">
                <a:solidFill>
                  <a:srgbClr val="454545"/>
                </a:solidFill>
                <a:latin typeface="Inter"/>
              </a:rPr>
              <a:t>Lignin is abundant in </a:t>
            </a:r>
            <a:r>
              <a:rPr lang="en-US" sz="3200" b="1" dirty="0">
                <a:solidFill>
                  <a:srgbClr val="454545"/>
                </a:solidFill>
                <a:latin typeface="Inter"/>
              </a:rPr>
              <a:t>cell walls </a:t>
            </a:r>
            <a:r>
              <a:rPr lang="en-US" sz="3200" dirty="0">
                <a:solidFill>
                  <a:srgbClr val="454545"/>
                </a:solidFill>
                <a:latin typeface="Inter"/>
              </a:rPr>
              <a:t>of some specific cells.</a:t>
            </a:r>
          </a:p>
          <a:p>
            <a:r>
              <a:rPr lang="en-US" sz="3200" dirty="0" err="1">
                <a:solidFill>
                  <a:srgbClr val="454545"/>
                </a:solidFill>
                <a:latin typeface="Inter"/>
              </a:rPr>
              <a:t>lignins</a:t>
            </a:r>
            <a:r>
              <a:rPr lang="en-US" sz="3200" dirty="0">
                <a:solidFill>
                  <a:srgbClr val="454545"/>
                </a:solidFill>
                <a:latin typeface="Inter"/>
              </a:rPr>
              <a:t> has a strong antioxidant capacity.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454545"/>
              </a:solidFill>
              <a:effectLst/>
              <a:latin typeface="Inter"/>
            </a:endParaRPr>
          </a:p>
        </p:txBody>
      </p:sp>
      <p:pic>
        <p:nvPicPr>
          <p:cNvPr id="8194" name="Picture 2" descr="Chemical structure of lignin. | Download Scientific Diagram">
            <a:extLst>
              <a:ext uri="{FF2B5EF4-FFF2-40B4-BE49-F238E27FC236}">
                <a16:creationId xmlns:a16="http://schemas.microsoft.com/office/drawing/2014/main" id="{6C968541-CBC6-EB8B-A50D-9B05B620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47" y="2354261"/>
            <a:ext cx="4423410" cy="29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CCFF-E415-2A41-6FB2-2DDA3BD6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Learning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0E3C-FEB4-1295-41CD-3928DF50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IQ" dirty="0"/>
              <a:t>onosacharide </a:t>
            </a:r>
          </a:p>
          <a:p>
            <a:r>
              <a:rPr lang="en-US" dirty="0"/>
              <a:t>D</a:t>
            </a:r>
            <a:r>
              <a:rPr lang="en-IQ" dirty="0"/>
              <a:t>isacharides </a:t>
            </a:r>
          </a:p>
          <a:p>
            <a:r>
              <a:rPr lang="en-US" dirty="0"/>
              <a:t>S</a:t>
            </a:r>
            <a:r>
              <a:rPr lang="en-IQ" dirty="0"/>
              <a:t>tarch</a:t>
            </a:r>
          </a:p>
          <a:p>
            <a:r>
              <a:rPr lang="en-US" dirty="0"/>
              <a:t>F</a:t>
            </a:r>
            <a:r>
              <a:rPr lang="en-IQ" dirty="0"/>
              <a:t>iber</a:t>
            </a:r>
          </a:p>
          <a:p>
            <a:r>
              <a:rPr lang="en-US" dirty="0"/>
              <a:t>S</a:t>
            </a:r>
            <a:r>
              <a:rPr lang="en-IQ" dirty="0"/>
              <a:t>weetenrs 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3493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37C0-BDC2-93C7-B182-9BEA6BE6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54545"/>
                </a:solidFill>
                <a:effectLst/>
                <a:highlight>
                  <a:srgbClr val="00FF00"/>
                </a:highlight>
                <a:latin typeface="Inter"/>
              </a:rPr>
              <a:t>Hemi-cellulose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4475-07B7-E0F7-C950-DBCAEA491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54545"/>
                </a:solidFill>
                <a:effectLst/>
                <a:highlight>
                  <a:srgbClr val="00FF00"/>
                </a:highlight>
                <a:latin typeface="Inter"/>
              </a:rPr>
              <a:t>Hemicellulose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describes a diverse set of polysaccharides composed of different monosaccharides.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Certain fibers within this class are soluble in water, whereas others are insoluble.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1455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7A77-07E9-B529-4EA1-58360E0B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Health Benefit of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18DD-14FC-E06B-4FBF-31678C55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Fiber can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help lower cholesterol level 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better regulate blood sugar levels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prevent intestinal cancer</a:t>
            </a:r>
          </a:p>
          <a:p>
            <a:r>
              <a:rPr lang="en-US" dirty="0"/>
              <a:t>Promotes regular bowel movements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r>
              <a:rPr lang="en-US" dirty="0"/>
              <a:t>Keeps you feeling fuller for longer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r>
              <a:rPr lang="en-US" dirty="0"/>
              <a:t>Helps lower high blood pressure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42728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4104-127B-9DE2-E27F-FD3A32B9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Q" dirty="0"/>
              <a:t>How much fiber recom</a:t>
            </a:r>
            <a:r>
              <a:rPr lang="en-US" dirty="0"/>
              <a:t>m</a:t>
            </a:r>
            <a:r>
              <a:rPr lang="en-IQ" dirty="0"/>
              <a:t>ended per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B5CF-D7FA-3100-4364-817A15D1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Titillium Web" panose="020F0502020204030204" pitchFamily="34" charset="0"/>
              </a:rPr>
              <a:t>The National Academy of Medicine recommends getting following amount of fiber per day: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tillium Web" panose="020F0502020204030204" pitchFamily="34" charset="0"/>
              </a:rPr>
              <a:t>Women 50 years of age and younger: 25 grams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tillium Web" panose="020F0502020204030204" pitchFamily="34" charset="0"/>
              </a:rPr>
              <a:t>Women 51 years of age and older: 21 grams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tillium Web" panose="020F0502020204030204" pitchFamily="34" charset="0"/>
              </a:rPr>
              <a:t>Men 50 years of age and younger: 38 grams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tillium Web" panose="020F0502020204030204" pitchFamily="34" charset="0"/>
              </a:rPr>
              <a:t>Men 51 years of age and older: 30 grams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99288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earch">
            <a:extLst>
              <a:ext uri="{FF2B5EF4-FFF2-40B4-BE49-F238E27FC236}">
                <a16:creationId xmlns:a16="http://schemas.microsoft.com/office/drawing/2014/main" id="{E31D3CDC-0F43-5053-1E69-4F83D898A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1980" cy="72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E785-4889-3AE7-0141-011A01E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197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12B6-1083-32C2-3538-0A96BF5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Chemistry of Charbohydrate (sugar)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C17-7F54-EDAC-7FB7-851EDED3125A}"/>
              </a:ext>
            </a:extLst>
          </p:cNvPr>
          <p:cNvSpPr txBox="1"/>
          <p:nvPr/>
        </p:nvSpPr>
        <p:spPr>
          <a:xfrm>
            <a:off x="5918880" y="5680260"/>
            <a:ext cx="572065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Q" sz="2000" b="1" dirty="0"/>
              <a:t>Disaccharides</a:t>
            </a:r>
            <a:r>
              <a:rPr lang="en-IQ" sz="2000" dirty="0"/>
              <a:t> undergo hydrolysis to be breaked down to the mononsacardide and absorbed by the body</a:t>
            </a:r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AA630C-2F6A-510B-3BEE-0978A76DA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157" y="1393491"/>
            <a:ext cx="9758973" cy="40710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078EB-D890-002E-6D8E-C9119851FE6C}"/>
              </a:ext>
            </a:extLst>
          </p:cNvPr>
          <p:cNvSpPr txBox="1"/>
          <p:nvPr/>
        </p:nvSpPr>
        <p:spPr>
          <a:xfrm>
            <a:off x="552461" y="5680260"/>
            <a:ext cx="512618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IQ" sz="2000" dirty="0"/>
              <a:t>ll of them availbale in our diet, except </a:t>
            </a:r>
            <a:r>
              <a:rPr lang="en-IQ" sz="2000" b="1" dirty="0"/>
              <a:t>Galactose</a:t>
            </a:r>
            <a:r>
              <a:rPr lang="en-IQ" sz="2000" dirty="0"/>
              <a:t>, which is available only as </a:t>
            </a:r>
            <a:r>
              <a:rPr lang="en-IQ" sz="2000" b="1" dirty="0"/>
              <a:t>Lactose</a:t>
            </a:r>
            <a:r>
              <a:rPr lang="en-IQ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1D7F-B97E-146D-5C29-D29F6E29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Types of Sugar in our Diet: </a:t>
            </a: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B90DD5F-66F8-F158-6928-80054C76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95" y="1545719"/>
            <a:ext cx="4826432" cy="5228635"/>
          </a:xfrm>
        </p:spPr>
      </p:pic>
    </p:spTree>
    <p:extLst>
      <p:ext uri="{BB962C8B-B14F-4D97-AF65-F5344CB8AC3E}">
        <p14:creationId xmlns:p14="http://schemas.microsoft.com/office/powerpoint/2010/main" val="237672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6775-EA25-06BE-EDDE-F53F3BDF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Inverted Sugar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B892-F9E6-2EB4-1557-8E79D938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Q" dirty="0"/>
              <a:t>Invert Sugar (Inverted Sugar) is an equal mixture of glucose and fructose.</a:t>
            </a:r>
          </a:p>
          <a:p>
            <a:pPr algn="l"/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What is the difference between sugar and invert sugar?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Invert sugar is an edible mixture of glucose and fructose, which are both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simple sugars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Invert sugar indeed is “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sweeter than sugar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” – in fact, it's 125% sweeter than ordinary white table sugar. That's one of the reasons bakers love it: it packs a stronger punch with less product.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9985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3B8-0733-ABB0-ADA9-12BB0E2D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high-fructose corn syrup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59F9-9A52-DA39-CE23-83031ACD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837326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High-fructose corn syrup (HFCS) is an artificial sugar made from </a:t>
            </a:r>
            <a:r>
              <a:rPr lang="en-US" b="1" dirty="0"/>
              <a:t>corn syrup</a:t>
            </a:r>
            <a:r>
              <a:rPr lang="en-US" dirty="0"/>
              <a:t>. </a:t>
            </a:r>
          </a:p>
          <a:p>
            <a:r>
              <a:rPr lang="en-US" dirty="0"/>
              <a:t>Many experts believe that </a:t>
            </a:r>
            <a:r>
              <a:rPr lang="en-US" b="1" dirty="0"/>
              <a:t>added sugar </a:t>
            </a:r>
            <a:r>
              <a:rPr lang="en-US" dirty="0"/>
              <a:t>and </a:t>
            </a:r>
            <a:r>
              <a:rPr lang="en-US" b="1" dirty="0"/>
              <a:t>HFCS</a:t>
            </a:r>
            <a:r>
              <a:rPr lang="en-US" dirty="0"/>
              <a:t> are key factors in </a:t>
            </a:r>
            <a:r>
              <a:rPr lang="en-US" b="1" dirty="0">
                <a:solidFill>
                  <a:srgbClr val="FF0000"/>
                </a:solidFill>
              </a:rPr>
              <a:t>today's obesity epidemic</a:t>
            </a:r>
            <a:r>
              <a:rPr lang="en-US" dirty="0"/>
              <a:t>.</a:t>
            </a:r>
          </a:p>
          <a:p>
            <a:r>
              <a:rPr lang="en-US" dirty="0"/>
              <a:t>HFCS and added sugar are also linked to many other serious health issues, including </a:t>
            </a:r>
            <a:r>
              <a:rPr lang="en-US" b="1" dirty="0">
                <a:highlight>
                  <a:srgbClr val="FFFF00"/>
                </a:highlight>
              </a:rPr>
              <a:t>diabetes and heart disease</a:t>
            </a:r>
            <a:r>
              <a:rPr lang="en-US" dirty="0"/>
              <a:t>.</a:t>
            </a:r>
          </a:p>
          <a:p>
            <a:r>
              <a:rPr lang="en-US" dirty="0"/>
              <a:t>The most common forms of HFCS contain either </a:t>
            </a:r>
            <a:r>
              <a:rPr lang="en-US" dirty="0">
                <a:highlight>
                  <a:srgbClr val="FFFF00"/>
                </a:highlight>
              </a:rPr>
              <a:t>42 percent or 55 percent fructose</a:t>
            </a:r>
            <a:r>
              <a:rPr lang="en-US" dirty="0"/>
              <a:t>, as described in the Code of Federal Regulations (21 CFR 184.1866), and these are referred to in the industry as </a:t>
            </a:r>
            <a:r>
              <a:rPr lang="en-US" b="1" dirty="0"/>
              <a:t>HFCS 42 </a:t>
            </a:r>
            <a:r>
              <a:rPr lang="en-US" dirty="0"/>
              <a:t>and </a:t>
            </a:r>
            <a:r>
              <a:rPr lang="en-US" b="1" dirty="0"/>
              <a:t>HFCS 55</a:t>
            </a:r>
            <a:r>
              <a:rPr lang="en-US" dirty="0"/>
              <a:t>.</a:t>
            </a:r>
            <a:endParaRPr lang="en-IQ" dirty="0"/>
          </a:p>
        </p:txBody>
      </p:sp>
      <p:pic>
        <p:nvPicPr>
          <p:cNvPr id="1026" name="Picture 2" descr="Corn Sweeteners | Core Commodities | IFPC | Ingredient Supplier">
            <a:extLst>
              <a:ext uri="{FF2B5EF4-FFF2-40B4-BE49-F238E27FC236}">
                <a16:creationId xmlns:a16="http://schemas.microsoft.com/office/drawing/2014/main" id="{2E75B55E-C839-DE2E-A5F9-AD9F3153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1" y="1821873"/>
            <a:ext cx="34393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E0F2-1ED0-21A7-7A8D-363A8CBD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Types of HFCS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71BA-9416-1943-B2FD-940D808E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55E75-0519-6626-869D-DFCBE48B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42" y="1646654"/>
            <a:ext cx="9135027" cy="41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66F-9DF0-0EDD-B9C2-1C094297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Complex CHO</a:t>
            </a:r>
          </a:p>
        </p:txBody>
      </p:sp>
      <p:pic>
        <p:nvPicPr>
          <p:cNvPr id="8" name="Picture 7" descr="Bar chart&#10;&#10;Description automatically generated">
            <a:extLst>
              <a:ext uri="{FF2B5EF4-FFF2-40B4-BE49-F238E27FC236}">
                <a16:creationId xmlns:a16="http://schemas.microsoft.com/office/drawing/2014/main" id="{023CD92F-967C-4D68-84C7-7E69E299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24" y="2104360"/>
            <a:ext cx="7772400" cy="36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EF84-445C-8D1F-AB76-9064FAEC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Starch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9754C-4D23-9A73-F254-FD7B8F4E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Google Sans"/>
              </a:rPr>
              <a:t>Starch consists of glucose molecules.</a:t>
            </a:r>
          </a:p>
          <a:p>
            <a:r>
              <a:rPr lang="en-US" i="0" dirty="0">
                <a:effectLst/>
                <a:latin typeface="Google Sans"/>
              </a:rPr>
              <a:t> It can occur in two forms: amylose and amylopectin.</a:t>
            </a:r>
          </a:p>
          <a:p>
            <a:r>
              <a:rPr lang="en-US" i="0" dirty="0">
                <a:effectLst/>
                <a:latin typeface="Google Sans"/>
              </a:rPr>
              <a:t> </a:t>
            </a:r>
            <a:r>
              <a:rPr lang="en-US" b="1" i="0" dirty="0">
                <a:solidFill>
                  <a:srgbClr val="C00000"/>
                </a:solidFill>
                <a:effectLst/>
                <a:latin typeface="Google Sans"/>
              </a:rPr>
              <a:t>Amylose</a:t>
            </a:r>
            <a:r>
              <a:rPr lang="en-US" i="0" dirty="0">
                <a:effectLst/>
                <a:latin typeface="Google Sans"/>
              </a:rPr>
              <a:t> is a linear or straight-line polymer that scientists describe as linear or </a:t>
            </a:r>
            <a:r>
              <a:rPr lang="en-US" b="1" i="0" dirty="0">
                <a:effectLst/>
                <a:latin typeface="Google Sans"/>
              </a:rPr>
              <a:t>solid</a:t>
            </a:r>
            <a:r>
              <a:rPr lang="en-US" i="0" dirty="0">
                <a:effectLst/>
                <a:latin typeface="Google Sans"/>
              </a:rPr>
              <a:t>. </a:t>
            </a:r>
          </a:p>
          <a:p>
            <a:r>
              <a:rPr lang="en-US" b="1" i="0" dirty="0">
                <a:solidFill>
                  <a:srgbClr val="C00000"/>
                </a:solidFill>
                <a:effectLst/>
                <a:latin typeface="Google Sans"/>
              </a:rPr>
              <a:t>Amylopectin</a:t>
            </a:r>
            <a:r>
              <a:rPr lang="en-US" i="0" dirty="0">
                <a:effectLst/>
                <a:latin typeface="Google Sans"/>
              </a:rPr>
              <a:t> forms a branched chain and is crystalline.</a:t>
            </a:r>
            <a:endParaRPr lang="en-US" dirty="0">
              <a:latin typeface="Google Sans"/>
            </a:endParaRPr>
          </a:p>
          <a:p>
            <a:r>
              <a:rPr lang="en-US" dirty="0">
                <a:latin typeface="Google Sans"/>
              </a:rPr>
              <a:t>After Digestion, starch is entirely glucose. </a:t>
            </a:r>
          </a:p>
          <a:p>
            <a:endParaRPr lang="en-IQ" dirty="0"/>
          </a:p>
        </p:txBody>
      </p:sp>
      <p:pic>
        <p:nvPicPr>
          <p:cNvPr id="5" name="Picture 4" descr="Chat or text message&#10;&#10;Description automatically generated with medium confidence">
            <a:extLst>
              <a:ext uri="{FF2B5EF4-FFF2-40B4-BE49-F238E27FC236}">
                <a16:creationId xmlns:a16="http://schemas.microsoft.com/office/drawing/2014/main" id="{8662BF90-E357-53F1-0FB6-3F1E6E40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115" y="4889986"/>
            <a:ext cx="5638094" cy="1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1027</Words>
  <Application>Microsoft Macintosh PowerPoint</Application>
  <PresentationFormat>Widescreen</PresentationFormat>
  <Paragraphs>105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Google Sans</vt:lpstr>
      <vt:lpstr>Inter</vt:lpstr>
      <vt:lpstr>Lato</vt:lpstr>
      <vt:lpstr>Times New Roman</vt:lpstr>
      <vt:lpstr>Titillium Web</vt:lpstr>
      <vt:lpstr>Office Theme</vt:lpstr>
      <vt:lpstr>PowerPoint Presentation</vt:lpstr>
      <vt:lpstr>Learning Outcomes:</vt:lpstr>
      <vt:lpstr>Chemistry of Charbohydrate (sugar)  </vt:lpstr>
      <vt:lpstr>Types of Sugar in our Diet: </vt:lpstr>
      <vt:lpstr>Inverted Sugar </vt:lpstr>
      <vt:lpstr>high-fructose corn syrup</vt:lpstr>
      <vt:lpstr>Types of HFCS</vt:lpstr>
      <vt:lpstr>Complex CHO</vt:lpstr>
      <vt:lpstr>Starch </vt:lpstr>
      <vt:lpstr>Dietary Fiber </vt:lpstr>
      <vt:lpstr>Dietary Fiber Classification: </vt:lpstr>
      <vt:lpstr>Chemistry of dietary fiber</vt:lpstr>
      <vt:lpstr>Pectin</vt:lpstr>
      <vt:lpstr>Pectin</vt:lpstr>
      <vt:lpstr>Hemicellulose</vt:lpstr>
      <vt:lpstr>Fructans</vt:lpstr>
      <vt:lpstr>Insoluble fiber</vt:lpstr>
      <vt:lpstr>PowerPoint Presentation</vt:lpstr>
      <vt:lpstr>Lignins</vt:lpstr>
      <vt:lpstr>Hemi-cellulose</vt:lpstr>
      <vt:lpstr>Health Benefit of Fiber </vt:lpstr>
      <vt:lpstr>How much fiber recommended per day?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Rasul</dc:creator>
  <cp:lastModifiedBy>Mohammed Rasul</cp:lastModifiedBy>
  <cp:revision>10</cp:revision>
  <dcterms:created xsi:type="dcterms:W3CDTF">2023-01-28T13:27:29Z</dcterms:created>
  <dcterms:modified xsi:type="dcterms:W3CDTF">2023-04-17T10:02:06Z</dcterms:modified>
</cp:coreProperties>
</file>