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02" r:id="rId2"/>
    <p:sldId id="283" r:id="rId3"/>
    <p:sldId id="284" r:id="rId4"/>
    <p:sldId id="263" r:id="rId5"/>
    <p:sldId id="266" r:id="rId6"/>
    <p:sldId id="308" r:id="rId7"/>
    <p:sldId id="309" r:id="rId8"/>
    <p:sldId id="310" r:id="rId9"/>
    <p:sldId id="285" r:id="rId10"/>
    <p:sldId id="304" r:id="rId11"/>
    <p:sldId id="286" r:id="rId12"/>
    <p:sldId id="305" r:id="rId13"/>
    <p:sldId id="307" r:id="rId14"/>
    <p:sldId id="291" r:id="rId15"/>
    <p:sldId id="292" r:id="rId16"/>
    <p:sldId id="293" r:id="rId17"/>
    <p:sldId id="287" r:id="rId18"/>
    <p:sldId id="288" r:id="rId19"/>
    <p:sldId id="289" r:id="rId20"/>
    <p:sldId id="264" r:id="rId21"/>
  </p:sldIdLst>
  <p:sldSz cx="12192000" cy="6858000"/>
  <p:notesSz cx="6858000" cy="9144000"/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96"/>
  </p:normalViewPr>
  <p:slideViewPr>
    <p:cSldViewPr snapToGrid="0">
      <p:cViewPr varScale="1">
        <p:scale>
          <a:sx n="90" d="100"/>
          <a:sy n="90" d="100"/>
        </p:scale>
        <p:origin x="23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A9049-1B23-E04A-9D1F-60ECB35E58CA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A4570-265D-C146-A65E-E8D632C572DB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92649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logyonline.com/dictionary/reductio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biologyonline.com/dictionary/photosynthesis" TargetMode="External"/><Relationship Id="rId4" Type="http://schemas.openxmlformats.org/officeDocument/2006/relationships/hyperlink" Target="https://www.biologyonline.com/dictionary/respiration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reducing and non reducing sugar </a:t>
            </a:r>
          </a:p>
          <a:p>
            <a:r>
              <a:rPr lang="en-US" dirty="0"/>
              <a:t>https://</a:t>
            </a:r>
            <a:r>
              <a:rPr lang="en-US" dirty="0" err="1"/>
              <a:t>www.biologyonline.com</a:t>
            </a:r>
            <a:r>
              <a:rPr lang="en-US" dirty="0"/>
              <a:t>/dictionary/reducing-sugar </a:t>
            </a:r>
          </a:p>
          <a:p>
            <a:endParaRPr lang="en-IQ" dirty="0"/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The loss of electrons during a reaction of a molecule is called oxidation while the gain of single or multiple electrons is called </a:t>
            </a:r>
            <a:r>
              <a:rPr lang="en-US" b="0" i="0" u="none" strike="noStrike" dirty="0">
                <a:solidFill>
                  <a:srgbClr val="3A76C3"/>
                </a:solidFill>
                <a:effectLst/>
                <a:latin typeface="Lato" panose="020F0502020204030203" pitchFamily="34" charset="0"/>
                <a:hlinkClick r:id="rId3"/>
              </a:rPr>
              <a:t>reduction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The oxidation and reduction reactions (also called </a:t>
            </a:r>
            <a:r>
              <a:rPr lang="en-US" b="0" i="1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redox reactions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) are the chemical reactions in which the oxidation number of the chemical species that are taking part in the reaction changes. 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The redox processes are the wide range of reactions that include the majority of the chemical and biological processes taking part around us. 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Rusting and dissolution of the metals, browning of the fruits, fire reactions, </a:t>
            </a:r>
            <a:r>
              <a:rPr lang="en-US" b="0" i="0" u="none" strike="noStrike" dirty="0">
                <a:solidFill>
                  <a:srgbClr val="3A76C3"/>
                </a:solidFill>
                <a:effectLst/>
                <a:latin typeface="Lato" panose="020F0502020204030203" pitchFamily="34" charset="0"/>
                <a:hlinkClick r:id="rId4"/>
              </a:rPr>
              <a:t>respiration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and the process of </a:t>
            </a:r>
            <a:r>
              <a:rPr lang="en-US" b="0" i="0" u="none" strike="noStrike" dirty="0">
                <a:solidFill>
                  <a:srgbClr val="3A76C3"/>
                </a:solidFill>
                <a:effectLst/>
                <a:latin typeface="Lato" panose="020F0502020204030203" pitchFamily="34" charset="0"/>
                <a:hlinkClick r:id="rId5"/>
              </a:rPr>
              <a:t>photosynthesis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are all oxidation-reduction processes.</a:t>
            </a:r>
          </a:p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Oxygen atom Transfer:</a:t>
            </a:r>
            <a:endParaRPr lang="en-US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C+ 2H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O → CO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+ 2H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endParaRPr lang="en-US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Hydrogen atom Transfer:</a:t>
            </a:r>
            <a:endParaRPr lang="en-US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N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H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4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+ O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→ N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+ 2H</a:t>
            </a:r>
            <a:r>
              <a:rPr lang="en-US" b="0" i="0" baseline="-25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O</a:t>
            </a:r>
          </a:p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Electron Transfer:</a:t>
            </a:r>
            <a:endParaRPr lang="en-US" b="0" i="0" dirty="0">
              <a:solidFill>
                <a:srgbClr val="212529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Zn + Cu</a:t>
            </a:r>
            <a:r>
              <a:rPr lang="en-US" b="0" i="0" baseline="30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+2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→ Zn</a:t>
            </a:r>
            <a:r>
              <a:rPr lang="en-US" b="0" i="0" baseline="3000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+2</a:t>
            </a:r>
            <a:r>
              <a:rPr lang="en-US" b="0" i="0" dirty="0"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 + Cu</a:t>
            </a:r>
          </a:p>
          <a:p>
            <a:endParaRPr lang="en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17DC1-B6BF-C746-BD2A-A639CFB56E37}" type="slidenum">
              <a:rPr lang="en-IQ" smtClean="0"/>
              <a:t>1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26334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B6EB3-4A43-FA4B-8677-1450F0293B7A}" type="slidenum">
              <a:rPr lang="en-IQ" smtClean="0"/>
              <a:t>2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106746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9F7E4-00DC-F944-9002-6E074E6950BB}" type="slidenum">
              <a:rPr lang="en-IQ" smtClean="0"/>
              <a:t>4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1056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12E3-F811-FB45-A9F5-5AEC01C20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52996-2864-D4DD-FAA4-3149CE2BC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24540-BDC0-1444-0A92-CE23F1C2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26F-DBCA-B14D-8B76-EB3D60BC6955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2B94B-EB9A-6F56-293B-3CF4D130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B8001-A821-3AD3-8C81-664644C4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A172-E6EC-9F49-9950-7BA72948FF45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96076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81DE-78C9-A481-0EE7-F97CBC37C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6BBD5-4A3E-B35B-A0AC-F3C81DEF3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80877-7894-9466-88CB-9393C52D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26F-DBCA-B14D-8B76-EB3D60BC6955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7E912-5CE9-FAE0-C698-3C8C8477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4D9F5-EA79-8BEC-1A47-80BF6A15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A172-E6EC-9F49-9950-7BA72948FF45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84450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956D8-9DDB-B185-305A-8C6C1D287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D1D75-DA63-73EE-0810-BD65CC9F6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AD7E2-130D-C1AF-8025-BD8BF799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26F-DBCA-B14D-8B76-EB3D60BC6955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015ED-7A91-5229-BA3B-4B107B54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0F1D8-3819-5835-662B-DB4ADEA6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A172-E6EC-9F49-9950-7BA72948FF45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14524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71C3-9B6A-2107-C83A-A27743DAC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7AE50-F8FA-07C1-303C-1850AD764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092B1-476D-9EB7-486C-1920793E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26F-DBCA-B14D-8B76-EB3D60BC6955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8D41A-F902-CA53-40C0-BE0289193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AB27E-5776-A0DF-8B42-CDDB37EE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A172-E6EC-9F49-9950-7BA72948FF45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01347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AAA77-1B5E-8BC7-8DBB-F07218E9E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6D97B-A46A-A4E0-2722-2C2778290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363F9-FD16-79D0-CAA9-378A78F2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26F-DBCA-B14D-8B76-EB3D60BC6955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FFE6C-9055-84BF-34D7-F4249AD4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4DB37-011A-1954-825C-946C63F8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A172-E6EC-9F49-9950-7BA72948FF45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01282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F411-C22A-624B-2212-070F8804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3C49F-953A-57EB-395C-BF6295E68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BCC5C-B5D0-21F8-FA33-6475FDFED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94947-52AF-6C61-B34A-CB9855527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26F-DBCA-B14D-8B76-EB3D60BC6955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A749A-925D-1174-C85C-6A5A949F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A7D71-2059-0310-07B3-C2FB5F85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A172-E6EC-9F49-9950-7BA72948FF45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80091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12D15-F867-776A-D0A1-790093CF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C800C-CC31-288C-14A9-9CBD818FC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BEC9A-43D5-FA83-1262-BE14DD35B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35D6D1-1261-B505-B646-9F67DA4A8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565C9-37C3-AFC4-5A75-9BB5B19CA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0CBFC-F338-4F64-958F-AE1BF8798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26F-DBCA-B14D-8B76-EB3D60BC6955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A13B9-8960-A661-844E-D6CEE63A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DE1D06-144E-3911-CBE7-6B420F6A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A172-E6EC-9F49-9950-7BA72948FF45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67847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DA6B-8DCD-F512-A96D-3A53B467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63B06-36A1-C792-1C1F-98C9B6C4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26F-DBCA-B14D-8B76-EB3D60BC6955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E36B6-87C8-A415-FF32-92D5CB4E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CB8DB-5A86-5580-6ECD-AAC486C9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A172-E6EC-9F49-9950-7BA72948FF45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0315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5765A-6F32-D167-6530-5001C1A4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26F-DBCA-B14D-8B76-EB3D60BC6955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48F49D-E317-F267-E76E-ADE451C6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2E04B-DBC7-4732-218F-B5364A8A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A172-E6EC-9F49-9950-7BA72948FF45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14648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78336-BE96-D012-30C2-A9E9C4D63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43C7D-03B4-1A42-4B4E-2791A1EAF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9AB68-1A85-F518-6AFA-C6F0E65DA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02BC5-4A2C-9BE5-6113-1002C950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26F-DBCA-B14D-8B76-EB3D60BC6955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F8ABC-CF0E-ECB4-7367-41B3CAE3F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2A357-299A-C92C-BFBF-C442C51E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A172-E6EC-9F49-9950-7BA72948FF45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15280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AD10-6804-44CC-78DC-66B715F0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2743D2-4A9A-ABA6-5721-AEEDD8A89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C2CF0-1E98-D097-E90B-5F02B4C59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E73B4-19D0-B434-109E-521B7DA45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26F-DBCA-B14D-8B76-EB3D60BC6955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A5671-5A12-E542-DF9F-1C3A1725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4DC7B-B901-1901-BE89-0502F499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0A172-E6EC-9F49-9950-7BA72948FF45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42039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40EB2D-7DFE-F499-3D0B-899DC395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A4871-1825-1754-C22E-127D3D296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361C3-E84B-1F0B-B144-77DA5E791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826F-DBCA-B14D-8B76-EB3D60BC6955}" type="datetimeFigureOut">
              <a:rPr lang="en-IQ" smtClean="0"/>
              <a:t>17/04/2023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11163-C6EB-3E3B-109F-9907221F6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26AA1-1F2B-19C7-43BA-BFFD70566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0A172-E6EC-9F49-9950-7BA72948FF45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16179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mailto:Mohammed.rasul@tiu.edu.iq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line.com/nutrition/10-reasons-why-good-sleep-is-important" TargetMode="External"/><Relationship Id="rId2" Type="http://schemas.openxmlformats.org/officeDocument/2006/relationships/hyperlink" Target="https://www.healthline.com/nutrition/gut-microbiome-and-health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S System - TIU">
            <a:extLst>
              <a:ext uri="{FF2B5EF4-FFF2-40B4-BE49-F238E27FC236}">
                <a16:creationId xmlns:a16="http://schemas.microsoft.com/office/drawing/2014/main" id="{9EDEDDFE-C204-F0F5-9E18-CA50F8941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2" y="-156121"/>
            <a:ext cx="2389188" cy="21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715FA1-D100-2D0F-938C-AC8F3A3D50D3}"/>
              </a:ext>
            </a:extLst>
          </p:cNvPr>
          <p:cNvSpPr txBox="1"/>
          <p:nvPr/>
        </p:nvSpPr>
        <p:spPr>
          <a:xfrm>
            <a:off x="174190" y="460643"/>
            <a:ext cx="63278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sz="4000" b="1" dirty="0">
                <a:solidFill>
                  <a:srgbClr val="C00000"/>
                </a:solidFill>
              </a:rPr>
              <a:t>Faculty of Pharmacy </a:t>
            </a:r>
          </a:p>
          <a:p>
            <a:r>
              <a:rPr lang="en-IQ" sz="4000" b="1" dirty="0">
                <a:solidFill>
                  <a:srgbClr val="C00000"/>
                </a:solidFill>
              </a:rPr>
              <a:t>Tishk Internationl University 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3A434F6-661D-B5F0-7167-69A66F1292B4}"/>
              </a:ext>
            </a:extLst>
          </p:cNvPr>
          <p:cNvSpPr/>
          <p:nvPr/>
        </p:nvSpPr>
        <p:spPr>
          <a:xfrm>
            <a:off x="2899677" y="3927360"/>
            <a:ext cx="7558773" cy="952433"/>
          </a:xfrm>
          <a:prstGeom prst="hexagon">
            <a:avLst>
              <a:gd name="adj" fmla="val 16001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  <a:r>
              <a:rPr lang="en-US" sz="2800" b="1" baseline="30000" dirty="0">
                <a:solidFill>
                  <a:schemeClr val="tx1"/>
                </a:solidFill>
              </a:rPr>
              <a:t>th</a:t>
            </a:r>
            <a:r>
              <a:rPr lang="en-US" sz="2800" b="1" dirty="0">
                <a:solidFill>
                  <a:schemeClr val="tx1"/>
                </a:solidFill>
              </a:rPr>
              <a:t>   lecture; Nutritional Biochemistry 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07F21C1-D6BF-2673-6889-3A6D383324D5}"/>
              </a:ext>
            </a:extLst>
          </p:cNvPr>
          <p:cNvSpPr/>
          <p:nvPr/>
        </p:nvSpPr>
        <p:spPr>
          <a:xfrm>
            <a:off x="1370245" y="2099429"/>
            <a:ext cx="9770301" cy="19290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Q" sz="4800" b="1" dirty="0"/>
              <a:t>Charbohydrate in Our Diet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E0E20C27-0DDF-AD12-96F2-10FFEC886B0E}"/>
              </a:ext>
            </a:extLst>
          </p:cNvPr>
          <p:cNvSpPr/>
          <p:nvPr/>
        </p:nvSpPr>
        <p:spPr>
          <a:xfrm>
            <a:off x="677562" y="6231512"/>
            <a:ext cx="10836876" cy="45719"/>
          </a:xfrm>
          <a:prstGeom prst="homePlate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012BC3-EA24-D8C9-FB9D-EB90F7A5620B}"/>
              </a:ext>
            </a:extLst>
          </p:cNvPr>
          <p:cNvSpPr txBox="1"/>
          <p:nvPr/>
        </p:nvSpPr>
        <p:spPr>
          <a:xfrm>
            <a:off x="677562" y="5731151"/>
            <a:ext cx="2985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sz="2800" b="1" dirty="0"/>
              <a:t>Mohammed Rasul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074C2-7EC3-7F42-1A42-D1F4D7063FBB}"/>
              </a:ext>
            </a:extLst>
          </p:cNvPr>
          <p:cNvSpPr txBox="1"/>
          <p:nvPr/>
        </p:nvSpPr>
        <p:spPr>
          <a:xfrm>
            <a:off x="677562" y="6312438"/>
            <a:ext cx="444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Q" b="1" dirty="0"/>
              <a:t>Assistant Lecturer |MSc. Biomedical Science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2BF36C-E7D1-1867-B7A4-289A530B1779}"/>
              </a:ext>
            </a:extLst>
          </p:cNvPr>
          <p:cNvSpPr txBox="1"/>
          <p:nvPr/>
        </p:nvSpPr>
        <p:spPr>
          <a:xfrm>
            <a:off x="8499832" y="6344842"/>
            <a:ext cx="3324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M</a:t>
            </a:r>
            <a:r>
              <a:rPr lang="en-IQ" sz="2000" dirty="0">
                <a:hlinkClick r:id="rId4"/>
              </a:rPr>
              <a:t>ohammed.rasul@tiu.edu.iq</a:t>
            </a:r>
            <a:r>
              <a:rPr lang="en-IQ" sz="2000" dirty="0"/>
              <a:t> </a:t>
            </a:r>
          </a:p>
        </p:txBody>
      </p:sp>
      <p:pic>
        <p:nvPicPr>
          <p:cNvPr id="5" name="Graphic 4" descr="Envelope with solid fill">
            <a:extLst>
              <a:ext uri="{FF2B5EF4-FFF2-40B4-BE49-F238E27FC236}">
                <a16:creationId xmlns:a16="http://schemas.microsoft.com/office/drawing/2014/main" id="{A7E32DFF-4E40-1E74-6816-141BEBA3B9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3839" y="6231512"/>
            <a:ext cx="595993" cy="5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56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7ED79-5E01-DEFE-0C29-E1650146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CE6D7-D358-94AA-3CF6-E989F1428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252D5F0-2DA4-C215-1B04-555167684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43" y="204665"/>
            <a:ext cx="9893300" cy="6448669"/>
          </a:xfrm>
          <a:prstGeom prst="rect">
            <a:avLst/>
          </a:prstGeom>
        </p:spPr>
      </p:pic>
      <p:pic>
        <p:nvPicPr>
          <p:cNvPr id="5" name="Graphic 4" descr="Signpost with solid fill">
            <a:extLst>
              <a:ext uri="{FF2B5EF4-FFF2-40B4-BE49-F238E27FC236}">
                <a16:creationId xmlns:a16="http://schemas.microsoft.com/office/drawing/2014/main" id="{602FFCBE-60BF-5CAE-BA67-781324F0A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8379" y="5153313"/>
            <a:ext cx="1470841" cy="14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3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7B82-125B-443B-DF64-B93F2A84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effectLst/>
                <a:latin typeface="Frutiger W01"/>
              </a:rPr>
              <a:t>sweeteners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528E6-A7B3-6092-366E-82D1A1E57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551404"/>
            <a:ext cx="7526407" cy="4351338"/>
          </a:xfrm>
        </p:spPr>
        <p:txBody>
          <a:bodyPr>
            <a:noAutofit/>
          </a:bodyPr>
          <a:lstStyle/>
          <a:p>
            <a:pPr algn="l"/>
            <a:r>
              <a:rPr lang="en-US" b="1" i="0" dirty="0">
                <a:solidFill>
                  <a:srgbClr val="212B32"/>
                </a:solidFill>
                <a:effectLst/>
                <a:latin typeface="Frutiger W01"/>
              </a:rPr>
              <a:t>Lower or no calorie sweeteners are substances used instead of sugar to sweeten foods and drinks.</a:t>
            </a:r>
          </a:p>
          <a:p>
            <a:pPr algn="l"/>
            <a:r>
              <a:rPr lang="en-US" b="0" i="0" dirty="0">
                <a:solidFill>
                  <a:srgbClr val="212B32"/>
                </a:solidFill>
                <a:effectLst/>
                <a:latin typeface="Frutiger W01"/>
              </a:rPr>
              <a:t>They're found in products such as drinks, desserts and ready meals, cakes, chewing gum and toothpaste.</a:t>
            </a:r>
          </a:p>
          <a:p>
            <a:pPr marL="0" indent="0" algn="l">
              <a:buNone/>
            </a:pPr>
            <a:endParaRPr lang="en-US" sz="1600" b="0" i="0" dirty="0">
              <a:solidFill>
                <a:srgbClr val="212B32"/>
              </a:solidFill>
              <a:effectLst/>
              <a:latin typeface="Frutiger W01"/>
            </a:endParaRPr>
          </a:p>
        </p:txBody>
      </p:sp>
      <p:pic>
        <p:nvPicPr>
          <p:cNvPr id="9218" name="Picture 2" descr="Can Artificial Sweeteners Keep Us From Gaining Weight? - The New York Times">
            <a:extLst>
              <a:ext uri="{FF2B5EF4-FFF2-40B4-BE49-F238E27FC236}">
                <a16:creationId xmlns:a16="http://schemas.microsoft.com/office/drawing/2014/main" id="{19B8C06A-7075-0CE5-0D3C-8A0FD917C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1" r="14511"/>
          <a:stretch/>
        </p:blipFill>
        <p:spPr bwMode="auto">
          <a:xfrm>
            <a:off x="7888357" y="2006970"/>
            <a:ext cx="4114800" cy="3630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18BDD3-285C-EE32-A160-F9BB6ECB850B}"/>
              </a:ext>
            </a:extLst>
          </p:cNvPr>
          <p:cNvSpPr txBox="1"/>
          <p:nvPr/>
        </p:nvSpPr>
        <p:spPr>
          <a:xfrm>
            <a:off x="188843" y="4160348"/>
            <a:ext cx="7699514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numCol="2" rtlCol="0">
            <a:spAutoFit/>
          </a:bodyPr>
          <a:lstStyle/>
          <a:p>
            <a:r>
              <a:rPr lang="en-US" sz="3200" b="1" i="0" dirty="0">
                <a:solidFill>
                  <a:srgbClr val="212B32"/>
                </a:solidFill>
                <a:effectLst/>
                <a:latin typeface="Frutiger W01"/>
              </a:rPr>
              <a:t>Sweeteners approved for use in the UK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12B32"/>
                </a:solidFill>
                <a:effectLst/>
                <a:latin typeface="Frutiger W01"/>
              </a:rPr>
              <a:t>acesulfame K (E950)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12B32"/>
                </a:solidFill>
                <a:effectLst/>
                <a:latin typeface="Frutiger W01"/>
              </a:rPr>
              <a:t>aspartame (E951)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12B32"/>
                </a:solidFill>
                <a:effectLst/>
                <a:latin typeface="Frutiger W01"/>
              </a:rPr>
              <a:t>erythritol (E968)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12B32"/>
                </a:solidFill>
                <a:effectLst/>
                <a:latin typeface="Frutiger W01"/>
              </a:rPr>
              <a:t>saccharin (E954)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12B32"/>
                </a:solidFill>
                <a:effectLst/>
                <a:latin typeface="Frutiger W01"/>
              </a:rPr>
              <a:t>sorbitol (E420)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212B32"/>
                </a:solidFill>
                <a:effectLst/>
                <a:latin typeface="Frutiger W01"/>
              </a:rPr>
              <a:t>steviol</a:t>
            </a:r>
            <a:r>
              <a:rPr lang="en-US" sz="2400" b="0" i="0" dirty="0">
                <a:solidFill>
                  <a:srgbClr val="212B32"/>
                </a:solidFill>
                <a:effectLst/>
                <a:latin typeface="Frutiger W01"/>
              </a:rPr>
              <a:t> glycosides (E960)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12B32"/>
                </a:solidFill>
                <a:effectLst/>
                <a:latin typeface="Frutiger W01"/>
              </a:rPr>
              <a:t>sucralose (E955)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12B32"/>
                </a:solidFill>
                <a:effectLst/>
                <a:latin typeface="Frutiger W01"/>
              </a:rPr>
              <a:t>xylitol (E967)</a:t>
            </a:r>
          </a:p>
          <a:p>
            <a:endParaRPr lang="en-IQ" sz="2400" dirty="0"/>
          </a:p>
        </p:txBody>
      </p:sp>
    </p:spTree>
    <p:extLst>
      <p:ext uri="{BB962C8B-B14F-4D97-AF65-F5344CB8AC3E}">
        <p14:creationId xmlns:p14="http://schemas.microsoft.com/office/powerpoint/2010/main" val="84897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B892A-9364-9A94-F03F-D7E83ED1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Q" dirty="0"/>
              <a:t>How sweetener provide a sweet taste without added calories?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79845-8A99-6954-3E6B-DF0976838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Artificial sweetener molecules are similar enough to sugar molecules to fit on the sweetness receptor. 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However,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they are generally too different from sugar for your body to break them down into calories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 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332187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Person sanitising hand">
            <a:extLst>
              <a:ext uri="{FF2B5EF4-FFF2-40B4-BE49-F238E27FC236}">
                <a16:creationId xmlns:a16="http://schemas.microsoft.com/office/drawing/2014/main" id="{3540626A-A209-DE12-F8F7-914D1A549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08" b="96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944484-D3BD-6F91-6352-92F5D2A52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Impact of Artificial Sweetener on the Human Health?</a:t>
            </a:r>
          </a:p>
        </p:txBody>
      </p:sp>
    </p:spTree>
    <p:extLst>
      <p:ext uri="{BB962C8B-B14F-4D97-AF65-F5344CB8AC3E}">
        <p14:creationId xmlns:p14="http://schemas.microsoft.com/office/powerpoint/2010/main" val="1173480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461CD-C7F1-1262-3163-66E5C680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>
                <a:latin typeface="Proxima Nova" panose="02000506030000020004" pitchFamily="2" charset="0"/>
              </a:rPr>
              <a:t>Effects on appetite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A756D-BA44-EEB8-6453-9E1261B52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b="0" i="0" dirty="0">
                <a:effectLst/>
                <a:latin typeface="Proxima Nova" panose="02000506030000020004" pitchFamily="2" charset="0"/>
              </a:rPr>
              <a:t>Some people believe that artificial sweeteners </a:t>
            </a:r>
            <a:r>
              <a:rPr lang="en-US" sz="2200" b="1" i="0" dirty="0">
                <a:effectLst/>
                <a:latin typeface="Proxima Nova" panose="02000506030000020004" pitchFamily="2" charset="0"/>
              </a:rPr>
              <a:t>might increase appetite </a:t>
            </a:r>
            <a:r>
              <a:rPr lang="en-US" sz="2200" b="0" i="0" dirty="0">
                <a:effectLst/>
                <a:latin typeface="Proxima Nova" panose="02000506030000020004" pitchFamily="2" charset="0"/>
              </a:rPr>
              <a:t>and </a:t>
            </a:r>
            <a:r>
              <a:rPr lang="en-US" sz="2200" b="1" i="0" dirty="0">
                <a:effectLst/>
                <a:latin typeface="Proxima Nova" panose="02000506030000020004" pitchFamily="2" charset="0"/>
              </a:rPr>
              <a:t>promote weight gain </a:t>
            </a:r>
            <a:r>
              <a:rPr lang="en-US" sz="2200" b="0" i="0" dirty="0">
                <a:effectLst/>
                <a:latin typeface="Proxima Nova" panose="02000506030000020004" pitchFamily="2" charset="0"/>
              </a:rPr>
              <a:t>.</a:t>
            </a:r>
          </a:p>
          <a:p>
            <a:r>
              <a:rPr lang="en-US" sz="2200" b="0" i="0" dirty="0">
                <a:effectLst/>
                <a:latin typeface="Proxima Nova" panose="02000506030000020004" pitchFamily="2" charset="0"/>
              </a:rPr>
              <a:t>The idea is that artificial sweeteners may </a:t>
            </a:r>
            <a:r>
              <a:rPr lang="en-US" sz="2200" b="1" i="0" dirty="0">
                <a:effectLst/>
                <a:latin typeface="Proxima Nova" panose="02000506030000020004" pitchFamily="2" charset="0"/>
              </a:rPr>
              <a:t>be unable to activate the food reward pathway</a:t>
            </a:r>
            <a:r>
              <a:rPr lang="en-US" sz="2200" b="0" i="0" dirty="0">
                <a:effectLst/>
                <a:latin typeface="Proxima Nova" panose="02000506030000020004" pitchFamily="2" charset="0"/>
              </a:rPr>
              <a:t> needed to make you feel </a:t>
            </a:r>
            <a:r>
              <a:rPr lang="en-US" sz="2200" b="1" i="0" dirty="0">
                <a:effectLst/>
                <a:latin typeface="Proxima Nova" panose="02000506030000020004" pitchFamily="2" charset="0"/>
              </a:rPr>
              <a:t>satisfied</a:t>
            </a:r>
            <a:r>
              <a:rPr lang="en-US" sz="2200" b="0" i="0" dirty="0">
                <a:effectLst/>
                <a:latin typeface="Proxima Nova" panose="02000506030000020004" pitchFamily="2" charset="0"/>
              </a:rPr>
              <a:t> after you eat.</a:t>
            </a:r>
          </a:p>
          <a:p>
            <a:r>
              <a:rPr lang="en-US" sz="2200" b="0" i="0" dirty="0">
                <a:effectLst/>
                <a:latin typeface="Proxima Nova" panose="02000506030000020004" pitchFamily="2" charset="0"/>
              </a:rPr>
              <a:t>Given that they taste sweet but lack the calories found in other sweet-tasting foods, they’re thought to confuse </a:t>
            </a:r>
            <a:r>
              <a:rPr lang="en-US" sz="2200" b="1" i="0" dirty="0">
                <a:effectLst/>
                <a:latin typeface="Proxima Nova" panose="02000506030000020004" pitchFamily="2" charset="0"/>
              </a:rPr>
              <a:t>the brain into still feeling hungry .</a:t>
            </a:r>
            <a:br>
              <a:rPr lang="en-US" sz="2200" dirty="0"/>
            </a:br>
            <a:endParaRPr lang="en-IQ" sz="2200" dirty="0"/>
          </a:p>
        </p:txBody>
      </p:sp>
      <p:pic>
        <p:nvPicPr>
          <p:cNvPr id="10242" name="Picture 2" descr="Brain changes responsible for the appetite effects of cannabis are  identified in animal studies - The Science of Psychotherapy">
            <a:extLst>
              <a:ext uri="{FF2B5EF4-FFF2-40B4-BE49-F238E27FC236}">
                <a16:creationId xmlns:a16="http://schemas.microsoft.com/office/drawing/2014/main" id="{9FE26BBC-D7E2-8972-B8B8-E06649194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r="-3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67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21BD-A23B-2B70-5437-9A007B68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31F20"/>
                </a:solidFill>
                <a:latin typeface="Proxima Nova" panose="02000506030000020004" pitchFamily="2" charset="0"/>
              </a:rPr>
              <a:t>Effects on weight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6C38F-E004-F0DF-04D2-C77934302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231F20"/>
                </a:solidFill>
                <a:effectLst/>
                <a:latin typeface="Proxima Nova" panose="02000506030000020004" pitchFamily="2" charset="0"/>
              </a:rPr>
              <a:t>Consuming artificial sweeteners does not appear to cause weight gain — at least not in the short term. In fact, replacing sugar with artificial sweeteners may be helpful in reducing body weight — though only slightly at best.</a:t>
            </a:r>
          </a:p>
          <a:p>
            <a:pPr algn="l"/>
            <a:r>
              <a:rPr lang="en-US" dirty="0"/>
              <a:t>Meta-analyses showed no effect of aspartame consumption on body weight compared to sugar or water in individuals with either obesity or T2DM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11911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3DC12-DBC7-0F08-1460-BF7C710C6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31F20"/>
                </a:solidFill>
                <a:effectLst/>
                <a:latin typeface="Proxima Nova" panose="02000506030000020004" pitchFamily="2" charset="0"/>
              </a:rPr>
              <a:t>gut health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F364E-FB98-A149-F8D9-96D91E74D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646654"/>
            <a:ext cx="5430907" cy="484939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231F20"/>
                </a:solidFill>
                <a:effectLst/>
                <a:latin typeface="Proxima Nova" panose="02000506030000020004" pitchFamily="2" charset="0"/>
              </a:rPr>
              <a:t>Your gut bacteria play an </a:t>
            </a:r>
            <a:r>
              <a:rPr lang="en-US" b="0" i="0" u="none" strike="noStrike" dirty="0">
                <a:solidFill>
                  <a:srgbClr val="02838D"/>
                </a:solidFill>
                <a:effectLst/>
                <a:latin typeface="Proxima Nova" panose="02000506030000020004" pitchFamily="2" charset="0"/>
                <a:hlinkClick r:id="rId2"/>
              </a:rPr>
              <a:t>important role in your health</a:t>
            </a:r>
            <a:r>
              <a:rPr lang="en-US" b="0" i="0" dirty="0">
                <a:solidFill>
                  <a:srgbClr val="231F20"/>
                </a:solidFill>
                <a:effectLst/>
                <a:latin typeface="Proxima Nova" panose="02000506030000020004" pitchFamily="2" charset="0"/>
              </a:rPr>
              <a:t>, and poor gut health is linked to numerous problems such as: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0" i="0" dirty="0">
                <a:solidFill>
                  <a:srgbClr val="231F20"/>
                </a:solidFill>
                <a:effectLst/>
                <a:latin typeface="Proxima Nova" panose="02000506030000020004" pitchFamily="2" charset="0"/>
              </a:rPr>
              <a:t> weight gain</a:t>
            </a:r>
            <a:endParaRPr lang="en-US" dirty="0">
              <a:solidFill>
                <a:srgbClr val="231F20"/>
              </a:solidFill>
              <a:latin typeface="Proxima Nova" panose="02000506030000020004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0" i="0" dirty="0">
                <a:solidFill>
                  <a:srgbClr val="231F20"/>
                </a:solidFill>
                <a:effectLst/>
                <a:latin typeface="Proxima Nova" panose="02000506030000020004" pitchFamily="2" charset="0"/>
              </a:rPr>
              <a:t>poor blood sugar control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0" i="0" dirty="0">
                <a:solidFill>
                  <a:srgbClr val="231F20"/>
                </a:solidFill>
                <a:effectLst/>
                <a:latin typeface="Proxima Nova" panose="02000506030000020004" pitchFamily="2" charset="0"/>
              </a:rPr>
              <a:t> metabolic syndrome</a:t>
            </a:r>
            <a:endParaRPr lang="en-US" dirty="0">
              <a:solidFill>
                <a:srgbClr val="231F20"/>
              </a:solidFill>
              <a:latin typeface="Proxima Nova" panose="02000506030000020004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0" i="0" dirty="0">
                <a:solidFill>
                  <a:srgbClr val="231F20"/>
                </a:solidFill>
                <a:effectLst/>
                <a:latin typeface="Proxima Nova" panose="02000506030000020004" pitchFamily="2" charset="0"/>
              </a:rPr>
              <a:t>a weakened immune system</a:t>
            </a:r>
            <a:endParaRPr lang="en-US" dirty="0">
              <a:solidFill>
                <a:srgbClr val="231F20"/>
              </a:solidFill>
              <a:latin typeface="Proxima Nova" panose="02000506030000020004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0" i="0" dirty="0">
                <a:solidFill>
                  <a:srgbClr val="231F20"/>
                </a:solidFill>
                <a:effectLst/>
                <a:latin typeface="Proxima Nova" panose="02000506030000020004" pitchFamily="2" charset="0"/>
              </a:rPr>
              <a:t>disrupted </a:t>
            </a:r>
            <a:r>
              <a:rPr lang="en-US" b="0" i="0" u="none" strike="noStrike" dirty="0">
                <a:solidFill>
                  <a:srgbClr val="02838D"/>
                </a:solidFill>
                <a:effectLst/>
                <a:latin typeface="Proxima Nova" panose="02000506030000020004" pitchFamily="2" charset="0"/>
                <a:hlinkClick r:id="rId3"/>
              </a:rPr>
              <a:t>sleep</a:t>
            </a:r>
            <a:endParaRPr lang="en-US" b="0" i="0" dirty="0">
              <a:solidFill>
                <a:srgbClr val="231F20"/>
              </a:solidFill>
              <a:effectLst/>
              <a:latin typeface="Proxima Nova" panose="0200050603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02FE7-4E88-9F31-FED5-27330AC06C3E}"/>
              </a:ext>
            </a:extLst>
          </p:cNvPr>
          <p:cNvSpPr txBox="1"/>
          <p:nvPr/>
        </p:nvSpPr>
        <p:spPr>
          <a:xfrm>
            <a:off x="5810250" y="1486029"/>
            <a:ext cx="6192907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231F20"/>
                </a:solidFill>
                <a:effectLst/>
                <a:latin typeface="Proxima Nova" panose="02000506030000020004" pitchFamily="2" charset="0"/>
              </a:rPr>
              <a:t>In one study, the artificial sweetener </a:t>
            </a:r>
            <a:r>
              <a:rPr lang="en-US" sz="2400" b="1" i="0" dirty="0">
                <a:solidFill>
                  <a:srgbClr val="231F20"/>
                </a:solidFill>
                <a:effectLst/>
                <a:latin typeface="Proxima Nova" panose="02000506030000020004" pitchFamily="2" charset="0"/>
              </a:rPr>
              <a:t>disrupted gut bacteria balance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Proxima Nova" panose="02000506030000020004" pitchFamily="2" charset="0"/>
              </a:rPr>
              <a:t>in four out of seven healthy participants.</a:t>
            </a:r>
            <a:br>
              <a:rPr lang="en-US" sz="2400" b="0" i="0" dirty="0">
                <a:solidFill>
                  <a:srgbClr val="231F20"/>
                </a:solidFill>
                <a:effectLst/>
                <a:latin typeface="Proxima Nova" panose="02000506030000020004" pitchFamily="2" charset="0"/>
              </a:rPr>
            </a:br>
            <a:endParaRPr lang="en-US" sz="2400" b="0" i="0" dirty="0">
              <a:solidFill>
                <a:srgbClr val="231F20"/>
              </a:solidFill>
              <a:effectLst/>
              <a:latin typeface="Proxima Nova" panose="02000506030000020004" pitchFamily="2" charset="0"/>
            </a:endParaRPr>
          </a:p>
          <a:p>
            <a:pPr algn="l"/>
            <a:r>
              <a:rPr lang="en-US" sz="2400" b="0" i="0" dirty="0">
                <a:solidFill>
                  <a:srgbClr val="231F20"/>
                </a:solidFill>
                <a:effectLst/>
                <a:latin typeface="Proxima Nova" panose="02000506030000020004" pitchFamily="2" charset="0"/>
              </a:rPr>
              <a:t>The four “responders” also showed </a:t>
            </a:r>
            <a:r>
              <a:rPr lang="en-US" sz="2400" b="1" i="0" dirty="0">
                <a:solidFill>
                  <a:srgbClr val="231F20"/>
                </a:solidFill>
                <a:effectLst/>
                <a:latin typeface="Proxima Nova" panose="02000506030000020004" pitchFamily="2" charset="0"/>
              </a:rPr>
              <a:t>poorer blood sugar control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Proxima Nova" panose="02000506030000020004" pitchFamily="2" charset="0"/>
              </a:rPr>
              <a:t>after as few as 5 days after consuming the artificial sweetener.</a:t>
            </a:r>
          </a:p>
          <a:p>
            <a:pPr algn="l"/>
            <a:endParaRPr lang="en-US" sz="2400" b="0" i="0" dirty="0">
              <a:solidFill>
                <a:srgbClr val="231F20"/>
              </a:solidFill>
              <a:effectLst/>
              <a:latin typeface="Proxima Nova" panose="02000506030000020004" pitchFamily="2" charset="0"/>
            </a:endParaRPr>
          </a:p>
          <a:p>
            <a:pPr algn="l"/>
            <a:r>
              <a:rPr lang="en-US" sz="2400" b="0" i="0" dirty="0">
                <a:solidFill>
                  <a:srgbClr val="231F20"/>
                </a:solidFill>
                <a:effectLst/>
                <a:latin typeface="Proxima Nova" panose="02000506030000020004" pitchFamily="2" charset="0"/>
              </a:rPr>
              <a:t>What’s more, when gut bacteria from these people were transferred into mice, the animals also developed poor blood sugar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Proxima Nova" panose="02000506030000020004" pitchFamily="2" charset="0"/>
              </a:rPr>
              <a:t>contro</a:t>
            </a:r>
            <a:r>
              <a:rPr lang="en-IQ" sz="2400" b="0" i="0" dirty="0">
                <a:solidFill>
                  <a:srgbClr val="231F20"/>
                </a:solidFill>
                <a:effectLst/>
                <a:latin typeface="Proxima Nova" panose="02000506030000020004" pitchFamily="2" charset="0"/>
              </a:rPr>
              <a:t>l. </a:t>
            </a:r>
            <a:endParaRPr lang="en-US" sz="2400" b="0" i="0" dirty="0">
              <a:solidFill>
                <a:srgbClr val="231F20"/>
              </a:solidFill>
              <a:effectLst/>
              <a:latin typeface="Proxima Nova" panose="02000506030000020004" pitchFamily="2" charset="0"/>
            </a:endParaRPr>
          </a:p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12145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7B3D-392C-4953-8162-8EB879DF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Tooth Decay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BAE4C-53D5-9D0B-7059-7F0C33AF4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212B32"/>
                </a:solidFill>
                <a:effectLst/>
                <a:latin typeface="Frutiger W01"/>
              </a:rPr>
              <a:t>Lower calorie and no calorie sweeteners will not necessarily make a food or drink healthy but can be helpful in reducing your sugar intake.</a:t>
            </a:r>
          </a:p>
          <a:p>
            <a:pPr algn="l"/>
            <a:r>
              <a:rPr lang="en-US" b="1" i="0" dirty="0">
                <a:solidFill>
                  <a:srgbClr val="212B32"/>
                </a:solidFill>
                <a:effectLst/>
                <a:latin typeface="Frutiger W01"/>
              </a:rPr>
              <a:t> High sugar intakes increase the risk of tooth decay. </a:t>
            </a:r>
            <a:r>
              <a:rPr lang="en-US" b="0" i="0" dirty="0">
                <a:solidFill>
                  <a:srgbClr val="212B32"/>
                </a:solidFill>
                <a:effectLst/>
                <a:latin typeface="Frutiger W01"/>
              </a:rPr>
              <a:t>Therefore, the use of no calorie sweeteners in food and drink, as long as the product does not contain any sugars, can help reduce the risk of tooth decay.</a:t>
            </a:r>
          </a:p>
          <a:p>
            <a:r>
              <a:rPr lang="en-US" b="1" i="0" dirty="0">
                <a:solidFill>
                  <a:srgbClr val="212B32"/>
                </a:solidFill>
                <a:effectLst/>
                <a:latin typeface="Frutiger W01"/>
              </a:rPr>
              <a:t>However, carbonated drinks are associated with dental erosion due to their acid content,</a:t>
            </a:r>
            <a:r>
              <a:rPr lang="en-US" b="0" i="0" dirty="0">
                <a:solidFill>
                  <a:srgbClr val="212B32"/>
                </a:solidFill>
                <a:effectLst/>
                <a:latin typeface="Frutiger W01"/>
              </a:rPr>
              <a:t> regardless of whether they contain sugar, lower calorie sweeteners or no calorie sweeteners.</a:t>
            </a:r>
          </a:p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230098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C8A0F-48F6-0112-4731-0888D90E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Q" dirty="0"/>
              <a:t>Cancer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B5F97-AF28-CEA9-D0E2-CA126FE36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212B32"/>
                </a:solidFill>
                <a:effectLst/>
                <a:highlight>
                  <a:srgbClr val="FFFF00"/>
                </a:highlight>
                <a:latin typeface="Frutiger W01"/>
              </a:rPr>
              <a:t>Cancer Research UK </a:t>
            </a:r>
            <a:r>
              <a:rPr lang="en-US" dirty="0" err="1">
                <a:solidFill>
                  <a:srgbClr val="212B32"/>
                </a:solidFill>
                <a:highlight>
                  <a:srgbClr val="FFFF00"/>
                </a:highlight>
                <a:latin typeface="Frutiger W01"/>
              </a:rPr>
              <a:t>staited</a:t>
            </a:r>
            <a:r>
              <a:rPr lang="en-US" dirty="0">
                <a:solidFill>
                  <a:srgbClr val="212B32"/>
                </a:solidFill>
                <a:highlight>
                  <a:srgbClr val="FFFF00"/>
                </a:highlight>
                <a:latin typeface="Frutiger W01"/>
              </a:rPr>
              <a:t> that there is not investigated links between using </a:t>
            </a:r>
            <a:r>
              <a:rPr lang="en-US" b="0" i="0" dirty="0">
                <a:solidFill>
                  <a:srgbClr val="212B32"/>
                </a:solidFill>
                <a:effectLst/>
                <a:highlight>
                  <a:srgbClr val="FFFF00"/>
                </a:highlight>
                <a:latin typeface="Frutiger W01"/>
              </a:rPr>
              <a:t>sweeteners and developing the risk of cancer.</a:t>
            </a:r>
          </a:p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2439125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992F-F6B5-3801-DCE7-8A6DCA255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B32"/>
                </a:solidFill>
                <a:effectLst/>
                <a:latin typeface="Frutiger W01"/>
              </a:rPr>
              <a:t>aspartame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5ADDA-850F-D54A-B058-9B1E56CA9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B32"/>
                </a:solidFill>
                <a:effectLst/>
                <a:latin typeface="Frutiger W01"/>
              </a:rPr>
              <a:t>The sweetener aspartame is not suitable for people with phenylketonuria (PKU), a rare inherited condition.</a:t>
            </a:r>
          </a:p>
          <a:p>
            <a:r>
              <a:rPr lang="en-US" b="0" i="0" dirty="0">
                <a:solidFill>
                  <a:srgbClr val="212B32"/>
                </a:solidFill>
                <a:effectLst/>
                <a:latin typeface="Frutiger W01"/>
              </a:rPr>
              <a:t> This is because aspartame contains phenylalanine, which people with PKU cannot metabolize it.</a:t>
            </a:r>
          </a:p>
          <a:p>
            <a:r>
              <a:rPr lang="en-US" b="0" i="0" dirty="0">
                <a:solidFill>
                  <a:srgbClr val="212B32"/>
                </a:solidFill>
                <a:effectLst/>
                <a:latin typeface="Frutiger W01"/>
              </a:rPr>
              <a:t> If a product contains aspartame, the ingredients list will include aspartame or its E number E951. There will also be a separate warning on the product label that it contains a source of phenylalanine. </a:t>
            </a:r>
          </a:p>
          <a:p>
            <a:r>
              <a:rPr lang="en-US" b="0" i="0" dirty="0">
                <a:solidFill>
                  <a:srgbClr val="212B32"/>
                </a:solidFill>
                <a:effectLst/>
                <a:latin typeface="Frutiger W01"/>
              </a:rPr>
              <a:t>People with PKU should check food labels for this warning.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364416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1D4F-7642-139F-B302-96F4201C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00262B"/>
                </a:solidFill>
                <a:effectLst/>
                <a:latin typeface="Inter"/>
              </a:rPr>
              <a:t>Carbohydrates in our diet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D4986-D60B-8411-4C77-BBDD4E4B6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646654"/>
            <a:ext cx="10515600" cy="4987992"/>
          </a:xfrm>
        </p:spPr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The predominant sources of carbohydrates in most people’s diets are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starchy foods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such as wheat, corn, rice, cassava, and potatoes. 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In addition, people generally ingest a lot of carbohydrates in the form of sugars, encompassing the mono- and disaccharides. 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These sugars are either present naturally (as in fruits, honey, and milk) or are added during food processing. 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Crystalline table sugar is 100% carbohydrate in the form of </a:t>
            </a:r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sucrose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. </a:t>
            </a:r>
          </a:p>
          <a:p>
            <a:endParaRPr lang="en-US" dirty="0">
              <a:solidFill>
                <a:srgbClr val="454545"/>
              </a:solidFill>
              <a:latin typeface="Inter"/>
            </a:endParaRP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Meat contains only very small amounts of carbohydrates, as do eggs, fish, and most cheeses.</a:t>
            </a:r>
          </a:p>
          <a:p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Nuts contain low amounts of carbohydrates, depending on the type of nuts. </a:t>
            </a: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11259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earch">
            <a:extLst>
              <a:ext uri="{FF2B5EF4-FFF2-40B4-BE49-F238E27FC236}">
                <a16:creationId xmlns:a16="http://schemas.microsoft.com/office/drawing/2014/main" id="{E31D3CDC-0F43-5053-1E69-4F83D898A2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0" y="0"/>
            <a:ext cx="12191980" cy="728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0E785-4889-3AE7-0141-011A01E0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15768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B1A0-1C0F-BD57-478C-D38D9CB5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5122" name="Picture 2" descr=" Concentrations of macronutrients">
            <a:extLst>
              <a:ext uri="{FF2B5EF4-FFF2-40B4-BE49-F238E27FC236}">
                <a16:creationId xmlns:a16="http://schemas.microsoft.com/office/drawing/2014/main" id="{576EE3C4-E3DE-73E9-26BD-6D81142157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86" y="0"/>
            <a:ext cx="10069564" cy="674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Signpost with solid fill">
            <a:extLst>
              <a:ext uri="{FF2B5EF4-FFF2-40B4-BE49-F238E27FC236}">
                <a16:creationId xmlns:a16="http://schemas.microsoft.com/office/drawing/2014/main" id="{08EB5718-E3A4-17BB-87E2-5569EA91C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8379" y="5153313"/>
            <a:ext cx="1470841" cy="14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4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58745-4C5D-BF4C-9D1F-24B0EA62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80" y="3279826"/>
            <a:ext cx="4761969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n-lt"/>
              </a:rPr>
              <a:t>There is a Relation between Hyperglycemia and Hyperlipidemia! </a:t>
            </a:r>
            <a:r>
              <a:rPr lang="en-US" sz="3600" b="1" dirty="0">
                <a:solidFill>
                  <a:srgbClr val="002060"/>
                </a:solidFill>
                <a:highlight>
                  <a:srgbClr val="FFFF00"/>
                </a:highlight>
                <a:latin typeface="+mn-lt"/>
              </a:rPr>
              <a:t>How?</a:t>
            </a:r>
            <a:endParaRPr lang="en-IQ" sz="3600" dirty="0">
              <a:solidFill>
                <a:srgbClr val="002060"/>
              </a:solidFill>
              <a:highlight>
                <a:srgbClr val="FFFF00"/>
              </a:highlight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22896A-614D-244F-8D3D-BEBFAF278269}"/>
              </a:ext>
            </a:extLst>
          </p:cNvPr>
          <p:cNvGrpSpPr/>
          <p:nvPr/>
        </p:nvGrpSpPr>
        <p:grpSpPr>
          <a:xfrm>
            <a:off x="561916" y="2103784"/>
            <a:ext cx="11827790" cy="523220"/>
            <a:chOff x="524846" y="1869453"/>
            <a:chExt cx="11827790" cy="523220"/>
          </a:xfrm>
        </p:grpSpPr>
        <p:sp>
          <p:nvSpPr>
            <p:cNvPr id="7" name="Google Shape;102;p3">
              <a:extLst>
                <a:ext uri="{FF2B5EF4-FFF2-40B4-BE49-F238E27FC236}">
                  <a16:creationId xmlns:a16="http://schemas.microsoft.com/office/drawing/2014/main" id="{89EF65DE-8D0E-864F-A249-5A580A2F8521}"/>
                </a:ext>
              </a:extLst>
            </p:cNvPr>
            <p:cNvSpPr txBox="1"/>
            <p:nvPr/>
          </p:nvSpPr>
          <p:spPr>
            <a:xfrm>
              <a:off x="524846" y="1869453"/>
              <a:ext cx="11827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Glucose                    F1,6 P                    DHAP + G6P                       pyruvate              </a:t>
              </a:r>
              <a:endParaRPr sz="2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08;p3">
              <a:extLst>
                <a:ext uri="{FF2B5EF4-FFF2-40B4-BE49-F238E27FC236}">
                  <a16:creationId xmlns:a16="http://schemas.microsoft.com/office/drawing/2014/main" id="{D72B3C9A-58D2-4742-A092-3259CC61FFAA}"/>
                </a:ext>
              </a:extLst>
            </p:cNvPr>
            <p:cNvSpPr/>
            <p:nvPr/>
          </p:nvSpPr>
          <p:spPr>
            <a:xfrm>
              <a:off x="1763487" y="2090409"/>
              <a:ext cx="1528354" cy="15640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09;p3">
              <a:extLst>
                <a:ext uri="{FF2B5EF4-FFF2-40B4-BE49-F238E27FC236}">
                  <a16:creationId xmlns:a16="http://schemas.microsoft.com/office/drawing/2014/main" id="{074374B4-4CDA-A34E-A017-426F7194DF6D}"/>
                </a:ext>
              </a:extLst>
            </p:cNvPr>
            <p:cNvSpPr/>
            <p:nvPr/>
          </p:nvSpPr>
          <p:spPr>
            <a:xfrm>
              <a:off x="4319453" y="2064460"/>
              <a:ext cx="1528354" cy="15640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0;p3">
              <a:extLst>
                <a:ext uri="{FF2B5EF4-FFF2-40B4-BE49-F238E27FC236}">
                  <a16:creationId xmlns:a16="http://schemas.microsoft.com/office/drawing/2014/main" id="{E13E6ADB-387B-E540-A3B6-F0EB1B956D0A}"/>
                </a:ext>
              </a:extLst>
            </p:cNvPr>
            <p:cNvSpPr/>
            <p:nvPr/>
          </p:nvSpPr>
          <p:spPr>
            <a:xfrm>
              <a:off x="7754984" y="2052280"/>
              <a:ext cx="1528354" cy="15640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115;p3">
            <a:extLst>
              <a:ext uri="{FF2B5EF4-FFF2-40B4-BE49-F238E27FC236}">
                <a16:creationId xmlns:a16="http://schemas.microsoft.com/office/drawing/2014/main" id="{928C1BF7-A9BD-8A43-96B7-683D85B1AA5E}"/>
              </a:ext>
            </a:extLst>
          </p:cNvPr>
          <p:cNvSpPr/>
          <p:nvPr/>
        </p:nvSpPr>
        <p:spPr>
          <a:xfrm>
            <a:off x="1869088" y="1657613"/>
            <a:ext cx="7519851" cy="4219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sng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Glycolysis</a:t>
            </a:r>
            <a:endParaRPr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02BC27-4FEF-2C45-BAF7-545405EDBDAA}"/>
              </a:ext>
            </a:extLst>
          </p:cNvPr>
          <p:cNvGrpSpPr/>
          <p:nvPr/>
        </p:nvGrpSpPr>
        <p:grpSpPr>
          <a:xfrm>
            <a:off x="561916" y="5589129"/>
            <a:ext cx="10325611" cy="916703"/>
            <a:chOff x="1390016" y="5133701"/>
            <a:chExt cx="8960125" cy="589777"/>
          </a:xfrm>
        </p:grpSpPr>
        <p:sp>
          <p:nvSpPr>
            <p:cNvPr id="13" name="Google Shape;103;p3">
              <a:extLst>
                <a:ext uri="{FF2B5EF4-FFF2-40B4-BE49-F238E27FC236}">
                  <a16:creationId xmlns:a16="http://schemas.microsoft.com/office/drawing/2014/main" id="{3F6F93AB-2B83-6443-AF53-6422A4044630}"/>
                </a:ext>
              </a:extLst>
            </p:cNvPr>
            <p:cNvSpPr txBox="1"/>
            <p:nvPr/>
          </p:nvSpPr>
          <p:spPr>
            <a:xfrm>
              <a:off x="6291145" y="5133701"/>
              <a:ext cx="4058996" cy="37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latin typeface="Calibri"/>
                  <a:ea typeface="Calibri"/>
                  <a:cs typeface="Calibri"/>
                  <a:sym typeface="Calibri"/>
                </a:rPr>
                <a:t>Glycerol         </a:t>
              </a:r>
              <a:r>
                <a:rPr lang="en-US" sz="3200" b="1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baseline="-25000" dirty="0">
                  <a:latin typeface="Calibri"/>
                  <a:ea typeface="Calibri"/>
                  <a:cs typeface="Calibri"/>
                  <a:sym typeface="Calibri"/>
                </a:rPr>
                <a:t>+</a:t>
              </a:r>
              <a:r>
                <a:rPr lang="en-US" sz="3200" b="1" dirty="0">
                  <a:latin typeface="Calibri"/>
                  <a:ea typeface="Calibri"/>
                  <a:cs typeface="Calibri"/>
                  <a:sym typeface="Calibri"/>
                </a:rPr>
                <a:t>      </a:t>
              </a:r>
              <a:r>
                <a:rPr lang="en-US" sz="2400" b="1" dirty="0">
                  <a:latin typeface="Calibri"/>
                  <a:ea typeface="Calibri"/>
                  <a:cs typeface="Calibri"/>
                  <a:sym typeface="Calibri"/>
                </a:rPr>
                <a:t>3 Fatty  Acid</a:t>
              </a:r>
              <a:endParaRPr sz="24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1;p3">
              <a:extLst>
                <a:ext uri="{FF2B5EF4-FFF2-40B4-BE49-F238E27FC236}">
                  <a16:creationId xmlns:a16="http://schemas.microsoft.com/office/drawing/2014/main" id="{E9B0FFF3-CACB-004F-87D6-1E8FC655E081}"/>
                </a:ext>
              </a:extLst>
            </p:cNvPr>
            <p:cNvSpPr/>
            <p:nvPr/>
          </p:nvSpPr>
          <p:spPr>
            <a:xfrm>
              <a:off x="3493399" y="5269334"/>
              <a:ext cx="2698859" cy="161757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2;p3">
              <a:extLst>
                <a:ext uri="{FF2B5EF4-FFF2-40B4-BE49-F238E27FC236}">
                  <a16:creationId xmlns:a16="http://schemas.microsoft.com/office/drawing/2014/main" id="{73C06C79-D18B-7946-A55C-C76D202DA950}"/>
                </a:ext>
              </a:extLst>
            </p:cNvPr>
            <p:cNvSpPr txBox="1"/>
            <p:nvPr/>
          </p:nvSpPr>
          <p:spPr>
            <a:xfrm>
              <a:off x="1390016" y="5138703"/>
              <a:ext cx="220227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latin typeface="Calibri"/>
                  <a:ea typeface="Calibri"/>
                  <a:cs typeface="Calibri"/>
                  <a:sym typeface="Calibri"/>
                </a:rPr>
                <a:t>Triglyceride</a:t>
              </a:r>
              <a:r>
                <a:rPr lang="en-US" sz="18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5424D8-498C-8948-83E5-9E1DF50D5ABB}"/>
              </a:ext>
            </a:extLst>
          </p:cNvPr>
          <p:cNvGrpSpPr/>
          <p:nvPr/>
        </p:nvGrpSpPr>
        <p:grpSpPr>
          <a:xfrm>
            <a:off x="6353259" y="2627004"/>
            <a:ext cx="731519" cy="2936439"/>
            <a:chOff x="6130837" y="2704010"/>
            <a:chExt cx="731519" cy="2586445"/>
          </a:xfrm>
        </p:grpSpPr>
        <p:sp>
          <p:nvSpPr>
            <p:cNvPr id="17" name="Google Shape;104;p3">
              <a:extLst>
                <a:ext uri="{FF2B5EF4-FFF2-40B4-BE49-F238E27FC236}">
                  <a16:creationId xmlns:a16="http://schemas.microsoft.com/office/drawing/2014/main" id="{816FF38A-4D6D-6E48-9E78-E4B66D7CB025}"/>
                </a:ext>
              </a:extLst>
            </p:cNvPr>
            <p:cNvSpPr/>
            <p:nvPr/>
          </p:nvSpPr>
          <p:spPr>
            <a:xfrm>
              <a:off x="6130837" y="2704010"/>
              <a:ext cx="731519" cy="258644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3;p3">
              <a:extLst>
                <a:ext uri="{FF2B5EF4-FFF2-40B4-BE49-F238E27FC236}">
                  <a16:creationId xmlns:a16="http://schemas.microsoft.com/office/drawing/2014/main" id="{30042350-47AF-7042-8DC8-5832AC2DC027}"/>
                </a:ext>
              </a:extLst>
            </p:cNvPr>
            <p:cNvSpPr/>
            <p:nvPr/>
          </p:nvSpPr>
          <p:spPr>
            <a:xfrm rot="5400000">
              <a:off x="5505449" y="3636245"/>
              <a:ext cx="1940724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1" u="sng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Glycerol synthesis </a:t>
              </a:r>
              <a:endParaRPr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32493D-682C-5C42-96DA-DCC33B840CFF}"/>
              </a:ext>
            </a:extLst>
          </p:cNvPr>
          <p:cNvGrpSpPr/>
          <p:nvPr/>
        </p:nvGrpSpPr>
        <p:grpSpPr>
          <a:xfrm>
            <a:off x="9324019" y="2627005"/>
            <a:ext cx="1528354" cy="2969899"/>
            <a:chOff x="9324019" y="2650967"/>
            <a:chExt cx="1281920" cy="2944790"/>
          </a:xfrm>
        </p:grpSpPr>
        <p:sp>
          <p:nvSpPr>
            <p:cNvPr id="20" name="Google Shape;106;p3">
              <a:extLst>
                <a:ext uri="{FF2B5EF4-FFF2-40B4-BE49-F238E27FC236}">
                  <a16:creationId xmlns:a16="http://schemas.microsoft.com/office/drawing/2014/main" id="{D0ACC565-004C-2045-B9CD-EABB9B4E9497}"/>
                </a:ext>
              </a:extLst>
            </p:cNvPr>
            <p:cNvSpPr/>
            <p:nvPr/>
          </p:nvSpPr>
          <p:spPr>
            <a:xfrm>
              <a:off x="9324019" y="4033204"/>
              <a:ext cx="601690" cy="156255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0D900E6-6A8A-CE41-B508-F56444E96436}"/>
                </a:ext>
              </a:extLst>
            </p:cNvPr>
            <p:cNvGrpSpPr/>
            <p:nvPr/>
          </p:nvGrpSpPr>
          <p:grpSpPr>
            <a:xfrm>
              <a:off x="9388939" y="2650967"/>
              <a:ext cx="1217000" cy="2810470"/>
              <a:chOff x="9388939" y="2650967"/>
              <a:chExt cx="1217000" cy="2810470"/>
            </a:xfrm>
          </p:grpSpPr>
          <p:sp>
            <p:nvSpPr>
              <p:cNvPr id="22" name="Google Shape;105;p3">
                <a:extLst>
                  <a:ext uri="{FF2B5EF4-FFF2-40B4-BE49-F238E27FC236}">
                    <a16:creationId xmlns:a16="http://schemas.microsoft.com/office/drawing/2014/main" id="{B82B89E0-8FAB-7A42-892D-061F24224121}"/>
                  </a:ext>
                </a:extLst>
              </p:cNvPr>
              <p:cNvSpPr/>
              <p:nvPr/>
            </p:nvSpPr>
            <p:spPr>
              <a:xfrm>
                <a:off x="9871165" y="2650967"/>
                <a:ext cx="252549" cy="970499"/>
              </a:xfrm>
              <a:prstGeom prst="downArrow">
                <a:avLst>
                  <a:gd name="adj1" fmla="val 66416"/>
                  <a:gd name="adj2" fmla="val 50000"/>
                </a:avLst>
              </a:prstGeom>
              <a:solidFill>
                <a:schemeClr val="accent2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07;p3">
                <a:extLst>
                  <a:ext uri="{FF2B5EF4-FFF2-40B4-BE49-F238E27FC236}">
                    <a16:creationId xmlns:a16="http://schemas.microsoft.com/office/drawing/2014/main" id="{4C989DEE-0C78-7F44-BDC1-D424BC6CA737}"/>
                  </a:ext>
                </a:extLst>
              </p:cNvPr>
              <p:cNvSpPr txBox="1"/>
              <p:nvPr/>
            </p:nvSpPr>
            <p:spPr>
              <a:xfrm>
                <a:off x="9388939" y="3663872"/>
                <a:ext cx="12170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latin typeface="Calibri"/>
                    <a:ea typeface="Calibri"/>
                    <a:cs typeface="Calibri"/>
                    <a:sym typeface="Calibri"/>
                  </a:rPr>
                  <a:t>Acetyl CoA</a:t>
                </a:r>
                <a:endParaRPr sz="1800" b="1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14;p3">
                <a:extLst>
                  <a:ext uri="{FF2B5EF4-FFF2-40B4-BE49-F238E27FC236}">
                    <a16:creationId xmlns:a16="http://schemas.microsoft.com/office/drawing/2014/main" id="{ED6BF983-DD38-3249-BD7B-61D3B0D82833}"/>
                  </a:ext>
                </a:extLst>
              </p:cNvPr>
              <p:cNvSpPr/>
              <p:nvPr/>
            </p:nvSpPr>
            <p:spPr>
              <a:xfrm rot="5400000">
                <a:off x="8871869" y="4553569"/>
                <a:ext cx="1505990" cy="309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i="1" u="sng" dirty="0">
                    <a:latin typeface="Calibri"/>
                    <a:ea typeface="Calibri"/>
                    <a:cs typeface="Calibri"/>
                    <a:sym typeface="Calibri"/>
                  </a:rPr>
                  <a:t>F.A synthesis </a:t>
                </a:r>
                <a:r>
                  <a:rPr lang="en-US" sz="1800" dirty="0"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sz="18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D88B036-4773-634E-97DD-4514A6A2A6C2}"/>
              </a:ext>
            </a:extLst>
          </p:cNvPr>
          <p:cNvSpPr txBox="1"/>
          <p:nvPr/>
        </p:nvSpPr>
        <p:spPr>
          <a:xfrm>
            <a:off x="333033" y="352168"/>
            <a:ext cx="2155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Sugar</a:t>
            </a:r>
            <a:r>
              <a:rPr lang="en-US" sz="5400" b="1" dirty="0">
                <a:solidFill>
                  <a:srgbClr val="002060"/>
                </a:solidFill>
              </a:rPr>
              <a:t>  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en-IQ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CAEBAD-1C14-5E4F-98C1-152A03EB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6C46-D7F4-F04E-8E2D-416D7DF8DE96}" type="slidenum">
              <a:rPr lang="en-IQ" smtClean="0"/>
              <a:t>4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34203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19EFF-A2D8-488E-7E04-3095C9F3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7550F-0638-8915-5C2E-E333093FF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2054" name="Picture 6" descr="Roche | Biochemical Pathways">
            <a:extLst>
              <a:ext uri="{FF2B5EF4-FFF2-40B4-BE49-F238E27FC236}">
                <a16:creationId xmlns:a16="http://schemas.microsoft.com/office/drawing/2014/main" id="{9469952D-674C-B45B-BB84-6DB8CFE76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58638" cy="67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Signpost with solid fill">
            <a:extLst>
              <a:ext uri="{FF2B5EF4-FFF2-40B4-BE49-F238E27FC236}">
                <a16:creationId xmlns:a16="http://schemas.microsoft.com/office/drawing/2014/main" id="{D190E155-8D96-5950-F9CD-4C26D5B62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7657" y="5484791"/>
            <a:ext cx="1384343" cy="138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33C3A-1A04-8C53-899D-271C38FF3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071F5-D4D1-CB36-7380-81C7805F0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7C4736-9933-EA2A-0B84-6C26C5313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Signpost with solid fill">
            <a:extLst>
              <a:ext uri="{FF2B5EF4-FFF2-40B4-BE49-F238E27FC236}">
                <a16:creationId xmlns:a16="http://schemas.microsoft.com/office/drawing/2014/main" id="{F2B7D350-31DE-C26F-E594-FB5500945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8379" y="5153313"/>
            <a:ext cx="1470841" cy="14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2275-8465-085C-0B69-E48ACD7D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4" name="AutoShape 2" descr="Glycolysis - Wikipedia">
            <a:extLst>
              <a:ext uri="{FF2B5EF4-FFF2-40B4-BE49-F238E27FC236}">
                <a16:creationId xmlns:a16="http://schemas.microsoft.com/office/drawing/2014/main" id="{AFCE6BB4-5C7B-6FFA-9D51-86D158A5AB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Q"/>
          </a:p>
        </p:txBody>
      </p:sp>
      <p:pic>
        <p:nvPicPr>
          <p:cNvPr id="3076" name="Picture 4" descr="Glycolysis: steps, enzymes, and products - Tuscany Diet">
            <a:extLst>
              <a:ext uri="{FF2B5EF4-FFF2-40B4-BE49-F238E27FC236}">
                <a16:creationId xmlns:a16="http://schemas.microsoft.com/office/drawing/2014/main" id="{CE2AD3F0-4562-1B40-E905-E5BBD64F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43" y="0"/>
            <a:ext cx="4913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Signpost with solid fill">
            <a:extLst>
              <a:ext uri="{FF2B5EF4-FFF2-40B4-BE49-F238E27FC236}">
                <a16:creationId xmlns:a16="http://schemas.microsoft.com/office/drawing/2014/main" id="{33403A1A-22CB-181A-81E2-59AF57A99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1667" y="5127667"/>
            <a:ext cx="1730333" cy="17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7EDD-5D3C-D14C-233E-8F29DCF13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82E03-8975-256A-2147-273B8B7E4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Q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BD00C6D-2BB9-3FEA-F344-845A8728B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369"/>
          <a:stretch/>
        </p:blipFill>
        <p:spPr>
          <a:xfrm>
            <a:off x="0" y="3031964"/>
            <a:ext cx="11087100" cy="18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4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BDF3-73DF-7E86-FD8E-D4367321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inherit"/>
              </a:rPr>
              <a:t>Sources of dietary fiber</a:t>
            </a:r>
            <a:endParaRPr lang="en-IQ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BEAA8-70CC-56F3-DC02-964A2B219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2" y="1646653"/>
            <a:ext cx="10803008" cy="507312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b="1" i="0" dirty="0">
                <a:solidFill>
                  <a:srgbClr val="454545"/>
                </a:solidFill>
                <a:effectLst/>
                <a:latin typeface="Inter"/>
              </a:rPr>
              <a:t>Plant foods </a:t>
            </a:r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in their natural form usually contain substantial amounts of fiber. </a:t>
            </a:r>
          </a:p>
          <a:p>
            <a:pPr algn="l"/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Most high fiber foods contain a mixture of dietary fibers, although the main type of fiber present can differ considerably between various foods.</a:t>
            </a:r>
          </a:p>
          <a:p>
            <a:pPr algn="l"/>
            <a:r>
              <a:rPr lang="en-US" b="0" i="0" dirty="0">
                <a:solidFill>
                  <a:srgbClr val="454545"/>
                </a:solidFill>
                <a:effectLst/>
                <a:highlight>
                  <a:srgbClr val="FFFF00"/>
                </a:highlight>
                <a:latin typeface="Inter"/>
              </a:rPr>
              <a:t> Processing of food often leads to loss of fiber.</a:t>
            </a:r>
          </a:p>
          <a:p>
            <a:pPr algn="l"/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 White rice contains much less fiber than brown rice.</a:t>
            </a:r>
          </a:p>
          <a:p>
            <a:pPr algn="l"/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 Orange juice contains less fiber than an actual orange. </a:t>
            </a:r>
          </a:p>
          <a:p>
            <a:pPr algn="l"/>
            <a:r>
              <a:rPr lang="en-US" b="0" i="0" dirty="0">
                <a:solidFill>
                  <a:srgbClr val="454545"/>
                </a:solidFill>
                <a:effectLst/>
                <a:latin typeface="Inter"/>
              </a:rPr>
              <a:t>White bread contains less fiber than whole wheat bread. </a:t>
            </a:r>
          </a:p>
        </p:txBody>
      </p:sp>
    </p:spTree>
    <p:extLst>
      <p:ext uri="{BB962C8B-B14F-4D97-AF65-F5344CB8AC3E}">
        <p14:creationId xmlns:p14="http://schemas.microsoft.com/office/powerpoint/2010/main" val="325680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1026</Words>
  <Application>Microsoft Macintosh PowerPoint</Application>
  <PresentationFormat>Widescreen</PresentationFormat>
  <Paragraphs>94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Frutiger W01</vt:lpstr>
      <vt:lpstr>Google Sans</vt:lpstr>
      <vt:lpstr>inherit</vt:lpstr>
      <vt:lpstr>Inter</vt:lpstr>
      <vt:lpstr>Lato</vt:lpstr>
      <vt:lpstr>Proxima Nova</vt:lpstr>
      <vt:lpstr>Office Theme</vt:lpstr>
      <vt:lpstr>PowerPoint Presentation</vt:lpstr>
      <vt:lpstr>Carbohydrates in our diet</vt:lpstr>
      <vt:lpstr>PowerPoint Presentation</vt:lpstr>
      <vt:lpstr>There is a Relation between Hyperglycemia and Hyperlipidemia! How?</vt:lpstr>
      <vt:lpstr>PowerPoint Presentation</vt:lpstr>
      <vt:lpstr>PowerPoint Presentation</vt:lpstr>
      <vt:lpstr>PowerPoint Presentation</vt:lpstr>
      <vt:lpstr>PowerPoint Presentation</vt:lpstr>
      <vt:lpstr>Sources of dietary fiber</vt:lpstr>
      <vt:lpstr>PowerPoint Presentation</vt:lpstr>
      <vt:lpstr>sweeteners</vt:lpstr>
      <vt:lpstr>How sweetener provide a sweet taste without added calories? </vt:lpstr>
      <vt:lpstr>Impact of Artificial Sweetener on the Human Health?</vt:lpstr>
      <vt:lpstr>Effects on appetite</vt:lpstr>
      <vt:lpstr>Effects on weight</vt:lpstr>
      <vt:lpstr>gut health</vt:lpstr>
      <vt:lpstr>Tooth Decay</vt:lpstr>
      <vt:lpstr>Cancer </vt:lpstr>
      <vt:lpstr>aspartame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Rasul</dc:creator>
  <cp:lastModifiedBy>Mohammed Rasul</cp:lastModifiedBy>
  <cp:revision>1</cp:revision>
  <dcterms:created xsi:type="dcterms:W3CDTF">2023-04-17T09:59:25Z</dcterms:created>
  <dcterms:modified xsi:type="dcterms:W3CDTF">2023-04-17T10:01:52Z</dcterms:modified>
</cp:coreProperties>
</file>